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358" r:id="rId3"/>
    <p:sldId id="376" r:id="rId4"/>
    <p:sldId id="377" r:id="rId5"/>
    <p:sldId id="378" r:id="rId6"/>
    <p:sldId id="379" r:id="rId7"/>
    <p:sldId id="380" r:id="rId8"/>
    <p:sldId id="510" r:id="rId9"/>
    <p:sldId id="511" r:id="rId10"/>
    <p:sldId id="512" r:id="rId11"/>
    <p:sldId id="513" r:id="rId12"/>
    <p:sldId id="432" r:id="rId13"/>
    <p:sldId id="425" r:id="rId14"/>
    <p:sldId id="426" r:id="rId15"/>
    <p:sldId id="428" r:id="rId16"/>
    <p:sldId id="433" r:id="rId17"/>
    <p:sldId id="447" r:id="rId18"/>
    <p:sldId id="436" r:id="rId19"/>
    <p:sldId id="437" r:id="rId20"/>
    <p:sldId id="438" r:id="rId21"/>
    <p:sldId id="439" r:id="rId22"/>
    <p:sldId id="448" r:id="rId23"/>
    <p:sldId id="440" r:id="rId24"/>
    <p:sldId id="441" r:id="rId25"/>
    <p:sldId id="442" r:id="rId26"/>
    <p:sldId id="443" r:id="rId27"/>
    <p:sldId id="444" r:id="rId28"/>
    <p:sldId id="445" r:id="rId29"/>
    <p:sldId id="516" r:id="rId30"/>
    <p:sldId id="517" r:id="rId31"/>
    <p:sldId id="453" r:id="rId32"/>
    <p:sldId id="454" r:id="rId33"/>
    <p:sldId id="459" r:id="rId34"/>
    <p:sldId id="518" r:id="rId35"/>
    <p:sldId id="462" r:id="rId36"/>
    <p:sldId id="463" r:id="rId37"/>
    <p:sldId id="461" r:id="rId38"/>
    <p:sldId id="465" r:id="rId39"/>
    <p:sldId id="466" r:id="rId40"/>
    <p:sldId id="467" r:id="rId41"/>
    <p:sldId id="468" r:id="rId42"/>
    <p:sldId id="519" r:id="rId43"/>
    <p:sldId id="472" r:id="rId44"/>
    <p:sldId id="473" r:id="rId45"/>
    <p:sldId id="477" r:id="rId46"/>
    <p:sldId id="476" r:id="rId47"/>
    <p:sldId id="479" r:id="rId48"/>
    <p:sldId id="481" r:id="rId49"/>
    <p:sldId id="482" r:id="rId50"/>
    <p:sldId id="521" r:id="rId51"/>
    <p:sldId id="485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97" r:id="rId61"/>
    <p:sldId id="496" r:id="rId62"/>
    <p:sldId id="487" r:id="rId63"/>
    <p:sldId id="498" r:id="rId64"/>
    <p:sldId id="499" r:id="rId65"/>
    <p:sldId id="500" r:id="rId66"/>
    <p:sldId id="501" r:id="rId67"/>
    <p:sldId id="502" r:id="rId68"/>
    <p:sldId id="503" r:id="rId69"/>
    <p:sldId id="514" r:id="rId70"/>
    <p:sldId id="515" r:id="rId71"/>
    <p:sldId id="504" r:id="rId72"/>
    <p:sldId id="505" r:id="rId73"/>
    <p:sldId id="506" r:id="rId74"/>
    <p:sldId id="507" r:id="rId75"/>
    <p:sldId id="385" r:id="rId76"/>
    <p:sldId id="508" r:id="rId77"/>
    <p:sldId id="509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94"/>
  </p:normalViewPr>
  <p:slideViewPr>
    <p:cSldViewPr snapToObjects="1"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75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10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90.png"/><Relationship Id="rId5" Type="http://schemas.openxmlformats.org/officeDocument/2006/relationships/image" Target="../media/image15.e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6.png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17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5.png"/><Relationship Id="rId3" Type="http://schemas.openxmlformats.org/officeDocument/2006/relationships/image" Target="../media/image31.emf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3.emf"/><Relationship Id="rId1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4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9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image" Target="../media/image42.emf"/><Relationship Id="rId21" Type="http://schemas.openxmlformats.org/officeDocument/2006/relationships/image" Target="../media/image47.emf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31.emf"/><Relationship Id="rId25" Type="http://schemas.openxmlformats.org/officeDocument/2006/relationships/image" Target="../media/image33.e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5.emf"/><Relationship Id="rId24" Type="http://schemas.openxmlformats.org/officeDocument/2006/relationships/oleObject" Target="../embeddings/oleObject51.bin"/><Relationship Id="rId32" Type="http://schemas.openxmlformats.org/officeDocument/2006/relationships/image" Target="../media/image55.png"/><Relationship Id="rId5" Type="http://schemas.openxmlformats.org/officeDocument/2006/relationships/image" Target="../media/image43.emf"/><Relationship Id="rId15" Type="http://schemas.openxmlformats.org/officeDocument/2006/relationships/image" Target="../media/image30.emf"/><Relationship Id="rId23" Type="http://schemas.openxmlformats.org/officeDocument/2006/relationships/image" Target="../media/image32.e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6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34.emf"/><Relationship Id="rId30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39.emf"/><Relationship Id="rId5" Type="http://schemas.openxmlformats.org/officeDocument/2006/relationships/image" Target="../media/image32.emf"/><Relationship Id="rId15" Type="http://schemas.openxmlformats.org/officeDocument/2006/relationships/image" Target="../media/image56.png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39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6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image" Target="../media/image65.png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3.pn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5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63.png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0.emf"/><Relationship Id="rId1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5.emf"/><Relationship Id="rId14" Type="http://schemas.openxmlformats.org/officeDocument/2006/relationships/oleObject" Target="../embeddings/oleObject8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8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8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9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9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9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69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67.emf"/><Relationship Id="rId10" Type="http://schemas.openxmlformats.org/officeDocument/2006/relationships/image" Target="../media/image71.emf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05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image" Target="../media/image69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67.emf"/><Relationship Id="rId10" Type="http://schemas.openxmlformats.org/officeDocument/2006/relationships/image" Target="../media/image71.emf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0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112.bin"/><Relationship Id="rId9" Type="http://schemas.openxmlformats.org/officeDocument/2006/relationships/oleObject" Target="../embeddings/oleObject11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11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119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5.emf"/><Relationship Id="rId7" Type="http://schemas.openxmlformats.org/officeDocument/2006/relationships/oleObject" Target="../embeddings/oleObject122.bin"/><Relationship Id="rId2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1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124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033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311067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04067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node is ~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36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normal, but weight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66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31800" progId="Equation.3">
                  <p:embed/>
                </p:oleObj>
              </mc:Choice>
              <mc:Fallback>
                <p:oleObj name="Equation" r:id="rId2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latin typeface="+mj-lt"/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 k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11984" y="5105400"/>
            <a:ext cx="437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 (ignore bias for now)?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18039" y="3137910"/>
            <a:ext cx="882445" cy="1409028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0269" y="5105400"/>
            <a:ext cx="224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weights: denote 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k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5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8 released on Monday.  Start ASAP!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0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452" t="-6667" r="-64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8015" y="5105400"/>
            <a:ext cx="2176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51920" y="2805150"/>
            <a:ext cx="1062680" cy="1843050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2038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7612" y="5105400"/>
            <a:ext cx="296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* m: denote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en-US" sz="20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first index = hidden node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second index = feature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76612" y="5082880"/>
            <a:ext cx="4410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23</a:t>
            </a:r>
            <a:r>
              <a:rPr lang="en-US" sz="2000" dirty="0">
                <a:solidFill>
                  <a:srgbClr val="0000FF"/>
                </a:solidFill>
              </a:rPr>
              <a:t>: weight from input 3 to hidden node 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: all the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 weights associated with hidden node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301" y="25702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800" y="28194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8800" y="313586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3753" y="4038600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dm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7945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20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23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</a:t>
            </a:r>
            <a:r>
              <a:rPr lang="en-US" sz="2400" i="1" dirty="0" err="1">
                <a:solidFill>
                  <a:srgbClr val="FF0000"/>
                </a:solidFill>
              </a:rPr>
              <a:t>h</a:t>
            </a:r>
            <a:r>
              <a:rPr lang="en-US" sz="2400" i="1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 in terms of 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5397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449696"/>
              </p:ext>
            </p:extLst>
          </p:nvPr>
        </p:nvGraphicFramePr>
        <p:xfrm>
          <a:off x="2995613" y="5257800"/>
          <a:ext cx="23669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5613" y="5257800"/>
                        <a:ext cx="2366962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200400" y="6096000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is the activation function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884804" y="4671645"/>
            <a:ext cx="1896996" cy="7385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C94573-555D-6344-8A56-6D31B10FEBA0}"/>
                  </a:ext>
                </a:extLst>
              </p:cNvPr>
              <p:cNvSpPr txBox="1"/>
              <p:nvPr/>
            </p:nvSpPr>
            <p:spPr>
              <a:xfrm>
                <a:off x="6781800" y="4059198"/>
                <a:ext cx="1955728" cy="875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C94573-555D-6344-8A56-6D31B10F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9198"/>
                <a:ext cx="1955728" cy="875111"/>
              </a:xfrm>
              <a:prstGeom prst="rect">
                <a:avLst/>
              </a:prstGeom>
              <a:blipFill>
                <a:blip r:embed="rId5"/>
                <a:stretch>
                  <a:fillRect l="-645" t="-114286" r="-1290" b="-16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51414"/>
              </p:ext>
            </p:extLst>
          </p:nvPr>
        </p:nvGraphicFramePr>
        <p:xfrm>
          <a:off x="2414588" y="5145088"/>
          <a:ext cx="387826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588" y="5145088"/>
                        <a:ext cx="3878262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012990" y="6296055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is the activation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253042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15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</a:t>
            </a:r>
            <a:r>
              <a:rPr lang="en-US" sz="2400" i="1" dirty="0">
                <a:solidFill>
                  <a:srgbClr val="FF0000"/>
                </a:solidFill>
              </a:rPr>
              <a:t>out</a:t>
            </a:r>
            <a:r>
              <a:rPr lang="en-US" sz="2400" dirty="0">
                <a:solidFill>
                  <a:srgbClr val="FF0000"/>
                </a:solidFill>
              </a:rPr>
              <a:t> in terms of </a:t>
            </a:r>
            <a:r>
              <a:rPr lang="en-US" sz="2400" i="1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0020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66083"/>
              </p:ext>
            </p:extLst>
          </p:nvPr>
        </p:nvGraphicFramePr>
        <p:xfrm>
          <a:off x="2819400" y="5057775"/>
          <a:ext cx="3981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700" imgH="393700" progId="Equation.3">
                  <p:embed/>
                </p:oleObj>
              </mc:Choice>
              <mc:Fallback>
                <p:oleObj name="Equation" r:id="rId3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5057775"/>
                        <a:ext cx="39814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9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Calculate new weights for output layer</a:t>
            </a:r>
          </a:p>
        </p:txBody>
      </p:sp>
      <p:sp>
        <p:nvSpPr>
          <p:cNvPr id="6" name="Oval 5"/>
          <p:cNvSpPr/>
          <p:nvPr/>
        </p:nvSpPr>
        <p:spPr>
          <a:xfrm>
            <a:off x="3377267" y="306513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2494822" y="286090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3"/>
          </p:cNvCxnSpPr>
          <p:nvPr/>
        </p:nvCxnSpPr>
        <p:spPr>
          <a:xfrm flipV="1">
            <a:off x="2591822" y="363049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4587" y="332887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0015" y="288047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15" y="288047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345" r="-6349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/>
          <p:cNvCxnSpPr/>
          <p:nvPr/>
        </p:nvCxnSpPr>
        <p:spPr>
          <a:xfrm flipV="1">
            <a:off x="3582423" y="325700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7953" y="261360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7488" y="391774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0146" y="32012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06552" y="257120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9150" y="344167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21599"/>
              </p:ext>
            </p:extLst>
          </p:nvPr>
        </p:nvGraphicFramePr>
        <p:xfrm>
          <a:off x="2795588" y="49530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49530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66800" y="6101534"/>
            <a:ext cx="714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Want to take a small step towards decreasing loss. How?</a:t>
            </a:r>
          </a:p>
        </p:txBody>
      </p:sp>
    </p:spTree>
    <p:extLst>
      <p:ext uri="{BB962C8B-B14F-4D97-AF65-F5344CB8AC3E}">
        <p14:creationId xmlns:p14="http://schemas.microsoft.com/office/powerpoint/2010/main" val="3288435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4A47-E7F9-B741-BE0B-0671EAF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derivative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/>
              <p:nvPr/>
            </p:nvSpPr>
            <p:spPr>
              <a:xfrm>
                <a:off x="914400" y="2472979"/>
                <a:ext cx="3000309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72979"/>
                <a:ext cx="3000309" cy="935000"/>
              </a:xfrm>
              <a:prstGeom prst="rect">
                <a:avLst/>
              </a:prstGeom>
              <a:blipFill>
                <a:blip r:embed="rId2"/>
                <a:stretch>
                  <a:fillRect l="-2954" t="-1333" r="-42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16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4A47-E7F9-B741-BE0B-0671EAF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derivative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/>
              <p:nvPr/>
            </p:nvSpPr>
            <p:spPr>
              <a:xfrm>
                <a:off x="914400" y="2472979"/>
                <a:ext cx="5769080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72979"/>
                <a:ext cx="5769080" cy="935000"/>
              </a:xfrm>
              <a:prstGeom prst="rect">
                <a:avLst/>
              </a:prstGeom>
              <a:blipFill>
                <a:blip r:embed="rId2"/>
                <a:stretch>
                  <a:fillRect l="-1319" t="-1333" r="-175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8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94946"/>
              </p:ext>
            </p:extLst>
          </p:nvPr>
        </p:nvGraphicFramePr>
        <p:xfrm>
          <a:off x="637421" y="16764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7421" y="16764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05952"/>
              </p:ext>
            </p:extLst>
          </p:nvPr>
        </p:nvGraphicFramePr>
        <p:xfrm>
          <a:off x="708025" y="2979738"/>
          <a:ext cx="27035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025" y="2979738"/>
                        <a:ext cx="2703513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6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79431"/>
              </p:ext>
            </p:extLst>
          </p:nvPr>
        </p:nvGraphicFramePr>
        <p:xfrm>
          <a:off x="1423988" y="5029200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3988" y="5029200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62568"/>
              </p:ext>
            </p:extLst>
          </p:nvPr>
        </p:nvGraphicFramePr>
        <p:xfrm>
          <a:off x="5359400" y="4271963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203200" progId="Equation.3">
                  <p:embed/>
                </p:oleObj>
              </mc:Choice>
              <mc:Fallback>
                <p:oleObj name="Equation" r:id="rId9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9400" y="4271963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E00A48-7875-6A4F-A690-9B3971047DFC}"/>
                  </a:ext>
                </a:extLst>
              </p:cNvPr>
              <p:cNvSpPr txBox="1"/>
              <p:nvPr/>
            </p:nvSpPr>
            <p:spPr>
              <a:xfrm>
                <a:off x="1423988" y="4188742"/>
                <a:ext cx="2828082" cy="590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E00A48-7875-6A4F-A690-9B397104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8" y="4188742"/>
                <a:ext cx="2828082" cy="590803"/>
              </a:xfrm>
              <a:prstGeom prst="rect">
                <a:avLst/>
              </a:prstGeom>
              <a:blipFill>
                <a:blip r:embed="rId11"/>
                <a:stretch>
                  <a:fillRect t="-2128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1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58312"/>
              </p:ext>
            </p:extLst>
          </p:nvPr>
        </p:nvGraphicFramePr>
        <p:xfrm>
          <a:off x="1271588" y="1693863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600" imgH="431800" progId="Equation.3">
                  <p:embed/>
                </p:oleObj>
              </mc:Choice>
              <mc:Fallback>
                <p:oleObj name="Equation" r:id="rId3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588" y="1693863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09482"/>
              </p:ext>
            </p:extLst>
          </p:nvPr>
        </p:nvGraphicFramePr>
        <p:xfrm>
          <a:off x="1312863" y="2628900"/>
          <a:ext cx="3054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2863" y="2628900"/>
                        <a:ext cx="30543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02706"/>
              </p:ext>
            </p:extLst>
          </p:nvPr>
        </p:nvGraphicFramePr>
        <p:xfrm>
          <a:off x="1389063" y="3505200"/>
          <a:ext cx="35464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17700" imgH="431800" progId="Equation.3">
                  <p:embed/>
                </p:oleObj>
              </mc:Choice>
              <mc:Fallback>
                <p:oleObj name="Equation" r:id="rId7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9063" y="3505200"/>
                        <a:ext cx="35464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45952"/>
              </p:ext>
            </p:extLst>
          </p:nvPr>
        </p:nvGraphicFramePr>
        <p:xfrm>
          <a:off x="1336675" y="4552950"/>
          <a:ext cx="2867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400" imgH="215900" progId="Equation.3">
                  <p:embed/>
                </p:oleObj>
              </mc:Choice>
              <mc:Fallback>
                <p:oleObj name="Equation" r:id="rId9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6675" y="4552950"/>
                        <a:ext cx="2867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264" y="5301465"/>
            <a:ext cx="539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actual update is a step towards </a:t>
            </a:r>
            <a:r>
              <a:rPr lang="en-US" sz="2000" i="1" dirty="0">
                <a:solidFill>
                  <a:srgbClr val="FF6600"/>
                </a:solidFill>
              </a:rPr>
              <a:t>decreasing</a:t>
            </a:r>
            <a:r>
              <a:rPr lang="en-US" sz="2000" dirty="0"/>
              <a:t> loss: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70439"/>
              </p:ext>
            </p:extLst>
          </p:nvPr>
        </p:nvGraphicFramePr>
        <p:xfrm>
          <a:off x="5222875" y="4422775"/>
          <a:ext cx="15287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500" imgH="368300" progId="Equation.3">
                  <p:embed/>
                </p:oleObj>
              </mc:Choice>
              <mc:Fallback>
                <p:oleObj name="Equation" r:id="rId11" imgW="825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2875" y="4422775"/>
                        <a:ext cx="1528763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2A641E-08BE-A540-940E-15E50BA0D824}"/>
                  </a:ext>
                </a:extLst>
              </p:cNvPr>
              <p:cNvSpPr txBox="1"/>
              <p:nvPr/>
            </p:nvSpPr>
            <p:spPr>
              <a:xfrm>
                <a:off x="773950" y="5904799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2A641E-08BE-A540-940E-15E50BA0D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50" y="5904799"/>
                <a:ext cx="5659242" cy="430887"/>
              </a:xfrm>
              <a:prstGeom prst="rect">
                <a:avLst/>
              </a:prstGeom>
              <a:blipFill>
                <a:blip r:embed="rId13"/>
                <a:stretch>
                  <a:fillRect t="-882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529" y="3686368"/>
            <a:ext cx="42065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each of these?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Do they make sense individually?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6F9F0E5-5737-F941-9559-21110C329820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8E04DD7-E01D-FC44-8228-763FB63F5271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6C1EE391-B1EC-564D-ADB6-CE58A18A5918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06967-2FD4-497E-AAA1-87A9E3B466EC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06967-2FD4-497E-AAA1-87A9E3B46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3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69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2A2D5-25A1-3645-ACCE-5078286912D1}"/>
              </a:ext>
            </a:extLst>
          </p:cNvPr>
          <p:cNvSpPr txBox="1"/>
          <p:nvPr/>
        </p:nvSpPr>
        <p:spPr>
          <a:xfrm>
            <a:off x="5586709" y="4070979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D5232B-54C3-5F48-BD27-4B9C0AA00ABF}"/>
              </a:ext>
            </a:extLst>
          </p:cNvPr>
          <p:cNvCxnSpPr>
            <a:cxnSpLocks/>
          </p:cNvCxnSpPr>
          <p:nvPr/>
        </p:nvCxnSpPr>
        <p:spPr>
          <a:xfrm flipV="1">
            <a:off x="2004644" y="2578202"/>
            <a:ext cx="0" cy="10155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D9EDDA-B95E-A74A-80D6-5CD96B4C0EE5}"/>
              </a:ext>
            </a:extLst>
          </p:cNvPr>
          <p:cNvCxnSpPr>
            <a:cxnSpLocks/>
          </p:cNvCxnSpPr>
          <p:nvPr/>
        </p:nvCxnSpPr>
        <p:spPr>
          <a:xfrm flipH="1" flipV="1">
            <a:off x="2842844" y="2578202"/>
            <a:ext cx="838200" cy="14156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756574-B4D8-4C47-9B05-675B9037792E}"/>
              </a:ext>
            </a:extLst>
          </p:cNvPr>
          <p:cNvSpPr txBox="1"/>
          <p:nvPr/>
        </p:nvSpPr>
        <p:spPr>
          <a:xfrm>
            <a:off x="2825211" y="45499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0517A3-A169-6D48-A775-B09B3491462F}"/>
              </a:ext>
            </a:extLst>
          </p:cNvPr>
          <p:cNvCxnSpPr>
            <a:cxnSpLocks/>
          </p:cNvCxnSpPr>
          <p:nvPr/>
        </p:nvCxnSpPr>
        <p:spPr>
          <a:xfrm flipH="1" flipV="1">
            <a:off x="4519244" y="2658418"/>
            <a:ext cx="1295400" cy="12981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CDE7A1-3844-DA4E-ABB6-1E8D9D205AB5}"/>
              </a:ext>
            </a:extLst>
          </p:cNvPr>
          <p:cNvSpPr txBox="1"/>
          <p:nvPr/>
        </p:nvSpPr>
        <p:spPr>
          <a:xfrm>
            <a:off x="427889" y="3678238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192410-B7F3-4BC6-6A0D-69F9A5C6DBAA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192410-B7F3-4BC6-6A0D-69F9A5C6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3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173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752600" y="2481856"/>
            <a:ext cx="2624253" cy="12045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77268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78686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94817" y="5030227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0AC0EC8-6DDE-C846-9A30-6D6C8E868AFA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1754634-2AF1-4D4E-8843-E5FF35AF3D17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3B8B143B-F231-1A4B-88A1-0E52AECCB653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A61DC-A9AB-EE5E-7B47-CAED6D808124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A61DC-A9AB-EE5E-7B47-CAED6D808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7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00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5815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86767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487680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&lt; label: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6200" y="561969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&gt; label: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8787" y="48768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increase the weight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5619690"/>
            <a:ext cx="224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decrease the weight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1229" y="6275050"/>
            <a:ext cx="380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bigger difference = bigger change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0952E3-F22D-FB49-91D6-81C8F05896E3}"/>
              </a:ext>
            </a:extLst>
          </p:cNvPr>
          <p:cNvCxnSpPr>
            <a:cxnSpLocks/>
          </p:cNvCxnSpPr>
          <p:nvPr/>
        </p:nvCxnSpPr>
        <p:spPr>
          <a:xfrm flipV="1">
            <a:off x="1752600" y="2481856"/>
            <a:ext cx="2624253" cy="12045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5AD9E551-2017-6847-BCEF-8C10EFBC2197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08899B27-E5E0-9048-9BF6-BF59053F8B13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F06E7822-5F01-E84D-A99C-D3FC118FC4AB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CD7DA5-7C1D-F882-B60F-7FAF5A6B1E48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CD7DA5-7C1D-F882-B60F-7FAF5A6B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7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7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828800" y="2594655"/>
            <a:ext cx="990600" cy="13677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407426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447" y="4131657"/>
            <a:ext cx="2462831" cy="1593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7106" y="4631221"/>
            <a:ext cx="125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bigger step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1241" y="4126006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4419" y="5412592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CD116B7-8B1A-DF4D-9B3D-4AA1716A5EAD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3AA099B-3C3D-BB48-8971-31B30C087992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2DDD54B-6247-094C-B821-5D2C45768E4D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B8340-3E2F-B2BA-E19A-5CDA7A229330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B8340-3E2F-B2BA-E19A-5CDA7A22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4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26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24" idx="1"/>
          </p:cNvCxnSpPr>
          <p:nvPr/>
        </p:nvCxnSpPr>
        <p:spPr>
          <a:xfrm flipH="1" flipV="1">
            <a:off x="2057400" y="2594655"/>
            <a:ext cx="3962400" cy="1512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359909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187" y="4332773"/>
            <a:ext cx="196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perceptron update: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86761"/>
              </p:ext>
            </p:extLst>
          </p:nvPr>
        </p:nvGraphicFramePr>
        <p:xfrm>
          <a:off x="1590529" y="5631656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29" y="5631656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02716"/>
              </p:ext>
            </p:extLst>
          </p:nvPr>
        </p:nvGraphicFramePr>
        <p:xfrm>
          <a:off x="1668463" y="4740275"/>
          <a:ext cx="1781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600" imgH="228600" progId="Equation.3">
                  <p:embed/>
                </p:oleObj>
              </mc:Choice>
              <mc:Fallback>
                <p:oleObj name="Equation" r:id="rId5" imgW="86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740275"/>
                        <a:ext cx="17811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0" y="5257800"/>
            <a:ext cx="249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descent update: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8724" y="474027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82691" y="566792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02BCEB-7D1D-9E49-BE99-698CDF3FCB45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752A1E0-56FB-4740-8028-F49394E71D7F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82E7BE74-596B-784F-A410-A3AB1BA61916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9EC055-3ACE-786B-5CBA-9C9AD981B013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9EC055-3ACE-786B-5CBA-9C9AD981B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7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2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38819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867400"/>
            <a:ext cx="7924800" cy="609600"/>
          </a:xfrm>
          <a:prstGeom prst="rect">
            <a:avLst/>
          </a:prstGeom>
          <a:solidFill>
            <a:srgbClr val="FF66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38375" y="2878453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376" y="4326253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175" y="3640453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2873989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4250054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176" y="3104821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05808" y="4554854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837611" y="4030699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176" y="3268699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603730" y="3436220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700730" y="4205808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3495" y="3904190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88923" y="34557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78127" y="3358514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37611" y="3887544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167331" y="3070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167331" y="45181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691331" y="3832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62291" y="287398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2291" y="463825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67331" y="37028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7993" y="36889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5460" y="3146523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8058" y="40169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177992" y="2700991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4491" y="2950189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4491" y="3266657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9444" y="4169389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baseline="-25000" dirty="0" err="1">
                <a:solidFill>
                  <a:srgbClr val="FF0000"/>
                </a:solidFill>
              </a:rPr>
              <a:t>dm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7990" y="1752600"/>
            <a:ext cx="733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“</a:t>
            </a:r>
            <a:r>
              <a:rPr lang="en-US" sz="2400" dirty="0" err="1"/>
              <a:t>backpropagate</a:t>
            </a:r>
            <a:r>
              <a:rPr lang="en-US" sz="2400" dirty="0"/>
              <a:t>” errors through hidden layers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6101534"/>
            <a:ext cx="714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Want to take a small step towards decreasing loss. How?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61553"/>
              </p:ext>
            </p:extLst>
          </p:nvPr>
        </p:nvGraphicFramePr>
        <p:xfrm>
          <a:off x="2795588" y="51435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95588" y="51435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37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93281"/>
              </p:ext>
            </p:extLst>
          </p:nvPr>
        </p:nvGraphicFramePr>
        <p:xfrm>
          <a:off x="544513" y="2049463"/>
          <a:ext cx="27955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57200" progId="Equation.3">
                  <p:embed/>
                </p:oleObj>
              </mc:Choice>
              <mc:Fallback>
                <p:oleObj name="Equation" r:id="rId2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3" y="2049463"/>
                        <a:ext cx="2795587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47864"/>
              </p:ext>
            </p:extLst>
          </p:nvPr>
        </p:nvGraphicFramePr>
        <p:xfrm>
          <a:off x="1258888" y="4060825"/>
          <a:ext cx="3570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400" imgH="444500" progId="Equation.3">
                  <p:embed/>
                </p:oleObj>
              </mc:Choice>
              <mc:Fallback>
                <p:oleObj name="Equation" r:id="rId4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888" y="4060825"/>
                        <a:ext cx="357028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90349"/>
              </p:ext>
            </p:extLst>
          </p:nvPr>
        </p:nvGraphicFramePr>
        <p:xfrm>
          <a:off x="1295400" y="4953000"/>
          <a:ext cx="314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444500" progId="Equation.3">
                  <p:embed/>
                </p:oleObj>
              </mc:Choice>
              <mc:Fallback>
                <p:oleObj name="Equation" r:id="rId6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4953000"/>
                        <a:ext cx="314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64005"/>
              </p:ext>
            </p:extLst>
          </p:nvPr>
        </p:nvGraphicFramePr>
        <p:xfrm>
          <a:off x="1311275" y="5808662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500" imgH="444500" progId="Equation.3">
                  <p:embed/>
                </p:oleObj>
              </mc:Choice>
              <mc:Fallback>
                <p:oleObj name="Equation" r:id="rId8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1275" y="5808662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05521"/>
              </p:ext>
            </p:extLst>
          </p:nvPr>
        </p:nvGraphicFramePr>
        <p:xfrm>
          <a:off x="5003800" y="3352800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03200" progId="Equation.3">
                  <p:embed/>
                </p:oleObj>
              </mc:Choice>
              <mc:Fallback>
                <p:oleObj name="Equation" r:id="rId10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3800" y="3352800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5"/>
            <a:endCxn id="41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A31182-A4C1-CA4A-9FEE-0E4D872D59A0}"/>
                  </a:ext>
                </a:extLst>
              </p:cNvPr>
              <p:cNvSpPr txBox="1"/>
              <p:nvPr/>
            </p:nvSpPr>
            <p:spPr>
              <a:xfrm>
                <a:off x="1225434" y="3182811"/>
                <a:ext cx="2935547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A31182-A4C1-CA4A-9FEE-0E4D872D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34" y="3182811"/>
                <a:ext cx="2935547" cy="619721"/>
              </a:xfrm>
              <a:prstGeom prst="rect">
                <a:avLst/>
              </a:prstGeom>
              <a:blipFill>
                <a:blip r:embed="rId13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512F08F-C248-404D-99FA-F1EDC71AB839}"/>
              </a:ext>
            </a:extLst>
          </p:cNvPr>
          <p:cNvSpPr txBox="1"/>
          <p:nvPr/>
        </p:nvSpPr>
        <p:spPr>
          <a:xfrm>
            <a:off x="5478620" y="6034365"/>
            <a:ext cx="10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chain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44513" y="2049463"/>
          <a:ext cx="27955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57200" progId="Equation.3">
                  <p:embed/>
                </p:oleObj>
              </mc:Choice>
              <mc:Fallback>
                <p:oleObj name="Equation" r:id="rId2" imgW="1511300" imgH="4572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3" y="2049463"/>
                        <a:ext cx="2795587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5"/>
            <a:endCxn id="41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B0E5F-1FBD-7D48-AAF2-B3862FDFB032}"/>
                  </a:ext>
                </a:extLst>
              </p:cNvPr>
              <p:cNvSpPr txBox="1"/>
              <p:nvPr/>
            </p:nvSpPr>
            <p:spPr>
              <a:xfrm>
                <a:off x="829661" y="4572000"/>
                <a:ext cx="7484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Remember: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2400" dirty="0"/>
                  <a:t> is the weight for hidden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from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B0E5F-1FBD-7D48-AAF2-B3862FDFB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61" y="4572000"/>
                <a:ext cx="7484678" cy="461665"/>
              </a:xfrm>
              <a:prstGeom prst="rect">
                <a:avLst/>
              </a:prstGeom>
              <a:blipFill>
                <a:blip r:embed="rId5"/>
                <a:stretch>
                  <a:fillRect l="-13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503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99309"/>
              </p:ext>
            </p:extLst>
          </p:nvPr>
        </p:nvGraphicFramePr>
        <p:xfrm>
          <a:off x="369349" y="2618231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444500" progId="Equation.3">
                  <p:embed/>
                </p:oleObj>
              </mc:Choice>
              <mc:Fallback>
                <p:oleObj name="Equation" r:id="rId2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349" y="2618231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6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06963"/>
              </p:ext>
            </p:extLst>
          </p:nvPr>
        </p:nvGraphicFramePr>
        <p:xfrm>
          <a:off x="358775" y="3598863"/>
          <a:ext cx="36639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44500" progId="Equation.3">
                  <p:embed/>
                </p:oleObj>
              </mc:Choice>
              <mc:Fallback>
                <p:oleObj name="Equation" r:id="rId4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75" y="3598863"/>
                        <a:ext cx="36639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47616" y="3697069"/>
                <a:ext cx="4391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derivative of the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components are not affected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16" y="3697069"/>
                <a:ext cx="4391584" cy="646331"/>
              </a:xfrm>
              <a:prstGeom prst="rect">
                <a:avLst/>
              </a:prstGeom>
              <a:blipFill>
                <a:blip r:embed="rId7"/>
                <a:stretch>
                  <a:fillRect l="-1156" t="-3774" r="-144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43371"/>
              </p:ext>
            </p:extLst>
          </p:nvPr>
        </p:nvGraphicFramePr>
        <p:xfrm>
          <a:off x="346075" y="4665663"/>
          <a:ext cx="36893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3900" imgH="444500" progId="Equation.3">
                  <p:embed/>
                </p:oleObj>
              </mc:Choice>
              <mc:Fallback>
                <p:oleObj name="Equation" r:id="rId8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075" y="4665663"/>
                        <a:ext cx="36893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05942"/>
              </p:ext>
            </p:extLst>
          </p:nvPr>
        </p:nvGraphicFramePr>
        <p:xfrm>
          <a:off x="346075" y="5638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87600" imgH="444500" progId="Equation.3">
                  <p:embed/>
                </p:oleObj>
              </mc:Choice>
              <mc:Fallback>
                <p:oleObj name="Equation" r:id="rId10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6075" y="5638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26996C-3397-2F41-95BE-BDB28E47B62E}"/>
                  </a:ext>
                </a:extLst>
              </p:cNvPr>
              <p:cNvSpPr txBox="1"/>
              <p:nvPr/>
            </p:nvSpPr>
            <p:spPr>
              <a:xfrm>
                <a:off x="4638423" y="4941331"/>
                <a:ext cx="1582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 constant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26996C-3397-2F41-95BE-BDB28E47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23" y="4941331"/>
                <a:ext cx="1582806" cy="369332"/>
              </a:xfrm>
              <a:prstGeom prst="rect">
                <a:avLst/>
              </a:prstGeom>
              <a:blipFill>
                <a:blip r:embed="rId12"/>
                <a:stretch>
                  <a:fillRect t="-10000" r="-158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82FAD-BAEA-6044-92BD-F0D22BA33454}"/>
                  </a:ext>
                </a:extLst>
              </p:cNvPr>
              <p:cNvSpPr txBox="1"/>
              <p:nvPr/>
            </p:nvSpPr>
            <p:spPr>
              <a:xfrm>
                <a:off x="5188220" y="5873152"/>
                <a:ext cx="1673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baseline="-25000" dirty="0" err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82FAD-BAEA-6044-92BD-F0D22BA33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20" y="5873152"/>
                <a:ext cx="167385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A7AD21-E01A-6D4A-5457-41499A9E62A4}"/>
                  </a:ext>
                </a:extLst>
              </p:cNvPr>
              <p:cNvSpPr txBox="1"/>
              <p:nvPr/>
            </p:nvSpPr>
            <p:spPr>
              <a:xfrm>
                <a:off x="320180" y="1655923"/>
                <a:ext cx="3292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Remember: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weight for hidden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from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A7AD21-E01A-6D4A-5457-41499A9E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80" y="1655923"/>
                <a:ext cx="3292041" cy="646331"/>
              </a:xfrm>
              <a:prstGeom prst="rect">
                <a:avLst/>
              </a:prstGeom>
              <a:blipFill>
                <a:blip r:embed="rId14"/>
                <a:stretch>
                  <a:fillRect l="-1538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4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32092"/>
              </p:ext>
            </p:extLst>
          </p:nvPr>
        </p:nvGraphicFramePr>
        <p:xfrm>
          <a:off x="304800" y="3352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600" imgH="444500" progId="Equation.3">
                  <p:embed/>
                </p:oleObj>
              </mc:Choice>
              <mc:Fallback>
                <p:oleObj name="Equation" r:id="rId2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3352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54301"/>
              </p:ext>
            </p:extLst>
          </p:nvPr>
        </p:nvGraphicFramePr>
        <p:xfrm>
          <a:off x="304800" y="4267200"/>
          <a:ext cx="505142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500" imgH="444500" progId="Equation.3">
                  <p:embed/>
                </p:oleObj>
              </mc:Choice>
              <mc:Fallback>
                <p:oleObj name="Equation" r:id="rId4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267200"/>
                        <a:ext cx="5051426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10087"/>
              </p:ext>
            </p:extLst>
          </p:nvPr>
        </p:nvGraphicFramePr>
        <p:xfrm>
          <a:off x="384175" y="5445125"/>
          <a:ext cx="411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500" imgH="228600" progId="Equation.3">
                  <p:embed/>
                </p:oleObj>
              </mc:Choice>
              <mc:Fallback>
                <p:oleObj name="Equation" r:id="rId6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175" y="5445125"/>
                        <a:ext cx="4111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  <a:endCxn id="9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57914"/>
              </p:ext>
            </p:extLst>
          </p:nvPr>
        </p:nvGraphicFramePr>
        <p:xfrm>
          <a:off x="5233988" y="5289550"/>
          <a:ext cx="1809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900" imgH="393700" progId="Equation.3">
                  <p:embed/>
                </p:oleObj>
              </mc:Choice>
              <mc:Fallback>
                <p:oleObj name="Equation" r:id="rId8" imgW="97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3988" y="5289550"/>
                        <a:ext cx="18097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D0D478F-045A-2042-8255-1E5E6E2C651D}"/>
              </a:ext>
            </a:extLst>
          </p:cNvPr>
          <p:cNvSpPr txBox="1"/>
          <p:nvPr/>
        </p:nvSpPr>
        <p:spPr>
          <a:xfrm>
            <a:off x="5903493" y="4421921"/>
            <a:ext cx="10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chain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A0D48-E309-A542-B478-A4D8A57AFDF4}"/>
                  </a:ext>
                </a:extLst>
              </p:cNvPr>
              <p:cNvSpPr txBox="1"/>
              <p:nvPr/>
            </p:nvSpPr>
            <p:spPr>
              <a:xfrm>
                <a:off x="381000" y="6224587"/>
                <a:ext cx="4594784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A0D48-E309-A542-B478-A4D8A57A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224587"/>
                <a:ext cx="4594784" cy="332463"/>
              </a:xfrm>
              <a:prstGeom prst="rect">
                <a:avLst/>
              </a:prstGeom>
              <a:blipFill>
                <a:blip r:embed="rId10"/>
                <a:stretch>
                  <a:fillRect r="-13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6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20801"/>
              </p:ext>
            </p:extLst>
          </p:nvPr>
        </p:nvGraphicFramePr>
        <p:xfrm>
          <a:off x="192088" y="152400"/>
          <a:ext cx="2249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444500" progId="Equation.3">
                  <p:embed/>
                </p:oleObj>
              </mc:Choice>
              <mc:Fallback>
                <p:oleObj name="Equation" r:id="rId2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088" y="152400"/>
                        <a:ext cx="2249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39461"/>
              </p:ext>
            </p:extLst>
          </p:nvPr>
        </p:nvGraphicFramePr>
        <p:xfrm>
          <a:off x="744538" y="974725"/>
          <a:ext cx="18748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44500" progId="Equation.3">
                  <p:embed/>
                </p:oleObj>
              </mc:Choice>
              <mc:Fallback>
                <p:oleObj name="Equation" r:id="rId4" imgW="138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538" y="974725"/>
                        <a:ext cx="18748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50935"/>
              </p:ext>
            </p:extLst>
          </p:nvPr>
        </p:nvGraphicFramePr>
        <p:xfrm>
          <a:off x="742950" y="1630363"/>
          <a:ext cx="2682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431800" progId="Equation.3">
                  <p:embed/>
                </p:oleObj>
              </mc:Choice>
              <mc:Fallback>
                <p:oleObj name="Equation" r:id="rId6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50" y="1630363"/>
                        <a:ext cx="26828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49838"/>
              </p:ext>
            </p:extLst>
          </p:nvPr>
        </p:nvGraphicFramePr>
        <p:xfrm>
          <a:off x="4419600" y="76200"/>
          <a:ext cx="2416916" cy="73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300" imgH="457200" progId="Equation.3">
                  <p:embed/>
                </p:oleObj>
              </mc:Choice>
              <mc:Fallback>
                <p:oleObj name="Equation" r:id="rId8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9600" y="76200"/>
                        <a:ext cx="2416916" cy="73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98274"/>
              </p:ext>
            </p:extLst>
          </p:nvPr>
        </p:nvGraphicFramePr>
        <p:xfrm>
          <a:off x="5029200" y="924351"/>
          <a:ext cx="2209800" cy="67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600" imgH="457200" progId="Equation.3">
                  <p:embed/>
                </p:oleObj>
              </mc:Choice>
              <mc:Fallback>
                <p:oleObj name="Equation" r:id="rId10" imgW="1498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29200" y="924351"/>
                        <a:ext cx="2209800" cy="67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51829"/>
              </p:ext>
            </p:extLst>
          </p:nvPr>
        </p:nvGraphicFramePr>
        <p:xfrm>
          <a:off x="5029200" y="1562760"/>
          <a:ext cx="2971800" cy="68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400" imgH="444500" progId="Equation.3">
                  <p:embed/>
                </p:oleObj>
              </mc:Choice>
              <mc:Fallback>
                <p:oleObj name="Equation" r:id="rId12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9200" y="1562760"/>
                        <a:ext cx="2971800" cy="68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17239"/>
              </p:ext>
            </p:extLst>
          </p:nvPr>
        </p:nvGraphicFramePr>
        <p:xfrm>
          <a:off x="5029200" y="2232417"/>
          <a:ext cx="2646854" cy="69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01800" imgH="444500" progId="Equation.3">
                  <p:embed/>
                </p:oleObj>
              </mc:Choice>
              <mc:Fallback>
                <p:oleObj name="Equation" r:id="rId14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29200" y="2232417"/>
                        <a:ext cx="2646854" cy="69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90113"/>
              </p:ext>
            </p:extLst>
          </p:nvPr>
        </p:nvGraphicFramePr>
        <p:xfrm>
          <a:off x="4999959" y="28956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68500" imgH="444500" progId="Equation.3">
                  <p:embed/>
                </p:oleObj>
              </mc:Choice>
              <mc:Fallback>
                <p:oleObj name="Equation" r:id="rId16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99959" y="28956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34233"/>
              </p:ext>
            </p:extLst>
          </p:nvPr>
        </p:nvGraphicFramePr>
        <p:xfrm>
          <a:off x="742950" y="2257425"/>
          <a:ext cx="2540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1000" imgH="431800" progId="Equation.3">
                  <p:embed/>
                </p:oleObj>
              </mc:Choice>
              <mc:Fallback>
                <p:oleObj name="Equation" r:id="rId18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2950" y="2257425"/>
                        <a:ext cx="25400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60235"/>
              </p:ext>
            </p:extLst>
          </p:nvPr>
        </p:nvGraphicFramePr>
        <p:xfrm>
          <a:off x="760413" y="2895600"/>
          <a:ext cx="30749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17700" imgH="431800" progId="Equation.3">
                  <p:embed/>
                </p:oleObj>
              </mc:Choice>
              <mc:Fallback>
                <p:oleObj name="Equation" r:id="rId20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0413" y="2895600"/>
                        <a:ext cx="3074987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369707"/>
              </p:ext>
            </p:extLst>
          </p:nvPr>
        </p:nvGraphicFramePr>
        <p:xfrm>
          <a:off x="5033958" y="37338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81200" imgH="444500" progId="Equation.3">
                  <p:embed/>
                </p:oleObj>
              </mc:Choice>
              <mc:Fallback>
                <p:oleObj name="Equation" r:id="rId22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33958" y="37338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80138"/>
              </p:ext>
            </p:extLst>
          </p:nvPr>
        </p:nvGraphicFramePr>
        <p:xfrm>
          <a:off x="5005208" y="43434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93900" imgH="444500" progId="Equation.3">
                  <p:embed/>
                </p:oleObj>
              </mc:Choice>
              <mc:Fallback>
                <p:oleObj name="Equation" r:id="rId24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05208" y="43434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8360"/>
              </p:ext>
            </p:extLst>
          </p:nvPr>
        </p:nvGraphicFramePr>
        <p:xfrm>
          <a:off x="5008509" y="49376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387600" imgH="444500" progId="Equation.3">
                  <p:embed/>
                </p:oleObj>
              </mc:Choice>
              <mc:Fallback>
                <p:oleObj name="Equation" r:id="rId26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008509" y="49376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40758"/>
              </p:ext>
            </p:extLst>
          </p:nvPr>
        </p:nvGraphicFramePr>
        <p:xfrm>
          <a:off x="5029200" y="55779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30500" imgH="444500" progId="Equation.3">
                  <p:embed/>
                </p:oleObj>
              </mc:Choice>
              <mc:Fallback>
                <p:oleObj name="Equation" r:id="rId28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29200" y="55779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" y="3647567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6151643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55457" y="4588897"/>
            <a:ext cx="2518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happened here?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B78612-D92C-5946-9466-F580C159AE0C}"/>
                  </a:ext>
                </a:extLst>
              </p:cNvPr>
              <p:cNvSpPr txBox="1"/>
              <p:nvPr/>
            </p:nvSpPr>
            <p:spPr>
              <a:xfrm>
                <a:off x="4858382" y="6358942"/>
                <a:ext cx="413600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B78612-D92C-5946-9466-F580C159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82" y="6358942"/>
                <a:ext cx="4136004" cy="299313"/>
              </a:xfrm>
              <a:prstGeom prst="rect">
                <a:avLst/>
              </a:prstGeom>
              <a:blipFill>
                <a:blip r:embed="rId30"/>
                <a:stretch>
                  <a:fillRect r="-153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006F91-9BDB-5F4A-925A-B68303C518CD}"/>
                  </a:ext>
                </a:extLst>
              </p:cNvPr>
              <p:cNvSpPr txBox="1"/>
              <p:nvPr/>
            </p:nvSpPr>
            <p:spPr>
              <a:xfrm>
                <a:off x="685800" y="6343552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006F91-9BDB-5F4A-925A-B68303C5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343552"/>
                <a:ext cx="3170420" cy="307777"/>
              </a:xfrm>
              <a:prstGeom prst="rect">
                <a:avLst/>
              </a:prstGeom>
              <a:blipFill>
                <a:blip r:embed="rId32"/>
                <a:stretch>
                  <a:fillRect l="-400" t="-4000" r="-2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277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5178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444500" progId="Equation.3">
                  <p:embed/>
                </p:oleObj>
              </mc:Choice>
              <mc:Fallback>
                <p:oleObj name="Equation" r:id="rId2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64372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44500" progId="Equation.3">
                  <p:embed/>
                </p:oleObj>
              </mc:Choice>
              <mc:Fallback>
                <p:oleObj name="Equation" r:id="rId4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7247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900" imgH="444500" progId="Equation.3">
                  <p:embed/>
                </p:oleObj>
              </mc:Choice>
              <mc:Fallback>
                <p:oleObj name="Equation" r:id="rId6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79963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600" imgH="444500" progId="Equation.3">
                  <p:embed/>
                </p:oleObj>
              </mc:Choice>
              <mc:Fallback>
                <p:oleObj name="Equation" r:id="rId8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78185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500" imgH="444500" progId="Equation.3">
                  <p:embed/>
                </p:oleObj>
              </mc:Choice>
              <mc:Fallback>
                <p:oleObj name="Equation" r:id="rId10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31413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2500" imgH="228600" progId="Equation.3">
                  <p:embed/>
                </p:oleObj>
              </mc:Choice>
              <mc:Fallback>
                <p:oleObj name="Equation" r:id="rId12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74883" y="4876800"/>
                <a:ext cx="4295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What is the slope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endParaRPr lang="en-US" sz="2000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83" y="4876800"/>
                <a:ext cx="4295407" cy="400110"/>
              </a:xfrm>
              <a:prstGeom prst="rect">
                <a:avLst/>
              </a:prstGeom>
              <a:blipFill>
                <a:blip r:embed="rId15"/>
                <a:stretch>
                  <a:fillRect l="-147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375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72850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444500" progId="Equation.3">
                  <p:embed/>
                </p:oleObj>
              </mc:Choice>
              <mc:Fallback>
                <p:oleObj name="Equation" r:id="rId2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61835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44500" progId="Equation.3">
                  <p:embed/>
                </p:oleObj>
              </mc:Choice>
              <mc:Fallback>
                <p:oleObj name="Equation" r:id="rId4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28779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900" imgH="444500" progId="Equation.3">
                  <p:embed/>
                </p:oleObj>
              </mc:Choice>
              <mc:Fallback>
                <p:oleObj name="Equation" r:id="rId6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25857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600" imgH="444500" progId="Equation.3">
                  <p:embed/>
                </p:oleObj>
              </mc:Choice>
              <mc:Fallback>
                <p:oleObj name="Equation" r:id="rId8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3172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500" imgH="444500" progId="Equation.3">
                  <p:embed/>
                </p:oleObj>
              </mc:Choice>
              <mc:Fallback>
                <p:oleObj name="Equation" r:id="rId10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78492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2500" imgH="228600" progId="Equation.3">
                  <p:embed/>
                </p:oleObj>
              </mc:Choice>
              <mc:Fallback>
                <p:oleObj name="Equation" r:id="rId12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44041" y="333345"/>
            <a:ext cx="418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What is the slope </a:t>
            </a:r>
            <a:r>
              <a:rPr lang="en-US" sz="2000" dirty="0" err="1">
                <a:solidFill>
                  <a:srgbClr val="0000FF"/>
                </a:solidFill>
              </a:rPr>
              <a:t>vh</a:t>
            </a:r>
            <a:r>
              <a:rPr lang="en-US" sz="2000" dirty="0">
                <a:solidFill>
                  <a:srgbClr val="0000FF"/>
                </a:solidFill>
              </a:rPr>
              <a:t> with respect to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</a:rPr>
              <a:t>kj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14599" y="3851048"/>
            <a:ext cx="1248441" cy="339952"/>
          </a:xfrm>
          <a:prstGeom prst="rect">
            <a:avLst/>
          </a:prstGeom>
          <a:solidFill>
            <a:srgbClr val="008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5178" y="5250552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from hidden layer to output layer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128610" y="4191000"/>
            <a:ext cx="462190" cy="10595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6595" y="5296233"/>
            <a:ext cx="12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of </a:t>
            </a:r>
            <a:r>
              <a:rPr lang="en-US" dirty="0" err="1"/>
              <a:t>wx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1" idx="2"/>
          </p:cNvCxnSpPr>
          <p:nvPr/>
        </p:nvCxnSpPr>
        <p:spPr>
          <a:xfrm flipH="1" flipV="1">
            <a:off x="3138820" y="4191000"/>
            <a:ext cx="1280780" cy="1105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657600" y="4191001"/>
            <a:ext cx="2590800" cy="914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75276" y="5023488"/>
            <a:ext cx="125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feature</a:t>
            </a:r>
          </a:p>
        </p:txBody>
      </p:sp>
    </p:spTree>
    <p:extLst>
      <p:ext uri="{BB962C8B-B14F-4D97-AF65-F5344CB8AC3E}">
        <p14:creationId xmlns:p14="http://schemas.microsoft.com/office/powerpoint/2010/main" val="3843935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2941" y="2971800"/>
            <a:ext cx="231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different?</a:t>
            </a:r>
          </a:p>
        </p:txBody>
      </p:sp>
      <p:sp>
        <p:nvSpPr>
          <p:cNvPr id="9" name="Oval 8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6"/>
            <a:endCxn id="11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0286BF-25B5-3042-A403-62E3F81101CC}"/>
                  </a:ext>
                </a:extLst>
              </p:cNvPr>
              <p:cNvSpPr txBox="1"/>
              <p:nvPr/>
            </p:nvSpPr>
            <p:spPr>
              <a:xfrm>
                <a:off x="547629" y="22924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0286BF-25B5-3042-A403-62E3F8110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292455"/>
                <a:ext cx="3170420" cy="307777"/>
              </a:xfrm>
              <a:prstGeom prst="rect">
                <a:avLst/>
              </a:prstGeom>
              <a:blipFill>
                <a:blip r:embed="rId2"/>
                <a:stretch>
                  <a:fillRect l="-400" t="-4000" r="-2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ACBFBC-0A46-C949-A58F-F929D1B266C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3309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ACBFBC-0A46-C949-A58F-F929D1B2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33092" cy="299313"/>
              </a:xfrm>
              <a:prstGeom prst="rect">
                <a:avLst/>
              </a:prstGeom>
              <a:blipFill>
                <a:blip r:embed="rId3"/>
                <a:stretch>
                  <a:fillRect t="-4167" r="-15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44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33091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33091" cy="299313"/>
              </a:xfrm>
              <a:prstGeom prst="rect">
                <a:avLst/>
              </a:prstGeom>
              <a:blipFill>
                <a:blip r:embed="rId2"/>
                <a:stretch>
                  <a:fillRect t="-4167" r="-15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/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blipFill>
                <a:blip r:embed="rId3"/>
                <a:stretch>
                  <a:fillRect l="-400" t="-3846" r="-240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3610" y="2372051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50716" y="2283660"/>
            <a:ext cx="1552658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7293" y="2948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7813" y="2833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07647" y="2884727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24076" y="2382230"/>
            <a:ext cx="834721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4873" y="285202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378422" y="228366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9256" y="2398255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677" y="3008317"/>
            <a:ext cx="6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1549" y="2295591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68171" y="2842628"/>
            <a:ext cx="82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70789" y="5714850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from hidden layer to output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4863184" y="5736461"/>
                <a:ext cx="1253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84" y="5736461"/>
                <a:ext cx="1253432" cy="646331"/>
              </a:xfrm>
              <a:prstGeom prst="rect">
                <a:avLst/>
              </a:prstGeom>
              <a:blipFill>
                <a:blip r:embed="rId4"/>
                <a:stretch>
                  <a:fillRect l="-5051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5394800" y="2749502"/>
            <a:ext cx="278339" cy="28541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</p:cNvCxnSpPr>
          <p:nvPr/>
        </p:nvCxnSpPr>
        <p:spPr>
          <a:xfrm flipH="1" flipV="1">
            <a:off x="6210932" y="2695641"/>
            <a:ext cx="1244220" cy="2908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3309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33092" cy="299313"/>
              </a:xfrm>
              <a:prstGeom prst="rect">
                <a:avLst/>
              </a:prstGeom>
              <a:blipFill>
                <a:blip r:embed="rId2"/>
                <a:stretch>
                  <a:fillRect t="-4167" r="-15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/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blipFill>
                <a:blip r:embed="rId3"/>
                <a:stretch>
                  <a:fillRect l="-400" t="-3846" r="-240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3610" y="2372051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50716" y="2283660"/>
            <a:ext cx="1552658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7293" y="2948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7813" y="2833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07647" y="2884727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24076" y="2382230"/>
            <a:ext cx="834721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4873" y="285202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378422" y="228366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9256" y="2398255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677" y="3008317"/>
            <a:ext cx="6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1549" y="2295591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68171" y="2842628"/>
            <a:ext cx="82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5394800" y="2749502"/>
            <a:ext cx="278339" cy="28541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</p:cNvCxnSpPr>
          <p:nvPr/>
        </p:nvCxnSpPr>
        <p:spPr>
          <a:xfrm flipH="1" flipV="1">
            <a:off x="6210932" y="2695641"/>
            <a:ext cx="1244220" cy="2908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9F91F5-817B-0145-921D-94CC54E45D1A}"/>
              </a:ext>
            </a:extLst>
          </p:cNvPr>
          <p:cNvSpPr txBox="1"/>
          <p:nvPr/>
        </p:nvSpPr>
        <p:spPr>
          <a:xfrm>
            <a:off x="6833042" y="5656400"/>
            <a:ext cx="216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of the error came from this hidden node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EF84AD-5754-DD46-8FE8-522317E7BE63}"/>
              </a:ext>
            </a:extLst>
          </p:cNvPr>
          <p:cNvSpPr txBox="1"/>
          <p:nvPr/>
        </p:nvSpPr>
        <p:spPr>
          <a:xfrm>
            <a:off x="4511091" y="5708152"/>
            <a:ext cx="171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do we need to change</a:t>
            </a:r>
          </a:p>
        </p:txBody>
      </p:sp>
    </p:spTree>
    <p:extLst>
      <p:ext uri="{BB962C8B-B14F-4D97-AF65-F5344CB8AC3E}">
        <p14:creationId xmlns:p14="http://schemas.microsoft.com/office/powerpoint/2010/main" val="1364695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75636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5900" progId="Equation.3">
                  <p:embed/>
                </p:oleObj>
              </mc:Choice>
              <mc:Fallback>
                <p:oleObj name="Equation" r:id="rId2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937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15900" progId="Equation.3">
                  <p:embed/>
                </p:oleObj>
              </mc:Choice>
              <mc:Fallback>
                <p:oleObj name="Equation" r:id="rId4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43549" y="5562600"/>
            <a:ext cx="167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modified error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349" y="6136316"/>
            <a:ext cx="1655968" cy="64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derivative of input at node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5317" y="6136316"/>
            <a:ext cx="88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1DB184-A86C-F049-A7E5-1027485EE8FC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9517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1DB184-A86C-F049-A7E5-1027485E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951723" cy="307777"/>
              </a:xfrm>
              <a:prstGeom prst="rect">
                <a:avLst/>
              </a:prstGeom>
              <a:blipFill>
                <a:blip r:embed="rId6"/>
                <a:stretch>
                  <a:fillRect t="-3846" r="-962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5562600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51335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228600" progId="Equation.3">
                  <p:embed/>
                </p:oleObj>
              </mc:Choice>
              <mc:Fallback>
                <p:oleObj name="Equation" r:id="rId2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15318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215900" progId="Equation.3">
                  <p:embed/>
                </p:oleObj>
              </mc:Choice>
              <mc:Fallback>
                <p:oleObj name="Equation" r:id="rId4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0592" y="6183868"/>
            <a:ext cx="326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we write this more succinctly?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5133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15900" progId="Equation.3">
                  <p:embed/>
                </p:oleObj>
              </mc:Choice>
              <mc:Fallback>
                <p:oleObj name="Equation" r:id="rId6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18615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12900" imgH="215900" progId="Equation.3">
                  <p:embed/>
                </p:oleObj>
              </mc:Choice>
              <mc:Fallback>
                <p:oleObj name="Equation" r:id="rId8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CD78592B-9253-EE4E-8669-8A1BC2CE3B22}"/>
              </a:ext>
            </a:extLst>
          </p:cNvPr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93B34B-E7B8-CD43-97BD-2A76FC84DD7A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h𝑘𝑓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93B34B-E7B8-CD43-97BD-2A76FC84D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blipFill>
                <a:blip r:embed="rId11"/>
                <a:stretch>
                  <a:fillRect l="-330" t="-3846" r="-165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354EF5-E405-2E4C-8666-AC57110FF238}"/>
                  </a:ext>
                </a:extLst>
              </p:cNvPr>
              <p:cNvSpPr txBox="1"/>
              <p:nvPr/>
            </p:nvSpPr>
            <p:spPr>
              <a:xfrm>
                <a:off x="4135438" y="2376100"/>
                <a:ext cx="5088444" cy="345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354EF5-E405-2E4C-8666-AC57110F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38" y="2376100"/>
                <a:ext cx="5088444" cy="345929"/>
              </a:xfrm>
              <a:prstGeom prst="rect">
                <a:avLst/>
              </a:prstGeom>
              <a:blipFill>
                <a:blip r:embed="rId12"/>
                <a:stretch>
                  <a:fillRect r="-99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31867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228600" progId="Equation.3">
                  <p:embed/>
                </p:oleObj>
              </mc:Choice>
              <mc:Fallback>
                <p:oleObj name="Equation" r:id="rId2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44087"/>
              </p:ext>
            </p:extLst>
          </p:nvPr>
        </p:nvGraphicFramePr>
        <p:xfrm>
          <a:off x="4827588" y="6000750"/>
          <a:ext cx="1949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215900" progId="Equation.3">
                  <p:embed/>
                </p:oleObj>
              </mc:Choice>
              <mc:Fallback>
                <p:oleObj name="Equation" r:id="rId4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7588" y="6000750"/>
                        <a:ext cx="1949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93580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800" imgH="215900" progId="Equation.3">
                  <p:embed/>
                </p:oleObj>
              </mc:Choice>
              <mc:Fallback>
                <p:oleObj name="Equation" r:id="rId6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76840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15900" progId="Equation.3">
                  <p:embed/>
                </p:oleObj>
              </mc:Choice>
              <mc:Fallback>
                <p:oleObj name="Equation" r:id="rId8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33591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215900" progId="Equation.3">
                  <p:embed/>
                </p:oleObj>
              </mc:Choice>
              <mc:Fallback>
                <p:oleObj name="Equation" r:id="rId10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>
            <a:extLst>
              <a:ext uri="{FF2B5EF4-FFF2-40B4-BE49-F238E27FC236}">
                <a16:creationId xmlns:a16="http://schemas.microsoft.com/office/drawing/2014/main" id="{EB42B34E-BB5B-ED48-8B89-17CCE41A305D}"/>
              </a:ext>
            </a:extLst>
          </p:cNvPr>
          <p:cNvSpPr/>
          <p:nvPr/>
        </p:nvSpPr>
        <p:spPr>
          <a:xfrm>
            <a:off x="5562600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A941A686-FD65-B143-ACB6-AD6E25481798}"/>
              </a:ext>
            </a:extLst>
          </p:cNvPr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D69B44-A38F-B544-8CA8-6054DA24D244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h𝑘𝑓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D69B44-A38F-B544-8CA8-6054DA24D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blipFill>
                <a:blip r:embed="rId13"/>
                <a:stretch>
                  <a:fillRect l="-330" t="-3846" r="-165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1CA36D-D965-D19F-E403-8965A62E5084}"/>
                  </a:ext>
                </a:extLst>
              </p:cNvPr>
              <p:cNvSpPr txBox="1"/>
              <p:nvPr/>
            </p:nvSpPr>
            <p:spPr>
              <a:xfrm>
                <a:off x="4135438" y="2376100"/>
                <a:ext cx="5088444" cy="345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1CA36D-D965-D19F-E403-8965A62E5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38" y="2376100"/>
                <a:ext cx="5088444" cy="345929"/>
              </a:xfrm>
              <a:prstGeom prst="rect">
                <a:avLst/>
              </a:prstGeom>
              <a:blipFill>
                <a:blip r:embed="rId14"/>
                <a:stretch>
                  <a:fillRect r="-99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062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39131"/>
              </p:ext>
            </p:extLst>
          </p:nvPr>
        </p:nvGraphicFramePr>
        <p:xfrm>
          <a:off x="690563" y="2309813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5900" progId="Equation.3">
                  <p:embed/>
                </p:oleObj>
              </mc:Choice>
              <mc:Fallback>
                <p:oleObj name="Equation" r:id="rId2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0563" y="2309813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422190"/>
              </p:ext>
            </p:extLst>
          </p:nvPr>
        </p:nvGraphicFramePr>
        <p:xfrm>
          <a:off x="685800" y="2895600"/>
          <a:ext cx="29829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15900" progId="Equation.3">
                  <p:embed/>
                </p:oleObj>
              </mc:Choice>
              <mc:Fallback>
                <p:oleObj name="Equation" r:id="rId4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895600"/>
                        <a:ext cx="2982912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962400" y="1828800"/>
            <a:ext cx="0" cy="33208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35281"/>
              </p:ext>
            </p:extLst>
          </p:nvPr>
        </p:nvGraphicFramePr>
        <p:xfrm>
          <a:off x="4479925" y="22987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500" imgH="228600" progId="Equation.3">
                  <p:embed/>
                </p:oleObj>
              </mc:Choice>
              <mc:Fallback>
                <p:oleObj name="Equation" r:id="rId6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9925" y="22987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22751"/>
              </p:ext>
            </p:extLst>
          </p:nvPr>
        </p:nvGraphicFramePr>
        <p:xfrm>
          <a:off x="4681538" y="3422650"/>
          <a:ext cx="1951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15900" progId="Equation.3">
                  <p:embed/>
                </p:oleObj>
              </mc:Choice>
              <mc:Fallback>
                <p:oleObj name="Equation" r:id="rId8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1538" y="3422650"/>
                        <a:ext cx="19510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2929"/>
              </p:ext>
            </p:extLst>
          </p:nvPr>
        </p:nvGraphicFramePr>
        <p:xfrm>
          <a:off x="4419600" y="29194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800" imgH="215900" progId="Equation.3">
                  <p:embed/>
                </p:oleObj>
              </mc:Choice>
              <mc:Fallback>
                <p:oleObj name="Equation" r:id="rId10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19600" y="29194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67400" y="3822700"/>
            <a:ext cx="2286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8339" y="453553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to output layer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9055" y="4503272"/>
            <a:ext cx="19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error of output layer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24600" y="3822700"/>
            <a:ext cx="10668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00998"/>
              </p:ext>
            </p:extLst>
          </p:nvPr>
        </p:nvGraphicFramePr>
        <p:xfrm>
          <a:off x="3852228" y="5409248"/>
          <a:ext cx="244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800" imgH="215900" progId="Equation.3">
                  <p:embed/>
                </p:oleObj>
              </mc:Choice>
              <mc:Fallback>
                <p:oleObj name="Equation" r:id="rId1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52228" y="5409248"/>
                        <a:ext cx="2444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4899"/>
              </p:ext>
            </p:extLst>
          </p:nvPr>
        </p:nvGraphicFramePr>
        <p:xfrm>
          <a:off x="3836988" y="6019800"/>
          <a:ext cx="43735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62200" imgH="228600" progId="Equation.3">
                  <p:embed/>
                </p:oleObj>
              </mc:Choice>
              <mc:Fallback>
                <p:oleObj name="Equation" r:id="rId14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36988" y="6019800"/>
                        <a:ext cx="4373562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427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15324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07055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560" y="2651760"/>
            <a:ext cx="308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Anything different at this layer?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9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16850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7163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“errors” at the next layer does the highlighted edge affect? 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006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123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81154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39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42011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9618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“errors” at the next layer does the highlighted edge affect? 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505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30175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42853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6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1314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46599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59590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22384"/>
              </p:ext>
            </p:extLst>
          </p:nvPr>
        </p:nvGraphicFramePr>
        <p:xfrm>
          <a:off x="3721100" y="25947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1100" y="25947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54276"/>
              </p:ext>
            </p:extLst>
          </p:nvPr>
        </p:nvGraphicFramePr>
        <p:xfrm>
          <a:off x="3657600" y="27906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0000" imgH="279400" progId="Equation.3">
                  <p:embed/>
                </p:oleObj>
              </mc:Choice>
              <mc:Fallback>
                <p:oleObj name="Equation" r:id="rId9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7600" y="27906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90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1600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2102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2743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753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23626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32770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2896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Straight Arrow Connector 54"/>
          <p:cNvCxnSpPr>
            <a:stCxn id="45" idx="4"/>
            <a:endCxn id="41" idx="0"/>
          </p:cNvCxnSpPr>
          <p:nvPr/>
        </p:nvCxnSpPr>
        <p:spPr bwMode="auto">
          <a:xfrm rot="5400000">
            <a:off x="1524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45" idx="4"/>
            <a:endCxn id="42" idx="0"/>
          </p:cNvCxnSpPr>
          <p:nvPr/>
        </p:nvCxnSpPr>
        <p:spPr bwMode="auto">
          <a:xfrm rot="16200000" flipH="1">
            <a:off x="1829232" y="2815941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45" idx="4"/>
            <a:endCxn id="43" idx="1"/>
          </p:cNvCxnSpPr>
          <p:nvPr/>
        </p:nvCxnSpPr>
        <p:spPr bwMode="auto">
          <a:xfrm rot="16200000" flipH="1">
            <a:off x="2019732" y="2625440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45" idx="4"/>
            <a:endCxn id="47" idx="0"/>
          </p:cNvCxnSpPr>
          <p:nvPr/>
        </p:nvCxnSpPr>
        <p:spPr bwMode="auto">
          <a:xfrm rot="16200000" flipH="1">
            <a:off x="2362632" y="2282541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46" idx="4"/>
            <a:endCxn id="41" idx="0"/>
          </p:cNvCxnSpPr>
          <p:nvPr/>
        </p:nvCxnSpPr>
        <p:spPr bwMode="auto">
          <a:xfrm rot="5400000">
            <a:off x="1829232" y="2663541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46" idx="4"/>
            <a:endCxn id="42" idx="0"/>
          </p:cNvCxnSpPr>
          <p:nvPr/>
        </p:nvCxnSpPr>
        <p:spPr bwMode="auto">
          <a:xfrm rot="5400000">
            <a:off x="21340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46" idx="5"/>
            <a:endCxn id="43" idx="0"/>
          </p:cNvCxnSpPr>
          <p:nvPr/>
        </p:nvCxnSpPr>
        <p:spPr bwMode="auto">
          <a:xfrm rot="16200000" flipH="1">
            <a:off x="2432295" y="2885603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46" idx="5"/>
            <a:endCxn id="47" idx="0"/>
          </p:cNvCxnSpPr>
          <p:nvPr/>
        </p:nvCxnSpPr>
        <p:spPr bwMode="auto">
          <a:xfrm rot="16200000" flipH="1">
            <a:off x="2698995" y="2618903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48" idx="4"/>
            <a:endCxn id="41" idx="7"/>
          </p:cNvCxnSpPr>
          <p:nvPr/>
        </p:nvCxnSpPr>
        <p:spPr bwMode="auto">
          <a:xfrm rot="5400000">
            <a:off x="2127496" y="2473041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48" idx="5"/>
            <a:endCxn id="42" idx="0"/>
          </p:cNvCxnSpPr>
          <p:nvPr/>
        </p:nvCxnSpPr>
        <p:spPr bwMode="auto">
          <a:xfrm rot="5400000">
            <a:off x="2432296" y="2625441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8" idx="4"/>
            <a:endCxn id="43" idx="0"/>
          </p:cNvCxnSpPr>
          <p:nvPr/>
        </p:nvCxnSpPr>
        <p:spPr bwMode="auto">
          <a:xfrm rot="5400000">
            <a:off x="2667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48" idx="4"/>
            <a:endCxn id="47" idx="7"/>
          </p:cNvCxnSpPr>
          <p:nvPr/>
        </p:nvCxnSpPr>
        <p:spPr bwMode="auto">
          <a:xfrm rot="16200000" flipH="1">
            <a:off x="2965695" y="2822477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82612"/>
              </p:ext>
            </p:extLst>
          </p:nvPr>
        </p:nvGraphicFramePr>
        <p:xfrm>
          <a:off x="4092373" y="268469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92373" y="268469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64388"/>
              </p:ext>
            </p:extLst>
          </p:nvPr>
        </p:nvGraphicFramePr>
        <p:xfrm>
          <a:off x="4028873" y="2880534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279400" progId="Equation.3">
                  <p:embed/>
                </p:oleObj>
              </mc:Choice>
              <mc:Fallback>
                <p:oleObj name="Equation" r:id="rId4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8873" y="2880534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5497" y="18658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07283" y="38618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402" y="4431329"/>
            <a:ext cx="7567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Backpropogation</a:t>
            </a:r>
            <a:r>
              <a:rPr lang="en-US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Calculate new weights and modified errors at output layer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Recursively calculate new weights and modified errors on hidden layers based on recursive relationship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Update model with new weights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4648200" y="3290334"/>
            <a:ext cx="838200" cy="23484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40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 nodes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multiple outputs change things?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510698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05669"/>
              </p:ext>
            </p:extLst>
          </p:nvPr>
        </p:nvGraphicFramePr>
        <p:xfrm>
          <a:off x="4127500" y="368401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500" y="368401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65004"/>
              </p:ext>
            </p:extLst>
          </p:nvPr>
        </p:nvGraphicFramePr>
        <p:xfrm>
          <a:off x="4127500" y="3919538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7500" y="3919538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39849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41226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0000" imgH="279400" progId="Equation.3">
                  <p:embed/>
                </p:oleObj>
              </mc:Choice>
              <mc:Fallback>
                <p:oleObj name="Equation" r:id="rId9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206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 nodes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multiple outputs change things?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52052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32277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9979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40000" imgH="279400" progId="Equation.3">
                  <p:embed/>
                </p:oleObj>
              </mc:Choice>
              <mc:Fallback>
                <p:oleObj name="Equation" r:id="rId6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10623"/>
              </p:ext>
            </p:extLst>
          </p:nvPr>
        </p:nvGraphicFramePr>
        <p:xfrm>
          <a:off x="4222750" y="36615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2750" y="36615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86927"/>
              </p:ext>
            </p:extLst>
          </p:nvPr>
        </p:nvGraphicFramePr>
        <p:xfrm>
          <a:off x="4159250" y="38574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0000" imgH="279400" progId="Equation.3">
                  <p:embed/>
                </p:oleObj>
              </mc:Choice>
              <mc:Fallback>
                <p:oleObj name="Equation" r:id="rId9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9250" y="38574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29400" y="3857400"/>
            <a:ext cx="1250950" cy="485205"/>
          </a:xfrm>
          <a:prstGeom prst="rect">
            <a:avLst/>
          </a:prstGeom>
          <a:solidFill>
            <a:srgbClr val="0000FF">
              <a:alpha val="2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5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49986"/>
              </p:ext>
            </p:extLst>
          </p:nvPr>
        </p:nvGraphicFramePr>
        <p:xfrm>
          <a:off x="779463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215900" progId="Equation.3">
                  <p:embed/>
                </p:oleObj>
              </mc:Choice>
              <mc:Fallback>
                <p:oleObj name="Equation" r:id="rId2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9463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64511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228600" progId="Equation.3">
                  <p:embed/>
                </p:oleObj>
              </mc:Choice>
              <mc:Fallback>
                <p:oleObj name="Equation" r:id="rId4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948535"/>
            <a:ext cx="553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missing information for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1638027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55085"/>
              </p:ext>
            </p:extLst>
          </p:nvPr>
        </p:nvGraphicFramePr>
        <p:xfrm>
          <a:off x="685800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215900" progId="Equation.3">
                  <p:embed/>
                </p:oleObj>
              </mc:Choice>
              <mc:Fallback>
                <p:oleObj name="Equation" r:id="rId2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762334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228600" progId="Equation.3">
                  <p:embed/>
                </p:oleObj>
              </mc:Choice>
              <mc:Fallback>
                <p:oleObj name="Equation" r:id="rId4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74823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599" y="3429000"/>
            <a:ext cx="919345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9993" y="2209800"/>
            <a:ext cx="759777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170" y="2209800"/>
            <a:ext cx="87058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327" y="4632729"/>
            <a:ext cx="4942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activation function are we using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What is the derivative of that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474467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 derivatives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21392"/>
              </p:ext>
            </p:extLst>
          </p:nvPr>
        </p:nvGraphicFramePr>
        <p:xfrm>
          <a:off x="833438" y="2105025"/>
          <a:ext cx="1879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3">
                  <p:embed/>
                </p:oleObj>
              </mc:Choice>
              <mc:Fallback>
                <p:oleObj name="Equation" r:id="rId2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105025"/>
                        <a:ext cx="18796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55" y="1634468"/>
            <a:ext cx="112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sigmoid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05690"/>
              </p:ext>
            </p:extLst>
          </p:nvPr>
        </p:nvGraphicFramePr>
        <p:xfrm>
          <a:off x="719137" y="3271837"/>
          <a:ext cx="28622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300" imgH="203200" progId="Equation.3">
                  <p:embed/>
                </p:oleObj>
              </mc:Choice>
              <mc:Fallback>
                <p:oleObj name="Equation" r:id="rId5" imgW="1257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" y="3271837"/>
                        <a:ext cx="28622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9182"/>
              </p:ext>
            </p:extLst>
          </p:nvPr>
        </p:nvGraphicFramePr>
        <p:xfrm>
          <a:off x="847725" y="4800600"/>
          <a:ext cx="32670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5100" imgH="393700" progId="Equation.3">
                  <p:embed/>
                </p:oleObj>
              </mc:Choice>
              <mc:Fallback>
                <p:oleObj name="Equation" r:id="rId7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800600"/>
                        <a:ext cx="32670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6810" y="4224394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tanh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3491" y="1752600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80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09543"/>
              </p:ext>
            </p:extLst>
          </p:nvPr>
        </p:nvGraphicFramePr>
        <p:xfrm>
          <a:off x="698500" y="2209800"/>
          <a:ext cx="36655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215900" progId="Equation.3">
                  <p:embed/>
                </p:oleObj>
              </mc:Choice>
              <mc:Fallback>
                <p:oleObj name="Equation" r:id="rId2" imgW="198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0" y="2209800"/>
                        <a:ext cx="366553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6936"/>
              </p:ext>
            </p:extLst>
          </p:nvPr>
        </p:nvGraphicFramePr>
        <p:xfrm>
          <a:off x="688975" y="3429000"/>
          <a:ext cx="5026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900" imgH="228600" progId="Equation.3">
                  <p:embed/>
                </p:oleObj>
              </mc:Choice>
              <mc:Fallback>
                <p:oleObj name="Equation" r:id="rId4" imgW="275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975" y="3429000"/>
                        <a:ext cx="5026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771" y="4455748"/>
            <a:ext cx="8007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Like gradient descent for linear classifiers, use a learning rate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Often will start larger and then get smaller 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34290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6743" y="22098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2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Just like gradient descent!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some number of iterations:</a:t>
            </a:r>
          </a:p>
          <a:p>
            <a:pPr marL="320040" lvl="1" indent="0">
              <a:buNone/>
            </a:pPr>
            <a:r>
              <a:rPr lang="en-US" dirty="0"/>
              <a:t>randomly shuffle training data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Update model with new weights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6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bias</a:t>
            </a:r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74290" y="5515727"/>
            <a:ext cx="389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learn the bias?</a:t>
            </a:r>
          </a:p>
        </p:txBody>
      </p:sp>
    </p:spTree>
    <p:extLst>
      <p:ext uri="{BB962C8B-B14F-4D97-AF65-F5344CB8AC3E}">
        <p14:creationId xmlns:p14="http://schemas.microsoft.com/office/powerpoint/2010/main" val="375561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bias</a:t>
            </a:r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76340" y="5105400"/>
            <a:ext cx="755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Add an extra feature hard-wired to 1 to all the examples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For other layers, add an extra parameter whose input is always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6158" y="449580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957672" y="3220998"/>
            <a:ext cx="1329720" cy="12748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</p:cNvCxnSpPr>
          <p:nvPr/>
        </p:nvCxnSpPr>
        <p:spPr>
          <a:xfrm flipV="1">
            <a:off x="2912339" y="4495800"/>
            <a:ext cx="1126261" cy="2000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6600" y="4126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0519" y="436684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40" name="Straight Arrow Connector 39"/>
          <p:cNvCxnSpPr>
            <a:stCxn id="39" idx="3"/>
            <a:endCxn id="6" idx="4"/>
          </p:cNvCxnSpPr>
          <p:nvPr/>
        </p:nvCxnSpPr>
        <p:spPr>
          <a:xfrm flipV="1">
            <a:off x="5566700" y="3890664"/>
            <a:ext cx="370714" cy="6762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4050268"/>
            <a:ext cx="5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d+1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29007" y="4617056"/>
            <a:ext cx="79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(m+1)</a:t>
            </a:r>
          </a:p>
        </p:txBody>
      </p:sp>
    </p:spTree>
    <p:extLst>
      <p:ext uri="{BB962C8B-B14F-4D97-AF65-F5344CB8AC3E}">
        <p14:creationId xmlns:p14="http://schemas.microsoft.com/office/powerpoint/2010/main" val="1862938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vs. batch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Update model with new weights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924800" cy="1981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9523" y="5029200"/>
            <a:ext cx="662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Online learning: update weights after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882004"/>
            <a:ext cx="206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Batch learning?</a:t>
            </a:r>
          </a:p>
        </p:txBody>
      </p:sp>
    </p:spTree>
    <p:extLst>
      <p:ext uri="{BB962C8B-B14F-4D97-AF65-F5344CB8AC3E}">
        <p14:creationId xmlns:p14="http://schemas.microsoft.com/office/powerpoint/2010/main" val="40469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/>
              <a:t>initialize weight accumulators to 0 (one for each weight)</a:t>
            </a:r>
          </a:p>
          <a:p>
            <a:pPr marL="320040" lvl="1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Add new weights to weight accumulators</a:t>
            </a:r>
          </a:p>
          <a:p>
            <a:pPr marL="320040" lvl="1" indent="0">
              <a:buNone/>
            </a:pPr>
            <a:r>
              <a:rPr lang="en-US" sz="2100" dirty="0"/>
              <a:t>Divide weight accumulators by number of examples</a:t>
            </a:r>
          </a:p>
          <a:p>
            <a:pPr marL="320040" lvl="1" indent="0">
              <a:buNone/>
            </a:pPr>
            <a:r>
              <a:rPr lang="en-US" sz="2100" dirty="0"/>
              <a:t>Update model weights by weight accumulators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06580" y="4876800"/>
            <a:ext cx="5822820" cy="7620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219" y="6096000"/>
            <a:ext cx="705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Process </a:t>
            </a:r>
            <a:r>
              <a:rPr lang="en-US" sz="2400" i="1" dirty="0">
                <a:solidFill>
                  <a:srgbClr val="0000FF"/>
                </a:solidFill>
              </a:rPr>
              <a:t>all</a:t>
            </a:r>
            <a:r>
              <a:rPr lang="en-US" sz="2400" dirty="0">
                <a:solidFill>
                  <a:srgbClr val="0000FF"/>
                </a:solidFill>
              </a:rPr>
              <a:t> of the examples before updating the weights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980" y="2438400"/>
            <a:ext cx="5899020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27" y="4419600"/>
            <a:ext cx="4729973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5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Momentum: include a factor in the weight update to keep moving in the direction of the previous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Mini-batch:</a:t>
            </a:r>
          </a:p>
          <a:p>
            <a:pPr lvl="1"/>
            <a:r>
              <a:rPr lang="en-US" dirty="0"/>
              <a:t>Compromise between online and batch</a:t>
            </a:r>
          </a:p>
          <a:p>
            <a:pPr lvl="1"/>
            <a:r>
              <a:rPr lang="en-US" dirty="0"/>
              <a:t>Avoids noisiness of updates from online while making more educated weight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Simulated annealing:</a:t>
            </a:r>
          </a:p>
          <a:p>
            <a:pPr lvl="1"/>
            <a:r>
              <a:rPr lang="en-US" dirty="0"/>
              <a:t>With some probability make a random weight update</a:t>
            </a:r>
          </a:p>
          <a:p>
            <a:pPr lvl="1"/>
            <a:r>
              <a:rPr lang="en-US" dirty="0"/>
              <a:t>Reduce this probability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4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neural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Picking network configuration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be slow to train for large networks and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Loss functions (including squared error) are generally not convex </a:t>
            </a:r>
            <a:r>
              <a:rPr lang="en-US" i="1" dirty="0"/>
              <a:t>with respect to the parameter space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</a:t>
            </a:r>
            <a:r>
              <a:rPr lang="en-US" sz="2800" dirty="0" err="1"/>
              <a:t>backpropagation</a:t>
            </a:r>
            <a:r>
              <a:rPr lang="en-US" sz="2800" dirty="0"/>
              <a:t>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13844232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www.nytimes.com</a:t>
            </a:r>
            <a:r>
              <a:rPr lang="en-US" dirty="0"/>
              <a:t>/2012/06/26/technology/in-a-big-network-of-computers-evidence-of-machine-learning.html?_r=0</a:t>
            </a:r>
          </a:p>
        </p:txBody>
      </p:sp>
    </p:spTree>
    <p:extLst>
      <p:ext uri="{BB962C8B-B14F-4D97-AF65-F5344CB8AC3E}">
        <p14:creationId xmlns:p14="http://schemas.microsoft.com/office/powerpoint/2010/main" val="7875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167347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342900" progId="Equation.3">
                  <p:embed/>
                </p:oleObj>
              </mc:Choice>
              <mc:Fallback>
                <p:oleObj name="Equation" r:id="rId3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700" imgH="368300" progId="Equation.3">
                  <p:embed/>
                </p:oleObj>
              </mc:Choice>
              <mc:Fallback>
                <p:oleObj name="Equation" r:id="rId5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253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16576"/>
              </p:ext>
            </p:extLst>
          </p:nvPr>
        </p:nvGraphicFramePr>
        <p:xfrm>
          <a:off x="1430338" y="4238625"/>
          <a:ext cx="19081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200" imgH="393700" progId="Equation.3">
                  <p:embed/>
                </p:oleObj>
              </mc:Choice>
              <mc:Fallback>
                <p:oleObj name="Equation" r:id="rId3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238625"/>
                        <a:ext cx="1908175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12437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700" imgH="495300" progId="Equation.3">
                  <p:embed/>
                </p:oleObj>
              </mc:Choice>
              <mc:Fallback>
                <p:oleObj name="Equation" r:id="rId6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306" y="3327844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6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15269</TotalTime>
  <Words>2427</Words>
  <Application>Microsoft Macintosh PowerPoint</Application>
  <PresentationFormat>On-screen Show (4:3)</PresentationFormat>
  <Paragraphs>741</Paragraphs>
  <Slides>77</Slides>
  <Notes>13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backpropagation</vt:lpstr>
      <vt:lpstr>Admin</vt:lpstr>
      <vt:lpstr>Neural network</vt:lpstr>
      <vt:lpstr>Neural network</vt:lpstr>
      <vt:lpstr>Neural network</vt:lpstr>
      <vt:lpstr>Neural network</vt:lpstr>
      <vt:lpstr>Neural network</vt:lpstr>
      <vt:lpstr>PowerPoint Presentation</vt:lpstr>
      <vt:lpstr>Activation functions</vt:lpstr>
      <vt:lpstr>Training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Recall: derivative chain rule</vt:lpstr>
      <vt:lpstr>Recall: derivative chain rule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Backpropagation: the details</vt:lpstr>
      <vt:lpstr>Backpropagation</vt:lpstr>
      <vt:lpstr>Hidden layer weights</vt:lpstr>
      <vt:lpstr>Hidden layer weights</vt:lpstr>
      <vt:lpstr>Hidden layer weights</vt:lpstr>
      <vt:lpstr>Hidden layer weights</vt:lpstr>
      <vt:lpstr>PowerPoint Presentation</vt:lpstr>
      <vt:lpstr>PowerPoint Presentation</vt:lpstr>
      <vt:lpstr>PowerPoint Presentation</vt:lpstr>
      <vt:lpstr>Backpropagation</vt:lpstr>
      <vt:lpstr>Backpropagation</vt:lpstr>
      <vt:lpstr>Backpropagation</vt:lpstr>
      <vt:lpstr>Backpropgation generalization</vt:lpstr>
      <vt:lpstr>Backpropgation generalization</vt:lpstr>
      <vt:lpstr>Backpropgation generalization</vt:lpstr>
      <vt:lpstr>Backpropgation generalization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Multiple output nodes</vt:lpstr>
      <vt:lpstr>Multiple output nodes</vt:lpstr>
      <vt:lpstr>Backpropagation implementation</vt:lpstr>
      <vt:lpstr>Backpropagation implementation</vt:lpstr>
      <vt:lpstr>Activation function derivatives</vt:lpstr>
      <vt:lpstr>Learning rate</vt:lpstr>
      <vt:lpstr>Backpropagation implementation</vt:lpstr>
      <vt:lpstr>Handling bias</vt:lpstr>
      <vt:lpstr>Handling bias</vt:lpstr>
      <vt:lpstr>Online vs. batch learning</vt:lpstr>
      <vt:lpstr>Batch learning</vt:lpstr>
      <vt:lpstr>Many variations</vt:lpstr>
      <vt:lpstr>Challenges of neural networks?</vt:lpstr>
      <vt:lpstr>History of Neural Networks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1086</cp:revision>
  <cp:lastPrinted>2023-10-26T20:17:32Z</cp:lastPrinted>
  <dcterms:created xsi:type="dcterms:W3CDTF">2011-01-25T19:35:23Z</dcterms:created>
  <dcterms:modified xsi:type="dcterms:W3CDTF">2025-10-23T18:45:36Z</dcterms:modified>
</cp:coreProperties>
</file>