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256" r:id="rId2"/>
    <p:sldId id="358" r:id="rId3"/>
    <p:sldId id="371" r:id="rId4"/>
    <p:sldId id="366" r:id="rId5"/>
    <p:sldId id="367" r:id="rId6"/>
    <p:sldId id="372" r:id="rId7"/>
    <p:sldId id="387" r:id="rId8"/>
    <p:sldId id="365" r:id="rId9"/>
    <p:sldId id="368" r:id="rId10"/>
    <p:sldId id="369" r:id="rId11"/>
    <p:sldId id="374" r:id="rId12"/>
    <p:sldId id="479" r:id="rId13"/>
    <p:sldId id="376" r:id="rId14"/>
    <p:sldId id="377" r:id="rId15"/>
    <p:sldId id="378" r:id="rId16"/>
    <p:sldId id="379" r:id="rId17"/>
    <p:sldId id="380" r:id="rId18"/>
    <p:sldId id="450" r:id="rId19"/>
    <p:sldId id="386" r:id="rId20"/>
    <p:sldId id="388" r:id="rId21"/>
    <p:sldId id="382" r:id="rId22"/>
    <p:sldId id="383" r:id="rId23"/>
    <p:sldId id="389" r:id="rId24"/>
    <p:sldId id="393" r:id="rId25"/>
    <p:sldId id="394" r:id="rId26"/>
    <p:sldId id="390" r:id="rId27"/>
    <p:sldId id="391" r:id="rId28"/>
    <p:sldId id="384" r:id="rId29"/>
    <p:sldId id="375" r:id="rId30"/>
    <p:sldId id="392" r:id="rId31"/>
    <p:sldId id="396" r:id="rId32"/>
    <p:sldId id="398" r:id="rId33"/>
    <p:sldId id="399" r:id="rId34"/>
    <p:sldId id="400" r:id="rId35"/>
    <p:sldId id="395" r:id="rId36"/>
    <p:sldId id="401" r:id="rId37"/>
    <p:sldId id="402" r:id="rId38"/>
    <p:sldId id="403" r:id="rId39"/>
    <p:sldId id="404" r:id="rId40"/>
    <p:sldId id="405" r:id="rId41"/>
    <p:sldId id="406" r:id="rId42"/>
    <p:sldId id="407" r:id="rId43"/>
    <p:sldId id="408" r:id="rId44"/>
    <p:sldId id="410" r:id="rId45"/>
    <p:sldId id="411" r:id="rId46"/>
    <p:sldId id="412" r:id="rId47"/>
    <p:sldId id="413" r:id="rId48"/>
    <p:sldId id="414" r:id="rId49"/>
    <p:sldId id="417" r:id="rId50"/>
    <p:sldId id="415" r:id="rId51"/>
    <p:sldId id="416" r:id="rId52"/>
    <p:sldId id="420" r:id="rId53"/>
    <p:sldId id="419" r:id="rId54"/>
    <p:sldId id="418" r:id="rId55"/>
    <p:sldId id="421" r:id="rId56"/>
    <p:sldId id="422" r:id="rId57"/>
    <p:sldId id="423" r:id="rId58"/>
    <p:sldId id="424" r:id="rId59"/>
    <p:sldId id="432" r:id="rId60"/>
    <p:sldId id="425" r:id="rId61"/>
    <p:sldId id="426" r:id="rId62"/>
    <p:sldId id="427" r:id="rId63"/>
    <p:sldId id="428" r:id="rId64"/>
    <p:sldId id="433" r:id="rId65"/>
    <p:sldId id="446" r:id="rId66"/>
    <p:sldId id="447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37" autoAdjust="0"/>
    <p:restoredTop sz="94694"/>
  </p:normalViewPr>
  <p:slideViewPr>
    <p:cSldViewPr snapToObjects="1">
      <p:cViewPr varScale="1">
        <p:scale>
          <a:sx n="121" d="100"/>
          <a:sy n="121" d="100"/>
        </p:scale>
        <p:origin x="12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D11C-A000-9242-84A9-48B920106DCB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50B9-50D7-A24E-BE4E-8246FE27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1392-B9AF-5848-85F0-C2AC2219DFAF}" type="slidenum">
              <a:rPr lang="en-US"/>
              <a:pPr/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31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34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37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40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46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47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49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52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56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E6F02-EAE5-EA42-9795-74493B5E4E77}" type="slidenum">
              <a:rPr lang="en-US"/>
              <a:pPr/>
              <a:t>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906CB-4E39-184A-BDBD-95794EF2FA85}" type="slidenum">
              <a:rPr lang="en-US"/>
              <a:pPr/>
              <a:t>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10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Allows us to model</a:t>
            </a:r>
            <a:r>
              <a:rPr lang="en-US" baseline="0" dirty="0"/>
              <a:t> more than just 0/1 outputs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Differentiable! (this will come into play in a minute)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4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of </a:t>
            </a:r>
            <a:r>
              <a:rPr lang="en-US" dirty="0"/>
              <a:t>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17EA2-A314-044E-89FB-146EC50556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6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q7d4ROvZ6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</a:t>
            </a:r>
            <a:r>
              <a:rPr lang="en-US"/>
              <a:t>Fall 2025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847603" y="3810000"/>
            <a:ext cx="7315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Verdana" charset="0"/>
              </a:rPr>
              <a:t>W </a:t>
            </a:r>
            <a:r>
              <a:rPr lang="en-US" sz="2000" dirty="0">
                <a:latin typeface="Verdana" charset="0"/>
              </a:rPr>
              <a:t>is the strength of signal sent between A and B.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dirty="0">
                <a:latin typeface="Verdana" charset="0"/>
              </a:rPr>
              <a:t>fires 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positive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stimulates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fires </a:t>
            </a:r>
            <a:r>
              <a:rPr lang="en-US" sz="2000" dirty="0">
                <a:latin typeface="Verdana" charset="0"/>
              </a:rPr>
              <a:t>and </a:t>
            </a:r>
            <a:r>
              <a:rPr lang="en-US" sz="2000" i="1" dirty="0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negative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inhibits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  <a:endParaRPr lang="en-US" sz="2000" i="1" dirty="0">
              <a:latin typeface="Verdana" charset="0"/>
            </a:endParaRPr>
          </a:p>
        </p:txBody>
      </p:sp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2057400" y="990600"/>
            <a:ext cx="4724400" cy="685800"/>
            <a:chOff x="1728" y="1344"/>
            <a:chExt cx="2976" cy="432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1728" y="1344"/>
              <a:ext cx="2976" cy="423"/>
              <a:chOff x="1728" y="1689"/>
              <a:chExt cx="2976" cy="423"/>
            </a:xfrm>
          </p:grpSpPr>
          <p:sp>
            <p:nvSpPr>
              <p:cNvPr id="30726" name="Oval 5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14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Weight </a:t>
                </a:r>
                <a:r>
                  <a:rPr lang="en-US" sz="1800" i="1">
                    <a:latin typeface="Verdana" charset="0"/>
                  </a:rPr>
                  <a:t>w</a:t>
                </a:r>
                <a:endParaRPr lang="en-US" sz="1800">
                  <a:latin typeface="Verdana" charset="0"/>
                </a:endParaRPr>
              </a:p>
            </p:txBody>
          </p:sp>
          <p:sp>
            <p:nvSpPr>
              <p:cNvPr id="30729" name="Text Box 10"/>
              <p:cNvSpPr txBox="1">
                <a:spLocks noChangeArrowheads="1"/>
              </p:cNvSpPr>
              <p:nvPr/>
            </p:nvSpPr>
            <p:spPr bwMode="auto">
              <a:xfrm>
                <a:off x="172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A</a:t>
                </a:r>
              </a:p>
            </p:txBody>
          </p:sp>
          <p:sp>
            <p:nvSpPr>
              <p:cNvPr id="30730" name="Text Box 11"/>
              <p:cNvSpPr txBox="1">
                <a:spLocks noChangeArrowheads="1"/>
              </p:cNvSpPr>
              <p:nvPr/>
            </p:nvSpPr>
            <p:spPr bwMode="auto">
              <a:xfrm>
                <a:off x="388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B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057400" y="175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(perceptron)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175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(perceptron)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886138"/>
              </p:ext>
            </p:extLst>
          </p:nvPr>
        </p:nvGraphicFramePr>
        <p:xfrm>
          <a:off x="4495800" y="22860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596900" progId="Equation.3">
                  <p:embed/>
                </p:oleObj>
              </mc:Choice>
              <mc:Fallback>
                <p:oleObj name="Equation" r:id="rId3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5800" y="22860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847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6863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marL="0" indent="0">
              <a:buNone/>
            </a:pPr>
            <a:endParaRPr lang="en-US" sz="2800" dirty="0"/>
          </a:p>
          <a:p>
            <a:pPr marL="365760" lvl="1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700" dirty="0"/>
          </a:p>
          <a:p>
            <a:pPr marL="45720" indent="0">
              <a:buNone/>
            </a:pPr>
            <a:r>
              <a:rPr lang="en-US" sz="2700" dirty="0" err="1"/>
              <a:t>tanh</a:t>
            </a:r>
            <a:r>
              <a:rPr lang="en-US" sz="2700" dirty="0"/>
              <a:t> x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397471"/>
              </p:ext>
            </p:extLst>
          </p:nvPr>
        </p:nvGraphicFramePr>
        <p:xfrm>
          <a:off x="1373188" y="4267200"/>
          <a:ext cx="2024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9000" imgH="368300" progId="Equation.3">
                  <p:embed/>
                </p:oleObj>
              </mc:Choice>
              <mc:Fallback>
                <p:oleObj name="Equation" r:id="rId3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267200"/>
                        <a:ext cx="2024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198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1674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24368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162" y="3200400"/>
            <a:ext cx="237978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610" y="5142626"/>
            <a:ext cx="2462831" cy="1593999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329288"/>
              </p:ext>
            </p:extLst>
          </p:nvPr>
        </p:nvGraphicFramePr>
        <p:xfrm>
          <a:off x="1143000" y="2143125"/>
          <a:ext cx="2336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36700" imgH="495300" progId="Equation.3">
                  <p:embed/>
                </p:oleObj>
              </mc:Choice>
              <mc:Fallback>
                <p:oleObj name="Equation" r:id="rId7" imgW="1536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2143125"/>
                        <a:ext cx="23368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3188" y="6248400"/>
            <a:ext cx="380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other threshold functions?</a:t>
            </a:r>
          </a:p>
        </p:txBody>
      </p:sp>
    </p:spTree>
    <p:extLst>
      <p:ext uri="{BB962C8B-B14F-4D97-AF65-F5344CB8AC3E}">
        <p14:creationId xmlns:p14="http://schemas.microsoft.com/office/powerpoint/2010/main" val="1751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39E8-BD8C-024F-B5D7-D73E7A55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activation functions</a:t>
            </a:r>
          </a:p>
        </p:txBody>
      </p:sp>
      <p:pic>
        <p:nvPicPr>
          <p:cNvPr id="530434" name="Picture 2">
            <a:extLst>
              <a:ext uri="{FF2B5EF4-FFF2-40B4-BE49-F238E27FC236}">
                <a16:creationId xmlns:a16="http://schemas.microsoft.com/office/drawing/2014/main" id="{CE844EB5-9826-B34F-94F9-751C91400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4"/>
          <a:stretch/>
        </p:blipFill>
        <p:spPr bwMode="auto">
          <a:xfrm>
            <a:off x="1752600" y="2238431"/>
            <a:ext cx="2438400" cy="20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38D4E-FDBE-0541-A9B3-758DD61EBC9C}"/>
              </a:ext>
            </a:extLst>
          </p:cNvPr>
          <p:cNvSpPr txBox="1"/>
          <p:nvPr/>
        </p:nvSpPr>
        <p:spPr>
          <a:xfrm>
            <a:off x="441434" y="1807779"/>
            <a:ext cx="255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Rectified Linear Unit (RLU)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8196C-884D-C342-B46A-9476A15980BB}"/>
              </a:ext>
            </a:extLst>
          </p:cNvPr>
          <p:cNvSpPr txBox="1"/>
          <p:nvPr/>
        </p:nvSpPr>
        <p:spPr>
          <a:xfrm>
            <a:off x="536028" y="4729655"/>
            <a:ext cx="262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(for probabilities)</a:t>
            </a:r>
          </a:p>
        </p:txBody>
      </p:sp>
    </p:spTree>
    <p:extLst>
      <p:ext uri="{BB962C8B-B14F-4D97-AF65-F5344CB8AC3E}">
        <p14:creationId xmlns:p14="http://schemas.microsoft.com/office/powerpoint/2010/main" val="336220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953000" y="3429000"/>
            <a:ext cx="1676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58000" y="2777067"/>
            <a:ext cx="205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Individual </a:t>
            </a:r>
            <a:r>
              <a:rPr lang="en-US" dirty="0" err="1">
                <a:solidFill>
                  <a:srgbClr val="FF6600"/>
                </a:solidFill>
              </a:rPr>
              <a:t>perceptrons</a:t>
            </a:r>
            <a:r>
              <a:rPr lang="en-US" dirty="0">
                <a:solidFill>
                  <a:srgbClr val="FF6600"/>
                </a:solidFill>
              </a:rPr>
              <a:t>/neurons</a:t>
            </a:r>
          </a:p>
        </p:txBody>
      </p:sp>
    </p:spTree>
    <p:extLst>
      <p:ext uri="{BB962C8B-B14F-4D97-AF65-F5344CB8AC3E}">
        <p14:creationId xmlns:p14="http://schemas.microsoft.com/office/powerpoint/2010/main" val="100783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2133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981200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some inputs are provided/entered</a:t>
            </a:r>
          </a:p>
        </p:txBody>
      </p:sp>
    </p:spTree>
    <p:extLst>
      <p:ext uri="{BB962C8B-B14F-4D97-AF65-F5344CB8AC3E}">
        <p14:creationId xmlns:p14="http://schemas.microsoft.com/office/powerpoint/2010/main" val="3452665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3276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28194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perceptron computes and calculates an answer</a:t>
            </a:r>
          </a:p>
        </p:txBody>
      </p:sp>
    </p:spTree>
    <p:extLst>
      <p:ext uri="{BB962C8B-B14F-4D97-AF65-F5344CB8AC3E}">
        <p14:creationId xmlns:p14="http://schemas.microsoft.com/office/powerpoint/2010/main" val="3341703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1148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38100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those answers become inputs for the next level</a:t>
            </a:r>
          </a:p>
        </p:txBody>
      </p:sp>
    </p:spTree>
    <p:extLst>
      <p:ext uri="{BB962C8B-B14F-4D97-AF65-F5344CB8AC3E}">
        <p14:creationId xmlns:p14="http://schemas.microsoft.com/office/powerpoint/2010/main" val="3995659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9530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4807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finally get the answer after all levels compute</a:t>
            </a:r>
          </a:p>
        </p:txBody>
      </p:sp>
    </p:spTree>
    <p:extLst>
      <p:ext uri="{BB962C8B-B14F-4D97-AF65-F5344CB8AC3E}">
        <p14:creationId xmlns:p14="http://schemas.microsoft.com/office/powerpoint/2010/main" val="943284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30480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http://www.youtube.com/watch?v=Yq7d4ROvZ6I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spread</a:t>
            </a:r>
          </a:p>
        </p:txBody>
      </p:sp>
    </p:spTree>
    <p:extLst>
      <p:ext uri="{BB962C8B-B14F-4D97-AF65-F5344CB8AC3E}">
        <p14:creationId xmlns:p14="http://schemas.microsoft.com/office/powerpoint/2010/main" val="1189333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(assume 0 bias)</a:t>
            </a:r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2724050" y="194843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2675" y="2286574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0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auto">
          <a:xfrm>
            <a:off x="5543450" y="26739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1"/>
          <p:cNvSpPr>
            <a:spLocks noChangeAspect="1" noChangeArrowheads="1"/>
          </p:cNvSpPr>
          <p:nvPr/>
        </p:nvSpPr>
        <p:spPr bwMode="auto">
          <a:xfrm>
            <a:off x="2800250" y="37407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2675" y="4069336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535012" y="1969074"/>
            <a:ext cx="598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0.5</a:t>
            </a:r>
            <a:r>
              <a:rPr lang="en-US" sz="2000" dirty="0"/>
              <a:t> </a:t>
            </a:r>
            <a:endParaRPr lang="en-US" sz="2000" baseline="-25000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239738" y="2521524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239738" y="2673924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239738" y="43503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1239738" y="2673924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219200" y="3512124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-0.5</a:t>
            </a:r>
            <a:endParaRPr lang="en-US" sz="1600" baseline="-250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521400" y="2721989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-1</a:t>
            </a:r>
            <a:r>
              <a:rPr lang="en-US" sz="2000" dirty="0"/>
              <a:t> 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76400" y="4031579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0.5</a:t>
            </a:r>
            <a:endParaRPr lang="en-US" sz="1600" baseline="-25000" dirty="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906738" y="2597724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3982938" y="3512124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6726138" y="32835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592538" y="2597724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0.5</a:t>
            </a:r>
            <a:endParaRPr lang="en-US" sz="1400" baseline="-25000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592538" y="3893124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</a:t>
            </a:r>
            <a:endParaRPr lang="en-US" sz="1400" baseline="-25000"/>
          </a:p>
        </p:txBody>
      </p:sp>
      <p:grpSp>
        <p:nvGrpSpPr>
          <p:cNvPr id="33" name="Group 32"/>
          <p:cNvGrpSpPr/>
          <p:nvPr/>
        </p:nvGrpSpPr>
        <p:grpSpPr>
          <a:xfrm>
            <a:off x="3048000" y="228600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990529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056706" y="4054888"/>
            <a:ext cx="498276" cy="438471"/>
            <a:chOff x="2951262" y="2307211"/>
            <a:chExt cx="498276" cy="438471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4021038" y="2006337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021038" y="4369329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6726138" y="2532513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338243"/>
              </p:ext>
            </p:extLst>
          </p:nvPr>
        </p:nvGraphicFramePr>
        <p:xfrm>
          <a:off x="1422400" y="5257800"/>
          <a:ext cx="2336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700" imgH="495300" progId="Equation.3">
                  <p:embed/>
                </p:oleObj>
              </mc:Choice>
              <mc:Fallback>
                <p:oleObj name="Equation" r:id="rId2" imgW="1536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22400" y="5257800"/>
                        <a:ext cx="23368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7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</a:t>
            </a:r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2724050" y="194843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2675" y="2286574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-1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auto">
          <a:xfrm>
            <a:off x="5543450" y="26739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1"/>
          <p:cNvSpPr>
            <a:spLocks noChangeAspect="1" noChangeArrowheads="1"/>
          </p:cNvSpPr>
          <p:nvPr/>
        </p:nvSpPr>
        <p:spPr bwMode="auto">
          <a:xfrm>
            <a:off x="2800250" y="37407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2675" y="4069336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607244" y="2018483"/>
            <a:ext cx="735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0.05</a:t>
            </a:r>
            <a:r>
              <a:rPr lang="en-US" sz="2000" dirty="0"/>
              <a:t> </a:t>
            </a:r>
            <a:endParaRPr lang="en-US" sz="2000" baseline="-25000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239738" y="2521524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239738" y="2673924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239738" y="43503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1239738" y="2673924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513886" y="2700797"/>
            <a:ext cx="772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0.03</a:t>
            </a:r>
            <a:endParaRPr lang="en-US" sz="1600" baseline="-250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074731" y="3397726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-0.02</a:t>
            </a:r>
            <a:r>
              <a:rPr lang="en-US" sz="2000" dirty="0"/>
              <a:t> 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00200" y="3962400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0.01</a:t>
            </a:r>
            <a:endParaRPr lang="en-US" sz="1600" baseline="-25000" dirty="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906738" y="2597724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3982938" y="3512124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6726138" y="32835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592538" y="2597724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0.5</a:t>
            </a:r>
            <a:endParaRPr lang="en-US" sz="1400" baseline="-25000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592538" y="3893124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</a:t>
            </a:r>
            <a:endParaRPr lang="en-US" sz="1400" baseline="-25000"/>
          </a:p>
        </p:txBody>
      </p:sp>
      <p:cxnSp>
        <p:nvCxnSpPr>
          <p:cNvPr id="46" name="Curved Connector 45"/>
          <p:cNvCxnSpPr/>
          <p:nvPr/>
        </p:nvCxnSpPr>
        <p:spPr>
          <a:xfrm flipV="1">
            <a:off x="3020144" y="2286000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flipV="1">
            <a:off x="3020144" y="4054238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flipV="1">
            <a:off x="5791200" y="2974870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2342257" y="1486771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-0.05-0.02= -0.07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2133600" y="4848069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-0.03+0.01=-0.02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3982938" y="1995294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0.483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942668" y="4197924"/>
            <a:ext cx="10103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0.495</a:t>
            </a: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5257800" y="2112870"/>
            <a:ext cx="3598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0.483*0.5+0.495=0.7365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6726138" y="3397726"/>
            <a:ext cx="1104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0.676</a:t>
            </a:r>
          </a:p>
        </p:txBody>
      </p:sp>
    </p:spTree>
    <p:extLst>
      <p:ext uri="{BB962C8B-B14F-4D97-AF65-F5344CB8AC3E}">
        <p14:creationId xmlns:p14="http://schemas.microsoft.com/office/powerpoint/2010/main" val="42454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3" grpId="0"/>
      <p:bldP spid="54" grpId="0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Different kinds/characteristics of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04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14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24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9144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962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572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05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006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14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7244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638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257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450663" y="4793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800100" y="4990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1060263" y="4793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76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266700" y="3999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685800" y="4037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876300" y="3999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12954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1485900" y="3999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886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076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495800" y="3123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686300" y="3085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029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19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886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191000" y="3885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381500" y="3694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724400" y="3352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191000" y="3733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4958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794063" y="3955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060763" y="3688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489264" y="3542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794064" y="3694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029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327463" y="3891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22563" y="4678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572000" y="4876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762501" y="4869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136964" y="4647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914400" y="5714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01394" y="5713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6248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6858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7391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70866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6400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70104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7924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7543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6172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6362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6781800" y="3123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6972300" y="3085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7315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7505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6172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6477000" y="3885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6667500" y="3694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7010400" y="3352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6477000" y="3733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67818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7080063" y="3955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7346763" y="3688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6775264" y="3542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7080064" y="3694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7315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7613463" y="3891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6508563" y="4678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6858000" y="4876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7048501" y="4869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7422964" y="4647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7087394" y="5713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7213600" y="28560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33400" y="311973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2672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32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286000" y="6172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are these different?</a:t>
            </a:r>
          </a:p>
        </p:txBody>
      </p:sp>
      <p:sp>
        <p:nvSpPr>
          <p:cNvPr id="117" name="Oval 12"/>
          <p:cNvSpPr>
            <a:spLocks noChangeArrowheads="1"/>
          </p:cNvSpPr>
          <p:nvPr/>
        </p:nvSpPr>
        <p:spPr bwMode="auto">
          <a:xfrm>
            <a:off x="21336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12"/>
          <p:cNvSpPr>
            <a:spLocks noChangeArrowheads="1"/>
          </p:cNvSpPr>
          <p:nvPr/>
        </p:nvSpPr>
        <p:spPr bwMode="auto">
          <a:xfrm>
            <a:off x="27432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Oval 12"/>
          <p:cNvSpPr>
            <a:spLocks noChangeArrowheads="1"/>
          </p:cNvSpPr>
          <p:nvPr/>
        </p:nvSpPr>
        <p:spPr bwMode="auto">
          <a:xfrm>
            <a:off x="33528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Oval 12"/>
          <p:cNvSpPr>
            <a:spLocks noChangeArrowheads="1"/>
          </p:cNvSpPr>
          <p:nvPr/>
        </p:nvSpPr>
        <p:spPr bwMode="auto">
          <a:xfrm>
            <a:off x="2371455" y="51816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6" name="Straight Arrow Connector 125"/>
          <p:cNvCxnSpPr>
            <a:stCxn id="117" idx="4"/>
            <a:endCxn id="125" idx="1"/>
          </p:cNvCxnSpPr>
          <p:nvPr/>
        </p:nvCxnSpPr>
        <p:spPr bwMode="auto">
          <a:xfrm>
            <a:off x="2286000" y="4648201"/>
            <a:ext cx="130092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123" idx="4"/>
            <a:endCxn id="125" idx="0"/>
          </p:cNvCxnSpPr>
          <p:nvPr/>
        </p:nvCxnSpPr>
        <p:spPr bwMode="auto">
          <a:xfrm flipH="1">
            <a:off x="2523855" y="4648201"/>
            <a:ext cx="371745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24" idx="3"/>
            <a:endCxn id="125" idx="7"/>
          </p:cNvCxnSpPr>
          <p:nvPr/>
        </p:nvCxnSpPr>
        <p:spPr bwMode="auto">
          <a:xfrm flipH="1">
            <a:off x="2631618" y="4603564"/>
            <a:ext cx="765819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endCxn id="117" idx="0"/>
          </p:cNvCxnSpPr>
          <p:nvPr/>
        </p:nvCxnSpPr>
        <p:spPr bwMode="auto">
          <a:xfrm rot="16200000" flipH="1">
            <a:off x="1905000" y="39624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endCxn id="117" idx="0"/>
          </p:cNvCxnSpPr>
          <p:nvPr/>
        </p:nvCxnSpPr>
        <p:spPr bwMode="auto">
          <a:xfrm rot="5400000">
            <a:off x="2095500" y="39243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rot="16200000" flipH="1">
            <a:off x="2514600" y="39624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rot="5400000">
            <a:off x="2705100" y="39243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 rot="16200000" flipH="1">
            <a:off x="3124200" y="39624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rot="5400000">
            <a:off x="3314700" y="39243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5" name="Straight Arrow Connector 134"/>
          <p:cNvCxnSpPr>
            <a:stCxn id="125" idx="4"/>
          </p:cNvCxnSpPr>
          <p:nvPr/>
        </p:nvCxnSpPr>
        <p:spPr bwMode="auto">
          <a:xfrm rot="5400000">
            <a:off x="2371455" y="563880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2406838" y="316664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37" name="Oval 12"/>
          <p:cNvSpPr>
            <a:spLocks noChangeArrowheads="1"/>
          </p:cNvSpPr>
          <p:nvPr/>
        </p:nvSpPr>
        <p:spPr bwMode="auto">
          <a:xfrm>
            <a:off x="3092637" y="518239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8" name="Straight Arrow Connector 137"/>
          <p:cNvCxnSpPr>
            <a:stCxn id="137" idx="4"/>
          </p:cNvCxnSpPr>
          <p:nvPr/>
        </p:nvCxnSpPr>
        <p:spPr bwMode="auto">
          <a:xfrm rot="5400000">
            <a:off x="3092637" y="5639595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Arrow Connector 138"/>
          <p:cNvCxnSpPr>
            <a:stCxn id="117" idx="5"/>
            <a:endCxn id="137" idx="1"/>
          </p:cNvCxnSpPr>
          <p:nvPr/>
        </p:nvCxnSpPr>
        <p:spPr bwMode="auto">
          <a:xfrm>
            <a:off x="2393763" y="4603564"/>
            <a:ext cx="743511" cy="623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123" idx="5"/>
            <a:endCxn id="137" idx="0"/>
          </p:cNvCxnSpPr>
          <p:nvPr/>
        </p:nvCxnSpPr>
        <p:spPr bwMode="auto">
          <a:xfrm>
            <a:off x="3003363" y="4603564"/>
            <a:ext cx="241674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124" idx="4"/>
            <a:endCxn id="137" idx="7"/>
          </p:cNvCxnSpPr>
          <p:nvPr/>
        </p:nvCxnSpPr>
        <p:spPr bwMode="auto">
          <a:xfrm flipH="1">
            <a:off x="3352800" y="4648201"/>
            <a:ext cx="152400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38399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648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8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768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91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8006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7150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334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13335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1752600" y="3275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23622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25527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962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152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572000" y="2361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762500" y="2323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105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95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962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267200" y="3123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457700" y="2932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800600" y="2590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267200" y="2971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572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870263" y="3193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136963" y="2926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565464" y="2780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870264" y="2932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105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403663" y="3129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98763" y="3916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648200" y="4114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838701" y="4107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213164" y="3885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77594" y="4951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38803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757697" y="5562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Feed forward networks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810000" y="35052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81800" y="3505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hidden units/layer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733800" y="26670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37406" y="35052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4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62" y="0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458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0676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601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610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22200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1344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2753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16200000" flipH="1">
            <a:off x="1381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1572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1991487" y="23614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2181987" y="23233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2524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2715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1381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1686687" y="3123404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1877187" y="2932903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2220087" y="2590004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1686687" y="2971004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19914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2289750" y="3193066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2556450" y="2926366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1984951" y="2780504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2289751" y="2932904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2524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2823150" y="3129940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161048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038600" y="2159169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have many layers of hidden units of differing sizes</a:t>
            </a:r>
          </a:p>
          <a:p>
            <a:endParaRPr lang="en-US" sz="2800" dirty="0"/>
          </a:p>
          <a:p>
            <a:r>
              <a:rPr lang="en-US" sz="2800" dirty="0"/>
              <a:t>To count the number of layers, you count all but the inputs</a:t>
            </a:r>
          </a:p>
        </p:txBody>
      </p:sp>
      <p:sp>
        <p:nvSpPr>
          <p:cNvPr id="121" name="Oval 12"/>
          <p:cNvSpPr>
            <a:spLocks noChangeArrowheads="1"/>
          </p:cNvSpPr>
          <p:nvPr/>
        </p:nvSpPr>
        <p:spPr bwMode="auto">
          <a:xfrm>
            <a:off x="1458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Oval 12"/>
          <p:cNvSpPr>
            <a:spLocks noChangeArrowheads="1"/>
          </p:cNvSpPr>
          <p:nvPr/>
        </p:nvSpPr>
        <p:spPr bwMode="auto">
          <a:xfrm>
            <a:off x="20676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12"/>
          <p:cNvSpPr>
            <a:spLocks noChangeArrowheads="1"/>
          </p:cNvSpPr>
          <p:nvPr/>
        </p:nvSpPr>
        <p:spPr bwMode="auto">
          <a:xfrm>
            <a:off x="2601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Oval 12"/>
          <p:cNvSpPr>
            <a:spLocks noChangeArrowheads="1"/>
          </p:cNvSpPr>
          <p:nvPr/>
        </p:nvSpPr>
        <p:spPr bwMode="auto">
          <a:xfrm>
            <a:off x="2296287" y="53778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 12"/>
          <p:cNvSpPr>
            <a:spLocks noChangeArrowheads="1"/>
          </p:cNvSpPr>
          <p:nvPr/>
        </p:nvSpPr>
        <p:spPr bwMode="auto">
          <a:xfrm>
            <a:off x="31344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8" name="Straight Arrow Connector 127"/>
          <p:cNvCxnSpPr>
            <a:stCxn id="121" idx="5"/>
            <a:endCxn id="126" idx="1"/>
          </p:cNvCxnSpPr>
          <p:nvPr/>
        </p:nvCxnSpPr>
        <p:spPr bwMode="auto">
          <a:xfrm rot="16200000" flipH="1">
            <a:off x="1718250" y="4799804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stCxn id="122" idx="4"/>
            <a:endCxn id="126" idx="0"/>
          </p:cNvCxnSpPr>
          <p:nvPr/>
        </p:nvCxnSpPr>
        <p:spPr bwMode="auto">
          <a:xfrm rot="16200000" flipH="1">
            <a:off x="2067687" y="4996841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stCxn id="123" idx="3"/>
            <a:endCxn id="126" idx="0"/>
          </p:cNvCxnSpPr>
          <p:nvPr/>
        </p:nvCxnSpPr>
        <p:spPr bwMode="auto">
          <a:xfrm rot="5400000">
            <a:off x="2258188" y="4990304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>
            <a:stCxn id="127" idx="4"/>
            <a:endCxn id="126" idx="7"/>
          </p:cNvCxnSpPr>
          <p:nvPr/>
        </p:nvCxnSpPr>
        <p:spPr bwMode="auto">
          <a:xfrm rot="5400000">
            <a:off x="2632651" y="4768241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rot="5400000">
            <a:off x="2297081" y="583424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2272501" y="40090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1735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648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8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768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91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8006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7150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334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13335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1752600" y="3275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23622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25527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962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152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572000" y="2361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762500" y="2323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105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95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962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267200" y="3123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457700" y="2932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800600" y="2590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267200" y="2971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572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870263" y="3193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136963" y="2926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565464" y="2780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870264" y="2932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105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403663" y="3129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98763" y="3916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648200" y="4114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838701" y="4107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213164" y="3885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77594" y="4951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38803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4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528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3-layer network</a:t>
            </a:r>
          </a:p>
        </p:txBody>
      </p:sp>
    </p:spTree>
    <p:extLst>
      <p:ext uri="{BB962C8B-B14F-4D97-AF65-F5344CB8AC3E}">
        <p14:creationId xmlns:p14="http://schemas.microsoft.com/office/powerpoint/2010/main" val="2665637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Alternate ways of visualizing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55" idx="4"/>
            <a:endCxn id="4" idx="0"/>
          </p:cNvCxnSpPr>
          <p:nvPr/>
        </p:nvCxnSpPr>
        <p:spPr bwMode="auto">
          <a:xfrm flipH="1">
            <a:off x="1524000" y="3047208"/>
            <a:ext cx="152401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57" idx="4"/>
            <a:endCxn id="5" idx="0"/>
          </p:cNvCxnSpPr>
          <p:nvPr/>
        </p:nvCxnSpPr>
        <p:spPr bwMode="auto">
          <a:xfrm>
            <a:off x="2056386" y="3047204"/>
            <a:ext cx="77214" cy="6096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63" idx="4"/>
          </p:cNvCxnSpPr>
          <p:nvPr/>
        </p:nvCxnSpPr>
        <p:spPr bwMode="auto">
          <a:xfrm>
            <a:off x="2667000" y="3047208"/>
            <a:ext cx="76200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65" idx="4"/>
          </p:cNvCxnSpPr>
          <p:nvPr/>
        </p:nvCxnSpPr>
        <p:spPr bwMode="auto">
          <a:xfrm flipH="1">
            <a:off x="2743200" y="3047208"/>
            <a:ext cx="304800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4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53" name="Oval 12"/>
          <p:cNvSpPr>
            <a:spLocks noChangeArrowheads="1"/>
          </p:cNvSpPr>
          <p:nvPr/>
        </p:nvSpPr>
        <p:spPr bwMode="auto">
          <a:xfrm>
            <a:off x="12192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12"/>
          <p:cNvSpPr>
            <a:spLocks noChangeArrowheads="1"/>
          </p:cNvSpPr>
          <p:nvPr/>
        </p:nvSpPr>
        <p:spPr bwMode="auto">
          <a:xfrm>
            <a:off x="1524001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1903986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2"/>
          <p:cNvSpPr>
            <a:spLocks noChangeArrowheads="1"/>
          </p:cNvSpPr>
          <p:nvPr/>
        </p:nvSpPr>
        <p:spPr bwMode="auto">
          <a:xfrm>
            <a:off x="2209800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12"/>
          <p:cNvSpPr>
            <a:spLocks noChangeArrowheads="1"/>
          </p:cNvSpPr>
          <p:nvPr/>
        </p:nvSpPr>
        <p:spPr bwMode="auto">
          <a:xfrm>
            <a:off x="25146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12"/>
          <p:cNvSpPr>
            <a:spLocks noChangeArrowheads="1"/>
          </p:cNvSpPr>
          <p:nvPr/>
        </p:nvSpPr>
        <p:spPr bwMode="auto">
          <a:xfrm>
            <a:off x="28956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85156" y="1671935"/>
            <a:ext cx="734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Sometimes the input layer will be drawn with nodes as well</a:t>
            </a:r>
          </a:p>
        </p:txBody>
      </p:sp>
      <p:sp>
        <p:nvSpPr>
          <p:cNvPr id="67" name="Oval 12"/>
          <p:cNvSpPr>
            <a:spLocks noChangeArrowheads="1"/>
          </p:cNvSpPr>
          <p:nvPr/>
        </p:nvSpPr>
        <p:spPr bwMode="auto">
          <a:xfrm>
            <a:off x="50292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12"/>
          <p:cNvSpPr>
            <a:spLocks noChangeArrowheads="1"/>
          </p:cNvSpPr>
          <p:nvPr/>
        </p:nvSpPr>
        <p:spPr bwMode="auto">
          <a:xfrm>
            <a:off x="56388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12"/>
          <p:cNvSpPr>
            <a:spLocks noChangeArrowheads="1"/>
          </p:cNvSpPr>
          <p:nvPr/>
        </p:nvSpPr>
        <p:spPr bwMode="auto">
          <a:xfrm>
            <a:off x="62484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12"/>
          <p:cNvSpPr>
            <a:spLocks noChangeArrowheads="1"/>
          </p:cNvSpPr>
          <p:nvPr/>
        </p:nvSpPr>
        <p:spPr bwMode="auto">
          <a:xfrm>
            <a:off x="5638800" y="46529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1" name="Straight Arrow Connector 70"/>
          <p:cNvCxnSpPr>
            <a:stCxn id="67" idx="5"/>
            <a:endCxn id="70" idx="1"/>
          </p:cNvCxnSpPr>
          <p:nvPr/>
        </p:nvCxnSpPr>
        <p:spPr bwMode="auto">
          <a:xfrm rot="16200000" flipH="1">
            <a:off x="5175063" y="418919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68" idx="4"/>
            <a:endCxn id="70" idx="0"/>
          </p:cNvCxnSpPr>
          <p:nvPr/>
        </p:nvCxnSpPr>
        <p:spPr bwMode="auto">
          <a:xfrm rot="5400000">
            <a:off x="5524500" y="438623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69" idx="3"/>
            <a:endCxn id="70" idx="7"/>
          </p:cNvCxnSpPr>
          <p:nvPr/>
        </p:nvCxnSpPr>
        <p:spPr bwMode="auto">
          <a:xfrm rot="5400000">
            <a:off x="5784663" y="418919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67" idx="0"/>
          </p:cNvCxnSpPr>
          <p:nvPr/>
        </p:nvCxnSpPr>
        <p:spPr bwMode="auto">
          <a:xfrm rot="16200000" flipH="1">
            <a:off x="4800600" y="343373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67" idx="0"/>
          </p:cNvCxnSpPr>
          <p:nvPr/>
        </p:nvCxnSpPr>
        <p:spPr bwMode="auto">
          <a:xfrm rot="5400000">
            <a:off x="4991100" y="339563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rot="16200000" flipH="1">
            <a:off x="5410200" y="343373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rot="5400000">
            <a:off x="5600700" y="339563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rot="16200000" flipH="1">
            <a:off x="6019800" y="343373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 rot="5400000">
            <a:off x="6210300" y="339563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70" idx="4"/>
          </p:cNvCxnSpPr>
          <p:nvPr/>
        </p:nvCxnSpPr>
        <p:spPr bwMode="auto">
          <a:xfrm rot="5400000">
            <a:off x="5638800" y="511013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5257800" y="251566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565429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23" name="Left-Right Arrow 22"/>
          <p:cNvSpPr/>
          <p:nvPr/>
        </p:nvSpPr>
        <p:spPr>
          <a:xfrm>
            <a:off x="3532210" y="3810559"/>
            <a:ext cx="1066800" cy="528669"/>
          </a:xfrm>
          <a:prstGeom prst="left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15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1179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7275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3371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355774" y="37606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4" idx="4"/>
            <a:endCxn id="7" idx="1"/>
          </p:cNvCxnSpPr>
          <p:nvPr/>
        </p:nvCxnSpPr>
        <p:spPr bwMode="auto">
          <a:xfrm>
            <a:off x="3270319" y="3227203"/>
            <a:ext cx="130092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4"/>
            <a:endCxn id="7" idx="0"/>
          </p:cNvCxnSpPr>
          <p:nvPr/>
        </p:nvCxnSpPr>
        <p:spPr bwMode="auto">
          <a:xfrm flipH="1">
            <a:off x="3508174" y="3227203"/>
            <a:ext cx="371745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7" idx="7"/>
          </p:cNvCxnSpPr>
          <p:nvPr/>
        </p:nvCxnSpPr>
        <p:spPr bwMode="auto">
          <a:xfrm flipH="1">
            <a:off x="3615937" y="3182566"/>
            <a:ext cx="765819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4" idx="0"/>
          </p:cNvCxnSpPr>
          <p:nvPr/>
        </p:nvCxnSpPr>
        <p:spPr bwMode="auto">
          <a:xfrm rot="16200000" flipH="1">
            <a:off x="2889319" y="254140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0"/>
          </p:cNvCxnSpPr>
          <p:nvPr/>
        </p:nvCxnSpPr>
        <p:spPr bwMode="auto">
          <a:xfrm rot="5400000">
            <a:off x="3079819" y="2503303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3498919" y="25414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3689419" y="25033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4108519" y="254140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4299019" y="2503303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</p:cNvCxnSpPr>
          <p:nvPr/>
        </p:nvCxnSpPr>
        <p:spPr bwMode="auto">
          <a:xfrm rot="5400000">
            <a:off x="3355774" y="4217803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1157" y="17456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4076956" y="376139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Arrow Connector 19"/>
          <p:cNvCxnSpPr>
            <a:stCxn id="19" idx="4"/>
          </p:cNvCxnSpPr>
          <p:nvPr/>
        </p:nvCxnSpPr>
        <p:spPr bwMode="auto">
          <a:xfrm rot="5400000">
            <a:off x="4076956" y="421859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4" idx="5"/>
            <a:endCxn id="19" idx="1"/>
          </p:cNvCxnSpPr>
          <p:nvPr/>
        </p:nvCxnSpPr>
        <p:spPr bwMode="auto">
          <a:xfrm>
            <a:off x="3378082" y="3182566"/>
            <a:ext cx="743511" cy="623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5" idx="5"/>
            <a:endCxn id="19" idx="0"/>
          </p:cNvCxnSpPr>
          <p:nvPr/>
        </p:nvCxnSpPr>
        <p:spPr bwMode="auto">
          <a:xfrm>
            <a:off x="3987682" y="3182566"/>
            <a:ext cx="241674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4"/>
            <a:endCxn id="19" idx="7"/>
          </p:cNvCxnSpPr>
          <p:nvPr/>
        </p:nvCxnSpPr>
        <p:spPr bwMode="auto">
          <a:xfrm flipH="1">
            <a:off x="4337119" y="3227203"/>
            <a:ext cx="152400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616365" y="5029200"/>
            <a:ext cx="49211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Can be used to model multiclass datasets or more interesting predictors, e.g. images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8082" y="4510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52838" y="4510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5051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55" y="2286000"/>
            <a:ext cx="8458200" cy="2772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282233"/>
            <a:ext cx="774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1965" y="5282233"/>
            <a:ext cx="2196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output</a:t>
            </a:r>
          </a:p>
          <a:p>
            <a:pPr algn="ctr"/>
            <a:r>
              <a:rPr lang="en-US" sz="2400" dirty="0"/>
              <a:t>(edge detection)</a:t>
            </a:r>
          </a:p>
        </p:txBody>
      </p:sp>
    </p:spTree>
    <p:extLst>
      <p:ext uri="{BB962C8B-B14F-4D97-AF65-F5344CB8AC3E}">
        <p14:creationId xmlns:p14="http://schemas.microsoft.com/office/powerpoint/2010/main" val="2316373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Neural networks</a:t>
            </a:r>
            <a:endParaRPr lang="en-US" dirty="0"/>
          </a:p>
        </p:txBody>
      </p:sp>
      <p:sp>
        <p:nvSpPr>
          <p:cNvPr id="124" name="Content Placeholder 123"/>
          <p:cNvSpPr>
            <a:spLocks noGrp="1"/>
          </p:cNvSpPr>
          <p:nvPr>
            <p:ph idx="1"/>
          </p:nvPr>
        </p:nvSpPr>
        <p:spPr>
          <a:xfrm>
            <a:off x="3733800" y="1981200"/>
            <a:ext cx="495300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Recurrent network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Output is fed back to input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Can support memory!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Good for temporal/sequential data</a:t>
            </a: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914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15240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2057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1752600" y="4952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1066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16764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25908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2209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838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1028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1447800" y="28186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1638300" y="27805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1981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2171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838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1143000" y="35806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1333500" y="33901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1676400" y="30472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1143000" y="34282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14478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1746063" y="36502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2012763" y="33835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1441264" y="32377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1746064" y="33901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1981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2279463" y="35871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1174563" y="43741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1524000" y="45712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1714501" y="45646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2088964" y="43426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1753394" y="54086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1879600" y="25512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219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501362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8638" y="2216185"/>
            <a:ext cx="1654421" cy="8284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54922" y="4082534"/>
            <a:ext cx="1489226" cy="6611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8638" y="3044589"/>
            <a:ext cx="1425821" cy="3664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1027"/>
          <p:cNvSpPr>
            <a:spLocks noChangeArrowheads="1"/>
          </p:cNvSpPr>
          <p:nvPr/>
        </p:nvSpPr>
        <p:spPr bwMode="auto">
          <a:xfrm>
            <a:off x="3564459" y="2787134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 rot="16200000" flipH="1">
            <a:off x="3601765" y="3586440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298730"/>
              </p:ext>
            </p:extLst>
          </p:nvPr>
        </p:nvGraphicFramePr>
        <p:xfrm>
          <a:off x="3793059" y="3264972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700" imgH="368300" progId="Equation.3">
                  <p:embed/>
                </p:oleObj>
              </mc:Choice>
              <mc:Fallback>
                <p:oleObj name="Equation" r:id="rId2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3059" y="3264972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633811"/>
              </p:ext>
            </p:extLst>
          </p:nvPr>
        </p:nvGraphicFramePr>
        <p:xfrm>
          <a:off x="4486054" y="3411021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900" imgH="165100" progId="Equation.3">
                  <p:embed/>
                </p:oleObj>
              </mc:Choice>
              <mc:Fallback>
                <p:oleObj name="Equation" r:id="rId4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054" y="3411021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rot="5400000">
            <a:off x="2729668" y="353543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202922" y="3525177"/>
            <a:ext cx="148922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10657" y="334450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6397" y="1901589"/>
            <a:ext cx="3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6397" y="2859923"/>
            <a:ext cx="3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28797" y="4558982"/>
            <a:ext cx="40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2708713" y="2113340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92723" y="2787134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74989" y="4018002"/>
            <a:ext cx="44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295400" y="5638338"/>
            <a:ext cx="6354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does the decision boundary of a perceptron look like?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84618" y="6248400"/>
            <a:ext cx="2845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Line (linear set of weights)</a:t>
            </a:r>
          </a:p>
        </p:txBody>
      </p:sp>
    </p:spTree>
    <p:extLst>
      <p:ext uri="{BB962C8B-B14F-4D97-AF65-F5344CB8AC3E}">
        <p14:creationId xmlns:p14="http://schemas.microsoft.com/office/powerpoint/2010/main" val="23956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346290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317500" progId="Equation.3">
                  <p:embed/>
                </p:oleObj>
              </mc:Choice>
              <mc:Fallback>
                <p:oleObj name="Equation" r:id="rId2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787" y="5485054"/>
            <a:ext cx="8598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is it called the “perceptron” learning algorithm if what it learns is a line?  Why not “line learning” algorithm?</a:t>
            </a:r>
          </a:p>
        </p:txBody>
      </p:sp>
    </p:spTree>
    <p:extLst>
      <p:ext uri="{BB962C8B-B14F-4D97-AF65-F5344CB8AC3E}">
        <p14:creationId xmlns:p14="http://schemas.microsoft.com/office/powerpoint/2010/main" val="1100857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048000" y="26694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657600" y="26694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267200" y="26694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657600" y="35076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4" idx="5"/>
            <a:endCxn id="7" idx="1"/>
          </p:cNvCxnSpPr>
          <p:nvPr/>
        </p:nvCxnSpPr>
        <p:spPr bwMode="auto">
          <a:xfrm rot="16200000" flipH="1">
            <a:off x="3193863" y="304395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4"/>
            <a:endCxn id="7" idx="0"/>
          </p:cNvCxnSpPr>
          <p:nvPr/>
        </p:nvCxnSpPr>
        <p:spPr bwMode="auto">
          <a:xfrm rot="5400000">
            <a:off x="3543300" y="324099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7" idx="7"/>
          </p:cNvCxnSpPr>
          <p:nvPr/>
        </p:nvCxnSpPr>
        <p:spPr bwMode="auto">
          <a:xfrm rot="5400000">
            <a:off x="3803463" y="304395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4" idx="0"/>
          </p:cNvCxnSpPr>
          <p:nvPr/>
        </p:nvCxnSpPr>
        <p:spPr bwMode="auto">
          <a:xfrm rot="16200000" flipH="1">
            <a:off x="2819400" y="228849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0"/>
          </p:cNvCxnSpPr>
          <p:nvPr/>
        </p:nvCxnSpPr>
        <p:spPr bwMode="auto">
          <a:xfrm rot="5400000">
            <a:off x="3009900" y="225039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3429000" y="228848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3619500" y="225038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4038600" y="228849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4229100" y="225039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</p:cNvCxnSpPr>
          <p:nvPr/>
        </p:nvCxnSpPr>
        <p:spPr bwMode="auto">
          <a:xfrm rot="5400000">
            <a:off x="3657600" y="396489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85800" y="4895672"/>
            <a:ext cx="819677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the decision boundary of a 2-layer network look like?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Is it linear?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What types of things can and can’t it model?</a:t>
            </a:r>
          </a:p>
        </p:txBody>
      </p:sp>
    </p:spTree>
    <p:extLst>
      <p:ext uri="{BB962C8B-B14F-4D97-AF65-F5344CB8AC3E}">
        <p14:creationId xmlns:p14="http://schemas.microsoft.com/office/powerpoint/2010/main" val="1113436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XOR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453060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249748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596900" progId="Equation.3">
                  <p:embed/>
                </p:oleObj>
              </mc:Choice>
              <mc:Fallback>
                <p:oleObj name="Equation" r:id="rId3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</p:spTree>
    <p:extLst>
      <p:ext uri="{BB962C8B-B14F-4D97-AF65-F5344CB8AC3E}">
        <p14:creationId xmlns:p14="http://schemas.microsoft.com/office/powerpoint/2010/main" val="590795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XOR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00628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536785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596900" progId="Equation.3">
                  <p:embed/>
                </p:oleObj>
              </mc:Choice>
              <mc:Fallback>
                <p:oleObj name="Equation" r:id="rId3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</p:spTree>
    <p:extLst>
      <p:ext uri="{BB962C8B-B14F-4D97-AF65-F5344CB8AC3E}">
        <p14:creationId xmlns:p14="http://schemas.microsoft.com/office/powerpoint/2010/main" val="2031659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847409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8587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859452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2852" y="5562600"/>
            <a:ext cx="43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perceptron’s decision boundary look like?</a:t>
            </a:r>
          </a:p>
        </p:txBody>
      </p:sp>
    </p:spTree>
    <p:extLst>
      <p:ext uri="{BB962C8B-B14F-4D97-AF65-F5344CB8AC3E}">
        <p14:creationId xmlns:p14="http://schemas.microsoft.com/office/powerpoint/2010/main" val="2561798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5257800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648787" y="3662434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1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98860" y="322869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53235" y="6308326"/>
            <a:ext cx="1919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(without the bias)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6255" y="5285455"/>
            <a:ext cx="2164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 x</a:t>
            </a:r>
            <a:r>
              <a:rPr lang="en-US" sz="2400" baseline="-25000" dirty="0"/>
              <a:t>2</a:t>
            </a:r>
            <a:r>
              <a:rPr lang="en-US" sz="2400" dirty="0"/>
              <a:t> = 0, then: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462530"/>
              </p:ext>
            </p:extLst>
          </p:nvPr>
        </p:nvGraphicFramePr>
        <p:xfrm>
          <a:off x="1027113" y="5848350"/>
          <a:ext cx="15636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400" imgH="203200" progId="Equation.3">
                  <p:embed/>
                </p:oleObj>
              </mc:Choice>
              <mc:Fallback>
                <p:oleObj name="Equation" r:id="rId2" imgW="787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7113" y="5848350"/>
                        <a:ext cx="1563687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936914"/>
              </p:ext>
            </p:extLst>
          </p:nvPr>
        </p:nvGraphicFramePr>
        <p:xfrm>
          <a:off x="1816100" y="6248400"/>
          <a:ext cx="11557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4200" imgH="203200" progId="Equation.3">
                  <p:embed/>
                </p:oleObj>
              </mc:Choice>
              <mc:Fallback>
                <p:oleObj name="Equation" r:id="rId4" imgW="584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6100" y="6248400"/>
                        <a:ext cx="1155700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849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4649640" y="3352800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1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181600" y="3662434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169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752819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32852" y="5562600"/>
            <a:ext cx="43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perceptron’s decision boundary look like?</a:t>
            </a:r>
          </a:p>
        </p:txBody>
      </p:sp>
    </p:spTree>
    <p:extLst>
      <p:ext uri="{BB962C8B-B14F-4D97-AF65-F5344CB8AC3E}">
        <p14:creationId xmlns:p14="http://schemas.microsoft.com/office/powerpoint/2010/main" val="3761081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6729482" y="46482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31591" y="5549330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(1,-1)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3235" y="6308326"/>
            <a:ext cx="1919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(without the bias)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/>
              <a:t>NN decision boundary</a:t>
            </a:r>
          </a:p>
        </p:txBody>
      </p:sp>
      <p:sp>
        <p:nvSpPr>
          <p:cNvPr id="18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287581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6255" y="5285455"/>
            <a:ext cx="2164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 x</a:t>
            </a:r>
            <a:r>
              <a:rPr lang="en-US" sz="2400" baseline="-25000" dirty="0"/>
              <a:t>2</a:t>
            </a:r>
            <a:r>
              <a:rPr lang="en-US" sz="2400" dirty="0"/>
              <a:t> = 0, then: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311437"/>
              </p:ext>
            </p:extLst>
          </p:nvPr>
        </p:nvGraphicFramePr>
        <p:xfrm>
          <a:off x="1676400" y="6248400"/>
          <a:ext cx="9810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300" imgH="203200" progId="Equation.3">
                  <p:embed/>
                </p:oleObj>
              </mc:Choice>
              <mc:Fallback>
                <p:oleObj name="Equation" r:id="rId2" imgW="495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6400" y="6248400"/>
                        <a:ext cx="981075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886ADF-A94E-3C44-9CEC-DCDE539661BF}"/>
                  </a:ext>
                </a:extLst>
              </p:cNvPr>
              <p:cNvSpPr txBox="1"/>
              <p:nvPr/>
            </p:nvSpPr>
            <p:spPr>
              <a:xfrm>
                <a:off x="828818" y="5814252"/>
                <a:ext cx="17568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−0.5=0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886ADF-A94E-3C44-9CEC-DCDE53966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18" y="5814252"/>
                <a:ext cx="1756891" cy="369332"/>
              </a:xfrm>
              <a:prstGeom prst="rect">
                <a:avLst/>
              </a:prstGeom>
              <a:blipFill>
                <a:blip r:embed="rId5"/>
                <a:stretch>
                  <a:fillRect r="-143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30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7262882" y="46482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/>
              <a:t>NN decision boundary</a:t>
            </a:r>
          </a:p>
        </p:txBody>
      </p:sp>
      <p:sp>
        <p:nvSpPr>
          <p:cNvPr id="18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792640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</p:spTree>
    <p:extLst>
      <p:ext uri="{BB962C8B-B14F-4D97-AF65-F5344CB8AC3E}">
        <p14:creationId xmlns:p14="http://schemas.microsoft.com/office/powerpoint/2010/main" val="155699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Our Nervous System</a:t>
            </a:r>
          </a:p>
        </p:txBody>
      </p:sp>
      <p:pic>
        <p:nvPicPr>
          <p:cNvPr id="28675" name="Picture 32"/>
          <p:cNvPicPr>
            <a:picLocks noChangeArrowheads="1"/>
          </p:cNvPicPr>
          <p:nvPr/>
        </p:nvPicPr>
        <p:blipFill>
          <a:blip r:embed="rId3"/>
          <a:srcRect r="53650"/>
          <a:stretch>
            <a:fillRect/>
          </a:stretch>
        </p:blipFill>
        <p:spPr bwMode="auto">
          <a:xfrm>
            <a:off x="660400" y="1668463"/>
            <a:ext cx="2692400" cy="404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362200"/>
            <a:ext cx="4794310" cy="300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486400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Neuron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6096000"/>
            <a:ext cx="288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 you know?</a:t>
            </a:r>
          </a:p>
        </p:txBody>
      </p:sp>
    </p:spTree>
    <p:extLst>
      <p:ext uri="{BB962C8B-B14F-4D97-AF65-F5344CB8AC3E}">
        <p14:creationId xmlns:p14="http://schemas.microsoft.com/office/powerpoint/2010/main" val="878044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579858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32852" y="5562600"/>
            <a:ext cx="43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operation does this perceptron perform on the result?</a:t>
            </a:r>
          </a:p>
        </p:txBody>
      </p:sp>
      <p:sp>
        <p:nvSpPr>
          <p:cNvPr id="5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54" name="Straight Connector 53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64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Fill in the truth table</a:t>
            </a:r>
          </a:p>
        </p:txBody>
      </p:sp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19415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3048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3810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3124200" y="3477893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98178" y="3180710"/>
            <a:ext cx="498276" cy="438471"/>
            <a:chOff x="2951262" y="2307211"/>
            <a:chExt cx="498276" cy="438471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96912" y="2484911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71565" y="4082730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2515" y="3981685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graphicFrame>
        <p:nvGraphicFramePr>
          <p:cNvPr id="15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948633"/>
              </p:ext>
            </p:extLst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582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19415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3048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3810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3124200" y="3477893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98178" y="3180710"/>
            <a:ext cx="498276" cy="438471"/>
            <a:chOff x="2951262" y="2307211"/>
            <a:chExt cx="498276" cy="438471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96912" y="2484911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71565" y="4082730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2515" y="3981685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graphicFrame>
        <p:nvGraphicFramePr>
          <p:cNvPr id="15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846943"/>
              </p:ext>
            </p:extLst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439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200844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47706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47575" y="30874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9615" y="12086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5"/>
          <p:cNvSpPr>
            <a:spLocks noChangeAspect="1" noChangeArrowheads="1"/>
          </p:cNvSpPr>
          <p:nvPr/>
        </p:nvSpPr>
        <p:spPr bwMode="auto">
          <a:xfrm>
            <a:off x="2715135" y="382588"/>
            <a:ext cx="1106488" cy="110648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40222" y="741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17" name="Oval 10"/>
          <p:cNvSpPr>
            <a:spLocks noChangeAspect="1" noChangeArrowheads="1"/>
          </p:cNvSpPr>
          <p:nvPr/>
        </p:nvSpPr>
        <p:spPr bwMode="auto">
          <a:xfrm>
            <a:off x="5534535" y="11080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40222" y="2646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307022" y="4524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30822" y="9556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230822" y="11080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230822" y="27844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11080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897822" y="10318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974022" y="19462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6717222" y="17176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6629400" y="9906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48000" y="695164"/>
            <a:ext cx="498276" cy="438471"/>
            <a:chOff x="2951262" y="2307211"/>
            <a:chExt cx="498276" cy="438471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791200" y="1420493"/>
            <a:ext cx="498276" cy="438471"/>
            <a:chOff x="2951262" y="2307211"/>
            <a:chExt cx="498276" cy="438471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491448" y="10318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230822" y="18288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1638292" y="22908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289934" y="7246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4564587" y="23225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9826" y="1459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36456" y="32882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5537" y="2221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4" name="Oval 11"/>
          <p:cNvSpPr>
            <a:spLocks noChangeAspect="1" noChangeArrowheads="1"/>
          </p:cNvSpPr>
          <p:nvPr/>
        </p:nvSpPr>
        <p:spPr bwMode="auto">
          <a:xfrm>
            <a:off x="2791335" y="2174876"/>
            <a:ext cx="1106488" cy="11064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048000" y="2489040"/>
            <a:ext cx="498276" cy="438471"/>
            <a:chOff x="2951262" y="2307211"/>
            <a:chExt cx="498276" cy="438471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A57979E-9D2C-491D-76FE-023887B5A03F}"/>
              </a:ext>
            </a:extLst>
          </p:cNvPr>
          <p:cNvSpPr txBox="1"/>
          <p:nvPr/>
        </p:nvSpPr>
        <p:spPr>
          <a:xfrm>
            <a:off x="762001" y="5075406"/>
            <a:ext cx="388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either predicts positive, example is positive</a:t>
            </a:r>
          </a:p>
        </p:txBody>
      </p:sp>
      <p:sp>
        <p:nvSpPr>
          <p:cNvPr id="3" name="Plus 2">
            <a:extLst>
              <a:ext uri="{FF2B5EF4-FFF2-40B4-BE49-F238E27FC236}">
                <a16:creationId xmlns:a16="http://schemas.microsoft.com/office/drawing/2014/main" id="{E28B421E-15CB-5FD8-9131-DB93174BC79A}"/>
              </a:ext>
            </a:extLst>
          </p:cNvPr>
          <p:cNvSpPr/>
          <p:nvPr/>
        </p:nvSpPr>
        <p:spPr>
          <a:xfrm>
            <a:off x="5931789" y="385179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lus 50">
            <a:extLst>
              <a:ext uri="{FF2B5EF4-FFF2-40B4-BE49-F238E27FC236}">
                <a16:creationId xmlns:a16="http://schemas.microsoft.com/office/drawing/2014/main" id="{84943B3E-9669-9566-355D-BF016FD52675}"/>
              </a:ext>
            </a:extLst>
          </p:cNvPr>
          <p:cNvSpPr/>
          <p:nvPr/>
        </p:nvSpPr>
        <p:spPr>
          <a:xfrm>
            <a:off x="8079846" y="610890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inus 51">
            <a:extLst>
              <a:ext uri="{FF2B5EF4-FFF2-40B4-BE49-F238E27FC236}">
                <a16:creationId xmlns:a16="http://schemas.microsoft.com/office/drawing/2014/main" id="{2D7872D3-1551-3AAE-4D0D-10004377C038}"/>
              </a:ext>
            </a:extLst>
          </p:cNvPr>
          <p:cNvSpPr/>
          <p:nvPr/>
        </p:nvSpPr>
        <p:spPr>
          <a:xfrm>
            <a:off x="7230453" y="465412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347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47575" y="30874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9615" y="12086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5"/>
          <p:cNvSpPr>
            <a:spLocks noChangeAspect="1" noChangeArrowheads="1"/>
          </p:cNvSpPr>
          <p:nvPr/>
        </p:nvSpPr>
        <p:spPr bwMode="auto">
          <a:xfrm>
            <a:off x="2715135" y="382588"/>
            <a:ext cx="1106488" cy="110648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40222" y="741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17" name="Oval 10"/>
          <p:cNvSpPr>
            <a:spLocks noChangeAspect="1" noChangeArrowheads="1"/>
          </p:cNvSpPr>
          <p:nvPr/>
        </p:nvSpPr>
        <p:spPr bwMode="auto">
          <a:xfrm>
            <a:off x="5534535" y="11080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40222" y="2646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307022" y="4524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30822" y="9556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230822" y="11080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230822" y="27844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11080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897822" y="10318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974022" y="19462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6717222" y="17176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6629400" y="9906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48000" y="695164"/>
            <a:ext cx="498276" cy="438471"/>
            <a:chOff x="2951262" y="2307211"/>
            <a:chExt cx="498276" cy="438471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791200" y="1420493"/>
            <a:ext cx="498276" cy="438471"/>
            <a:chOff x="2951262" y="2307211"/>
            <a:chExt cx="498276" cy="438471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491448" y="10318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230822" y="18288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1638292" y="22908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289934" y="7246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4564587" y="23225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9826" y="1459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36456" y="32882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5537" y="2221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4" name="Oval 11"/>
          <p:cNvSpPr>
            <a:spLocks noChangeAspect="1" noChangeArrowheads="1"/>
          </p:cNvSpPr>
          <p:nvPr/>
        </p:nvSpPr>
        <p:spPr bwMode="auto">
          <a:xfrm>
            <a:off x="2791335" y="2174876"/>
            <a:ext cx="1106488" cy="11064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048000" y="2489040"/>
            <a:ext cx="498276" cy="438471"/>
            <a:chOff x="2951262" y="2307211"/>
            <a:chExt cx="498276" cy="438471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301932"/>
              </p:ext>
            </p:extLst>
          </p:nvPr>
        </p:nvGraphicFramePr>
        <p:xfrm>
          <a:off x="595620" y="4307323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" name="Plus 52"/>
          <p:cNvSpPr/>
          <p:nvPr/>
        </p:nvSpPr>
        <p:spPr>
          <a:xfrm>
            <a:off x="6911537" y="380861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lus 53"/>
          <p:cNvSpPr/>
          <p:nvPr/>
        </p:nvSpPr>
        <p:spPr>
          <a:xfrm>
            <a:off x="8001595" y="492615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inus 54"/>
          <p:cNvSpPr/>
          <p:nvPr/>
        </p:nvSpPr>
        <p:spPr>
          <a:xfrm>
            <a:off x="7923860" y="380471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inus 55"/>
          <p:cNvSpPr/>
          <p:nvPr/>
        </p:nvSpPr>
        <p:spPr>
          <a:xfrm>
            <a:off x="6934217" y="491069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3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057400" y="5486400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linear splits of the feature space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1600200"/>
            <a:ext cx="1524000" cy="3581400"/>
          </a:xfrm>
          <a:prstGeom prst="rect">
            <a:avLst/>
          </a:prstGeom>
          <a:solidFill>
            <a:srgbClr val="FF6600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81600" y="5476904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combination of these linear spaces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78338" y="2112962"/>
            <a:ext cx="1524000" cy="1747677"/>
          </a:xfrm>
          <a:prstGeom prst="rect">
            <a:avLst/>
          </a:prstGeom>
          <a:solidFill>
            <a:srgbClr val="FF6600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99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939142">
            <a:off x="5197387" y="4800839"/>
            <a:ext cx="3831888" cy="734802"/>
          </a:xfrm>
          <a:prstGeom prst="rect">
            <a:avLst/>
          </a:prstGeom>
          <a:solidFill>
            <a:srgbClr val="008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This decision boundary?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7038057" y="2422794"/>
            <a:ext cx="81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Output</a:t>
            </a:r>
            <a:endParaRPr lang="en-US" sz="1800" baseline="-2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747106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596900" progId="Equation.3">
                  <p:embed/>
                </p:oleObj>
              </mc:Choice>
              <mc:Fallback>
                <p:oleObj name="Equation" r:id="rId3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676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939142">
            <a:off x="5197387" y="4800839"/>
            <a:ext cx="3831888" cy="734802"/>
          </a:xfrm>
          <a:prstGeom prst="rect">
            <a:avLst/>
          </a:prstGeom>
          <a:solidFill>
            <a:srgbClr val="008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This decision boundary?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62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7038057" y="2422794"/>
            <a:ext cx="81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Output</a:t>
            </a:r>
            <a:endParaRPr lang="en-US" sz="1800" baseline="-2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535112" y="2403476"/>
            <a:ext cx="52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95400" y="3200471"/>
            <a:ext cx="445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3" y="2096294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6" y="3694113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491946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596900" progId="Equation.3">
                  <p:embed/>
                </p:oleObj>
              </mc:Choice>
              <mc:Fallback>
                <p:oleObj name="Equation" r:id="rId3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b=0.5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533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939142">
            <a:off x="5197387" y="4800839"/>
            <a:ext cx="3831888" cy="734802"/>
          </a:xfrm>
          <a:prstGeom prst="rect">
            <a:avLst/>
          </a:prstGeom>
          <a:solidFill>
            <a:srgbClr val="008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This decision boundary?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62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7038057" y="2422794"/>
            <a:ext cx="81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Output</a:t>
            </a:r>
            <a:endParaRPr lang="en-US" sz="1800" baseline="-2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535112" y="2403476"/>
            <a:ext cx="52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95400" y="3200471"/>
            <a:ext cx="445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3" y="2096294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6" y="3694113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14254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596900" progId="Equation.3">
                  <p:embed/>
                </p:oleObj>
              </mc:Choice>
              <mc:Fallback>
                <p:oleObj name="Equation" r:id="rId3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b=0.5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05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nervous system: </a:t>
            </a:r>
            <a:br>
              <a:rPr lang="en-US" dirty="0"/>
            </a:br>
            <a:r>
              <a:rPr lang="en-US" dirty="0">
                <a:solidFill>
                  <a:srgbClr val="FF6600"/>
                </a:solidFill>
              </a:rPr>
              <a:t>the computer science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133600"/>
            <a:ext cx="52578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charset="0"/>
              </a:rPr>
              <a:t>the human brain is a large collection of interconnected neurons</a:t>
            </a: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</a:rPr>
              <a:t>a 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NEURON</a:t>
            </a:r>
            <a:r>
              <a:rPr lang="en-US" sz="2400" dirty="0">
                <a:latin typeface="Arial" charset="0"/>
              </a:rPr>
              <a:t> is a brain cell</a:t>
            </a:r>
          </a:p>
          <a:p>
            <a:pPr lvl="1"/>
            <a:r>
              <a:rPr lang="en-US" sz="2000" dirty="0">
                <a:latin typeface="Arial" charset="0"/>
              </a:rPr>
              <a:t>they collect, process, and disseminate electrical signals</a:t>
            </a:r>
          </a:p>
          <a:p>
            <a:pPr lvl="1"/>
            <a:r>
              <a:rPr lang="en-US" sz="2000" dirty="0">
                <a:latin typeface="Arial" charset="0"/>
              </a:rPr>
              <a:t>they are connected via synapses</a:t>
            </a:r>
          </a:p>
          <a:p>
            <a:pPr lvl="1"/>
            <a:r>
              <a:rPr lang="en-US" sz="2000" dirty="0">
                <a:latin typeface="Arial" charset="0"/>
              </a:rPr>
              <a:t>they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FIRE</a:t>
            </a:r>
            <a:r>
              <a:rPr lang="en-US" sz="2000" dirty="0">
                <a:latin typeface="Arial" charset="0"/>
              </a:rPr>
              <a:t> depending on the conditions of the neighboring neurons</a:t>
            </a:r>
          </a:p>
          <a:p>
            <a:pPr lvl="1"/>
            <a:endParaRPr lang="en-US" sz="2000" dirty="0"/>
          </a:p>
        </p:txBody>
      </p:sp>
      <p:pic>
        <p:nvPicPr>
          <p:cNvPr id="4" name="Picture 32"/>
          <p:cNvPicPr>
            <a:picLocks noChangeArrowheads="1"/>
          </p:cNvPicPr>
          <p:nvPr/>
        </p:nvPicPr>
        <p:blipFill>
          <a:blip r:embed="rId2"/>
          <a:srcRect r="53650"/>
          <a:stretch>
            <a:fillRect/>
          </a:stretch>
        </p:blipFill>
        <p:spPr bwMode="auto">
          <a:xfrm>
            <a:off x="533400" y="2209800"/>
            <a:ext cx="26162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0923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24749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8382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9144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31578" y="3180710"/>
            <a:ext cx="498276" cy="438471"/>
            <a:chOff x="2951262" y="2307211"/>
            <a:chExt cx="498276" cy="438471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230311" y="2484911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04964" y="4082730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5915" y="3981685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b=0.5</a:t>
            </a:r>
          </a:p>
        </p:txBody>
      </p:sp>
      <p:graphicFrame>
        <p:nvGraphicFramePr>
          <p:cNvPr id="14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658625"/>
              </p:ext>
            </p:extLst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6444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24749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8382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9144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31578" y="3180710"/>
            <a:ext cx="498276" cy="438471"/>
            <a:chOff x="2951262" y="2307211"/>
            <a:chExt cx="498276" cy="438471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230311" y="2484911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04964" y="4082730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5915" y="3981685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b=0.5</a:t>
            </a:r>
          </a:p>
        </p:txBody>
      </p:sp>
      <p:graphicFrame>
        <p:nvGraphicFramePr>
          <p:cNvPr id="14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073869"/>
              </p:ext>
            </p:extLst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</a:t>
            </a:r>
          </a:p>
        </p:txBody>
      </p:sp>
    </p:spTree>
    <p:extLst>
      <p:ext uri="{BB962C8B-B14F-4D97-AF65-F5344CB8AC3E}">
        <p14:creationId xmlns:p14="http://schemas.microsoft.com/office/powerpoint/2010/main" val="28494932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1" y="2479676"/>
            <a:ext cx="1560513" cy="9786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 flipV="1">
            <a:off x="1230822" y="3860639"/>
            <a:ext cx="1524000" cy="295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4159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144171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458335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077207" y="5892402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linear splits of the feature space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81600" y="5476904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combination of these linear spaces</a:t>
            </a:r>
          </a:p>
        </p:txBody>
      </p:sp>
      <p:sp>
        <p:nvSpPr>
          <p:cNvPr id="32" name="Oval 11"/>
          <p:cNvSpPr>
            <a:spLocks noChangeAspect="1" noChangeArrowheads="1"/>
          </p:cNvSpPr>
          <p:nvPr/>
        </p:nvSpPr>
        <p:spPr bwMode="auto">
          <a:xfrm>
            <a:off x="2769861" y="4572000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026526" y="4886164"/>
            <a:ext cx="498276" cy="438471"/>
            <a:chOff x="2951262" y="2307211"/>
            <a:chExt cx="498276" cy="438471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Line 17"/>
          <p:cNvSpPr>
            <a:spLocks noChangeShapeType="1"/>
          </p:cNvSpPr>
          <p:nvPr/>
        </p:nvSpPr>
        <p:spPr bwMode="auto">
          <a:xfrm>
            <a:off x="1209348" y="2587875"/>
            <a:ext cx="1581986" cy="2136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>
            <a:off x="1267372" y="4308475"/>
            <a:ext cx="1447763" cy="7103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 flipV="1">
            <a:off x="3974022" y="3470276"/>
            <a:ext cx="1752600" cy="1415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335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hidden nodes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95979" y="2743200"/>
            <a:ext cx="3233808" cy="3189940"/>
            <a:chOff x="3115679" y="2953647"/>
            <a:chExt cx="3233808" cy="3189940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0033878">
            <a:off x="3442617" y="2113190"/>
            <a:ext cx="2894160" cy="2865991"/>
            <a:chOff x="2301846" y="3143349"/>
            <a:chExt cx="2894160" cy="2865991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2301846" y="3143349"/>
              <a:ext cx="2894160" cy="2865991"/>
            </a:xfrm>
            <a:prstGeom prst="line">
              <a:avLst/>
            </a:prstGeom>
            <a:ln w="28575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2833806" y="3452983"/>
              <a:ext cx="1056813" cy="98930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6883399">
            <a:off x="4993574" y="2382448"/>
            <a:ext cx="2894160" cy="2865991"/>
            <a:chOff x="2301846" y="3143349"/>
            <a:chExt cx="2894160" cy="2865991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2301846" y="3143349"/>
              <a:ext cx="2894160" cy="2865991"/>
            </a:xfrm>
            <a:prstGeom prst="line">
              <a:avLst/>
            </a:prstGeom>
            <a:ln w="28575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2833806" y="3452983"/>
              <a:ext cx="1056813" cy="98930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2125036">
            <a:off x="4029844" y="3225939"/>
            <a:ext cx="2894160" cy="2865991"/>
            <a:chOff x="2301846" y="3143349"/>
            <a:chExt cx="2894160" cy="2865991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2301846" y="3143349"/>
              <a:ext cx="2894160" cy="2865991"/>
            </a:xfrm>
            <a:prstGeom prst="line">
              <a:avLst/>
            </a:prstGeom>
            <a:ln w="28575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2833806" y="3452983"/>
              <a:ext cx="1056813" cy="98930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6338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56" y="1828800"/>
            <a:ext cx="8305800" cy="2007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724400"/>
            <a:ext cx="7961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Put simply: </a:t>
            </a:r>
            <a:r>
              <a:rPr lang="en-US" sz="3200" dirty="0">
                <a:solidFill>
                  <a:srgbClr val="FF6600"/>
                </a:solidFill>
              </a:rPr>
              <a:t>two-layer networks </a:t>
            </a:r>
            <a:r>
              <a:rPr lang="en-US" sz="3200" i="1" dirty="0">
                <a:solidFill>
                  <a:srgbClr val="FF6600"/>
                </a:solidFill>
              </a:rPr>
              <a:t>can approximate any function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46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 DT, as the tree gets larger, the model gets more complex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same is true for neural networks</a:t>
            </a:r>
            <a:r>
              <a:rPr lang="en-US"/>
              <a:t>: </a:t>
            </a:r>
            <a:br>
              <a:rPr lang="en-US"/>
            </a:br>
            <a:r>
              <a:rPr lang="en-US"/>
              <a:t>   more </a:t>
            </a:r>
            <a:r>
              <a:rPr lang="en-US" dirty="0"/>
              <a:t>hidden nodes = more complexity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Adding more layers adds even more complexity (and much more quickly)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Good rule of thumb: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5791200"/>
            <a:ext cx="451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 of 2-layer hidden nodes  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5117" y="5486400"/>
            <a:ext cx="2688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 of examples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0283" y="6008132"/>
            <a:ext cx="2813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 of dimensions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288795" y="6008132"/>
            <a:ext cx="2805029" cy="116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2425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Training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29303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95537" y="3593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8803" y="5786735"/>
            <a:ext cx="385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learn the weights?</a:t>
            </a:r>
          </a:p>
        </p:txBody>
      </p:sp>
    </p:spTree>
    <p:extLst>
      <p:ext uri="{BB962C8B-B14F-4D97-AF65-F5344CB8AC3E}">
        <p14:creationId xmlns:p14="http://schemas.microsoft.com/office/powerpoint/2010/main" val="20299042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multilayer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perceptron learning: </a:t>
            </a:r>
            <a:r>
              <a:rPr lang="en-US" sz="2400" dirty="0"/>
              <a:t>if the perceptron’s </a:t>
            </a:r>
            <a:r>
              <a:rPr lang="en-US" sz="2400" b="1" dirty="0"/>
              <a:t>output</a:t>
            </a:r>
            <a:r>
              <a:rPr lang="en-US" sz="2400" dirty="0"/>
              <a:t> is different than the expected output, update the weights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9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9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9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perceptron/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linear model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neural network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3502" y="3576935"/>
            <a:ext cx="5936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other problem with these for general NNs?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457200" y="2667000"/>
            <a:ext cx="8229600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>
                <a:solidFill>
                  <a:srgbClr val="FF6600"/>
                </a:solidFill>
              </a:rPr>
              <a:t>gradient descent: </a:t>
            </a:r>
            <a:r>
              <a:rPr lang="en-US" sz="2400" dirty="0"/>
              <a:t>compare </a:t>
            </a:r>
            <a:r>
              <a:rPr lang="en-US" sz="2400" b="1" dirty="0"/>
              <a:t>output</a:t>
            </a:r>
            <a:r>
              <a:rPr lang="en-US" sz="2400" dirty="0"/>
              <a:t> to label and adjust based on loss function</a:t>
            </a:r>
          </a:p>
          <a:p>
            <a:pPr marL="0" indent="0">
              <a:buFont typeface="Wingdings"/>
              <a:buNone/>
            </a:pP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7344433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multilayer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6600"/>
                </a:solidFill>
              </a:rPr>
              <a:t>Challenge:</a:t>
            </a:r>
            <a:r>
              <a:rPr lang="en-US" sz="2400" dirty="0"/>
              <a:t> for multilayer networks, we don’t know what the expected output/error is for the internal nodes!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7200" y="4750833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expected output?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69238" y="4708712"/>
            <a:ext cx="1752600" cy="533400"/>
          </a:xfrm>
          <a:prstGeom prst="rect">
            <a:avLst/>
          </a:prstGeom>
          <a:solidFill>
            <a:srgbClr val="FF0000">
              <a:alpha val="4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perceptron/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linear model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neural network</a:t>
            </a:r>
          </a:p>
        </p:txBody>
      </p:sp>
      <p:sp>
        <p:nvSpPr>
          <p:cNvPr id="71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2" name="Straight Arrow Connector 71"/>
          <p:cNvCxnSpPr>
            <a:endCxn id="71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71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endCxn id="71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71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9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3" name="Straight Arrow Connector 82"/>
          <p:cNvCxnSpPr>
            <a:stCxn id="79" idx="5"/>
            <a:endCxn id="82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80" idx="4"/>
            <a:endCxn id="82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81" idx="3"/>
            <a:endCxn id="82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endCxn id="79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endCxn id="79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82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52800" y="3810000"/>
            <a:ext cx="3564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 we learn these weights?</a:t>
            </a:r>
          </a:p>
        </p:txBody>
      </p:sp>
    </p:spTree>
    <p:extLst>
      <p:ext uri="{BB962C8B-B14F-4D97-AF65-F5344CB8AC3E}">
        <p14:creationId xmlns:p14="http://schemas.microsoft.com/office/powerpoint/2010/main" val="19517005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weights for the output layer based on the error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</p:spTree>
    <p:extLst>
      <p:ext uri="{BB962C8B-B14F-4D97-AF65-F5344CB8AC3E}">
        <p14:creationId xmlns:p14="http://schemas.microsoft.com/office/powerpoint/2010/main" val="321111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886200" y="28956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5562600" y="3657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Text Box 1030"/>
          <p:cNvSpPr txBox="1">
            <a:spLocks noChangeArrowheads="1"/>
          </p:cNvSpPr>
          <p:nvPr/>
        </p:nvSpPr>
        <p:spPr bwMode="auto">
          <a:xfrm>
            <a:off x="7239000" y="3443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3505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524000" y="38862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524000" y="4191000"/>
            <a:ext cx="24384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Text Box 1035"/>
          <p:cNvSpPr txBox="1">
            <a:spLocks noChangeArrowheads="1"/>
          </p:cNvSpPr>
          <p:nvPr/>
        </p:nvSpPr>
        <p:spPr bwMode="auto">
          <a:xfrm>
            <a:off x="6858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36878" name="Text Box 1036"/>
          <p:cNvSpPr txBox="1">
            <a:spLocks noChangeArrowheads="1"/>
          </p:cNvSpPr>
          <p:nvPr/>
        </p:nvSpPr>
        <p:spPr bwMode="auto">
          <a:xfrm>
            <a:off x="685800" y="32908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36879" name="Text Box 1037"/>
          <p:cNvSpPr txBox="1">
            <a:spLocks noChangeArrowheads="1"/>
          </p:cNvSpPr>
          <p:nvPr/>
        </p:nvSpPr>
        <p:spPr bwMode="auto">
          <a:xfrm>
            <a:off x="609600" y="45100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3</a:t>
            </a:r>
          </a:p>
        </p:txBody>
      </p:sp>
      <p:sp>
        <p:nvSpPr>
          <p:cNvPr id="36880" name="Text Box 1038"/>
          <p:cNvSpPr txBox="1">
            <a:spLocks noChangeArrowheads="1"/>
          </p:cNvSpPr>
          <p:nvPr/>
        </p:nvSpPr>
        <p:spPr bwMode="auto">
          <a:xfrm>
            <a:off x="609600" y="58816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4</a:t>
            </a:r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286000" y="1919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1</a:t>
            </a:r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828800" y="3124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2</a:t>
            </a:r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752600" y="4586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3</a:t>
            </a:r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5486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4</a:t>
            </a:r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048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neuron/perceptron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497534"/>
              </p:ext>
            </p:extLst>
          </p:nvPr>
        </p:nvGraphicFramePr>
        <p:xfrm>
          <a:off x="3883111" y="488515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900" imgH="342900" progId="Equation.3">
                  <p:embed/>
                </p:oleObj>
              </mc:Choice>
              <mc:Fallback>
                <p:oleObj name="Equation" r:id="rId3" imgW="7239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111" y="488515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6700" imgH="368300" progId="Equation.3">
                  <p:embed/>
                </p:oleObj>
              </mc:Choice>
              <mc:Fallback>
                <p:oleObj name="Equation" r:id="rId5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900" imgH="165100" progId="Equation.3">
                  <p:embed/>
                </p:oleObj>
              </mc:Choice>
              <mc:Fallback>
                <p:oleObj name="Equation" r:id="rId7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activation function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891048" y="480895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flipH="1" flipV="1">
            <a:off x="5105400" y="3886204"/>
            <a:ext cx="381000" cy="4132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4706937" y="5853113"/>
            <a:ext cx="4208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is this a linear classifier (i.e. perceptron)?</a:t>
            </a:r>
          </a:p>
        </p:txBody>
      </p:sp>
    </p:spTree>
    <p:extLst>
      <p:ext uri="{BB962C8B-B14F-4D97-AF65-F5344CB8AC3E}">
        <p14:creationId xmlns:p14="http://schemas.microsoft.com/office/powerpoint/2010/main" val="388903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62000" y="4114800"/>
            <a:ext cx="16002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4495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calculate the actual error here</a:t>
            </a:r>
          </a:p>
        </p:txBody>
      </p:sp>
    </p:spTree>
    <p:extLst>
      <p:ext uri="{BB962C8B-B14F-4D97-AF65-F5344CB8AC3E}">
        <p14:creationId xmlns:p14="http://schemas.microsoft.com/office/powerpoint/2010/main" val="382705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6858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200399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idea: propagate the error back to this layer</a:t>
            </a:r>
          </a:p>
        </p:txBody>
      </p:sp>
    </p:spTree>
    <p:extLst>
      <p:ext uri="{BB962C8B-B14F-4D97-AF65-F5344CB8AC3E}">
        <p14:creationId xmlns:p14="http://schemas.microsoft.com/office/powerpoint/2010/main" val="1939641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9400" y="2569496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 err="1"/>
              <a:t>backpropagate</a:t>
            </a:r>
            <a:r>
              <a:rPr lang="en-US" sz="2400" dirty="0"/>
              <a:t>” the error: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Assume all of these nodes were responsible for some of the error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How can we figure out how much they were responsible for?</a:t>
            </a: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Arrow Connector 25"/>
          <p:cNvCxnSpPr>
            <a:stCxn id="21" idx="5"/>
            <a:endCxn id="24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  <a:endCxn id="24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3" idx="3"/>
            <a:endCxn id="24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21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endCxn id="21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4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6096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807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903013" y="3337720"/>
            <a:ext cx="1524000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25" idx="6"/>
          </p:cNvCxnSpPr>
          <p:nvPr/>
        </p:nvCxnSpPr>
        <p:spPr bwMode="auto">
          <a:xfrm flipV="1">
            <a:off x="2427013" y="3337720"/>
            <a:ext cx="25908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3" y="3490120"/>
            <a:ext cx="129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error</a:t>
            </a: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36713" y="478552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error for </a:t>
            </a:r>
            <a:r>
              <a:rPr lang="en-US" sz="2400"/>
              <a:t>node is ~  </a:t>
            </a:r>
            <a:r>
              <a:rPr lang="en-US" sz="2400" b="1" dirty="0" err="1">
                <a:solidFill>
                  <a:srgbClr val="0000FF"/>
                </a:solidFill>
              </a:rPr>
              <a:t>w</a:t>
            </a:r>
            <a:r>
              <a:rPr lang="en-US" sz="2400" b="1" baseline="-25000" dirty="0" err="1">
                <a:solidFill>
                  <a:srgbClr val="0000FF"/>
                </a:solidFill>
              </a:rPr>
              <a:t>i</a:t>
            </a:r>
            <a:r>
              <a:rPr lang="en-US" sz="2400" b="1" dirty="0">
                <a:solidFill>
                  <a:srgbClr val="0000FF"/>
                </a:solidFill>
              </a:rPr>
              <a:t> * error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658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817413" y="2194720"/>
            <a:ext cx="925787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2" y="3490120"/>
            <a:ext cx="176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 * error</a:t>
            </a: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6</a:t>
            </a:r>
          </a:p>
        </p:txBody>
      </p:sp>
      <p:cxnSp>
        <p:nvCxnSpPr>
          <p:cNvPr id="4" name="Straight Arrow Connector 3"/>
          <p:cNvCxnSpPr>
            <a:stCxn id="25" idx="6"/>
          </p:cNvCxnSpPr>
          <p:nvPr/>
        </p:nvCxnSpPr>
        <p:spPr>
          <a:xfrm>
            <a:off x="2743200" y="2804320"/>
            <a:ext cx="2274613" cy="15239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17888" y="4997348"/>
            <a:ext cx="444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Calculate as normal using this as the error</a:t>
            </a:r>
          </a:p>
        </p:txBody>
      </p:sp>
    </p:spTree>
    <p:extLst>
      <p:ext uri="{BB962C8B-B14F-4D97-AF65-F5344CB8AC3E}">
        <p14:creationId xmlns:p14="http://schemas.microsoft.com/office/powerpoint/2010/main" val="36744582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</a:t>
            </a:r>
            <a:r>
              <a:rPr lang="en-US" dirty="0">
                <a:solidFill>
                  <a:srgbClr val="FF0000"/>
                </a:solidFill>
              </a:rPr>
              <a:t>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5869129"/>
            <a:ext cx="252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loss function?</a:t>
            </a:r>
          </a:p>
        </p:txBody>
      </p:sp>
    </p:spTree>
    <p:extLst>
      <p:ext uri="{BB962C8B-B14F-4D97-AF65-F5344CB8AC3E}">
        <p14:creationId xmlns:p14="http://schemas.microsoft.com/office/powerpoint/2010/main" val="9867059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</a:t>
            </a:r>
            <a:r>
              <a:rPr lang="en-US" dirty="0">
                <a:solidFill>
                  <a:srgbClr val="FF0000"/>
                </a:solidFill>
              </a:rPr>
              <a:t>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851013"/>
              </p:ext>
            </p:extLst>
          </p:nvPr>
        </p:nvGraphicFramePr>
        <p:xfrm>
          <a:off x="2813128" y="5714999"/>
          <a:ext cx="2139872" cy="79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431800" progId="Equation.3">
                  <p:embed/>
                </p:oleObj>
              </mc:Choice>
              <mc:Fallback>
                <p:oleObj name="Equation" r:id="rId2" imgW="1155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13128" y="5714999"/>
                        <a:ext cx="2139872" cy="79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5867400"/>
            <a:ext cx="1598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squared error</a:t>
            </a:r>
          </a:p>
        </p:txBody>
      </p:sp>
    </p:spTree>
    <p:extLst>
      <p:ext uri="{BB962C8B-B14F-4D97-AF65-F5344CB8AC3E}">
        <p14:creationId xmlns:p14="http://schemas.microsoft.com/office/powerpoint/2010/main" val="33495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threshold = linear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95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hard threshold:</a:t>
            </a:r>
            <a:endParaRPr lang="en-US" sz="2400" dirty="0"/>
          </a:p>
          <a:p>
            <a:pPr lvl="1"/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553200" y="32750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7772400" y="17510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7009606" y="25130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>
            <a:off x="2152090" y="3743596"/>
            <a:ext cx="1654421" cy="8284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68374" y="5609945"/>
            <a:ext cx="1489226" cy="6611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52090" y="4572000"/>
            <a:ext cx="1425821" cy="3664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027"/>
          <p:cNvSpPr>
            <a:spLocks noChangeArrowheads="1"/>
          </p:cNvSpPr>
          <p:nvPr/>
        </p:nvSpPr>
        <p:spPr bwMode="auto">
          <a:xfrm>
            <a:off x="3577911" y="4314545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 bwMode="auto">
          <a:xfrm rot="16200000" flipH="1">
            <a:off x="3615217" y="5113851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66667"/>
              </p:ext>
            </p:extLst>
          </p:nvPr>
        </p:nvGraphicFramePr>
        <p:xfrm>
          <a:off x="3806511" y="4792383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700" imgH="368300" progId="Equation.3">
                  <p:embed/>
                </p:oleObj>
              </mc:Choice>
              <mc:Fallback>
                <p:oleObj name="Equation" r:id="rId2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511" y="4792383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48022"/>
              </p:ext>
            </p:extLst>
          </p:nvPr>
        </p:nvGraphicFramePr>
        <p:xfrm>
          <a:off x="4499506" y="4938432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900" imgH="165100" progId="Equation.3">
                  <p:embed/>
                </p:oleObj>
              </mc:Choice>
              <mc:Fallback>
                <p:oleObj name="Equation" r:id="rId4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506" y="4938432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 rot="10800000">
            <a:off x="4797111" y="5305148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 rot="5400000">
            <a:off x="2743120" y="506284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216374" y="5052588"/>
            <a:ext cx="148922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24109" y="487191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89849" y="3429000"/>
            <a:ext cx="3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89849" y="4387334"/>
            <a:ext cx="3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42249" y="6086393"/>
            <a:ext cx="40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2722165" y="3640751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06175" y="4314545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88441" y="5545413"/>
            <a:ext cx="44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168014"/>
              </p:ext>
            </p:extLst>
          </p:nvPr>
        </p:nvGraphicFramePr>
        <p:xfrm>
          <a:off x="876300" y="2068513"/>
          <a:ext cx="2336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700" imgH="495300" progId="Equation.3">
                  <p:embed/>
                </p:oleObj>
              </mc:Choice>
              <mc:Fallback>
                <p:oleObj name="Equation" r:id="rId6" imgW="1536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6300" y="2068513"/>
                        <a:ext cx="23368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601287"/>
              </p:ext>
            </p:extLst>
          </p:nvPr>
        </p:nvGraphicFramePr>
        <p:xfrm>
          <a:off x="3664524" y="1968633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57400" imgH="596900" progId="Equation.3">
                  <p:embed/>
                </p:oleObj>
              </mc:Choice>
              <mc:Fallback>
                <p:oleObj name="Equation" r:id="rId8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64524" y="1968633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35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Neural Networks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en-US"/>
          </a:p>
          <a:p>
            <a:pPr lvl="2" eaLnBrk="1" hangingPunct="1">
              <a:buFont typeface="Wingdings" charset="2"/>
              <a:buNone/>
            </a:pPr>
            <a:endParaRPr lang="en-US">
              <a:ea typeface="ＭＳ Ｐゴシック" charset="-128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95400" y="1752600"/>
            <a:ext cx="67976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Neural Networks try to mimic the structure and function of our nervous system</a:t>
            </a:r>
          </a:p>
          <a:p>
            <a:endParaRPr lang="en-US" sz="2000" dirty="0"/>
          </a:p>
          <a:p>
            <a:r>
              <a:rPr lang="en-US" sz="2400" b="1" i="1" dirty="0">
                <a:solidFill>
                  <a:srgbClr val="FF6600"/>
                </a:solidFill>
              </a:rPr>
              <a:t>People like biologically motivated approaches</a:t>
            </a:r>
          </a:p>
        </p:txBody>
      </p:sp>
      <p:pic>
        <p:nvPicPr>
          <p:cNvPr id="26629" name="Picture 5" descr="j02929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3962400"/>
            <a:ext cx="2587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mri_b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714750"/>
            <a:ext cx="2857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797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Artificial Neural Networks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2438400" y="1676400"/>
            <a:ext cx="5562600" cy="4419600"/>
            <a:chOff x="3120" y="1104"/>
            <a:chExt cx="3504" cy="2784"/>
          </a:xfrm>
        </p:grpSpPr>
        <p:sp>
          <p:nvSpPr>
            <p:cNvPr id="32772" name="Oval 5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773" name="Group 6"/>
            <p:cNvGrpSpPr>
              <a:grpSpLocks/>
            </p:cNvGrpSpPr>
            <p:nvPr/>
          </p:nvGrpSpPr>
          <p:grpSpPr bwMode="auto">
            <a:xfrm>
              <a:off x="3120" y="1104"/>
              <a:ext cx="3504" cy="2784"/>
              <a:chOff x="3168" y="1104"/>
              <a:chExt cx="3504" cy="2784"/>
            </a:xfrm>
          </p:grpSpPr>
          <p:sp>
            <p:nvSpPr>
              <p:cNvPr id="32774" name="Oval 7"/>
              <p:cNvSpPr>
                <a:spLocks noChangeArrowheads="1"/>
              </p:cNvSpPr>
              <p:nvPr/>
            </p:nvSpPr>
            <p:spPr bwMode="auto">
              <a:xfrm>
                <a:off x="350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5" name="Oval 8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6" name="Oval 9"/>
              <p:cNvSpPr>
                <a:spLocks noChangeArrowheads="1"/>
              </p:cNvSpPr>
              <p:nvPr/>
            </p:nvSpPr>
            <p:spPr bwMode="auto">
              <a:xfrm>
                <a:off x="5040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7" name="Oval 10"/>
              <p:cNvSpPr>
                <a:spLocks noChangeArrowheads="1"/>
              </p:cNvSpPr>
              <p:nvPr/>
            </p:nvSpPr>
            <p:spPr bwMode="auto">
              <a:xfrm>
                <a:off x="4224" y="220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8" name="Oval 11"/>
              <p:cNvSpPr>
                <a:spLocks noChangeArrowheads="1"/>
              </p:cNvSpPr>
              <p:nvPr/>
            </p:nvSpPr>
            <p:spPr bwMode="auto">
              <a:xfrm>
                <a:off x="4608" y="369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9" name="Oval 12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0" name="Oval 13"/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1" name="Line 14"/>
              <p:cNvSpPr>
                <a:spLocks noChangeShapeType="1"/>
              </p:cNvSpPr>
              <p:nvPr/>
            </p:nvSpPr>
            <p:spPr bwMode="auto">
              <a:xfrm>
                <a:off x="3696" y="1584"/>
                <a:ext cx="52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2" name="Line 15"/>
              <p:cNvSpPr>
                <a:spLocks noChangeShapeType="1"/>
              </p:cNvSpPr>
              <p:nvPr/>
            </p:nvSpPr>
            <p:spPr bwMode="auto">
              <a:xfrm flipV="1">
                <a:off x="3408" y="2352"/>
                <a:ext cx="81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3" name="Line 16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4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Line 17"/>
              <p:cNvSpPr>
                <a:spLocks noChangeShapeType="1"/>
              </p:cNvSpPr>
              <p:nvPr/>
            </p:nvSpPr>
            <p:spPr bwMode="auto">
              <a:xfrm flipV="1">
                <a:off x="4464" y="1968"/>
                <a:ext cx="57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5" name="Line 18"/>
              <p:cNvSpPr>
                <a:spLocks noChangeShapeType="1"/>
              </p:cNvSpPr>
              <p:nvPr/>
            </p:nvSpPr>
            <p:spPr bwMode="auto">
              <a:xfrm>
                <a:off x="4416" y="2400"/>
                <a:ext cx="81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6" name="Line 19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336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7" name="Line 20"/>
              <p:cNvSpPr>
                <a:spLocks noChangeShapeType="1"/>
              </p:cNvSpPr>
              <p:nvPr/>
            </p:nvSpPr>
            <p:spPr bwMode="auto">
              <a:xfrm flipH="1">
                <a:off x="3600" y="2448"/>
                <a:ext cx="624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8" name="Line 21"/>
              <p:cNvSpPr>
                <a:spLocks noChangeShapeType="1"/>
              </p:cNvSpPr>
              <p:nvPr/>
            </p:nvSpPr>
            <p:spPr bwMode="auto">
              <a:xfrm flipH="1" flipV="1">
                <a:off x="3312" y="2592"/>
                <a:ext cx="144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9" name="Text Box 22"/>
              <p:cNvSpPr txBox="1">
                <a:spLocks noChangeArrowheads="1"/>
              </p:cNvSpPr>
              <p:nvPr/>
            </p:nvSpPr>
            <p:spPr bwMode="auto">
              <a:xfrm>
                <a:off x="4368" y="1104"/>
                <a:ext cx="230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Node (Neuron/perceptron)</a:t>
                </a:r>
              </a:p>
            </p:txBody>
          </p:sp>
          <p:sp>
            <p:nvSpPr>
              <p:cNvPr id="32790" name="Text Box 23"/>
              <p:cNvSpPr txBox="1">
                <a:spLocks noChangeArrowheads="1"/>
              </p:cNvSpPr>
              <p:nvPr/>
            </p:nvSpPr>
            <p:spPr bwMode="auto">
              <a:xfrm>
                <a:off x="4512" y="3024"/>
                <a:ext cx="153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Edge (synapses)</a:t>
                </a: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590800" y="61354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</a:rPr>
              <a:t>our approximation</a:t>
            </a:r>
          </a:p>
        </p:txBody>
      </p:sp>
    </p:spTree>
    <p:extLst>
      <p:ext uri="{BB962C8B-B14F-4D97-AF65-F5344CB8AC3E}">
        <p14:creationId xmlns:p14="http://schemas.microsoft.com/office/powerpoint/2010/main" val="748887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12729</TotalTime>
  <Words>1917</Words>
  <Application>Microsoft Macintosh PowerPoint</Application>
  <PresentationFormat>On-screen Show (4:3)</PresentationFormat>
  <Paragraphs>748</Paragraphs>
  <Slides>66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ＭＳ Ｐゴシック</vt:lpstr>
      <vt:lpstr>Arial</vt:lpstr>
      <vt:lpstr>Calibri</vt:lpstr>
      <vt:lpstr>Cambria Math</vt:lpstr>
      <vt:lpstr>Tw Cen MT</vt:lpstr>
      <vt:lpstr>Verdana</vt:lpstr>
      <vt:lpstr>Wingdings</vt:lpstr>
      <vt:lpstr>Wingdings 2</vt:lpstr>
      <vt:lpstr>Median</vt:lpstr>
      <vt:lpstr>Equation</vt:lpstr>
      <vt:lpstr>Neural networks</vt:lpstr>
      <vt:lpstr>Admin</vt:lpstr>
      <vt:lpstr>Perceptron learning algorithm</vt:lpstr>
      <vt:lpstr>Our Nervous System</vt:lpstr>
      <vt:lpstr>Our nervous system:  the computer science view</vt:lpstr>
      <vt:lpstr>PowerPoint Presentation</vt:lpstr>
      <vt:lpstr>Hard threshold = linear classifier</vt:lpstr>
      <vt:lpstr>Neural Networks</vt:lpstr>
      <vt:lpstr>Artificial Neural Networks</vt:lpstr>
      <vt:lpstr>PowerPoint Presentation</vt:lpstr>
      <vt:lpstr>Other activation functions</vt:lpstr>
      <vt:lpstr>Many other activation functions</vt:lpstr>
      <vt:lpstr>Neural network</vt:lpstr>
      <vt:lpstr>Neural network</vt:lpstr>
      <vt:lpstr>Neural network</vt:lpstr>
      <vt:lpstr>Neural network</vt:lpstr>
      <vt:lpstr>Neural network</vt:lpstr>
      <vt:lpstr>Activation spread</vt:lpstr>
      <vt:lpstr>Computation (assume 0 bias)</vt:lpstr>
      <vt:lpstr>Computation</vt:lpstr>
      <vt:lpstr>Neural networks</vt:lpstr>
      <vt:lpstr>Hidden units/layers</vt:lpstr>
      <vt:lpstr>Hidden units/layers</vt:lpstr>
      <vt:lpstr>Hidden units/layers</vt:lpstr>
      <vt:lpstr>Alternate ways of visualizing</vt:lpstr>
      <vt:lpstr>Multiple outputs</vt:lpstr>
      <vt:lpstr>Multiple outputs</vt:lpstr>
      <vt:lpstr>Neural networks</vt:lpstr>
      <vt:lpstr>NN decision boundary</vt:lpstr>
      <vt:lpstr>NN decision boundary</vt:lpstr>
      <vt:lpstr>XOR</vt:lpstr>
      <vt:lpstr>XOR</vt:lpstr>
      <vt:lpstr>What does the decision boundary look like?</vt:lpstr>
      <vt:lpstr>What does the decision boundary look like?</vt:lpstr>
      <vt:lpstr>NN decision boundary</vt:lpstr>
      <vt:lpstr>NN decision boundary</vt:lpstr>
      <vt:lpstr>What does the decision boundary look like?</vt:lpstr>
      <vt:lpstr>NN decision boundary</vt:lpstr>
      <vt:lpstr>NN decision boundary</vt:lpstr>
      <vt:lpstr>What does the decision boundary look like?</vt:lpstr>
      <vt:lpstr>Fill in the truth table</vt:lpstr>
      <vt:lpstr>OR</vt:lpstr>
      <vt:lpstr>What does the decision boundary look like?</vt:lpstr>
      <vt:lpstr>PowerPoint Presentation</vt:lpstr>
      <vt:lpstr>PowerPoint Presentation</vt:lpstr>
      <vt:lpstr>What does the decision boundary look like?</vt:lpstr>
      <vt:lpstr>This decision boundary?</vt:lpstr>
      <vt:lpstr>This decision boundary?</vt:lpstr>
      <vt:lpstr>This decision boundary?</vt:lpstr>
      <vt:lpstr>PowerPoint Presentation</vt:lpstr>
      <vt:lpstr>NOR</vt:lpstr>
      <vt:lpstr>What does the decision boundary look like?</vt:lpstr>
      <vt:lpstr>Three hidden nodes</vt:lpstr>
      <vt:lpstr>NN decision boundaries</vt:lpstr>
      <vt:lpstr>NN decision boundaries</vt:lpstr>
      <vt:lpstr>Training</vt:lpstr>
      <vt:lpstr>Training multilayer networks</vt:lpstr>
      <vt:lpstr>Learning in multilayer networks</vt:lpstr>
      <vt:lpstr>Backpropagation: intuition</vt:lpstr>
      <vt:lpstr>Backpropagation: intuition</vt:lpstr>
      <vt:lpstr>Backpropagation: intuition</vt:lpstr>
      <vt:lpstr>Backpropagation: intuition</vt:lpstr>
      <vt:lpstr>Backpropagation: intuition</vt:lpstr>
      <vt:lpstr>Backpropagation: intuition</vt:lpstr>
      <vt:lpstr>Backpropagation: the details</vt:lpstr>
      <vt:lpstr>Backpropagation: the details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941</cp:revision>
  <cp:lastPrinted>2016-10-25T20:29:19Z</cp:lastPrinted>
  <dcterms:created xsi:type="dcterms:W3CDTF">2011-01-25T19:35:23Z</dcterms:created>
  <dcterms:modified xsi:type="dcterms:W3CDTF">2025-10-21T18:28:10Z</dcterms:modified>
</cp:coreProperties>
</file>