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0"/>
  </p:notesMasterIdLst>
  <p:handoutMasterIdLst>
    <p:handoutMasterId r:id="rId81"/>
  </p:handoutMasterIdLst>
  <p:sldIdLst>
    <p:sldId id="256" r:id="rId2"/>
    <p:sldId id="358" r:id="rId3"/>
    <p:sldId id="491" r:id="rId4"/>
    <p:sldId id="492" r:id="rId5"/>
    <p:sldId id="640" r:id="rId6"/>
    <p:sldId id="641" r:id="rId7"/>
    <p:sldId id="642" r:id="rId8"/>
    <p:sldId id="643" r:id="rId9"/>
    <p:sldId id="644" r:id="rId10"/>
    <p:sldId id="645" r:id="rId11"/>
    <p:sldId id="646" r:id="rId12"/>
    <p:sldId id="647" r:id="rId13"/>
    <p:sldId id="648" r:id="rId14"/>
    <p:sldId id="614" r:id="rId15"/>
    <p:sldId id="540" r:id="rId16"/>
    <p:sldId id="653" r:id="rId17"/>
    <p:sldId id="538" r:id="rId18"/>
    <p:sldId id="525" r:id="rId19"/>
    <p:sldId id="654" r:id="rId20"/>
    <p:sldId id="655" r:id="rId21"/>
    <p:sldId id="656" r:id="rId22"/>
    <p:sldId id="657" r:id="rId23"/>
    <p:sldId id="658" r:id="rId24"/>
    <p:sldId id="659" r:id="rId25"/>
    <p:sldId id="542" r:id="rId26"/>
    <p:sldId id="543" r:id="rId27"/>
    <p:sldId id="544" r:id="rId28"/>
    <p:sldId id="547" r:id="rId29"/>
    <p:sldId id="548" r:id="rId30"/>
    <p:sldId id="549" r:id="rId31"/>
    <p:sldId id="545" r:id="rId32"/>
    <p:sldId id="551" r:id="rId33"/>
    <p:sldId id="550" r:id="rId34"/>
    <p:sldId id="552" r:id="rId35"/>
    <p:sldId id="631" r:id="rId36"/>
    <p:sldId id="660" r:id="rId37"/>
    <p:sldId id="650" r:id="rId38"/>
    <p:sldId id="651" r:id="rId39"/>
    <p:sldId id="652" r:id="rId40"/>
    <p:sldId id="575" r:id="rId41"/>
    <p:sldId id="576" r:id="rId42"/>
    <p:sldId id="565" r:id="rId43"/>
    <p:sldId id="566" r:id="rId44"/>
    <p:sldId id="567" r:id="rId45"/>
    <p:sldId id="568" r:id="rId46"/>
    <p:sldId id="569" r:id="rId47"/>
    <p:sldId id="616" r:id="rId48"/>
    <p:sldId id="570" r:id="rId49"/>
    <p:sldId id="571" r:id="rId50"/>
    <p:sldId id="572" r:id="rId51"/>
    <p:sldId id="574" r:id="rId52"/>
    <p:sldId id="577" r:id="rId53"/>
    <p:sldId id="578" r:id="rId54"/>
    <p:sldId id="579" r:id="rId55"/>
    <p:sldId id="580" r:id="rId56"/>
    <p:sldId id="581" r:id="rId57"/>
    <p:sldId id="582" r:id="rId58"/>
    <p:sldId id="583" r:id="rId59"/>
    <p:sldId id="584" r:id="rId60"/>
    <p:sldId id="586" r:id="rId61"/>
    <p:sldId id="585" r:id="rId62"/>
    <p:sldId id="588" r:id="rId63"/>
    <p:sldId id="587" r:id="rId64"/>
    <p:sldId id="589" r:id="rId65"/>
    <p:sldId id="617" r:id="rId66"/>
    <p:sldId id="618" r:id="rId67"/>
    <p:sldId id="619" r:id="rId68"/>
    <p:sldId id="620" r:id="rId69"/>
    <p:sldId id="621" r:id="rId70"/>
    <p:sldId id="622" r:id="rId71"/>
    <p:sldId id="623" r:id="rId72"/>
    <p:sldId id="624" r:id="rId73"/>
    <p:sldId id="625" r:id="rId74"/>
    <p:sldId id="626" r:id="rId75"/>
    <p:sldId id="627" r:id="rId76"/>
    <p:sldId id="628" r:id="rId77"/>
    <p:sldId id="630" r:id="rId78"/>
    <p:sldId id="629" r:id="rId7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001BC0"/>
    <a:srgbClr val="E86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38" autoAdjust="0"/>
    <p:restoredTop sz="89184"/>
  </p:normalViewPr>
  <p:slideViewPr>
    <p:cSldViewPr snapToObjects="1">
      <p:cViewPr varScale="1">
        <p:scale>
          <a:sx n="113" d="100"/>
          <a:sy n="113" d="100"/>
        </p:scale>
        <p:origin x="75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5D11C-A000-9242-84A9-48B920106DCB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50B9-50D7-A24E-BE4E-8246FE27A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01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17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let’s try a different route this time</a:t>
            </a:r>
          </a:p>
          <a:p>
            <a:pPr marL="171450" indent="-171450">
              <a:buFontTx/>
              <a:buChar char="-"/>
            </a:pPr>
            <a:r>
              <a:rPr lang="en-US" dirty="0"/>
              <a:t>rather than deriving</a:t>
            </a:r>
            <a:r>
              <a:rPr lang="en-US" baseline="0" dirty="0"/>
              <a:t> a model (the book does it that way)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let’s start with a type of model and see if we can work our way towards a working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30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27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Yes! </a:t>
            </a:r>
          </a:p>
          <a:p>
            <a:pPr marL="171450" indent="-171450">
              <a:buFontTx/>
              <a:buChar char="-"/>
            </a:pPr>
            <a:r>
              <a:rPr lang="en-US" dirty="0"/>
              <a:t> As the variance gets higher, the</a:t>
            </a:r>
            <a:r>
              <a:rPr lang="en-US" baseline="0" dirty="0"/>
              <a:t> prior is weaker (more distributed probabilities).  Higher variance = lower lambda.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 the variance gets lower, the prior is stronger (more peaked distribution).</a:t>
            </a:r>
            <a:r>
              <a:rPr lang="en-US" baseline="0" dirty="0"/>
              <a:t>  Lower variance = higher lambda.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48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 squared error is optimal if we assume that the data was actually generated from a line with </a:t>
            </a:r>
            <a:r>
              <a:rPr lang="en-US" dirty="0" err="1"/>
              <a:t>gaussian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 squared error is optimal if we assume that the data was actually generated from a line with </a:t>
            </a:r>
            <a:r>
              <a:rPr lang="en-US" dirty="0" err="1"/>
              <a:t>gaussian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 squared error is optimal if we assume that the data was actually generated from a line with </a:t>
            </a:r>
            <a:r>
              <a:rPr lang="en-US" dirty="0" err="1"/>
              <a:t>gaussian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just involves</a:t>
            </a:r>
            <a:r>
              <a:rPr lang="en-US" baseline="0" dirty="0"/>
              <a:t> iterating over the data and aggregating these counts!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94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39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no,</a:t>
            </a:r>
            <a:r>
              <a:rPr lang="en-US" baseline="0" dirty="0"/>
              <a:t> it doesn’t very as theta changes.  It’s a constant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38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38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38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42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as lambda gets larger we bias more and more towards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31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Goes to 0!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8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38.emf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32.emf"/><Relationship Id="rId9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5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1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2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24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7" Type="http://schemas.openxmlformats.org/officeDocument/2006/relationships/image" Target="../media/image54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53.emf"/><Relationship Id="rId4" Type="http://schemas.openxmlformats.org/officeDocument/2006/relationships/oleObject" Target="../embeddings/oleObject26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29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58.e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6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64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7" Type="http://schemas.openxmlformats.org/officeDocument/2006/relationships/image" Target="../media/image68.e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67.emf"/><Relationship Id="rId4" Type="http://schemas.openxmlformats.org/officeDocument/2006/relationships/oleObject" Target="../embeddings/oleObject39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69.emf"/><Relationship Id="rId7" Type="http://schemas.openxmlformats.org/officeDocument/2006/relationships/image" Target="../media/image71.e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70.e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72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7" Type="http://schemas.openxmlformats.org/officeDocument/2006/relationships/image" Target="../media/image74.e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76.emf"/><Relationship Id="rId4" Type="http://schemas.openxmlformats.org/officeDocument/2006/relationships/oleObject" Target="../embeddings/oleObject47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emf"/><Relationship Id="rId4" Type="http://schemas.openxmlformats.org/officeDocument/2006/relationships/oleObject" Target="../embeddings/oleObject51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7" Type="http://schemas.openxmlformats.org/officeDocument/2006/relationships/image" Target="../media/image82.e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81.emf"/><Relationship Id="rId4" Type="http://schemas.openxmlformats.org/officeDocument/2006/relationships/oleObject" Target="../embeddings/oleObject54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e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79.emf"/><Relationship Id="rId9" Type="http://schemas.openxmlformats.org/officeDocument/2006/relationships/image" Target="../media/image8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7" Type="http://schemas.openxmlformats.org/officeDocument/2006/relationships/image" Target="../media/image60.png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emf"/><Relationship Id="rId4" Type="http://schemas.openxmlformats.org/officeDocument/2006/relationships/oleObject" Target="../embeddings/oleObject61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e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87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e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90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e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93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oleObject" Target="../embeddings/oleObject70.bin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oleObject" Target="../embeddings/oleObject7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emf"/><Relationship Id="rId4" Type="http://schemas.openxmlformats.org/officeDocument/2006/relationships/oleObject" Target="../embeddings/oleObject73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CS158 – Fall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2B55-5090-F32B-7793-CAA7E51FE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0C9A22-4395-8846-129D-4D8A5449FEA5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3445933"/>
          <a:ext cx="319735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784">
                  <a:extLst>
                    <a:ext uri="{9D8B030D-6E8A-4147-A177-3AD203B41FA5}">
                      <a16:colId xmlns:a16="http://schemas.microsoft.com/office/drawing/2014/main" val="2488723645"/>
                    </a:ext>
                  </a:extLst>
                </a:gridCol>
                <a:gridCol w="1065784">
                  <a:extLst>
                    <a:ext uri="{9D8B030D-6E8A-4147-A177-3AD203B41FA5}">
                      <a16:colId xmlns:a16="http://schemas.microsoft.com/office/drawing/2014/main" val="1046715428"/>
                    </a:ext>
                  </a:extLst>
                </a:gridCol>
                <a:gridCol w="1065784">
                  <a:extLst>
                    <a:ext uri="{9D8B030D-6E8A-4147-A177-3AD203B41FA5}">
                      <a16:colId xmlns:a16="http://schemas.microsoft.com/office/drawing/2014/main" val="26225628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197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258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1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212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61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97796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3E4B682-CEA8-770B-B63B-70BE46A10595}"/>
              </a:ext>
            </a:extLst>
          </p:cNvPr>
          <p:cNvGraphicFramePr>
            <a:graphicFrameLocks noGrp="1"/>
          </p:cNvGraphicFramePr>
          <p:nvPr/>
        </p:nvGraphicFramePr>
        <p:xfrm>
          <a:off x="4495800" y="1844040"/>
          <a:ext cx="4038600" cy="1584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108670889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156942983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r>
                        <a:rPr lang="en-US" sz="2000" dirty="0"/>
                        <a:t>p(x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dirty="0"/>
                        <a:t> = 1 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1BC0"/>
                          </a:solidFill>
                        </a:rPr>
                        <a:t>3/3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41726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p(x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dirty="0"/>
                        <a:t> = 0 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1BC0"/>
                          </a:solidFill>
                        </a:rPr>
                        <a:t>0/3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8086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2000" dirty="0"/>
                        <a:t>p(x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 = 1|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1BC0"/>
                          </a:solidFill>
                        </a:rPr>
                        <a:t>2/3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001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2000" dirty="0"/>
                        <a:t>p(x2 = 0|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1BC0"/>
                          </a:solidFill>
                        </a:rPr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47087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02F668-0CC4-9B59-74F4-4EB68CAF8258}"/>
                  </a:ext>
                </a:extLst>
              </p:cNvPr>
              <p:cNvSpPr txBox="1"/>
              <p:nvPr/>
            </p:nvSpPr>
            <p:spPr>
              <a:xfrm>
                <a:off x="533400" y="1922980"/>
                <a:ext cx="3494162" cy="1050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∏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02F668-0CC4-9B59-74F4-4EB68CAF8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22980"/>
                <a:ext cx="3494162" cy="1050031"/>
              </a:xfrm>
              <a:prstGeom prst="rect">
                <a:avLst/>
              </a:prstGeom>
              <a:blipFill>
                <a:blip r:embed="rId2"/>
                <a:stretch>
                  <a:fillRect l="-1449" t="-115476" r="-2174" b="-16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94C341-73C7-694B-F131-FA2E6AC3391B}"/>
                  </a:ext>
                </a:extLst>
              </p:cNvPr>
              <p:cNvSpPr txBox="1"/>
              <p:nvPr/>
            </p:nvSpPr>
            <p:spPr>
              <a:xfrm>
                <a:off x="2786608" y="3968451"/>
                <a:ext cx="591771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=1,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0" dirty="0">
                    <a:solidFill>
                      <a:schemeClr val="tx1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 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1)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 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1)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94C341-73C7-694B-F131-FA2E6AC33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608" y="3968451"/>
                <a:ext cx="5917710" cy="738664"/>
              </a:xfrm>
              <a:prstGeom prst="rect">
                <a:avLst/>
              </a:prstGeom>
              <a:blipFill>
                <a:blip r:embed="rId3"/>
                <a:stretch>
                  <a:fillRect r="-1499" b="-18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FD4714-2526-139A-D15A-B88629B93EE5}"/>
                  </a:ext>
                </a:extLst>
              </p:cNvPr>
              <p:cNvSpPr txBox="1"/>
              <p:nvPr/>
            </p:nvSpPr>
            <p:spPr>
              <a:xfrm>
                <a:off x="2786608" y="4926728"/>
                <a:ext cx="2980047" cy="524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0" dirty="0">
                    <a:solidFill>
                      <a:schemeClr val="tx1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∗1 ∗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FD4714-2526-139A-D15A-B88629B93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608" y="4926728"/>
                <a:ext cx="2980047" cy="524631"/>
              </a:xfrm>
              <a:prstGeom prst="rect">
                <a:avLst/>
              </a:prstGeom>
              <a:blipFill>
                <a:blip r:embed="rId4"/>
                <a:stretch>
                  <a:fillRect r="-1271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8BD12-B1CE-81FD-31D6-B5680406AB8F}"/>
                  </a:ext>
                </a:extLst>
              </p:cNvPr>
              <p:cNvSpPr txBox="1"/>
              <p:nvPr/>
            </p:nvSpPr>
            <p:spPr>
              <a:xfrm>
                <a:off x="2786608" y="5653620"/>
                <a:ext cx="2103653" cy="524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0" dirty="0">
                    <a:solidFill>
                      <a:schemeClr val="tx1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8BD12-B1CE-81FD-31D6-B5680406A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608" y="5653620"/>
                <a:ext cx="2103653" cy="524631"/>
              </a:xfrm>
              <a:prstGeom prst="rect">
                <a:avLst/>
              </a:prstGeom>
              <a:blipFill>
                <a:blip r:embed="rId5"/>
                <a:stretch>
                  <a:fillRect r="-3012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05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2B55-5090-F32B-7793-CAA7E51FE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0C9A22-4395-8846-129D-4D8A5449FEA5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3445933"/>
          <a:ext cx="319735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784">
                  <a:extLst>
                    <a:ext uri="{9D8B030D-6E8A-4147-A177-3AD203B41FA5}">
                      <a16:colId xmlns:a16="http://schemas.microsoft.com/office/drawing/2014/main" val="2488723645"/>
                    </a:ext>
                  </a:extLst>
                </a:gridCol>
                <a:gridCol w="1065784">
                  <a:extLst>
                    <a:ext uri="{9D8B030D-6E8A-4147-A177-3AD203B41FA5}">
                      <a16:colId xmlns:a16="http://schemas.microsoft.com/office/drawing/2014/main" val="1046715428"/>
                    </a:ext>
                  </a:extLst>
                </a:gridCol>
                <a:gridCol w="1065784">
                  <a:extLst>
                    <a:ext uri="{9D8B030D-6E8A-4147-A177-3AD203B41FA5}">
                      <a16:colId xmlns:a16="http://schemas.microsoft.com/office/drawing/2014/main" val="26225628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197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258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1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212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61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97796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3E4B682-CEA8-770B-B63B-70BE46A10595}"/>
              </a:ext>
            </a:extLst>
          </p:cNvPr>
          <p:cNvGraphicFramePr>
            <a:graphicFrameLocks noGrp="1"/>
          </p:cNvGraphicFramePr>
          <p:nvPr/>
        </p:nvGraphicFramePr>
        <p:xfrm>
          <a:off x="4495800" y="1844040"/>
          <a:ext cx="4038600" cy="1584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108670889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156942983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r>
                        <a:rPr lang="en-US" sz="2000" dirty="0"/>
                        <a:t>p(x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dirty="0"/>
                        <a:t> = 1 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1BC0"/>
                          </a:solidFill>
                        </a:rPr>
                        <a:t>3/3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41726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p(x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dirty="0"/>
                        <a:t> = 0 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1BC0"/>
                          </a:solidFill>
                        </a:rPr>
                        <a:t>0/3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8086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2000" dirty="0"/>
                        <a:t>p(x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 = 1|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1BC0"/>
                          </a:solidFill>
                        </a:rPr>
                        <a:t>2/3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001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2000" dirty="0"/>
                        <a:t>p(x2 = 0|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1BC0"/>
                          </a:solidFill>
                        </a:rPr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47087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02F668-0CC4-9B59-74F4-4EB68CAF8258}"/>
                  </a:ext>
                </a:extLst>
              </p:cNvPr>
              <p:cNvSpPr txBox="1"/>
              <p:nvPr/>
            </p:nvSpPr>
            <p:spPr>
              <a:xfrm>
                <a:off x="533400" y="1922980"/>
                <a:ext cx="3521670" cy="1050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∏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02F668-0CC4-9B59-74F4-4EB68CAF8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22980"/>
                <a:ext cx="3521670" cy="1050031"/>
              </a:xfrm>
              <a:prstGeom prst="rect">
                <a:avLst/>
              </a:prstGeom>
              <a:blipFill>
                <a:blip r:embed="rId2"/>
                <a:stretch>
                  <a:fillRect l="-1439" t="-115476" r="-2158" b="-16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700CB9-CF58-6E90-C7B2-38205E5EB2ED}"/>
                  </a:ext>
                </a:extLst>
              </p:cNvPr>
              <p:cNvSpPr txBox="1"/>
              <p:nvPr/>
            </p:nvSpPr>
            <p:spPr>
              <a:xfrm>
                <a:off x="4037629" y="3948114"/>
                <a:ext cx="37423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=1)= ?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700CB9-CF58-6E90-C7B2-38205E5EB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629" y="3948114"/>
                <a:ext cx="3742371" cy="369332"/>
              </a:xfrm>
              <a:prstGeom prst="rect">
                <a:avLst/>
              </a:prstGeom>
              <a:blipFill>
                <a:blip r:embed="rId3"/>
                <a:stretch>
                  <a:fillRect l="-1014" t="-6897" r="-1014" b="-4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886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2B55-5090-F32B-7793-CAA7E51FE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0C9A22-4395-8846-129D-4D8A5449FEA5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3445933"/>
          <a:ext cx="319735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784">
                  <a:extLst>
                    <a:ext uri="{9D8B030D-6E8A-4147-A177-3AD203B41FA5}">
                      <a16:colId xmlns:a16="http://schemas.microsoft.com/office/drawing/2014/main" val="2488723645"/>
                    </a:ext>
                  </a:extLst>
                </a:gridCol>
                <a:gridCol w="1065784">
                  <a:extLst>
                    <a:ext uri="{9D8B030D-6E8A-4147-A177-3AD203B41FA5}">
                      <a16:colId xmlns:a16="http://schemas.microsoft.com/office/drawing/2014/main" val="1046715428"/>
                    </a:ext>
                  </a:extLst>
                </a:gridCol>
                <a:gridCol w="1065784">
                  <a:extLst>
                    <a:ext uri="{9D8B030D-6E8A-4147-A177-3AD203B41FA5}">
                      <a16:colId xmlns:a16="http://schemas.microsoft.com/office/drawing/2014/main" val="26225628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197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258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1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212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61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97796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3E4B682-CEA8-770B-B63B-70BE46A10595}"/>
              </a:ext>
            </a:extLst>
          </p:cNvPr>
          <p:cNvGraphicFramePr>
            <a:graphicFrameLocks noGrp="1"/>
          </p:cNvGraphicFramePr>
          <p:nvPr/>
        </p:nvGraphicFramePr>
        <p:xfrm>
          <a:off x="4495800" y="1844040"/>
          <a:ext cx="4038600" cy="1584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108670889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156942983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r>
                        <a:rPr lang="en-US" sz="2000" dirty="0"/>
                        <a:t>p(x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dirty="0"/>
                        <a:t> = 1 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1BC0"/>
                          </a:solidFill>
                        </a:rPr>
                        <a:t>3/3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41726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p(x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dirty="0"/>
                        <a:t> = 0 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1BC0"/>
                          </a:solidFill>
                        </a:rPr>
                        <a:t>0/3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8086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2000" dirty="0"/>
                        <a:t>p(x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 = 1|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1BC0"/>
                          </a:solidFill>
                        </a:rPr>
                        <a:t>2/3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001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2000" dirty="0"/>
                        <a:t>p(x2 = 0|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1BC0"/>
                          </a:solidFill>
                        </a:rPr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47087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02F668-0CC4-9B59-74F4-4EB68CAF8258}"/>
                  </a:ext>
                </a:extLst>
              </p:cNvPr>
              <p:cNvSpPr txBox="1"/>
              <p:nvPr/>
            </p:nvSpPr>
            <p:spPr>
              <a:xfrm>
                <a:off x="533400" y="1922980"/>
                <a:ext cx="3521670" cy="1050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∏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02F668-0CC4-9B59-74F4-4EB68CAF8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22980"/>
                <a:ext cx="3521670" cy="1050031"/>
              </a:xfrm>
              <a:prstGeom prst="rect">
                <a:avLst/>
              </a:prstGeom>
              <a:blipFill>
                <a:blip r:embed="rId2"/>
                <a:stretch>
                  <a:fillRect l="-1439" t="-115476" r="-2158" b="-16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94C341-73C7-694B-F131-FA2E6AC3391B}"/>
                  </a:ext>
                </a:extLst>
              </p:cNvPr>
              <p:cNvSpPr txBox="1"/>
              <p:nvPr/>
            </p:nvSpPr>
            <p:spPr>
              <a:xfrm>
                <a:off x="2600340" y="4002146"/>
                <a:ext cx="622388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=1,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1)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1)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94C341-73C7-694B-F131-FA2E6AC33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340" y="4002146"/>
                <a:ext cx="6223883" cy="738664"/>
              </a:xfrm>
              <a:prstGeom prst="rect">
                <a:avLst/>
              </a:prstGeom>
              <a:blipFill>
                <a:blip r:embed="rId3"/>
                <a:stretch>
                  <a:fillRect l="-1220" r="-1016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FD4714-2526-139A-D15A-B88629B93EE5}"/>
                  </a:ext>
                </a:extLst>
              </p:cNvPr>
              <p:cNvSpPr txBox="1"/>
              <p:nvPr/>
            </p:nvSpPr>
            <p:spPr>
              <a:xfrm>
                <a:off x="2974518" y="4943576"/>
                <a:ext cx="3042564" cy="524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0" dirty="0">
                    <a:solidFill>
                      <a:schemeClr val="tx1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∗0 ∗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FD4714-2526-139A-D15A-B88629B93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518" y="4943576"/>
                <a:ext cx="3042564" cy="524631"/>
              </a:xfrm>
              <a:prstGeom prst="rect">
                <a:avLst/>
              </a:prstGeom>
              <a:blipFill>
                <a:blip r:embed="rId4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8BD12-B1CE-81FD-31D6-B5680406AB8F}"/>
                  </a:ext>
                </a:extLst>
              </p:cNvPr>
              <p:cNvSpPr txBox="1"/>
              <p:nvPr/>
            </p:nvSpPr>
            <p:spPr>
              <a:xfrm>
                <a:off x="2977340" y="5728956"/>
                <a:ext cx="20138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0" dirty="0">
                    <a:solidFill>
                      <a:schemeClr val="tx1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8BD12-B1CE-81FD-31D6-B5680406A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340" y="5728956"/>
                <a:ext cx="2013885" cy="369332"/>
              </a:xfrm>
              <a:prstGeom prst="rect">
                <a:avLst/>
              </a:prstGeom>
              <a:blipFill>
                <a:blip r:embed="rId5"/>
                <a:stretch>
                  <a:fillRect r="-375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45DEAF2-7FC2-D0FA-07A5-B75557DDFC13}"/>
              </a:ext>
            </a:extLst>
          </p:cNvPr>
          <p:cNvSpPr txBox="1"/>
          <p:nvPr/>
        </p:nvSpPr>
        <p:spPr>
          <a:xfrm>
            <a:off x="5270395" y="5674924"/>
            <a:ext cx="530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ym typeface="Wingdings" pitchFamily="2" charset="2"/>
              </a:rPr>
              <a:t>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344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2B55-5090-F32B-7793-CAA7E51FE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0C9A22-4395-8846-129D-4D8A5449FEA5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3445933"/>
          <a:ext cx="319735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784">
                  <a:extLst>
                    <a:ext uri="{9D8B030D-6E8A-4147-A177-3AD203B41FA5}">
                      <a16:colId xmlns:a16="http://schemas.microsoft.com/office/drawing/2014/main" val="2488723645"/>
                    </a:ext>
                  </a:extLst>
                </a:gridCol>
                <a:gridCol w="1065784">
                  <a:extLst>
                    <a:ext uri="{9D8B030D-6E8A-4147-A177-3AD203B41FA5}">
                      <a16:colId xmlns:a16="http://schemas.microsoft.com/office/drawing/2014/main" val="1046715428"/>
                    </a:ext>
                  </a:extLst>
                </a:gridCol>
                <a:gridCol w="1065784">
                  <a:extLst>
                    <a:ext uri="{9D8B030D-6E8A-4147-A177-3AD203B41FA5}">
                      <a16:colId xmlns:a16="http://schemas.microsoft.com/office/drawing/2014/main" val="26225628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197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258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1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212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61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97796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3E4B682-CEA8-770B-B63B-70BE46A10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481306"/>
              </p:ext>
            </p:extLst>
          </p:nvPr>
        </p:nvGraphicFramePr>
        <p:xfrm>
          <a:off x="4572000" y="3124200"/>
          <a:ext cx="4038600" cy="792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108670889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156942983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r>
                        <a:rPr lang="en-US" sz="2000" dirty="0"/>
                        <a:t>p(x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dirty="0"/>
                        <a:t> = 1 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41726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2000" dirty="0"/>
                        <a:t>p(x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 = 1|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001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E5CDCA5-6899-5A81-C928-1A16D0E5D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558879"/>
              </p:ext>
            </p:extLst>
          </p:nvPr>
        </p:nvGraphicFramePr>
        <p:xfrm>
          <a:off x="4572000" y="4561275"/>
          <a:ext cx="4038600" cy="792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108670889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156942983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r>
                        <a:rPr lang="en-US" sz="2000" dirty="0"/>
                        <a:t>p(x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dirty="0"/>
                        <a:t> = 1 | 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41726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2000" dirty="0"/>
                        <a:t>p(x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 = 1| 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001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D5A599C-A8EB-3B02-7448-E4FDC08E68F1}"/>
              </a:ext>
            </a:extLst>
          </p:cNvPr>
          <p:cNvSpPr txBox="1"/>
          <p:nvPr/>
        </p:nvSpPr>
        <p:spPr>
          <a:xfrm>
            <a:off x="5410200" y="1877906"/>
            <a:ext cx="19127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p(1)  = 3/5</a:t>
            </a:r>
          </a:p>
          <a:p>
            <a:r>
              <a:rPr lang="en-US" sz="2800" dirty="0"/>
              <a:t>p(-1) = 2/5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AB5182-78D3-9F35-84B9-A513AA37D4B8}"/>
              </a:ext>
            </a:extLst>
          </p:cNvPr>
          <p:cNvSpPr txBox="1"/>
          <p:nvPr/>
        </p:nvSpPr>
        <p:spPr>
          <a:xfrm>
            <a:off x="519289" y="2065867"/>
            <a:ext cx="2454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Full model trained!</a:t>
            </a:r>
          </a:p>
        </p:txBody>
      </p:sp>
    </p:spTree>
    <p:extLst>
      <p:ext uri="{BB962C8B-B14F-4D97-AF65-F5344CB8AC3E}">
        <p14:creationId xmlns:p14="http://schemas.microsoft.com/office/powerpoint/2010/main" val="1055421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5343845"/>
            <a:ext cx="4343400" cy="12954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04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098412"/>
            <a:ext cx="8153400" cy="8080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likelihood of the data, given the model parameters (</a:t>
            </a:r>
            <a:r>
              <a:rPr lang="en-US" dirty="0" err="1"/>
              <a:t>Θ</a:t>
            </a:r>
            <a:r>
              <a:rPr lang="en-US" dirty="0"/>
              <a:t>) is: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648" y="4488366"/>
            <a:ext cx="6741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Maximum Likelihood Estimation (MLE), picks the parameter as: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A6D70E-BD6F-A472-65B7-DB9CBF6E8A90}"/>
                  </a:ext>
                </a:extLst>
              </p:cNvPr>
              <p:cNvSpPr txBox="1"/>
              <p:nvPr/>
            </p:nvSpPr>
            <p:spPr>
              <a:xfrm>
                <a:off x="3004592" y="3051426"/>
                <a:ext cx="16875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𝑑𝑎𝑡𝑎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A6D70E-BD6F-A472-65B7-DB9CBF6E8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592" y="3051426"/>
                <a:ext cx="1687578" cy="430887"/>
              </a:xfrm>
              <a:prstGeom prst="rect">
                <a:avLst/>
              </a:prstGeom>
              <a:blipFill>
                <a:blip r:embed="rId3"/>
                <a:stretch>
                  <a:fillRect l="-3731" t="-2857" r="-6716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A04A052-47C0-39B7-C755-668714348361}"/>
              </a:ext>
            </a:extLst>
          </p:cNvPr>
          <p:cNvSpPr txBox="1"/>
          <p:nvPr/>
        </p:nvSpPr>
        <p:spPr>
          <a:xfrm>
            <a:off x="5029200" y="3018714"/>
            <a:ext cx="264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likelihood of the data, given the current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4E9388-4FCA-9670-1A40-D0FD26F37F44}"/>
                  </a:ext>
                </a:extLst>
              </p:cNvPr>
              <p:cNvSpPr txBox="1"/>
              <p:nvPr/>
            </p:nvSpPr>
            <p:spPr>
              <a:xfrm>
                <a:off x="2286000" y="5976271"/>
                <a:ext cx="38370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𝑎𝑟𝑔𝑚𝑎𝑥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𝑑𝑎𝑡𝑎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4E9388-4FCA-9670-1A40-D0FD26F37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976271"/>
                <a:ext cx="3837076" cy="430887"/>
              </a:xfrm>
              <a:prstGeom prst="rect">
                <a:avLst/>
              </a:prstGeom>
              <a:blipFill>
                <a:blip r:embed="rId4"/>
                <a:stretch>
                  <a:fillRect l="-1656" t="-2857" r="-2980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528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B0B5-EB84-305B-360E-7AECCE34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Training: MLE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6633B5-5C22-5263-27E9-2722AABD40E5}"/>
              </a:ext>
            </a:extLst>
          </p:cNvPr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C2BD899-BAEC-38EA-6BAD-56D70C9F2527}"/>
              </a:ext>
            </a:extLst>
          </p:cNvPr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6" name="Group 37">
            <a:extLst>
              <a:ext uri="{FF2B5EF4-FFF2-40B4-BE49-F238E27FC236}">
                <a16:creationId xmlns:a16="http://schemas.microsoft.com/office/drawing/2014/main" id="{9924993E-22E2-2D66-86B1-BD8139A13293}"/>
              </a:ext>
            </a:extLst>
          </p:cNvPr>
          <p:cNvGrpSpPr/>
          <p:nvPr/>
        </p:nvGrpSpPr>
        <p:grpSpPr>
          <a:xfrm>
            <a:off x="2497357" y="3259400"/>
            <a:ext cx="1432277" cy="1371600"/>
            <a:chOff x="7380511" y="3505200"/>
            <a:chExt cx="1432277" cy="1371600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1F8FEDB0-077F-8199-3827-B48D509434FE}"/>
                </a:ext>
              </a:extLst>
            </p:cNvPr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13E7A2-59E9-E31F-DB90-D288576312CF}"/>
                </a:ext>
              </a:extLst>
            </p:cNvPr>
            <p:cNvSpPr txBox="1"/>
            <p:nvPr/>
          </p:nvSpPr>
          <p:spPr>
            <a:xfrm>
              <a:off x="7380511" y="3827200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22416A0-631B-5A49-9C0D-B96476092BF5}"/>
              </a:ext>
            </a:extLst>
          </p:cNvPr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C87137-D140-64D3-9BA9-222300A1F189}"/>
              </a:ext>
            </a:extLst>
          </p:cNvPr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D6260D1-8EF9-26F1-1E55-F085DE302D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152047"/>
              </p:ext>
            </p:extLst>
          </p:nvPr>
        </p:nvGraphicFramePr>
        <p:xfrm>
          <a:off x="5606279" y="3576997"/>
          <a:ext cx="842772" cy="54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7500" imgH="203200" progId="Equation.3">
                  <p:embed/>
                </p:oleObj>
              </mc:Choice>
              <mc:Fallback>
                <p:oleObj name="Equation" r:id="rId2" imgW="317500" imgH="203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06279" y="3576997"/>
                        <a:ext cx="842772" cy="541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EC59404-0D3F-9357-3AFC-0139BAEEEB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283972"/>
              </p:ext>
            </p:extLst>
          </p:nvPr>
        </p:nvGraphicFramePr>
        <p:xfrm>
          <a:off x="7693569" y="3604819"/>
          <a:ext cx="1319213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0700" imgH="215900" progId="Equation.3">
                  <p:embed/>
                </p:oleObj>
              </mc:Choice>
              <mc:Fallback>
                <p:oleObj name="Equation" r:id="rId4" imgW="520700" imgH="2159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93569" y="3604819"/>
                        <a:ext cx="1319213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A4F6B8C-2130-638B-179B-9B1804BF9D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290634"/>
              </p:ext>
            </p:extLst>
          </p:nvPr>
        </p:nvGraphicFramePr>
        <p:xfrm>
          <a:off x="6432870" y="1761897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90600" imgH="482600" progId="Equation.3">
                  <p:embed/>
                </p:oleObj>
              </mc:Choice>
              <mc:Fallback>
                <p:oleObj name="Equation" r:id="rId6" imgW="990600" imgH="4826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32870" y="1761897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230C7EC-5230-E603-5BFD-4C87EBAA545B}"/>
              </a:ext>
            </a:extLst>
          </p:cNvPr>
          <p:cNvCxnSpPr/>
          <p:nvPr/>
        </p:nvCxnSpPr>
        <p:spPr>
          <a:xfrm flipH="1">
            <a:off x="6046394" y="2538019"/>
            <a:ext cx="533400" cy="103897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600EAE8-64BE-95E8-9D8B-5159D3C38148}"/>
              </a:ext>
            </a:extLst>
          </p:cNvPr>
          <p:cNvCxnSpPr/>
          <p:nvPr/>
        </p:nvCxnSpPr>
        <p:spPr>
          <a:xfrm>
            <a:off x="7875194" y="2539037"/>
            <a:ext cx="448388" cy="11057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8252AA1-7D21-88FE-2A36-E1ED2B823260}"/>
                  </a:ext>
                </a:extLst>
              </p:cNvPr>
              <p:cNvSpPr txBox="1"/>
              <p:nvPr/>
            </p:nvSpPr>
            <p:spPr>
              <a:xfrm>
                <a:off x="7023913" y="5812096"/>
                <a:ext cx="6292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8252AA1-7D21-88FE-2A36-E1ED2B823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913" y="5812096"/>
                <a:ext cx="629275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29F1F5-C519-A95C-721E-D5C400ECE92B}"/>
              </a:ext>
            </a:extLst>
          </p:cNvPr>
          <p:cNvCxnSpPr/>
          <p:nvPr/>
        </p:nvCxnSpPr>
        <p:spPr>
          <a:xfrm>
            <a:off x="4953000" y="1905000"/>
            <a:ext cx="76200" cy="44196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Up Arrow 20">
            <a:extLst>
              <a:ext uri="{FF2B5EF4-FFF2-40B4-BE49-F238E27FC236}">
                <a16:creationId xmlns:a16="http://schemas.microsoft.com/office/drawing/2014/main" id="{6E499107-3429-6665-BFFB-CED64EC06906}"/>
              </a:ext>
            </a:extLst>
          </p:cNvPr>
          <p:cNvSpPr/>
          <p:nvPr/>
        </p:nvSpPr>
        <p:spPr>
          <a:xfrm>
            <a:off x="6895626" y="4697566"/>
            <a:ext cx="797943" cy="865033"/>
          </a:xfrm>
          <a:prstGeom prst="up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EA79E0-71C0-D03D-8948-AB2F49C67A0E}"/>
                  </a:ext>
                </a:extLst>
              </p:cNvPr>
              <p:cNvSpPr txBox="1"/>
              <p:nvPr/>
            </p:nvSpPr>
            <p:spPr>
              <a:xfrm>
                <a:off x="1677877" y="4906090"/>
                <a:ext cx="32864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𝑎𝑟𝑔𝑚𝑎𝑥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𝑑𝑎𝑡𝑎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EA79E0-71C0-D03D-8948-AB2F49C67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877" y="4906090"/>
                <a:ext cx="3286412" cy="369332"/>
              </a:xfrm>
              <a:prstGeom prst="rect">
                <a:avLst/>
              </a:prstGeom>
              <a:blipFill>
                <a:blip r:embed="rId9"/>
                <a:stretch>
                  <a:fillRect l="-1544" r="-270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67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problems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5D20EED-791F-449E-9B05-120A2F183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067868"/>
              </p:ext>
            </p:extLst>
          </p:nvPr>
        </p:nvGraphicFramePr>
        <p:xfrm>
          <a:off x="2438400" y="1844040"/>
          <a:ext cx="4038600" cy="1584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108670889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156942983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r>
                        <a:rPr lang="en-US" sz="2000" dirty="0"/>
                        <a:t>p(x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dirty="0"/>
                        <a:t> = 1 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1BC0"/>
                          </a:solidFill>
                        </a:rPr>
                        <a:t>3/3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41726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p(x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dirty="0"/>
                        <a:t> = 0 | 1)</a:t>
                      </a:r>
                    </a:p>
                  </a:txBody>
                  <a:tcPr>
                    <a:solidFill>
                      <a:srgbClr val="E863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1BC0"/>
                          </a:solidFill>
                        </a:rPr>
                        <a:t>0/3</a:t>
                      </a:r>
                    </a:p>
                  </a:txBody>
                  <a:tcPr>
                    <a:solidFill>
                      <a:srgbClr val="E863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8086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2000" dirty="0"/>
                        <a:t>p(x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 = 1|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1BC0"/>
                          </a:solidFill>
                        </a:rPr>
                        <a:t>2/3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001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2000" dirty="0"/>
                        <a:t>p(x2 = 0|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1BC0"/>
                          </a:solidFill>
                        </a:rPr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47087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5837B75-185A-069C-FFAD-F04129304F44}"/>
              </a:ext>
            </a:extLst>
          </p:cNvPr>
          <p:cNvSpPr txBox="1"/>
          <p:nvPr/>
        </p:nvSpPr>
        <p:spPr>
          <a:xfrm>
            <a:off x="635225" y="5105400"/>
            <a:ext cx="7249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MLE is completely driven by the training data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4EA382-53A5-92CD-3F01-3C061A355FC8}"/>
                  </a:ext>
                </a:extLst>
              </p:cNvPr>
              <p:cNvSpPr txBox="1"/>
              <p:nvPr/>
            </p:nvSpPr>
            <p:spPr>
              <a:xfrm>
                <a:off x="2341366" y="3962400"/>
                <a:ext cx="38370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𝑎𝑟𝑔𝑚𝑎𝑥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𝑑𝑎𝑡𝑎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4EA382-53A5-92CD-3F01-3C061A355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366" y="3962400"/>
                <a:ext cx="3837076" cy="430887"/>
              </a:xfrm>
              <a:prstGeom prst="rect">
                <a:avLst/>
              </a:prstGeom>
              <a:blipFill>
                <a:blip r:embed="rId2"/>
                <a:stretch>
                  <a:fillRect l="-1320" t="-2857" r="-2640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543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Coin1 data: 3 Heads and 1 Tail</a:t>
            </a:r>
          </a:p>
          <a:p>
            <a:pPr marL="0" indent="0">
              <a:buNone/>
            </a:pPr>
            <a:r>
              <a:rPr lang="en-US" dirty="0"/>
              <a:t>Coin2 data: 30 Heads and 10 tails</a:t>
            </a:r>
          </a:p>
          <a:p>
            <a:pPr marL="0" indent="0">
              <a:buNone/>
            </a:pPr>
            <a:r>
              <a:rPr lang="en-US" dirty="0"/>
              <a:t>Coin3 data: 2 Tails</a:t>
            </a:r>
          </a:p>
          <a:p>
            <a:pPr marL="0" indent="0">
              <a:buNone/>
            </a:pPr>
            <a:r>
              <a:rPr lang="en-US" dirty="0"/>
              <a:t>Coin4 data:  497 Heads and 503 tails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If someone asked you what the probability of heads was for each of these coins, what would you say?</a:t>
            </a:r>
          </a:p>
        </p:txBody>
      </p:sp>
    </p:spTree>
    <p:extLst>
      <p:ext uri="{BB962C8B-B14F-4D97-AF65-F5344CB8AC3E}">
        <p14:creationId xmlns:p14="http://schemas.microsoft.com/office/powerpoint/2010/main" val="4011041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5FEA9-B839-9774-9111-E48DE706D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98F86-18AA-0B9B-2B78-E017419C7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Posterior distribution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5E80B6-206E-5BB9-8242-E66BD23F183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want to incorporate a prior belief of what the probabilities might be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9D0391-C827-0189-0383-2CCBB6690316}"/>
                  </a:ext>
                </a:extLst>
              </p:cNvPr>
              <p:cNvSpPr txBox="1"/>
              <p:nvPr/>
            </p:nvSpPr>
            <p:spPr>
              <a:xfrm>
                <a:off x="1447800" y="3197578"/>
                <a:ext cx="16875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𝑑𝑎𝑡𝑎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9D0391-C827-0189-0383-2CCBB6690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197578"/>
                <a:ext cx="1687578" cy="430887"/>
              </a:xfrm>
              <a:prstGeom prst="rect">
                <a:avLst/>
              </a:prstGeom>
              <a:blipFill>
                <a:blip r:embed="rId2"/>
                <a:stretch>
                  <a:fillRect l="-4511" t="-2941" r="-6767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72AE6E3-4F09-9047-C049-759F9DF641A2}"/>
              </a:ext>
            </a:extLst>
          </p:cNvPr>
          <p:cNvSpPr txBox="1"/>
          <p:nvPr/>
        </p:nvSpPr>
        <p:spPr>
          <a:xfrm>
            <a:off x="3810000" y="3043689"/>
            <a:ext cx="304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given the data, how likely are different model parameters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EF7BDAA-6C46-F8FB-F8B6-64A73ED90AE3}"/>
              </a:ext>
            </a:extLst>
          </p:cNvPr>
          <p:cNvSpPr txBox="1">
            <a:spLocks/>
          </p:cNvSpPr>
          <p:nvPr/>
        </p:nvSpPr>
        <p:spPr>
          <a:xfrm>
            <a:off x="612648" y="4068198"/>
            <a:ext cx="8153400" cy="121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Wingdings"/>
              <a:buNone/>
            </a:pPr>
            <a:r>
              <a:rPr lang="en-US" dirty="0"/>
              <a:t>Maximum a posteriori principle, pick parameters that maximize the posterior distribution: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666D34-971C-F1C4-5DCE-39BED80FF83E}"/>
                  </a:ext>
                </a:extLst>
              </p:cNvPr>
              <p:cNvSpPr txBox="1"/>
              <p:nvPr/>
            </p:nvSpPr>
            <p:spPr>
              <a:xfrm>
                <a:off x="1464733" y="5511687"/>
                <a:ext cx="39066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𝑎𝑟𝑔𝑚𝑎𝑥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𝑑𝑎𝑡𝑎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666D34-971C-F1C4-5DCE-39BED80FF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733" y="5511687"/>
                <a:ext cx="3906647" cy="430887"/>
              </a:xfrm>
              <a:prstGeom prst="rect">
                <a:avLst/>
              </a:prstGeom>
              <a:blipFill>
                <a:blip r:embed="rId3"/>
                <a:stretch>
                  <a:fillRect l="-649" r="-1948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8203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Assignment 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8A1A-811A-197D-C388-8AAE4EC12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vs. Maximum posteriori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D81F9C-38A0-0DEA-FF8B-5A48929A6210}"/>
                  </a:ext>
                </a:extLst>
              </p:cNvPr>
              <p:cNvSpPr txBox="1"/>
              <p:nvPr/>
            </p:nvSpPr>
            <p:spPr>
              <a:xfrm>
                <a:off x="3200400" y="3660338"/>
                <a:ext cx="39066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𝑎𝑟𝑔𝑚𝑎𝑥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𝑑𝑎𝑡𝑎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D81F9C-38A0-0DEA-FF8B-5A48929A6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660338"/>
                <a:ext cx="3906647" cy="430887"/>
              </a:xfrm>
              <a:prstGeom prst="rect">
                <a:avLst/>
              </a:prstGeom>
              <a:blipFill>
                <a:blip r:embed="rId2"/>
                <a:stretch>
                  <a:fillRect l="-649" t="-2857" r="-1623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6F46B7-85B5-9043-6D90-96A4F1D76A84}"/>
                  </a:ext>
                </a:extLst>
              </p:cNvPr>
              <p:cNvSpPr txBox="1"/>
              <p:nvPr/>
            </p:nvSpPr>
            <p:spPr>
              <a:xfrm>
                <a:off x="3200400" y="2439769"/>
                <a:ext cx="38370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𝑎𝑟𝑔𝑚𝑎𝑥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𝑑𝑎𝑡𝑎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6F46B7-85B5-9043-6D90-96A4F1D76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439769"/>
                <a:ext cx="3837076" cy="430887"/>
              </a:xfrm>
              <a:prstGeom prst="rect">
                <a:avLst/>
              </a:prstGeom>
              <a:blipFill>
                <a:blip r:embed="rId3"/>
                <a:stretch>
                  <a:fillRect l="-1656" t="-2857" r="-2980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D941596-23E8-5EC9-95E5-E01C93BE7D90}"/>
              </a:ext>
            </a:extLst>
          </p:cNvPr>
          <p:cNvSpPr txBox="1"/>
          <p:nvPr/>
        </p:nvSpPr>
        <p:spPr>
          <a:xfrm>
            <a:off x="1066800" y="2387024"/>
            <a:ext cx="838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6DA7DB-79BC-A6A8-ED9A-C3E5FC00C387}"/>
              </a:ext>
            </a:extLst>
          </p:cNvPr>
          <p:cNvSpPr txBox="1"/>
          <p:nvPr/>
        </p:nvSpPr>
        <p:spPr>
          <a:xfrm>
            <a:off x="762000" y="34290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Maximum posteriori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077A7B-BF5B-B366-BC37-BB9272953BB3}"/>
              </a:ext>
            </a:extLst>
          </p:cNvPr>
          <p:cNvSpPr txBox="1"/>
          <p:nvPr/>
        </p:nvSpPr>
        <p:spPr>
          <a:xfrm>
            <a:off x="704972" y="5295900"/>
            <a:ext cx="8061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1BC0"/>
                </a:solidFill>
              </a:rPr>
              <a:t>Both are methods for picking model parameters </a:t>
            </a:r>
          </a:p>
        </p:txBody>
      </p:sp>
    </p:spTree>
    <p:extLst>
      <p:ext uri="{BB962C8B-B14F-4D97-AF65-F5344CB8AC3E}">
        <p14:creationId xmlns:p14="http://schemas.microsoft.com/office/powerpoint/2010/main" val="320049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AF22A-3445-D2B9-B926-A0B2D2E5A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posteriori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4B8DA-1E46-7D0A-804A-7A57A68B0684}"/>
              </a:ext>
            </a:extLst>
          </p:cNvPr>
          <p:cNvSpPr txBox="1"/>
          <p:nvPr/>
        </p:nvSpPr>
        <p:spPr>
          <a:xfrm>
            <a:off x="4689348" y="3749188"/>
            <a:ext cx="2313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(Hint: Bayes’ rule)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D7F647-9EDC-D8B2-9300-D4E72308CDFA}"/>
                  </a:ext>
                </a:extLst>
              </p:cNvPr>
              <p:cNvSpPr txBox="1"/>
              <p:nvPr/>
            </p:nvSpPr>
            <p:spPr>
              <a:xfrm>
                <a:off x="1752599" y="3733800"/>
                <a:ext cx="250786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𝑑𝑎𝑡𝑎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?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D7F647-9EDC-D8B2-9300-D4E72308C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599" y="3733800"/>
                <a:ext cx="2507866" cy="492443"/>
              </a:xfrm>
              <a:prstGeom prst="rect">
                <a:avLst/>
              </a:prstGeom>
              <a:blipFill>
                <a:blip r:embed="rId2"/>
                <a:stretch>
                  <a:fillRect l="-5528" t="-25641" r="-8543" b="-48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489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CBFA5-3C53-425A-7938-D91673160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F73B-9A12-618C-0390-C8F0A0CEF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posteriori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73FE74-053E-8AEF-CB66-0E8D53542207}"/>
                  </a:ext>
                </a:extLst>
              </p:cNvPr>
              <p:cNvSpPr txBox="1"/>
              <p:nvPr/>
            </p:nvSpPr>
            <p:spPr>
              <a:xfrm>
                <a:off x="1752600" y="3505200"/>
                <a:ext cx="4771243" cy="871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𝑑𝑎𝑡𝑎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𝑑𝑎𝑡𝑎</m:t>
                            </m:r>
                          </m: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𝑑𝑎𝑡𝑎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73FE74-053E-8AEF-CB66-0E8D53542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505200"/>
                <a:ext cx="4771243" cy="871905"/>
              </a:xfrm>
              <a:prstGeom prst="rect">
                <a:avLst/>
              </a:prstGeom>
              <a:blipFill>
                <a:blip r:embed="rId2"/>
                <a:stretch>
                  <a:fillRect l="-3191" t="-2899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855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6B1BD-00FE-0520-1293-A9BD3A2DA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63F32-878F-D3C3-3B96-F53906D01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posteriori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18396E-A84D-FB49-FC43-B33B084CDDD3}"/>
                  </a:ext>
                </a:extLst>
              </p:cNvPr>
              <p:cNvSpPr txBox="1"/>
              <p:nvPr/>
            </p:nvSpPr>
            <p:spPr>
              <a:xfrm>
                <a:off x="1752600" y="3505200"/>
                <a:ext cx="4771243" cy="871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𝑑𝑎𝑡𝑎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𝑑𝑎𝑡𝑎</m:t>
                            </m:r>
                          </m: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𝑑𝑎𝑡𝑎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18396E-A84D-FB49-FC43-B33B084CD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505200"/>
                <a:ext cx="4771243" cy="871905"/>
              </a:xfrm>
              <a:prstGeom prst="rect">
                <a:avLst/>
              </a:prstGeom>
              <a:blipFill>
                <a:blip r:embed="rId2"/>
                <a:stretch>
                  <a:fillRect l="-3191" t="-2899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199E353-9C19-1B07-1BF4-5993202210B2}"/>
              </a:ext>
            </a:extLst>
          </p:cNvPr>
          <p:cNvSpPr txBox="1"/>
          <p:nvPr/>
        </p:nvSpPr>
        <p:spPr>
          <a:xfrm>
            <a:off x="1981200" y="2362200"/>
            <a:ext cx="4872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each of these probabilities?</a:t>
            </a:r>
          </a:p>
        </p:txBody>
      </p:sp>
    </p:spTree>
    <p:extLst>
      <p:ext uri="{BB962C8B-B14F-4D97-AF65-F5344CB8AC3E}">
        <p14:creationId xmlns:p14="http://schemas.microsoft.com/office/powerpoint/2010/main" val="26742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B81CB-C0C3-A456-A98C-349BBA752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72495-F6C2-D62B-937F-2FA3D9636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posteriori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B8089B-96EA-AA36-8754-B3C97C6005CA}"/>
                  </a:ext>
                </a:extLst>
              </p:cNvPr>
              <p:cNvSpPr txBox="1"/>
              <p:nvPr/>
            </p:nvSpPr>
            <p:spPr>
              <a:xfrm>
                <a:off x="1752600" y="3505200"/>
                <a:ext cx="4771243" cy="871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𝑑𝑎𝑡𝑎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𝑑𝑎𝑡𝑎</m:t>
                            </m:r>
                          </m: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𝑑𝑎𝑡𝑎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B8089B-96EA-AA36-8754-B3C97C600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505200"/>
                <a:ext cx="4771243" cy="871905"/>
              </a:xfrm>
              <a:prstGeom prst="rect">
                <a:avLst/>
              </a:prstGeom>
              <a:blipFill>
                <a:blip r:embed="rId2"/>
                <a:stretch>
                  <a:fillRect l="-3191" t="-2899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666AFA4-BB07-329F-9700-AF9CD2511116}"/>
              </a:ext>
            </a:extLst>
          </p:cNvPr>
          <p:cNvSpPr txBox="1"/>
          <p:nvPr/>
        </p:nvSpPr>
        <p:spPr>
          <a:xfrm>
            <a:off x="1407899" y="1846335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likelihood of the data under the model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1CFFFCD-B12A-95F3-96B4-1C73C06ACE67}"/>
              </a:ext>
            </a:extLst>
          </p:cNvPr>
          <p:cNvCxnSpPr/>
          <p:nvPr/>
        </p:nvCxnSpPr>
        <p:spPr>
          <a:xfrm>
            <a:off x="3084299" y="2643664"/>
            <a:ext cx="1600200" cy="8498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90E6391-D902-26EE-4F55-58CEC6DC7FAA}"/>
              </a:ext>
            </a:extLst>
          </p:cNvPr>
          <p:cNvSpPr txBox="1"/>
          <p:nvPr/>
        </p:nvSpPr>
        <p:spPr>
          <a:xfrm>
            <a:off x="5000562" y="1846335"/>
            <a:ext cx="3877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probability of different parameters,</a:t>
            </a:r>
          </a:p>
          <a:p>
            <a:r>
              <a:rPr lang="en-US" sz="2000" dirty="0"/>
              <a:t>call the </a:t>
            </a:r>
            <a:r>
              <a:rPr lang="en-US" sz="2000" dirty="0">
                <a:solidFill>
                  <a:srgbClr val="FF6600"/>
                </a:solidFill>
              </a:rPr>
              <a:t>prior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4FD2FF-543C-AB3A-D165-92704F4B30D2}"/>
              </a:ext>
            </a:extLst>
          </p:cNvPr>
          <p:cNvCxnSpPr>
            <a:cxnSpLocks/>
          </p:cNvCxnSpPr>
          <p:nvPr/>
        </p:nvCxnSpPr>
        <p:spPr>
          <a:xfrm flipH="1">
            <a:off x="6248400" y="2489776"/>
            <a:ext cx="569699" cy="109162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EC66414-EED1-AB15-AAC1-454EAC83764F}"/>
              </a:ext>
            </a:extLst>
          </p:cNvPr>
          <p:cNvSpPr txBox="1"/>
          <p:nvPr/>
        </p:nvSpPr>
        <p:spPr>
          <a:xfrm>
            <a:off x="3467760" y="5819745"/>
            <a:ext cx="3999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probability of seeing the data (regardless of model)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8D77BE5-FFCA-8D4B-A89A-98F4173428C8}"/>
              </a:ext>
            </a:extLst>
          </p:cNvPr>
          <p:cNvCxnSpPr/>
          <p:nvPr/>
        </p:nvCxnSpPr>
        <p:spPr>
          <a:xfrm flipV="1">
            <a:off x="4684499" y="4652407"/>
            <a:ext cx="419100" cy="116733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389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Priors</a:t>
            </a:r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658038"/>
              </p:ext>
            </p:extLst>
          </p:nvPr>
        </p:nvGraphicFramePr>
        <p:xfrm>
          <a:off x="1828800" y="1905000"/>
          <a:ext cx="40608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39900" imgH="431800" progId="Equation.3">
                  <p:embed/>
                </p:oleObj>
              </mc:Choice>
              <mc:Fallback>
                <p:oleObj name="Equation" r:id="rId3" imgW="1739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1905000"/>
                        <a:ext cx="4060825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4265399" y="2921833"/>
            <a:ext cx="419100" cy="116733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362200" y="4415135"/>
            <a:ext cx="474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p(data) matter for the </a:t>
            </a:r>
            <a:r>
              <a:rPr lang="en-US" sz="2400" dirty="0" err="1">
                <a:solidFill>
                  <a:srgbClr val="FF0000"/>
                </a:solidFill>
              </a:rPr>
              <a:t>argmax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4035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Priors</a:t>
            </a:r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52563"/>
              </p:ext>
            </p:extLst>
          </p:nvPr>
        </p:nvGraphicFramePr>
        <p:xfrm>
          <a:off x="2302455" y="3694124"/>
          <a:ext cx="40020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14500" imgH="215900" progId="Equation.3">
                  <p:embed/>
                </p:oleObj>
              </mc:Choice>
              <mc:Fallback>
                <p:oleObj name="Equation" r:id="rId3" imgW="1714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2455" y="3694124"/>
                        <a:ext cx="4002088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7899" y="1846335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likelihood of the data under the model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84299" y="2643664"/>
            <a:ext cx="1411501" cy="10022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00562" y="1846335"/>
            <a:ext cx="3877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probability of different parameters,</a:t>
            </a:r>
          </a:p>
          <a:p>
            <a:r>
              <a:rPr lang="en-US" sz="2000" dirty="0"/>
              <a:t>call the </a:t>
            </a:r>
            <a:r>
              <a:rPr lang="en-US" sz="2000" dirty="0">
                <a:solidFill>
                  <a:srgbClr val="FF6600"/>
                </a:solidFill>
              </a:rPr>
              <a:t>prior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56099" y="2489776"/>
            <a:ext cx="762000" cy="11561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07899" y="4917824"/>
            <a:ext cx="6582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MLE assume for a prior on the model parameters?</a:t>
            </a:r>
          </a:p>
        </p:txBody>
      </p:sp>
    </p:spTree>
    <p:extLst>
      <p:ext uri="{BB962C8B-B14F-4D97-AF65-F5344CB8AC3E}">
        <p14:creationId xmlns:p14="http://schemas.microsoft.com/office/powerpoint/2010/main" val="1649034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Priors</a:t>
            </a:r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947434"/>
              </p:ext>
            </p:extLst>
          </p:nvPr>
        </p:nvGraphicFramePr>
        <p:xfrm>
          <a:off x="2302455" y="3694124"/>
          <a:ext cx="40020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14500" imgH="215900" progId="Equation.3">
                  <p:embed/>
                </p:oleObj>
              </mc:Choice>
              <mc:Fallback>
                <p:oleObj name="Equation" r:id="rId3" imgW="1714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2455" y="3694124"/>
                        <a:ext cx="4002088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7899" y="1846335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likelihood of the data under the model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84299" y="2643664"/>
            <a:ext cx="1411501" cy="10022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00562" y="1846335"/>
            <a:ext cx="3877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probability of different parameters,</a:t>
            </a:r>
          </a:p>
          <a:p>
            <a:r>
              <a:rPr lang="en-US" sz="2000" dirty="0"/>
              <a:t>call the </a:t>
            </a:r>
            <a:r>
              <a:rPr lang="en-US" sz="2000" dirty="0">
                <a:solidFill>
                  <a:srgbClr val="FF6600"/>
                </a:solidFill>
              </a:rPr>
              <a:t>prior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56099" y="2489776"/>
            <a:ext cx="762000" cy="11561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3298" y="4917824"/>
            <a:ext cx="83920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Assumes a </a:t>
            </a:r>
            <a:r>
              <a:rPr lang="en-US" sz="2800" dirty="0">
                <a:solidFill>
                  <a:srgbClr val="FF6600"/>
                </a:solidFill>
              </a:rPr>
              <a:t>uniform prior</a:t>
            </a:r>
            <a:r>
              <a:rPr lang="en-US" sz="2800" dirty="0">
                <a:solidFill>
                  <a:srgbClr val="0000FF"/>
                </a:solidFill>
              </a:rPr>
              <a:t>, i.e. all </a:t>
            </a:r>
            <a:r>
              <a:rPr lang="en-US" sz="2800" dirty="0" err="1">
                <a:solidFill>
                  <a:srgbClr val="0000FF"/>
                </a:solidFill>
              </a:rPr>
              <a:t>Θ</a:t>
            </a:r>
            <a:r>
              <a:rPr lang="en-US" sz="2800" dirty="0">
                <a:solidFill>
                  <a:srgbClr val="0000FF"/>
                </a:solidFill>
              </a:rPr>
              <a:t> are equally likely!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Relies solely on the likelihood</a:t>
            </a:r>
          </a:p>
        </p:txBody>
      </p:sp>
    </p:spTree>
    <p:extLst>
      <p:ext uri="{BB962C8B-B14F-4D97-AF65-F5344CB8AC3E}">
        <p14:creationId xmlns:p14="http://schemas.microsoft.com/office/powerpoint/2010/main" val="2247907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approach</a:t>
            </a:r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216449"/>
              </p:ext>
            </p:extLst>
          </p:nvPr>
        </p:nvGraphicFramePr>
        <p:xfrm>
          <a:off x="2057400" y="2057400"/>
          <a:ext cx="40020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14500" imgH="215900" progId="Equation.3">
                  <p:embed/>
                </p:oleObj>
              </mc:Choice>
              <mc:Fallback>
                <p:oleObj name="Equation" r:id="rId2" imgW="1714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57400" y="2057400"/>
                        <a:ext cx="4002088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663242"/>
              </p:ext>
            </p:extLst>
          </p:nvPr>
        </p:nvGraphicFramePr>
        <p:xfrm>
          <a:off x="304800" y="3733800"/>
          <a:ext cx="32575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52600" imgH="457200" progId="Equation.3">
                  <p:embed/>
                </p:oleObj>
              </mc:Choice>
              <mc:Fallback>
                <p:oleObj name="Equation" r:id="rId4" imgW="1752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733800"/>
                        <a:ext cx="325755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2286000" y="2560638"/>
            <a:ext cx="2209800" cy="11731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600700" y="2560638"/>
            <a:ext cx="190500" cy="11731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56437" y="4071840"/>
            <a:ext cx="3777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use any distribution we’d like.</a:t>
            </a:r>
          </a:p>
          <a:p>
            <a:endParaRPr lang="en-US" dirty="0"/>
          </a:p>
          <a:p>
            <a:r>
              <a:rPr lang="en-US" dirty="0"/>
              <a:t>This allows us to impart addition </a:t>
            </a:r>
            <a:r>
              <a:rPr lang="en-US" dirty="0">
                <a:solidFill>
                  <a:srgbClr val="FF6600"/>
                </a:solidFill>
              </a:rPr>
              <a:t>bias</a:t>
            </a:r>
            <a:r>
              <a:rPr lang="en-US" dirty="0"/>
              <a:t> into the model</a:t>
            </a:r>
          </a:p>
        </p:txBody>
      </p:sp>
    </p:spTree>
    <p:extLst>
      <p:ext uri="{BB962C8B-B14F-4D97-AF65-F5344CB8AC3E}">
        <p14:creationId xmlns:p14="http://schemas.microsoft.com/office/powerpoint/2010/main" val="3617184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view on the prior</a:t>
            </a:r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610073"/>
              </p:ext>
            </p:extLst>
          </p:nvPr>
        </p:nvGraphicFramePr>
        <p:xfrm>
          <a:off x="1295400" y="2560638"/>
          <a:ext cx="56927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400" imgH="215900" progId="Equation.3">
                  <p:embed/>
                </p:oleObj>
              </mc:Choice>
              <mc:Fallback>
                <p:oleObj name="Equation" r:id="rId2" imgW="2438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95400" y="2560638"/>
                        <a:ext cx="5692775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2959" y="1780652"/>
            <a:ext cx="6342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Remember, the max is the same if we take the log: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942016"/>
              </p:ext>
            </p:extLst>
          </p:nvPr>
        </p:nvGraphicFramePr>
        <p:xfrm>
          <a:off x="646113" y="4051300"/>
          <a:ext cx="3602037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54200" imgH="457200" progId="Equation.3">
                  <p:embed/>
                </p:oleObj>
              </mc:Choice>
              <mc:Fallback>
                <p:oleObj name="Equation" r:id="rId4" imgW="1854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4051300"/>
                        <a:ext cx="3602037" cy="887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2895600" y="3147220"/>
            <a:ext cx="1278609" cy="815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258528" y="3147220"/>
            <a:ext cx="370872" cy="815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88084" y="4052093"/>
            <a:ext cx="3777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use any distribution we’d like.</a:t>
            </a:r>
          </a:p>
          <a:p>
            <a:endParaRPr lang="en-US" dirty="0"/>
          </a:p>
          <a:p>
            <a:r>
              <a:rPr lang="en-US" dirty="0"/>
              <a:t>This allows us to impart addition </a:t>
            </a:r>
            <a:r>
              <a:rPr lang="en-US" dirty="0">
                <a:solidFill>
                  <a:srgbClr val="FF6600"/>
                </a:solidFill>
              </a:rPr>
              <a:t>bias</a:t>
            </a:r>
            <a:r>
              <a:rPr lang="en-US" dirty="0"/>
              <a:t> into the model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5000" y="5714998"/>
            <a:ext cx="4960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Does this look like something we’ve seen before (Hint, think gradient descent)?</a:t>
            </a:r>
          </a:p>
        </p:txBody>
      </p:sp>
    </p:spTree>
    <p:extLst>
      <p:ext uri="{BB962C8B-B14F-4D97-AF65-F5344CB8AC3E}">
        <p14:creationId xmlns:p14="http://schemas.microsoft.com/office/powerpoint/2010/main" val="266179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estimation for NB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046285" y="3553578"/>
          <a:ext cx="842772" cy="54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7500" imgH="203200" progId="Equation.3">
                  <p:embed/>
                </p:oleObj>
              </mc:Choice>
              <mc:Fallback>
                <p:oleObj name="Equation" r:id="rId2" imgW="317500" imgH="203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46285" y="3553578"/>
                        <a:ext cx="842772" cy="541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133575" y="3581400"/>
          <a:ext cx="1319213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0700" imgH="215900" progId="Equation.3">
                  <p:embed/>
                </p:oleObj>
              </mc:Choice>
              <mc:Fallback>
                <p:oleObj name="Equation" r:id="rId4" imgW="520700" imgH="2159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33575" y="3581400"/>
                        <a:ext cx="1319213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8" name="Group 37"/>
          <p:cNvGrpSpPr/>
          <p:nvPr/>
        </p:nvGrpSpPr>
        <p:grpSpPr>
          <a:xfrm>
            <a:off x="2497357" y="3259400"/>
            <a:ext cx="1432277" cy="1371600"/>
            <a:chOff x="7380511" y="3505200"/>
            <a:chExt cx="1432277" cy="13716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80511" y="3827200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872876" y="1738478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90600" imgH="482600" progId="Equation.3">
                  <p:embed/>
                </p:oleObj>
              </mc:Choice>
              <mc:Fallback>
                <p:oleObj name="Equation" r:id="rId6" imgW="990600" imgH="4826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72876" y="1738478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4267200" y="1738478"/>
            <a:ext cx="0" cy="48147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486400" y="2514600"/>
            <a:ext cx="533400" cy="103897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315200" y="2515618"/>
            <a:ext cx="448388" cy="11057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00600" y="4873518"/>
            <a:ext cx="3734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MLE estimates for these?</a:t>
            </a:r>
          </a:p>
        </p:txBody>
      </p:sp>
    </p:spTree>
    <p:extLst>
      <p:ext uri="{BB962C8B-B14F-4D97-AF65-F5344CB8AC3E}">
        <p14:creationId xmlns:p14="http://schemas.microsoft.com/office/powerpoint/2010/main" val="1532160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 </a:t>
            </a:r>
            <a:r>
              <a:rPr lang="en-US" dirty="0" err="1"/>
              <a:t>vs</a:t>
            </a:r>
            <a:r>
              <a:rPr lang="en-US" dirty="0"/>
              <a:t> prior</a:t>
            </a:r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761647"/>
              </p:ext>
            </p:extLst>
          </p:nvPr>
        </p:nvGraphicFramePr>
        <p:xfrm>
          <a:off x="1295400" y="2362200"/>
          <a:ext cx="56927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38400" imgH="215900" progId="Equation.3">
                  <p:embed/>
                </p:oleObj>
              </mc:Choice>
              <mc:Fallback>
                <p:oleObj name="Equation" r:id="rId3" imgW="2438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2362200"/>
                        <a:ext cx="5692775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127561"/>
              </p:ext>
            </p:extLst>
          </p:nvPr>
        </p:nvGraphicFramePr>
        <p:xfrm>
          <a:off x="1600200" y="4800600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51100" imgH="457200" progId="Equation.3">
                  <p:embed/>
                </p:oleObj>
              </mc:Choice>
              <mc:Fallback>
                <p:oleObj name="Equation" r:id="rId5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0200" y="4800600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4038600"/>
            <a:ext cx="3351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loss function based on the 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3505200"/>
            <a:ext cx="3121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likelihood based on the data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8556" y="4038600"/>
            <a:ext cx="1317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</a:rPr>
              <a:t>regularizer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14590" y="3505200"/>
            <a:ext cx="681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prior</a:t>
            </a:r>
          </a:p>
        </p:txBody>
      </p:sp>
      <p:cxnSp>
        <p:nvCxnSpPr>
          <p:cNvPr id="12" name="Straight Arrow Connector 11"/>
          <p:cNvCxnSpPr>
            <a:endCxn id="5" idx="2"/>
          </p:cNvCxnSpPr>
          <p:nvPr/>
        </p:nvCxnSpPr>
        <p:spPr>
          <a:xfrm flipV="1">
            <a:off x="3276600" y="2865438"/>
            <a:ext cx="865187" cy="6397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124200" y="4545072"/>
            <a:ext cx="533400" cy="40792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019800" y="2865438"/>
            <a:ext cx="143668" cy="61506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791200" y="4483227"/>
            <a:ext cx="327498" cy="4697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ight Brace 24"/>
          <p:cNvSpPr/>
          <p:nvPr/>
        </p:nvSpPr>
        <p:spPr>
          <a:xfrm>
            <a:off x="6886094" y="3505200"/>
            <a:ext cx="276706" cy="933510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23389" y="3714690"/>
            <a:ext cx="395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fit </a:t>
            </a:r>
          </a:p>
        </p:txBody>
      </p:sp>
      <p:sp>
        <p:nvSpPr>
          <p:cNvPr id="28" name="Right Brace 27"/>
          <p:cNvSpPr/>
          <p:nvPr/>
        </p:nvSpPr>
        <p:spPr>
          <a:xfrm flipH="1">
            <a:off x="1295400" y="3505200"/>
            <a:ext cx="276706" cy="933510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315200" y="3705255"/>
            <a:ext cx="130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model bias</a:t>
            </a:r>
          </a:p>
        </p:txBody>
      </p:sp>
    </p:spTree>
    <p:extLst>
      <p:ext uri="{BB962C8B-B14F-4D97-AF65-F5344CB8AC3E}">
        <p14:creationId xmlns:p14="http://schemas.microsoft.com/office/powerpoint/2010/main" val="1026975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for NB</a:t>
            </a:r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469707"/>
              </p:ext>
            </p:extLst>
          </p:nvPr>
        </p:nvGraphicFramePr>
        <p:xfrm>
          <a:off x="2057400" y="1660249"/>
          <a:ext cx="4495800" cy="397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38400" imgH="215900" progId="Equation.3">
                  <p:embed/>
                </p:oleObj>
              </mc:Choice>
              <mc:Fallback>
                <p:oleObj name="Equation" r:id="rId3" imgW="2438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1660249"/>
                        <a:ext cx="4495800" cy="397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231941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Uniform prior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2490" y="2347786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Dirichlet</a:t>
            </a:r>
            <a:r>
              <a:rPr lang="en-US" dirty="0"/>
              <a:t> prior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307848"/>
              </p:ext>
            </p:extLst>
          </p:nvPr>
        </p:nvGraphicFramePr>
        <p:xfrm>
          <a:off x="533400" y="5620794"/>
          <a:ext cx="2489200" cy="780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71600" imgH="431800" progId="Equation.3">
                  <p:embed/>
                </p:oleObj>
              </mc:Choice>
              <mc:Fallback>
                <p:oleObj name="Equation" r:id="rId5" imgW="1371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620794"/>
                        <a:ext cx="2489200" cy="7800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352800" y="2209800"/>
            <a:ext cx="0" cy="44196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800" y="3057835"/>
            <a:ext cx="1558910" cy="13139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9747" y="3057835"/>
            <a:ext cx="1582698" cy="13139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3800" y="3057836"/>
            <a:ext cx="1548569" cy="13139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75436" y="4520819"/>
            <a:ext cx="76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λ</a:t>
            </a:r>
            <a:r>
              <a:rPr lang="en-US" dirty="0"/>
              <a:t>= 0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35943" y="4736068"/>
            <a:ext cx="3774657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29200" y="4659868"/>
            <a:ext cx="1100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increasing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6593" y="3029462"/>
            <a:ext cx="1548569" cy="1313938"/>
          </a:xfrm>
          <a:prstGeom prst="rect">
            <a:avLst/>
          </a:prstGeom>
        </p:spPr>
      </p:pic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002718"/>
              </p:ext>
            </p:extLst>
          </p:nvPr>
        </p:nvGraphicFramePr>
        <p:xfrm>
          <a:off x="3513138" y="5573898"/>
          <a:ext cx="5554662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060700" imgH="431800" progId="Equation.3">
                  <p:embed/>
                </p:oleObj>
              </mc:Choice>
              <mc:Fallback>
                <p:oleObj name="Equation" r:id="rId10" imgW="3060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138" y="5573898"/>
                        <a:ext cx="5554662" cy="779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2547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Prior: another view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051056"/>
              </p:ext>
            </p:extLst>
          </p:nvPr>
        </p:nvGraphicFramePr>
        <p:xfrm>
          <a:off x="2133600" y="2014855"/>
          <a:ext cx="4049713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20900" imgH="482600" progId="Equation.3">
                  <p:embed/>
                </p:oleObj>
              </mc:Choice>
              <mc:Fallback>
                <p:oleObj name="Equation" r:id="rId3" imgW="2120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600" y="2014855"/>
                        <a:ext cx="4049713" cy="92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3250" y="4731603"/>
            <a:ext cx="6710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happens to our likelihood if, for one of the labels, we never saw a particular feature?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500930"/>
              </p:ext>
            </p:extLst>
          </p:nvPr>
        </p:nvGraphicFramePr>
        <p:xfrm>
          <a:off x="3022600" y="3352800"/>
          <a:ext cx="2489200" cy="780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71600" imgH="431800" progId="Equation.3">
                  <p:embed/>
                </p:oleObj>
              </mc:Choice>
              <mc:Fallback>
                <p:oleObj name="Equation" r:id="rId5" imgW="1371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3352800"/>
                        <a:ext cx="2489200" cy="7800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00539" y="3500735"/>
            <a:ext cx="74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MLE: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0" y="5927205"/>
            <a:ext cx="1476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Goes to 0!</a:t>
            </a:r>
          </a:p>
        </p:txBody>
      </p:sp>
    </p:spTree>
    <p:extLst>
      <p:ext uri="{BB962C8B-B14F-4D97-AF65-F5344CB8AC3E}">
        <p14:creationId xmlns:p14="http://schemas.microsoft.com/office/powerpoint/2010/main" val="164935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Prior: another view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469332"/>
              </p:ext>
            </p:extLst>
          </p:nvPr>
        </p:nvGraphicFramePr>
        <p:xfrm>
          <a:off x="1604963" y="4468813"/>
          <a:ext cx="5554662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60700" imgH="431800" progId="Equation.3">
                  <p:embed/>
                </p:oleObj>
              </mc:Choice>
              <mc:Fallback>
                <p:oleObj name="Equation" r:id="rId2" imgW="3060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4468813"/>
                        <a:ext cx="5554662" cy="779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745492"/>
              </p:ext>
            </p:extLst>
          </p:nvPr>
        </p:nvGraphicFramePr>
        <p:xfrm>
          <a:off x="2819400" y="2236807"/>
          <a:ext cx="2489200" cy="780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431800" progId="Equation.3">
                  <p:embed/>
                </p:oleObj>
              </mc:Choice>
              <mc:Fallback>
                <p:oleObj name="Equation" r:id="rId4" imgW="1371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236807"/>
                        <a:ext cx="2489200" cy="7800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own Arrow 16"/>
          <p:cNvSpPr/>
          <p:nvPr/>
        </p:nvSpPr>
        <p:spPr>
          <a:xfrm>
            <a:off x="3962400" y="3352800"/>
            <a:ext cx="685800" cy="6858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32325" y="5848290"/>
            <a:ext cx="2893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Adding a prior avoids this!</a:t>
            </a:r>
          </a:p>
        </p:txBody>
      </p:sp>
    </p:spTree>
    <p:extLst>
      <p:ext uri="{BB962C8B-B14F-4D97-AF65-F5344CB8AC3E}">
        <p14:creationId xmlns:p14="http://schemas.microsoft.com/office/powerpoint/2010/main" val="2536113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1705463"/>
            <a:ext cx="1143000" cy="2455863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77232" y="277211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4372463"/>
            <a:ext cx="1143000" cy="9599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279" y="5638800"/>
            <a:ext cx="3167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each label, pretend like we’ve seen each feature value occur in </a:t>
            </a:r>
            <a:r>
              <a:rPr lang="en-US" dirty="0" err="1"/>
              <a:t>λ</a:t>
            </a:r>
            <a:r>
              <a:rPr lang="en-US" dirty="0"/>
              <a:t> additional examples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066800" y="4953000"/>
            <a:ext cx="381000" cy="685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3581400" y="2236807"/>
          <a:ext cx="2489200" cy="780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431800" progId="Equation.3">
                  <p:embed/>
                </p:oleObj>
              </mc:Choice>
              <mc:Fallback>
                <p:oleObj name="Equation" r:id="rId2" imgW="1371600" imgH="431800" progId="Equation.3">
                  <p:embed/>
                  <p:pic>
                    <p:nvPicPr>
                      <p:cNvPr id="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236807"/>
                        <a:ext cx="2489200" cy="7800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own Arrow 16"/>
          <p:cNvSpPr/>
          <p:nvPr/>
        </p:nvSpPr>
        <p:spPr>
          <a:xfrm>
            <a:off x="4724400" y="3352800"/>
            <a:ext cx="685800" cy="6858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05200" y="55626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Sometimes this is also called </a:t>
            </a:r>
            <a:r>
              <a:rPr lang="en-US" sz="2000" dirty="0">
                <a:solidFill>
                  <a:srgbClr val="FF6600"/>
                </a:solidFill>
              </a:rPr>
              <a:t>smoothing </a:t>
            </a:r>
            <a:r>
              <a:rPr lang="en-US" sz="2000" dirty="0">
                <a:solidFill>
                  <a:srgbClr val="0000FF"/>
                </a:solidFill>
              </a:rPr>
              <a:t>because it is seen as smoothing or interpolating between the MLE and some other distribution</a:t>
            </a: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2632869" y="4372463"/>
          <a:ext cx="5554662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60700" imgH="431800" progId="Equation.3">
                  <p:embed/>
                </p:oleObj>
              </mc:Choice>
              <mc:Fallback>
                <p:oleObj name="Equation" r:id="rId4" imgW="3060700" imgH="431800" progId="Equation.3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869" y="4372463"/>
                        <a:ext cx="5554662" cy="779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131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209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Coin1 data: 3 Heads and 1 Tail</a:t>
            </a:r>
          </a:p>
          <a:p>
            <a:pPr marL="0" indent="0">
              <a:buNone/>
            </a:pPr>
            <a:r>
              <a:rPr lang="en-US" dirty="0"/>
              <a:t>Coin2 data: 30 Heads and 10 tails</a:t>
            </a:r>
          </a:p>
          <a:p>
            <a:pPr marL="0" indent="0">
              <a:buNone/>
            </a:pPr>
            <a:r>
              <a:rPr lang="en-US" dirty="0"/>
              <a:t>Coin3 data: 2 Tails</a:t>
            </a:r>
          </a:p>
          <a:p>
            <a:pPr marL="0" indent="0">
              <a:buNone/>
            </a:pPr>
            <a:r>
              <a:rPr lang="en-US" dirty="0"/>
              <a:t>Coin4 data:  497 Heads and 503 tails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B7D06A-E231-8848-87ED-92276E9C1A57}"/>
              </a:ext>
            </a:extLst>
          </p:cNvPr>
          <p:cNvSpPr txBox="1"/>
          <p:nvPr/>
        </p:nvSpPr>
        <p:spPr>
          <a:xfrm>
            <a:off x="1371600" y="5647594"/>
            <a:ext cx="6147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Does this do the right thing in these cases?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251DE8-E796-ACD7-114D-02EE81276F81}"/>
                  </a:ext>
                </a:extLst>
              </p:cNvPr>
              <p:cNvSpPr txBox="1"/>
              <p:nvPr/>
            </p:nvSpPr>
            <p:spPr>
              <a:xfrm>
                <a:off x="2379343" y="4476304"/>
                <a:ext cx="4132350" cy="781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h𝑒𝑎𝑑𝑠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𝑐𝑜𝑢𝑛𝑡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h𝑒𝑎𝑑𝑠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𝑡𝑜𝑡𝑎𝑙𝑓𝑙𝑖𝑝𝑠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251DE8-E796-ACD7-114D-02EE81276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343" y="4476304"/>
                <a:ext cx="4132350" cy="781496"/>
              </a:xfrm>
              <a:prstGeom prst="rect">
                <a:avLst/>
              </a:prstGeom>
              <a:blipFill>
                <a:blip r:embed="rId2"/>
                <a:stretch>
                  <a:fillRect l="-1227" r="-920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3951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7A443-F6F6-DA04-BEBF-C8F75D116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84ED3-6333-6C30-3D9D-9336AD504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3CE13-CA85-1AA7-1297-01F69488E25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1534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Coin1 data: 3 Heads and 1 Tail: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Coin2 data: 30 Heads and 10 tails: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Coin3 data: 2 Tails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Coin4 data:  497 Heads and 503 tails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F354F7-8686-03F9-0046-56695E1ACD15}"/>
                  </a:ext>
                </a:extLst>
              </p:cNvPr>
              <p:cNvSpPr txBox="1"/>
              <p:nvPr/>
            </p:nvSpPr>
            <p:spPr>
              <a:xfrm>
                <a:off x="4953000" y="6006125"/>
                <a:ext cx="4132350" cy="781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h𝑒𝑎𝑑𝑠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𝑐𝑜𝑢𝑛𝑡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h𝑒𝑎𝑑𝑠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𝑡𝑜𝑡𝑎𝑙𝑓𝑙𝑖𝑝𝑠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F354F7-8686-03F9-0046-56695E1AC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6006125"/>
                <a:ext cx="4132350" cy="781496"/>
              </a:xfrm>
              <a:prstGeom prst="rect">
                <a:avLst/>
              </a:prstGeom>
              <a:blipFill>
                <a:blip r:embed="rId2"/>
                <a:stretch>
                  <a:fillRect l="-1227" r="-1227" b="-1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7093A9-F5FE-47AD-31E4-25780E36A979}"/>
                  </a:ext>
                </a:extLst>
              </p:cNvPr>
              <p:cNvSpPr txBox="1"/>
              <p:nvPr/>
            </p:nvSpPr>
            <p:spPr>
              <a:xfrm>
                <a:off x="457200" y="2057400"/>
                <a:ext cx="4572000" cy="6694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1B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1B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1BC0"/>
                              </a:solidFill>
                              <a:latin typeface="Cambria Math" panose="02040503050406030204" pitchFamily="18" charset="0"/>
                            </a:rPr>
                            <m:t>h𝑒𝑎𝑑𝑠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1B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1B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1B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1B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1BC0"/>
                          </a:solidFill>
                          <a:latin typeface="Cambria Math" panose="02040503050406030204" pitchFamily="18" charset="0"/>
                        </a:rPr>
                        <m:t>=0.667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7093A9-F5FE-47AD-31E4-25780E36A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57400"/>
                <a:ext cx="4572000" cy="669479"/>
              </a:xfrm>
              <a:prstGeom prst="rect">
                <a:avLst/>
              </a:prstGeom>
              <a:blipFill>
                <a:blip r:embed="rId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8F164C-DAB1-67F8-574E-87540E8DDC7B}"/>
                  </a:ext>
                </a:extLst>
              </p:cNvPr>
              <p:cNvSpPr txBox="1"/>
              <p:nvPr/>
            </p:nvSpPr>
            <p:spPr>
              <a:xfrm>
                <a:off x="482600" y="3184079"/>
                <a:ext cx="457200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1B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1B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1BC0"/>
                              </a:solidFill>
                              <a:latin typeface="Cambria Math" panose="02040503050406030204" pitchFamily="18" charset="0"/>
                            </a:rPr>
                            <m:t>h𝑒𝑎𝑑𝑠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1B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1B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1BC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1BC0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1BC0"/>
                          </a:solidFill>
                          <a:latin typeface="Cambria Math" panose="02040503050406030204" pitchFamily="18" charset="0"/>
                        </a:rPr>
                        <m:t>=0.738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8F164C-DAB1-67F8-574E-87540E8DD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0" y="3184079"/>
                <a:ext cx="4572000" cy="668516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D00357-7DCD-10E1-D0EF-E816610BDDB0}"/>
                  </a:ext>
                </a:extLst>
              </p:cNvPr>
              <p:cNvSpPr txBox="1"/>
              <p:nvPr/>
            </p:nvSpPr>
            <p:spPr>
              <a:xfrm>
                <a:off x="457200" y="4254314"/>
                <a:ext cx="457200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1B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1B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1BC0"/>
                              </a:solidFill>
                              <a:latin typeface="Cambria Math" panose="02040503050406030204" pitchFamily="18" charset="0"/>
                            </a:rPr>
                            <m:t>h𝑒𝑎𝑑𝑠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1B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1B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1B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1B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1BC0"/>
                          </a:solidFill>
                          <a:latin typeface="Cambria Math" panose="02040503050406030204" pitchFamily="18" charset="0"/>
                        </a:rPr>
                        <m:t>=0.75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D00357-7DCD-10E1-D0EF-E816610BD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54314"/>
                <a:ext cx="4572000" cy="668516"/>
              </a:xfrm>
              <a:prstGeom prst="rect">
                <a:avLst/>
              </a:prstGeom>
              <a:blipFill>
                <a:blip r:embed="rId5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DEE60B-5472-64E6-8BB3-B607D0185840}"/>
                  </a:ext>
                </a:extLst>
              </p:cNvPr>
              <p:cNvSpPr txBox="1"/>
              <p:nvPr/>
            </p:nvSpPr>
            <p:spPr>
              <a:xfrm>
                <a:off x="762000" y="5380030"/>
                <a:ext cx="4572000" cy="6674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1B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1B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1BC0"/>
                              </a:solidFill>
                              <a:latin typeface="Cambria Math" panose="02040503050406030204" pitchFamily="18" charset="0"/>
                            </a:rPr>
                            <m:t>h𝑒𝑎𝑑𝑠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1B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1B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1BC0"/>
                              </a:solidFill>
                              <a:latin typeface="Cambria Math" panose="02040503050406030204" pitchFamily="18" charset="0"/>
                            </a:rPr>
                            <m:t>498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1BC0"/>
                              </a:solidFill>
                              <a:latin typeface="Cambria Math" panose="02040503050406030204" pitchFamily="18" charset="0"/>
                            </a:rPr>
                            <m:t>1002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1BC0"/>
                          </a:solidFill>
                          <a:latin typeface="Cambria Math" panose="02040503050406030204" pitchFamily="18" charset="0"/>
                        </a:rPr>
                        <m:t>=0.497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DEE60B-5472-64E6-8BB3-B607D0185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380030"/>
                <a:ext cx="4572000" cy="667427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20995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2B55-5090-F32B-7793-CAA7E51FE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0C9A22-4395-8846-129D-4D8A5449FEA5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3445933"/>
          <a:ext cx="319735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784">
                  <a:extLst>
                    <a:ext uri="{9D8B030D-6E8A-4147-A177-3AD203B41FA5}">
                      <a16:colId xmlns:a16="http://schemas.microsoft.com/office/drawing/2014/main" val="2488723645"/>
                    </a:ext>
                  </a:extLst>
                </a:gridCol>
                <a:gridCol w="1065784">
                  <a:extLst>
                    <a:ext uri="{9D8B030D-6E8A-4147-A177-3AD203B41FA5}">
                      <a16:colId xmlns:a16="http://schemas.microsoft.com/office/drawing/2014/main" val="1046715428"/>
                    </a:ext>
                  </a:extLst>
                </a:gridCol>
                <a:gridCol w="1065784">
                  <a:extLst>
                    <a:ext uri="{9D8B030D-6E8A-4147-A177-3AD203B41FA5}">
                      <a16:colId xmlns:a16="http://schemas.microsoft.com/office/drawing/2014/main" val="26225628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197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258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1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212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61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97796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3E4B682-CEA8-770B-B63B-70BE46A10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456593"/>
              </p:ext>
            </p:extLst>
          </p:nvPr>
        </p:nvGraphicFramePr>
        <p:xfrm>
          <a:off x="4572000" y="3765973"/>
          <a:ext cx="4038600" cy="1584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108670889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156942983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r>
                        <a:rPr lang="en-US" sz="2000" dirty="0"/>
                        <a:t>p(x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dirty="0"/>
                        <a:t> = 1 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41726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p(x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dirty="0"/>
                        <a:t> = 0 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8086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2000" dirty="0"/>
                        <a:t>p(x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 = 1|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001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2000" dirty="0"/>
                        <a:t>p(x2 = 0|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470874"/>
                  </a:ext>
                </a:extLst>
              </a:tr>
            </a:tbl>
          </a:graphicData>
        </a:graphic>
      </p:graphicFrame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A599AE47-2A35-9A2D-7A3A-E1E09640EE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236515"/>
              </p:ext>
            </p:extLst>
          </p:nvPr>
        </p:nvGraphicFramePr>
        <p:xfrm>
          <a:off x="1028171" y="1716229"/>
          <a:ext cx="5554662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60700" imgH="431800" progId="Equation.3">
                  <p:embed/>
                </p:oleObj>
              </mc:Choice>
              <mc:Fallback>
                <p:oleObj name="Equation" r:id="rId2" imgW="3060700" imgH="431800" progId="Equation.3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89B81B3B-400D-8E4A-B2D9-6E9816A159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171" y="1716229"/>
                        <a:ext cx="5554662" cy="779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5FAFB1B-CC83-2119-9C5E-D781C95473F8}"/>
              </a:ext>
            </a:extLst>
          </p:cNvPr>
          <p:cNvSpPr txBox="1"/>
          <p:nvPr/>
        </p:nvSpPr>
        <p:spPr>
          <a:xfrm>
            <a:off x="7010400" y="1774518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ƛ</a:t>
            </a:r>
            <a:r>
              <a:rPr lang="en-US" sz="2800" dirty="0"/>
              <a:t> = 1</a:t>
            </a:r>
          </a:p>
        </p:txBody>
      </p:sp>
    </p:spTree>
    <p:extLst>
      <p:ext uri="{BB962C8B-B14F-4D97-AF65-F5344CB8AC3E}">
        <p14:creationId xmlns:p14="http://schemas.microsoft.com/office/powerpoint/2010/main" val="1340172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2B55-5090-F32B-7793-CAA7E51FE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0C9A22-4395-8846-129D-4D8A5449FEA5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3445933"/>
          <a:ext cx="319735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784">
                  <a:extLst>
                    <a:ext uri="{9D8B030D-6E8A-4147-A177-3AD203B41FA5}">
                      <a16:colId xmlns:a16="http://schemas.microsoft.com/office/drawing/2014/main" val="2488723645"/>
                    </a:ext>
                  </a:extLst>
                </a:gridCol>
                <a:gridCol w="1065784">
                  <a:extLst>
                    <a:ext uri="{9D8B030D-6E8A-4147-A177-3AD203B41FA5}">
                      <a16:colId xmlns:a16="http://schemas.microsoft.com/office/drawing/2014/main" val="1046715428"/>
                    </a:ext>
                  </a:extLst>
                </a:gridCol>
                <a:gridCol w="1065784">
                  <a:extLst>
                    <a:ext uri="{9D8B030D-6E8A-4147-A177-3AD203B41FA5}">
                      <a16:colId xmlns:a16="http://schemas.microsoft.com/office/drawing/2014/main" val="26225628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197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258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1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212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61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97796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3E4B682-CEA8-770B-B63B-70BE46A10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241822"/>
              </p:ext>
            </p:extLst>
          </p:nvPr>
        </p:nvGraphicFramePr>
        <p:xfrm>
          <a:off x="4572000" y="3765973"/>
          <a:ext cx="4038600" cy="1584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108670889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156942983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r>
                        <a:rPr lang="en-US" sz="2000" dirty="0"/>
                        <a:t>p(x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dirty="0"/>
                        <a:t> = 1 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1BC0"/>
                          </a:solidFill>
                        </a:rPr>
                        <a:t>4/5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41726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p(x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dirty="0"/>
                        <a:t> = 0 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1BC0"/>
                          </a:solidFill>
                        </a:rPr>
                        <a:t>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8086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2000" dirty="0"/>
                        <a:t>p(x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 = 1|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1BC0"/>
                          </a:solidFill>
                        </a:rPr>
                        <a:t>3/5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001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2000" dirty="0"/>
                        <a:t>p(x2 = 0|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1BC0"/>
                          </a:solidFill>
                        </a:rPr>
                        <a:t>2/5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470874"/>
                  </a:ext>
                </a:extLst>
              </a:tr>
            </a:tbl>
          </a:graphicData>
        </a:graphic>
      </p:graphicFrame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A599AE47-2A35-9A2D-7A3A-E1E09640EE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8171" y="1716229"/>
          <a:ext cx="5554662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60700" imgH="431800" progId="Equation.3">
                  <p:embed/>
                </p:oleObj>
              </mc:Choice>
              <mc:Fallback>
                <p:oleObj name="Equation" r:id="rId2" imgW="3060700" imgH="431800" progId="Equation.3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A599AE47-2A35-9A2D-7A3A-E1E09640EE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171" y="1716229"/>
                        <a:ext cx="5554662" cy="779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5FAFB1B-CC83-2119-9C5E-D781C95473F8}"/>
              </a:ext>
            </a:extLst>
          </p:cNvPr>
          <p:cNvSpPr txBox="1"/>
          <p:nvPr/>
        </p:nvSpPr>
        <p:spPr>
          <a:xfrm>
            <a:off x="7010400" y="1774518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ƛ</a:t>
            </a:r>
            <a:r>
              <a:rPr lang="en-US" sz="2800" dirty="0"/>
              <a:t> = 1</a:t>
            </a:r>
          </a:p>
        </p:txBody>
      </p:sp>
    </p:spTree>
    <p:extLst>
      <p:ext uri="{BB962C8B-B14F-4D97-AF65-F5344CB8AC3E}">
        <p14:creationId xmlns:p14="http://schemas.microsoft.com/office/powerpoint/2010/main" val="19737850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2B55-5090-F32B-7793-CAA7E51FE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Avoids zero probability events!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3E4B682-CEA8-770B-B63B-70BE46A10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411652"/>
              </p:ext>
            </p:extLst>
          </p:nvPr>
        </p:nvGraphicFramePr>
        <p:xfrm>
          <a:off x="2895600" y="4495800"/>
          <a:ext cx="4038600" cy="1584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108670889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156942983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r>
                        <a:rPr lang="en-US" sz="2000" dirty="0"/>
                        <a:t>p(x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dirty="0"/>
                        <a:t> = 1 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1BC0"/>
                          </a:solidFill>
                        </a:rPr>
                        <a:t>4/5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41726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p(x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dirty="0"/>
                        <a:t> = 0 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1BC0"/>
                          </a:solidFill>
                        </a:rPr>
                        <a:t>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8086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2000" dirty="0"/>
                        <a:t>p(x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 = 1|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1BC0"/>
                          </a:solidFill>
                        </a:rPr>
                        <a:t>3/5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001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2000" dirty="0"/>
                        <a:t>p(x2 = 0|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1BC0"/>
                          </a:solidFill>
                        </a:rPr>
                        <a:t>2/5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47087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0557CAF-CC66-9B19-75AF-FE1C08389A5C}"/>
              </a:ext>
            </a:extLst>
          </p:cNvPr>
          <p:cNvSpPr txBox="1"/>
          <p:nvPr/>
        </p:nvSpPr>
        <p:spPr>
          <a:xfrm>
            <a:off x="406400" y="5102578"/>
            <a:ext cx="1771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1BC0"/>
                </a:solidFill>
              </a:rPr>
              <a:t>smoothed/prior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1DDA36B-029D-01DD-29A9-FDDA66617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843853"/>
              </p:ext>
            </p:extLst>
          </p:nvPr>
        </p:nvGraphicFramePr>
        <p:xfrm>
          <a:off x="2895600" y="1905000"/>
          <a:ext cx="4038600" cy="1584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108670889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156942983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r>
                        <a:rPr lang="en-US" sz="2000" dirty="0"/>
                        <a:t>p(x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dirty="0"/>
                        <a:t> = 1 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1BC0"/>
                          </a:solidFill>
                        </a:rPr>
                        <a:t>3/3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41726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p(x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dirty="0"/>
                        <a:t> = 0 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1BC0"/>
                          </a:solidFill>
                        </a:rPr>
                        <a:t>0/3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8086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2000" dirty="0"/>
                        <a:t>p(x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 = 1|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1BC0"/>
                          </a:solidFill>
                        </a:rPr>
                        <a:t>2/3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001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2000" dirty="0"/>
                        <a:t>p(x2 = 0|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1BC0"/>
                          </a:solidFill>
                        </a:rPr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470874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B23E2A-90C9-E243-E025-F967BB4731A7}"/>
              </a:ext>
            </a:extLst>
          </p:cNvPr>
          <p:cNvCxnSpPr/>
          <p:nvPr/>
        </p:nvCxnSpPr>
        <p:spPr>
          <a:xfrm>
            <a:off x="952500" y="3962400"/>
            <a:ext cx="72390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B621FD9-51D3-F63A-78A6-9A4CD22CF090}"/>
              </a:ext>
            </a:extLst>
          </p:cNvPr>
          <p:cNvSpPr txBox="1"/>
          <p:nvPr/>
        </p:nvSpPr>
        <p:spPr>
          <a:xfrm>
            <a:off x="438161" y="2495490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1BC0"/>
                </a:solidFill>
              </a:rPr>
              <a:t>MLE</a:t>
            </a:r>
          </a:p>
        </p:txBody>
      </p:sp>
    </p:spTree>
    <p:extLst>
      <p:ext uri="{BB962C8B-B14F-4D97-AF65-F5344CB8AC3E}">
        <p14:creationId xmlns:p14="http://schemas.microsoft.com/office/powerpoint/2010/main" val="2821130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Maximum likelihood estimates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152400" y="3745468"/>
          <a:ext cx="37084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71600" imgH="431800" progId="Equation.3">
                  <p:embed/>
                </p:oleObj>
              </mc:Choice>
              <mc:Fallback>
                <p:oleObj name="Equation" r:id="rId3" imgW="1371600" imgH="431800" progId="Equation.3">
                  <p:embed/>
                  <p:pic>
                    <p:nvPicPr>
                      <p:cNvPr id="419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745468"/>
                        <a:ext cx="3708400" cy="116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715963" y="1939925"/>
          <a:ext cx="27479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16000" imgH="393700" progId="Equation.3">
                  <p:embed/>
                </p:oleObj>
              </mc:Choice>
              <mc:Fallback>
                <p:oleObj name="Equation" r:id="rId5" imgW="1016000" imgH="393700" progId="Equation.3">
                  <p:embed/>
                  <p:pic>
                    <p:nvPicPr>
                      <p:cNvPr id="419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1939925"/>
                        <a:ext cx="2747962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95221" y="1992868"/>
            <a:ext cx="3209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number of examples with label y</a:t>
            </a: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 bwMode="auto">
          <a:xfrm>
            <a:off x="4803894" y="2498725"/>
            <a:ext cx="3200860" cy="27543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054653" y="2526268"/>
            <a:ext cx="2544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total number of examples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38600" y="3810000"/>
            <a:ext cx="5003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number of examples with label y with feature x</a:t>
            </a:r>
            <a:r>
              <a:rPr lang="en-US" baseline="-25000" dirty="0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 = 1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401580" y="4284507"/>
            <a:ext cx="38862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4740385" y="4355068"/>
            <a:ext cx="302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number of examples with label</a:t>
            </a:r>
          </a:p>
        </p:txBody>
      </p:sp>
    </p:spTree>
    <p:extLst>
      <p:ext uri="{BB962C8B-B14F-4D97-AF65-F5344CB8AC3E}">
        <p14:creationId xmlns:p14="http://schemas.microsoft.com/office/powerpoint/2010/main" val="263430231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2362200"/>
            <a:ext cx="4343400" cy="8382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592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models </a:t>
            </a:r>
            <a:r>
              <a:rPr lang="en-US" dirty="0" err="1"/>
              <a:t>vs</a:t>
            </a:r>
            <a:r>
              <a:rPr lang="en-US" dirty="0"/>
              <a:t> conditional models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232169"/>
              </p:ext>
            </p:extLst>
          </p:nvPr>
        </p:nvGraphicFramePr>
        <p:xfrm>
          <a:off x="1676400" y="2978295"/>
          <a:ext cx="2538412" cy="526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400" imgH="215900" progId="Equation.3">
                  <p:embed/>
                </p:oleObj>
              </mc:Choice>
              <mc:Fallback>
                <p:oleObj name="Equation" r:id="rId2" imgW="1041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76400" y="2978295"/>
                        <a:ext cx="2538412" cy="526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1817" y="1892719"/>
            <a:ext cx="7105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We’ve been trying to model the joint distribution (i.e. the data generating distribution):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9690" y="3810000"/>
            <a:ext cx="7105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However, if all we’re interested in is classification, why not directly model the conditional distribution: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441828"/>
              </p:ext>
            </p:extLst>
          </p:nvPr>
        </p:nvGraphicFramePr>
        <p:xfrm>
          <a:off x="1662113" y="4654550"/>
          <a:ext cx="26003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66800" imgH="215900" progId="Equation.3">
                  <p:embed/>
                </p:oleObj>
              </mc:Choice>
              <mc:Fallback>
                <p:oleObj name="Equation" r:id="rId4" imgW="1066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62113" y="4654550"/>
                        <a:ext cx="2600325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25ACC8-76C5-E0D7-3DB7-C0618465F4C1}"/>
              </a:ext>
            </a:extLst>
          </p:cNvPr>
          <p:cNvSpPr txBox="1"/>
          <p:nvPr/>
        </p:nvSpPr>
        <p:spPr>
          <a:xfrm>
            <a:off x="4915079" y="2846989"/>
            <a:ext cx="330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trying to model the data generating distribution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00F6F5-C2E5-39BA-1953-5548EDEEB5B0}"/>
              </a:ext>
            </a:extLst>
          </p:cNvPr>
          <p:cNvSpPr txBox="1"/>
          <p:nvPr/>
        </p:nvSpPr>
        <p:spPr>
          <a:xfrm>
            <a:off x="4700637" y="4535269"/>
            <a:ext cx="330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direct model </a:t>
            </a:r>
            <a:r>
              <a:rPr lang="en-US">
                <a:solidFill>
                  <a:srgbClr val="FFC000"/>
                </a:solidFill>
              </a:rPr>
              <a:t>for classification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49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first try: linear</a:t>
            </a:r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372711"/>
              </p:ext>
            </p:extLst>
          </p:nvPr>
        </p:nvGraphicFramePr>
        <p:xfrm>
          <a:off x="1171575" y="1938338"/>
          <a:ext cx="62579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81300" imgH="215900" progId="Equation.3">
                  <p:embed/>
                </p:oleObj>
              </mc:Choice>
              <mc:Fallback>
                <p:oleObj name="Equation" r:id="rId3" imgW="2781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575" y="1938338"/>
                        <a:ext cx="62579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4038600"/>
            <a:ext cx="64996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- Nothing constrains it to be a probability</a:t>
            </a:r>
          </a:p>
          <a:p>
            <a:r>
              <a:rPr lang="en-US" sz="2400" dirty="0">
                <a:solidFill>
                  <a:srgbClr val="0000FF"/>
                </a:solidFill>
              </a:rPr>
              <a:t>- Could still have combination of features and weight that exceeds 1 or is below 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2743200"/>
            <a:ext cx="3021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problems with this?</a:t>
            </a:r>
          </a:p>
        </p:txBody>
      </p:sp>
    </p:spTree>
    <p:extLst>
      <p:ext uri="{BB962C8B-B14F-4D97-AF65-F5344CB8AC3E}">
        <p14:creationId xmlns:p14="http://schemas.microsoft.com/office/powerpoint/2010/main" val="285744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290" y="224971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Linear model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7428" y="3338275"/>
            <a:ext cx="689429" cy="303590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33713" y="28334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+∞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3713" y="6374180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-∞</a:t>
            </a:r>
          </a:p>
        </p:txBody>
      </p:sp>
      <p:sp>
        <p:nvSpPr>
          <p:cNvPr id="9" name="Rectangle 8"/>
          <p:cNvSpPr/>
          <p:nvPr/>
        </p:nvSpPr>
        <p:spPr>
          <a:xfrm>
            <a:off x="6550783" y="3265705"/>
            <a:ext cx="689429" cy="3035905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08018" y="2772930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8018" y="63137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76686" y="220133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probability</a:t>
            </a:r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538189"/>
              </p:ext>
            </p:extLst>
          </p:nvPr>
        </p:nvGraphicFramePr>
        <p:xfrm>
          <a:off x="5594350" y="1662113"/>
          <a:ext cx="24003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800" imgH="215900" progId="Equation.3">
                  <p:embed/>
                </p:oleObj>
              </mc:Choice>
              <mc:Fallback>
                <p:oleObj name="Equation" r:id="rId2" imgW="1066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4350" y="1662113"/>
                        <a:ext cx="24003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594350" y="1638000"/>
            <a:ext cx="2505075" cy="495600"/>
          </a:xfrm>
          <a:prstGeom prst="rect">
            <a:avLst/>
          </a:prstGeom>
          <a:solidFill>
            <a:srgbClr val="FF0000">
              <a:alpha val="2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10800000">
            <a:off x="3581400" y="4038600"/>
            <a:ext cx="990600" cy="1143000"/>
          </a:xfrm>
          <a:prstGeom prst="rightArrow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89868" y="5253789"/>
            <a:ext cx="36061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like linear models! </a:t>
            </a:r>
          </a:p>
          <a:p>
            <a:br>
              <a:rPr lang="en-US" dirty="0"/>
            </a:br>
            <a:r>
              <a:rPr lang="en-US" dirty="0"/>
              <a:t>Can we transform the probability into a function that ranges over all values? </a:t>
            </a: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06173"/>
              </p:ext>
            </p:extLst>
          </p:nvPr>
        </p:nvGraphicFramePr>
        <p:xfrm>
          <a:off x="458788" y="1662113"/>
          <a:ext cx="36290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12900" imgH="215900" progId="Equation.3">
                  <p:embed/>
                </p:oleObj>
              </mc:Choice>
              <mc:Fallback>
                <p:oleObj name="Equation" r:id="rId4" imgW="1612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662113"/>
                        <a:ext cx="36290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94782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Odds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90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Rather than predict the probability, we can predict the ratio of 1/0 (positive/negative)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Predict the </a:t>
            </a:r>
            <a:r>
              <a:rPr lang="en-US" sz="2400" b="1" dirty="0"/>
              <a:t>odds</a:t>
            </a:r>
            <a:r>
              <a:rPr lang="en-US" sz="2400" dirty="0"/>
              <a:t> that it is 1 (true): </a:t>
            </a:r>
            <a:r>
              <a:rPr lang="en-US" sz="2400" dirty="0">
                <a:solidFill>
                  <a:srgbClr val="FF6600"/>
                </a:solidFill>
              </a:rPr>
              <a:t>How much more likely is 1 than 0.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Does this help us?</a:t>
            </a:r>
          </a:p>
        </p:txBody>
      </p:sp>
      <p:graphicFrame>
        <p:nvGraphicFramePr>
          <p:cNvPr id="860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525877"/>
              </p:ext>
            </p:extLst>
          </p:nvPr>
        </p:nvGraphicFramePr>
        <p:xfrm>
          <a:off x="922338" y="5146675"/>
          <a:ext cx="7653337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78300" imgH="431800" progId="Equation.3">
                  <p:embed/>
                </p:oleObj>
              </mc:Choice>
              <mc:Fallback>
                <p:oleObj name="Equation" r:id="rId2" imgW="4178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5146675"/>
                        <a:ext cx="7653337" cy="788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8372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90" y="228600"/>
            <a:ext cx="8153400" cy="990600"/>
          </a:xfrm>
        </p:spPr>
        <p:txBody>
          <a:bodyPr/>
          <a:lstStyle/>
          <a:p>
            <a:r>
              <a:rPr lang="en-US" dirty="0"/>
              <a:t>Odds ratio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290" y="224971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Linear model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7428" y="3338275"/>
            <a:ext cx="689429" cy="303590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33713" y="28334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+∞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3713" y="6374180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-∞</a:t>
            </a:r>
          </a:p>
        </p:txBody>
      </p:sp>
      <p:sp>
        <p:nvSpPr>
          <p:cNvPr id="9" name="Rectangle 8"/>
          <p:cNvSpPr/>
          <p:nvPr/>
        </p:nvSpPr>
        <p:spPr>
          <a:xfrm>
            <a:off x="6550783" y="3265705"/>
            <a:ext cx="689429" cy="3035905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62878" y="2785025"/>
            <a:ext cx="108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+∞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08018" y="63137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76686" y="220133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odds ratio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5961" y="3896714"/>
            <a:ext cx="345923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Where is the dividing line between class 1 and 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class 0 being selected?</a:t>
            </a:r>
          </a:p>
        </p:txBody>
      </p:sp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5681663" y="1543050"/>
          <a:ext cx="23272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70000" imgH="393700" progId="Equation.3">
                  <p:embed/>
                </p:oleObj>
              </mc:Choice>
              <mc:Fallback>
                <p:oleObj name="Equation" r:id="rId2" imgW="1270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3" y="1543050"/>
                        <a:ext cx="2327275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06173"/>
              </p:ext>
            </p:extLst>
          </p:nvPr>
        </p:nvGraphicFramePr>
        <p:xfrm>
          <a:off x="458788" y="1662113"/>
          <a:ext cx="36290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12900" imgH="215900" progId="Equation.3">
                  <p:embed/>
                </p:oleObj>
              </mc:Choice>
              <mc:Fallback>
                <p:oleObj name="Equation" r:id="rId4" imgW="1612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662113"/>
                        <a:ext cx="36290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90649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Odds ratio</a:t>
            </a:r>
          </a:p>
        </p:txBody>
      </p:sp>
      <p:sp>
        <p:nvSpPr>
          <p:cNvPr id="4" name="Rectangle 3"/>
          <p:cNvSpPr/>
          <p:nvPr/>
        </p:nvSpPr>
        <p:spPr>
          <a:xfrm>
            <a:off x="1733791" y="3039309"/>
            <a:ext cx="3971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Does this suggest another transformation?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38242" name="Object 4"/>
          <p:cNvGraphicFramePr>
            <a:graphicFrameLocks noChangeAspect="1"/>
          </p:cNvGraphicFramePr>
          <p:nvPr/>
        </p:nvGraphicFramePr>
        <p:xfrm>
          <a:off x="5681663" y="1543050"/>
          <a:ext cx="23272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70000" imgH="393700" progId="Equation.3">
                  <p:embed/>
                </p:oleObj>
              </mc:Choice>
              <mc:Fallback>
                <p:oleObj name="Equation" r:id="rId2" imgW="1270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3" y="1543050"/>
                        <a:ext cx="2327275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3" name="Object 4"/>
          <p:cNvGraphicFramePr>
            <a:graphicFrameLocks noChangeAspect="1"/>
          </p:cNvGraphicFramePr>
          <p:nvPr/>
        </p:nvGraphicFramePr>
        <p:xfrm>
          <a:off x="800100" y="2067540"/>
          <a:ext cx="4421187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3000" imgH="177800" progId="Equation.3">
                  <p:embed/>
                </p:oleObj>
              </mc:Choice>
              <mc:Fallback>
                <p:oleObj name="Equation" r:id="rId4" imgW="2413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2067540"/>
                        <a:ext cx="4421187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4" name="Object 4"/>
          <p:cNvGraphicFramePr>
            <a:graphicFrameLocks noChangeAspect="1"/>
          </p:cNvGraphicFramePr>
          <p:nvPr/>
        </p:nvGraphicFramePr>
        <p:xfrm>
          <a:off x="800100" y="1579335"/>
          <a:ext cx="411797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47900" imgH="177800" progId="Equation.3">
                  <p:embed/>
                </p:oleObj>
              </mc:Choice>
              <mc:Fallback>
                <p:oleObj name="Equation" r:id="rId6" imgW="22479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1579335"/>
                        <a:ext cx="4117975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757666" y="3614587"/>
            <a:ext cx="5346095" cy="27819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682822" y="6403752"/>
            <a:ext cx="488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    1     2    3    4    5    6     7     8    9   ….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757666" y="3626682"/>
            <a:ext cx="460806" cy="2760124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36397" y="4765513"/>
            <a:ext cx="134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odds ratio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20059" y="3621847"/>
            <a:ext cx="4883701" cy="2760124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2081110" y="625754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2487505" y="626480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2877607" y="625028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3284002" y="625754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3653291" y="625754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4059686" y="626480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4059686" y="624302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4466081" y="625028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4856183" y="623576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5262578" y="624302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5631867" y="624302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6038262" y="625028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924175" y="1543050"/>
            <a:ext cx="1981805" cy="361722"/>
          </a:xfrm>
          <a:prstGeom prst="rect">
            <a:avLst/>
          </a:prstGeom>
          <a:solidFill>
            <a:srgbClr val="FF0000">
              <a:alpha val="3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24290" y="1543050"/>
            <a:ext cx="1862641" cy="361722"/>
          </a:xfrm>
          <a:prstGeom prst="rect">
            <a:avLst/>
          </a:prstGeom>
          <a:solidFill>
            <a:srgbClr val="008000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682822" y="2392978"/>
            <a:ext cx="5616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We’re trying to find some transformation that transforms the odds ratio to a number that is -∞ to +∞</a:t>
            </a:r>
          </a:p>
        </p:txBody>
      </p:sp>
    </p:spTree>
    <p:extLst>
      <p:ext uri="{BB962C8B-B14F-4D97-AF65-F5344CB8AC3E}">
        <p14:creationId xmlns:p14="http://schemas.microsoft.com/office/powerpoint/2010/main" val="15482254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7666" y="3614587"/>
            <a:ext cx="5346095" cy="27819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82822" y="6403752"/>
            <a:ext cx="488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    1     2    3    4    5    6     7     8    9   ….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7666" y="3626682"/>
            <a:ext cx="460806" cy="2760124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20059" y="3621847"/>
            <a:ext cx="4883701" cy="2760124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6200000" flipH="1">
            <a:off x="2081110" y="625754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2487505" y="626480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2877607" y="625028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3284002" y="625754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3653291" y="625754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4059686" y="626480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4059686" y="624302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4466081" y="625028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4856183" y="623576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5262578" y="624302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5631867" y="624302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6038262" y="625028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152400"/>
            <a:ext cx="7162800" cy="315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714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90" y="228600"/>
            <a:ext cx="8153400" cy="990600"/>
          </a:xfrm>
        </p:spPr>
        <p:txBody>
          <a:bodyPr/>
          <a:lstStyle/>
          <a:p>
            <a:r>
              <a:rPr lang="en-US" dirty="0"/>
              <a:t>Log odds (</a:t>
            </a:r>
            <a:r>
              <a:rPr lang="en-US" dirty="0" err="1"/>
              <a:t>logit</a:t>
            </a:r>
            <a:r>
              <a:rPr lang="en-US" dirty="0"/>
              <a:t> function)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290" y="224971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Linear regression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7428" y="3338275"/>
            <a:ext cx="689429" cy="303590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33713" y="28334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+∞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3713" y="6374180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-∞</a:t>
            </a:r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28346"/>
              </p:ext>
            </p:extLst>
          </p:nvPr>
        </p:nvGraphicFramePr>
        <p:xfrm>
          <a:off x="458788" y="1662113"/>
          <a:ext cx="36290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12900" imgH="215900" progId="Equation.3">
                  <p:embed/>
                </p:oleObj>
              </mc:Choice>
              <mc:Fallback>
                <p:oleObj name="Equation" r:id="rId2" imgW="1612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662113"/>
                        <a:ext cx="36290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550783" y="3265705"/>
            <a:ext cx="689429" cy="3035905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62878" y="2785025"/>
            <a:ext cx="108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+∞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95923" y="63137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-∞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76686" y="220133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odds ratio</a:t>
            </a:r>
          </a:p>
        </p:txBody>
      </p:sp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5497513" y="1543050"/>
          <a:ext cx="269716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200" imgH="393700" progId="Equation.3">
                  <p:embed/>
                </p:oleObj>
              </mc:Choice>
              <mc:Fallback>
                <p:oleObj name="Equation" r:id="rId4" imgW="1473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513" y="1543050"/>
                        <a:ext cx="2697162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2473703" y="4267200"/>
            <a:ext cx="3694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do we get the probability of an example?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5800" y="1600200"/>
            <a:ext cx="616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66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19393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odds (</a:t>
            </a:r>
            <a:r>
              <a:rPr lang="en-US" dirty="0" err="1"/>
              <a:t>logit</a:t>
            </a:r>
            <a:r>
              <a:rPr lang="en-US" dirty="0"/>
              <a:t> function)</a:t>
            </a:r>
          </a:p>
        </p:txBody>
      </p:sp>
      <p:graphicFrame>
        <p:nvGraphicFramePr>
          <p:cNvPr id="9318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125553"/>
              </p:ext>
            </p:extLst>
          </p:nvPr>
        </p:nvGraphicFramePr>
        <p:xfrm>
          <a:off x="1400175" y="1716088"/>
          <a:ext cx="58610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00400" imgH="431800" progId="Equation.3">
                  <p:embed/>
                </p:oleObj>
              </mc:Choice>
              <mc:Fallback>
                <p:oleObj name="Equation" r:id="rId2" imgW="3200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1716088"/>
                        <a:ext cx="586105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533088"/>
              </p:ext>
            </p:extLst>
          </p:nvPr>
        </p:nvGraphicFramePr>
        <p:xfrm>
          <a:off x="1836738" y="2949575"/>
          <a:ext cx="42576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24100" imgH="431800" progId="Equation.3">
                  <p:embed/>
                </p:oleObj>
              </mc:Choice>
              <mc:Fallback>
                <p:oleObj name="Equation" r:id="rId4" imgW="2324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2949575"/>
                        <a:ext cx="4257675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772277"/>
              </p:ext>
            </p:extLst>
          </p:nvPr>
        </p:nvGraphicFramePr>
        <p:xfrm>
          <a:off x="1365250" y="4133850"/>
          <a:ext cx="625633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16300" imgH="241300" progId="Equation.3">
                  <p:embed/>
                </p:oleObj>
              </mc:Choice>
              <mc:Fallback>
                <p:oleObj name="Equation" r:id="rId6" imgW="3416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4133850"/>
                        <a:ext cx="6256338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169868"/>
              </p:ext>
            </p:extLst>
          </p:nvPr>
        </p:nvGraphicFramePr>
        <p:xfrm>
          <a:off x="2244725" y="5581650"/>
          <a:ext cx="45116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63800" imgH="393700" progId="Equation.3">
                  <p:embed/>
                </p:oleObj>
              </mc:Choice>
              <mc:Fallback>
                <p:oleObj name="Equation" r:id="rId8" imgW="2463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725" y="5581650"/>
                        <a:ext cx="4511675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93143" y="4777619"/>
            <a:ext cx="22376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3692" y="5345708"/>
            <a:ext cx="1372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anyone recognize this?</a:t>
            </a:r>
          </a:p>
        </p:txBody>
      </p:sp>
    </p:spTree>
    <p:extLst>
      <p:ext uri="{BB962C8B-B14F-4D97-AF65-F5344CB8AC3E}">
        <p14:creationId xmlns:p14="http://schemas.microsoft.com/office/powerpoint/2010/main" val="113079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2B55-5090-F32B-7793-CAA7E51FE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0C9A22-4395-8846-129D-4D8A5449F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568959"/>
              </p:ext>
            </p:extLst>
          </p:nvPr>
        </p:nvGraphicFramePr>
        <p:xfrm>
          <a:off x="381000" y="3445933"/>
          <a:ext cx="319735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784">
                  <a:extLst>
                    <a:ext uri="{9D8B030D-6E8A-4147-A177-3AD203B41FA5}">
                      <a16:colId xmlns:a16="http://schemas.microsoft.com/office/drawing/2014/main" val="2488723645"/>
                    </a:ext>
                  </a:extLst>
                </a:gridCol>
                <a:gridCol w="1065784">
                  <a:extLst>
                    <a:ext uri="{9D8B030D-6E8A-4147-A177-3AD203B41FA5}">
                      <a16:colId xmlns:a16="http://schemas.microsoft.com/office/drawing/2014/main" val="1046715428"/>
                    </a:ext>
                  </a:extLst>
                </a:gridCol>
                <a:gridCol w="1065784">
                  <a:extLst>
                    <a:ext uri="{9D8B030D-6E8A-4147-A177-3AD203B41FA5}">
                      <a16:colId xmlns:a16="http://schemas.microsoft.com/office/drawing/2014/main" val="26225628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197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258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1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212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61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977965"/>
                  </a:ext>
                </a:extLst>
              </a:tr>
            </a:tbl>
          </a:graphicData>
        </a:graphic>
      </p:graphicFrame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C4FE8AE6-93D9-AE8C-A941-42D9E2405E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60618"/>
              </p:ext>
            </p:extLst>
          </p:nvPr>
        </p:nvGraphicFramePr>
        <p:xfrm>
          <a:off x="612648" y="1789818"/>
          <a:ext cx="27479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6000" imgH="393700" progId="Equation.3">
                  <p:embed/>
                </p:oleObj>
              </mc:Choice>
              <mc:Fallback>
                <p:oleObj name="Equation" r:id="rId2" imgW="1016000" imgH="393700" progId="Equation.3">
                  <p:embed/>
                  <p:pic>
                    <p:nvPicPr>
                      <p:cNvPr id="419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48" y="1789818"/>
                        <a:ext cx="2747962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4E66490-73D2-5C22-6EEF-DDD7EA93DC67}"/>
              </a:ext>
            </a:extLst>
          </p:cNvPr>
          <p:cNvSpPr txBox="1"/>
          <p:nvPr/>
        </p:nvSpPr>
        <p:spPr>
          <a:xfrm>
            <a:off x="4921956" y="2968978"/>
            <a:ext cx="14734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p(1)  = 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p(-1) = ?</a:t>
            </a:r>
          </a:p>
        </p:txBody>
      </p:sp>
    </p:spTree>
    <p:extLst>
      <p:ext uri="{BB962C8B-B14F-4D97-AF65-F5344CB8AC3E}">
        <p14:creationId xmlns:p14="http://schemas.microsoft.com/office/powerpoint/2010/main" val="32874376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function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250" y="3090333"/>
            <a:ext cx="3251200" cy="2159000"/>
          </a:xfrm>
          <a:prstGeom prst="rect">
            <a:avLst/>
          </a:prstGeom>
        </p:spPr>
      </p:pic>
      <p:graphicFrame>
        <p:nvGraphicFramePr>
          <p:cNvPr id="942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33256"/>
              </p:ext>
            </p:extLst>
          </p:nvPr>
        </p:nvGraphicFramePr>
        <p:xfrm>
          <a:off x="3178175" y="1889125"/>
          <a:ext cx="18827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28700" imgH="393700" progId="Equation.3">
                  <p:embed/>
                </p:oleObj>
              </mc:Choice>
              <mc:Fallback>
                <p:oleObj name="Equation" r:id="rId3" imgW="1028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1889125"/>
                        <a:ext cx="1882775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571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135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How would we classify examples once we had a trained model?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If the sum &gt; 0 then p(1)/p(0) &gt; 1, so positive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the sum &lt; 0 then p(1)/p(0) &lt; 1, so negative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Still a </a:t>
            </a:r>
            <a:r>
              <a:rPr lang="en-US" i="1" dirty="0"/>
              <a:t>linear</a:t>
            </a:r>
            <a:r>
              <a:rPr lang="en-US" dirty="0"/>
              <a:t> classifier (decision boundary is a line)</a:t>
            </a:r>
          </a:p>
        </p:txBody>
      </p:sp>
      <p:graphicFrame>
        <p:nvGraphicFramePr>
          <p:cNvPr id="9523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59567"/>
              </p:ext>
            </p:extLst>
          </p:nvPr>
        </p:nvGraphicFramePr>
        <p:xfrm>
          <a:off x="1508125" y="2732088"/>
          <a:ext cx="58610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00400" imgH="431800" progId="Equation.3">
                  <p:embed/>
                </p:oleObj>
              </mc:Choice>
              <mc:Fallback>
                <p:oleObj name="Equation" r:id="rId2" imgW="3200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2732088"/>
                        <a:ext cx="586105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036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logistic regression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How should we learn the parameters for logistic regression (i.e. the w’s and b)?</a:t>
            </a:r>
          </a:p>
          <a:p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413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872802"/>
              </p:ext>
            </p:extLst>
          </p:nvPr>
        </p:nvGraphicFramePr>
        <p:xfrm>
          <a:off x="1774825" y="2982913"/>
          <a:ext cx="58594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00400" imgH="431800" progId="Equation.3">
                  <p:embed/>
                </p:oleObj>
              </mc:Choice>
              <mc:Fallback>
                <p:oleObj name="Equation" r:id="rId3" imgW="3200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2982913"/>
                        <a:ext cx="5859463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36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214944"/>
              </p:ext>
            </p:extLst>
          </p:nvPr>
        </p:nvGraphicFramePr>
        <p:xfrm>
          <a:off x="2163763" y="4724400"/>
          <a:ext cx="4465637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38400" imgH="393700" progId="Equation.3">
                  <p:embed/>
                </p:oleObj>
              </mc:Choice>
              <mc:Fallback>
                <p:oleObj name="Equation" r:id="rId5" imgW="2438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3" y="4724400"/>
                        <a:ext cx="4465637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36571" y="4003524"/>
            <a:ext cx="2189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parameters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4741334" y="3580191"/>
            <a:ext cx="495905" cy="3507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526859" y="4659901"/>
            <a:ext cx="767619" cy="19352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5421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logistic regression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58898"/>
              </p:ext>
            </p:extLst>
          </p:nvPr>
        </p:nvGraphicFramePr>
        <p:xfrm>
          <a:off x="576263" y="2590800"/>
          <a:ext cx="34623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300" imgH="457200" progId="Equation.3">
                  <p:embed/>
                </p:oleObj>
              </mc:Choice>
              <mc:Fallback>
                <p:oleObj name="Equation" r:id="rId2" imgW="1892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2590800"/>
                        <a:ext cx="3462337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836564"/>
              </p:ext>
            </p:extLst>
          </p:nvPr>
        </p:nvGraphicFramePr>
        <p:xfrm>
          <a:off x="2241213" y="3584575"/>
          <a:ext cx="36496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93900" imgH="457200" progId="Equation.3">
                  <p:embed/>
                </p:oleObj>
              </mc:Choice>
              <mc:Fallback>
                <p:oleObj name="Equation" r:id="rId4" imgW="1993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213" y="3584575"/>
                        <a:ext cx="3649662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813526"/>
              </p:ext>
            </p:extLst>
          </p:nvPr>
        </p:nvGraphicFramePr>
        <p:xfrm>
          <a:off x="2245975" y="4721225"/>
          <a:ext cx="37211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2000" imgH="457200" progId="Equation.3">
                  <p:embed/>
                </p:oleObj>
              </mc:Choice>
              <mc:Fallback>
                <p:oleObj name="Equation" r:id="rId6" imgW="2032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5975" y="4721225"/>
                        <a:ext cx="372110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248400" y="3821668"/>
            <a:ext cx="195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assume labels 1, -1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1752600"/>
            <a:ext cx="8325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Find the parameters that maximize the likelihood (or log-likelihood) of the data:</a:t>
            </a:r>
          </a:p>
        </p:txBody>
      </p:sp>
    </p:spTree>
    <p:extLst>
      <p:ext uri="{BB962C8B-B14F-4D97-AF65-F5344CB8AC3E}">
        <p14:creationId xmlns:p14="http://schemas.microsoft.com/office/powerpoint/2010/main" val="83383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logistic regression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65826"/>
              </p:ext>
            </p:extLst>
          </p:nvPr>
        </p:nvGraphicFramePr>
        <p:xfrm>
          <a:off x="411163" y="1828800"/>
          <a:ext cx="54435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71800" imgH="457200" progId="Equation.3">
                  <p:embed/>
                </p:oleObj>
              </mc:Choice>
              <mc:Fallback>
                <p:oleObj name="Equation" r:id="rId2" imgW="2971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1828800"/>
                        <a:ext cx="5443537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2814935"/>
            <a:ext cx="3345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We want to maximize, i.e.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699142"/>
              </p:ext>
            </p:extLst>
          </p:nvPr>
        </p:nvGraphicFramePr>
        <p:xfrm>
          <a:off x="1066800" y="3505200"/>
          <a:ext cx="511651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94000" imgH="215900" progId="Equation.3">
                  <p:embed/>
                </p:oleObj>
              </mc:Choice>
              <mc:Fallback>
                <p:oleObj name="Equation" r:id="rId4" imgW="2794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05200"/>
                        <a:ext cx="5116513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795742"/>
              </p:ext>
            </p:extLst>
          </p:nvPr>
        </p:nvGraphicFramePr>
        <p:xfrm>
          <a:off x="2413000" y="4014788"/>
          <a:ext cx="48148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28900" imgH="457200" progId="Equation.3">
                  <p:embed/>
                </p:oleObj>
              </mc:Choice>
              <mc:Fallback>
                <p:oleObj name="Equation" r:id="rId6" imgW="2628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4014788"/>
                        <a:ext cx="4814888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406103"/>
              </p:ext>
            </p:extLst>
          </p:nvPr>
        </p:nvGraphicFramePr>
        <p:xfrm>
          <a:off x="2438400" y="4852988"/>
          <a:ext cx="46291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27300" imgH="457200" progId="Equation.3">
                  <p:embed/>
                </p:oleObj>
              </mc:Choice>
              <mc:Fallback>
                <p:oleObj name="Equation" r:id="rId8" imgW="2527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852988"/>
                        <a:ext cx="462915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47800" y="5967040"/>
            <a:ext cx="6108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Look familiar?  Hint: anybody reading the book?</a:t>
            </a:r>
          </a:p>
        </p:txBody>
      </p:sp>
    </p:spTree>
    <p:extLst>
      <p:ext uri="{BB962C8B-B14F-4D97-AF65-F5344CB8AC3E}">
        <p14:creationId xmlns:p14="http://schemas.microsoft.com/office/powerpoint/2010/main" val="5749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505200"/>
            <a:ext cx="7188200" cy="2628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logistic regression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211" y="2941053"/>
            <a:ext cx="2608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Surrogate loss functions: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610267"/>
              </p:ext>
            </p:extLst>
          </p:nvPr>
        </p:nvGraphicFramePr>
        <p:xfrm>
          <a:off x="1752600" y="1752600"/>
          <a:ext cx="43973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00300" imgH="457200" progId="Equation.3">
                  <p:embed/>
                </p:oleObj>
              </mc:Choice>
              <mc:Fallback>
                <p:oleObj name="Equation" r:id="rId3" imgW="2400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752600"/>
                        <a:ext cx="439737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447800" y="4419600"/>
            <a:ext cx="6858000" cy="6858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4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regression: three views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364659" y="1751806"/>
          <a:ext cx="61626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65500" imgH="393700" progId="Equation.3">
                  <p:embed/>
                </p:oleObj>
              </mc:Choice>
              <mc:Fallback>
                <p:oleObj name="Equation" r:id="rId2" imgW="3365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59" y="1751806"/>
                        <a:ext cx="6162675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707430"/>
              </p:ext>
            </p:extLst>
          </p:nvPr>
        </p:nvGraphicFramePr>
        <p:xfrm>
          <a:off x="376691" y="3636823"/>
          <a:ext cx="4814887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28900" imgH="355600" progId="Equation.3">
                  <p:embed/>
                </p:oleObj>
              </mc:Choice>
              <mc:Fallback>
                <p:oleObj name="Equation" r:id="rId4" imgW="26289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691" y="3636823"/>
                        <a:ext cx="4814887" cy="652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78950" y="1751806"/>
            <a:ext cx="216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linear classifier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6558" y="3486006"/>
            <a:ext cx="2165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conditional model</a:t>
            </a:r>
          </a:p>
          <a:p>
            <a:r>
              <a:rPr lang="en-US" sz="2000" dirty="0">
                <a:solidFill>
                  <a:srgbClr val="0000FF"/>
                </a:solidFill>
              </a:rPr>
              <a:t>logistic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270010"/>
              </p:ext>
            </p:extLst>
          </p:nvPr>
        </p:nvGraphicFramePr>
        <p:xfrm>
          <a:off x="630027" y="5334000"/>
          <a:ext cx="43973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00300" imgH="457200" progId="Equation.3">
                  <p:embed/>
                </p:oleObj>
              </mc:Choice>
              <mc:Fallback>
                <p:oleObj name="Equation" r:id="rId6" imgW="2400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27" y="5334000"/>
                        <a:ext cx="439737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53200" y="5334000"/>
            <a:ext cx="2403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linear model minimizing logistic loss</a:t>
            </a:r>
          </a:p>
        </p:txBody>
      </p:sp>
    </p:spTree>
    <p:extLst>
      <p:ext uri="{BB962C8B-B14F-4D97-AF65-F5344CB8AC3E}">
        <p14:creationId xmlns:p14="http://schemas.microsoft.com/office/powerpoint/2010/main" val="30836984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540110"/>
              </p:ext>
            </p:extLst>
          </p:nvPr>
        </p:nvGraphicFramePr>
        <p:xfrm>
          <a:off x="1981200" y="1828800"/>
          <a:ext cx="43973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00300" imgH="457200" progId="Equation.3">
                  <p:embed/>
                </p:oleObj>
              </mc:Choice>
              <mc:Fallback>
                <p:oleObj name="Equation" r:id="rId2" imgW="2400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828800"/>
                        <a:ext cx="439737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2421" y="3124200"/>
            <a:ext cx="6926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we minimize this loss function, in practice, the results aren’t great and we tend to </a:t>
            </a:r>
            <a:r>
              <a:rPr lang="en-US" sz="2400" dirty="0" err="1"/>
              <a:t>overfit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5229545"/>
            <a:ext cx="1252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Solution?</a:t>
            </a:r>
          </a:p>
        </p:txBody>
      </p:sp>
    </p:spTree>
    <p:extLst>
      <p:ext uri="{BB962C8B-B14F-4D97-AF65-F5344CB8AC3E}">
        <p14:creationId xmlns:p14="http://schemas.microsoft.com/office/powerpoint/2010/main" val="10664831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Regularization/prior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211732"/>
              </p:ext>
            </p:extLst>
          </p:nvPr>
        </p:nvGraphicFramePr>
        <p:xfrm>
          <a:off x="609600" y="2057400"/>
          <a:ext cx="786125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44900" imgH="457200" progId="Equation.3">
                  <p:embed/>
                </p:oleObj>
              </mc:Choice>
              <mc:Fallback>
                <p:oleObj name="Equation" r:id="rId2" imgW="3644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057400"/>
                        <a:ext cx="7861252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0" y="3634770"/>
            <a:ext cx="483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or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079154"/>
              </p:ext>
            </p:extLst>
          </p:nvPr>
        </p:nvGraphicFramePr>
        <p:xfrm>
          <a:off x="955675" y="4760913"/>
          <a:ext cx="7292975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51200" imgH="457200" progId="Equation.3">
                  <p:embed/>
                </p:oleObj>
              </mc:Choice>
              <mc:Fallback>
                <p:oleObj name="Equation" r:id="rId4" imgW="3251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4760913"/>
                        <a:ext cx="7292975" cy="1030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07344" y="6212822"/>
            <a:ext cx="433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are some of the </a:t>
            </a:r>
            <a:r>
              <a:rPr lang="en-US" dirty="0" err="1">
                <a:solidFill>
                  <a:srgbClr val="FF0000"/>
                </a:solidFill>
              </a:rPr>
              <a:t>regularizers</a:t>
            </a:r>
            <a:r>
              <a:rPr lang="en-US" dirty="0">
                <a:solidFill>
                  <a:srgbClr val="FF0000"/>
                </a:solidFill>
              </a:rPr>
              <a:t> we know?</a:t>
            </a:r>
          </a:p>
        </p:txBody>
      </p:sp>
    </p:spTree>
    <p:extLst>
      <p:ext uri="{BB962C8B-B14F-4D97-AF65-F5344CB8AC3E}">
        <p14:creationId xmlns:p14="http://schemas.microsoft.com/office/powerpoint/2010/main" val="156563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Regularization/prior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911177"/>
              </p:ext>
            </p:extLst>
          </p:nvPr>
        </p:nvGraphicFramePr>
        <p:xfrm>
          <a:off x="1295400" y="2286000"/>
          <a:ext cx="62166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82900" imgH="457200" progId="Equation.3">
                  <p:embed/>
                </p:oleObj>
              </mc:Choice>
              <mc:Fallback>
                <p:oleObj name="Equation" r:id="rId2" imgW="2882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86000"/>
                        <a:ext cx="6216650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831" y="1720474"/>
            <a:ext cx="233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L2 regularization: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57231" y="4038600"/>
            <a:ext cx="7491369" cy="2601357"/>
            <a:chOff x="357231" y="4038600"/>
            <a:chExt cx="7491369" cy="2601357"/>
          </a:xfrm>
        </p:grpSpPr>
        <p:sp>
          <p:nvSpPr>
            <p:cNvPr id="6" name="TextBox 5"/>
            <p:cNvSpPr txBox="1"/>
            <p:nvPr/>
          </p:nvSpPr>
          <p:spPr>
            <a:xfrm>
              <a:off x="357231" y="4038600"/>
              <a:ext cx="2052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Gaussian prior: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0" y="4117938"/>
              <a:ext cx="4038600" cy="252201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09800" y="5791200"/>
              <a:ext cx="12229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p(</a:t>
              </a:r>
              <a:r>
                <a:rPr lang="en-US" sz="2400" dirty="0" err="1"/>
                <a:t>w,b</a:t>
              </a:r>
              <a:r>
                <a:rPr lang="en-US" sz="2400" dirty="0"/>
                <a:t>) ~ 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85C90F3-2693-014B-A6F8-F067736FDA50}"/>
              </a:ext>
            </a:extLst>
          </p:cNvPr>
          <p:cNvSpPr txBox="1"/>
          <p:nvPr/>
        </p:nvSpPr>
        <p:spPr>
          <a:xfrm>
            <a:off x="732359" y="4500265"/>
            <a:ext cx="2700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Gaussians are defined by a mean (</a:t>
            </a:r>
            <a:r>
              <a:rPr lang="en-US" dirty="0" err="1"/>
              <a:t>μ</a:t>
            </a:r>
            <a:r>
              <a:rPr lang="en-US" dirty="0"/>
              <a:t>) and a variance (σ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7171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2B55-5090-F32B-7793-CAA7E51FE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0C9A22-4395-8846-129D-4D8A5449FEA5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3445933"/>
          <a:ext cx="319735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784">
                  <a:extLst>
                    <a:ext uri="{9D8B030D-6E8A-4147-A177-3AD203B41FA5}">
                      <a16:colId xmlns:a16="http://schemas.microsoft.com/office/drawing/2014/main" val="2488723645"/>
                    </a:ext>
                  </a:extLst>
                </a:gridCol>
                <a:gridCol w="1065784">
                  <a:extLst>
                    <a:ext uri="{9D8B030D-6E8A-4147-A177-3AD203B41FA5}">
                      <a16:colId xmlns:a16="http://schemas.microsoft.com/office/drawing/2014/main" val="1046715428"/>
                    </a:ext>
                  </a:extLst>
                </a:gridCol>
                <a:gridCol w="1065784">
                  <a:extLst>
                    <a:ext uri="{9D8B030D-6E8A-4147-A177-3AD203B41FA5}">
                      <a16:colId xmlns:a16="http://schemas.microsoft.com/office/drawing/2014/main" val="26225628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197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258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1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212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61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977965"/>
                  </a:ext>
                </a:extLst>
              </a:tr>
            </a:tbl>
          </a:graphicData>
        </a:graphic>
      </p:graphicFrame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C4FE8AE6-93D9-AE8C-A941-42D9E2405E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2648" y="1789818"/>
          <a:ext cx="27479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6000" imgH="393700" progId="Equation.3">
                  <p:embed/>
                </p:oleObj>
              </mc:Choice>
              <mc:Fallback>
                <p:oleObj name="Equation" r:id="rId2" imgW="1016000" imgH="393700" progId="Equation.3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C4FE8AE6-93D9-AE8C-A941-42D9E2405E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48" y="1789818"/>
                        <a:ext cx="2747962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4E66490-73D2-5C22-6EEF-DDD7EA93DC67}"/>
              </a:ext>
            </a:extLst>
          </p:cNvPr>
          <p:cNvSpPr txBox="1"/>
          <p:nvPr/>
        </p:nvSpPr>
        <p:spPr>
          <a:xfrm>
            <a:off x="4921956" y="2968978"/>
            <a:ext cx="19127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1BC0"/>
                </a:solidFill>
              </a:rPr>
              <a:t>p(1)  = 3/5</a:t>
            </a:r>
          </a:p>
          <a:p>
            <a:r>
              <a:rPr lang="en-US" sz="2800" dirty="0">
                <a:solidFill>
                  <a:srgbClr val="001BC0"/>
                </a:solidFill>
              </a:rPr>
              <a:t>p(-1) = 2/5</a:t>
            </a:r>
          </a:p>
        </p:txBody>
      </p:sp>
    </p:spTree>
    <p:extLst>
      <p:ext uri="{BB962C8B-B14F-4D97-AF65-F5344CB8AC3E}">
        <p14:creationId xmlns:p14="http://schemas.microsoft.com/office/powerpoint/2010/main" val="23429102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Regularization/prior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12905"/>
              </p:ext>
            </p:extLst>
          </p:nvPr>
        </p:nvGraphicFramePr>
        <p:xfrm>
          <a:off x="1295400" y="2286000"/>
          <a:ext cx="62166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82900" imgH="457200" progId="Equation.3">
                  <p:embed/>
                </p:oleObj>
              </mc:Choice>
              <mc:Fallback>
                <p:oleObj name="Equation" r:id="rId2" imgW="2882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86000"/>
                        <a:ext cx="6216650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831" y="1720474"/>
            <a:ext cx="233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L2 regularization: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231" y="4038600"/>
            <a:ext cx="2052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Gaussian prior: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202064"/>
              </p:ext>
            </p:extLst>
          </p:nvPr>
        </p:nvGraphicFramePr>
        <p:xfrm>
          <a:off x="1295400" y="4648200"/>
          <a:ext cx="66278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73400" imgH="457200" progId="Equation.3">
                  <p:embed/>
                </p:oleObj>
              </mc:Choice>
              <mc:Fallback>
                <p:oleObj name="Equation" r:id="rId4" imgW="3073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648200"/>
                        <a:ext cx="6627812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10735"/>
              </p:ext>
            </p:extLst>
          </p:nvPr>
        </p:nvGraphicFramePr>
        <p:xfrm>
          <a:off x="6716712" y="5791200"/>
          <a:ext cx="12065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800" imgH="393700" progId="Equation.3">
                  <p:embed/>
                </p:oleObj>
              </mc:Choice>
              <mc:Fallback>
                <p:oleObj name="Equation" r:id="rId6" imgW="558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6712" y="5791200"/>
                        <a:ext cx="1206500" cy="852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57600" y="6103585"/>
            <a:ext cx="2575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Does the </a:t>
            </a:r>
            <a:r>
              <a:rPr lang="en-US" sz="2000" dirty="0" err="1">
                <a:solidFill>
                  <a:srgbClr val="FF0000"/>
                </a:solidFill>
              </a:rPr>
              <a:t>λ</a:t>
            </a:r>
            <a:r>
              <a:rPr lang="en-US" sz="2000" dirty="0">
                <a:solidFill>
                  <a:srgbClr val="FF0000"/>
                </a:solidFill>
              </a:rPr>
              <a:t> make sense?</a:t>
            </a:r>
          </a:p>
        </p:txBody>
      </p:sp>
    </p:spTree>
    <p:extLst>
      <p:ext uri="{BB962C8B-B14F-4D97-AF65-F5344CB8AC3E}">
        <p14:creationId xmlns:p14="http://schemas.microsoft.com/office/powerpoint/2010/main" val="197916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Regularization/prior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736106"/>
              </p:ext>
            </p:extLst>
          </p:nvPr>
        </p:nvGraphicFramePr>
        <p:xfrm>
          <a:off x="1295400" y="2286000"/>
          <a:ext cx="62166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82900" imgH="457200" progId="Equation.3">
                  <p:embed/>
                </p:oleObj>
              </mc:Choice>
              <mc:Fallback>
                <p:oleObj name="Equation" r:id="rId3" imgW="2882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86000"/>
                        <a:ext cx="6216650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831" y="1720474"/>
            <a:ext cx="233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L2 regularization: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231" y="4038600"/>
            <a:ext cx="2052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Gaussian prior: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340945"/>
              </p:ext>
            </p:extLst>
          </p:nvPr>
        </p:nvGraphicFramePr>
        <p:xfrm>
          <a:off x="347772" y="4644597"/>
          <a:ext cx="5122424" cy="765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73400" imgH="457200" progId="Equation.3">
                  <p:embed/>
                </p:oleObj>
              </mc:Choice>
              <mc:Fallback>
                <p:oleObj name="Equation" r:id="rId5" imgW="3073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72" y="4644597"/>
                        <a:ext cx="5122424" cy="7656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053854"/>
              </p:ext>
            </p:extLst>
          </p:nvPr>
        </p:nvGraphicFramePr>
        <p:xfrm>
          <a:off x="3975100" y="5545175"/>
          <a:ext cx="12065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58800" imgH="393700" progId="Equation.3">
                  <p:embed/>
                </p:oleObj>
              </mc:Choice>
              <mc:Fallback>
                <p:oleObj name="Equation" r:id="rId7" imgW="558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5545175"/>
                        <a:ext cx="1206500" cy="852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9243" y="4496391"/>
            <a:ext cx="3358910" cy="20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322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Regularization/prior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052749"/>
              </p:ext>
            </p:extLst>
          </p:nvPr>
        </p:nvGraphicFramePr>
        <p:xfrm>
          <a:off x="1349375" y="2286000"/>
          <a:ext cx="61071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32100" imgH="457200" progId="Equation.3">
                  <p:embed/>
                </p:oleObj>
              </mc:Choice>
              <mc:Fallback>
                <p:oleObj name="Equation" r:id="rId2" imgW="2832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2286000"/>
                        <a:ext cx="6107113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831" y="1720474"/>
            <a:ext cx="233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L1 regularization: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57231" y="3810000"/>
            <a:ext cx="8634369" cy="2910726"/>
            <a:chOff x="357231" y="3810000"/>
            <a:chExt cx="8634369" cy="2910726"/>
          </a:xfrm>
        </p:grpSpPr>
        <p:sp>
          <p:nvSpPr>
            <p:cNvPr id="6" name="TextBox 5"/>
            <p:cNvSpPr txBox="1"/>
            <p:nvPr/>
          </p:nvSpPr>
          <p:spPr>
            <a:xfrm>
              <a:off x="357231" y="4038600"/>
              <a:ext cx="21190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0000FF"/>
                  </a:solidFill>
                </a:rPr>
                <a:t>Laplacian</a:t>
              </a:r>
              <a:r>
                <a:rPr lang="en-US" sz="2400" dirty="0">
                  <a:solidFill>
                    <a:srgbClr val="0000FF"/>
                  </a:solidFill>
                </a:rPr>
                <a:t> prior: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33600" y="5161422"/>
              <a:ext cx="12229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p(</a:t>
              </a:r>
              <a:r>
                <a:rPr lang="en-US" sz="2400" dirty="0" err="1"/>
                <a:t>w,b</a:t>
              </a:r>
              <a:r>
                <a:rPr lang="en-US" sz="2400" dirty="0"/>
                <a:t>) ~  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79800" y="3810000"/>
              <a:ext cx="5511800" cy="29107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236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Regularization/prior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034900"/>
              </p:ext>
            </p:extLst>
          </p:nvPr>
        </p:nvGraphicFramePr>
        <p:xfrm>
          <a:off x="1349375" y="2286000"/>
          <a:ext cx="61071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32100" imgH="457200" progId="Equation.3">
                  <p:embed/>
                </p:oleObj>
              </mc:Choice>
              <mc:Fallback>
                <p:oleObj name="Equation" r:id="rId2" imgW="2832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2286000"/>
                        <a:ext cx="6107113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831" y="1720474"/>
            <a:ext cx="233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L1 regularization: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231" y="4038600"/>
            <a:ext cx="2119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Laplacian</a:t>
            </a:r>
            <a:r>
              <a:rPr lang="en-US" sz="2400" dirty="0">
                <a:solidFill>
                  <a:srgbClr val="0000FF"/>
                </a:solidFill>
              </a:rPr>
              <a:t> prior: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664592"/>
              </p:ext>
            </p:extLst>
          </p:nvPr>
        </p:nvGraphicFramePr>
        <p:xfrm>
          <a:off x="1506538" y="4648200"/>
          <a:ext cx="61896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70200" imgH="457200" progId="Equation.3">
                  <p:embed/>
                </p:oleObj>
              </mc:Choice>
              <mc:Fallback>
                <p:oleObj name="Equation" r:id="rId4" imgW="2870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38" y="4648200"/>
                        <a:ext cx="6189662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64F7FE-AEBD-7741-960D-82D505961E48}"/>
                  </a:ext>
                </a:extLst>
              </p:cNvPr>
              <p:cNvSpPr txBox="1"/>
              <p:nvPr/>
            </p:nvSpPr>
            <p:spPr>
              <a:xfrm>
                <a:off x="6781800" y="5979559"/>
                <a:ext cx="836126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64F7FE-AEBD-7741-960D-82D505961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5979559"/>
                <a:ext cx="836126" cy="693844"/>
              </a:xfrm>
              <a:prstGeom prst="rect">
                <a:avLst/>
              </a:prstGeom>
              <a:blipFill>
                <a:blip r:embed="rId7"/>
                <a:stretch>
                  <a:fillRect l="-7463" r="-447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6177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L1 vs. L2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0"/>
            <a:ext cx="4328808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1223" y="1752600"/>
            <a:ext cx="2714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L1 = </a:t>
            </a:r>
            <a:r>
              <a:rPr lang="en-US" sz="2400" dirty="0" err="1"/>
              <a:t>Laplacian</a:t>
            </a:r>
            <a:r>
              <a:rPr lang="en-US" sz="2400" dirty="0"/>
              <a:t> prior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8800" y="1752600"/>
            <a:ext cx="2648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L2 = Gaussian prior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926122"/>
            <a:ext cx="3733800" cy="233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538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5000" y="2895600"/>
            <a:ext cx="58674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Why is it called logistic regression?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It is a classifier??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6400" y="3048000"/>
            <a:ext cx="1524000" cy="381000"/>
          </a:xfrm>
          <a:prstGeom prst="rect">
            <a:avLst/>
          </a:prstGeom>
          <a:solidFill>
            <a:srgbClr val="FF6600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339602"/>
              </p:ext>
            </p:extLst>
          </p:nvPr>
        </p:nvGraphicFramePr>
        <p:xfrm>
          <a:off x="1183704" y="5105400"/>
          <a:ext cx="58610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00400" imgH="431800" progId="Equation.3">
                  <p:embed/>
                </p:oleObj>
              </mc:Choice>
              <mc:Fallback>
                <p:oleObj name="Equation" r:id="rId2" imgW="3200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704" y="5105400"/>
                        <a:ext cx="586105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56605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 digression: </a:t>
            </a:r>
            <a:br>
              <a:rPr lang="en-US" dirty="0"/>
            </a:br>
            <a:r>
              <a:rPr lang="en-US" dirty="0"/>
              <a:t>regression vs. classification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438400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Raw data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38200" y="3124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38200" y="3733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38200" y="4343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38200" y="4953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38200" y="5562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24384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7044" y="3135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37044" y="3733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7044" y="4343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7044" y="4964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8800" y="5562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Right Arrow 15"/>
          <p:cNvSpPr/>
          <p:nvPr/>
        </p:nvSpPr>
        <p:spPr bwMode="auto">
          <a:xfrm>
            <a:off x="2667000" y="3810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400" y="4724400"/>
            <a:ext cx="1124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extract</a:t>
            </a:r>
          </a:p>
          <a:p>
            <a:r>
              <a:rPr lang="en-US" sz="2000" dirty="0"/>
              <a:t>features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0" y="29189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AB932"/>
                </a:solidFill>
              </a:rPr>
              <a:t>f</a:t>
            </a:r>
            <a:r>
              <a:rPr lang="en-US" baseline="-25000" dirty="0">
                <a:solidFill>
                  <a:srgbClr val="BAB932"/>
                </a:solidFill>
              </a:rPr>
              <a:t>1</a:t>
            </a:r>
            <a:r>
              <a:rPr lang="en-US" dirty="0">
                <a:solidFill>
                  <a:srgbClr val="BAB932"/>
                </a:solidFill>
              </a:rPr>
              <a:t>, f</a:t>
            </a:r>
            <a:r>
              <a:rPr lang="en-US" baseline="-25000" dirty="0">
                <a:solidFill>
                  <a:srgbClr val="BAB932"/>
                </a:solidFill>
              </a:rPr>
              <a:t>2</a:t>
            </a:r>
            <a:r>
              <a:rPr lang="en-US" dirty="0">
                <a:solidFill>
                  <a:srgbClr val="BAB932"/>
                </a:solidFill>
              </a:rPr>
              <a:t>, f</a:t>
            </a:r>
            <a:r>
              <a:rPr lang="en-US" baseline="-25000" dirty="0">
                <a:solidFill>
                  <a:srgbClr val="BAB932"/>
                </a:solidFill>
              </a:rPr>
              <a:t>3</a:t>
            </a:r>
            <a:r>
              <a:rPr lang="en-US" dirty="0">
                <a:solidFill>
                  <a:srgbClr val="BAB932"/>
                </a:solidFill>
              </a:rPr>
              <a:t>, …, f</a:t>
            </a:r>
            <a:r>
              <a:rPr lang="en-US" baseline="-25000" dirty="0">
                <a:solidFill>
                  <a:srgbClr val="BAB932"/>
                </a:solidFill>
              </a:rPr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0" y="34523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AB932"/>
                </a:solidFill>
              </a:rPr>
              <a:t>f</a:t>
            </a:r>
            <a:r>
              <a:rPr lang="en-US" baseline="-25000" dirty="0">
                <a:solidFill>
                  <a:srgbClr val="BAB932"/>
                </a:solidFill>
              </a:rPr>
              <a:t>1</a:t>
            </a:r>
            <a:r>
              <a:rPr lang="en-US" dirty="0">
                <a:solidFill>
                  <a:srgbClr val="BAB932"/>
                </a:solidFill>
              </a:rPr>
              <a:t>, f</a:t>
            </a:r>
            <a:r>
              <a:rPr lang="en-US" baseline="-25000" dirty="0">
                <a:solidFill>
                  <a:srgbClr val="BAB932"/>
                </a:solidFill>
              </a:rPr>
              <a:t>2</a:t>
            </a:r>
            <a:r>
              <a:rPr lang="en-US" dirty="0">
                <a:solidFill>
                  <a:srgbClr val="BAB932"/>
                </a:solidFill>
              </a:rPr>
              <a:t>, f</a:t>
            </a:r>
            <a:r>
              <a:rPr lang="en-US" baseline="-25000" dirty="0">
                <a:solidFill>
                  <a:srgbClr val="BAB932"/>
                </a:solidFill>
              </a:rPr>
              <a:t>3</a:t>
            </a:r>
            <a:r>
              <a:rPr lang="en-US" dirty="0">
                <a:solidFill>
                  <a:srgbClr val="BAB932"/>
                </a:solidFill>
              </a:rPr>
              <a:t>, …, f</a:t>
            </a:r>
            <a:r>
              <a:rPr lang="en-US" baseline="-25000" dirty="0">
                <a:solidFill>
                  <a:srgbClr val="BAB932"/>
                </a:solidFill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0" y="39857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AB932"/>
                </a:solidFill>
              </a:rPr>
              <a:t>f</a:t>
            </a:r>
            <a:r>
              <a:rPr lang="en-US" baseline="-25000" dirty="0">
                <a:solidFill>
                  <a:srgbClr val="BAB932"/>
                </a:solidFill>
              </a:rPr>
              <a:t>1</a:t>
            </a:r>
            <a:r>
              <a:rPr lang="en-US" dirty="0">
                <a:solidFill>
                  <a:srgbClr val="BAB932"/>
                </a:solidFill>
              </a:rPr>
              <a:t>, f</a:t>
            </a:r>
            <a:r>
              <a:rPr lang="en-US" baseline="-25000" dirty="0">
                <a:solidFill>
                  <a:srgbClr val="BAB932"/>
                </a:solidFill>
              </a:rPr>
              <a:t>2</a:t>
            </a:r>
            <a:r>
              <a:rPr lang="en-US" dirty="0">
                <a:solidFill>
                  <a:srgbClr val="BAB932"/>
                </a:solidFill>
              </a:rPr>
              <a:t>, f</a:t>
            </a:r>
            <a:r>
              <a:rPr lang="en-US" baseline="-25000" dirty="0">
                <a:solidFill>
                  <a:srgbClr val="BAB932"/>
                </a:solidFill>
              </a:rPr>
              <a:t>3</a:t>
            </a:r>
            <a:r>
              <a:rPr lang="en-US" dirty="0">
                <a:solidFill>
                  <a:srgbClr val="BAB932"/>
                </a:solidFill>
              </a:rPr>
              <a:t>, …, f</a:t>
            </a:r>
            <a:r>
              <a:rPr lang="en-US" baseline="-25000" dirty="0">
                <a:solidFill>
                  <a:srgbClr val="BAB932"/>
                </a:solidFill>
              </a:rPr>
              <a:t>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0000" y="45953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AB932"/>
                </a:solidFill>
              </a:rPr>
              <a:t>f</a:t>
            </a:r>
            <a:r>
              <a:rPr lang="en-US" baseline="-25000" dirty="0">
                <a:solidFill>
                  <a:srgbClr val="BAB932"/>
                </a:solidFill>
              </a:rPr>
              <a:t>1</a:t>
            </a:r>
            <a:r>
              <a:rPr lang="en-US" dirty="0">
                <a:solidFill>
                  <a:srgbClr val="BAB932"/>
                </a:solidFill>
              </a:rPr>
              <a:t>, f</a:t>
            </a:r>
            <a:r>
              <a:rPr lang="en-US" baseline="-25000" dirty="0">
                <a:solidFill>
                  <a:srgbClr val="BAB932"/>
                </a:solidFill>
              </a:rPr>
              <a:t>2</a:t>
            </a:r>
            <a:r>
              <a:rPr lang="en-US" dirty="0">
                <a:solidFill>
                  <a:srgbClr val="BAB932"/>
                </a:solidFill>
              </a:rPr>
              <a:t>, f</a:t>
            </a:r>
            <a:r>
              <a:rPr lang="en-US" baseline="-25000" dirty="0">
                <a:solidFill>
                  <a:srgbClr val="BAB932"/>
                </a:solidFill>
              </a:rPr>
              <a:t>3</a:t>
            </a:r>
            <a:r>
              <a:rPr lang="en-US" dirty="0">
                <a:solidFill>
                  <a:srgbClr val="BAB932"/>
                </a:solidFill>
              </a:rPr>
              <a:t>, …, f</a:t>
            </a:r>
            <a:r>
              <a:rPr lang="en-US" baseline="-25000" dirty="0">
                <a:solidFill>
                  <a:srgbClr val="BAB932"/>
                </a:solidFill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3431" y="5193268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AB932"/>
                </a:solidFill>
              </a:rPr>
              <a:t>f</a:t>
            </a:r>
            <a:r>
              <a:rPr lang="en-US" baseline="-25000" dirty="0">
                <a:solidFill>
                  <a:srgbClr val="BAB932"/>
                </a:solidFill>
              </a:rPr>
              <a:t>1</a:t>
            </a:r>
            <a:r>
              <a:rPr lang="en-US" dirty="0">
                <a:solidFill>
                  <a:srgbClr val="BAB932"/>
                </a:solidFill>
              </a:rPr>
              <a:t>, f</a:t>
            </a:r>
            <a:r>
              <a:rPr lang="en-US" baseline="-25000" dirty="0">
                <a:solidFill>
                  <a:srgbClr val="BAB932"/>
                </a:solidFill>
              </a:rPr>
              <a:t>2</a:t>
            </a:r>
            <a:r>
              <a:rPr lang="en-US" dirty="0">
                <a:solidFill>
                  <a:srgbClr val="BAB932"/>
                </a:solidFill>
              </a:rPr>
              <a:t>, f</a:t>
            </a:r>
            <a:r>
              <a:rPr lang="en-US" baseline="-25000" dirty="0">
                <a:solidFill>
                  <a:srgbClr val="BAB932"/>
                </a:solidFill>
              </a:rPr>
              <a:t>3</a:t>
            </a:r>
            <a:r>
              <a:rPr lang="en-US" dirty="0">
                <a:solidFill>
                  <a:srgbClr val="BAB932"/>
                </a:solidFill>
              </a:rPr>
              <a:t>, …, f</a:t>
            </a:r>
            <a:r>
              <a:rPr lang="en-US" baseline="-25000" dirty="0">
                <a:solidFill>
                  <a:srgbClr val="BAB932"/>
                </a:solidFill>
              </a:rPr>
              <a:t>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40783" y="2438400"/>
            <a:ext cx="1111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features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36183" y="24384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08753" y="2838510"/>
            <a:ext cx="611436" cy="2797874"/>
          </a:xfrm>
          <a:prstGeom prst="rect">
            <a:avLst/>
          </a:prstGeom>
          <a:solidFill>
            <a:srgbClr val="FF0000">
              <a:alpha val="4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374191" y="3066074"/>
            <a:ext cx="2685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classification: discrete (some finite set of labels)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regression: real value</a:t>
            </a:r>
          </a:p>
        </p:txBody>
      </p:sp>
    </p:spTree>
    <p:extLst>
      <p:ext uri="{BB962C8B-B14F-4D97-AF65-F5344CB8AC3E}">
        <p14:creationId xmlns:p14="http://schemas.microsoft.com/office/powerpoint/2010/main" val="67153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-647700" y="3971475"/>
            <a:ext cx="3429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66800" y="5685975"/>
            <a:ext cx="3962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1600200" y="27141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81200" y="30951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286000" y="28665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09800" y="34761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35523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828800" y="38571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52600" y="40857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524000" y="42381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676400" y="45429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981200" y="47715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676400" y="49239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524000" y="52287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828800" y="53049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5400" y="1850912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some points, find the </a:t>
            </a:r>
            <a:r>
              <a:rPr lang="en-US" b="1" i="1" dirty="0">
                <a:solidFill>
                  <a:srgbClr val="FF0000"/>
                </a:solidFill>
              </a:rPr>
              <a:t>line</a:t>
            </a:r>
            <a:r>
              <a:rPr lang="en-US" dirty="0"/>
              <a:t> that best fits/explains the data</a:t>
            </a:r>
          </a:p>
          <a:p>
            <a:endParaRPr lang="en-US" dirty="0"/>
          </a:p>
          <a:p>
            <a:r>
              <a:rPr lang="en-US" dirty="0"/>
              <a:t>Our model is a line, i.e. we’re assuming a linear relationship between the feature and the label value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00" y="3742875"/>
            <a:ext cx="335280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419100" y="6221607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can we find this line?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60285" y="5731325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708" y="3716443"/>
            <a:ext cx="211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response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y</a:t>
            </a:r>
            <a:r>
              <a:rPr lang="en-US" dirty="0"/>
              <a:t>)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906816"/>
              </p:ext>
            </p:extLst>
          </p:nvPr>
        </p:nvGraphicFramePr>
        <p:xfrm>
          <a:off x="5308600" y="4511675"/>
          <a:ext cx="227806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0" y="4511675"/>
                        <a:ext cx="2278063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762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-647700" y="4152900"/>
            <a:ext cx="3429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66800" y="5867400"/>
            <a:ext cx="3962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16002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812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286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098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8288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526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5240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6764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981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676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5240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8288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218198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 a line </a:t>
            </a:r>
            <a:r>
              <a:rPr lang="en-US" i="1" dirty="0"/>
              <a:t>h</a:t>
            </a:r>
            <a:r>
              <a:rPr lang="en-US" dirty="0"/>
              <a:t> that minimizes some loss/error function: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00" y="3924300"/>
            <a:ext cx="335280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272088" y="2938463"/>
          <a:ext cx="17145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2000" imgH="165100" progId="Equation.3">
                  <p:embed/>
                </p:oleObj>
              </mc:Choice>
              <mc:Fallback>
                <p:oleObj name="Equation" r:id="rId3" imgW="7620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088" y="2938463"/>
                        <a:ext cx="171450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355876" y="5888560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feature (</a:t>
            </a:r>
            <a:r>
              <a:rPr lang="en-US" dirty="0" err="1"/>
              <a:t>x</a:t>
            </a:r>
            <a:r>
              <a:rPr lang="en-US" dirty="0"/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518" y="3825298"/>
            <a:ext cx="211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response </a:t>
            </a:r>
          </a:p>
          <a:p>
            <a:r>
              <a:rPr lang="en-US" dirty="0"/>
              <a:t>(</a:t>
            </a:r>
            <a:r>
              <a:rPr lang="en-US" dirty="0" err="1"/>
              <a:t>y</a:t>
            </a:r>
            <a:r>
              <a:rPr lang="en-US" dirty="0"/>
              <a:t>)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822095" y="3564859"/>
            <a:ext cx="5273525" cy="2123911"/>
            <a:chOff x="3822095" y="3564859"/>
            <a:chExt cx="5273525" cy="2123911"/>
          </a:xfrm>
        </p:grpSpPr>
        <p:sp>
          <p:nvSpPr>
            <p:cNvPr id="29" name="TextBox 28"/>
            <p:cNvSpPr txBox="1"/>
            <p:nvPr/>
          </p:nvSpPr>
          <p:spPr>
            <a:xfrm>
              <a:off x="3822095" y="3564859"/>
              <a:ext cx="34011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Sum of the individual errors:</a:t>
              </a:r>
            </a:p>
          </p:txBody>
        </p:sp>
        <p:graphicFrame>
          <p:nvGraphicFramePr>
            <p:cNvPr id="33796" name="Object 4"/>
            <p:cNvGraphicFramePr>
              <a:graphicFrameLocks noChangeAspect="1"/>
            </p:cNvGraphicFramePr>
            <p:nvPr/>
          </p:nvGraphicFramePr>
          <p:xfrm>
            <a:off x="4740275" y="4202113"/>
            <a:ext cx="360045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600200" imgH="304800" progId="Equation.3">
                    <p:embed/>
                  </p:oleObj>
                </mc:Choice>
                <mc:Fallback>
                  <p:oleObj name="Equation" r:id="rId5" imgW="1600200" imgH="304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0275" y="4202113"/>
                          <a:ext cx="3600450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Left Brace 29"/>
            <p:cNvSpPr/>
            <p:nvPr/>
          </p:nvSpPr>
          <p:spPr bwMode="auto">
            <a:xfrm rot="16200000">
              <a:off x="7385360" y="4449845"/>
              <a:ext cx="457200" cy="1371600"/>
            </a:xfrm>
            <a:prstGeom prst="lef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89525" y="5319438"/>
              <a:ext cx="2806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0/1 loss!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140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minimization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How do we find the minimum of an equation?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Take the derivative, set to 0 and solve (going to be a min or a max)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Any problems here?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Ideas?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558174"/>
              </p:ext>
            </p:extLst>
          </p:nvPr>
        </p:nvGraphicFramePr>
        <p:xfrm>
          <a:off x="2303711" y="2362200"/>
          <a:ext cx="36004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304800" progId="Equation.3">
                  <p:embed/>
                </p:oleObj>
              </mc:Choice>
              <mc:Fallback>
                <p:oleObj name="Equation" r:id="rId2" imgW="16002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711" y="2362200"/>
                        <a:ext cx="36004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291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2B55-5090-F32B-7793-CAA7E51FE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0C9A22-4395-8846-129D-4D8A5449FEA5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3445933"/>
          <a:ext cx="319735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784">
                  <a:extLst>
                    <a:ext uri="{9D8B030D-6E8A-4147-A177-3AD203B41FA5}">
                      <a16:colId xmlns:a16="http://schemas.microsoft.com/office/drawing/2014/main" val="2488723645"/>
                    </a:ext>
                  </a:extLst>
                </a:gridCol>
                <a:gridCol w="1065784">
                  <a:extLst>
                    <a:ext uri="{9D8B030D-6E8A-4147-A177-3AD203B41FA5}">
                      <a16:colId xmlns:a16="http://schemas.microsoft.com/office/drawing/2014/main" val="1046715428"/>
                    </a:ext>
                  </a:extLst>
                </a:gridCol>
                <a:gridCol w="1065784">
                  <a:extLst>
                    <a:ext uri="{9D8B030D-6E8A-4147-A177-3AD203B41FA5}">
                      <a16:colId xmlns:a16="http://schemas.microsoft.com/office/drawing/2014/main" val="26225628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197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258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1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212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61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977965"/>
                  </a:ext>
                </a:extLst>
              </a:tr>
            </a:tbl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3EE03C5-469B-D5B0-C033-99180AEB95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153879"/>
              </p:ext>
            </p:extLst>
          </p:nvPr>
        </p:nvGraphicFramePr>
        <p:xfrm>
          <a:off x="228600" y="1774119"/>
          <a:ext cx="37084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431800" progId="Equation.3">
                  <p:embed/>
                </p:oleObj>
              </mc:Choice>
              <mc:Fallback>
                <p:oleObj name="Equation" r:id="rId2" imgW="1371600" imgH="431800" progId="Equation.3">
                  <p:embed/>
                  <p:pic>
                    <p:nvPicPr>
                      <p:cNvPr id="419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774119"/>
                        <a:ext cx="3708400" cy="116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3E4B682-CEA8-770B-B63B-70BE46A10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021713"/>
              </p:ext>
            </p:extLst>
          </p:nvPr>
        </p:nvGraphicFramePr>
        <p:xfrm>
          <a:off x="4538133" y="1892017"/>
          <a:ext cx="4038600" cy="1584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108670889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156942983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r>
                        <a:rPr lang="en-US" sz="2000" dirty="0"/>
                        <a:t>p(x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dirty="0"/>
                        <a:t> = 1 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41726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p(x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dirty="0"/>
                        <a:t> = 0 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8086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2000" dirty="0"/>
                        <a:t>p(x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 = 1|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001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2000" dirty="0"/>
                        <a:t>p(x2 = 0|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470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6108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-647700" y="4152900"/>
            <a:ext cx="3429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66800" y="5867400"/>
            <a:ext cx="3962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16002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812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286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098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8288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526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5240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6764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981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676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5240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8288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00" y="3924300"/>
            <a:ext cx="335280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343400" y="4229100"/>
          <a:ext cx="3886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27200" imgH="304800" progId="Equation.3">
                  <p:embed/>
                </p:oleObj>
              </mc:Choice>
              <mc:Fallback>
                <p:oleObj name="Equation" r:id="rId3" imgW="17272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229100"/>
                        <a:ext cx="3886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355876" y="5888560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feature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518" y="3825298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response</a:t>
            </a: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4321175" y="2095500"/>
          <a:ext cx="36004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00200" imgH="304800" progId="Equation.3">
                  <p:embed/>
                </p:oleObj>
              </mc:Choice>
              <mc:Fallback>
                <p:oleObj name="Equation" r:id="rId5" imgW="16002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2095500"/>
                        <a:ext cx="36004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Down Arrow 28"/>
          <p:cNvSpPr/>
          <p:nvPr/>
        </p:nvSpPr>
        <p:spPr>
          <a:xfrm>
            <a:off x="5721052" y="3115735"/>
            <a:ext cx="653143" cy="8382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152572" y="5309810"/>
            <a:ext cx="338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squared error is convex!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800" y="6083300"/>
            <a:ext cx="47752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881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-647700" y="4152900"/>
            <a:ext cx="3429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66800" y="5867400"/>
            <a:ext cx="3962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16002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812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286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098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8288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526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5240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6764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981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676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5240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8288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2133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 a line </a:t>
            </a:r>
            <a:r>
              <a:rPr lang="en-US" i="1" dirty="0" err="1"/>
              <a:t>h</a:t>
            </a:r>
            <a:r>
              <a:rPr lang="en-US" dirty="0"/>
              <a:t> that minimizes an error function: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00" y="3924300"/>
            <a:ext cx="335280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343400" y="3048000"/>
          <a:ext cx="3886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27200" imgH="304800" progId="Equation.3">
                  <p:embed/>
                </p:oleObj>
              </mc:Choice>
              <mc:Fallback>
                <p:oleObj name="Equation" r:id="rId3" imgW="17272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048000"/>
                        <a:ext cx="3886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582841"/>
              </p:ext>
            </p:extLst>
          </p:nvPr>
        </p:nvGraphicFramePr>
        <p:xfrm>
          <a:off x="4362450" y="4633913"/>
          <a:ext cx="4572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32000" imgH="317500" progId="Equation.3">
                  <p:embed/>
                </p:oleObj>
              </mc:Choice>
              <mc:Fallback>
                <p:oleObj name="Equation" r:id="rId5" imgW="20320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4633913"/>
                        <a:ext cx="45720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810000" y="395793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case of a 2d line:</a:t>
            </a:r>
          </a:p>
        </p:txBody>
      </p:sp>
      <p:sp>
        <p:nvSpPr>
          <p:cNvPr id="24" name="Left Brace 23"/>
          <p:cNvSpPr/>
          <p:nvPr/>
        </p:nvSpPr>
        <p:spPr bwMode="auto">
          <a:xfrm rot="16200000">
            <a:off x="7772400" y="4800600"/>
            <a:ext cx="457200" cy="1371600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39000" y="5646003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function for a line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55876" y="5888560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feature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518" y="3825298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36429975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We’d like to </a:t>
            </a:r>
            <a:r>
              <a:rPr lang="en-US" i="1" dirty="0"/>
              <a:t>minimize</a:t>
            </a:r>
            <a:r>
              <a:rPr lang="en-US" dirty="0"/>
              <a:t> the error</a:t>
            </a:r>
          </a:p>
          <a:p>
            <a:pPr marL="365760" lvl="1" indent="0">
              <a:buNone/>
            </a:pPr>
            <a:r>
              <a:rPr lang="en-US" dirty="0"/>
              <a:t>Find w</a:t>
            </a:r>
            <a:r>
              <a:rPr lang="en-US" baseline="-25000" dirty="0"/>
              <a:t>1</a:t>
            </a:r>
            <a:r>
              <a:rPr lang="en-US" dirty="0"/>
              <a:t> and w</a:t>
            </a:r>
            <a:r>
              <a:rPr lang="en-US" baseline="-25000" dirty="0"/>
              <a:t>0</a:t>
            </a:r>
            <a:r>
              <a:rPr lang="en-US" dirty="0"/>
              <a:t> such that the error is minimized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We can solve this in closed form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86370" name="Object 2"/>
          <p:cNvGraphicFramePr>
            <a:graphicFrameLocks noChangeAspect="1"/>
          </p:cNvGraphicFramePr>
          <p:nvPr/>
        </p:nvGraphicFramePr>
        <p:xfrm>
          <a:off x="1676400" y="3352800"/>
          <a:ext cx="4686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82800" imgH="304800" progId="Equation.3">
                  <p:embed/>
                </p:oleObj>
              </mc:Choice>
              <mc:Fallback>
                <p:oleObj name="Equation" r:id="rId2" imgW="20828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352800"/>
                        <a:ext cx="46863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90312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72381"/>
            <a:ext cx="8153400" cy="637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If we have </a:t>
            </a:r>
            <a:r>
              <a:rPr lang="en-US" sz="2400" i="1" dirty="0"/>
              <a:t>m</a:t>
            </a:r>
            <a:r>
              <a:rPr lang="en-US" sz="2400" dirty="0"/>
              <a:t> features, then we have a line in </a:t>
            </a:r>
            <a:r>
              <a:rPr lang="en-US" sz="2400" i="1" dirty="0"/>
              <a:t>m</a:t>
            </a:r>
            <a:r>
              <a:rPr lang="en-US" sz="2400" dirty="0"/>
              <a:t> dimensions</a:t>
            </a: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57991"/>
              </p:ext>
            </p:extLst>
          </p:nvPr>
        </p:nvGraphicFramePr>
        <p:xfrm>
          <a:off x="1802471" y="2946640"/>
          <a:ext cx="4914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400" imgH="203200" progId="Equation.3">
                  <p:embed/>
                </p:oleObj>
              </mc:Choice>
              <mc:Fallback>
                <p:oleObj name="Equation" r:id="rId2" imgW="2184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2471" y="2946640"/>
                        <a:ext cx="4914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93133" y="4101068"/>
            <a:ext cx="101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weights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3621248" y="3647755"/>
            <a:ext cx="725198" cy="18142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3999829" y="3646547"/>
            <a:ext cx="725199" cy="27093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1839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7220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can still calculate the squared error like before</a:t>
            </a: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758065" y="4237038"/>
          <a:ext cx="72866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38500" imgH="304800" progId="Equation.3">
                  <p:embed/>
                </p:oleObj>
              </mc:Choice>
              <mc:Fallback>
                <p:oleObj name="Equation" r:id="rId2" imgW="32385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65" y="4237038"/>
                        <a:ext cx="72866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31991" y="5479144"/>
            <a:ext cx="472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Still can solve this exactly!</a:t>
            </a:r>
          </a:p>
        </p:txBody>
      </p:sp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1562100" y="2779486"/>
          <a:ext cx="4914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84400" imgH="203200" progId="Equation.3">
                  <p:embed/>
                </p:oleObj>
              </mc:Choice>
              <mc:Fallback>
                <p:oleObj name="Equation" r:id="rId4" imgW="2184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2779486"/>
                        <a:ext cx="4914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38039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function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250" y="3090333"/>
            <a:ext cx="3251200" cy="2159000"/>
          </a:xfrm>
          <a:prstGeom prst="rect">
            <a:avLst/>
          </a:prstGeom>
        </p:spPr>
      </p:pic>
      <p:graphicFrame>
        <p:nvGraphicFramePr>
          <p:cNvPr id="942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125301"/>
              </p:ext>
            </p:extLst>
          </p:nvPr>
        </p:nvGraphicFramePr>
        <p:xfrm>
          <a:off x="3178175" y="1889125"/>
          <a:ext cx="18827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28700" imgH="393700" progId="Equation.3">
                  <p:embed/>
                </p:oleObj>
              </mc:Choice>
              <mc:Fallback>
                <p:oleObj name="Equation" r:id="rId3" imgW="1028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1889125"/>
                        <a:ext cx="1882775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31972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24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Find the best fit of the data based on a logistic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3856710"/>
            <a:ext cx="3479800" cy="233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709" y="3374567"/>
            <a:ext cx="3763434" cy="28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343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27774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 summarized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Two classification models:</a:t>
            </a:r>
          </a:p>
          <a:p>
            <a:pPr lvl="1"/>
            <a:r>
              <a:rPr lang="en-US" dirty="0"/>
              <a:t>Naïve Bayes (models </a:t>
            </a:r>
            <a:r>
              <a:rPr lang="en-US" dirty="0">
                <a:solidFill>
                  <a:srgbClr val="FF6600"/>
                </a:solidFill>
              </a:rPr>
              <a:t>joint</a:t>
            </a:r>
            <a:r>
              <a:rPr lang="en-US" dirty="0"/>
              <a:t> distribution)</a:t>
            </a:r>
          </a:p>
          <a:p>
            <a:pPr lvl="1"/>
            <a:r>
              <a:rPr lang="en-US" dirty="0"/>
              <a:t>Logistic Regression (models </a:t>
            </a:r>
            <a:r>
              <a:rPr lang="en-US" dirty="0">
                <a:solidFill>
                  <a:srgbClr val="FF6600"/>
                </a:solidFill>
              </a:rPr>
              <a:t>conditional</a:t>
            </a:r>
            <a:r>
              <a:rPr lang="en-US" dirty="0"/>
              <a:t> distribution)</a:t>
            </a:r>
          </a:p>
          <a:p>
            <a:pPr lvl="2"/>
            <a:r>
              <a:rPr lang="en-US" dirty="0"/>
              <a:t>In practice this tends to work better if all you want to do is classify</a:t>
            </a:r>
          </a:p>
          <a:p>
            <a:pPr lvl="1"/>
            <a:endParaRPr lang="en-US" dirty="0"/>
          </a:p>
          <a:p>
            <a:pPr marL="45720" indent="0">
              <a:buNone/>
            </a:pPr>
            <a:r>
              <a:rPr lang="en-US" dirty="0"/>
              <a:t>Priors/smoothing/regularization</a:t>
            </a:r>
          </a:p>
          <a:p>
            <a:pPr marL="822960" lvl="1" indent="-457200"/>
            <a:r>
              <a:rPr lang="en-US" dirty="0"/>
              <a:t>Important for both models</a:t>
            </a:r>
          </a:p>
          <a:p>
            <a:pPr marL="822960" lvl="1" indent="-457200"/>
            <a:r>
              <a:rPr lang="en-US" dirty="0"/>
              <a:t>In theory: allow us to impart some prior knowledge</a:t>
            </a:r>
          </a:p>
          <a:p>
            <a:pPr marL="822960" lvl="1" indent="-457200"/>
            <a:r>
              <a:rPr lang="en-US" dirty="0"/>
              <a:t>In practice: avoids </a:t>
            </a:r>
            <a:r>
              <a:rPr lang="en-US" dirty="0" err="1"/>
              <a:t>overfitting</a:t>
            </a:r>
            <a:r>
              <a:rPr lang="en-US" dirty="0"/>
              <a:t> and often tune on development data</a:t>
            </a:r>
          </a:p>
        </p:txBody>
      </p:sp>
    </p:spTree>
    <p:extLst>
      <p:ext uri="{BB962C8B-B14F-4D97-AF65-F5344CB8AC3E}">
        <p14:creationId xmlns:p14="http://schemas.microsoft.com/office/powerpoint/2010/main" val="2285359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2B55-5090-F32B-7793-CAA7E51FE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0C9A22-4395-8846-129D-4D8A5449FEA5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3445933"/>
          <a:ext cx="319735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784">
                  <a:extLst>
                    <a:ext uri="{9D8B030D-6E8A-4147-A177-3AD203B41FA5}">
                      <a16:colId xmlns:a16="http://schemas.microsoft.com/office/drawing/2014/main" val="2488723645"/>
                    </a:ext>
                  </a:extLst>
                </a:gridCol>
                <a:gridCol w="1065784">
                  <a:extLst>
                    <a:ext uri="{9D8B030D-6E8A-4147-A177-3AD203B41FA5}">
                      <a16:colId xmlns:a16="http://schemas.microsoft.com/office/drawing/2014/main" val="1046715428"/>
                    </a:ext>
                  </a:extLst>
                </a:gridCol>
                <a:gridCol w="1065784">
                  <a:extLst>
                    <a:ext uri="{9D8B030D-6E8A-4147-A177-3AD203B41FA5}">
                      <a16:colId xmlns:a16="http://schemas.microsoft.com/office/drawing/2014/main" val="26225628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197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258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1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212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61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977965"/>
                  </a:ext>
                </a:extLst>
              </a:tr>
            </a:tbl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3EE03C5-469B-D5B0-C033-99180AEB95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774119"/>
          <a:ext cx="37084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431800" progId="Equation.3">
                  <p:embed/>
                </p:oleObj>
              </mc:Choice>
              <mc:Fallback>
                <p:oleObj name="Equation" r:id="rId2" imgW="1371600" imgH="431800" progId="Equation.3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3EE03C5-469B-D5B0-C033-99180AEB95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774119"/>
                        <a:ext cx="3708400" cy="116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3E4B682-CEA8-770B-B63B-70BE46A10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669457"/>
              </p:ext>
            </p:extLst>
          </p:nvPr>
        </p:nvGraphicFramePr>
        <p:xfrm>
          <a:off x="4495800" y="1844040"/>
          <a:ext cx="4038600" cy="1584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108670889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156942983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r>
                        <a:rPr lang="en-US" sz="2000" dirty="0"/>
                        <a:t>p(x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dirty="0"/>
                        <a:t> = 1 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1BC0"/>
                          </a:solidFill>
                        </a:rPr>
                        <a:t>3/3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41726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p(x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dirty="0"/>
                        <a:t> = 0 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1BC0"/>
                          </a:solidFill>
                        </a:rPr>
                        <a:t>0/3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8086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2000" dirty="0"/>
                        <a:t>p(x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 = 1|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1BC0"/>
                          </a:solidFill>
                        </a:rPr>
                        <a:t>2/3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001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2000" dirty="0"/>
                        <a:t>p(x2 = 0|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1BC0"/>
                          </a:solidFill>
                        </a:rPr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470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272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2B55-5090-F32B-7793-CAA7E51FE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0C9A22-4395-8846-129D-4D8A5449FEA5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3445933"/>
          <a:ext cx="319735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784">
                  <a:extLst>
                    <a:ext uri="{9D8B030D-6E8A-4147-A177-3AD203B41FA5}">
                      <a16:colId xmlns:a16="http://schemas.microsoft.com/office/drawing/2014/main" val="2488723645"/>
                    </a:ext>
                  </a:extLst>
                </a:gridCol>
                <a:gridCol w="1065784">
                  <a:extLst>
                    <a:ext uri="{9D8B030D-6E8A-4147-A177-3AD203B41FA5}">
                      <a16:colId xmlns:a16="http://schemas.microsoft.com/office/drawing/2014/main" val="1046715428"/>
                    </a:ext>
                  </a:extLst>
                </a:gridCol>
                <a:gridCol w="1065784">
                  <a:extLst>
                    <a:ext uri="{9D8B030D-6E8A-4147-A177-3AD203B41FA5}">
                      <a16:colId xmlns:a16="http://schemas.microsoft.com/office/drawing/2014/main" val="26225628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197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258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1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212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61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97796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3E4B682-CEA8-770B-B63B-70BE46A10595}"/>
              </a:ext>
            </a:extLst>
          </p:cNvPr>
          <p:cNvGraphicFramePr>
            <a:graphicFrameLocks noGrp="1"/>
          </p:cNvGraphicFramePr>
          <p:nvPr/>
        </p:nvGraphicFramePr>
        <p:xfrm>
          <a:off x="4495800" y="1844040"/>
          <a:ext cx="4038600" cy="1584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108670889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156942983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r>
                        <a:rPr lang="en-US" sz="2000" dirty="0"/>
                        <a:t>p(x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dirty="0"/>
                        <a:t> = 1 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1BC0"/>
                          </a:solidFill>
                        </a:rPr>
                        <a:t>3/3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41726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p(x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dirty="0"/>
                        <a:t> = 0 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1BC0"/>
                          </a:solidFill>
                        </a:rPr>
                        <a:t>0/3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8086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2000" dirty="0"/>
                        <a:t>p(x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 = 1|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1BC0"/>
                          </a:solidFill>
                        </a:rPr>
                        <a:t>2/3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001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2000" dirty="0"/>
                        <a:t>p(x2 = 0|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1BC0"/>
                          </a:solidFill>
                        </a:rPr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47087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02F668-0CC4-9B59-74F4-4EB68CAF8258}"/>
                  </a:ext>
                </a:extLst>
              </p:cNvPr>
              <p:cNvSpPr txBox="1"/>
              <p:nvPr/>
            </p:nvSpPr>
            <p:spPr>
              <a:xfrm>
                <a:off x="533400" y="1922980"/>
                <a:ext cx="3521670" cy="1050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∏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02F668-0CC4-9B59-74F4-4EB68CAF8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22980"/>
                <a:ext cx="3521670" cy="1050031"/>
              </a:xfrm>
              <a:prstGeom prst="rect">
                <a:avLst/>
              </a:prstGeom>
              <a:blipFill>
                <a:blip r:embed="rId2"/>
                <a:stretch>
                  <a:fillRect l="-1439" t="-115476" r="-2158" b="-16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94C341-73C7-694B-F131-FA2E6AC3391B}"/>
                  </a:ext>
                </a:extLst>
              </p:cNvPr>
              <p:cNvSpPr txBox="1"/>
              <p:nvPr/>
            </p:nvSpPr>
            <p:spPr>
              <a:xfrm>
                <a:off x="4037629" y="3948114"/>
                <a:ext cx="37423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=1)= ?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94C341-73C7-694B-F131-FA2E6AC33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629" y="3948114"/>
                <a:ext cx="3742371" cy="369332"/>
              </a:xfrm>
              <a:prstGeom prst="rect">
                <a:avLst/>
              </a:prstGeom>
              <a:blipFill>
                <a:blip r:embed="rId3"/>
                <a:stretch>
                  <a:fillRect l="-1014" t="-6897" r="-1014" b="-4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423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11173</TotalTime>
  <Words>2970</Words>
  <Application>Microsoft Macintosh PowerPoint</Application>
  <PresentationFormat>On-screen Show (4:3)</PresentationFormat>
  <Paragraphs>719</Paragraphs>
  <Slides>78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7" baseType="lpstr">
      <vt:lpstr>ＭＳ Ｐゴシック</vt:lpstr>
      <vt:lpstr>Arial</vt:lpstr>
      <vt:lpstr>Calibri</vt:lpstr>
      <vt:lpstr>Cambria Math</vt:lpstr>
      <vt:lpstr>Tw Cen MT</vt:lpstr>
      <vt:lpstr>Wingdings</vt:lpstr>
      <vt:lpstr>Wingdings 2</vt:lpstr>
      <vt:lpstr>Median</vt:lpstr>
      <vt:lpstr>Equation</vt:lpstr>
      <vt:lpstr>Logistic regression</vt:lpstr>
      <vt:lpstr>Admin</vt:lpstr>
      <vt:lpstr>MLE estimation for NB</vt:lpstr>
      <vt:lpstr>Maximum likelihood estimates</vt:lpstr>
      <vt:lpstr>Maximum likelihood estimates</vt:lpstr>
      <vt:lpstr>Maximum likelihood estimates</vt:lpstr>
      <vt:lpstr>Maximum likelihood estimates</vt:lpstr>
      <vt:lpstr>Maximum likelihood estimates</vt:lpstr>
      <vt:lpstr>Maximum likelihood estimates</vt:lpstr>
      <vt:lpstr>Maximum likelihood estimates</vt:lpstr>
      <vt:lpstr>Maximum likelihood estimates</vt:lpstr>
      <vt:lpstr>Maximum likelihood estimates</vt:lpstr>
      <vt:lpstr>Maximum likelihood estimates</vt:lpstr>
      <vt:lpstr>Basic steps for probabilistic modeling</vt:lpstr>
      <vt:lpstr>Likelihood distribution</vt:lpstr>
      <vt:lpstr>Training: MLE</vt:lpstr>
      <vt:lpstr>MLE problems</vt:lpstr>
      <vt:lpstr>Priors</vt:lpstr>
      <vt:lpstr>Posterior distribution</vt:lpstr>
      <vt:lpstr>MLE vs. Maximum posteriori</vt:lpstr>
      <vt:lpstr>Maximum posteriori</vt:lpstr>
      <vt:lpstr>Maximum posteriori</vt:lpstr>
      <vt:lpstr>Maximum posteriori</vt:lpstr>
      <vt:lpstr>Maximum posteriori</vt:lpstr>
      <vt:lpstr>Priors</vt:lpstr>
      <vt:lpstr>Priors</vt:lpstr>
      <vt:lpstr>Priors</vt:lpstr>
      <vt:lpstr>A better approach</vt:lpstr>
      <vt:lpstr>Another view on the prior</vt:lpstr>
      <vt:lpstr>Regularization vs prior</vt:lpstr>
      <vt:lpstr>Prior for NB</vt:lpstr>
      <vt:lpstr>Prior: another view</vt:lpstr>
      <vt:lpstr>Prior: another view</vt:lpstr>
      <vt:lpstr>Smoothing</vt:lpstr>
      <vt:lpstr>Priors</vt:lpstr>
      <vt:lpstr>Priors</vt:lpstr>
      <vt:lpstr>Maximum likelihood estimates</vt:lpstr>
      <vt:lpstr>Maximum likelihood estimates</vt:lpstr>
      <vt:lpstr>Avoids zero probability events!</vt:lpstr>
      <vt:lpstr>Basic steps for probabilistic modeling</vt:lpstr>
      <vt:lpstr>Joint models vs conditional models</vt:lpstr>
      <vt:lpstr>A first try: linear</vt:lpstr>
      <vt:lpstr>The challenge</vt:lpstr>
      <vt:lpstr>Odds ratio</vt:lpstr>
      <vt:lpstr>Odds ratio</vt:lpstr>
      <vt:lpstr>Odds ratio</vt:lpstr>
      <vt:lpstr>PowerPoint Presentation</vt:lpstr>
      <vt:lpstr>Log odds (logit function)</vt:lpstr>
      <vt:lpstr>Log odds (logit function)</vt:lpstr>
      <vt:lpstr>Logistic function</vt:lpstr>
      <vt:lpstr>Logistic regression</vt:lpstr>
      <vt:lpstr>Training logistic regression models</vt:lpstr>
      <vt:lpstr>MLE logistic regression</vt:lpstr>
      <vt:lpstr>MLE logistic regression</vt:lpstr>
      <vt:lpstr>MLE logistic regression</vt:lpstr>
      <vt:lpstr>logistic regression: three views</vt:lpstr>
      <vt:lpstr>Overfitting</vt:lpstr>
      <vt:lpstr>Regularization/prior</vt:lpstr>
      <vt:lpstr>Regularization/prior</vt:lpstr>
      <vt:lpstr>Regularization/prior</vt:lpstr>
      <vt:lpstr>Regularization/prior</vt:lpstr>
      <vt:lpstr>Regularization/prior</vt:lpstr>
      <vt:lpstr>Regularization/prior</vt:lpstr>
      <vt:lpstr>L1 vs. L2</vt:lpstr>
      <vt:lpstr>Logistic regression</vt:lpstr>
      <vt:lpstr>A digression:  regression vs. classification</vt:lpstr>
      <vt:lpstr>linear regression</vt:lpstr>
      <vt:lpstr>Linear regression</vt:lpstr>
      <vt:lpstr>Error minimization</vt:lpstr>
      <vt:lpstr>Linear regression</vt:lpstr>
      <vt:lpstr>Linear regression</vt:lpstr>
      <vt:lpstr>Linear regression</vt:lpstr>
      <vt:lpstr>Multiple linear regression</vt:lpstr>
      <vt:lpstr>Multiple linear regression</vt:lpstr>
      <vt:lpstr>Logistic function</vt:lpstr>
      <vt:lpstr>Logistic regression</vt:lpstr>
      <vt:lpstr>Basic steps for probabilistic modeling</vt:lpstr>
      <vt:lpstr>Probabilistic models summarized</vt:lpstr>
    </vt:vector>
  </TitlesOfParts>
  <Company>Pomona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823</cp:revision>
  <cp:lastPrinted>2023-10-19T20:15:52Z</cp:lastPrinted>
  <dcterms:created xsi:type="dcterms:W3CDTF">2011-01-25T19:35:23Z</dcterms:created>
  <dcterms:modified xsi:type="dcterms:W3CDTF">2025-10-16T18:38:41Z</dcterms:modified>
</cp:coreProperties>
</file>