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8" r:id="rId3"/>
    <p:sldId id="414" r:id="rId4"/>
    <p:sldId id="416" r:id="rId5"/>
    <p:sldId id="417" r:id="rId6"/>
    <p:sldId id="418" r:id="rId7"/>
    <p:sldId id="415" r:id="rId8"/>
    <p:sldId id="428" r:id="rId9"/>
    <p:sldId id="524" r:id="rId10"/>
    <p:sldId id="525" r:id="rId11"/>
    <p:sldId id="523" r:id="rId12"/>
    <p:sldId id="527" r:id="rId13"/>
    <p:sldId id="568" r:id="rId14"/>
    <p:sldId id="571" r:id="rId15"/>
    <p:sldId id="572" r:id="rId16"/>
    <p:sldId id="573" r:id="rId17"/>
    <p:sldId id="57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45" r:id="rId30"/>
    <p:sldId id="546" r:id="rId31"/>
    <p:sldId id="577" r:id="rId32"/>
    <p:sldId id="533" r:id="rId33"/>
    <p:sldId id="547" r:id="rId34"/>
    <p:sldId id="451" r:id="rId35"/>
    <p:sldId id="475" r:id="rId36"/>
    <p:sldId id="548" r:id="rId37"/>
    <p:sldId id="549" r:id="rId38"/>
    <p:sldId id="575" r:id="rId39"/>
    <p:sldId id="551" r:id="rId40"/>
    <p:sldId id="576" r:id="rId41"/>
    <p:sldId id="553" r:id="rId42"/>
    <p:sldId id="452" r:id="rId43"/>
    <p:sldId id="453" r:id="rId44"/>
    <p:sldId id="454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579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06" r:id="rId73"/>
    <p:sldId id="507" r:id="rId74"/>
    <p:sldId id="508" r:id="rId75"/>
    <p:sldId id="509" r:id="rId76"/>
    <p:sldId id="510" r:id="rId77"/>
    <p:sldId id="578" r:id="rId78"/>
    <p:sldId id="51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2F5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4286"/>
  </p:normalViewPr>
  <p:slideViewPr>
    <p:cSldViewPr snapToGrid="0" snapToObjects="1">
      <p:cViewPr varScale="1">
        <p:scale>
          <a:sx n="107" d="100"/>
          <a:sy n="107" d="100"/>
        </p:scale>
        <p:origin x="208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points are incorrectly classified so the prediction (</a:t>
            </a:r>
            <a:r>
              <a:rPr lang="en-US" dirty="0" err="1"/>
              <a:t>wx+b</a:t>
            </a:r>
            <a:r>
              <a:rPr lang="en-US" dirty="0"/>
              <a:t>)</a:t>
            </a:r>
            <a:r>
              <a:rPr lang="en-US" baseline="0" dirty="0"/>
              <a:t> times the label (</a:t>
            </a:r>
            <a:r>
              <a:rPr lang="en-US" baseline="0" dirty="0" err="1"/>
              <a:t>yi</a:t>
            </a:r>
            <a:r>
              <a:rPr lang="en-US" baseline="0" dirty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9/30/25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9/30/25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3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3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68.bin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41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6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7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7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29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45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~karpathy/svmjs/demo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49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94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48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7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9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2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3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7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0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52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1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1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58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53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1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59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2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2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6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128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30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603879"/>
            <a:ext cx="77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4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3622"/>
              </p:ext>
            </p:extLst>
          </p:nvPr>
        </p:nvGraphicFramePr>
        <p:xfrm>
          <a:off x="5881003" y="263524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263524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19688" y="290671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5823"/>
              </p:ext>
            </p:extLst>
          </p:nvPr>
        </p:nvGraphicFramePr>
        <p:xfrm>
          <a:off x="2900363" y="245658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363" y="245658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010283" y="4755076"/>
            <a:ext cx="26352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3277" y="213337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0698"/>
              </p:ext>
            </p:extLst>
          </p:nvPr>
        </p:nvGraphicFramePr>
        <p:xfrm>
          <a:off x="6081529" y="458152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215900" progId="Equation.3">
                  <p:embed/>
                </p:oleObj>
              </mc:Choice>
              <mc:Fallback>
                <p:oleObj name="Equation" r:id="rId6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1529" y="458152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54443" y="425830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</p:spTree>
    <p:extLst>
      <p:ext uri="{BB962C8B-B14F-4D97-AF65-F5344CB8AC3E}">
        <p14:creationId xmlns:p14="http://schemas.microsoft.com/office/powerpoint/2010/main" val="40403252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4909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1717"/>
              </p:ext>
            </p:extLst>
          </p:nvPr>
        </p:nvGraphicFramePr>
        <p:xfrm>
          <a:off x="2900363" y="289082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363" y="289082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973277" y="256761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986"/>
              </p:ext>
            </p:extLst>
          </p:nvPr>
        </p:nvGraphicFramePr>
        <p:xfrm>
          <a:off x="6081529" y="501576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215900" progId="Equation.3">
                  <p:embed/>
                </p:oleObj>
              </mc:Choice>
              <mc:Fallback>
                <p:oleObj name="Equation" r:id="rId6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1529" y="501576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54443" y="469254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92" y="1764038"/>
            <a:ext cx="59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equations for the margin lines?</a:t>
            </a:r>
          </a:p>
        </p:txBody>
      </p:sp>
    </p:spTree>
    <p:extLst>
      <p:ext uri="{BB962C8B-B14F-4D97-AF65-F5344CB8AC3E}">
        <p14:creationId xmlns:p14="http://schemas.microsoft.com/office/powerpoint/2010/main" val="3932008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89664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278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15900" progId="Equation.3">
                  <p:embed/>
                </p:oleObj>
              </mc:Choice>
              <mc:Fallback>
                <p:oleObj name="Equation" r:id="rId4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42014"/>
              </p:ext>
            </p:extLst>
          </p:nvPr>
        </p:nvGraphicFramePr>
        <p:xfrm>
          <a:off x="6762750" y="5131639"/>
          <a:ext cx="1912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2000" imgH="215900" progId="Equation.3">
                  <p:embed/>
                </p:oleObj>
              </mc:Choice>
              <mc:Fallback>
                <p:oleObj name="Equation" r:id="rId6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2750" y="5131639"/>
                        <a:ext cx="1912938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1" y="4700458"/>
            <a:ext cx="1925989" cy="598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10" y="3555328"/>
            <a:ext cx="1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27" y="1682612"/>
            <a:ext cx="80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know they’re the same distance apart (otherwise, they wouldn’t be support vectors!)</a:t>
            </a:r>
          </a:p>
        </p:txBody>
      </p:sp>
    </p:spTree>
    <p:extLst>
      <p:ext uri="{BB962C8B-B14F-4D97-AF65-F5344CB8AC3E}">
        <p14:creationId xmlns:p14="http://schemas.microsoft.com/office/powerpoint/2010/main" val="320254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417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54011"/>
              </p:ext>
            </p:extLst>
          </p:nvPr>
        </p:nvGraphicFramePr>
        <p:xfrm>
          <a:off x="1504597" y="2396813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4597" y="2396813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705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hyperplane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93688" cy="217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6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79411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69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1360488" cy="992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Larger w result in larger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187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22845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5827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Smaller w result in smaller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61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6709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15900" progId="Equation.3">
                  <p:embed/>
                </p:oleObj>
              </mc:Choice>
              <mc:Fallback>
                <p:oleObj name="Equation" r:id="rId2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71317"/>
              </p:ext>
            </p:extLst>
          </p:nvPr>
        </p:nvGraphicFramePr>
        <p:xfrm>
          <a:off x="1166813" y="2628900"/>
          <a:ext cx="2106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215900" progId="Equation.3">
                  <p:embed/>
                </p:oleObj>
              </mc:Choice>
              <mc:Fallback>
                <p:oleObj name="Equation" r:id="rId4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6813" y="2628900"/>
                        <a:ext cx="2106612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44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3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/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blipFill>
                <a:blip r:embed="rId2"/>
                <a:stretch>
                  <a:fillRect l="-1245" r="-124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3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Assignment 5</a:t>
            </a:r>
          </a:p>
          <a:p>
            <a:pPr lvl="1"/>
            <a:r>
              <a:rPr lang="en-US" sz="2900" dirty="0"/>
              <a:t>Experiments</a:t>
            </a:r>
          </a:p>
          <a:p>
            <a:pPr lvl="1"/>
            <a:r>
              <a:rPr lang="en-US" sz="2900" dirty="0"/>
              <a:t>Course feedback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6: due </a:t>
            </a:r>
            <a:r>
              <a:rPr lang="en-US" sz="3200" i="1" dirty="0"/>
              <a:t>Friday</a:t>
            </a:r>
            <a:r>
              <a:rPr lang="en-US" sz="3200" dirty="0"/>
              <a:t> (10/10)</a:t>
            </a:r>
            <a:endParaRPr lang="en-US" sz="3200" i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Midterm: out and due by the end of the day Friday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 class or office hours next Thursday (10/9)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</p:spTree>
    <p:extLst>
      <p:ext uri="{BB962C8B-B14F-4D97-AF65-F5344CB8AC3E}">
        <p14:creationId xmlns:p14="http://schemas.microsoft.com/office/powerpoint/2010/main" val="272909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5693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118" y="3356111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33218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550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that seem right?  What’s the problem?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0759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1210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203200" progId="Equation.3">
                  <p:embed/>
                </p:oleObj>
              </mc:Choice>
              <mc:Fallback>
                <p:oleObj name="Equation" r:id="rId4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26856"/>
              </p:ext>
            </p:extLst>
          </p:nvPr>
        </p:nvGraphicFramePr>
        <p:xfrm>
          <a:off x="5678819" y="5367627"/>
          <a:ext cx="2101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500" imgH="177800" progId="Equation.3">
                  <p:embed/>
                </p:oleObj>
              </mc:Choice>
              <mc:Fallback>
                <p:oleObj name="Equation" r:id="rId6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78819" y="5367627"/>
                        <a:ext cx="21018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22669"/>
              </p:ext>
            </p:extLst>
          </p:nvPr>
        </p:nvGraphicFramePr>
        <p:xfrm>
          <a:off x="5754688" y="6150015"/>
          <a:ext cx="6715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00" imgH="177800" progId="Equation.3">
                  <p:embed/>
                </p:oleObj>
              </mc:Choice>
              <mc:Fallback>
                <p:oleObj name="Equation" r:id="rId8" imgW="304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4688" y="6150015"/>
                        <a:ext cx="671512" cy="3921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00641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7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3587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415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203200" progId="Equation.3">
                  <p:embed/>
                </p:oleObj>
              </mc:Choice>
              <mc:Fallback>
                <p:oleObj name="Equation" r:id="rId4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FB43C-1BBB-3F8B-0C10-7DB0B92E2A44}"/>
                  </a:ext>
                </a:extLst>
              </p:cNvPr>
              <p:cNvSpPr txBox="1"/>
              <p:nvPr/>
            </p:nvSpPr>
            <p:spPr>
              <a:xfrm>
                <a:off x="5688590" y="5352621"/>
                <a:ext cx="2017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=2∗1+4∗1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FB43C-1BBB-3F8B-0C10-7DB0B92E2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90" y="5352621"/>
                <a:ext cx="2017219" cy="369332"/>
              </a:xfrm>
              <a:prstGeom prst="rect">
                <a:avLst/>
              </a:prstGeom>
              <a:blipFill>
                <a:blip r:embed="rId6"/>
                <a:stretch>
                  <a:fillRect l="-625" r="-31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ECAAEE-34FF-86B3-161B-5FDE462DA0AA}"/>
                  </a:ext>
                </a:extLst>
              </p:cNvPr>
              <p:cNvSpPr txBox="1"/>
              <p:nvPr/>
            </p:nvSpPr>
            <p:spPr>
              <a:xfrm>
                <a:off x="5688589" y="5998509"/>
                <a:ext cx="699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ECAAEE-34FF-86B3-161B-5FDE462DA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89" y="5998509"/>
                <a:ext cx="699422" cy="369332"/>
              </a:xfrm>
              <a:prstGeom prst="rect">
                <a:avLst/>
              </a:prstGeom>
              <a:blipFill>
                <a:blip r:embed="rId7"/>
                <a:stretch>
                  <a:fillRect l="-1754" r="-701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31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3683"/>
              </p:ext>
            </p:extLst>
          </p:nvPr>
        </p:nvGraphicFramePr>
        <p:xfrm>
          <a:off x="5632450" y="36401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444500" progId="Equation.3">
                  <p:embed/>
                </p:oleObj>
              </mc:Choice>
              <mc:Fallback>
                <p:oleObj name="Equation" r:id="rId2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450" y="36401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0561"/>
              </p:ext>
            </p:extLst>
          </p:nvPr>
        </p:nvGraphicFramePr>
        <p:xfrm>
          <a:off x="5824538" y="4287838"/>
          <a:ext cx="25781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444500" progId="Equation.3">
                  <p:embed/>
                </p:oleObj>
              </mc:Choice>
              <mc:Fallback>
                <p:oleObj name="Equation" r:id="rId2" imgW="116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4538" y="4287838"/>
                        <a:ext cx="25781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1223"/>
              </p:ext>
            </p:extLst>
          </p:nvPr>
        </p:nvGraphicFramePr>
        <p:xfrm>
          <a:off x="5851525" y="5160963"/>
          <a:ext cx="2382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444500" progId="Equation.3">
                  <p:embed/>
                </p:oleObj>
              </mc:Choice>
              <mc:Fallback>
                <p:oleObj name="Equation" r:id="rId4" imgW="107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1525" y="5160963"/>
                        <a:ext cx="23828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7518"/>
              </p:ext>
            </p:extLst>
          </p:nvPr>
        </p:nvGraphicFramePr>
        <p:xfrm>
          <a:off x="5885336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5336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9095"/>
              </p:ext>
            </p:extLst>
          </p:nvPr>
        </p:nvGraphicFramePr>
        <p:xfrm>
          <a:off x="4966688" y="319040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444500" progId="Equation.3">
                  <p:embed/>
                </p:oleObj>
              </mc:Choice>
              <mc:Fallback>
                <p:oleObj name="Equation" r:id="rId8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6688" y="319040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9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42219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444500" progId="Equation.3">
                  <p:embed/>
                </p:oleObj>
              </mc:Choice>
              <mc:Fallback>
                <p:oleObj name="Equation" r:id="rId2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596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w=(0.5,1)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8560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6970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95768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644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2931294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how they handle data that is not linearly separable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1514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3289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78813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BD6AEF-4A05-AB48-B5CA-46E941951F5E}"/>
              </a:ext>
            </a:extLst>
          </p:cNvPr>
          <p:cNvSpPr/>
          <p:nvPr/>
        </p:nvSpPr>
        <p:spPr>
          <a:xfrm>
            <a:off x="6894094" y="2397125"/>
            <a:ext cx="596516" cy="1151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C9C13-1887-3345-ACD6-C9C7E6AE641C}"/>
              </a:ext>
            </a:extLst>
          </p:cNvPr>
          <p:cNvSpPr txBox="1"/>
          <p:nvPr/>
        </p:nvSpPr>
        <p:spPr>
          <a:xfrm>
            <a:off x="6894094" y="261657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4203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519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814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78973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35126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07820"/>
              </p:ext>
            </p:extLst>
          </p:nvPr>
        </p:nvGraphicFramePr>
        <p:xfrm>
          <a:off x="3197225" y="4278313"/>
          <a:ext cx="1974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0100" imgH="444500" progId="Equation.3">
                  <p:embed/>
                </p:oleObj>
              </mc:Choice>
              <mc:Fallback>
                <p:oleObj name="Equation" r:id="rId3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225" y="4278313"/>
                        <a:ext cx="19748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498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411851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6600"/>
                    </a:solidFill>
                  </a:rPr>
                  <a:t>Maximizing the margin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6600"/>
                    </a:solidFill>
                  </a:rPr>
                  <a:t>!</a:t>
                </a:r>
              </a:p>
              <a:p>
                <a:r>
                  <a:rPr lang="en-US" sz="2400" b="1" dirty="0">
                    <a:solidFill>
                      <a:srgbClr val="FF6600"/>
                    </a:solidFill>
                  </a:rPr>
                  <a:t>               (subject to the separating constraints)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blipFill>
                <a:blip r:embed="rId3"/>
                <a:stretch>
                  <a:fillRect l="-1161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41300" progId="Equation.3">
                  <p:embed/>
                </p:oleObj>
              </mc:Choice>
              <mc:Fallback>
                <p:oleObj name="Equation" r:id="rId4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41300" progId="Equation.3">
                  <p:embed/>
                </p:oleObj>
              </mc:Choice>
              <mc:Fallback>
                <p:oleObj name="Equation" r:id="rId2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215900" progId="Equation.3">
                  <p:embed/>
                </p:oleObj>
              </mc:Choice>
              <mc:Fallback>
                <p:oleObj name="Equation" r:id="rId4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/>
              <a:t>encourages w to be larger (once the data is separable)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41249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8844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100" y="2046575"/>
            <a:ext cx="3237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Claim: it does not matter what c we choose for the SVM problem. Why?</a:t>
            </a:r>
          </a:p>
        </p:txBody>
      </p:sp>
    </p:spTree>
    <p:extLst>
      <p:ext uri="{BB962C8B-B14F-4D97-AF65-F5344CB8AC3E}">
        <p14:creationId xmlns:p14="http://schemas.microsoft.com/office/powerpoint/2010/main" val="20052672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20516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215900" progId="Equation.3">
                  <p:embed/>
                </p:oleObj>
              </mc:Choice>
              <mc:Fallback>
                <p:oleObj name="Equation" r:id="rId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3794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35657257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4199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215900" progId="Equation.3">
                  <p:embed/>
                </p:oleObj>
              </mc:Choice>
              <mc:Fallback>
                <p:oleObj name="Equation" r:id="rId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604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6882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027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36861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419100" progId="Equation.3">
                  <p:embed/>
                </p:oleObj>
              </mc:Choice>
              <mc:Fallback>
                <p:oleObj name="Equation" r:id="rId2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9219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15900" progId="Equation.3">
                  <p:embed/>
                </p:oleObj>
              </mc:Choice>
              <mc:Fallback>
                <p:oleObj name="Equation" r:id="rId4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37186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300" imgH="241300" progId="Equation.3">
                  <p:embed/>
                </p:oleObj>
              </mc:Choice>
              <mc:Fallback>
                <p:oleObj name="Equation" r:id="rId6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81752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15900" progId="Equation.3">
                  <p:embed/>
                </p:oleObj>
              </mc:Choice>
              <mc:Fallback>
                <p:oleObj name="Equation" r:id="rId8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961" y="3777735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153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8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419100" progId="Equation.3">
                  <p:embed/>
                </p:oleObj>
              </mc:Choice>
              <mc:Fallback>
                <p:oleObj name="Equation" r:id="rId2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27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15900" progId="Equation.3">
                  <p:embed/>
                </p:oleObj>
              </mc:Choice>
              <mc:Fallback>
                <p:oleObj name="Equation" r:id="rId4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8417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300" imgH="241300" progId="Equation.3">
                  <p:embed/>
                </p:oleObj>
              </mc:Choice>
              <mc:Fallback>
                <p:oleObj name="Equation" r:id="rId6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6896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15900" progId="Equation.3">
                  <p:embed/>
                </p:oleObj>
              </mc:Choice>
              <mc:Fallback>
                <p:oleObj name="Equation" r:id="rId8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890" y="3010771"/>
            <a:ext cx="3994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Learn the exact same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just scaled by a constant amount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Because of this, often see it with c = 1</a:t>
            </a:r>
          </a:p>
        </p:txBody>
      </p:sp>
    </p:spTree>
    <p:extLst>
      <p:ext uri="{BB962C8B-B14F-4D97-AF65-F5344CB8AC3E}">
        <p14:creationId xmlns:p14="http://schemas.microsoft.com/office/powerpoint/2010/main" val="957396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that are curious…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80522"/>
              </p:ext>
            </p:extLst>
          </p:nvPr>
        </p:nvGraphicFramePr>
        <p:xfrm>
          <a:off x="1736382" y="1792621"/>
          <a:ext cx="3067449" cy="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57200" progId="Equation.3">
                  <p:embed/>
                </p:oleObj>
              </mc:Choice>
              <mc:Fallback>
                <p:oleObj name="Equation" r:id="rId2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6382" y="1792621"/>
                        <a:ext cx="3067449" cy="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62280"/>
              </p:ext>
            </p:extLst>
          </p:nvPr>
        </p:nvGraphicFramePr>
        <p:xfrm>
          <a:off x="2242035" y="2577067"/>
          <a:ext cx="2811462" cy="111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635000" progId="Equation.3">
                  <p:embed/>
                </p:oleObj>
              </mc:Choice>
              <mc:Fallback>
                <p:oleObj name="Equation" r:id="rId4" imgW="1600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2035" y="2577067"/>
                        <a:ext cx="2811462" cy="111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6526"/>
              </p:ext>
            </p:extLst>
          </p:nvPr>
        </p:nvGraphicFramePr>
        <p:xfrm>
          <a:off x="2242035" y="3765440"/>
          <a:ext cx="2436480" cy="84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57200" progId="Equation.3">
                  <p:embed/>
                </p:oleObj>
              </mc:Choice>
              <mc:Fallback>
                <p:oleObj name="Equation" r:id="rId6" imgW="130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2035" y="3765440"/>
                        <a:ext cx="2436480" cy="84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31100"/>
              </p:ext>
            </p:extLst>
          </p:nvPr>
        </p:nvGraphicFramePr>
        <p:xfrm>
          <a:off x="2242036" y="4761346"/>
          <a:ext cx="2561796" cy="86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457200" progId="Equation.3">
                  <p:embed/>
                </p:oleObj>
              </mc:Choice>
              <mc:Fallback>
                <p:oleObj name="Equation" r:id="rId8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2036" y="4761346"/>
                        <a:ext cx="2561796" cy="86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0393"/>
              </p:ext>
            </p:extLst>
          </p:nvPr>
        </p:nvGraphicFramePr>
        <p:xfrm>
          <a:off x="2242036" y="5643764"/>
          <a:ext cx="3063947" cy="82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600" imgH="508000" progId="Equation.3">
                  <p:embed/>
                </p:oleObj>
              </mc:Choice>
              <mc:Fallback>
                <p:oleObj name="Equation" r:id="rId10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42036" y="5643764"/>
                        <a:ext cx="3063947" cy="82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2828" y="5829436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scaled version of w</a:t>
            </a:r>
          </a:p>
        </p:txBody>
      </p:sp>
    </p:spTree>
    <p:extLst>
      <p:ext uri="{BB962C8B-B14F-4D97-AF65-F5344CB8AC3E}">
        <p14:creationId xmlns:p14="http://schemas.microsoft.com/office/powerpoint/2010/main" val="78188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squared?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317500" progId="Equation.3">
                  <p:embed/>
                </p:oleObj>
              </mc:Choice>
              <mc:Fallback>
                <p:oleObj name="Equation" r:id="rId4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700" imgH="368300" progId="Equation.3">
                  <p:embed/>
                </p:oleObj>
              </mc:Choice>
              <mc:Fallback>
                <p:oleObj name="Equation" r:id="rId7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Minimizing</a:t>
                </a:r>
                <a:r>
                  <a:rPr lang="en-US" sz="2400" dirty="0">
                    <a:solidFill>
                      <a:srgbClr val="0022F5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blipFill>
                <a:blip r:embed="rId10"/>
                <a:stretch>
                  <a:fillRect l="-163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version of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9348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8272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63188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95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0860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274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9129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3605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2016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215900" progId="Equation.3">
                  <p:embed/>
                </p:oleObj>
              </mc:Choice>
              <mc:Fallback>
                <p:oleObj name="Equation" r:id="rId6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769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304800" progId="Equation.3">
                  <p:embed/>
                </p:oleObj>
              </mc:Choice>
              <mc:Fallback>
                <p:oleObj name="Equation" r:id="rId8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4605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1000" imgH="215900" progId="Equation.3">
                  <p:embed/>
                </p:oleObj>
              </mc:Choice>
              <mc:Fallback>
                <p:oleObj name="Equation" r:id="rId10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</p:spTree>
    <p:extLst>
      <p:ext uri="{BB962C8B-B14F-4D97-AF65-F5344CB8AC3E}">
        <p14:creationId xmlns:p14="http://schemas.microsoft.com/office/powerpoint/2010/main" val="119638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04564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632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2086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</p:spTree>
    <p:extLst>
      <p:ext uri="{BB962C8B-B14F-4D97-AF65-F5344CB8AC3E}">
        <p14:creationId xmlns:p14="http://schemas.microsoft.com/office/powerpoint/2010/main" val="14640389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0136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637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835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933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separable: 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</a:t>
            </a:r>
            <a:r>
              <a:rPr lang="en-US" b="1" i="1" dirty="0">
                <a:solidFill>
                  <a:srgbClr val="0000FF"/>
                </a:solidFill>
              </a:rPr>
              <a:t>some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will depend on which examples it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the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00040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5580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15720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5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https://cs.stanford.edu/~karpathy/svmjs/demo/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SVM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2073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6210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8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the optimal solution, w, b: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Can we figure out what the slack penalties are for each point?</a:t>
            </a: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29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27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712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064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margin lines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represent </a:t>
            </a:r>
            <a:r>
              <a:rPr lang="en-US" sz="2400" dirty="0" err="1">
                <a:solidFill>
                  <a:srgbClr val="FF0000"/>
                </a:solidFill>
              </a:rPr>
              <a:t>wrt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w,b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6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01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04338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1470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5879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300" imgH="215900" progId="Equation.3">
                  <p:embed/>
                </p:oleObj>
              </mc:Choice>
              <mc:Fallback>
                <p:oleObj name="Equation" r:id="rId8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6761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200" imgH="215900" progId="Equation.3">
                  <p:embed/>
                </p:oleObj>
              </mc:Choice>
              <mc:Fallback>
                <p:oleObj name="Equation" r:id="rId10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89530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200" imgH="215900" progId="Equation.3">
                  <p:embed/>
                </p:oleObj>
              </mc:Choice>
              <mc:Fallback>
                <p:oleObj name="Equation" r:id="rId12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90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582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50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4717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758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outside (or on) the margin AND correctly classified? 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67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374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2052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479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35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wx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 err="1">
                <a:solidFill>
                  <a:srgbClr val="0000FF"/>
                </a:solidFill>
              </a:rPr>
              <a:t>+b</a:t>
            </a:r>
            <a:r>
              <a:rPr lang="en-US" sz="2400" dirty="0">
                <a:solidFill>
                  <a:srgbClr val="0000FF"/>
                </a:solidFill>
              </a:rPr>
              <a:t>) ≥ 1 already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96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46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307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8515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5570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inside the margin AND classified correctly?</a:t>
            </a: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1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084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2272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3307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384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Difference from the point to the margin.</a:t>
            </a:r>
            <a:r>
              <a:rPr lang="en-US" sz="2400" dirty="0">
                <a:solidFill>
                  <a:srgbClr val="FF0000"/>
                </a:solidFill>
              </a:rPr>
              <a:t>  Which is?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571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500" imgH="215900" progId="Equation.3">
                  <p:embed/>
                </p:oleObj>
              </mc:Choice>
              <mc:Fallback>
                <p:oleObj name="Equation" r:id="rId10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010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9977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0242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4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that are incorrectly classified?</a:t>
            </a: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10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8284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015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654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739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is?</a:t>
            </a: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9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</p:spTree>
    <p:extLst>
      <p:ext uri="{BB962C8B-B14F-4D97-AF65-F5344CB8AC3E}">
        <p14:creationId xmlns:p14="http://schemas.microsoft.com/office/powerpoint/2010/main" val="13367696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08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815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20539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6497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“distance” to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32100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36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706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071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803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77862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-?</a:t>
            </a:r>
          </a:p>
        </p:txBody>
      </p:sp>
    </p:spTree>
    <p:extLst>
      <p:ext uri="{BB962C8B-B14F-4D97-AF65-F5344CB8AC3E}">
        <p14:creationId xmlns:p14="http://schemas.microsoft.com/office/powerpoint/2010/main" val="392183156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8302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563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9676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28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222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40126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7724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9500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902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24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373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60933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884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9921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732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594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4721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9247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743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8506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1276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70837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41600" imgH="571500" progId="Equation.3">
                  <p:embed/>
                </p:oleObj>
              </mc:Choice>
              <mc:Fallback>
                <p:oleObj name="Equation" r:id="rId9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618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26698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571500" progId="Equation.3">
                  <p:embed/>
                </p:oleObj>
              </mc:Choice>
              <mc:Fallback>
                <p:oleObj name="Equation" r:id="rId2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364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215900" progId="Equation.3">
                  <p:embed/>
                </p:oleObj>
              </mc:Choice>
              <mc:Fallback>
                <p:oleObj name="Equation" r:id="rId4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3785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203200" progId="Equation.3">
                  <p:embed/>
                </p:oleObj>
              </mc:Choice>
              <mc:Fallback>
                <p:oleObj name="Equation" r:id="rId6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294617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48170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3">
                  <p:embed/>
                </p:oleObj>
              </mc:Choice>
              <mc:Fallback>
                <p:oleObj name="Equation" r:id="rId2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53863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03200" progId="Equation.3">
                  <p:embed/>
                </p:oleObj>
              </mc:Choice>
              <mc:Fallback>
                <p:oleObj name="Equation" r:id="rId4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69746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30199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28600" progId="Equation.3">
                  <p:embed/>
                </p:oleObj>
              </mc:Choice>
              <mc:Fallback>
                <p:oleObj name="Equation" r:id="rId8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7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3861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68624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06477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63507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89100" imgH="215900" progId="Equation.3">
                  <p:embed/>
                </p:oleObj>
              </mc:Choice>
              <mc:Fallback>
                <p:oleObj name="Equation" r:id="rId9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 we need the constraints still?</a:t>
            </a:r>
          </a:p>
        </p:txBody>
      </p:sp>
    </p:spTree>
    <p:extLst>
      <p:ext uri="{BB962C8B-B14F-4D97-AF65-F5344CB8AC3E}">
        <p14:creationId xmlns:p14="http://schemas.microsoft.com/office/powerpoint/2010/main" val="402213653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597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4535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7566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7878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89100" imgH="215900" progId="Equation.3">
                  <p:embed/>
                </p:oleObj>
              </mc:Choice>
              <mc:Fallback>
                <p:oleObj name="Equation" r:id="rId9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1246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600" imgH="304800" progId="Equation.3">
                  <p:embed/>
                </p:oleObj>
              </mc:Choice>
              <mc:Fallback>
                <p:oleObj name="Equation" r:id="rId11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Unconstrained problem!</a:t>
            </a:r>
          </a:p>
        </p:txBody>
      </p:sp>
    </p:spTree>
    <p:extLst>
      <p:ext uri="{BB962C8B-B14F-4D97-AF65-F5344CB8AC3E}">
        <p14:creationId xmlns:p14="http://schemas.microsoft.com/office/powerpoint/2010/main" val="377657371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529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304800" progId="Equation.3">
                  <p:embed/>
                </p:oleObj>
              </mc:Choice>
              <mc:Fallback>
                <p:oleObj name="Equation" r:id="rId2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30727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problem!</a:t>
            </a:r>
          </a:p>
        </p:txBody>
      </p:sp>
    </p:spTree>
    <p:extLst>
      <p:ext uri="{BB962C8B-B14F-4D97-AF65-F5344CB8AC3E}">
        <p14:creationId xmlns:p14="http://schemas.microsoft.com/office/powerpoint/2010/main" val="2580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761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304800" progId="Equation.3">
                  <p:embed/>
                </p:oleObj>
              </mc:Choice>
              <mc:Fallback>
                <p:oleObj name="Equation" r:id="rId2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4902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28171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900" imgH="393700" progId="Equation.3">
                  <p:embed/>
                </p:oleObj>
              </mc:Choice>
              <mc:Fallback>
                <p:oleObj name="Equation" r:id="rId6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and rearrange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77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800" imgH="304800" progId="Equation.3">
                  <p:embed/>
                </p:oleObj>
              </mc:Choice>
              <mc:Fallback>
                <p:oleObj name="Equation" r:id="rId8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n-US" sz="2000" dirty="0" err="1">
                <a:solidFill>
                  <a:srgbClr val="0000FF"/>
                </a:solidFill>
              </a:rPr>
              <a:t>λ</a:t>
            </a:r>
            <a:r>
              <a:rPr lang="en-US" sz="2000" dirty="0">
                <a:solidFill>
                  <a:srgbClr val="0000FF"/>
                </a:solidFill>
              </a:rPr>
              <a:t>=1/C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type of gradient descent problem?</a:t>
            </a:r>
          </a:p>
        </p:txBody>
      </p:sp>
    </p:spTree>
    <p:extLst>
      <p:ext uri="{BB962C8B-B14F-4D97-AF65-F5344CB8AC3E}">
        <p14:creationId xmlns:p14="http://schemas.microsoft.com/office/powerpoint/2010/main" val="219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to solve the soft margin SVM problem is using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52663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304800" progId="Equation.3">
                  <p:embed/>
                </p:oleObj>
              </mc:Choice>
              <mc:Fallback>
                <p:oleObj name="Equation" r:id="rId2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243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SVM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7175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457200" progId="Equation.3">
                  <p:embed/>
                </p:oleObj>
              </mc:Choice>
              <mc:Fallback>
                <p:oleObj name="Equation" r:id="rId2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996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>
                <a:solidFill>
                  <a:srgbClr val="FF6600"/>
                </a:solidFill>
              </a:rPr>
              <a:t>hyperplane</a:t>
            </a:r>
            <a:r>
              <a:rPr lang="en-US" sz="2400" dirty="0">
                <a:solidFill>
                  <a:srgbClr val="FF6600"/>
                </a:solidFill>
              </a:rPr>
              <a:t> while allowing for a soft margin</a:t>
            </a:r>
          </a:p>
        </p:txBody>
      </p:sp>
    </p:spTree>
    <p:extLst>
      <p:ext uri="{BB962C8B-B14F-4D97-AF65-F5344CB8AC3E}">
        <p14:creationId xmlns:p14="http://schemas.microsoft.com/office/powerpoint/2010/main" val="11262677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</a:t>
            </a:r>
            <a:r>
              <a:rPr lang="en-US"/>
              <a:t>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6" y="5834060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4130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3236" b="7623"/>
          <a:stretch/>
        </p:blipFill>
        <p:spPr>
          <a:xfrm>
            <a:off x="2500450" y="3807339"/>
            <a:ext cx="1377867" cy="43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" r="55684" b="14853"/>
          <a:stretch/>
        </p:blipFill>
        <p:spPr>
          <a:xfrm>
            <a:off x="2500450" y="5108357"/>
            <a:ext cx="1176268" cy="40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72" y="5295457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perceptron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55257" b="6421"/>
          <a:stretch/>
        </p:blipFill>
        <p:spPr>
          <a:xfrm>
            <a:off x="2583000" y="4436596"/>
            <a:ext cx="1176268" cy="415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33" y="4482654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33" y="3157301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-1" r="47047" b="3533"/>
          <a:stretch/>
        </p:blipFill>
        <p:spPr>
          <a:xfrm>
            <a:off x="2546904" y="3122269"/>
            <a:ext cx="1473706" cy="477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14BA0-A91D-724D-8E40-8248DBFD4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95" b="16386"/>
          <a:stretch/>
        </p:blipFill>
        <p:spPr>
          <a:xfrm>
            <a:off x="4073848" y="3235518"/>
            <a:ext cx="1325644" cy="27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2EEC3C-7C3F-CE40-8807-1F0DD9E85A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2" b="-4520"/>
          <a:stretch/>
        </p:blipFill>
        <p:spPr>
          <a:xfrm>
            <a:off x="4019342" y="3925732"/>
            <a:ext cx="1275847" cy="331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8CBA4-1FC5-3B4C-A4AA-E1219C0D0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53090" b="-5718"/>
          <a:stretch/>
        </p:blipFill>
        <p:spPr>
          <a:xfrm>
            <a:off x="4003670" y="4534256"/>
            <a:ext cx="1179594" cy="335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984E0-6246-2142-B555-442E2C4BFC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775" b="21318"/>
          <a:stretch/>
        </p:blipFill>
        <p:spPr>
          <a:xfrm>
            <a:off x="3876765" y="5257800"/>
            <a:ext cx="1205512" cy="269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9F599-412B-5E43-979D-C51547654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3121" y="3191496"/>
            <a:ext cx="1496104" cy="3740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1025D-FD3C-D94F-9E26-67CCA3C64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5189" y="3850239"/>
            <a:ext cx="1593562" cy="451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8292E-B2B5-9F41-943A-1C04857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2955" y="4456478"/>
            <a:ext cx="1335962" cy="378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863CE-60CE-4A49-A9A8-2E12A6624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9987" y="5163290"/>
            <a:ext cx="1261754" cy="3280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40123-440A-C94A-9950-7694C7102BE2}"/>
              </a:ext>
            </a:extLst>
          </p:cNvPr>
          <p:cNvSpPr txBox="1"/>
          <p:nvPr/>
        </p:nvSpPr>
        <p:spPr>
          <a:xfrm>
            <a:off x="3068053" y="27672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F65B5-8702-6E4E-BD82-41DEDF5BABC0}"/>
              </a:ext>
            </a:extLst>
          </p:cNvPr>
          <p:cNvSpPr txBox="1"/>
          <p:nvPr/>
        </p:nvSpPr>
        <p:spPr>
          <a:xfrm>
            <a:off x="4391062" y="27496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C0DBA-5CD0-2542-95BB-B46EE62CB5AB}"/>
              </a:ext>
            </a:extLst>
          </p:cNvPr>
          <p:cNvSpPr txBox="1"/>
          <p:nvPr/>
        </p:nvSpPr>
        <p:spPr>
          <a:xfrm>
            <a:off x="5903639" y="27995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6E116B-6FB8-304B-8CD6-2BF8037CC5ED}"/>
              </a:ext>
            </a:extLst>
          </p:cNvPr>
          <p:cNvSpPr txBox="1"/>
          <p:nvPr/>
        </p:nvSpPr>
        <p:spPr>
          <a:xfrm>
            <a:off x="7240633" y="2799563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12254-F136-9445-A406-0F9DFDF7D6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7310" y="3187754"/>
            <a:ext cx="1314760" cy="358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C98DCB-D3DE-4242-9851-6B3B2B5BB3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7310" y="3871760"/>
            <a:ext cx="1314760" cy="347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9DB48D-3390-7344-9DC8-FCFDCD51B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0206" y="4507619"/>
            <a:ext cx="1389176" cy="347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46372C-E923-1E4A-8E2E-8D8D9AAE61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7309" y="5132076"/>
            <a:ext cx="1253677" cy="4001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17E271-B044-3124-88EC-5B3AA3CFD0DE}"/>
              </a:ext>
            </a:extLst>
          </p:cNvPr>
          <p:cNvSpPr txBox="1"/>
          <p:nvPr/>
        </p:nvSpPr>
        <p:spPr>
          <a:xfrm>
            <a:off x="8333414" y="2799563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848436-2C29-94F9-8965-659C13BB1316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9429" t="-7552" r="27621" b="251"/>
          <a:stretch>
            <a:fillRect/>
          </a:stretch>
        </p:blipFill>
        <p:spPr>
          <a:xfrm>
            <a:off x="8293130" y="3891779"/>
            <a:ext cx="691215" cy="3272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0ACF13-4111-BFA7-C9CC-327B7C7362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24418" y="3211126"/>
            <a:ext cx="828637" cy="292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00B08-8833-3E25-ECCF-B72DAFE77B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5172" y="4534256"/>
            <a:ext cx="707127" cy="2509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E4B537-D8C0-34C4-FEF9-76DEFFBF13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7894" y="5204262"/>
            <a:ext cx="543652" cy="2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5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FB37A-9B03-7775-1319-FF5A27ED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6" y="1687863"/>
            <a:ext cx="8486180" cy="50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61703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60629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7933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339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4196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5263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882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8695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63173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51870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68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60252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5979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674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597984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81718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612522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799722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For n dimensions, there will be </a:t>
            </a:r>
            <a:r>
              <a:rPr lang="en-US" sz="2400" i="1" dirty="0">
                <a:solidFill>
                  <a:srgbClr val="0000FF"/>
                </a:solidFill>
              </a:rPr>
              <a:t>at least</a:t>
            </a:r>
            <a:r>
              <a:rPr lang="en-US" sz="2400" dirty="0">
                <a:solidFill>
                  <a:srgbClr val="0000FF"/>
                </a:solidFill>
              </a:rPr>
              <a:t> n+1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20423356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15388</TotalTime>
  <Words>1853</Words>
  <Application>Microsoft Macintosh PowerPoint</Application>
  <PresentationFormat>On-screen Show (4:3)</PresentationFormat>
  <Paragraphs>361</Paragraphs>
  <Slides>78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ＭＳ Ｐゴシック</vt:lpstr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Margin classifiers</vt:lpstr>
      <vt:lpstr>Admin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Support vectors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Large margin classifier setup</vt:lpstr>
      <vt:lpstr>Large margin classifier setup</vt:lpstr>
      <vt:lpstr>Maximizing the margin</vt:lpstr>
      <vt:lpstr>Maximizing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For those that are curious…</vt:lpstr>
      <vt:lpstr>Maximizing the margin: the real problem</vt:lpstr>
      <vt:lpstr>Maximizing the margin: the real problem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 over time</vt:lpstr>
      <vt:lpstr>Trends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2359</cp:revision>
  <cp:lastPrinted>2023-10-03T20:32:40Z</cp:lastPrinted>
  <dcterms:created xsi:type="dcterms:W3CDTF">2013-09-08T20:10:23Z</dcterms:created>
  <dcterms:modified xsi:type="dcterms:W3CDTF">2025-09-30T18:54:43Z</dcterms:modified>
</cp:coreProperties>
</file>