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419" r:id="rId3"/>
    <p:sldId id="418" r:id="rId4"/>
    <p:sldId id="608" r:id="rId5"/>
    <p:sldId id="609" r:id="rId6"/>
    <p:sldId id="610" r:id="rId7"/>
    <p:sldId id="408" r:id="rId8"/>
    <p:sldId id="409" r:id="rId9"/>
    <p:sldId id="415" r:id="rId10"/>
    <p:sldId id="411" r:id="rId11"/>
    <p:sldId id="412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420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424" r:id="rId41"/>
    <p:sldId id="388" r:id="rId42"/>
    <p:sldId id="425" r:id="rId43"/>
    <p:sldId id="426" r:id="rId44"/>
    <p:sldId id="607" r:id="rId45"/>
    <p:sldId id="416" r:id="rId46"/>
    <p:sldId id="389" r:id="rId47"/>
    <p:sldId id="390" r:id="rId48"/>
    <p:sldId id="391" r:id="rId49"/>
    <p:sldId id="39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A34C"/>
    <a:srgbClr val="FFA000"/>
    <a:srgbClr val="FFFF00"/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8" autoAdjust="0"/>
    <p:restoredTop sz="94543"/>
  </p:normalViewPr>
  <p:slideViewPr>
    <p:cSldViewPr snapToGrid="0" snapToObjects="1">
      <p:cViewPr varScale="1">
        <p:scale>
          <a:sx n="149" d="100"/>
          <a:sy n="149" d="100"/>
        </p:scale>
        <p:origin x="6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47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if they’re magnitude</a:t>
            </a:r>
            <a:r>
              <a:rPr lang="en-US" baseline="0" dirty="0"/>
              <a:t> &gt; 1, reduce them drastically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if they’re magnitude &lt; 1, much slower reductions for higher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63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8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1 norm penalizes non-zero weights,</a:t>
            </a:r>
            <a:r>
              <a:rPr lang="en-US" baseline="0" dirty="0"/>
              <a:t> </a:t>
            </a:r>
            <a:r>
              <a:rPr lang="en-US" baseline="0" dirty="0" err="1"/>
              <a:t>e.g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6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</a:t>
            </a:r>
            <a:r>
              <a:rPr lang="en-US" baseline="0" dirty="0"/>
              <a:t> another way, </a:t>
            </a:r>
            <a:r>
              <a:rPr lang="en-US" dirty="0"/>
              <a:t>the right hand side says,</a:t>
            </a:r>
            <a:r>
              <a:rPr lang="en-US" baseline="0" dirty="0"/>
              <a:t> take the value of the function at x1, take the value of the function at x2 and then “linearly” average them based on t.  This represents a line segment between f(x1) and f(x2)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1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54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94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9/25/25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9/25/25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9/25/25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9/25/25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9/25/25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9/25/25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3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6.emf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4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5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48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47.emf"/><Relationship Id="rId4" Type="http://schemas.openxmlformats.org/officeDocument/2006/relationships/oleObject" Target="../embeddings/oleObject5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5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53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5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58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emf"/><Relationship Id="rId7" Type="http://schemas.openxmlformats.org/officeDocument/2006/relationships/image" Target="../media/image64.png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0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image" Target="../media/image62.emf"/><Relationship Id="rId7" Type="http://schemas.openxmlformats.org/officeDocument/2006/relationships/image" Target="../media/image63.e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61.e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4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scikit-learn.org/stable/modules/sgd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Fall 2025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466613"/>
              </p:ext>
            </p:extLst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When is this large/small?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learning rate</a:t>
            </a: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constant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441355"/>
              </p:ext>
            </p:extLst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15900" progId="Equation.3">
                  <p:embed/>
                </p:oleObj>
              </mc:Choice>
              <mc:Fallback>
                <p:oleObj name="Equation" r:id="rId2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they’re the same sign, as the predicted gets larger there update gets smaller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If they’re different, the more different they are, the bigger the update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8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concern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903688"/>
              </p:ext>
            </p:extLst>
          </p:nvPr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457200" progId="Equation.3">
                  <p:embed/>
                </p:oleObj>
              </mc:Choice>
              <mc:Fallback>
                <p:oleObj name="Equation" r:id="rId2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We’re calculating this on the </a:t>
            </a:r>
            <a:r>
              <a:rPr lang="en-US" sz="2400" b="1" dirty="0">
                <a:solidFill>
                  <a:srgbClr val="0000FF"/>
                </a:solidFill>
              </a:rPr>
              <a:t>training set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We still need to be careful about </a:t>
            </a:r>
            <a:r>
              <a:rPr lang="en-US" sz="2400" dirty="0" err="1">
                <a:solidFill>
                  <a:srgbClr val="0000FF"/>
                </a:solidFill>
              </a:rPr>
              <a:t>overfitting</a:t>
            </a:r>
            <a:r>
              <a:rPr lang="en-US" sz="2400" dirty="0">
                <a:solidFill>
                  <a:srgbClr val="0000FF"/>
                </a:solidFill>
              </a:rPr>
              <a:t>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The min </a:t>
            </a:r>
            <a:r>
              <a:rPr lang="en-US" sz="2400" dirty="0" err="1">
                <a:solidFill>
                  <a:srgbClr val="0000FF"/>
                </a:solidFill>
              </a:rPr>
              <a:t>w,b</a:t>
            </a:r>
            <a:r>
              <a:rPr lang="en-US" sz="2400" dirty="0">
                <a:solidFill>
                  <a:srgbClr val="0000FF"/>
                </a:solidFill>
              </a:rPr>
              <a:t> on the training set is generally NOT the min for the test set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did we deal with this for the perceptron algorithm?</a:t>
            </a:r>
          </a:p>
        </p:txBody>
      </p:sp>
    </p:spTree>
    <p:extLst>
      <p:ext uri="{BB962C8B-B14F-4D97-AF65-F5344CB8AC3E}">
        <p14:creationId xmlns:p14="http://schemas.microsoft.com/office/powerpoint/2010/main" val="31178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revisited: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3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regularizer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/>
              <a:t>is an additional criterion to the loss function to make sure that we don’t </a:t>
            </a:r>
            <a:r>
              <a:rPr lang="en-US" dirty="0" err="1"/>
              <a:t>overfit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called a </a:t>
            </a:r>
            <a:r>
              <a:rPr lang="en-US" dirty="0" err="1"/>
              <a:t>regularizer</a:t>
            </a:r>
            <a:r>
              <a:rPr lang="en-US" dirty="0"/>
              <a:t> since it tries to keep the parameters more normal/regular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bias on the model that forces the learning to prefer certain types of weights over others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15544"/>
              </p:ext>
            </p:extLst>
          </p:nvPr>
        </p:nvGraphicFramePr>
        <p:xfrm>
          <a:off x="1336675" y="5278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6675" y="5278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8439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472154"/>
              </p:ext>
            </p:extLst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28334" y="3259666"/>
            <a:ext cx="56303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Should we allow all possible weights?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Any preferences?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What makes for a “simpler” model for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783331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222" y="2878666"/>
            <a:ext cx="8356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Generally, we don’t want huge weights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If weights are large, a small change in a feature can result in a large change in the prediction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Also gives too much weight to any one feature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Might also prefer weights of 0 for features that aren’t useful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366076"/>
              </p:ext>
            </p:extLst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330200" progId="Equation.3">
                  <p:embed/>
                </p:oleObj>
              </mc:Choice>
              <mc:Fallback>
                <p:oleObj name="Equation" r:id="rId2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3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2648" y="2909390"/>
            <a:ext cx="808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encourage small weights? or penalize large weights?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883506"/>
              </p:ext>
            </p:extLst>
          </p:nvPr>
        </p:nvGraphicFramePr>
        <p:xfrm>
          <a:off x="1985786" y="3881438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457200" progId="Equation.3">
                  <p:embed/>
                </p:oleObj>
              </mc:Choice>
              <mc:Fallback>
                <p:oleObj name="Equation" r:id="rId2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5786" y="3881438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0556" y="4148667"/>
            <a:ext cx="2167643" cy="40922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993600"/>
              </p:ext>
            </p:extLst>
          </p:nvPr>
        </p:nvGraphicFramePr>
        <p:xfrm>
          <a:off x="2782888" y="184626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2888" y="184626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535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783667"/>
            <a:ext cx="481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the difference between these?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29162"/>
              </p:ext>
            </p:extLst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06400" progId="Equation.3">
                  <p:embed/>
                </p:oleObj>
              </mc:Choice>
              <mc:Fallback>
                <p:oleObj name="Equation" r:id="rId2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of the squared weights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24431"/>
              </p:ext>
            </p:extLst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69900" progId="Equation.3">
                  <p:embed/>
                </p:oleObj>
              </mc:Choice>
              <mc:Fallback>
                <p:oleObj name="Equation" r:id="rId4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329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err="1"/>
              <a:t>regularizers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648" y="5014499"/>
            <a:ext cx="5894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Squared weights penalizes large values more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Sum of weights will penalize small values more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2428" y="2260277"/>
            <a:ext cx="243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of the weights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650" y="3259344"/>
            <a:ext cx="351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of the squared weights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969874"/>
              </p:ext>
            </p:extLst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06400" progId="Equation.3">
                  <p:embed/>
                </p:oleObj>
              </mc:Choice>
              <mc:Fallback>
                <p:oleObj name="Equation" r:id="rId2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551696"/>
              </p:ext>
            </p:extLst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69900" progId="Equation.3">
                  <p:embed/>
                </p:oleObj>
              </mc:Choice>
              <mc:Fallback>
                <p:oleObj name="Equation" r:id="rId4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602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01" y="2029444"/>
            <a:ext cx="3557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of the weights (1-norm)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52263"/>
            <a:ext cx="402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sum of the squared weights </a:t>
            </a:r>
            <a:br>
              <a:rPr lang="en-US" sz="2400" dirty="0"/>
            </a:br>
            <a:r>
              <a:rPr lang="en-US" sz="2400" dirty="0"/>
              <a:t>(2-norm)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6113" y="5105078"/>
            <a:ext cx="105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p-norm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33499"/>
              </p:ext>
            </p:extLst>
          </p:nvPr>
        </p:nvGraphicFramePr>
        <p:xfrm>
          <a:off x="3179763" y="479583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469900" progId="Equation.3">
                  <p:embed/>
                </p:oleObj>
              </mc:Choice>
              <mc:Fallback>
                <p:oleObj name="Equation" r:id="rId2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79763" y="479583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12480" y="5934075"/>
            <a:ext cx="6802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Smaller values of p (p &lt; 2) encourage sparser vectors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Larger values of p discourage large weights more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53758" y="4487334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537908"/>
              </p:ext>
            </p:extLst>
          </p:nvPr>
        </p:nvGraphicFramePr>
        <p:xfrm>
          <a:off x="4640263" y="1954213"/>
          <a:ext cx="2408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200" imgH="406400" progId="Equation.3">
                  <p:embed/>
                </p:oleObj>
              </mc:Choice>
              <mc:Fallback>
                <p:oleObj name="Equation" r:id="rId4" imgW="965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0263" y="1954213"/>
                        <a:ext cx="2408237" cy="101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567224"/>
              </p:ext>
            </p:extLst>
          </p:nvPr>
        </p:nvGraphicFramePr>
        <p:xfrm>
          <a:off x="4651375" y="3006725"/>
          <a:ext cx="28543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469900" progId="Equation.3">
                  <p:embed/>
                </p:oleObj>
              </mc:Choice>
              <mc:Fallback>
                <p:oleObj name="Equation" r:id="rId6" imgW="1143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51375" y="3006725"/>
                        <a:ext cx="28543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212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BA249-C096-E24F-8181-F0A638C5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3305A-31E4-5846-8239-BFEED758A59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Assignment 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Course feedback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Midterm next week</a:t>
            </a:r>
          </a:p>
        </p:txBody>
      </p:sp>
    </p:spTree>
    <p:extLst>
      <p:ext uri="{BB962C8B-B14F-4D97-AF65-F5344CB8AC3E}">
        <p14:creationId xmlns:p14="http://schemas.microsoft.com/office/powerpoint/2010/main" val="46654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19993" y="1706222"/>
            <a:ext cx="4628444" cy="2794001"/>
            <a:chOff x="176389" y="1876777"/>
            <a:chExt cx="4628444" cy="2794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43865"/>
            <a:stretch/>
          </p:blipFill>
          <p:spPr>
            <a:xfrm>
              <a:off x="176389" y="1876777"/>
              <a:ext cx="4600222" cy="258233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36222" y="4078111"/>
              <a:ext cx="4268611" cy="5926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0333" y="4064000"/>
              <a:ext cx="410633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15671" y="2084400"/>
            <a:ext cx="1717322" cy="178082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1330" y="289155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9782" y="3960336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73889" y="2691501"/>
            <a:ext cx="280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lines indicate penalty =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5671" y="4997836"/>
            <a:ext cx="328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example, if w</a:t>
            </a:r>
            <a:r>
              <a:rPr lang="en-US" sz="2400" baseline="-25000" dirty="0"/>
              <a:t>1</a:t>
            </a:r>
            <a:r>
              <a:rPr lang="en-US" sz="2400" dirty="0"/>
              <a:t> = 0.5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9806"/>
              </p:ext>
            </p:extLst>
          </p:nvPr>
        </p:nvGraphicFramePr>
        <p:xfrm>
          <a:off x="5164581" y="4362221"/>
          <a:ext cx="15381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535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visualized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9" y="1876777"/>
            <a:ext cx="4600222" cy="4600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0" y="2074333"/>
            <a:ext cx="36860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p-norms penalize larger weights</a:t>
            </a:r>
          </a:p>
          <a:p>
            <a:endParaRPr lang="en-US" sz="2400" dirty="0"/>
          </a:p>
          <a:p>
            <a:r>
              <a:rPr lang="en-US" sz="2400" dirty="0"/>
              <a:t>p &lt; 2 tends to create sparse (i.e. lots of 0 weights)</a:t>
            </a:r>
          </a:p>
          <a:p>
            <a:endParaRPr lang="en-US" sz="2400" dirty="0"/>
          </a:p>
          <a:p>
            <a:r>
              <a:rPr lang="en-US" sz="2400" dirty="0"/>
              <a:t>p &gt; 2 tends to like similar weights</a:t>
            </a:r>
          </a:p>
        </p:txBody>
      </p:sp>
    </p:spTree>
    <p:extLst>
      <p:ext uri="{BB962C8B-B14F-4D97-AF65-F5344CB8AC3E}">
        <p14:creationId xmlns:p14="http://schemas.microsoft.com/office/powerpoint/2010/main" val="1642297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079523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757752"/>
              </p:ext>
            </p:extLst>
          </p:nvPr>
        </p:nvGraphicFramePr>
        <p:xfrm>
          <a:off x="1878013" y="3795713"/>
          <a:ext cx="3779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54200" imgH="457200" progId="Equation.3">
                  <p:embed/>
                </p:oleObj>
              </mc:Choice>
              <mc:Fallback>
                <p:oleObj name="Equation" r:id="rId5" imgW="1854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8013" y="3795713"/>
                        <a:ext cx="3779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995248"/>
              </p:ext>
            </p:extLst>
          </p:nvPr>
        </p:nvGraphicFramePr>
        <p:xfrm>
          <a:off x="1633538" y="5443538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51100" imgH="457200" progId="Equation.3">
                  <p:embed/>
                </p:oleObj>
              </mc:Choice>
              <mc:Fallback>
                <p:oleObj name="Equation" r:id="rId7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33538" y="5443538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7979" y="1740718"/>
            <a:ext cx="563033" cy="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845126"/>
              </p:ext>
            </p:extLst>
          </p:nvPr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1100" imgH="457200" progId="Equation.3">
                  <p:embed/>
                </p:oleObj>
              </mc:Choice>
              <mc:Fallback>
                <p:oleObj name="Equation" r:id="rId2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839841"/>
              </p:ext>
            </p:extLst>
          </p:nvPr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we can ensure that the loss + </a:t>
            </a:r>
            <a:r>
              <a:rPr lang="en-US" sz="2400" dirty="0" err="1"/>
              <a:t>regularizer</a:t>
            </a:r>
            <a:r>
              <a:rPr lang="en-US" sz="2400" dirty="0"/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45195"/>
            <a:ext cx="409223" cy="3434952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00777" y="5953172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make convex</a:t>
            </a:r>
          </a:p>
        </p:txBody>
      </p:sp>
    </p:spTree>
    <p:extLst>
      <p:ext uri="{BB962C8B-B14F-4D97-AF65-F5344CB8AC3E}">
        <p14:creationId xmlns:p14="http://schemas.microsoft.com/office/powerpoint/2010/main" val="3781292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 revisited</a:t>
            </a:r>
          </a:p>
        </p:txBody>
      </p:sp>
      <p:sp>
        <p:nvSpPr>
          <p:cNvPr id="4" name="Freeform 3"/>
          <p:cNvSpPr/>
          <p:nvPr/>
        </p:nvSpPr>
        <p:spPr>
          <a:xfrm>
            <a:off x="612648" y="2144888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3285" y="2695222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33574" y="3256844"/>
            <a:ext cx="98778" cy="9877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6" idx="5"/>
            <a:endCxn id="7" idx="1"/>
          </p:cNvCxnSpPr>
          <p:nvPr/>
        </p:nvCxnSpPr>
        <p:spPr>
          <a:xfrm>
            <a:off x="917597" y="2779534"/>
            <a:ext cx="830443" cy="49177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5556" y="4106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55937" y="2440313"/>
            <a:ext cx="611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One definition: The line segment between any two points on the function is </a:t>
            </a:r>
            <a:r>
              <a:rPr lang="en-US" sz="2400" i="1" dirty="0">
                <a:solidFill>
                  <a:srgbClr val="0000FF"/>
                </a:solidFill>
              </a:rPr>
              <a:t>above </a:t>
            </a:r>
            <a:r>
              <a:rPr lang="en-US" sz="2400" dirty="0">
                <a:solidFill>
                  <a:srgbClr val="0000FF"/>
                </a:solidFill>
              </a:rPr>
              <a:t>the function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556" y="3921667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Mathematically, </a:t>
            </a:r>
            <a:r>
              <a:rPr lang="en-US" sz="2400" i="1" dirty="0"/>
              <a:t>f</a:t>
            </a:r>
            <a:r>
              <a:rPr lang="en-US" sz="2400" dirty="0"/>
              <a:t> is convex if for all </a:t>
            </a:r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i="1" dirty="0"/>
              <a:t>, x</a:t>
            </a:r>
            <a:r>
              <a:rPr lang="en-US" sz="2400" i="1" baseline="-25000" dirty="0"/>
              <a:t>2</a:t>
            </a:r>
            <a:r>
              <a:rPr lang="en-US" sz="2400" dirty="0"/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133247"/>
              </p:ext>
            </p:extLst>
          </p:nvPr>
        </p:nvGraphicFramePr>
        <p:xfrm>
          <a:off x="1256618" y="4475665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09900" imgH="203200" progId="Equation.3">
                  <p:embed/>
                </p:oleObj>
              </mc:Choice>
              <mc:Fallback>
                <p:oleObj name="Equation" r:id="rId3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6618" y="4475665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873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the value of the function at some point between </a:t>
            </a:r>
            <a:r>
              <a:rPr lang="en-US" sz="2400" i="1" dirty="0">
                <a:solidFill>
                  <a:srgbClr val="0070C0"/>
                </a:solidFill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</a:rPr>
              <a:t>1</a:t>
            </a:r>
            <a:r>
              <a:rPr lang="en-US" sz="2400" dirty="0">
                <a:solidFill>
                  <a:srgbClr val="0070C0"/>
                </a:solidFill>
              </a:rPr>
              <a:t> and </a:t>
            </a:r>
            <a:r>
              <a:rPr lang="en-US" sz="2400" i="1" dirty="0">
                <a:solidFill>
                  <a:srgbClr val="0070C0"/>
                </a:solidFill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10051" y="5108222"/>
            <a:ext cx="3090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the value at some point on the </a:t>
            </a:r>
            <a:r>
              <a:rPr lang="en-US" sz="2400" b="1" dirty="0">
                <a:solidFill>
                  <a:srgbClr val="0070C0"/>
                </a:solidFill>
              </a:rPr>
              <a:t>line segment </a:t>
            </a:r>
            <a:r>
              <a:rPr lang="en-US" sz="2400" dirty="0">
                <a:solidFill>
                  <a:srgbClr val="0070C0"/>
                </a:solidFill>
              </a:rPr>
              <a:t>between  </a:t>
            </a:r>
            <a:r>
              <a:rPr lang="en-US" sz="2400" i="1" dirty="0">
                <a:solidFill>
                  <a:srgbClr val="0070C0"/>
                </a:solidFill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</a:rPr>
              <a:t>1</a:t>
            </a:r>
            <a:r>
              <a:rPr lang="en-US" sz="2400" dirty="0">
                <a:solidFill>
                  <a:srgbClr val="0070C0"/>
                </a:solidFill>
              </a:rPr>
              <a:t> and </a:t>
            </a:r>
            <a:r>
              <a:rPr lang="en-US" sz="2400" i="1" dirty="0">
                <a:solidFill>
                  <a:srgbClr val="0070C0"/>
                </a:solidFill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886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Claim: If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are convex functions then so is the function z=</a:t>
            </a:r>
            <a:r>
              <a:rPr lang="en-US" i="1" dirty="0" err="1"/>
              <a:t>f+g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547517"/>
              </p:ext>
            </p:extLst>
          </p:nvPr>
        </p:nvGraphicFramePr>
        <p:xfrm>
          <a:off x="1544709" y="5423388"/>
          <a:ext cx="70707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900" imgH="203200" progId="Equation.3">
                  <p:embed/>
                </p:oleObj>
              </mc:Choice>
              <mc:Fallback>
                <p:oleObj name="Equation" r:id="rId2" imgW="3009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4709" y="5423388"/>
                        <a:ext cx="70707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7759" y="4961723"/>
            <a:ext cx="553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Mathematically, </a:t>
            </a:r>
            <a:r>
              <a:rPr lang="en-US" sz="2400" i="1" dirty="0"/>
              <a:t>f</a:t>
            </a:r>
            <a:r>
              <a:rPr lang="en-US" sz="2400" dirty="0"/>
              <a:t> is convex if for all </a:t>
            </a:r>
            <a:r>
              <a:rPr lang="en-US" sz="2400" i="1" dirty="0"/>
              <a:t>x</a:t>
            </a:r>
            <a:r>
              <a:rPr lang="en-US" sz="2400" i="1" baseline="-25000" dirty="0"/>
              <a:t>1</a:t>
            </a:r>
            <a:r>
              <a:rPr lang="en-US" sz="2400" i="1" dirty="0"/>
              <a:t>, x</a:t>
            </a:r>
            <a:r>
              <a:rPr lang="en-US" sz="2400" i="1" baseline="-25000" dirty="0"/>
              <a:t>2</a:t>
            </a:r>
            <a:r>
              <a:rPr lang="en-US" sz="2400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265" y="3096778"/>
            <a:ext cx="106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Prove: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668129"/>
              </p:ext>
            </p:extLst>
          </p:nvPr>
        </p:nvGraphicFramePr>
        <p:xfrm>
          <a:off x="1291872" y="3659162"/>
          <a:ext cx="69215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46400" imgH="203200" progId="Equation.3">
                  <p:embed/>
                </p:oleObj>
              </mc:Choice>
              <mc:Fallback>
                <p:oleObj name="Equation" r:id="rId4" imgW="294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1872" y="3659162"/>
                        <a:ext cx="6921500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12648" y="4741333"/>
            <a:ext cx="77834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188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462319"/>
              </p:ext>
            </p:extLst>
          </p:nvPr>
        </p:nvGraphicFramePr>
        <p:xfrm>
          <a:off x="705557" y="2052812"/>
          <a:ext cx="73088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11500" imgH="203200" progId="Equation.3">
                  <p:embed/>
                </p:oleObj>
              </mc:Choice>
              <mc:Fallback>
                <p:oleObj name="Equation" r:id="rId3" imgW="3111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5557" y="2052812"/>
                        <a:ext cx="73088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180548"/>
              </p:ext>
            </p:extLst>
          </p:nvPr>
        </p:nvGraphicFramePr>
        <p:xfrm>
          <a:off x="310445" y="2705981"/>
          <a:ext cx="8593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57600" imgH="203200" progId="Equation.3">
                  <p:embed/>
                </p:oleObj>
              </mc:Choice>
              <mc:Fallback>
                <p:oleObj name="Equation" r:id="rId5" imgW="365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0445" y="2705981"/>
                        <a:ext cx="8593138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484192"/>
              </p:ext>
            </p:extLst>
          </p:nvPr>
        </p:nvGraphicFramePr>
        <p:xfrm>
          <a:off x="2939747" y="3223330"/>
          <a:ext cx="596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40000" imgH="203200" progId="Equation.3">
                  <p:embed/>
                </p:oleObj>
              </mc:Choice>
              <mc:Fallback>
                <p:oleObj name="Equation" r:id="rId7" imgW="2540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39747" y="3223330"/>
                        <a:ext cx="5967412" cy="477838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8669" y="3676500"/>
            <a:ext cx="6545436" cy="1522468"/>
            <a:chOff x="338669" y="3676500"/>
            <a:chExt cx="6545436" cy="152246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555607"/>
                </p:ext>
              </p:extLst>
            </p:nvPr>
          </p:nvGraphicFramePr>
          <p:xfrm>
            <a:off x="1573917" y="4162331"/>
            <a:ext cx="53101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260600" imgH="203200" progId="Equation.3">
                    <p:embed/>
                  </p:oleObj>
                </mc:Choice>
                <mc:Fallback>
                  <p:oleObj name="Equation" r:id="rId9" imgW="22606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573917" y="4162331"/>
                          <a:ext cx="5310188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415883"/>
                </p:ext>
              </p:extLst>
            </p:nvPr>
          </p:nvGraphicFramePr>
          <p:xfrm>
            <a:off x="1602493" y="4721131"/>
            <a:ext cx="52816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247900" imgH="203200" progId="Equation.3">
                    <p:embed/>
                  </p:oleObj>
                </mc:Choice>
                <mc:Fallback>
                  <p:oleObj name="Equation" r:id="rId11" imgW="2247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602493" y="4721131"/>
                          <a:ext cx="5281612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38669" y="3676500"/>
              <a:ext cx="2173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Then, given that: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446" y="1580445"/>
            <a:ext cx="510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By definition of the sum of two functions: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8EC19-6305-36CC-BD5F-575547131479}"/>
              </a:ext>
            </a:extLst>
          </p:cNvPr>
          <p:cNvSpPr txBox="1"/>
          <p:nvPr/>
        </p:nvSpPr>
        <p:spPr>
          <a:xfrm>
            <a:off x="103497" y="2016738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4EA34C"/>
                </a:solidFill>
              </a:rPr>
              <a:t>lhs</a:t>
            </a:r>
            <a:r>
              <a:rPr lang="en-US" sz="2400" dirty="0">
                <a:solidFill>
                  <a:srgbClr val="4EA34C"/>
                </a:solidFill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DA7C2-F61A-7229-B595-B818E1FC4ECC}"/>
              </a:ext>
            </a:extLst>
          </p:cNvPr>
          <p:cNvSpPr txBox="1"/>
          <p:nvPr/>
        </p:nvSpPr>
        <p:spPr>
          <a:xfrm>
            <a:off x="-51186" y="2472724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4EA34C"/>
                </a:solidFill>
              </a:rPr>
              <a:t>rhs</a:t>
            </a:r>
            <a:r>
              <a:rPr lang="en-US" sz="2400" dirty="0">
                <a:solidFill>
                  <a:srgbClr val="4EA34C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2152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convex functions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05557" y="2052812"/>
          <a:ext cx="73088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11500" imgH="203200" progId="Equation.3">
                  <p:embed/>
                </p:oleObj>
              </mc:Choice>
              <mc:Fallback>
                <p:oleObj name="Equation" r:id="rId3" imgW="3111500" imgH="203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5557" y="2052812"/>
                        <a:ext cx="7308850" cy="4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10445" y="2705981"/>
          <a:ext cx="85931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57600" imgH="203200" progId="Equation.3">
                  <p:embed/>
                </p:oleObj>
              </mc:Choice>
              <mc:Fallback>
                <p:oleObj name="Equation" r:id="rId5" imgW="3657600" imgH="203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0445" y="2705981"/>
                        <a:ext cx="8593138" cy="477837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39747" y="3223330"/>
          <a:ext cx="596741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40000" imgH="203200" progId="Equation.3">
                  <p:embed/>
                </p:oleObj>
              </mc:Choice>
              <mc:Fallback>
                <p:oleObj name="Equation" r:id="rId7" imgW="2540000" imgH="203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39747" y="3223330"/>
                        <a:ext cx="5967412" cy="477838"/>
                      </a:xfrm>
                      <a:prstGeom prst="rect">
                        <a:avLst/>
                      </a:prstGeom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8669" y="3676500"/>
            <a:ext cx="6545436" cy="1522468"/>
            <a:chOff x="338669" y="3676500"/>
            <a:chExt cx="6545436" cy="152246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573917" y="4162331"/>
            <a:ext cx="5310188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260600" imgH="203200" progId="Equation.3">
                    <p:embed/>
                  </p:oleObj>
                </mc:Choice>
                <mc:Fallback>
                  <p:oleObj name="Equation" r:id="rId9" imgW="2260600" imgH="203200" progId="Equation.3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573917" y="4162331"/>
                          <a:ext cx="5310188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602493" y="4721131"/>
            <a:ext cx="528161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247900" imgH="203200" progId="Equation.3">
                    <p:embed/>
                  </p:oleObj>
                </mc:Choice>
                <mc:Fallback>
                  <p:oleObj name="Equation" r:id="rId11" imgW="2247900" imgH="203200" progId="Equation.3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602493" y="4721131"/>
                          <a:ext cx="5281612" cy="477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38669" y="3676500"/>
              <a:ext cx="2173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Then, given that: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446" y="1580445"/>
            <a:ext cx="510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By definition of the sum of two functions: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38669" y="5195723"/>
            <a:ext cx="8462961" cy="980292"/>
            <a:chOff x="338669" y="5195723"/>
            <a:chExt cx="8462961" cy="980292"/>
          </a:xfrm>
        </p:grpSpPr>
        <p:sp>
          <p:nvSpPr>
            <p:cNvPr id="16" name="TextBox 15"/>
            <p:cNvSpPr txBox="1"/>
            <p:nvPr/>
          </p:nvSpPr>
          <p:spPr>
            <a:xfrm>
              <a:off x="338669" y="5195723"/>
              <a:ext cx="13936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We know: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606780" y="5811449"/>
            <a:ext cx="8194850" cy="36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4572000" imgH="203200" progId="Equation.3">
                    <p:embed/>
                  </p:oleObj>
                </mc:Choice>
                <mc:Fallback>
                  <p:oleObj name="Equation" r:id="rId13" imgW="4572000" imgH="203200" progId="Equation.3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06780" y="5811449"/>
                          <a:ext cx="8194850" cy="364566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360715" y="6260682"/>
            <a:ext cx="5922608" cy="477837"/>
            <a:chOff x="360715" y="6260682"/>
            <a:chExt cx="5922608" cy="477837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1122361" y="6260682"/>
            <a:ext cx="5160962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197100" imgH="203200" progId="Equation.3">
                    <p:embed/>
                  </p:oleObj>
                </mc:Choice>
                <mc:Fallback>
                  <p:oleObj name="Equation" r:id="rId15" imgW="2197100" imgH="203200" progId="Equation.3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122361" y="6260682"/>
                          <a:ext cx="5160962" cy="477837"/>
                        </a:xfrm>
                        <a:prstGeom prst="rect">
                          <a:avLst/>
                        </a:prstGeom>
                        <a:ln>
                          <a:solidFill>
                            <a:srgbClr val="FFFFFF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60715" y="6260682"/>
              <a:ext cx="55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So: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D002703-687D-5240-9C30-F9B379C9565C}"/>
              </a:ext>
            </a:extLst>
          </p:cNvPr>
          <p:cNvSpPr/>
          <p:nvPr/>
        </p:nvSpPr>
        <p:spPr>
          <a:xfrm>
            <a:off x="1573917" y="4138165"/>
            <a:ext cx="2309151" cy="582966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3FE2F4-E077-E248-9CA5-394E4C1B1B06}"/>
              </a:ext>
            </a:extLst>
          </p:cNvPr>
          <p:cNvSpPr/>
          <p:nvPr/>
        </p:nvSpPr>
        <p:spPr>
          <a:xfrm>
            <a:off x="3205406" y="2035350"/>
            <a:ext cx="2309151" cy="582966"/>
          </a:xfrm>
          <a:prstGeom prst="rect">
            <a:avLst/>
          </a:prstGeom>
          <a:solidFill>
            <a:srgbClr val="FFFF0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CCE466-F07A-8448-B81D-2191DA7DA432}"/>
              </a:ext>
            </a:extLst>
          </p:cNvPr>
          <p:cNvSpPr/>
          <p:nvPr/>
        </p:nvSpPr>
        <p:spPr>
          <a:xfrm>
            <a:off x="4229011" y="4109766"/>
            <a:ext cx="2655094" cy="582966"/>
          </a:xfrm>
          <a:prstGeom prst="rect">
            <a:avLst/>
          </a:prstGeom>
          <a:solidFill>
            <a:srgbClr val="00B05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BCD480-75BA-5341-BCFE-2B167096EB10}"/>
              </a:ext>
            </a:extLst>
          </p:cNvPr>
          <p:cNvSpPr/>
          <p:nvPr/>
        </p:nvSpPr>
        <p:spPr>
          <a:xfrm>
            <a:off x="3205405" y="3138676"/>
            <a:ext cx="2731931" cy="582966"/>
          </a:xfrm>
          <a:prstGeom prst="rect">
            <a:avLst/>
          </a:prstGeom>
          <a:solidFill>
            <a:srgbClr val="00B05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744B3B-7181-1C42-BB30-AFFFC7D5EB9C}"/>
              </a:ext>
            </a:extLst>
          </p:cNvPr>
          <p:cNvSpPr/>
          <p:nvPr/>
        </p:nvSpPr>
        <p:spPr>
          <a:xfrm>
            <a:off x="1573917" y="4713981"/>
            <a:ext cx="2309151" cy="582966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9B0285-0D1D-5243-987D-E916743DFA58}"/>
              </a:ext>
            </a:extLst>
          </p:cNvPr>
          <p:cNvSpPr/>
          <p:nvPr/>
        </p:nvSpPr>
        <p:spPr>
          <a:xfrm>
            <a:off x="4229011" y="4685582"/>
            <a:ext cx="2655094" cy="582966"/>
          </a:xfrm>
          <a:prstGeom prst="rect">
            <a:avLst/>
          </a:prstGeom>
          <a:solidFill>
            <a:srgbClr val="0070C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7F36B9-B46F-0247-B50F-6511418AFBF4}"/>
              </a:ext>
            </a:extLst>
          </p:cNvPr>
          <p:cNvSpPr/>
          <p:nvPr/>
        </p:nvSpPr>
        <p:spPr>
          <a:xfrm>
            <a:off x="5705255" y="1970070"/>
            <a:ext cx="2309151" cy="582966"/>
          </a:xfrm>
          <a:prstGeom prst="rect">
            <a:avLst/>
          </a:prstGeom>
          <a:solidFill>
            <a:srgbClr val="FFC00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65ED40-2256-B848-9841-2BF2C123D209}"/>
              </a:ext>
            </a:extLst>
          </p:cNvPr>
          <p:cNvSpPr/>
          <p:nvPr/>
        </p:nvSpPr>
        <p:spPr>
          <a:xfrm>
            <a:off x="6146536" y="3158287"/>
            <a:ext cx="2655094" cy="582966"/>
          </a:xfrm>
          <a:prstGeom prst="rect">
            <a:avLst/>
          </a:prstGeom>
          <a:solidFill>
            <a:srgbClr val="0070C0">
              <a:alpha val="24706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81A1D-C7A3-57C4-6015-A10F9908783C}"/>
              </a:ext>
            </a:extLst>
          </p:cNvPr>
          <p:cNvSpPr txBox="1"/>
          <p:nvPr/>
        </p:nvSpPr>
        <p:spPr>
          <a:xfrm>
            <a:off x="103497" y="2016738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4EA34C"/>
                </a:solidFill>
              </a:rPr>
              <a:t>lhs</a:t>
            </a:r>
            <a:r>
              <a:rPr lang="en-US" sz="2400" dirty="0">
                <a:solidFill>
                  <a:srgbClr val="4EA34C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12D1E4-83AD-C4B1-12B5-D74AEEEEA006}"/>
              </a:ext>
            </a:extLst>
          </p:cNvPr>
          <p:cNvSpPr txBox="1"/>
          <p:nvPr/>
        </p:nvSpPr>
        <p:spPr>
          <a:xfrm>
            <a:off x="-51186" y="2472724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4EA34C"/>
                </a:solidFill>
              </a:rPr>
              <a:t>rhs</a:t>
            </a:r>
            <a:r>
              <a:rPr lang="en-US" sz="2400" dirty="0">
                <a:solidFill>
                  <a:srgbClr val="4EA34C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8112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with a </a:t>
            </a:r>
            <a:r>
              <a:rPr lang="en-US" dirty="0" err="1"/>
              <a:t>regularizer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37766"/>
              </p:ext>
            </p:extLst>
          </p:nvPr>
        </p:nvGraphicFramePr>
        <p:xfrm>
          <a:off x="1054982" y="4919923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1100" imgH="457200" progId="Equation.3">
                  <p:embed/>
                </p:oleObj>
              </mc:Choice>
              <mc:Fallback>
                <p:oleObj name="Equation" r:id="rId2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4982" y="4919923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01040"/>
              </p:ext>
            </p:extLst>
          </p:nvPr>
        </p:nvGraphicFramePr>
        <p:xfrm>
          <a:off x="1054982" y="2598120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4982" y="2598120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57" y="165423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know how to solve convex minimization problems using gradient descent: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57" y="3836345"/>
            <a:ext cx="803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we can ensure that the loss + </a:t>
            </a:r>
            <a:r>
              <a:rPr lang="en-US" sz="2400" dirty="0" err="1"/>
              <a:t>regularizer</a:t>
            </a:r>
            <a:r>
              <a:rPr lang="en-US" sz="2400" dirty="0"/>
              <a:t> is convex then we could still use gradient descent: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4128758" y="4002862"/>
            <a:ext cx="409223" cy="3434952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67956" y="6018576"/>
            <a:ext cx="699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convex as long as both loss and </a:t>
            </a:r>
            <a:r>
              <a:rPr lang="en-US" sz="2400" dirty="0" err="1">
                <a:solidFill>
                  <a:srgbClr val="0000FF"/>
                </a:solidFill>
              </a:rPr>
              <a:t>regularizer</a:t>
            </a:r>
            <a:r>
              <a:rPr lang="en-US" sz="2400" dirty="0">
                <a:solidFill>
                  <a:srgbClr val="0000FF"/>
                </a:solidFill>
              </a:rPr>
              <a:t> are convex</a:t>
            </a:r>
          </a:p>
        </p:txBody>
      </p:sp>
    </p:spTree>
    <p:extLst>
      <p:ext uri="{BB962C8B-B14F-4D97-AF65-F5344CB8AC3E}">
        <p14:creationId xmlns:p14="http://schemas.microsoft.com/office/powerpoint/2010/main" val="416820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p-norms are convex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46491"/>
              </p:ext>
            </p:extLst>
          </p:nvPr>
        </p:nvGraphicFramePr>
        <p:xfrm>
          <a:off x="2068513" y="2173288"/>
          <a:ext cx="38687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469900" progId="Equation.3">
                  <p:embed/>
                </p:oleObj>
              </mc:Choice>
              <mc:Fallback>
                <p:oleObj name="Equation" r:id="rId2" imgW="1549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8513" y="2173288"/>
                        <a:ext cx="3868737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9666" y="3852333"/>
            <a:ext cx="467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p-norms are convex for p &gt;= 1</a:t>
            </a:r>
          </a:p>
        </p:txBody>
      </p:sp>
    </p:spTree>
    <p:extLst>
      <p:ext uri="{BB962C8B-B14F-4D97-AF65-F5344CB8AC3E}">
        <p14:creationId xmlns:p14="http://schemas.microsoft.com/office/powerpoint/2010/main" val="208733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have you heard of?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(Ordinary) Least squares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Ridge regression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Lasso regression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Elastic regression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Logistic regression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22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900907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41400" imgH="330200" progId="Equation.3">
                  <p:embed/>
                </p:oleObj>
              </mc:Choice>
              <mc:Fallback>
                <p:oleObj name="Equation" r:id="rId3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70678"/>
              </p:ext>
            </p:extLst>
          </p:nvPr>
        </p:nvGraphicFramePr>
        <p:xfrm>
          <a:off x="1890713" y="3795713"/>
          <a:ext cx="3752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41500" imgH="457200" progId="Equation.3">
                  <p:embed/>
                </p:oleObj>
              </mc:Choice>
              <mc:Fallback>
                <p:oleObj name="Equation" r:id="rId5" imgW="1841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90713" y="3795713"/>
                        <a:ext cx="3752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043460"/>
              </p:ext>
            </p:extLst>
          </p:nvPr>
        </p:nvGraphicFramePr>
        <p:xfrm>
          <a:off x="1645532" y="5443538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38400" imgH="457200" progId="Equation.3">
                  <p:embed/>
                </p:oleObj>
              </mc:Choice>
              <mc:Fallback>
                <p:oleObj name="Equation" r:id="rId7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45532" y="5443538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9723" y="5514093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63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optimization criterion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759615"/>
              </p:ext>
            </p:extLst>
          </p:nvPr>
        </p:nvGraphicFramePr>
        <p:xfrm>
          <a:off x="1532643" y="1704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457200" progId="Equation.3">
                  <p:embed/>
                </p:oleObj>
              </mc:Choice>
              <mc:Fallback>
                <p:oleObj name="Equation" r:id="rId2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32643" y="1704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878667" y="2413000"/>
            <a:ext cx="945444" cy="10865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222" y="3753553"/>
            <a:ext cx="4148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Loss function: penalizes examples where the prediction is different than the label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5333" y="3905953"/>
            <a:ext cx="414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Regularizer</a:t>
            </a:r>
            <a:r>
              <a:rPr lang="en-US" sz="2400" dirty="0"/>
              <a:t>: penalizes large weights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39556" y="2413000"/>
            <a:ext cx="677333" cy="13405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4777" y="5757333"/>
            <a:ext cx="774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Key: this function is convex allowing us to use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3789138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374789"/>
              </p:ext>
            </p:extLst>
          </p:nvPr>
        </p:nvGraphicFramePr>
        <p:xfrm>
          <a:off x="1922463" y="3924300"/>
          <a:ext cx="557847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100" imgH="444500" progId="Equation.3">
                  <p:embed/>
                </p:oleObj>
              </mc:Choice>
              <mc:Fallback>
                <p:oleObj name="Equation" r:id="rId2" imgW="2705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3924300"/>
                        <a:ext cx="557847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066796"/>
              </p:ext>
            </p:extLst>
          </p:nvPr>
        </p:nvGraphicFramePr>
        <p:xfrm>
          <a:off x="1645532" y="5387094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38400" imgH="457200" progId="Equation.3">
                  <p:embed/>
                </p:oleObj>
              </mc:Choice>
              <mc:Fallback>
                <p:oleObj name="Equation" r:id="rId4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5532" y="5387094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615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</a:t>
            </a:r>
            <a:r>
              <a:rPr lang="en-US" dirty="0" err="1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88210"/>
              </p:ext>
            </p:extLst>
          </p:nvPr>
        </p:nvGraphicFramePr>
        <p:xfrm>
          <a:off x="2497138" y="1831975"/>
          <a:ext cx="432276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900" imgH="469900" progId="Equation.3">
                  <p:embed/>
                </p:oleObj>
              </mc:Choice>
              <mc:Fallback>
                <p:oleObj name="Equation" r:id="rId2" imgW="2120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97138" y="1831975"/>
                        <a:ext cx="4322762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738028"/>
              </p:ext>
            </p:extLst>
          </p:nvPr>
        </p:nvGraphicFramePr>
        <p:xfrm>
          <a:off x="414338" y="1882775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900" imgH="444500" progId="Equation.3">
                  <p:embed/>
                </p:oleObj>
              </mc:Choice>
              <mc:Fallback>
                <p:oleObj name="Equation" r:id="rId4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882775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646863"/>
              </p:ext>
            </p:extLst>
          </p:nvPr>
        </p:nvGraphicFramePr>
        <p:xfrm>
          <a:off x="2317750" y="4402138"/>
          <a:ext cx="43989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9000" imgH="457200" progId="Equation.3">
                  <p:embed/>
                </p:oleObj>
              </mc:Choice>
              <mc:Fallback>
                <p:oleObj name="Equation" r:id="rId6" imgW="215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17750" y="4402138"/>
                        <a:ext cx="43989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3985769" y="334170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2546" y="3387890"/>
            <a:ext cx="233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(some math happens)</a:t>
            </a:r>
          </a:p>
        </p:txBody>
      </p:sp>
    </p:spTree>
    <p:extLst>
      <p:ext uri="{BB962C8B-B14F-4D97-AF65-F5344CB8AC3E}">
        <p14:creationId xmlns:p14="http://schemas.microsoft.com/office/powerpoint/2010/main" val="1351925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5136446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753958"/>
              </p:ext>
            </p:extLst>
          </p:nvPr>
        </p:nvGraphicFramePr>
        <p:xfrm>
          <a:off x="1624013" y="5432425"/>
          <a:ext cx="55340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17800" imgH="457200" progId="Equation.3">
                  <p:embed/>
                </p:oleObj>
              </mc:Choice>
              <mc:Fallback>
                <p:oleObj name="Equation" r:id="rId2" imgW="2717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4013" y="5432425"/>
                        <a:ext cx="55340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360847"/>
              </p:ext>
            </p:extLst>
          </p:nvPr>
        </p:nvGraphicFramePr>
        <p:xfrm>
          <a:off x="1922463" y="3924300"/>
          <a:ext cx="557847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05100" imgH="444500" progId="Equation.3">
                  <p:embed/>
                </p:oleObj>
              </mc:Choice>
              <mc:Fallback>
                <p:oleObj name="Equation" r:id="rId4" imgW="2705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3924300"/>
                        <a:ext cx="557847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859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964245"/>
              </p:ext>
            </p:extLst>
          </p:nvPr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000" imgH="228600" progId="Equation.3">
                  <p:embed/>
                </p:oleObj>
              </mc:Choice>
              <mc:Fallback>
                <p:oleObj name="Equation" r:id="rId2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regularization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direction to update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learning rate</a:t>
            </a: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constant: how far from wrong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effect does the </a:t>
            </a:r>
            <a:r>
              <a:rPr lang="en-US" sz="2400" dirty="0" err="1">
                <a:solidFill>
                  <a:srgbClr val="FF0000"/>
                </a:solidFill>
              </a:rPr>
              <a:t>regularizer</a:t>
            </a:r>
            <a:r>
              <a:rPr lang="en-US" sz="2400" dirty="0">
                <a:solidFill>
                  <a:srgbClr val="FF0000"/>
                </a:solidFill>
              </a:rPr>
              <a:t> have?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86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update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9222" y="5185054"/>
            <a:ext cx="4107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positive, reduces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en-US" sz="2400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negative, increases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en-US" sz="2400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275667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76375" y="5244278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moves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towards 0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243837"/>
              </p:ext>
            </p:extLst>
          </p:nvPr>
        </p:nvGraphicFramePr>
        <p:xfrm>
          <a:off x="842963" y="1601788"/>
          <a:ext cx="51704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000" imgH="228600" progId="Equation.3">
                  <p:embed/>
                </p:oleObj>
              </mc:Choice>
              <mc:Fallback>
                <p:oleObj name="Equation" r:id="rId2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2963" y="1601788"/>
                        <a:ext cx="5170487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regularization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direction to update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learning rate</a:t>
            </a:r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constant: how far from wrong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08222" y="1587677"/>
            <a:ext cx="846667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A86AA6-D3A2-AC73-7C3F-C641F95AACA1}"/>
              </a:ext>
            </a:extLst>
          </p:cNvPr>
          <p:cNvSpPr txBox="1"/>
          <p:nvPr/>
        </p:nvSpPr>
        <p:spPr>
          <a:xfrm>
            <a:off x="4976374" y="5705943"/>
            <a:ext cx="3406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 magnitude) result in larger changes</a:t>
            </a:r>
          </a:p>
        </p:txBody>
      </p:sp>
    </p:spTree>
    <p:extLst>
      <p:ext uri="{BB962C8B-B14F-4D97-AF65-F5344CB8AC3E}">
        <p14:creationId xmlns:p14="http://schemas.microsoft.com/office/powerpoint/2010/main" val="342918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078637"/>
              </p:ext>
            </p:extLst>
          </p:nvPr>
        </p:nvGraphicFramePr>
        <p:xfrm>
          <a:off x="471841" y="1788936"/>
          <a:ext cx="46053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60600" imgH="457200" progId="Equation.3">
                  <p:embed/>
                </p:oleObj>
              </mc:Choice>
              <mc:Fallback>
                <p:oleObj name="Equation" r:id="rId2" imgW="2260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1841" y="1788936"/>
                        <a:ext cx="46053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380591"/>
              </p:ext>
            </p:extLst>
          </p:nvPr>
        </p:nvGraphicFramePr>
        <p:xfrm>
          <a:off x="2759428" y="3800739"/>
          <a:ext cx="41687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44700" imgH="469900" progId="Equation.3">
                  <p:embed/>
                </p:oleObj>
              </mc:Choice>
              <mc:Fallback>
                <p:oleObj name="Equation" r:id="rId4" imgW="2044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59428" y="3800739"/>
                        <a:ext cx="416877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434067"/>
              </p:ext>
            </p:extLst>
          </p:nvPr>
        </p:nvGraphicFramePr>
        <p:xfrm>
          <a:off x="767116" y="3853127"/>
          <a:ext cx="19923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900" imgH="444500" progId="Equation.3">
                  <p:embed/>
                </p:oleObj>
              </mc:Choice>
              <mc:Fallback>
                <p:oleObj name="Equation" r:id="rId6" imgW="977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7116" y="3853127"/>
                        <a:ext cx="19923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325646"/>
              </p:ext>
            </p:extLst>
          </p:nvPr>
        </p:nvGraphicFramePr>
        <p:xfrm>
          <a:off x="2390775" y="5130800"/>
          <a:ext cx="51498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27300" imgH="457200" progId="Equation.3">
                  <p:embed/>
                </p:oleObj>
              </mc:Choice>
              <mc:Fallback>
                <p:oleObj name="Equation" r:id="rId8" imgW="2527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90775" y="5130800"/>
                        <a:ext cx="51498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414338" y="3316111"/>
            <a:ext cx="823577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82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200722"/>
              </p:ext>
            </p:extLst>
          </p:nvPr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1000" imgH="228600" progId="Equation.3">
                  <p:embed/>
                </p:oleObj>
              </mc:Choice>
              <mc:Fallback>
                <p:oleObj name="Equation" r:id="rId2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33222" y="5446889"/>
            <a:ext cx="5036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effect does the </a:t>
            </a:r>
            <a:r>
              <a:rPr lang="en-US" sz="2400" dirty="0" err="1">
                <a:solidFill>
                  <a:srgbClr val="FF0000"/>
                </a:solidFill>
              </a:rPr>
              <a:t>regularizer</a:t>
            </a:r>
            <a:r>
              <a:rPr lang="en-US" sz="2400" dirty="0">
                <a:solidFill>
                  <a:srgbClr val="FF0000"/>
                </a:solidFill>
              </a:rPr>
              <a:t> have?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70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L1 regularization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975379"/>
              </p:ext>
            </p:extLst>
          </p:nvPr>
        </p:nvGraphicFramePr>
        <p:xfrm>
          <a:off x="852488" y="1616075"/>
          <a:ext cx="5946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1000" imgH="228600" progId="Equation.3">
                  <p:embed/>
                </p:oleObj>
              </mc:Choice>
              <mc:Fallback>
                <p:oleObj name="Equation" r:id="rId2" imgW="2921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2488" y="1616075"/>
                        <a:ext cx="5946775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71444" y="2066751"/>
            <a:ext cx="0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92889" y="3132667"/>
            <a:ext cx="189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regularization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3103" y="3200401"/>
            <a:ext cx="158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direction to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learning rate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2593103" y="2114550"/>
            <a:ext cx="791633" cy="108585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61444" y="2066751"/>
            <a:ext cx="211667" cy="10659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4353" y="3984980"/>
            <a:ext cx="3750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constant: how far from wrong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48271" y="2114551"/>
            <a:ext cx="467285" cy="18704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48108" y="1587677"/>
            <a:ext cx="1410955" cy="464963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9222" y="5185054"/>
            <a:ext cx="4750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positive, reduces by a constant</a:t>
            </a:r>
            <a:endParaRPr lang="en-US" sz="2000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negative, increases by a constant</a:t>
            </a:r>
            <a:endParaRPr lang="en-US" sz="2000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5192889" y="5009444"/>
            <a:ext cx="423333" cy="1171223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71444" y="5185054"/>
            <a:ext cx="3161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moves </a:t>
            </a:r>
            <a:r>
              <a:rPr lang="en-US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towards 0</a:t>
            </a:r>
          </a:p>
          <a:p>
            <a:r>
              <a:rPr lang="en-US" sz="20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regardless of magnitude</a:t>
            </a:r>
          </a:p>
        </p:txBody>
      </p:sp>
    </p:spTree>
    <p:extLst>
      <p:ext uri="{BB962C8B-B14F-4D97-AF65-F5344CB8AC3E}">
        <p14:creationId xmlns:p14="http://schemas.microsoft.com/office/powerpoint/2010/main" val="419001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17700" imgH="457200" progId="Equation.3">
                  <p:embed/>
                </p:oleObj>
              </mc:Choice>
              <mc:Fallback>
                <p:oleObj name="Equation" r:id="rId5" imgW="1917700" imgH="457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 the 0/1 loss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400" imgH="330200" progId="Equation.3">
                  <p:embed/>
                </p:oleObj>
              </mc:Choice>
              <mc:Fallback>
                <p:oleObj name="Equation" r:id="rId7" imgW="1041400" imgH="330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477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358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00110" y="3334722"/>
          <a:ext cx="557847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100" imgH="444500" progId="Equation.3">
                  <p:embed/>
                </p:oleObj>
              </mc:Choice>
              <mc:Fallback>
                <p:oleObj name="Equation" r:id="rId2" imgW="2705100" imgH="4445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110" y="3334722"/>
                        <a:ext cx="5578475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342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with p-norms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667" y="1600200"/>
            <a:ext cx="8300381" cy="343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L1: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3200" b="1" dirty="0"/>
              <a:t>L2: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err="1"/>
              <a:t>Lp</a:t>
            </a:r>
            <a:r>
              <a:rPr lang="en-US" sz="3200" b="1" dirty="0"/>
              <a:t>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5909"/>
              </p:ext>
            </p:extLst>
          </p:nvPr>
        </p:nvGraphicFramePr>
        <p:xfrm>
          <a:off x="1069446" y="2223204"/>
          <a:ext cx="6658690" cy="59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40000" imgH="228600" progId="Equation.3">
                  <p:embed/>
                </p:oleObj>
              </mc:Choice>
              <mc:Fallback>
                <p:oleObj name="Equation" r:id="rId3" imgW="2540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9446" y="2223204"/>
                        <a:ext cx="6658690" cy="599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370960"/>
              </p:ext>
            </p:extLst>
          </p:nvPr>
        </p:nvGraphicFramePr>
        <p:xfrm>
          <a:off x="1069445" y="3604948"/>
          <a:ext cx="5893378" cy="61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84400" imgH="228600" progId="Equation.3">
                  <p:embed/>
                </p:oleObj>
              </mc:Choice>
              <mc:Fallback>
                <p:oleObj name="Equation" r:id="rId5" imgW="2184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9445" y="3604948"/>
                        <a:ext cx="5893378" cy="61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260341"/>
              </p:ext>
            </p:extLst>
          </p:nvPr>
        </p:nvGraphicFramePr>
        <p:xfrm>
          <a:off x="1069446" y="5037667"/>
          <a:ext cx="569281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49500" imgH="254000" progId="Equation.3">
                  <p:embed/>
                </p:oleObj>
              </mc:Choice>
              <mc:Fallback>
                <p:oleObj name="Equation" r:id="rId7" imgW="23495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9446" y="5037667"/>
                        <a:ext cx="569281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67555" y="6096000"/>
            <a:ext cx="590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higher order norms affect the weights?</a:t>
            </a:r>
          </a:p>
        </p:txBody>
      </p:sp>
    </p:spTree>
    <p:extLst>
      <p:ext uri="{BB962C8B-B14F-4D97-AF65-F5344CB8AC3E}">
        <p14:creationId xmlns:p14="http://schemas.microsoft.com/office/powerpoint/2010/main" val="1343104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937533"/>
              </p:ext>
            </p:extLst>
          </p:nvPr>
        </p:nvGraphicFramePr>
        <p:xfrm>
          <a:off x="1300163" y="3211348"/>
          <a:ext cx="28543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215900" progId="Equation.3">
                  <p:embed/>
                </p:oleObj>
              </mc:Choice>
              <mc:Fallback>
                <p:oleObj name="Equation" r:id="rId2" imgW="1384300" imgH="2159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211348"/>
                        <a:ext cx="28543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7838" y="2813200"/>
            <a:ext cx="161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exponential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491" y="3550020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hinge loss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95300" y="5009378"/>
            <a:ext cx="8153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838" y="5190871"/>
            <a:ext cx="188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squared error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08FF94-C44F-0942-9FB5-DE47DFE78121}"/>
              </a:ext>
            </a:extLst>
          </p:cNvPr>
          <p:cNvCxnSpPr>
            <a:cxnSpLocks/>
          </p:cNvCxnSpPr>
          <p:nvPr/>
        </p:nvCxnSpPr>
        <p:spPr>
          <a:xfrm flipV="1">
            <a:off x="4503178" y="2714298"/>
            <a:ext cx="0" cy="20495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9A1FF3A-3A11-B643-9FA9-F10C1C3653AA}"/>
              </a:ext>
            </a:extLst>
          </p:cNvPr>
          <p:cNvSpPr txBox="1"/>
          <p:nvPr/>
        </p:nvSpPr>
        <p:spPr>
          <a:xfrm>
            <a:off x="4657675" y="2893177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9313B5-E07B-E549-8F48-99EF16F0B4E0}"/>
              </a:ext>
            </a:extLst>
          </p:cNvPr>
          <p:cNvSpPr txBox="1"/>
          <p:nvPr/>
        </p:nvSpPr>
        <p:spPr>
          <a:xfrm>
            <a:off x="4640823" y="3764356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51BD55A-D382-DB4A-9DC3-31096378F397}"/>
                  </a:ext>
                </a:extLst>
              </p:cNvPr>
              <p:cNvSpPr txBox="1"/>
              <p:nvPr/>
            </p:nvSpPr>
            <p:spPr>
              <a:xfrm>
                <a:off x="771240" y="5641553"/>
                <a:ext cx="51142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51BD55A-D382-DB4A-9DC3-31096378F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40" y="5641553"/>
                <a:ext cx="5114221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82C1F-9A9B-9ECC-7331-16BF5E4D4508}"/>
                  </a:ext>
                </a:extLst>
              </p:cNvPr>
              <p:cNvSpPr txBox="1"/>
              <p:nvPr/>
            </p:nvSpPr>
            <p:spPr>
              <a:xfrm>
                <a:off x="2588903" y="1710809"/>
                <a:ext cx="3595536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82C1F-9A9B-9ECC-7331-16BF5E4D4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903" y="1710809"/>
                <a:ext cx="3595536" cy="491417"/>
              </a:xfrm>
              <a:prstGeom prst="rect">
                <a:avLst/>
              </a:prstGeom>
              <a:blipFill>
                <a:blip r:embed="rId7"/>
                <a:stretch>
                  <a:fillRect r="-35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6362B3-25F9-2DB5-83E4-1EF6AD1A65B3}"/>
                  </a:ext>
                </a:extLst>
              </p:cNvPr>
              <p:cNvSpPr txBox="1"/>
              <p:nvPr/>
            </p:nvSpPr>
            <p:spPr>
              <a:xfrm>
                <a:off x="5055907" y="3226868"/>
                <a:ext cx="1701427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6362B3-25F9-2DB5-83E4-1EF6AD1A6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07" y="3226868"/>
                <a:ext cx="1701427" cy="424796"/>
              </a:xfrm>
              <a:prstGeom prst="rect">
                <a:avLst/>
              </a:prstGeom>
              <a:blipFill>
                <a:blip r:embed="rId8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F50BA6-4069-5ED1-5791-20E161C203D1}"/>
                  </a:ext>
                </a:extLst>
              </p:cNvPr>
              <p:cNvSpPr txBox="1"/>
              <p:nvPr/>
            </p:nvSpPr>
            <p:spPr>
              <a:xfrm>
                <a:off x="5130881" y="4042005"/>
                <a:ext cx="956479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F50BA6-4069-5ED1-5791-20E161C20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881" y="4042005"/>
                <a:ext cx="956479" cy="424796"/>
              </a:xfrm>
              <a:prstGeom prst="rect">
                <a:avLst/>
              </a:prstGeom>
              <a:blipFill>
                <a:blip r:embed="rId9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9DB089-0FD4-2CFF-9A55-BD20D5B1B91D}"/>
                  </a:ext>
                </a:extLst>
              </p:cNvPr>
              <p:cNvSpPr txBox="1"/>
              <p:nvPr/>
            </p:nvSpPr>
            <p:spPr>
              <a:xfrm>
                <a:off x="1131773" y="4072503"/>
                <a:ext cx="29142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=1[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9DB089-0FD4-2CFF-9A55-BD20D5B1B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4072503"/>
                <a:ext cx="2914259" cy="400110"/>
              </a:xfrm>
              <a:prstGeom prst="rect">
                <a:avLst/>
              </a:prstGeom>
              <a:blipFill>
                <a:blip r:embed="rId10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902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358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for some number of iterations:</a:t>
            </a:r>
          </a:p>
          <a:p>
            <a:pPr lvl="2"/>
            <a:r>
              <a:rPr lang="en-US" sz="2000" dirty="0"/>
              <a:t>for each example (x</a:t>
            </a:r>
            <a:r>
              <a:rPr lang="en-US" sz="2000" baseline="-25000" dirty="0"/>
              <a:t>i</a:t>
            </a:r>
            <a:r>
              <a:rPr lang="en-US" sz="2000" dirty="0"/>
              <a:t>, </a:t>
            </a:r>
            <a:r>
              <a:rPr lang="en-US" sz="2000" dirty="0" err="1"/>
              <a:t>y</a:t>
            </a:r>
            <a:r>
              <a:rPr lang="en-US" sz="2000" baseline="-25000" dirty="0" err="1"/>
              <a:t>i</a:t>
            </a:r>
            <a:r>
              <a:rPr lang="en-US" sz="2000" dirty="0"/>
              <a:t>) in the training dataset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730165-A7C8-B084-B220-43BDCF8FB7B4}"/>
                  </a:ext>
                </a:extLst>
              </p:cNvPr>
              <p:cNvSpPr txBox="1"/>
              <p:nvPr/>
            </p:nvSpPr>
            <p:spPr>
              <a:xfrm>
                <a:off x="1853178" y="3547007"/>
                <a:ext cx="3576172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730165-A7C8-B084-B220-43BDCF8FB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178" y="3547007"/>
                <a:ext cx="3576172" cy="491417"/>
              </a:xfrm>
              <a:prstGeom prst="rect">
                <a:avLst/>
              </a:prstGeom>
              <a:blipFill>
                <a:blip r:embed="rId2"/>
                <a:stretch>
                  <a:fillRect r="-35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5536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A000"/>
                </a:solidFill>
              </a:rPr>
              <a:t>   randomly shuffle the training data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i</a:t>
            </a:r>
            <a:r>
              <a:rPr lang="en-US" sz="2400" i="1" dirty="0" err="1"/>
              <a:t>,y</a:t>
            </a:r>
            <a:r>
              <a:rPr lang="en-US" sz="2400" i="1" baseline="-25000" dirty="0" err="1"/>
              <a:t>i</a:t>
            </a:r>
            <a:r>
              <a:rPr lang="en-US" sz="2400" dirty="0"/>
              <a:t>):</a:t>
            </a:r>
          </a:p>
          <a:p>
            <a:pPr marL="0" indent="0">
              <a:buNone/>
            </a:pPr>
            <a:r>
              <a:rPr lang="en-US" sz="2400" dirty="0"/>
              <a:t>      for each weight: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</a:p>
          <a:p>
            <a:pPr marL="0" indent="0">
              <a:buNone/>
            </a:pPr>
            <a:r>
              <a:rPr lang="en-US" sz="2400" dirty="0"/>
              <a:t>      update the bias </a:t>
            </a:r>
            <a:br>
              <a:rPr lang="en-US" sz="2400" dirty="0"/>
            </a:br>
            <a:r>
              <a:rPr lang="en-US" sz="2400" dirty="0"/>
              <a:t>        </a:t>
            </a:r>
            <a:r>
              <a:rPr lang="en-US" sz="2000" dirty="0"/>
              <a:t>(use the same weight update equations, but:</a:t>
            </a:r>
            <a:br>
              <a:rPr lang="en-US" sz="2000" dirty="0"/>
            </a:br>
            <a:r>
              <a:rPr lang="en-US" sz="2000" dirty="0"/>
              <a:t>             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 =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- replace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with 1)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EA52CD-EFC1-BA42-ACDF-75B147F91F4C}"/>
                  </a:ext>
                </a:extLst>
              </p:cNvPr>
              <p:cNvSpPr txBox="1"/>
              <p:nvPr/>
            </p:nvSpPr>
            <p:spPr>
              <a:xfrm>
                <a:off x="1621950" y="3429000"/>
                <a:ext cx="3576172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EA52CD-EFC1-BA42-ACDF-75B147F91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950" y="3429000"/>
                <a:ext cx="3576172" cy="491417"/>
              </a:xfrm>
              <a:prstGeom prst="rect">
                <a:avLst/>
              </a:prstGeom>
              <a:blipFill>
                <a:blip r:embed="rId2"/>
                <a:stretch>
                  <a:fillRect r="-35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8F81CF-BE8F-1709-655F-B4A3460124F6}"/>
                  </a:ext>
                </a:extLst>
              </p:cNvPr>
              <p:cNvSpPr txBox="1"/>
              <p:nvPr/>
            </p:nvSpPr>
            <p:spPr>
              <a:xfrm>
                <a:off x="1663373" y="5287553"/>
                <a:ext cx="29342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8F81CF-BE8F-1709-655F-B4A346012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373" y="5287553"/>
                <a:ext cx="2934265" cy="461665"/>
              </a:xfrm>
              <a:prstGeom prst="rect">
                <a:avLst/>
              </a:prstGeom>
              <a:blipFill>
                <a:blip r:embed="rId3"/>
                <a:stretch>
                  <a:fillRect l="-866" r="-866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983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112330"/>
              </p:ext>
            </p:extLst>
          </p:nvPr>
        </p:nvGraphicFramePr>
        <p:xfrm>
          <a:off x="1310216" y="2367315"/>
          <a:ext cx="4968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400" imgH="457200" progId="Equation.3">
                  <p:embed/>
                </p:oleObj>
              </mc:Choice>
              <mc:Fallback>
                <p:oleObj name="Equation" r:id="rId3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0216" y="2367315"/>
                        <a:ext cx="49688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14407" y="2437870"/>
            <a:ext cx="201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0216" y="3899722"/>
            <a:ext cx="624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gradient descent the only way to find w and b?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0216" y="4704875"/>
            <a:ext cx="53967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No!  Many other ways to find the minimum.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>
                <a:solidFill>
                  <a:srgbClr val="0000FF"/>
                </a:solidFill>
              </a:rPr>
              <a:t>Some </a:t>
            </a:r>
            <a:r>
              <a:rPr lang="en-US" sz="2400" dirty="0">
                <a:solidFill>
                  <a:srgbClr val="0000FF"/>
                </a:solidFill>
              </a:rPr>
              <a:t>don’t even require iteration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Whole field called convex optimization</a:t>
            </a:r>
          </a:p>
        </p:txBody>
      </p:sp>
    </p:spTree>
    <p:extLst>
      <p:ext uri="{BB962C8B-B14F-4D97-AF65-F5344CB8AC3E}">
        <p14:creationId xmlns:p14="http://schemas.microsoft.com/office/powerpoint/2010/main" val="30904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Regularizers</a:t>
            </a:r>
            <a:r>
              <a:rPr lang="en-US" dirty="0"/>
              <a:t> summarized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62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L1 is popular because it tends to result in sparse solutions (i.e. lots of zero weights)</a:t>
            </a:r>
          </a:p>
          <a:p>
            <a:pPr marL="320040" lvl="1" indent="0">
              <a:buNone/>
            </a:pPr>
            <a:r>
              <a:rPr lang="en-US" dirty="0"/>
              <a:t>However, it is not differentiable, so it only works for gradient descent solvers</a:t>
            </a:r>
          </a:p>
          <a:p>
            <a:pPr marL="32004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L2 is also popular because for some loss functions, it can be solved directly (no gradient descent required, though often iterative solvers still)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Lp</a:t>
            </a:r>
            <a:r>
              <a:rPr lang="en-US" dirty="0"/>
              <a:t> is less popular since they don’t tend to shrink the weights enough</a:t>
            </a:r>
          </a:p>
        </p:txBody>
      </p:sp>
    </p:spTree>
    <p:extLst>
      <p:ext uri="{BB962C8B-B14F-4D97-AF65-F5344CB8AC3E}">
        <p14:creationId xmlns:p14="http://schemas.microsoft.com/office/powerpoint/2010/main" val="38121275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loss functions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985535"/>
              </p:ext>
            </p:extLst>
          </p:nvPr>
        </p:nvGraphicFramePr>
        <p:xfrm>
          <a:off x="1638300" y="2211388"/>
          <a:ext cx="28305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700" imgH="228600" progId="Equation.3">
                  <p:embed/>
                </p:oleObj>
              </mc:Choice>
              <mc:Fallback>
                <p:oleObj name="Equation" r:id="rId2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2211388"/>
                        <a:ext cx="2830513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000" y="1636889"/>
            <a:ext cx="6666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Without regularization, the generic update is: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297238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440325"/>
              </p:ext>
            </p:extLst>
          </p:nvPr>
        </p:nvGraphicFramePr>
        <p:xfrm>
          <a:off x="1300163" y="3568700"/>
          <a:ext cx="28543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215900" progId="Equation.3">
                  <p:embed/>
                </p:oleObj>
              </mc:Choice>
              <mc:Fallback>
                <p:oleObj name="Equation" r:id="rId4" imgW="1384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568700"/>
                        <a:ext cx="28543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470490"/>
              </p:ext>
            </p:extLst>
          </p:nvPr>
        </p:nvGraphicFramePr>
        <p:xfrm>
          <a:off x="1300163" y="4229100"/>
          <a:ext cx="16240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400" imgH="203200" progId="Equation.3">
                  <p:embed/>
                </p:oleObj>
              </mc:Choice>
              <mc:Fallback>
                <p:oleObj name="Equation" r:id="rId6" imgW="78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4229100"/>
                        <a:ext cx="16240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0" y="3498334"/>
            <a:ext cx="1618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exponential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6111" y="4158313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hinge loss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2648" y="4868333"/>
            <a:ext cx="81534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6111" y="5354177"/>
            <a:ext cx="1881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squared error</a:t>
            </a:r>
            <a:endParaRPr lang="en-US" sz="2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730118"/>
              </p:ext>
            </p:extLst>
          </p:nvPr>
        </p:nvGraphicFramePr>
        <p:xfrm>
          <a:off x="788988" y="5453063"/>
          <a:ext cx="371792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16100" imgH="228600" progId="Equation.3">
                  <p:embed/>
                </p:oleObj>
              </mc:Choice>
              <mc:Fallback>
                <p:oleObj name="Equation" r:id="rId8" imgW="181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453063"/>
                        <a:ext cx="3717925" cy="46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2130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Many tools support these different combinations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Look at </a:t>
            </a:r>
            <a:r>
              <a:rPr lang="en-US" dirty="0" err="1"/>
              <a:t>scikit</a:t>
            </a:r>
            <a:r>
              <a:rPr lang="en-US" dirty="0"/>
              <a:t> learning package: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http://scikit-learn.org/stable/modules/sgd.html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172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(Ordinary) Least squares: squared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Ridge regression: squared loss with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Lasso regression: squared loss with L1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Elastic regression: squared loss with L1 AND L2 regularization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Logistic regression: logistic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machine learning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pick a criteria to optimize (aka objective function)</a:t>
            </a:r>
            <a:endParaRPr lang="en-US" sz="2600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develop a learning algorithm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30400" imgH="457200" progId="Equation.3">
                  <p:embed/>
                </p:oleObj>
              </mc:Choice>
              <mc:Fallback>
                <p:oleObj name="Equation" r:id="rId5" imgW="1930400" imgH="457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Find w and b that minimize the </a:t>
            </a:r>
            <a:r>
              <a:rPr lang="en-US" sz="2400" dirty="0">
                <a:solidFill>
                  <a:srgbClr val="FF0000"/>
                </a:solidFill>
              </a:rPr>
              <a:t>surrogate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use a convex surrogate loss function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400" imgH="330200" progId="Equation.3">
                  <p:embed/>
                </p:oleObj>
              </mc:Choice>
              <mc:Fallback>
                <p:oleObj name="Equation" r:id="rId7" imgW="1041400" imgH="330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503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loss functions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78388" y="217011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241300" progId="Equation.3">
                  <p:embed/>
                </p:oleObj>
              </mc:Choice>
              <mc:Fallback>
                <p:oleObj name="Equation" r:id="rId2" imgW="1155700" imgH="2413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78388" y="217011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7777" y="2079764"/>
            <a:ext cx="143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0/1 loss: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6680" y="3199115"/>
            <a:ext cx="108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Hinge: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492499" y="3220811"/>
          <a:ext cx="28971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400" imgH="203200" progId="Equation.3">
                  <p:embed/>
                </p:oleObj>
              </mc:Choice>
              <mc:Fallback>
                <p:oleObj name="Equation" r:id="rId4" imgW="1422400" imgH="203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2499" y="3220811"/>
                        <a:ext cx="28971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7309" y="4132567"/>
            <a:ext cx="192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Exponential: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583652" y="4211816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203200" progId="Equation.3">
                  <p:embed/>
                </p:oleObj>
              </mc:Choice>
              <mc:Fallback>
                <p:oleObj name="Equation" r:id="rId6" imgW="1155700" imgH="2032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3652" y="4211816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648" y="5225691"/>
            <a:ext cx="2090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Squared loss: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583652" y="5282359"/>
          <a:ext cx="21478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100" imgH="228600" progId="Equation.3">
                  <p:embed/>
                </p:oleObj>
              </mc:Choice>
              <mc:Fallback>
                <p:oleObj name="Equation" r:id="rId8" imgW="1054100" imgH="2286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83652" y="5282359"/>
                        <a:ext cx="214788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80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minimum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You’re blindfolded, but you can see out of the bottom of the blindfold to the ground right by your feet.  I drop you off somewhere and tell you that you’re in a convex shaped valley and escape is at the bottom/minimum.  How do you get out?</a:t>
            </a:r>
          </a:p>
        </p:txBody>
      </p:sp>
    </p:spTree>
    <p:extLst>
      <p:ext uri="{BB962C8B-B14F-4D97-AF65-F5344CB8AC3E}">
        <p14:creationId xmlns:p14="http://schemas.microsoft.com/office/powerpoint/2010/main" val="181396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any dimension: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341204"/>
              </p:ext>
            </p:extLst>
          </p:nvPr>
        </p:nvGraphicFramePr>
        <p:xfrm>
          <a:off x="2300288" y="3924300"/>
          <a:ext cx="2986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800" imgH="444500" progId="Equation.3">
                  <p:embed/>
                </p:oleObj>
              </mc:Choice>
              <mc:Fallback>
                <p:oleObj name="Equation" r:id="rId2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924300"/>
                        <a:ext cx="29860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05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  for each training example (</a:t>
            </a:r>
            <a:r>
              <a:rPr lang="en-US" sz="2000" i="1" dirty="0"/>
              <a:t>f</a:t>
            </a:r>
            <a:r>
              <a:rPr lang="en-US" sz="2000" i="1" baseline="-25000" dirty="0"/>
              <a:t>1</a:t>
            </a:r>
            <a:r>
              <a:rPr lang="en-US" sz="2000" i="1" dirty="0"/>
              <a:t>, f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m</a:t>
            </a:r>
            <a:r>
              <a:rPr lang="en-US" sz="2000" dirty="0"/>
              <a:t>, label):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if </a:t>
            </a:r>
            <a:r>
              <a:rPr lang="en-US" sz="2000" i="1" dirty="0"/>
              <a:t>prediction * label </a:t>
            </a:r>
            <a:r>
              <a:rPr lang="en-US" sz="2000" dirty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        for each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r>
              <a:rPr lang="en-US" sz="2000" dirty="0"/>
              <a:t>          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=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j</a:t>
            </a:r>
            <a:r>
              <a:rPr lang="en-US" sz="2000" dirty="0"/>
              <a:t> + </a:t>
            </a:r>
            <a:r>
              <a:rPr lang="en-US" sz="2000" i="1" dirty="0" err="1"/>
              <a:t>f</a:t>
            </a:r>
            <a:r>
              <a:rPr lang="en-US" sz="2000" i="1" baseline="-25000" dirty="0" err="1"/>
              <a:t>j</a:t>
            </a:r>
            <a:r>
              <a:rPr lang="en-US" sz="2000" dirty="0"/>
              <a:t>*label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i="1" dirty="0"/>
              <a:t>b</a:t>
            </a:r>
            <a:r>
              <a:rPr lang="en-US" sz="2000" dirty="0"/>
              <a:t> = </a:t>
            </a:r>
            <a:r>
              <a:rPr lang="en-US" sz="2000" i="1" dirty="0"/>
              <a:t>b</a:t>
            </a:r>
            <a:r>
              <a:rPr lang="en-US" sz="20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647925"/>
              </p:ext>
            </p:extLst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330200" progId="Equation.3">
                  <p:embed/>
                </p:oleObj>
              </mc:Choice>
              <mc:Fallback>
                <p:oleObj name="Equation" r:id="rId2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288291"/>
              </p:ext>
            </p:extLst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228600" progId="Equation.3">
                  <p:embed/>
                </p:oleObj>
              </mc:Choice>
              <mc:Fallback>
                <p:oleObj name="Equation" r:id="rId4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434265"/>
              </p:ext>
            </p:extLst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228600" progId="Equation.3">
                  <p:embed/>
                </p:oleObj>
              </mc:Choice>
              <mc:Fallback>
                <p:oleObj name="Equation" r:id="rId6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537604"/>
              </p:ext>
            </p:extLst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215900" progId="Equation.3">
                  <p:embed/>
                </p:oleObj>
              </mc:Choice>
              <mc:Fallback>
                <p:oleObj name="Equation" r:id="rId8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Note: for gradient descent, we always update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35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10985</TotalTime>
  <Words>1730</Words>
  <Application>Microsoft Macintosh PowerPoint</Application>
  <PresentationFormat>On-screen Show (4:3)</PresentationFormat>
  <Paragraphs>327</Paragraphs>
  <Slides>49</Slides>
  <Notes>11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Equation</vt:lpstr>
      <vt:lpstr>Regularization</vt:lpstr>
      <vt:lpstr>Admin</vt:lpstr>
      <vt:lpstr>How many have you heard of?</vt:lpstr>
      <vt:lpstr>Model-based machine learning</vt:lpstr>
      <vt:lpstr>Model-based machine learning</vt:lpstr>
      <vt:lpstr>Surrogate loss functions</vt:lpstr>
      <vt:lpstr>Finding the minimum</vt:lpstr>
      <vt:lpstr>Gradient descent</vt:lpstr>
      <vt:lpstr>Perceptron learning algorithm!</vt:lpstr>
      <vt:lpstr>The constant</vt:lpstr>
      <vt:lpstr>The constant</vt:lpstr>
      <vt:lpstr>One concern</vt:lpstr>
      <vt:lpstr>Overfitting revisited: regularization</vt:lpstr>
      <vt:lpstr>Regularizers</vt:lpstr>
      <vt:lpstr>Regularizers</vt:lpstr>
      <vt:lpstr>Regularizers</vt:lpstr>
      <vt:lpstr>Common regularizers</vt:lpstr>
      <vt:lpstr>Common regularizers</vt:lpstr>
      <vt:lpstr>p-norm</vt:lpstr>
      <vt:lpstr>p-norms visualized</vt:lpstr>
      <vt:lpstr>p-norms visualized</vt:lpstr>
      <vt:lpstr>Model-based machine learning</vt:lpstr>
      <vt:lpstr>Minimizing with a regularizer</vt:lpstr>
      <vt:lpstr>Convexity revisited</vt:lpstr>
      <vt:lpstr>Adding convex functions</vt:lpstr>
      <vt:lpstr>Adding convex functions</vt:lpstr>
      <vt:lpstr>Adding convex functions</vt:lpstr>
      <vt:lpstr>Minimizing with a regularizer</vt:lpstr>
      <vt:lpstr>p-norms are convex</vt:lpstr>
      <vt:lpstr>Model-based machine learning</vt:lpstr>
      <vt:lpstr>Our optimization criterion</vt:lpstr>
      <vt:lpstr>Gradient descent</vt:lpstr>
      <vt:lpstr>Some more maths</vt:lpstr>
      <vt:lpstr>Gradient descent</vt:lpstr>
      <vt:lpstr>The update</vt:lpstr>
      <vt:lpstr>The update</vt:lpstr>
      <vt:lpstr>L1 regularization</vt:lpstr>
      <vt:lpstr>L1 regularization</vt:lpstr>
      <vt:lpstr>L1 regularization</vt:lpstr>
      <vt:lpstr>Gradient descent</vt:lpstr>
      <vt:lpstr>Regularization with p-norms</vt:lpstr>
      <vt:lpstr>Putting it together</vt:lpstr>
      <vt:lpstr>Gradient descent</vt:lpstr>
      <vt:lpstr>Gradient descent details</vt:lpstr>
      <vt:lpstr>Model-based machine learning</vt:lpstr>
      <vt:lpstr>Regularizers summarized</vt:lpstr>
      <vt:lpstr>The other loss functions</vt:lpstr>
      <vt:lpstr>Many tools support these different combinations</vt:lpstr>
      <vt:lpstr>Common names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2010</cp:revision>
  <cp:lastPrinted>2013-09-17T22:01:58Z</cp:lastPrinted>
  <dcterms:created xsi:type="dcterms:W3CDTF">2013-09-08T20:10:23Z</dcterms:created>
  <dcterms:modified xsi:type="dcterms:W3CDTF">2025-09-25T18:47:47Z</dcterms:modified>
</cp:coreProperties>
</file>