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258" r:id="rId3"/>
    <p:sldId id="418" r:id="rId4"/>
    <p:sldId id="385" r:id="rId5"/>
    <p:sldId id="468" r:id="rId6"/>
    <p:sldId id="403" r:id="rId7"/>
    <p:sldId id="404" r:id="rId8"/>
    <p:sldId id="417" r:id="rId9"/>
    <p:sldId id="405" r:id="rId10"/>
    <p:sldId id="406" r:id="rId11"/>
    <p:sldId id="415" r:id="rId12"/>
    <p:sldId id="409" r:id="rId13"/>
    <p:sldId id="395" r:id="rId14"/>
    <p:sldId id="392" r:id="rId15"/>
    <p:sldId id="396" r:id="rId16"/>
    <p:sldId id="397" r:id="rId17"/>
    <p:sldId id="399" r:id="rId18"/>
    <p:sldId id="398" r:id="rId19"/>
    <p:sldId id="400" r:id="rId20"/>
    <p:sldId id="401" r:id="rId21"/>
    <p:sldId id="419" r:id="rId22"/>
    <p:sldId id="421" r:id="rId23"/>
    <p:sldId id="422" r:id="rId24"/>
    <p:sldId id="423" r:id="rId25"/>
    <p:sldId id="427" r:id="rId26"/>
    <p:sldId id="426" r:id="rId27"/>
    <p:sldId id="429" r:id="rId28"/>
    <p:sldId id="430" r:id="rId29"/>
    <p:sldId id="431" r:id="rId30"/>
    <p:sldId id="432" r:id="rId31"/>
    <p:sldId id="433" r:id="rId32"/>
    <p:sldId id="435" r:id="rId33"/>
    <p:sldId id="436" r:id="rId34"/>
    <p:sldId id="459" r:id="rId35"/>
    <p:sldId id="533" r:id="rId36"/>
    <p:sldId id="449" r:id="rId37"/>
    <p:sldId id="450" r:id="rId38"/>
    <p:sldId id="438" r:id="rId39"/>
    <p:sldId id="464" r:id="rId40"/>
    <p:sldId id="465" r:id="rId41"/>
    <p:sldId id="463" r:id="rId42"/>
    <p:sldId id="466" r:id="rId43"/>
    <p:sldId id="467" r:id="rId44"/>
    <p:sldId id="448" r:id="rId45"/>
    <p:sldId id="460" r:id="rId46"/>
    <p:sldId id="441" r:id="rId47"/>
    <p:sldId id="442" r:id="rId48"/>
    <p:sldId id="469" r:id="rId49"/>
    <p:sldId id="470" r:id="rId50"/>
    <p:sldId id="471" r:id="rId51"/>
    <p:sldId id="474" r:id="rId52"/>
    <p:sldId id="475" r:id="rId53"/>
    <p:sldId id="473" r:id="rId54"/>
    <p:sldId id="476" r:id="rId55"/>
    <p:sldId id="477" r:id="rId56"/>
    <p:sldId id="318" r:id="rId57"/>
    <p:sldId id="319" r:id="rId58"/>
    <p:sldId id="321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  <p:sldId id="486" r:id="rId68"/>
    <p:sldId id="487" r:id="rId69"/>
    <p:sldId id="488" r:id="rId70"/>
    <p:sldId id="489" r:id="rId71"/>
    <p:sldId id="490" r:id="rId72"/>
    <p:sldId id="491" r:id="rId73"/>
    <p:sldId id="492" r:id="rId74"/>
    <p:sldId id="493" r:id="rId75"/>
    <p:sldId id="494" r:id="rId76"/>
    <p:sldId id="495" r:id="rId77"/>
    <p:sldId id="496" r:id="rId78"/>
    <p:sldId id="497" r:id="rId79"/>
    <p:sldId id="498" r:id="rId80"/>
    <p:sldId id="499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6"/>
    <p:restoredTop sz="94695"/>
  </p:normalViewPr>
  <p:slideViewPr>
    <p:cSldViewPr snapToGrid="0" snapToObjects="1">
      <p:cViewPr varScale="1">
        <p:scale>
          <a:sx n="124" d="100"/>
          <a:sy n="124" d="100"/>
        </p:scale>
        <p:origin x="5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 model assumptions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does assume that proximity</a:t>
            </a:r>
            <a:r>
              <a:rPr lang="en-US" baseline="0" dirty="0"/>
              <a:t> in the feature space relates to class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kNN</a:t>
            </a:r>
            <a:r>
              <a:rPr lang="en-US" baseline="0" dirty="0"/>
              <a:t> can learn any arbitrary separation between the classes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Assumes the data is separable</a:t>
            </a:r>
            <a:r>
              <a:rPr lang="en-US" baseline="0" dirty="0"/>
              <a:t> by axis-aligned splits</a:t>
            </a:r>
          </a:p>
          <a:p>
            <a:pPr marL="171450" indent="-171450">
              <a:buFontTx/>
              <a:buChar char="-"/>
            </a:pPr>
            <a:r>
              <a:rPr lang="en-US" dirty="0"/>
              <a:t>Fairly week</a:t>
            </a:r>
            <a:r>
              <a:rPr lang="en-US" baseline="0" dirty="0"/>
              <a:t> assumption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many things it can’t learn perfectly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9/5/23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9/5/23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9/5/23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9/5/23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9/5/23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9/5/23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Geometric View of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2023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Classify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058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CCCCC"/>
                </a:solidFill>
              </a:rPr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CCCCC"/>
                </a:solidFill>
              </a:rPr>
              <a:t>Classify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8" name="Straight Arrow Connector 37"/>
          <p:cNvCxnSpPr>
            <a:endCxn id="36" idx="2"/>
          </p:cNvCxnSpPr>
          <p:nvPr/>
        </p:nvCxnSpPr>
        <p:spPr bwMode="auto">
          <a:xfrm flipV="1">
            <a:off x="5943600" y="3569732"/>
            <a:ext cx="1528122" cy="176426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1600200" y="3810000"/>
            <a:ext cx="2819400" cy="1524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91712" y="5638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Compare predicted labels to actual labels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243" y="5654480"/>
            <a:ext cx="3231424" cy="82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could we score these for classification?</a:t>
            </a:r>
          </a:p>
        </p:txBody>
      </p:sp>
    </p:spTree>
    <p:extLst>
      <p:ext uri="{BB962C8B-B14F-4D97-AF65-F5344CB8AC3E}">
        <p14:creationId xmlns:p14="http://schemas.microsoft.com/office/powerpoint/2010/main" val="40159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accuracy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702877" y="3934136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prediction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8446" y="3163982"/>
            <a:ext cx="895097" cy="2074333"/>
          </a:xfrm>
          <a:prstGeom prst="rect">
            <a:avLst/>
          </a:prstGeom>
          <a:solidFill>
            <a:srgbClr val="3366FF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17472" y="3945699"/>
            <a:ext cx="97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Label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17472" y="3163982"/>
            <a:ext cx="920750" cy="2074333"/>
          </a:xfrm>
          <a:prstGeom prst="rect">
            <a:avLst/>
          </a:prstGeom>
          <a:solidFill>
            <a:srgbClr val="008000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2750" y="1793874"/>
            <a:ext cx="766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evaluate the model, compare the predicted labels to the actual labels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3" y="3556000"/>
            <a:ext cx="4159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Accuracy</a:t>
            </a:r>
            <a:r>
              <a:rPr lang="en-US" sz="2400" dirty="0"/>
              <a:t>: the proportion of examples where we correctly predicted the label</a:t>
            </a:r>
          </a:p>
        </p:txBody>
      </p:sp>
    </p:spTree>
    <p:extLst>
      <p:ext uri="{BB962C8B-B14F-4D97-AF65-F5344CB8AC3E}">
        <p14:creationId xmlns:p14="http://schemas.microsoft.com/office/powerpoint/2010/main" val="409573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167413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190646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15858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0780" y="4373761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192408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28556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266439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261211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261211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282282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282282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38732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484447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485065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7017" y="2544489"/>
            <a:ext cx="3890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 way to do algorithm development: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 on test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7768" y="4277306"/>
            <a:ext cx="16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 this ok?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383006" y="3414838"/>
            <a:ext cx="585637" cy="120735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504" y="5732691"/>
            <a:ext cx="912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No.  Although we’re not explicitly looking at the examples, we’re still “cheating” by biasing our algorithm to the test 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4156" y="5685651"/>
            <a:ext cx="8341892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3375" y="362718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9293" y="411985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7" name="Oval 16"/>
          <p:cNvSpPr/>
          <p:nvPr/>
        </p:nvSpPr>
        <p:spPr>
          <a:xfrm>
            <a:off x="2743144" y="1754169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67417" y="2080717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67417" y="2291431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69042" y="2291431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193636" y="3341855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069015" y="431307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67156" y="4319261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1160" y="2706929"/>
            <a:ext cx="392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Once you look at/use test data </a:t>
            </a:r>
            <a:r>
              <a:rPr lang="en-US" sz="2400" b="1" dirty="0">
                <a:solidFill>
                  <a:srgbClr val="0000FF"/>
                </a:solidFill>
              </a:rPr>
              <a:t>it is no longer test data!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560" y="6060265"/>
            <a:ext cx="757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So, how can we evaluate our algorithm during development?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052941" y="2080717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1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44" y="284145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519" y="3334122"/>
            <a:ext cx="1354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Labeled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31" y="5024011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33070" y="2841453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33070" y="4272899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70569" y="18717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59863" y="2148955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All</a:t>
            </a:r>
            <a:br>
              <a:rPr lang="en-US" sz="2800" dirty="0"/>
            </a:br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2419" y="4356176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48337" y="445288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27095" y="1871730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7095" y="3040114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85219" y="1608668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4512" y="1749133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63533" y="3033592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83552" y="3174057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Development</a:t>
            </a:r>
          </a:p>
          <a:p>
            <a:pPr algn="ctr"/>
            <a:r>
              <a:rPr lang="en-US" sz="2000" dirty="0"/>
              <a:t>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16" y="5498961"/>
            <a:ext cx="801856" cy="7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Development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0506" y="2724773"/>
            <a:ext cx="444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the </a:t>
            </a:r>
            <a:r>
              <a:rPr lang="en-US" sz="2000" b="1" dirty="0">
                <a:solidFill>
                  <a:srgbClr val="FF6600"/>
                </a:solidFill>
              </a:rPr>
              <a:t>development data</a:t>
            </a:r>
            <a:r>
              <a:rPr lang="en-US" sz="2000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 on development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b="1" dirty="0">
                <a:solidFill>
                  <a:srgbClr val="0000FF"/>
                </a:solidFill>
              </a:rPr>
              <a:t>When satisfied, evaluate on test data</a:t>
            </a:r>
          </a:p>
        </p:txBody>
      </p:sp>
    </p:spTree>
    <p:extLst>
      <p:ext uri="{BB962C8B-B14F-4D97-AF65-F5344CB8AC3E}">
        <p14:creationId xmlns:p14="http://schemas.microsoft.com/office/powerpoint/2010/main" val="3218398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Development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1882" y="4857352"/>
            <a:ext cx="349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problems with this?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0506" y="2724773"/>
            <a:ext cx="444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the </a:t>
            </a:r>
            <a:r>
              <a:rPr lang="en-US" sz="2000" b="1" dirty="0"/>
              <a:t>development data</a:t>
            </a:r>
            <a:r>
              <a:rPr lang="en-US" sz="2000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 on development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</p:txBody>
      </p:sp>
    </p:spTree>
    <p:extLst>
      <p:ext uri="{BB962C8B-B14F-4D97-AF65-F5344CB8AC3E}">
        <p14:creationId xmlns:p14="http://schemas.microsoft.com/office/powerpoint/2010/main" val="206576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to development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49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 careful not to </a:t>
            </a:r>
            <a:r>
              <a:rPr lang="en-US" dirty="0" err="1"/>
              <a:t>overfit</a:t>
            </a:r>
            <a:r>
              <a:rPr lang="en-US" dirty="0"/>
              <a:t> to the development data!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929" y="2713278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2223" y="2990503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All</a:t>
            </a:r>
            <a:br>
              <a:rPr lang="en-US" sz="2800" dirty="0"/>
            </a:br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29455" y="2713278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29455" y="3881662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87579" y="2450216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6872" y="2590681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5893" y="3875140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5912" y="4015605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Development</a:t>
            </a:r>
          </a:p>
          <a:p>
            <a:pPr algn="ctr"/>
            <a:r>
              <a:rPr lang="en-US" sz="2000" dirty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883" y="5721895"/>
            <a:ext cx="840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Often we’ll split off development data multiple times (in fact, on the fly)… you can still </a:t>
            </a:r>
            <a:r>
              <a:rPr lang="en-US" sz="2400" dirty="0" err="1">
                <a:solidFill>
                  <a:srgbClr val="0000FF"/>
                </a:solidFill>
              </a:rPr>
              <a:t>overfit</a:t>
            </a:r>
            <a:r>
              <a:rPr lang="en-US" sz="2400" dirty="0">
                <a:solidFill>
                  <a:srgbClr val="0000FF"/>
                </a:solidFill>
              </a:rPr>
              <a:t>, but this helps avoid it</a:t>
            </a:r>
          </a:p>
        </p:txBody>
      </p:sp>
    </p:spTree>
    <p:extLst>
      <p:ext uri="{BB962C8B-B14F-4D97-AF65-F5344CB8AC3E}">
        <p14:creationId xmlns:p14="http://schemas.microsoft.com/office/powerpoint/2010/main" val="38613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revisited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Snowy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Weather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48415" y="5836166"/>
            <a:ext cx="294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should we pick?</a:t>
            </a:r>
          </a:p>
        </p:txBody>
      </p:sp>
    </p:spTree>
    <p:extLst>
      <p:ext uri="{BB962C8B-B14F-4D97-AF65-F5344CB8AC3E}">
        <p14:creationId xmlns:p14="http://schemas.microsoft.com/office/powerpoint/2010/main" val="151480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7772400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Assignment 2 out and due on Sunday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1 solution posted under the “Resources” tab on </a:t>
            </a:r>
            <a:r>
              <a:rPr lang="en-US" sz="3200" dirty="0" err="1"/>
              <a:t>sakai</a:t>
            </a:r>
            <a:r>
              <a:rPr lang="en-US" sz="3200" dirty="0"/>
              <a:t> (use them to debug!)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1 back soon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Keep reading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Mentor hours Friday, 7-9pm and Sunday, 7-9pm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Office hours:</a:t>
            </a:r>
          </a:p>
          <a:p>
            <a:pPr lvl="1"/>
            <a:r>
              <a:rPr lang="en-US" sz="2900" dirty="0"/>
              <a:t>Mon/Wed: 3-4pm</a:t>
            </a:r>
          </a:p>
          <a:p>
            <a:pPr lvl="1"/>
            <a:r>
              <a:rPr lang="en-US" sz="2900" dirty="0"/>
              <a:t>Thurs: 2:30-4pm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revisited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Snowy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Weather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16820" y="5836166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development data to decide!</a:t>
            </a:r>
          </a:p>
        </p:txBody>
      </p:sp>
    </p:spTree>
    <p:extLst>
      <p:ext uri="{BB962C8B-B14F-4D97-AF65-F5344CB8AC3E}">
        <p14:creationId xmlns:p14="http://schemas.microsoft.com/office/powerpoint/2010/main" val="3365030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9721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5" y="476854"/>
            <a:ext cx="772787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Learning: A Geometric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65" y="1467454"/>
            <a:ext cx="6439602" cy="48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5879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0334" y="3576728"/>
            <a:ext cx="350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visualize this data?</a:t>
            </a:r>
          </a:p>
        </p:txBody>
      </p:sp>
    </p:spTree>
    <p:extLst>
      <p:ext uri="{BB962C8B-B14F-4D97-AF65-F5344CB8AC3E}">
        <p14:creationId xmlns:p14="http://schemas.microsoft.com/office/powerpoint/2010/main" val="510743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42061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619" y="1587164"/>
            <a:ext cx="368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Turn features into numerical values</a:t>
            </a:r>
          </a:p>
          <a:p>
            <a:r>
              <a:rPr lang="en-US" dirty="0"/>
              <a:t>   </a:t>
            </a:r>
            <a:r>
              <a:rPr lang="en-US" sz="1600" dirty="0"/>
              <a:t>(read the book for a more detailed </a:t>
            </a:r>
          </a:p>
          <a:p>
            <a:r>
              <a:rPr lang="en-US" sz="1600" dirty="0"/>
              <a:t>     discussion of this)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588" y="5914817"/>
            <a:ext cx="83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view examples as points in an </a:t>
            </a:r>
            <a:r>
              <a:rPr lang="en-US" sz="2400" i="1" dirty="0"/>
              <a:t>n</a:t>
            </a:r>
            <a:r>
              <a:rPr lang="en-US" sz="2400" dirty="0"/>
              <a:t>-dimensional space where </a:t>
            </a:r>
            <a:r>
              <a:rPr lang="en-US" sz="2400" i="1" dirty="0"/>
              <a:t>n</a:t>
            </a:r>
            <a:r>
              <a:rPr lang="en-US" sz="2400" dirty="0"/>
              <a:t> is the number of features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41501" y="2624071"/>
            <a:ext cx="4765539" cy="3228264"/>
            <a:chOff x="3841501" y="2624071"/>
            <a:chExt cx="4765539" cy="3228264"/>
          </a:xfrm>
        </p:grpSpPr>
        <p:sp>
          <p:nvSpPr>
            <p:cNvPr id="7" name="Rectangle 6"/>
            <p:cNvSpPr/>
            <p:nvPr/>
          </p:nvSpPr>
          <p:spPr>
            <a:xfrm>
              <a:off x="4515168" y="2624071"/>
              <a:ext cx="4091872" cy="22881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87496" y="545222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Weight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72705" y="348105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Color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9308" y="471297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59879" y="4703989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32532" y="5104972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152" y="5115159"/>
              <a:ext cx="43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515168" y="4260927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15168" y="2753036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614" y="4253940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8705" y="2741107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28779" y="275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9172" y="4195834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50676" y="275825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105" y="26798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38092" y="468161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7867" y="4206900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276" y="2760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213" y="284793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18395" y="5082893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Examples in a feature space</a:t>
            </a: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89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29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24589" idx="7"/>
            <a:endCxn id="52" idx="1"/>
          </p:cNvCxnSpPr>
          <p:nvPr/>
        </p:nvCxnSpPr>
        <p:spPr bwMode="auto">
          <a:xfrm flipV="1">
            <a:off x="3101882" y="4052197"/>
            <a:ext cx="328463" cy="237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01086" y="522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</a:t>
            </a:r>
          </a:p>
        </p:txBody>
      </p:sp>
    </p:spTree>
    <p:extLst>
      <p:ext uri="{BB962C8B-B14F-4D97-AF65-F5344CB8AC3E}">
        <p14:creationId xmlns:p14="http://schemas.microsoft.com/office/powerpoint/2010/main" val="8907351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classification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marL="365760" lvl="1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 the label of the closest example to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in the training set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114800" y="50261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3269" y="41879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962970" y="4714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657600" y="46451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67200" y="39593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32154" y="5584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519088" y="4561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351729" y="42790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004180" y="458693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886548" y="404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81182" y="51315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flipV="1">
            <a:off x="3810000" y="467427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4061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9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36" idx="6"/>
          </p:cNvCxnSpPr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01086" y="522479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red, but…</a:t>
            </a:r>
          </a:p>
        </p:txBody>
      </p:sp>
    </p:spTree>
    <p:extLst>
      <p:ext uri="{BB962C8B-B14F-4D97-AF65-F5344CB8AC3E}">
        <p14:creationId xmlns:p14="http://schemas.microsoft.com/office/powerpoint/2010/main" val="349726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8937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128" y="1381530"/>
            <a:ext cx="7727872" cy="990600"/>
          </a:xfrm>
        </p:spPr>
        <p:txBody>
          <a:bodyPr/>
          <a:lstStyle/>
          <a:p>
            <a:r>
              <a:rPr lang="en-US" dirty="0"/>
              <a:t>Proper Experimentation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66400"/>
            <a:ext cx="3810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2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stCxn id="55" idx="0"/>
            <a:endCxn id="41" idx="3"/>
          </p:cNvCxnSpPr>
          <p:nvPr/>
        </p:nvCxnSpPr>
        <p:spPr>
          <a:xfrm flipV="1">
            <a:off x="4080380" y="28881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3"/>
            <a:endCxn id="40" idx="2"/>
          </p:cNvCxnSpPr>
          <p:nvPr/>
        </p:nvCxnSpPr>
        <p:spPr>
          <a:xfrm flipV="1">
            <a:off x="4156580" y="3117100"/>
            <a:ext cx="362508" cy="2507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  <a:endCxn id="29" idx="0"/>
          </p:cNvCxnSpPr>
          <p:nvPr/>
        </p:nvCxnSpPr>
        <p:spPr>
          <a:xfrm>
            <a:off x="4080380" y="3218371"/>
            <a:ext cx="110620" cy="28682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7"/>
          </p:cNvCxnSpPr>
          <p:nvPr/>
        </p:nvCxnSpPr>
        <p:spPr>
          <a:xfrm flipH="1">
            <a:off x="3911264" y="3227356"/>
            <a:ext cx="92916" cy="40552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61" idx="4"/>
          </p:cNvCxnSpPr>
          <p:nvPr/>
        </p:nvCxnSpPr>
        <p:spPr>
          <a:xfrm flipH="1" flipV="1">
            <a:off x="3962748" y="2680480"/>
            <a:ext cx="117632" cy="3854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4603" y="47807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Most of the next closest are blue</a:t>
            </a:r>
          </a:p>
        </p:txBody>
      </p:sp>
    </p:spTree>
    <p:extLst>
      <p:ext uri="{BB962C8B-B14F-4D97-AF65-F5344CB8AC3E}">
        <p14:creationId xmlns:p14="http://schemas.microsoft.com/office/powerpoint/2010/main" val="284383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8"/>
            <a:ext cx="8153400" cy="346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077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16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nearest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543" y="4789358"/>
            <a:ext cx="465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measure “nearest”?</a:t>
            </a:r>
          </a:p>
        </p:txBody>
      </p:sp>
    </p:spTree>
    <p:extLst>
      <p:ext uri="{BB962C8B-B14F-4D97-AF65-F5344CB8AC3E}">
        <p14:creationId xmlns:p14="http://schemas.microsoft.com/office/powerpoint/2010/main" val="266936126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two 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5971" y="3785626"/>
            <a:ext cx="899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0624" y="2853412"/>
            <a:ext cx="92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081648"/>
              </p:ext>
            </p:extLst>
          </p:nvPr>
        </p:nvGraphicFramePr>
        <p:xfrm>
          <a:off x="1618386" y="5074519"/>
          <a:ext cx="5684082" cy="7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3100" imgH="279400" progId="Equation.3">
                  <p:embed/>
                </p:oleObj>
              </mc:Choice>
              <mc:Fallback>
                <p:oleObj name="Equation" r:id="rId2" imgW="194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8386" y="5074519"/>
                        <a:ext cx="5684082" cy="79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06182" y="4091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n-dimensions,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…, a</a:t>
            </a:r>
            <a:r>
              <a:rPr lang="en-US" sz="2000" baseline="-25000" dirty="0"/>
              <a:t>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6638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3">
                  <p:embed/>
                </p:oleObj>
              </mc:Choice>
              <mc:Fallback>
                <p:oleObj name="Equation" r:id="rId2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39077"/>
              </p:ext>
            </p:extLst>
          </p:nvPr>
        </p:nvGraphicFramePr>
        <p:xfrm>
          <a:off x="446088" y="5164138"/>
          <a:ext cx="83581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57500" imgH="279400" progId="Equation.3">
                  <p:embed/>
                </p:oleObj>
              </mc:Choice>
              <mc:Fallback>
                <p:oleObj name="Equation" r:id="rId4" imgW="2857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088" y="5164138"/>
                        <a:ext cx="83581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4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n-dimensions,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…, a</a:t>
            </a:r>
            <a:r>
              <a:rPr lang="en-US" sz="2000" baseline="-25000" dirty="0"/>
              <a:t>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3">
                  <p:embed/>
                </p:oleObj>
              </mc:Choice>
              <mc:Fallback>
                <p:oleObj name="Equation" r:id="rId2" imgW="114300" imgH="1651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A5C05D-EBFF-204A-B4D7-6ABDEF58BCBF}"/>
              </a:ext>
            </a:extLst>
          </p:cNvPr>
          <p:cNvSpPr txBox="1"/>
          <p:nvPr/>
        </p:nvSpPr>
        <p:spPr>
          <a:xfrm>
            <a:off x="1431759" y="5101989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Measuring distance/similarity is a domain-specific problem and there are many, many different variations!</a:t>
            </a:r>
          </a:p>
        </p:txBody>
      </p:sp>
    </p:spTree>
    <p:extLst>
      <p:ext uri="{BB962C8B-B14F-4D97-AF65-F5344CB8AC3E}">
        <p14:creationId xmlns:p14="http://schemas.microsoft.com/office/powerpoint/2010/main" val="640466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6776" y="141110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/>
              <a:t>The </a:t>
            </a:r>
            <a:r>
              <a:rPr lang="en-US" sz="2400" b="1" dirty="0">
                <a:solidFill>
                  <a:srgbClr val="FF6600"/>
                </a:solidFill>
              </a:rPr>
              <a:t>decision boundaries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/>
              <a:t>are places in the features space where the classification of a point/example changes</a:t>
            </a:r>
            <a:endParaRPr lang="en-US" sz="2400" b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265469072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 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k-NN gives </a:t>
            </a:r>
            <a:r>
              <a:rPr lang="en-US" sz="2000" dirty="0">
                <a:solidFill>
                  <a:srgbClr val="FF6600"/>
                </a:solidFill>
              </a:rPr>
              <a:t>locally</a:t>
            </a:r>
            <a:r>
              <a:rPr lang="en-US" sz="2000" dirty="0">
                <a:solidFill>
                  <a:srgbClr val="0000FF"/>
                </a:solidFill>
              </a:rPr>
              <a:t> defined decision boundaries between classes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1?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9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324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red.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6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831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124" y="369349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8" name="TextBox 7"/>
          <p:cNvSpPr txBox="1"/>
          <p:nvPr/>
        </p:nvSpPr>
        <p:spPr>
          <a:xfrm rot="19287826">
            <a:off x="1558745" y="3149801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9" name="Oval 8"/>
          <p:cNvSpPr/>
          <p:nvPr/>
        </p:nvSpPr>
        <p:spPr>
          <a:xfrm>
            <a:off x="2422063" y="351127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39" y="2579942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past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688280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728836" y="383782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6336" y="383782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46336" y="404853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47961" y="404853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0374" y="5894791"/>
            <a:ext cx="560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tell how well we’re doing?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135642" y="2579942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287826">
            <a:off x="7890424" y="3012310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27" name="Oval 26"/>
          <p:cNvSpPr/>
          <p:nvPr/>
        </p:nvSpPr>
        <p:spPr>
          <a:xfrm>
            <a:off x="6444703" y="3519055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45745" y="25799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53685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25294" y="3693499"/>
            <a:ext cx="114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36002" y="3905011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118021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6659486" y="381487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76986" y="381487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976986" y="402558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8611" y="402558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118" y="538338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47492" y="5351122"/>
            <a:ext cx="207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without labels)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9069" y="1730375"/>
            <a:ext cx="525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REAL WORLD USE OF ML ALGORITHMS</a:t>
            </a:r>
          </a:p>
        </p:txBody>
      </p:sp>
    </p:spTree>
    <p:extLst>
      <p:ext uri="{BB962C8B-B14F-4D97-AF65-F5344CB8AC3E}">
        <p14:creationId xmlns:p14="http://schemas.microsoft.com/office/powerpoint/2010/main" val="764829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3?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9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Connector 71"/>
          <p:cNvCxnSpPr>
            <a:stCxn id="71" idx="1"/>
            <a:endCxn id="70" idx="5"/>
          </p:cNvCxnSpPr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108632" y="3303470"/>
            <a:ext cx="28486" cy="302448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1" idx="0"/>
          </p:cNvCxnSpPr>
          <p:nvPr/>
        </p:nvCxnSpPr>
        <p:spPr>
          <a:xfrm flipH="1">
            <a:off x="4080380" y="29665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4652" y="1614068"/>
            <a:ext cx="442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blue.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</p:spTree>
    <p:extLst>
      <p:ext uri="{BB962C8B-B14F-4D97-AF65-F5344CB8AC3E}">
        <p14:creationId xmlns:p14="http://schemas.microsoft.com/office/powerpoint/2010/main" val="1398755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410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100?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5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32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red.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</p:spTree>
    <p:extLst>
      <p:ext uri="{BB962C8B-B14F-4D97-AF65-F5344CB8AC3E}">
        <p14:creationId xmlns:p14="http://schemas.microsoft.com/office/powerpoint/2010/main" val="2261251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CMMI10"/>
                <a:ea typeface="ＭＳ Ｐゴシック" pitchFamily="34" charset="-128"/>
              </a:rPr>
              <a:t>The impact of k</a:t>
            </a:r>
            <a:endParaRPr lang="en-GB" dirty="0"/>
          </a:p>
        </p:txBody>
      </p:sp>
      <p:pic>
        <p:nvPicPr>
          <p:cNvPr id="10" name="Content Placeholder 9" descr="Figure2.2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95294"/>
            <a:ext cx="2706624" cy="3255264"/>
          </a:xfrm>
        </p:spPr>
      </p:pic>
      <p:pic>
        <p:nvPicPr>
          <p:cNvPr id="12" name="Content Placeholder 9" descr="Figure2.2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1077" y="1695294"/>
            <a:ext cx="2706624" cy="3255263"/>
          </a:xfrm>
          <a:prstGeom prst="rect">
            <a:avLst/>
          </a:prstGeom>
        </p:spPr>
      </p:pic>
      <p:pic>
        <p:nvPicPr>
          <p:cNvPr id="14" name="Content Placeholder 9" descr="Figure2.2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7342" y="1695294"/>
            <a:ext cx="2706624" cy="3255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355" y="5197908"/>
            <a:ext cx="79956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role of k?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does it relate to </a:t>
            </a:r>
            <a:r>
              <a:rPr lang="en-US" sz="2400" dirty="0" err="1">
                <a:solidFill>
                  <a:srgbClr val="FF0000"/>
                </a:solidFill>
              </a:rPr>
              <a:t>overfitting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underfitting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did we control this for decision trees?  </a:t>
            </a:r>
          </a:p>
        </p:txBody>
      </p:sp>
    </p:spTree>
    <p:extLst>
      <p:ext uri="{BB962C8B-B14F-4D97-AF65-F5344CB8AC3E}">
        <p14:creationId xmlns:p14="http://schemas.microsoft.com/office/powerpoint/2010/main" val="1297024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25790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1" y="4527748"/>
            <a:ext cx="3698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do we choose 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954776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heuristics:</a:t>
            </a:r>
          </a:p>
          <a:p>
            <a:pPr lvl="1"/>
            <a:r>
              <a:rPr lang="en-US" dirty="0"/>
              <a:t>often 3, 5, 7</a:t>
            </a:r>
          </a:p>
          <a:p>
            <a:pPr lvl="1"/>
            <a:r>
              <a:rPr lang="en-US" dirty="0"/>
              <a:t>choose an odd number to avoid 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development data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2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variants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9936" y="1897269"/>
            <a:ext cx="8153400" cy="22579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</a:p>
          <a:p>
            <a:pPr lvl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043" y="4563545"/>
            <a:ext cx="35112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 variation ideas?</a:t>
            </a:r>
          </a:p>
        </p:txBody>
      </p:sp>
    </p:spTree>
    <p:extLst>
      <p:ext uri="{BB962C8B-B14F-4D97-AF65-F5344CB8AC3E}">
        <p14:creationId xmlns:p14="http://schemas.microsoft.com/office/powerpoint/2010/main" val="2409824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Instead of </a:t>
            </a:r>
            <a:r>
              <a:rPr lang="en-US" i="1" dirty="0"/>
              <a:t>k</a:t>
            </a:r>
            <a:r>
              <a:rPr lang="en-US" dirty="0"/>
              <a:t> nearest neighbors, count majority from all examples within a fixed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</a:t>
            </a:r>
            <a:r>
              <a:rPr lang="en-US" i="1" dirty="0"/>
              <a:t>k</a:t>
            </a:r>
            <a:r>
              <a:rPr lang="en-US" dirty="0"/>
              <a:t>-NN: </a:t>
            </a:r>
          </a:p>
          <a:p>
            <a:pPr lvl="1"/>
            <a:r>
              <a:rPr lang="en-US" dirty="0"/>
              <a:t>Right now, all examples are treated equally</a:t>
            </a:r>
          </a:p>
          <a:p>
            <a:pPr lvl="1"/>
            <a:r>
              <a:rPr lang="en-US" dirty="0"/>
              <a:t>weight the “vote” of the examples, so that closer examples have more vote/weight</a:t>
            </a:r>
          </a:p>
          <a:p>
            <a:pPr lvl="1"/>
            <a:r>
              <a:rPr lang="en-US" dirty="0"/>
              <a:t>often use some sort of exponential decay </a:t>
            </a:r>
          </a:p>
        </p:txBody>
      </p:sp>
    </p:spTree>
    <p:extLst>
      <p:ext uri="{BB962C8B-B14F-4D97-AF65-F5344CB8AC3E}">
        <p14:creationId xmlns:p14="http://schemas.microsoft.com/office/powerpoint/2010/main" val="1176944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8188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What </a:t>
            </a:r>
            <a:r>
              <a:rPr lang="en-US" sz="2800" dirty="0">
                <a:solidFill>
                  <a:srgbClr val="FF0000"/>
                </a:solidFill>
              </a:rPr>
              <a:t>do</a:t>
            </a:r>
            <a:r>
              <a:rPr lang="en-US" sz="2800" b="0" dirty="0">
                <a:solidFill>
                  <a:srgbClr val="FF0000"/>
                </a:solidFill>
              </a:rPr>
              <a:t> the decision boundaries for decision trees like?</a:t>
            </a:r>
          </a:p>
        </p:txBody>
      </p:sp>
    </p:spTree>
    <p:extLst>
      <p:ext uri="{BB962C8B-B14F-4D97-AF65-F5344CB8AC3E}">
        <p14:creationId xmlns:p14="http://schemas.microsoft.com/office/powerpoint/2010/main" val="17869031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3" y="2481113"/>
            <a:ext cx="8766048" cy="402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292" y="1574103"/>
            <a:ext cx="807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Google has labeled training data, for example from people clicking the “spam” button, but when new messages come in, they’re not labeled</a:t>
            </a:r>
          </a:p>
        </p:txBody>
      </p:sp>
    </p:spTree>
    <p:extLst>
      <p:ext uri="{BB962C8B-B14F-4D97-AF65-F5344CB8AC3E}">
        <p14:creationId xmlns:p14="http://schemas.microsoft.com/office/powerpoint/2010/main" val="4114875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0000FF"/>
                </a:solidFill>
              </a:rPr>
              <a:t>Axis-aligned splits/cuts of the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4768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153200" y="6273934"/>
            <a:ext cx="714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What types of data sets will DT work poorly on?</a:t>
            </a:r>
            <a:endParaRPr lang="en-US" sz="2800" b="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1185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for DT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667000" y="211935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209800" y="3401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3276600" y="2868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752600" y="3858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819400" y="3630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505200" y="3249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795309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2362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3124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730001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3242223" y="3697847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3730001" y="3638379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374724" y="53150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4131827" y="4114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4334886" y="4392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3882401" y="4925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577601" y="54674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2607828" y="2792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2455428" y="239611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3435614" y="4191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1752600" y="3810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2819400" y="3581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2760228" y="3020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2362200" y="3554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2971800" y="3782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2209800" y="2971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648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055627" y="27624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5073092" y="41236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3653801" y="25485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3721402" y="20431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5316243" y="496000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5225492" y="42760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5073092" y="37826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17"/>
          <p:cNvSpPr>
            <a:spLocks noChangeArrowheads="1"/>
          </p:cNvSpPr>
          <p:nvPr/>
        </p:nvSpPr>
        <p:spPr bwMode="auto">
          <a:xfrm>
            <a:off x="5392443" y="36302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4996892" y="2453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5235753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vs. </a:t>
            </a:r>
            <a:r>
              <a:rPr lang="en-US" i="1" dirty="0"/>
              <a:t>k-</a:t>
            </a:r>
            <a:r>
              <a:rPr lang="en-US" dirty="0"/>
              <a:t>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 they use the features in the same way to label the examples?</a:t>
            </a:r>
          </a:p>
        </p:txBody>
      </p:sp>
    </p:spTree>
    <p:extLst>
      <p:ext uri="{BB962C8B-B14F-4D97-AF65-F5344CB8AC3E}">
        <p14:creationId xmlns:p14="http://schemas.microsoft.com/office/powerpoint/2010/main" val="3388611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vs. </a:t>
            </a:r>
            <a:r>
              <a:rPr lang="en-US" i="1" dirty="0"/>
              <a:t>k-</a:t>
            </a:r>
            <a:r>
              <a:rPr lang="en-US" dirty="0"/>
              <a:t>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0086" y="161648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00FF"/>
                </a:solidFill>
              </a:rPr>
              <a:t>k-</a:t>
            </a:r>
            <a:r>
              <a:rPr lang="en-US" sz="2800" dirty="0">
                <a:solidFill>
                  <a:srgbClr val="0000FF"/>
                </a:solidFill>
              </a:rPr>
              <a:t>NN doesn’t require any training!</a:t>
            </a:r>
            <a:endParaRPr lang="en-US" sz="28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For most data sets, decision trees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Do they use the features in the same way to label the examples?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k-NN treats all features equally!  Decision trees “select” important features</a:t>
            </a:r>
          </a:p>
        </p:txBody>
      </p:sp>
    </p:spTree>
    <p:extLst>
      <p:ext uri="{BB962C8B-B14F-4D97-AF65-F5344CB8AC3E}">
        <p14:creationId xmlns:p14="http://schemas.microsoft.com/office/powerpoint/2010/main" val="2771391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7765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Some machine learning approaches make strong assumptions about the data </a:t>
            </a:r>
          </a:p>
          <a:p>
            <a:pPr lvl="1"/>
            <a:r>
              <a:rPr lang="en-US" dirty="0"/>
              <a:t>If the assumptions are true it can often lead to better performance</a:t>
            </a:r>
          </a:p>
          <a:p>
            <a:pPr lvl="1"/>
            <a:r>
              <a:rPr lang="en-US" dirty="0"/>
              <a:t>If the assumptions aren’t true, the approach can fail miserably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approaches don’t make many assumptions about the data</a:t>
            </a:r>
          </a:p>
          <a:p>
            <a:pPr lvl="1"/>
            <a:r>
              <a:rPr lang="en-US" dirty="0"/>
              <a:t>This can allow us to learn from more varied data</a:t>
            </a:r>
          </a:p>
          <a:p>
            <a:pPr lvl="1"/>
            <a:r>
              <a:rPr lang="en-US" dirty="0"/>
              <a:t>But, they are more prone to </a:t>
            </a:r>
            <a:r>
              <a:rPr lang="en-US" dirty="0" err="1"/>
              <a:t>overfitting</a:t>
            </a:r>
            <a:endParaRPr lang="en-US" dirty="0"/>
          </a:p>
          <a:p>
            <a:pPr lvl="1"/>
            <a:r>
              <a:rPr lang="en-US" dirty="0"/>
              <a:t>and generally require more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647885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409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We are going to use the </a:t>
            </a:r>
            <a:r>
              <a:rPr lang="en-US" i="1" dirty="0">
                <a:solidFill>
                  <a:srgbClr val="FF6600"/>
                </a:solidFill>
              </a:rPr>
              <a:t>probabilistic model</a:t>
            </a:r>
            <a:r>
              <a:rPr lang="en-US" dirty="0"/>
              <a:t> of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some probability distribution over example/label pairs called the </a:t>
            </a:r>
            <a:r>
              <a:rPr lang="en-US" i="1" dirty="0">
                <a:solidFill>
                  <a:srgbClr val="FF6600"/>
                </a:solidFill>
              </a:rPr>
              <a:t>data generating distribution</a:t>
            </a: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Both</a:t>
            </a:r>
            <a:r>
              <a:rPr lang="en-US" dirty="0"/>
              <a:t> the training data </a:t>
            </a:r>
            <a:r>
              <a:rPr lang="en-US" b="1" dirty="0"/>
              <a:t>and</a:t>
            </a:r>
            <a:r>
              <a:rPr lang="en-US" dirty="0"/>
              <a:t> the test set are generated based on this distribution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99964" y="5578092"/>
            <a:ext cx="5084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a probability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3047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Describes how likely (i.e. probable) certain events 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80" y="2333186"/>
            <a:ext cx="3834332" cy="2875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1A997-1DF3-2345-BD93-6B24607CC5D4}"/>
              </a:ext>
            </a:extLst>
          </p:cNvPr>
          <p:cNvSpPr txBox="1"/>
          <p:nvPr/>
        </p:nvSpPr>
        <p:spPr>
          <a:xfrm>
            <a:off x="748495" y="5374120"/>
            <a:ext cx="5996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Describes probabilities for all possible events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Probabilities are between 0 and 1 (inclusive)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Sum of probabilities over all events is 1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061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6680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180" y="172784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223580" y="24136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23580" y="30232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3580" y="3632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23580" y="4242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23580" y="48520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5580" y="172784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2424" y="24253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2424" y="30232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2424" y="36328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2424" y="42541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4180" y="48520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223580" y="5537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223580" y="6147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2424" y="55495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4180" y="61474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022" y="2599554"/>
            <a:ext cx="4515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the labeled data we have already to create a test set with known labels!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Why can we do this?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0146" y="4795051"/>
            <a:ext cx="47729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assume there’s an underlying distribution that generates both the training and test examples</a:t>
            </a:r>
          </a:p>
        </p:txBody>
      </p:sp>
    </p:spTree>
    <p:extLst>
      <p:ext uri="{BB962C8B-B14F-4D97-AF65-F5344CB8AC3E}">
        <p14:creationId xmlns:p14="http://schemas.microsoft.com/office/powerpoint/2010/main" val="27508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251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3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3190062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643575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746071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2031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2305" y="1918777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44768" y="361828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65606" y="49454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5457" y="453646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67133" y="608658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70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don’t have strong assumptions about the model, it can take you a longer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Assume now that our model of the blue class is two circles</a:t>
            </a:r>
          </a:p>
        </p:txBody>
      </p:sp>
    </p:spTree>
    <p:extLst>
      <p:ext uri="{BB962C8B-B14F-4D97-AF65-F5344CB8AC3E}">
        <p14:creationId xmlns:p14="http://schemas.microsoft.com/office/powerpoint/2010/main" val="33025920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4856016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42583211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09232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 data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11139990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3172933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8510459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599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5467925" y="1202172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7012" y="3894814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5970" y="4785185"/>
            <a:ext cx="474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Knowing the model beforehand can drastically improve the learning and the number of examples required</a:t>
            </a:r>
          </a:p>
        </p:txBody>
      </p:sp>
    </p:spTree>
    <p:extLst>
      <p:ext uri="{BB962C8B-B14F-4D97-AF65-F5344CB8AC3E}">
        <p14:creationId xmlns:p14="http://schemas.microsoft.com/office/powerpoint/2010/main" val="36834073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5" name="Oval 84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819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4" y="228600"/>
            <a:ext cx="8802786" cy="990600"/>
          </a:xfrm>
        </p:spPr>
        <p:txBody>
          <a:bodyPr>
            <a:normAutofit/>
          </a:bodyPr>
          <a:lstStyle/>
          <a:p>
            <a:r>
              <a:rPr lang="en-US" sz="3600" dirty="0"/>
              <a:t>Make sure your assumption is correct, though!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8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88149"/>
            <a:ext cx="8153400" cy="40141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the </a:t>
            </a:r>
            <a:r>
              <a:rPr lang="en-US" i="1" dirty="0">
                <a:solidFill>
                  <a:srgbClr val="FF0000"/>
                </a:solidFill>
              </a:rPr>
              <a:t>model</a:t>
            </a:r>
            <a:r>
              <a:rPr lang="en-US" dirty="0">
                <a:solidFill>
                  <a:srgbClr val="FF0000"/>
                </a:solidFill>
              </a:rPr>
              <a:t> assumptions (if any) that </a:t>
            </a:r>
            <a:r>
              <a:rPr lang="en-US" i="1" dirty="0">
                <a:solidFill>
                  <a:srgbClr val="FF0000"/>
                </a:solidFill>
              </a:rPr>
              <a:t>k-</a:t>
            </a:r>
            <a:r>
              <a:rPr lang="en-US" dirty="0">
                <a:solidFill>
                  <a:srgbClr val="FF0000"/>
                </a:solidFill>
              </a:rPr>
              <a:t>NN and decision trees make about the data?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Are there data sets that could never be learned correctly by either?</a:t>
            </a:r>
          </a:p>
        </p:txBody>
      </p:sp>
    </p:spTree>
    <p:extLst>
      <p:ext uri="{BB962C8B-B14F-4D97-AF65-F5344CB8AC3E}">
        <p14:creationId xmlns:p14="http://schemas.microsoft.com/office/powerpoint/2010/main" val="7291041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MMI10" pitchFamily="34" charset="2"/>
              </a:rPr>
              <a:t>k-NN model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MMI10" pitchFamily="34" charset="2"/>
                </a:rPr>
                <a:t>K</a:t>
              </a:r>
              <a:r>
                <a:rPr lang="en-GB" dirty="0">
                  <a:latin typeface="CMR12" pitchFamily="34" charset="2"/>
                </a:rPr>
                <a:t> = 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D8D30A7-95CC-AA4A-AD27-D751FECD7F0B}"/>
              </a:ext>
            </a:extLst>
          </p:cNvPr>
          <p:cNvSpPr txBox="1"/>
          <p:nvPr/>
        </p:nvSpPr>
        <p:spPr>
          <a:xfrm>
            <a:off x="612648" y="6155744"/>
            <a:ext cx="7782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 model assumptions.  Assumes that proximity relates to class</a:t>
            </a:r>
          </a:p>
        </p:txBody>
      </p:sp>
    </p:spTree>
    <p:extLst>
      <p:ext uri="{BB962C8B-B14F-4D97-AF65-F5344CB8AC3E}">
        <p14:creationId xmlns:p14="http://schemas.microsoft.com/office/powerpoint/2010/main" val="42480824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tree model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0000FF"/>
                </a:solidFill>
              </a:rPr>
              <a:t>Axis-aligned splits/cuts of the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89458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8797" y="1803647"/>
            <a:ext cx="8153400" cy="4398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“bias” of a model is how strong the model assumptions are.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low-bias classifiers make minimal assumptions about the data (</a:t>
            </a:r>
            <a:r>
              <a:rPr lang="en-US" i="1" dirty="0">
                <a:solidFill>
                  <a:srgbClr val="000000"/>
                </a:solidFill>
              </a:rPr>
              <a:t>k-</a:t>
            </a:r>
            <a:r>
              <a:rPr lang="en-US" dirty="0">
                <a:solidFill>
                  <a:srgbClr val="000000"/>
                </a:solidFill>
              </a:rPr>
              <a:t>NN and DT are generally considered low bias)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high-bias classifiers make strong assumptions about the data</a:t>
            </a:r>
          </a:p>
        </p:txBody>
      </p:sp>
    </p:spTree>
    <p:extLst>
      <p:ext uri="{BB962C8B-B14F-4D97-AF65-F5344CB8AC3E}">
        <p14:creationId xmlns:p14="http://schemas.microsoft.com/office/powerpoint/2010/main" val="21029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 data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3505200" y="2819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581400"/>
            <a:ext cx="1063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 a </a:t>
            </a:r>
          </a:p>
          <a:p>
            <a:r>
              <a:rPr lang="en-US" sz="2000" dirty="0"/>
              <a:t>classifier</a:t>
            </a:r>
          </a:p>
        </p:txBody>
      </p:sp>
      <p:grpSp>
        <p:nvGrpSpPr>
          <p:cNvPr id="27" name="Group 37"/>
          <p:cNvGrpSpPr/>
          <p:nvPr/>
        </p:nvGrpSpPr>
        <p:grpSpPr>
          <a:xfrm>
            <a:off x="4572000" y="25146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24829398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73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09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5360</TotalTime>
  <Words>1990</Words>
  <Application>Microsoft Macintosh PowerPoint</Application>
  <PresentationFormat>On-screen Show (4:3)</PresentationFormat>
  <Paragraphs>558</Paragraphs>
  <Slides>80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Arial</vt:lpstr>
      <vt:lpstr>Calibri</vt:lpstr>
      <vt:lpstr>CMMI10</vt:lpstr>
      <vt:lpstr>CMR12</vt:lpstr>
      <vt:lpstr>Rockwell</vt:lpstr>
      <vt:lpstr>Tw Cen MT</vt:lpstr>
      <vt:lpstr>Wingdings</vt:lpstr>
      <vt:lpstr>Wingdings 2</vt:lpstr>
      <vt:lpstr>Median</vt:lpstr>
      <vt:lpstr>Equation</vt:lpstr>
      <vt:lpstr>Geometric View of data</vt:lpstr>
      <vt:lpstr>Admin</vt:lpstr>
      <vt:lpstr>Proper Experimentation</vt:lpstr>
      <vt:lpstr>Experimental setup</vt:lpstr>
      <vt:lpstr>Real-world classification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Test accuracy</vt:lpstr>
      <vt:lpstr>Proper testing</vt:lpstr>
      <vt:lpstr>Proper testing</vt:lpstr>
      <vt:lpstr>Development set</vt:lpstr>
      <vt:lpstr>Proper testing</vt:lpstr>
      <vt:lpstr>Proper testing</vt:lpstr>
      <vt:lpstr>Overfitting to development data</vt:lpstr>
      <vt:lpstr>Pruning revisited</vt:lpstr>
      <vt:lpstr>Pruning revisited</vt:lpstr>
      <vt:lpstr>Machine Learning: A Geometric View</vt:lpstr>
      <vt:lpstr>Apples vs. Bananas</vt:lpstr>
      <vt:lpstr>Apples vs. Bananas</vt:lpstr>
      <vt:lpstr>Examples in a feature space</vt:lpstr>
      <vt:lpstr>Test example: what class?</vt:lpstr>
      <vt:lpstr>Test example: what class?</vt:lpstr>
      <vt:lpstr>Another classification algorithm?</vt:lpstr>
      <vt:lpstr>What about this example?</vt:lpstr>
      <vt:lpstr>What about this example?</vt:lpstr>
      <vt:lpstr>What about this example?</vt:lpstr>
      <vt:lpstr>k-Nearest Neighbor (k-NN)</vt:lpstr>
      <vt:lpstr>k-Nearest Neighbor (k-NN)</vt:lpstr>
      <vt:lpstr>Euclidean distance</vt:lpstr>
      <vt:lpstr>Euclidean distance</vt:lpstr>
      <vt:lpstr>Euclidean distance</vt:lpstr>
      <vt:lpstr>Decision boundaries</vt:lpstr>
      <vt:lpstr>k-NN decision boundaries</vt:lpstr>
      <vt:lpstr>Choosing k</vt:lpstr>
      <vt:lpstr>Choosing k</vt:lpstr>
      <vt:lpstr>Choosing k</vt:lpstr>
      <vt:lpstr>Choosing k</vt:lpstr>
      <vt:lpstr>Choosing k</vt:lpstr>
      <vt:lpstr>Choosing k</vt:lpstr>
      <vt:lpstr>The impact of k</vt:lpstr>
      <vt:lpstr>k-Nearest Neighbor (k-NN)</vt:lpstr>
      <vt:lpstr>How to pick k</vt:lpstr>
      <vt:lpstr>k-NN variants</vt:lpstr>
      <vt:lpstr>k-NN variations</vt:lpstr>
      <vt:lpstr>Decision boundaries for decision trees</vt:lpstr>
      <vt:lpstr>Decision boundaries for decision trees</vt:lpstr>
      <vt:lpstr>Decision boundaries for decision trees</vt:lpstr>
      <vt:lpstr>Problems for DT</vt:lpstr>
      <vt:lpstr>Decision trees vs. k-NN</vt:lpstr>
      <vt:lpstr>Decision trees vs. k-NN</vt:lpstr>
      <vt:lpstr>Machine learning models</vt:lpstr>
      <vt:lpstr>Data generating distribution</vt:lpstr>
      <vt:lpstr>Probability distribution</vt:lpstr>
      <vt:lpstr>data generating distribution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Model assumptions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What is the data generating distribution?</vt:lpstr>
      <vt:lpstr>What is the data generating distribution?</vt:lpstr>
      <vt:lpstr>Make sure your assumption is correct, though!</vt:lpstr>
      <vt:lpstr>Machine learning models</vt:lpstr>
      <vt:lpstr>k-NN model</vt:lpstr>
      <vt:lpstr>Decision tree model</vt:lpstr>
      <vt:lpstr>Bias</vt:lpstr>
      <vt:lpstr>Linear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531</cp:revision>
  <cp:lastPrinted>2023-09-06T00:04:54Z</cp:lastPrinted>
  <dcterms:created xsi:type="dcterms:W3CDTF">2013-09-08T20:10:23Z</dcterms:created>
  <dcterms:modified xsi:type="dcterms:W3CDTF">2023-09-06T00:04:59Z</dcterms:modified>
</cp:coreProperties>
</file>