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358" r:id="rId3"/>
    <p:sldId id="376" r:id="rId4"/>
    <p:sldId id="377" r:id="rId5"/>
    <p:sldId id="378" r:id="rId6"/>
    <p:sldId id="379" r:id="rId7"/>
    <p:sldId id="380" r:id="rId8"/>
    <p:sldId id="510" r:id="rId9"/>
    <p:sldId id="511" r:id="rId10"/>
    <p:sldId id="512" r:id="rId11"/>
    <p:sldId id="513" r:id="rId12"/>
    <p:sldId id="432" r:id="rId13"/>
    <p:sldId id="425" r:id="rId14"/>
    <p:sldId id="426" r:id="rId15"/>
    <p:sldId id="428" r:id="rId16"/>
    <p:sldId id="433" r:id="rId17"/>
    <p:sldId id="447" r:id="rId18"/>
    <p:sldId id="436" r:id="rId19"/>
    <p:sldId id="437" r:id="rId20"/>
    <p:sldId id="438" r:id="rId21"/>
    <p:sldId id="439" r:id="rId22"/>
    <p:sldId id="448" r:id="rId23"/>
    <p:sldId id="440" r:id="rId24"/>
    <p:sldId id="441" r:id="rId25"/>
    <p:sldId id="442" r:id="rId26"/>
    <p:sldId id="443" r:id="rId27"/>
    <p:sldId id="444" r:id="rId28"/>
    <p:sldId id="445" r:id="rId29"/>
    <p:sldId id="516" r:id="rId30"/>
    <p:sldId id="517" r:id="rId31"/>
    <p:sldId id="453" r:id="rId32"/>
    <p:sldId id="454" r:id="rId33"/>
    <p:sldId id="459" r:id="rId34"/>
    <p:sldId id="518" r:id="rId35"/>
    <p:sldId id="462" r:id="rId36"/>
    <p:sldId id="463" r:id="rId37"/>
    <p:sldId id="461" r:id="rId38"/>
    <p:sldId id="465" r:id="rId39"/>
    <p:sldId id="466" r:id="rId40"/>
    <p:sldId id="467" r:id="rId41"/>
    <p:sldId id="468" r:id="rId42"/>
    <p:sldId id="519" r:id="rId43"/>
    <p:sldId id="472" r:id="rId44"/>
    <p:sldId id="473" r:id="rId45"/>
    <p:sldId id="477" r:id="rId46"/>
    <p:sldId id="476" r:id="rId47"/>
    <p:sldId id="479" r:id="rId48"/>
    <p:sldId id="481" r:id="rId49"/>
    <p:sldId id="482" r:id="rId50"/>
    <p:sldId id="521" r:id="rId51"/>
    <p:sldId id="485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7" r:id="rId61"/>
    <p:sldId id="496" r:id="rId62"/>
    <p:sldId id="487" r:id="rId63"/>
    <p:sldId id="498" r:id="rId64"/>
    <p:sldId id="499" r:id="rId65"/>
    <p:sldId id="500" r:id="rId66"/>
    <p:sldId id="501" r:id="rId67"/>
    <p:sldId id="502" r:id="rId68"/>
    <p:sldId id="503" r:id="rId69"/>
    <p:sldId id="514" r:id="rId70"/>
    <p:sldId id="515" r:id="rId71"/>
    <p:sldId id="504" r:id="rId72"/>
    <p:sldId id="505" r:id="rId73"/>
    <p:sldId id="506" r:id="rId74"/>
    <p:sldId id="507" r:id="rId75"/>
    <p:sldId id="385" r:id="rId76"/>
    <p:sldId id="508" r:id="rId77"/>
    <p:sldId id="509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681" autoAdjust="0"/>
    <p:restoredTop sz="94687"/>
  </p:normalViewPr>
  <p:slideViewPr>
    <p:cSldViewPr snapToObjects="1">
      <p:cViewPr varScale="1">
        <p:scale>
          <a:sx n="123" d="100"/>
          <a:sy n="123" d="100"/>
        </p:scale>
        <p:origin x="200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5D11C-A000-9242-84A9-48B920106DCB}" type="datetimeFigureOut">
              <a:rPr lang="en-US" smtClean="0"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50B9-50D7-A24E-BE4E-8246FE27A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1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F46F2-2DB5-B444-9B44-650AAAF99CA0}" type="slidenum">
              <a:rPr lang="en-US"/>
              <a:pPr/>
              <a:t>75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0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67969-EEBE-A946-A56E-2F425E1BF0B3}" type="slidenum">
              <a:rPr lang="en-US"/>
              <a:pPr/>
              <a:t>10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Make sure to calculate all of the outputs and modified</a:t>
            </a:r>
            <a:r>
              <a:rPr lang="en-US" baseline="0" dirty="0"/>
              <a:t> errors *before* updating any of the model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66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17EA2-A314-044E-89FB-146EC505562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0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10/26/23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14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90.png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7" Type="http://schemas.openxmlformats.org/officeDocument/2006/relationships/image" Target="../media/image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6.png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3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3.png"/><Relationship Id="rId3" Type="http://schemas.openxmlformats.org/officeDocument/2006/relationships/image" Target="../media/image39.emf"/><Relationship Id="rId7" Type="http://schemas.openxmlformats.org/officeDocument/2006/relationships/image" Target="../media/image41.png"/><Relationship Id="rId12" Type="http://schemas.openxmlformats.org/officeDocument/2006/relationships/image" Target="../media/image42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2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1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3.emf"/><Relationship Id="rId10" Type="http://schemas.openxmlformats.org/officeDocument/2006/relationships/image" Target="../media/image46.png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" Type="http://schemas.openxmlformats.org/officeDocument/2006/relationships/image" Target="../media/image47.emf"/><Relationship Id="rId21" Type="http://schemas.openxmlformats.org/officeDocument/2006/relationships/image" Target="../media/image52.emf"/><Relationship Id="rId7" Type="http://schemas.openxmlformats.org/officeDocument/2006/relationships/image" Target="../media/image49.e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9.emf"/><Relationship Id="rId25" Type="http://schemas.openxmlformats.org/officeDocument/2006/relationships/image" Target="../media/image41.emf"/><Relationship Id="rId2" Type="http://schemas.openxmlformats.org/officeDocument/2006/relationships/oleObject" Target="../embeddings/oleObject42.bin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29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0.emf"/><Relationship Id="rId24" Type="http://schemas.openxmlformats.org/officeDocument/2006/relationships/oleObject" Target="../embeddings/oleObject53.bin"/><Relationship Id="rId32" Type="http://schemas.openxmlformats.org/officeDocument/2006/relationships/image" Target="../media/image55.png"/><Relationship Id="rId5" Type="http://schemas.openxmlformats.org/officeDocument/2006/relationships/image" Target="../media/image48.emf"/><Relationship Id="rId15" Type="http://schemas.openxmlformats.org/officeDocument/2006/relationships/image" Target="../media/image38.emf"/><Relationship Id="rId23" Type="http://schemas.openxmlformats.org/officeDocument/2006/relationships/image" Target="../media/image40.emf"/><Relationship Id="rId28" Type="http://schemas.openxmlformats.org/officeDocument/2006/relationships/oleObject" Target="../embeddings/oleObject55.bin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1.emf"/><Relationship Id="rId31" Type="http://schemas.openxmlformats.org/officeDocument/2006/relationships/image" Target="../media/image54.png"/><Relationship Id="rId4" Type="http://schemas.openxmlformats.org/officeDocument/2006/relationships/oleObject" Target="../embeddings/oleObject43.bin"/><Relationship Id="rId9" Type="http://schemas.openxmlformats.org/officeDocument/2006/relationships/image" Target="../media/image36.e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61.bin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56.png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42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emf"/><Relationship Id="rId4" Type="http://schemas.openxmlformats.org/officeDocument/2006/relationships/oleObject" Target="../embeddings/oleObject6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12" Type="http://schemas.openxmlformats.org/officeDocument/2006/relationships/image" Target="../media/image65.png"/><Relationship Id="rId2" Type="http://schemas.openxmlformats.org/officeDocument/2006/relationships/oleObject" Target="../embeddings/oleObject7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3.png"/><Relationship Id="rId5" Type="http://schemas.openxmlformats.org/officeDocument/2006/relationships/image" Target="../media/image62.e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4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63.png"/><Relationship Id="rId3" Type="http://schemas.openxmlformats.org/officeDocument/2006/relationships/image" Target="../media/image66.emf"/><Relationship Id="rId7" Type="http://schemas.openxmlformats.org/officeDocument/2006/relationships/image" Target="../media/image68.e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69.emf"/><Relationship Id="rId1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12" Type="http://schemas.openxmlformats.org/officeDocument/2006/relationships/oleObject" Target="../embeddings/oleObject84.bin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8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8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9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3.bin"/><Relationship Id="rId5" Type="http://schemas.openxmlformats.org/officeDocument/2006/relationships/image" Target="../media/image76.emf"/><Relationship Id="rId10" Type="http://schemas.openxmlformats.org/officeDocument/2006/relationships/image" Target="../media/image80.emf"/><Relationship Id="rId4" Type="http://schemas.openxmlformats.org/officeDocument/2006/relationships/oleObject" Target="../embeddings/oleObject102.bin"/><Relationship Id="rId9" Type="http://schemas.openxmlformats.org/officeDocument/2006/relationships/oleObject" Target="../embeddings/oleObject105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107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image" Target="../media/image78.emf"/><Relationship Id="rId7" Type="http://schemas.openxmlformats.org/officeDocument/2006/relationships/image" Target="../media/image79.emf"/><Relationship Id="rId2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76.emf"/><Relationship Id="rId10" Type="http://schemas.openxmlformats.org/officeDocument/2006/relationships/image" Target="../media/image80.emf"/><Relationship Id="rId4" Type="http://schemas.openxmlformats.org/officeDocument/2006/relationships/oleObject" Target="../embeddings/oleObject109.bin"/><Relationship Id="rId9" Type="http://schemas.openxmlformats.org/officeDocument/2006/relationships/oleObject" Target="../embeddings/oleObject112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76.emf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7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119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1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emf"/><Relationship Id="rId4" Type="http://schemas.openxmlformats.org/officeDocument/2006/relationships/oleObject" Target="../embeddings/oleObject12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image" Target="../media/image84.emf"/><Relationship Id="rId7" Type="http://schemas.openxmlformats.org/officeDocument/2006/relationships/oleObject" Target="../embeddings/oleObject124.bin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e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emf"/><Relationship Id="rId4" Type="http://schemas.openxmlformats.org/officeDocument/2006/relationships/oleObject" Target="../embeddings/oleObject126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CS158 – Fall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Training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40222" y="1754188"/>
            <a:ext cx="8001000" cy="2898775"/>
            <a:chOff x="0" y="1463"/>
            <a:chExt cx="5040" cy="1826"/>
          </a:xfrm>
        </p:grpSpPr>
        <p:sp>
          <p:nvSpPr>
            <p:cNvPr id="94232" name="Oval 5"/>
            <p:cNvSpPr>
              <a:spLocks noChangeAspect="1" noChangeArrowheads="1"/>
            </p:cNvSpPr>
            <p:nvPr/>
          </p:nvSpPr>
          <p:spPr bwMode="auto">
            <a:xfrm>
              <a:off x="1559" y="1463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3" name="Text Box 8"/>
            <p:cNvSpPr txBox="1">
              <a:spLocks noChangeArrowheads="1"/>
            </p:cNvSpPr>
            <p:nvPr/>
          </p:nvSpPr>
          <p:spPr bwMode="auto">
            <a:xfrm>
              <a:off x="0" y="16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94234" name="Oval 10"/>
            <p:cNvSpPr>
              <a:spLocks noChangeAspect="1" noChangeArrowheads="1"/>
            </p:cNvSpPr>
            <p:nvPr/>
          </p:nvSpPr>
          <p:spPr bwMode="auto">
            <a:xfrm>
              <a:off x="3335" y="1920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5" name="Oval 11"/>
            <p:cNvSpPr>
              <a:spLocks noChangeAspect="1" noChangeArrowheads="1"/>
            </p:cNvSpPr>
            <p:nvPr/>
          </p:nvSpPr>
          <p:spPr bwMode="auto">
            <a:xfrm>
              <a:off x="1607" y="2592"/>
              <a:ext cx="697" cy="69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6" name="Text Box 12"/>
            <p:cNvSpPr txBox="1">
              <a:spLocks noChangeArrowheads="1"/>
            </p:cNvSpPr>
            <p:nvPr/>
          </p:nvSpPr>
          <p:spPr bwMode="auto">
            <a:xfrm>
              <a:off x="0" y="288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94237" name="Text Box 13"/>
            <p:cNvSpPr txBox="1">
              <a:spLocks noChangeArrowheads="1"/>
            </p:cNvSpPr>
            <p:nvPr/>
          </p:nvSpPr>
          <p:spPr bwMode="auto">
            <a:xfrm>
              <a:off x="672" y="1507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</a:rPr>
                <a:t>?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endParaRPr lang="en-US" sz="24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94238" name="Line 16"/>
            <p:cNvSpPr>
              <a:spLocks noChangeShapeType="1"/>
            </p:cNvSpPr>
            <p:nvPr/>
          </p:nvSpPr>
          <p:spPr bwMode="auto">
            <a:xfrm>
              <a:off x="624" y="1824"/>
              <a:ext cx="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39" name="Line 17"/>
            <p:cNvSpPr>
              <a:spLocks noChangeShapeType="1"/>
            </p:cNvSpPr>
            <p:nvPr/>
          </p:nvSpPr>
          <p:spPr bwMode="auto">
            <a:xfrm>
              <a:off x="624" y="1920"/>
              <a:ext cx="96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0" name="Line 18"/>
            <p:cNvSpPr>
              <a:spLocks noChangeShapeType="1"/>
            </p:cNvSpPr>
            <p:nvPr/>
          </p:nvSpPr>
          <p:spPr bwMode="auto">
            <a:xfrm>
              <a:off x="624" y="2976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1" name="Line 19"/>
            <p:cNvSpPr>
              <a:spLocks noChangeShapeType="1"/>
            </p:cNvSpPr>
            <p:nvPr/>
          </p:nvSpPr>
          <p:spPr bwMode="auto">
            <a:xfrm flipV="1">
              <a:off x="624" y="1920"/>
              <a:ext cx="864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8" name="Line 26"/>
            <p:cNvSpPr>
              <a:spLocks noChangeShapeType="1"/>
            </p:cNvSpPr>
            <p:nvPr/>
          </p:nvSpPr>
          <p:spPr bwMode="auto">
            <a:xfrm>
              <a:off x="2304" y="1872"/>
              <a:ext cx="1008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49" name="Line 27"/>
            <p:cNvSpPr>
              <a:spLocks noChangeShapeType="1"/>
            </p:cNvSpPr>
            <p:nvPr/>
          </p:nvSpPr>
          <p:spPr bwMode="auto">
            <a:xfrm flipV="1">
              <a:off x="2352" y="2448"/>
              <a:ext cx="100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250" name="Line 28"/>
            <p:cNvSpPr>
              <a:spLocks noChangeShapeType="1"/>
            </p:cNvSpPr>
            <p:nvPr/>
          </p:nvSpPr>
          <p:spPr bwMode="auto">
            <a:xfrm>
              <a:off x="4080" y="2304"/>
              <a:ext cx="96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43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403352"/>
              </p:ext>
            </p:extLst>
          </p:nvPr>
        </p:nvGraphicFramePr>
        <p:xfrm>
          <a:off x="5927230" y="4343400"/>
          <a:ext cx="2971800" cy="2286000"/>
        </p:xfrm>
        <a:graphic>
          <a:graphicData uri="http://schemas.openxmlformats.org/drawingml/2006/table">
            <a:tbl>
              <a:tblPr/>
              <a:tblGrid>
                <a:gridCol w="636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xor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231" name="Rectangle 75"/>
          <p:cNvSpPr>
            <a:spLocks noChangeArrowheads="1"/>
          </p:cNvSpPr>
          <p:nvPr/>
        </p:nvSpPr>
        <p:spPr bwMode="auto">
          <a:xfrm>
            <a:off x="6629400" y="2362200"/>
            <a:ext cx="2011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Output = x</a:t>
            </a:r>
            <a:r>
              <a:rPr lang="en-US" sz="1800" baseline="-25000"/>
              <a:t>1</a:t>
            </a:r>
            <a:r>
              <a:rPr lang="en-US" sz="1800" b="1"/>
              <a:t> xor </a:t>
            </a:r>
            <a:r>
              <a:rPr lang="en-US" sz="1800"/>
              <a:t>x</a:t>
            </a:r>
            <a:r>
              <a:rPr lang="en-US" sz="1800" baseline="-25000"/>
              <a:t>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066764"/>
            <a:ext cx="498276" cy="438471"/>
            <a:chOff x="2951262" y="2307211"/>
            <a:chExt cx="498276" cy="438471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3048000" y="3860640"/>
            <a:ext cx="498276" cy="438471"/>
            <a:chOff x="2951262" y="2307211"/>
            <a:chExt cx="498276" cy="43847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791200" y="2792093"/>
            <a:ext cx="498276" cy="438471"/>
            <a:chOff x="2951262" y="2307211"/>
            <a:chExt cx="498276" cy="43847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3200400" y="2307211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200400" y="2307211"/>
              <a:ext cx="0" cy="4359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951262" y="2745682"/>
              <a:ext cx="24913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1491448" y="2403476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1383222" y="3200471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638292" y="366243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4289934" y="2096294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4564587" y="3694113"/>
            <a:ext cx="29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9826" y="2831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36456" y="46598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5537" y="3593068"/>
            <a:ext cx="554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b=?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8803" y="5786735"/>
            <a:ext cx="385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the weights?</a:t>
            </a:r>
          </a:p>
        </p:txBody>
      </p:sp>
    </p:spTree>
    <p:extLst>
      <p:ext uri="{BB962C8B-B14F-4D97-AF65-F5344CB8AC3E}">
        <p14:creationId xmlns:p14="http://schemas.microsoft.com/office/powerpoint/2010/main" val="3110672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in multilayer networks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6600"/>
                </a:solidFill>
              </a:rPr>
              <a:t>Challenge:</a:t>
            </a:r>
            <a:r>
              <a:rPr lang="en-US" sz="2400" dirty="0"/>
              <a:t> for multilayer networks, we don’t know what the expected output/error is for the internal nodes!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7200" y="475083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expected output?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6369238" y="4708712"/>
            <a:ext cx="1752600" cy="533400"/>
          </a:xfrm>
          <a:prstGeom prst="rect">
            <a:avLst/>
          </a:prstGeom>
          <a:solidFill>
            <a:srgbClr val="FF0000">
              <a:alpha val="44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143000" y="6172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perceptron/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linear model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469864" y="6244152"/>
            <a:ext cx="2084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neural network</a:t>
            </a:r>
          </a:p>
        </p:txBody>
      </p:sp>
      <p:sp>
        <p:nvSpPr>
          <p:cNvPr id="71" name="Oval 12"/>
          <p:cNvSpPr>
            <a:spLocks noChangeArrowheads="1"/>
          </p:cNvSpPr>
          <p:nvPr/>
        </p:nvSpPr>
        <p:spPr bwMode="auto">
          <a:xfrm>
            <a:off x="1797237" y="5226237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Arrow Connector 71"/>
          <p:cNvCxnSpPr>
            <a:endCxn id="71" idx="1"/>
          </p:cNvCxnSpPr>
          <p:nvPr/>
        </p:nvCxnSpPr>
        <p:spPr bwMode="auto">
          <a:xfrm rot="16200000" flipH="1">
            <a:off x="13335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71" idx="0"/>
          </p:cNvCxnSpPr>
          <p:nvPr/>
        </p:nvCxnSpPr>
        <p:spPr bwMode="auto">
          <a:xfrm rot="5400000">
            <a:off x="1682937" y="4959537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>
            <a:endCxn id="71" idx="7"/>
          </p:cNvCxnSpPr>
          <p:nvPr/>
        </p:nvCxnSpPr>
        <p:spPr bwMode="auto">
          <a:xfrm rot="5400000">
            <a:off x="1943100" y="4762500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71" idx="4"/>
          </p:cNvCxnSpPr>
          <p:nvPr/>
        </p:nvCxnSpPr>
        <p:spPr bwMode="auto">
          <a:xfrm rot="5400000">
            <a:off x="1797237" y="5683437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369654" y="4781611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76400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023571" y="46482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79" name="Oval 12"/>
          <p:cNvSpPr>
            <a:spLocks noChangeArrowheads="1"/>
          </p:cNvSpPr>
          <p:nvPr/>
        </p:nvSpPr>
        <p:spPr bwMode="auto">
          <a:xfrm>
            <a:off x="65216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Oval 12"/>
          <p:cNvSpPr>
            <a:spLocks noChangeArrowheads="1"/>
          </p:cNvSpPr>
          <p:nvPr/>
        </p:nvSpPr>
        <p:spPr bwMode="auto">
          <a:xfrm>
            <a:off x="71312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12"/>
          <p:cNvSpPr>
            <a:spLocks noChangeArrowheads="1"/>
          </p:cNvSpPr>
          <p:nvPr/>
        </p:nvSpPr>
        <p:spPr bwMode="auto">
          <a:xfrm>
            <a:off x="7740837" y="48006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Oval 12"/>
          <p:cNvSpPr>
            <a:spLocks noChangeArrowheads="1"/>
          </p:cNvSpPr>
          <p:nvPr/>
        </p:nvSpPr>
        <p:spPr bwMode="auto">
          <a:xfrm>
            <a:off x="7131237" y="5638802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3" name="Straight Arrow Connector 82"/>
          <p:cNvCxnSpPr>
            <a:stCxn id="79" idx="5"/>
            <a:endCxn id="82" idx="1"/>
          </p:cNvCxnSpPr>
          <p:nvPr/>
        </p:nvCxnSpPr>
        <p:spPr bwMode="auto">
          <a:xfrm rot="16200000" flipH="1">
            <a:off x="66675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80" idx="4"/>
            <a:endCxn id="82" idx="0"/>
          </p:cNvCxnSpPr>
          <p:nvPr/>
        </p:nvCxnSpPr>
        <p:spPr bwMode="auto">
          <a:xfrm rot="5400000">
            <a:off x="7016937" y="5372102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5" name="Straight Arrow Connector 84"/>
          <p:cNvCxnSpPr>
            <a:stCxn id="81" idx="3"/>
            <a:endCxn id="82" idx="7"/>
          </p:cNvCxnSpPr>
          <p:nvPr/>
        </p:nvCxnSpPr>
        <p:spPr bwMode="auto">
          <a:xfrm rot="5400000">
            <a:off x="7277100" y="5175065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>
            <a:endCxn id="79" idx="0"/>
          </p:cNvCxnSpPr>
          <p:nvPr/>
        </p:nvCxnSpPr>
        <p:spPr bwMode="auto">
          <a:xfrm rot="16200000" flipH="1">
            <a:off x="62930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endCxn id="79" idx="0"/>
          </p:cNvCxnSpPr>
          <p:nvPr/>
        </p:nvCxnSpPr>
        <p:spPr bwMode="auto">
          <a:xfrm rot="5400000">
            <a:off x="64835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16200000" flipH="1">
            <a:off x="6902637" y="441960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rot="5400000">
            <a:off x="7093137" y="4381501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rot="16200000" flipH="1">
            <a:off x="7512237" y="4419602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 rot="5400000">
            <a:off x="7702737" y="4381502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>
            <a:stCxn id="82" idx="4"/>
          </p:cNvCxnSpPr>
          <p:nvPr/>
        </p:nvCxnSpPr>
        <p:spPr bwMode="auto">
          <a:xfrm rot="5400000">
            <a:off x="7131237" y="609600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657122" y="51932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7010400" y="51054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57571" y="51170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509971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7724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162800" y="420266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934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5532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248400" y="4191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52800" y="3810000"/>
            <a:ext cx="3564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 we learn these weights?</a:t>
            </a:r>
          </a:p>
        </p:txBody>
      </p:sp>
    </p:spTree>
    <p:extLst>
      <p:ext uri="{BB962C8B-B14F-4D97-AF65-F5344CB8AC3E}">
        <p14:creationId xmlns:p14="http://schemas.microsoft.com/office/powerpoint/2010/main" val="104067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weights for the output layer based on the error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</p:spTree>
    <p:extLst>
      <p:ext uri="{BB962C8B-B14F-4D97-AF65-F5344CB8AC3E}">
        <p14:creationId xmlns:p14="http://schemas.microsoft.com/office/powerpoint/2010/main" val="32111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62000" y="4114800"/>
            <a:ext cx="16002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44958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calculate the actual error here</a:t>
            </a:r>
          </a:p>
        </p:txBody>
      </p:sp>
    </p:spTree>
    <p:extLst>
      <p:ext uri="{BB962C8B-B14F-4D97-AF65-F5344CB8AC3E}">
        <p14:creationId xmlns:p14="http://schemas.microsoft.com/office/powerpoint/2010/main" val="3827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7620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3716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19812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371600" y="4648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9078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257300" y="438150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517463" y="418446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5334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7239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143000" y="342899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333500" y="339089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752600" y="342900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1943100" y="339090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371600" y="5105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" y="3048000"/>
            <a:ext cx="18288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200399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Key idea: propagate the error back to this layer</a:t>
            </a:r>
          </a:p>
        </p:txBody>
      </p:sp>
    </p:spTree>
    <p:extLst>
      <p:ext uri="{BB962C8B-B14F-4D97-AF65-F5344CB8AC3E}">
        <p14:creationId xmlns:p14="http://schemas.microsoft.com/office/powerpoint/2010/main" val="19396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903013" y="3337720"/>
            <a:ext cx="1524000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25" idx="6"/>
          </p:cNvCxnSpPr>
          <p:nvPr/>
        </p:nvCxnSpPr>
        <p:spPr bwMode="auto">
          <a:xfrm flipV="1">
            <a:off x="2427013" y="3337720"/>
            <a:ext cx="25908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3" y="3490120"/>
            <a:ext cx="129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836713" y="478552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error for node is ~ </a:t>
            </a:r>
            <a:r>
              <a:rPr lang="en-US" sz="2400" b="1" dirty="0" err="1">
                <a:solidFill>
                  <a:srgbClr val="0000FF"/>
                </a:solidFill>
              </a:rPr>
              <a:t>w</a:t>
            </a:r>
            <a:r>
              <a:rPr lang="en-US" sz="2400" b="1" baseline="-25000" dirty="0" err="1">
                <a:solidFill>
                  <a:srgbClr val="0000FF"/>
                </a:solidFill>
              </a:rPr>
              <a:t>i</a:t>
            </a:r>
            <a:r>
              <a:rPr lang="en-US" sz="2400" b="1" dirty="0">
                <a:solidFill>
                  <a:srgbClr val="0000FF"/>
                </a:solidFill>
              </a:rPr>
              <a:t> * error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6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intuition</a:t>
            </a:r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9030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15126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122213" y="29567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1512613" y="379492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>
            <a:stCxn id="5" idx="5"/>
            <a:endCxn id="8" idx="1"/>
          </p:cNvCxnSpPr>
          <p:nvPr/>
        </p:nvCxnSpPr>
        <p:spPr bwMode="auto">
          <a:xfrm rot="16200000" flipH="1">
            <a:off x="10488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>
            <a:stCxn id="6" idx="4"/>
            <a:endCxn id="8" idx="0"/>
          </p:cNvCxnSpPr>
          <p:nvPr/>
        </p:nvCxnSpPr>
        <p:spPr bwMode="auto">
          <a:xfrm rot="5400000">
            <a:off x="1398313" y="3528220"/>
            <a:ext cx="533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7" idx="3"/>
            <a:endCxn id="8" idx="7"/>
          </p:cNvCxnSpPr>
          <p:nvPr/>
        </p:nvCxnSpPr>
        <p:spPr bwMode="auto">
          <a:xfrm rot="5400000">
            <a:off x="1658476" y="3331183"/>
            <a:ext cx="622674" cy="3940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endCxn id="5" idx="0"/>
          </p:cNvCxnSpPr>
          <p:nvPr/>
        </p:nvCxnSpPr>
        <p:spPr bwMode="auto">
          <a:xfrm rot="16200000" flipH="1">
            <a:off x="6744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5" idx="0"/>
          </p:cNvCxnSpPr>
          <p:nvPr/>
        </p:nvCxnSpPr>
        <p:spPr bwMode="auto">
          <a:xfrm rot="5400000">
            <a:off x="8649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284013" y="2575719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1474513" y="2537619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1893613" y="2575720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084113" y="2537620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</p:cNvCxnSpPr>
          <p:nvPr/>
        </p:nvCxnSpPr>
        <p:spPr bwMode="auto">
          <a:xfrm rot="5400000">
            <a:off x="1512613" y="425212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750613" y="2118520"/>
            <a:ext cx="1905000" cy="12192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817413" y="2194720"/>
            <a:ext cx="925787" cy="1219200"/>
          </a:xfrm>
          <a:prstGeom prst="ellipse">
            <a:avLst/>
          </a:prstGeom>
          <a:solidFill>
            <a:srgbClr val="FF6600">
              <a:alpha val="43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5094013" y="2651920"/>
            <a:ext cx="7620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8" name="Straight Arrow Connector 27"/>
          <p:cNvCxnSpPr>
            <a:stCxn id="26" idx="4"/>
          </p:cNvCxnSpPr>
          <p:nvPr/>
        </p:nvCxnSpPr>
        <p:spPr bwMode="auto">
          <a:xfrm rot="5400000">
            <a:off x="5055913" y="38330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627412" y="3490120"/>
            <a:ext cx="1763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~w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dirty="0">
                <a:solidFill>
                  <a:srgbClr val="0000FF"/>
                </a:solidFill>
              </a:rPr>
              <a:t> * error</a:t>
            </a:r>
          </a:p>
        </p:txBody>
      </p:sp>
      <p:cxnSp>
        <p:nvCxnSpPr>
          <p:cNvPr id="38" name="Straight Arrow Connector 37"/>
          <p:cNvCxnSpPr>
            <a:endCxn id="26" idx="1"/>
          </p:cNvCxnSpPr>
          <p:nvPr/>
        </p:nvCxnSpPr>
        <p:spPr bwMode="auto">
          <a:xfrm rot="16200000" flipH="1">
            <a:off x="4636813" y="2194720"/>
            <a:ext cx="721192" cy="4163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endCxn id="26" idx="0"/>
          </p:cNvCxnSpPr>
          <p:nvPr/>
        </p:nvCxnSpPr>
        <p:spPr bwMode="auto">
          <a:xfrm rot="5400000">
            <a:off x="5055913" y="223282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26" idx="7"/>
          </p:cNvCxnSpPr>
          <p:nvPr/>
        </p:nvCxnSpPr>
        <p:spPr bwMode="auto">
          <a:xfrm rot="5400000">
            <a:off x="5592021" y="2118520"/>
            <a:ext cx="797392" cy="4925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4408213" y="21185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7813" y="188992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08413" y="203785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6</a:t>
            </a:r>
          </a:p>
        </p:txBody>
      </p:sp>
      <p:cxnSp>
        <p:nvCxnSpPr>
          <p:cNvPr id="4" name="Straight Arrow Connector 3"/>
          <p:cNvCxnSpPr>
            <a:stCxn id="25" idx="6"/>
          </p:cNvCxnSpPr>
          <p:nvPr/>
        </p:nvCxnSpPr>
        <p:spPr>
          <a:xfrm>
            <a:off x="2743200" y="2804320"/>
            <a:ext cx="2274613" cy="15239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17888" y="4997348"/>
            <a:ext cx="436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Calculate as normal, but weight the error</a:t>
            </a:r>
          </a:p>
        </p:txBody>
      </p:sp>
    </p:spTree>
    <p:extLst>
      <p:ext uri="{BB962C8B-B14F-4D97-AF65-F5344CB8AC3E}">
        <p14:creationId xmlns:p14="http://schemas.microsoft.com/office/powerpoint/2010/main" val="367445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Gradient descent method for learning weights by optimizing a </a:t>
            </a:r>
            <a:r>
              <a:rPr lang="en-US" dirty="0">
                <a:solidFill>
                  <a:srgbClr val="FF6600"/>
                </a:solidFill>
              </a:rPr>
              <a:t>loss function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851013"/>
              </p:ext>
            </p:extLst>
          </p:nvPr>
        </p:nvGraphicFramePr>
        <p:xfrm>
          <a:off x="2813128" y="5714999"/>
          <a:ext cx="2139872" cy="79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31800" progId="Equation.3">
                  <p:embed/>
                </p:oleObj>
              </mc:Choice>
              <mc:Fallback>
                <p:oleObj name="Equation" r:id="rId2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3128" y="5714999"/>
                        <a:ext cx="2139872" cy="799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5867400"/>
            <a:ext cx="1598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val="334950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latin typeface="+mj-lt"/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latin typeface="+mj-lt"/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 k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11984" y="5105400"/>
            <a:ext cx="4372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 (ignore bias for now)?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18039" y="3137910"/>
            <a:ext cx="882445" cy="1409028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40269" y="5105400"/>
            <a:ext cx="224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weights: denote </a:t>
            </a:r>
            <a:r>
              <a:rPr lang="en-US" sz="2000" dirty="0" err="1">
                <a:solidFill>
                  <a:srgbClr val="0000FF"/>
                </a:solidFill>
              </a:rPr>
              <a:t>v</a:t>
            </a:r>
            <a:r>
              <a:rPr lang="en-US" sz="2000" baseline="-25000" dirty="0" err="1">
                <a:solidFill>
                  <a:srgbClr val="0000FF"/>
                </a:solidFill>
              </a:rPr>
              <a:t>k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v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85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8 released on Monday.  Start ASAP!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572000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452" t="-6667" r="-645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88015" y="5105400"/>
            <a:ext cx="2176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many weights?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451920" y="2805150"/>
            <a:ext cx="1062680" cy="1843050"/>
          </a:xfrm>
          <a:prstGeom prst="rect">
            <a:avLst/>
          </a:prstGeom>
          <a:solidFill>
            <a:srgbClr val="FF0000">
              <a:alpha val="4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038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4" name="Oval 3"/>
          <p:cNvSpPr/>
          <p:nvPr/>
        </p:nvSpPr>
        <p:spPr>
          <a:xfrm>
            <a:off x="2652684" y="2747664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52685" y="4195464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00484" y="3509664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52709" y="2743200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6509" y="4119265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433485" y="2974032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420117" y="4424065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1451920" y="3899910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433485" y="3137910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6" idx="1"/>
          </p:cNvCxnSpPr>
          <p:nvPr/>
        </p:nvCxnSpPr>
        <p:spPr>
          <a:xfrm>
            <a:off x="3218039" y="3305431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6"/>
            <a:endCxn id="6" idx="3"/>
          </p:cNvCxnSpPr>
          <p:nvPr/>
        </p:nvCxnSpPr>
        <p:spPr>
          <a:xfrm flipV="1">
            <a:off x="3315039" y="4075019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87804" y="3773401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32" y="3324999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>
            <a:off x="1392436" y="3227725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1451920" y="3756755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34440" y="2362200"/>
            <a:ext cx="278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m: features/inputs</a:t>
            </a:r>
          </a:p>
          <a:p>
            <a:endParaRPr lang="en-US" sz="2400" dirty="0"/>
          </a:p>
          <a:p>
            <a:r>
              <a:rPr lang="en-US" sz="2400" dirty="0"/>
              <a:t>d: hidden nodes</a:t>
            </a:r>
          </a:p>
          <a:p>
            <a:endParaRPr lang="en-US" sz="2400" dirty="0"/>
          </a:p>
          <a:p>
            <a:r>
              <a:rPr lang="en-US" sz="2400" dirty="0" err="1">
                <a:cs typeface="Arial" panose="020B0604020202020204" pitchFamily="34" charset="0"/>
              </a:rPr>
              <a:t>h</a:t>
            </a:r>
            <a:r>
              <a:rPr lang="en-US" sz="2400" baseline="-25000" dirty="0" err="1">
                <a:cs typeface="Arial" panose="020B0604020202020204" pitchFamily="34" charset="0"/>
              </a:rPr>
              <a:t>k</a:t>
            </a:r>
            <a:r>
              <a:rPr lang="en-US" sz="2400" dirty="0"/>
              <a:t>: output from hidden nodes</a:t>
            </a:r>
          </a:p>
        </p:txBody>
      </p:sp>
      <p:cxnSp>
        <p:nvCxnSpPr>
          <p:cNvPr id="39" name="Curved Connector 38"/>
          <p:cNvCxnSpPr/>
          <p:nvPr/>
        </p:nvCxnSpPr>
        <p:spPr>
          <a:xfrm flipV="1">
            <a:off x="2781640" y="2939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flipV="1">
            <a:off x="2781640" y="43873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4305640" y="3701534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76600" y="2743200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6600" y="450746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1828800"/>
            <a:ext cx="149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Notation: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781640" y="35720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32302" y="355818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7612" y="5105400"/>
            <a:ext cx="2962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 * m: denote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kj</a:t>
            </a:r>
            <a:endParaRPr lang="en-US" sz="20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first index = hidden node</a:t>
            </a:r>
          </a:p>
          <a:p>
            <a:r>
              <a:rPr lang="en-US" sz="2000" dirty="0">
                <a:solidFill>
                  <a:srgbClr val="0000FF"/>
                </a:solidFill>
              </a:rPr>
              <a:t>second index = feature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769" y="3015734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582367" y="3886200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6612" y="5082880"/>
            <a:ext cx="4410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23</a:t>
            </a:r>
            <a:r>
              <a:rPr lang="en-US" sz="2000" dirty="0">
                <a:solidFill>
                  <a:srgbClr val="0000FF"/>
                </a:solidFill>
              </a:rPr>
              <a:t>: weight from input 3 to hidden node 2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w</a:t>
            </a:r>
            <a:r>
              <a:rPr lang="en-US" sz="2000" baseline="-25000" dirty="0">
                <a:solidFill>
                  <a:srgbClr val="0000FF"/>
                </a:solidFill>
              </a:rPr>
              <a:t>4</a:t>
            </a:r>
            <a:r>
              <a:rPr lang="en-US" sz="2000" dirty="0">
                <a:solidFill>
                  <a:srgbClr val="0000FF"/>
                </a:solidFill>
              </a:rPr>
              <a:t>: all the </a:t>
            </a:r>
            <a:r>
              <a:rPr lang="en-US" sz="2000" i="1" dirty="0">
                <a:solidFill>
                  <a:srgbClr val="0000FF"/>
                </a:solidFill>
              </a:rPr>
              <a:t>m</a:t>
            </a:r>
            <a:r>
              <a:rPr lang="en-US" sz="2000" dirty="0">
                <a:solidFill>
                  <a:srgbClr val="0000FF"/>
                </a:solidFill>
              </a:rPr>
              <a:t> weights associated with hidden node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2301" y="25702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11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28800" y="28194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21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828800" y="313586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</a:t>
            </a:r>
            <a:r>
              <a:rPr lang="en-US" baseline="-25000" dirty="0">
                <a:solidFill>
                  <a:srgbClr val="0000FF"/>
                </a:solidFill>
              </a:rPr>
              <a:t>31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53753" y="4038600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dm</a:t>
            </a:r>
            <a:endParaRPr lang="en-US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7945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207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239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</a:t>
            </a:r>
            <a:r>
              <a:rPr lang="en-US" sz="2400" i="1" dirty="0" err="1">
                <a:solidFill>
                  <a:srgbClr val="FF0000"/>
                </a:solidFill>
              </a:rPr>
              <a:t>h</a:t>
            </a:r>
            <a:r>
              <a:rPr lang="en-US" sz="2400" i="1" baseline="-25000" dirty="0" err="1">
                <a:solidFill>
                  <a:srgbClr val="FF0000"/>
                </a:solidFill>
              </a:rPr>
              <a:t>k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x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53979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49696"/>
              </p:ext>
            </p:extLst>
          </p:nvPr>
        </p:nvGraphicFramePr>
        <p:xfrm>
          <a:off x="2995613" y="5257800"/>
          <a:ext cx="236696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5613" y="5257800"/>
                        <a:ext cx="2366962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200400" y="6096000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884804" y="4671645"/>
            <a:ext cx="1896996" cy="7385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/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BC94573-555D-6344-8A56-6D31B10FE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059198"/>
                <a:ext cx="1955728" cy="875111"/>
              </a:xfrm>
              <a:prstGeom prst="rect">
                <a:avLst/>
              </a:prstGeom>
              <a:blipFill>
                <a:blip r:embed="rId5"/>
                <a:stretch>
                  <a:fillRect l="-645" t="-114286" r="-1290" b="-16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3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h</a:t>
            </a:r>
            <a:r>
              <a:rPr lang="en-US" baseline="-25000" dirty="0" err="1">
                <a:solidFill>
                  <a:srgbClr val="FF0000"/>
                </a:solidFill>
              </a:rPr>
              <a:t>d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151414"/>
              </p:ext>
            </p:extLst>
          </p:nvPr>
        </p:nvGraphicFramePr>
        <p:xfrm>
          <a:off x="2414588" y="5145088"/>
          <a:ext cx="387826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4588" y="5145088"/>
                        <a:ext cx="3878262" cy="102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012990" y="6296055"/>
            <a:ext cx="2768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f</a:t>
            </a:r>
            <a:r>
              <a:rPr lang="en-US" sz="2000" dirty="0"/>
              <a:t> is the activation function </a:t>
            </a:r>
          </a:p>
        </p:txBody>
      </p:sp>
    </p:spTree>
    <p:extLst>
      <p:ext uri="{BB962C8B-B14F-4D97-AF65-F5344CB8AC3E}">
        <p14:creationId xmlns:p14="http://schemas.microsoft.com/office/powerpoint/2010/main" val="2530429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5477413"/>
            <a:ext cx="4152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</a:t>
            </a:r>
            <a:r>
              <a:rPr lang="en-US" sz="2400" i="1" dirty="0">
                <a:solidFill>
                  <a:srgbClr val="FF0000"/>
                </a:solidFill>
              </a:rPr>
              <a:t>out</a:t>
            </a:r>
            <a:r>
              <a:rPr lang="en-US" sz="2400" dirty="0">
                <a:solidFill>
                  <a:srgbClr val="FF0000"/>
                </a:solidFill>
              </a:rPr>
              <a:t> in terms of </a:t>
            </a:r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i="1" dirty="0">
                <a:solidFill>
                  <a:srgbClr val="FF0000"/>
                </a:solidFill>
              </a:rPr>
              <a:t>v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0020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Calculate outputs of all nodes</a:t>
            </a:r>
          </a:p>
        </p:txBody>
      </p:sp>
      <p:sp>
        <p:nvSpPr>
          <p:cNvPr id="4" name="Oval 3"/>
          <p:cNvSpPr/>
          <p:nvPr/>
        </p:nvSpPr>
        <p:spPr>
          <a:xfrm>
            <a:off x="3340004" y="27711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0005" y="42189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787804" y="35331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0029" y="27666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3829" y="41427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20805" y="29974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07437" y="44475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139240" y="39233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120805" y="31613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3905359" y="33288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002359" y="40984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475124" y="37968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52" y="334844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6667" r="-47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>
            <a:off x="2079756" y="32511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139240" y="37802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3468960" y="2962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3468960" y="44107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4992960" y="3724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920" y="27666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63920" y="45309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68960" y="35955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19622" y="35816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17089" y="30391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v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69687" y="39096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7875" y="25908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4374" y="28399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14374" y="31564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39327" y="40591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966083"/>
              </p:ext>
            </p:extLst>
          </p:nvPr>
        </p:nvGraphicFramePr>
        <p:xfrm>
          <a:off x="2819400" y="5057775"/>
          <a:ext cx="39814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700" imgH="393700" progId="Equation.3">
                  <p:embed/>
                </p:oleObj>
              </mc:Choice>
              <mc:Fallback>
                <p:oleObj name="Equation" r:id="rId3" imgW="1409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5057775"/>
                        <a:ext cx="3981450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692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Calculate new weights for output layer</a:t>
            </a:r>
          </a:p>
        </p:txBody>
      </p:sp>
      <p:sp>
        <p:nvSpPr>
          <p:cNvPr id="6" name="Oval 5"/>
          <p:cNvSpPr/>
          <p:nvPr/>
        </p:nvSpPr>
        <p:spPr>
          <a:xfrm>
            <a:off x="3377267" y="306513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6" idx="1"/>
          </p:cNvCxnSpPr>
          <p:nvPr/>
        </p:nvCxnSpPr>
        <p:spPr>
          <a:xfrm>
            <a:off x="2494822" y="286090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3"/>
          </p:cNvCxnSpPr>
          <p:nvPr/>
        </p:nvCxnSpPr>
        <p:spPr>
          <a:xfrm flipV="1">
            <a:off x="2591822" y="363049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064587" y="332887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880015" y="288047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5" y="288047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345" r="-6349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/>
          <p:cNvCxnSpPr/>
          <p:nvPr/>
        </p:nvCxnSpPr>
        <p:spPr>
          <a:xfrm flipV="1">
            <a:off x="3582423" y="325700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27953" y="261360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7488" y="391774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146" y="3201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06552" y="257120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59150" y="344167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21599"/>
              </p:ext>
            </p:extLst>
          </p:nvPr>
        </p:nvGraphicFramePr>
        <p:xfrm>
          <a:off x="2795588" y="49530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5588" y="49530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</p:spTree>
    <p:extLst>
      <p:ext uri="{BB962C8B-B14F-4D97-AF65-F5344CB8AC3E}">
        <p14:creationId xmlns:p14="http://schemas.microsoft.com/office/powerpoint/2010/main" val="3288435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3000309" cy="935000"/>
              </a:xfrm>
              <a:prstGeom prst="rect">
                <a:avLst/>
              </a:prstGeom>
              <a:blipFill>
                <a:blip r:embed="rId2"/>
                <a:stretch>
                  <a:fillRect l="-2954" t="-1333" r="-4219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16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007834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4A47-E7F9-B741-BE0B-0671EAF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derivative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/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5B8C74-D0BD-A841-8359-2E127371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72979"/>
                <a:ext cx="5769080" cy="935000"/>
              </a:xfrm>
              <a:prstGeom prst="rect">
                <a:avLst/>
              </a:prstGeom>
              <a:blipFill>
                <a:blip r:embed="rId2"/>
                <a:stretch>
                  <a:fillRect l="-1319" t="-1333" r="-1758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94946"/>
              </p:ext>
            </p:extLst>
          </p:nvPr>
        </p:nvGraphicFramePr>
        <p:xfrm>
          <a:off x="637421" y="16764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7421" y="16764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05952"/>
              </p:ext>
            </p:extLst>
          </p:nvPr>
        </p:nvGraphicFramePr>
        <p:xfrm>
          <a:off x="708025" y="2979738"/>
          <a:ext cx="27035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025" y="2979738"/>
                        <a:ext cx="2703513" cy="823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6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9431"/>
              </p:ext>
            </p:extLst>
          </p:nvPr>
        </p:nvGraphicFramePr>
        <p:xfrm>
          <a:off x="1423988" y="5029200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79600" imgH="431800" progId="Equation.3">
                  <p:embed/>
                </p:oleObj>
              </mc:Choice>
              <mc:Fallback>
                <p:oleObj name="Equation" r:id="rId7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23988" y="5029200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862568"/>
              </p:ext>
            </p:extLst>
          </p:nvPr>
        </p:nvGraphicFramePr>
        <p:xfrm>
          <a:off x="5359400" y="4271963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85800" imgH="203200" progId="Equation.3">
                  <p:embed/>
                </p:oleObj>
              </mc:Choice>
              <mc:Fallback>
                <p:oleObj name="Equation" r:id="rId9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59400" y="4271963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/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2E00A48-7875-6A4F-A690-9B3971047D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988" y="4188742"/>
                <a:ext cx="2828082" cy="590803"/>
              </a:xfrm>
              <a:prstGeom prst="rect">
                <a:avLst/>
              </a:prstGeom>
              <a:blipFill>
                <a:blip r:embed="rId11"/>
                <a:stretch>
                  <a:fillRect t="-2128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1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6" name="Oval 5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6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urved Connector 10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58312"/>
              </p:ext>
            </p:extLst>
          </p:nvPr>
        </p:nvGraphicFramePr>
        <p:xfrm>
          <a:off x="1271588" y="1693863"/>
          <a:ext cx="3476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79600" imgH="431800" progId="Equation.3">
                  <p:embed/>
                </p:oleObj>
              </mc:Choice>
              <mc:Fallback>
                <p:oleObj name="Equation" r:id="rId3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588" y="1693863"/>
                        <a:ext cx="3476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409482"/>
              </p:ext>
            </p:extLst>
          </p:nvPr>
        </p:nvGraphicFramePr>
        <p:xfrm>
          <a:off x="1312863" y="2628900"/>
          <a:ext cx="30543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51000" imgH="431800" progId="Equation.3">
                  <p:embed/>
                </p:oleObj>
              </mc:Choice>
              <mc:Fallback>
                <p:oleObj name="Equation" r:id="rId5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12863" y="2628900"/>
                        <a:ext cx="305435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402706"/>
              </p:ext>
            </p:extLst>
          </p:nvPr>
        </p:nvGraphicFramePr>
        <p:xfrm>
          <a:off x="1389063" y="3505200"/>
          <a:ext cx="35464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17700" imgH="431800" progId="Equation.3">
                  <p:embed/>
                </p:oleObj>
              </mc:Choice>
              <mc:Fallback>
                <p:oleObj name="Equation" r:id="rId7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89063" y="3505200"/>
                        <a:ext cx="35464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45952"/>
              </p:ext>
            </p:extLst>
          </p:nvPr>
        </p:nvGraphicFramePr>
        <p:xfrm>
          <a:off x="1336675" y="4552950"/>
          <a:ext cx="2867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400" imgH="215900" progId="Equation.3">
                  <p:embed/>
                </p:oleObj>
              </mc:Choice>
              <mc:Fallback>
                <p:oleObj name="Equation" r:id="rId9" imgW="1549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6675" y="4552950"/>
                        <a:ext cx="2867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4264" y="5301465"/>
            <a:ext cx="5390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actual update is a step towards </a:t>
            </a:r>
            <a:r>
              <a:rPr lang="en-US" sz="2000" i="1" dirty="0">
                <a:solidFill>
                  <a:srgbClr val="FF6600"/>
                </a:solidFill>
              </a:rPr>
              <a:t>decreasing</a:t>
            </a:r>
            <a:r>
              <a:rPr lang="en-US" sz="2000" dirty="0"/>
              <a:t> loss: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770439"/>
              </p:ext>
            </p:extLst>
          </p:nvPr>
        </p:nvGraphicFramePr>
        <p:xfrm>
          <a:off x="5222875" y="4422775"/>
          <a:ext cx="15287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25500" imgH="368300" progId="Equation.3">
                  <p:embed/>
                </p:oleObj>
              </mc:Choice>
              <mc:Fallback>
                <p:oleObj name="Equation" r:id="rId11" imgW="825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22875" y="4422775"/>
                        <a:ext cx="1528763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/>
              <p:nvPr/>
            </p:nvSpPr>
            <p:spPr>
              <a:xfrm>
                <a:off x="773950" y="5904799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2A641E-08BE-A540-940E-15E50BA0D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950" y="5904799"/>
                <a:ext cx="5659242" cy="430887"/>
              </a:xfrm>
              <a:prstGeom prst="rect">
                <a:avLst/>
              </a:prstGeom>
              <a:blipFill>
                <a:blip r:embed="rId13"/>
                <a:stretch>
                  <a:fillRect t="-8824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30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0529" y="3686368"/>
            <a:ext cx="420650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each of these?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Do they make sense individually?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6F9F0E5-5737-F941-9559-21110C329820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A8E04DD7-E01D-FC44-8228-763FB63F5271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6C1EE391-B1EC-564D-ADB6-CE58A18A5918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06967-2FD4-497E-AAA1-87A9E3B466EC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706967-2FD4-497E-AAA1-87A9E3B46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3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369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2A2D5-25A1-3645-ACCE-5078286912D1}"/>
              </a:ext>
            </a:extLst>
          </p:cNvPr>
          <p:cNvSpPr txBox="1"/>
          <p:nvPr/>
        </p:nvSpPr>
        <p:spPr>
          <a:xfrm>
            <a:off x="5586709" y="4070979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5232B-54C3-5F48-BD27-4B9C0AA00ABF}"/>
              </a:ext>
            </a:extLst>
          </p:cNvPr>
          <p:cNvCxnSpPr>
            <a:cxnSpLocks/>
          </p:cNvCxnSpPr>
          <p:nvPr/>
        </p:nvCxnSpPr>
        <p:spPr>
          <a:xfrm flipV="1">
            <a:off x="2004644" y="2578202"/>
            <a:ext cx="0" cy="10155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3D9EDDA-B95E-A74A-80D6-5CD96B4C0EE5}"/>
              </a:ext>
            </a:extLst>
          </p:cNvPr>
          <p:cNvCxnSpPr>
            <a:cxnSpLocks/>
          </p:cNvCxnSpPr>
          <p:nvPr/>
        </p:nvCxnSpPr>
        <p:spPr>
          <a:xfrm flipH="1" flipV="1">
            <a:off x="2842844" y="2578202"/>
            <a:ext cx="838200" cy="141562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A756574-B4D8-4C47-9B05-675B9037792E}"/>
              </a:ext>
            </a:extLst>
          </p:cNvPr>
          <p:cNvSpPr txBox="1"/>
          <p:nvPr/>
        </p:nvSpPr>
        <p:spPr>
          <a:xfrm>
            <a:off x="2825211" y="45499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E0517A3-A169-6D48-A775-B09B3491462F}"/>
              </a:ext>
            </a:extLst>
          </p:cNvPr>
          <p:cNvCxnSpPr>
            <a:cxnSpLocks/>
          </p:cNvCxnSpPr>
          <p:nvPr/>
        </p:nvCxnSpPr>
        <p:spPr>
          <a:xfrm flipH="1" flipV="1">
            <a:off x="4519244" y="2658418"/>
            <a:ext cx="1295400" cy="12981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CDE7A1-3844-DA4E-ABB6-1E8D9D205AB5}"/>
              </a:ext>
            </a:extLst>
          </p:cNvPr>
          <p:cNvSpPr txBox="1"/>
          <p:nvPr/>
        </p:nvSpPr>
        <p:spPr>
          <a:xfrm>
            <a:off x="427889" y="3678238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192410-B7F3-4BC6-6A0D-69F9A5C6DBAA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7192410-B7F3-4BC6-6A0D-69F9A5C6D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3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173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377268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178686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3994817" y="5030227"/>
            <a:ext cx="382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0AC0EC8-6DDE-C846-9A30-6D6C8E868AFA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71754634-2AF1-4D4E-8843-E5FF35AF3D17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3B8B143B-F231-1A4B-88A1-0E52AECCB653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A61DC-A9AB-EE5E-7B47-CAED6D808124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A2A61DC-A9AB-EE5E-7B47-CAED6D808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000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309" y="3686368"/>
            <a:ext cx="2261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how far from correct and which direction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5815"/>
              </p:ext>
            </p:extLst>
          </p:nvPr>
        </p:nvGraphicFramePr>
        <p:xfrm>
          <a:off x="1086643" y="4852988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203200" progId="Equation.3">
                  <p:embed/>
                </p:oleObj>
              </mc:Choice>
              <mc:Fallback>
                <p:oleObj name="Equation" r:id="rId3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6643" y="4852988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586767"/>
              </p:ext>
            </p:extLst>
          </p:nvPr>
        </p:nvGraphicFramePr>
        <p:xfrm>
          <a:off x="1086643" y="5638800"/>
          <a:ext cx="239871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600" imgH="203200" progId="Equation.3">
                  <p:embed/>
                </p:oleObj>
              </mc:Choice>
              <mc:Fallback>
                <p:oleObj name="Equation" r:id="rId5" imgW="990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6643" y="5638800"/>
                        <a:ext cx="2398713" cy="49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86200" y="487680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&lt; label: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6200" y="5619690"/>
            <a:ext cx="2095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prediction &gt; label: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38787" y="4876800"/>
            <a:ext cx="2146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increase the weight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4600" y="5619690"/>
            <a:ext cx="2247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decrease the weight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51229" y="6275050"/>
            <a:ext cx="3806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bigger difference = bigger change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A0952E3-F22D-FB49-91D6-81C8F05896E3}"/>
              </a:ext>
            </a:extLst>
          </p:cNvPr>
          <p:cNvCxnSpPr>
            <a:cxnSpLocks/>
          </p:cNvCxnSpPr>
          <p:nvPr/>
        </p:nvCxnSpPr>
        <p:spPr>
          <a:xfrm flipV="1">
            <a:off x="1752600" y="2481856"/>
            <a:ext cx="2624253" cy="12045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5AD9E551-2017-6847-BCEF-8C10EFBC2197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08899B27-E5E0-9048-9BF6-BF59053F8B13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F06E7822-5F01-E84D-A99C-D3FC118FC4AB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CD7DA5-7C1D-F882-B60F-7FAF5A6B1E48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3CD7DA5-7C1D-F882-B60F-7FAF5A6B1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75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1828800" y="2594655"/>
            <a:ext cx="990600" cy="13677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4074265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slope of the activation function where input is at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447" y="4131657"/>
            <a:ext cx="2462831" cy="15939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77106" y="4631221"/>
            <a:ext cx="125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bigger step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1241" y="4126006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4419" y="5412592"/>
            <a:ext cx="12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step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9CD116B7-8B1A-DF4D-9B3D-4AA1716A5EAD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53AA099B-3C3D-BB48-8971-31B30C087992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Left Brace 33">
            <a:extLst>
              <a:ext uri="{FF2B5EF4-FFF2-40B4-BE49-F238E27FC236}">
                <a16:creationId xmlns:a16="http://schemas.microsoft.com/office/drawing/2014/main" id="{62DDD54B-6247-094C-B821-5D2C45768E4D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8340-3E2F-B2BA-E19A-5CDA7A229330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9B8340-3E2F-B2BA-E19A-5CDA7A22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4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0265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layer weights</a:t>
            </a:r>
          </a:p>
        </p:txBody>
      </p:sp>
      <p:sp>
        <p:nvSpPr>
          <p:cNvPr id="4" name="Oval 3"/>
          <p:cNvSpPr/>
          <p:nvPr/>
        </p:nvSpPr>
        <p:spPr>
          <a:xfrm>
            <a:off x="7391400" y="221811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endCxn id="4" idx="1"/>
          </p:cNvCxnSpPr>
          <p:nvPr/>
        </p:nvCxnSpPr>
        <p:spPr>
          <a:xfrm>
            <a:off x="6508955" y="201388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4" idx="3"/>
          </p:cNvCxnSpPr>
          <p:nvPr/>
        </p:nvCxnSpPr>
        <p:spPr>
          <a:xfrm flipV="1">
            <a:off x="6605955" y="278347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8720" y="248185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out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148" y="2033454"/>
                <a:ext cx="786562" cy="369332"/>
              </a:xfrm>
              <a:prstGeom prst="rect">
                <a:avLst/>
              </a:prstGeom>
              <a:blipFill>
                <a:blip r:embed="rId2"/>
                <a:stretch>
                  <a:fillRect l="-6349" t="-10000" r="-4762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urved Connector 8"/>
          <p:cNvCxnSpPr/>
          <p:nvPr/>
        </p:nvCxnSpPr>
        <p:spPr>
          <a:xfrm flipV="1">
            <a:off x="7596556" y="240998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42086" y="176658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621" y="307072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4279" y="23542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0685" y="17241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3283" y="259465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d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>
            <a:cxnSpLocks/>
            <a:stCxn id="24" idx="1"/>
          </p:cNvCxnSpPr>
          <p:nvPr/>
        </p:nvCxnSpPr>
        <p:spPr>
          <a:xfrm flipH="1" flipV="1">
            <a:off x="2057400" y="2594655"/>
            <a:ext cx="3962400" cy="1512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19800" y="3599097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size and direction of the feature associated with this weight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187" y="4332773"/>
            <a:ext cx="196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perceptron update: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86761"/>
              </p:ext>
            </p:extLst>
          </p:nvPr>
        </p:nvGraphicFramePr>
        <p:xfrm>
          <a:off x="1590529" y="5631656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800" imgH="228600" progId="Equation.3">
                  <p:embed/>
                </p:oleObj>
              </mc:Choice>
              <mc:Fallback>
                <p:oleObj name="Equation" r:id="rId3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29" y="5631656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302716"/>
              </p:ext>
            </p:extLst>
          </p:nvPr>
        </p:nvGraphicFramePr>
        <p:xfrm>
          <a:off x="1668463" y="4740275"/>
          <a:ext cx="1781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600" imgH="228600" progId="Equation.3">
                  <p:embed/>
                </p:oleObj>
              </mc:Choice>
              <mc:Fallback>
                <p:oleObj name="Equation" r:id="rId5" imgW="86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463" y="4740275"/>
                        <a:ext cx="1781175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81000" y="5257800"/>
            <a:ext cx="249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gradient descent update: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78724" y="474027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782691" y="5667925"/>
            <a:ext cx="321676" cy="471488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02BCEB-7D1D-9E49-BE99-698CDF3FCB45}"/>
              </a:ext>
            </a:extLst>
          </p:cNvPr>
          <p:cNvSpPr/>
          <p:nvPr/>
        </p:nvSpPr>
        <p:spPr>
          <a:xfrm rot="16200000">
            <a:off x="1891179" y="2154430"/>
            <a:ext cx="228603" cy="325812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752A1E0-56FB-4740-8028-F49394E71D7F}"/>
              </a:ext>
            </a:extLst>
          </p:cNvPr>
          <p:cNvSpPr/>
          <p:nvPr/>
        </p:nvSpPr>
        <p:spPr>
          <a:xfrm rot="16200000">
            <a:off x="4384480" y="1302239"/>
            <a:ext cx="238290" cy="202050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2E7BE74-596B-784F-A410-A3AB1BA61916}"/>
              </a:ext>
            </a:extLst>
          </p:cNvPr>
          <p:cNvSpPr/>
          <p:nvPr/>
        </p:nvSpPr>
        <p:spPr>
          <a:xfrm rot="16200000">
            <a:off x="2716579" y="1723019"/>
            <a:ext cx="228601" cy="1169255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EC055-3ACE-786B-5CBA-9C9AD981B013}"/>
                  </a:ext>
                </a:extLst>
              </p:cNvPr>
              <p:cNvSpPr txBox="1"/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F9EC055-3ACE-786B-5CBA-9C9AD981B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87" y="1684250"/>
                <a:ext cx="5659242" cy="430887"/>
              </a:xfrm>
              <a:prstGeom prst="rect">
                <a:avLst/>
              </a:prstGeom>
              <a:blipFill>
                <a:blip r:embed="rId7"/>
                <a:stretch>
                  <a:fillRect t="-5714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52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: the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Gradient descent </a:t>
            </a:r>
            <a:r>
              <a:rPr lang="en-US" dirty="0"/>
              <a:t>method for learning weights by optimizing a loss function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output of all nodes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calculate the updates directly for the output layer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“</a:t>
            </a:r>
            <a:r>
              <a:rPr lang="en-US" dirty="0" err="1"/>
              <a:t>backpropagate</a:t>
            </a:r>
            <a:r>
              <a:rPr lang="en-US" dirty="0"/>
              <a:t>” errors through hidden layers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38819"/>
              </p:ext>
            </p:extLst>
          </p:nvPr>
        </p:nvGraphicFramePr>
        <p:xfrm>
          <a:off x="2947988" y="26289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47988" y="26289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5867400"/>
            <a:ext cx="7924800" cy="609600"/>
          </a:xfrm>
          <a:prstGeom prst="rect">
            <a:avLst/>
          </a:prstGeom>
          <a:solidFill>
            <a:srgbClr val="FF6600">
              <a:alpha val="36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9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452665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038375" y="2878453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376" y="4326253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86175" y="3640453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38400" y="2873989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4250054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176" y="3104821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05808" y="4554854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837611" y="4030699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19176" y="3268699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603730" y="3436220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700730" y="4205808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173495" y="3904190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88923" y="345578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78127" y="3358514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7611" y="3887544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167331" y="3070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167331" y="45181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691331" y="3832323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62291" y="287398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62291" y="4638257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67331" y="37028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7993" y="368897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15460" y="3146523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68058" y="401698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177992" y="2700991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4491" y="2950189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214491" y="3266657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39444" y="4169389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baseline="-25000" dirty="0" err="1">
                <a:solidFill>
                  <a:srgbClr val="FF0000"/>
                </a:solidFill>
              </a:rPr>
              <a:t>dm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97990" y="1752600"/>
            <a:ext cx="73386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3. “</a:t>
            </a:r>
            <a:r>
              <a:rPr lang="en-US" sz="2400" dirty="0" err="1"/>
              <a:t>backpropagate</a:t>
            </a:r>
            <a:r>
              <a:rPr lang="en-US" sz="2400" dirty="0"/>
              <a:t>” errors through hidden layers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66800" y="6101534"/>
            <a:ext cx="7142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 to take a small step towards decreasing loss. How?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61553"/>
              </p:ext>
            </p:extLst>
          </p:nvPr>
        </p:nvGraphicFramePr>
        <p:xfrm>
          <a:off x="2795588" y="5143500"/>
          <a:ext cx="25384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431800" progId="Equation.3">
                  <p:embed/>
                </p:oleObj>
              </mc:Choice>
              <mc:Fallback>
                <p:oleObj name="Equation" r:id="rId2" imgW="1371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5588" y="5143500"/>
                        <a:ext cx="2538412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837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93281"/>
              </p:ext>
            </p:extLst>
          </p:nvPr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47864"/>
              </p:ext>
            </p:extLst>
          </p:nvPr>
        </p:nvGraphicFramePr>
        <p:xfrm>
          <a:off x="1258888" y="4060825"/>
          <a:ext cx="35702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400" imgH="444500" progId="Equation.3">
                  <p:embed/>
                </p:oleObj>
              </mc:Choice>
              <mc:Fallback>
                <p:oleObj name="Equation" r:id="rId4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888" y="4060825"/>
                        <a:ext cx="3570287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0349"/>
              </p:ext>
            </p:extLst>
          </p:nvPr>
        </p:nvGraphicFramePr>
        <p:xfrm>
          <a:off x="1295400" y="4953000"/>
          <a:ext cx="314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800" imgH="444500" progId="Equation.3">
                  <p:embed/>
                </p:oleObj>
              </mc:Choice>
              <mc:Fallback>
                <p:oleObj name="Equation" r:id="rId6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95400" y="4953000"/>
                        <a:ext cx="314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64005"/>
              </p:ext>
            </p:extLst>
          </p:nvPr>
        </p:nvGraphicFramePr>
        <p:xfrm>
          <a:off x="1311275" y="5808662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500" imgH="444500" progId="Equation.3">
                  <p:embed/>
                </p:oleObj>
              </mc:Choice>
              <mc:Fallback>
                <p:oleObj name="Equation" r:id="rId8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11275" y="5808662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605521"/>
              </p:ext>
            </p:extLst>
          </p:nvPr>
        </p:nvGraphicFramePr>
        <p:xfrm>
          <a:off x="5003800" y="3352800"/>
          <a:ext cx="1270000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03200" progId="Equation.3">
                  <p:embed/>
                </p:oleObj>
              </mc:Choice>
              <mc:Fallback>
                <p:oleObj name="Equation" r:id="rId10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3800" y="3352800"/>
                        <a:ext cx="1270000" cy="37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/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e>
                          </m:d>
                          <m:r>
                            <a:rPr lang="en-US" sz="2000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0A31182-A4C1-CA4A-9FEE-0E4D872D5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434" y="3182811"/>
                <a:ext cx="2935547" cy="619721"/>
              </a:xfrm>
              <a:prstGeom prst="rect">
                <a:avLst/>
              </a:prstGeom>
              <a:blipFill>
                <a:blip r:embed="rId13"/>
                <a:stretch>
                  <a:fillRect t="-2041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512F08F-C248-404D-99FA-F1EDC71AB839}"/>
              </a:ext>
            </a:extLst>
          </p:cNvPr>
          <p:cNvSpPr txBox="1"/>
          <p:nvPr/>
        </p:nvSpPr>
        <p:spPr>
          <a:xfrm>
            <a:off x="5478620" y="6034365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44513" y="2049463"/>
          <a:ext cx="2795587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11300" imgH="457200" progId="Equation.3">
                  <p:embed/>
                </p:oleObj>
              </mc:Choice>
              <mc:Fallback>
                <p:oleObj name="Equation" r:id="rId2" imgW="1511300" imgH="457200" progId="Equation.3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513" y="2049463"/>
                        <a:ext cx="2795587" cy="846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Oval 39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5"/>
            <a:endCxn id="41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itle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/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Remember: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r>
                  <a:rPr lang="en-US" sz="2400" dirty="0"/>
                  <a:t> is the weight for hidden node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from input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B0E5F-1FBD-7D48-AAF2-B3862FDFB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61" y="4572000"/>
                <a:ext cx="7484678" cy="461665"/>
              </a:xfrm>
              <a:prstGeom prst="rect">
                <a:avLst/>
              </a:prstGeom>
              <a:blipFill>
                <a:blip r:embed="rId5"/>
                <a:stretch>
                  <a:fillRect l="-1356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503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599309"/>
              </p:ext>
            </p:extLst>
          </p:nvPr>
        </p:nvGraphicFramePr>
        <p:xfrm>
          <a:off x="369349" y="2618231"/>
          <a:ext cx="36417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9349" y="2618231"/>
                        <a:ext cx="3641725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5"/>
            <a:endCxn id="6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706963"/>
              </p:ext>
            </p:extLst>
          </p:nvPr>
        </p:nvGraphicFramePr>
        <p:xfrm>
          <a:off x="358775" y="3598863"/>
          <a:ext cx="36639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775" y="3598863"/>
                        <a:ext cx="36639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derivative of the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components are not affected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616" y="3697069"/>
                <a:ext cx="4391584" cy="646331"/>
              </a:xfrm>
              <a:prstGeom prst="rect">
                <a:avLst/>
              </a:prstGeom>
              <a:blipFill>
                <a:blip r:embed="rId7"/>
                <a:stretch>
                  <a:fillRect l="-1156" t="-3774" r="-144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943371"/>
              </p:ext>
            </p:extLst>
          </p:nvPr>
        </p:nvGraphicFramePr>
        <p:xfrm>
          <a:off x="346075" y="4665663"/>
          <a:ext cx="368935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93900" imgH="444500" progId="Equation.3">
                  <p:embed/>
                </p:oleObj>
              </mc:Choice>
              <mc:Fallback>
                <p:oleObj name="Equation" r:id="rId8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075" y="4665663"/>
                        <a:ext cx="368935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05942"/>
              </p:ext>
            </p:extLst>
          </p:nvPr>
        </p:nvGraphicFramePr>
        <p:xfrm>
          <a:off x="346075" y="5638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600" imgH="444500" progId="Equation.3">
                  <p:embed/>
                </p:oleObj>
              </mc:Choice>
              <mc:Fallback>
                <p:oleObj name="Equation" r:id="rId10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6075" y="5638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/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a constant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26996C-3397-2F41-95BE-BDB28E47B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23" y="4941331"/>
                <a:ext cx="1582806" cy="369332"/>
              </a:xfrm>
              <a:prstGeom prst="rect">
                <a:avLst/>
              </a:prstGeom>
              <a:blipFill>
                <a:blip r:embed="rId12"/>
                <a:stretch>
                  <a:fillRect t="-10000" r="-158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/>
              <p:nvPr/>
            </p:nvSpPr>
            <p:spPr>
              <a:xfrm>
                <a:off x="5188220" y="5873152"/>
                <a:ext cx="16561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-25000" dirty="0" err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𝑤𝑘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782FAD-BAEA-6044-92BD-F0D22BA33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20" y="5873152"/>
                <a:ext cx="1656159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 weights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832092"/>
              </p:ext>
            </p:extLst>
          </p:nvPr>
        </p:nvGraphicFramePr>
        <p:xfrm>
          <a:off x="304800" y="3352800"/>
          <a:ext cx="44180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87600" imgH="444500" progId="Equation.3">
                  <p:embed/>
                </p:oleObj>
              </mc:Choice>
              <mc:Fallback>
                <p:oleObj name="Equation" r:id="rId2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800" y="3352800"/>
                        <a:ext cx="4418013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54301"/>
              </p:ext>
            </p:extLst>
          </p:nvPr>
        </p:nvGraphicFramePr>
        <p:xfrm>
          <a:off x="304800" y="4267200"/>
          <a:ext cx="5051426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30500" imgH="444500" progId="Equation.3">
                  <p:embed/>
                </p:oleObj>
              </mc:Choice>
              <mc:Fallback>
                <p:oleObj name="Equation" r:id="rId4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267200"/>
                        <a:ext cx="5051426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310087"/>
              </p:ext>
            </p:extLst>
          </p:nvPr>
        </p:nvGraphicFramePr>
        <p:xfrm>
          <a:off x="384175" y="5445125"/>
          <a:ext cx="41116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500" imgH="228600" progId="Equation.3">
                  <p:embed/>
                </p:oleObj>
              </mc:Choice>
              <mc:Fallback>
                <p:oleObj name="Equation" r:id="rId6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4175" y="5445125"/>
                        <a:ext cx="4111625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5"/>
            <a:endCxn id="9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648200" y="1371600"/>
            <a:ext cx="4495800" cy="183356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557914"/>
              </p:ext>
            </p:extLst>
          </p:nvPr>
        </p:nvGraphicFramePr>
        <p:xfrm>
          <a:off x="5233988" y="5289550"/>
          <a:ext cx="1809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900" imgH="393700" progId="Equation.3">
                  <p:embed/>
                </p:oleObj>
              </mc:Choice>
              <mc:Fallback>
                <p:oleObj name="Equation" r:id="rId8" imgW="977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33988" y="5289550"/>
                        <a:ext cx="1809750" cy="73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2D0D478F-045A-2042-8255-1E5E6E2C651D}"/>
              </a:ext>
            </a:extLst>
          </p:cNvPr>
          <p:cNvSpPr txBox="1"/>
          <p:nvPr/>
        </p:nvSpPr>
        <p:spPr>
          <a:xfrm>
            <a:off x="5903493" y="4421921"/>
            <a:ext cx="1075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latin typeface="+mj-lt"/>
              </a:rPr>
              <a:t>chain rule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/>
              <p:nvPr/>
            </p:nvSpPr>
            <p:spPr>
              <a:xfrm>
                <a:off x="381000" y="6224587"/>
                <a:ext cx="4594784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000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5DA0D48-E309-A542-B478-A4D8A57AF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24587"/>
                <a:ext cx="4594784" cy="332463"/>
              </a:xfrm>
              <a:prstGeom prst="rect">
                <a:avLst/>
              </a:prstGeom>
              <a:blipFill>
                <a:blip r:embed="rId10"/>
                <a:stretch>
                  <a:fillRect r="-138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6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620801"/>
              </p:ext>
            </p:extLst>
          </p:nvPr>
        </p:nvGraphicFramePr>
        <p:xfrm>
          <a:off x="192088" y="152400"/>
          <a:ext cx="2249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444500" progId="Equation.3">
                  <p:embed/>
                </p:oleObj>
              </mc:Choice>
              <mc:Fallback>
                <p:oleObj name="Equation" r:id="rId2" imgW="146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2088" y="152400"/>
                        <a:ext cx="22494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39461"/>
              </p:ext>
            </p:extLst>
          </p:nvPr>
        </p:nvGraphicFramePr>
        <p:xfrm>
          <a:off x="744538" y="974725"/>
          <a:ext cx="187483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44500" progId="Equation.3">
                  <p:embed/>
                </p:oleObj>
              </mc:Choice>
              <mc:Fallback>
                <p:oleObj name="Equation" r:id="rId4" imgW="13843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4538" y="974725"/>
                        <a:ext cx="1874837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050935"/>
              </p:ext>
            </p:extLst>
          </p:nvPr>
        </p:nvGraphicFramePr>
        <p:xfrm>
          <a:off x="742950" y="1630363"/>
          <a:ext cx="2682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431800" progId="Equation.3">
                  <p:embed/>
                </p:oleObj>
              </mc:Choice>
              <mc:Fallback>
                <p:oleObj name="Equation" r:id="rId6" imgW="1879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2950" y="1630363"/>
                        <a:ext cx="26828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749838"/>
              </p:ext>
            </p:extLst>
          </p:nvPr>
        </p:nvGraphicFramePr>
        <p:xfrm>
          <a:off x="4419600" y="76200"/>
          <a:ext cx="2416916" cy="73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11300" imgH="457200" progId="Equation.3">
                  <p:embed/>
                </p:oleObj>
              </mc:Choice>
              <mc:Fallback>
                <p:oleObj name="Equation" r:id="rId8" imgW="1511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19600" y="76200"/>
                        <a:ext cx="2416916" cy="73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098274"/>
              </p:ext>
            </p:extLst>
          </p:nvPr>
        </p:nvGraphicFramePr>
        <p:xfrm>
          <a:off x="5029200" y="924351"/>
          <a:ext cx="2209800" cy="675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600" imgH="457200" progId="Equation.3">
                  <p:embed/>
                </p:oleObj>
              </mc:Choice>
              <mc:Fallback>
                <p:oleObj name="Equation" r:id="rId10" imgW="1498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9200" y="924351"/>
                        <a:ext cx="2209800" cy="675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51829"/>
              </p:ext>
            </p:extLst>
          </p:nvPr>
        </p:nvGraphicFramePr>
        <p:xfrm>
          <a:off x="5029200" y="1562760"/>
          <a:ext cx="2971800" cy="684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30400" imgH="444500" progId="Equation.3">
                  <p:embed/>
                </p:oleObj>
              </mc:Choice>
              <mc:Fallback>
                <p:oleObj name="Equation" r:id="rId12" imgW="193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9200" y="1562760"/>
                        <a:ext cx="2971800" cy="684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17239"/>
              </p:ext>
            </p:extLst>
          </p:nvPr>
        </p:nvGraphicFramePr>
        <p:xfrm>
          <a:off x="5029200" y="2232417"/>
          <a:ext cx="2646854" cy="69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01800" imgH="444500" progId="Equation.3">
                  <p:embed/>
                </p:oleObj>
              </mc:Choice>
              <mc:Fallback>
                <p:oleObj name="Equation" r:id="rId14" imgW="1701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29200" y="2232417"/>
                        <a:ext cx="2646854" cy="69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90113"/>
              </p:ext>
            </p:extLst>
          </p:nvPr>
        </p:nvGraphicFramePr>
        <p:xfrm>
          <a:off x="4999959" y="28956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68500" imgH="444500" progId="Equation.3">
                  <p:embed/>
                </p:oleObj>
              </mc:Choice>
              <mc:Fallback>
                <p:oleObj name="Equation" r:id="rId16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999959" y="28956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934233"/>
              </p:ext>
            </p:extLst>
          </p:nvPr>
        </p:nvGraphicFramePr>
        <p:xfrm>
          <a:off x="742950" y="2257425"/>
          <a:ext cx="254000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51000" imgH="431800" progId="Equation.3">
                  <p:embed/>
                </p:oleObj>
              </mc:Choice>
              <mc:Fallback>
                <p:oleObj name="Equation" r:id="rId18" imgW="1651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42950" y="2257425"/>
                        <a:ext cx="2540000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760235"/>
              </p:ext>
            </p:extLst>
          </p:nvPr>
        </p:nvGraphicFramePr>
        <p:xfrm>
          <a:off x="760413" y="2895600"/>
          <a:ext cx="30749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17700" imgH="431800" progId="Equation.3">
                  <p:embed/>
                </p:oleObj>
              </mc:Choice>
              <mc:Fallback>
                <p:oleObj name="Equation" r:id="rId20" imgW="1917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0413" y="2895600"/>
                        <a:ext cx="3074987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369707"/>
              </p:ext>
            </p:extLst>
          </p:nvPr>
        </p:nvGraphicFramePr>
        <p:xfrm>
          <a:off x="5033958" y="37338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81200" imgH="444500" progId="Equation.3">
                  <p:embed/>
                </p:oleObj>
              </mc:Choice>
              <mc:Fallback>
                <p:oleObj name="Equation" r:id="rId22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33958" y="37338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80138"/>
              </p:ext>
            </p:extLst>
          </p:nvPr>
        </p:nvGraphicFramePr>
        <p:xfrm>
          <a:off x="5005208" y="43434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993900" imgH="444500" progId="Equation.3">
                  <p:embed/>
                </p:oleObj>
              </mc:Choice>
              <mc:Fallback>
                <p:oleObj name="Equation" r:id="rId24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005208" y="43434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28360"/>
              </p:ext>
            </p:extLst>
          </p:nvPr>
        </p:nvGraphicFramePr>
        <p:xfrm>
          <a:off x="5008509" y="49376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387600" imgH="444500" progId="Equation.3">
                  <p:embed/>
                </p:oleObj>
              </mc:Choice>
              <mc:Fallback>
                <p:oleObj name="Equation" r:id="rId26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008509" y="49376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740758"/>
              </p:ext>
            </p:extLst>
          </p:nvPr>
        </p:nvGraphicFramePr>
        <p:xfrm>
          <a:off x="5029200" y="55779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30500" imgH="444500" progId="Equation.3">
                  <p:embed/>
                </p:oleObj>
              </mc:Choice>
              <mc:Fallback>
                <p:oleObj name="Equation" r:id="rId28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029200" y="55779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609600" y="3647567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6151643"/>
            <a:ext cx="7924800" cy="1003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55457" y="4588897"/>
            <a:ext cx="2518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happened here?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/>
              <p:nvPr/>
            </p:nvSpPr>
            <p:spPr>
              <a:xfrm>
                <a:off x="4858382" y="6358942"/>
                <a:ext cx="4208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B78612-D92C-5946-9466-F580C159A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8382" y="6358942"/>
                <a:ext cx="4208332" cy="276999"/>
              </a:xfrm>
              <a:prstGeom prst="rect">
                <a:avLst/>
              </a:prstGeom>
              <a:blipFill>
                <a:blip r:embed="rId31"/>
                <a:stretch>
                  <a:fillRect r="-60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/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D006F91-9BDB-5F4A-925A-B68303C51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343552"/>
                <a:ext cx="3170420" cy="307777"/>
              </a:xfrm>
              <a:prstGeom prst="rect">
                <a:avLst/>
              </a:prstGeom>
              <a:blipFill>
                <a:blip r:embed="rId3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277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5178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064372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87247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900" imgH="444500" progId="Equation.3">
                  <p:embed/>
                </p:oleObj>
              </mc:Choice>
              <mc:Fallback>
                <p:oleObj name="Equation" r:id="rId6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79963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444500" progId="Equation.3">
                  <p:embed/>
                </p:oleObj>
              </mc:Choice>
              <mc:Fallback>
                <p:oleObj name="Equation" r:id="rId8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378185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444500" progId="Equation.3">
                  <p:embed/>
                </p:oleObj>
              </mc:Choice>
              <mc:Fallback>
                <p:oleObj name="Equation" r:id="rId10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331413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2500" imgH="228600" progId="Equation.3">
                  <p:embed/>
                </p:oleObj>
              </mc:Choice>
              <mc:Fallback>
                <p:oleObj name="Equation" r:id="rId12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What is the slope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with respect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000" i="1" baseline="-25000" dirty="0" err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𝑘𝑗</m:t>
                    </m:r>
                  </m:oMath>
                </a14:m>
                <a:endParaRPr lang="en-US" sz="2000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83" y="4876800"/>
                <a:ext cx="4295407" cy="400110"/>
              </a:xfrm>
              <a:prstGeom prst="rect">
                <a:avLst/>
              </a:prstGeom>
              <a:blipFill>
                <a:blip r:embed="rId15"/>
                <a:stretch>
                  <a:fillRect l="-1475"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375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872850"/>
              </p:ext>
            </p:extLst>
          </p:nvPr>
        </p:nvGraphicFramePr>
        <p:xfrm>
          <a:off x="457200" y="457200"/>
          <a:ext cx="3124200" cy="70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500" imgH="444500" progId="Equation.3">
                  <p:embed/>
                </p:oleObj>
              </mc:Choice>
              <mc:Fallback>
                <p:oleObj name="Equation" r:id="rId2" imgW="196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3124200" cy="70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61835"/>
              </p:ext>
            </p:extLst>
          </p:nvPr>
        </p:nvGraphicFramePr>
        <p:xfrm>
          <a:off x="491199" y="1295401"/>
          <a:ext cx="2890842" cy="647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200" imgH="444500" progId="Equation.3">
                  <p:embed/>
                </p:oleObj>
              </mc:Choice>
              <mc:Fallback>
                <p:oleObj name="Equation" r:id="rId4" imgW="19812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199" y="1295401"/>
                        <a:ext cx="2890842" cy="647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28779"/>
              </p:ext>
            </p:extLst>
          </p:nvPr>
        </p:nvGraphicFramePr>
        <p:xfrm>
          <a:off x="462449" y="1905000"/>
          <a:ext cx="3118951" cy="69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93900" imgH="444500" progId="Equation.3">
                  <p:embed/>
                </p:oleObj>
              </mc:Choice>
              <mc:Fallback>
                <p:oleObj name="Equation" r:id="rId6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449" y="1905000"/>
                        <a:ext cx="3118951" cy="693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425857"/>
              </p:ext>
            </p:extLst>
          </p:nvPr>
        </p:nvGraphicFramePr>
        <p:xfrm>
          <a:off x="465750" y="2499274"/>
          <a:ext cx="3774143" cy="701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87600" imgH="444500" progId="Equation.3">
                  <p:embed/>
                </p:oleObj>
              </mc:Choice>
              <mc:Fallback>
                <p:oleObj name="Equation" r:id="rId8" imgW="2387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5750" y="2499274"/>
                        <a:ext cx="3774143" cy="701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23172"/>
              </p:ext>
            </p:extLst>
          </p:nvPr>
        </p:nvGraphicFramePr>
        <p:xfrm>
          <a:off x="486441" y="3139526"/>
          <a:ext cx="3657600" cy="594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30500" imgH="444500" progId="Equation.3">
                  <p:embed/>
                </p:oleObj>
              </mc:Choice>
              <mc:Fallback>
                <p:oleObj name="Equation" r:id="rId10" imgW="2730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441" y="3139526"/>
                        <a:ext cx="3657600" cy="594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978492"/>
              </p:ext>
            </p:extLst>
          </p:nvPr>
        </p:nvGraphicFramePr>
        <p:xfrm>
          <a:off x="452983" y="3851048"/>
          <a:ext cx="3310058" cy="339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22500" imgH="228600" progId="Equation.3">
                  <p:embed/>
                </p:oleObj>
              </mc:Choice>
              <mc:Fallback>
                <p:oleObj name="Equation" r:id="rId12" imgW="222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2983" y="3851048"/>
                        <a:ext cx="3310058" cy="339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257841" y="1219200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7841" y="3723276"/>
            <a:ext cx="37338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368236" y="1701462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816036" y="2463462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68261" y="1696998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149037" y="192783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5"/>
            <a:endCxn id="25" idx="1"/>
          </p:cNvCxnSpPr>
          <p:nvPr/>
        </p:nvCxnSpPr>
        <p:spPr>
          <a:xfrm>
            <a:off x="6933591" y="2259229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503356" y="2727199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318784" y="227879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107988" y="2154198"/>
            <a:ext cx="1246881" cy="30926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09795" y="2297422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flipV="1">
            <a:off x="6497192" y="1893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flipV="1">
            <a:off x="8021192" y="2655332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992152" y="1696998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58389" y="237868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45321" y="1969532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7853" y="1524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baseline="-250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07853" y="183891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07853" y="21713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00802" y="26453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0" y="533400"/>
            <a:ext cx="715041" cy="457200"/>
          </a:xfrm>
          <a:prstGeom prst="ellipse">
            <a:avLst/>
          </a:prstGeom>
          <a:noFill/>
          <a:ln w="28575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5" name="Straight Arrow Connector 44"/>
          <p:cNvCxnSpPr>
            <a:stCxn id="43" idx="6"/>
          </p:cNvCxnSpPr>
          <p:nvPr/>
        </p:nvCxnSpPr>
        <p:spPr>
          <a:xfrm>
            <a:off x="3763041" y="762000"/>
            <a:ext cx="3856959" cy="196519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819179" y="772287"/>
            <a:ext cx="381222" cy="457200"/>
          </a:xfrm>
          <a:prstGeom prst="ellipse">
            <a:avLst/>
          </a:prstGeom>
          <a:noFill/>
          <a:ln w="28575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7" name="Straight Arrow Connector 46"/>
          <p:cNvCxnSpPr>
            <a:endCxn id="39" idx="1"/>
          </p:cNvCxnSpPr>
          <p:nvPr/>
        </p:nvCxnSpPr>
        <p:spPr>
          <a:xfrm>
            <a:off x="3200401" y="1161303"/>
            <a:ext cx="2307452" cy="862281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44041" y="333345"/>
            <a:ext cx="4186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What is the slope </a:t>
            </a:r>
            <a:r>
              <a:rPr lang="en-US" sz="2000" dirty="0" err="1">
                <a:solidFill>
                  <a:srgbClr val="0000FF"/>
                </a:solidFill>
              </a:rPr>
              <a:t>vh</a:t>
            </a:r>
            <a:r>
              <a:rPr lang="en-US" sz="2000" dirty="0">
                <a:solidFill>
                  <a:srgbClr val="0000FF"/>
                </a:solidFill>
              </a:rPr>
              <a:t> with respect to </a:t>
            </a:r>
            <a:r>
              <a:rPr lang="en-US" sz="2000" dirty="0" err="1">
                <a:solidFill>
                  <a:srgbClr val="0000FF"/>
                </a:solidFill>
              </a:rPr>
              <a:t>w</a:t>
            </a:r>
            <a:r>
              <a:rPr lang="en-US" sz="2000" baseline="-25000" dirty="0" err="1">
                <a:solidFill>
                  <a:srgbClr val="0000FF"/>
                </a:solidFill>
              </a:rPr>
              <a:t>kj</a:t>
            </a:r>
            <a:endParaRPr lang="en-US" sz="2000" baseline="-25000" dirty="0">
              <a:solidFill>
                <a:srgbClr val="0000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514599" y="3851048"/>
            <a:ext cx="1248441" cy="339952"/>
          </a:xfrm>
          <a:prstGeom prst="rect">
            <a:avLst/>
          </a:prstGeom>
          <a:solidFill>
            <a:srgbClr val="008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75178" y="5250552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2128610" y="4191000"/>
            <a:ext cx="462190" cy="105955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966595" y="5296233"/>
            <a:ext cx="1253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slope of </a:t>
            </a:r>
            <a:r>
              <a:rPr lang="en-US" dirty="0" err="1"/>
              <a:t>wx</a:t>
            </a:r>
            <a:endParaRPr lang="en-US" dirty="0"/>
          </a:p>
        </p:txBody>
      </p:sp>
      <p:cxnSp>
        <p:nvCxnSpPr>
          <p:cNvPr id="6" name="Straight Arrow Connector 5"/>
          <p:cNvCxnSpPr>
            <a:endCxn id="51" idx="2"/>
          </p:cNvCxnSpPr>
          <p:nvPr/>
        </p:nvCxnSpPr>
        <p:spPr>
          <a:xfrm flipH="1" flipV="1">
            <a:off x="3138820" y="4191000"/>
            <a:ext cx="1280780" cy="1105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3657600" y="4191001"/>
            <a:ext cx="2590800" cy="9143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175276" y="5023488"/>
            <a:ext cx="125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feature</a:t>
            </a:r>
          </a:p>
        </p:txBody>
      </p:sp>
    </p:spTree>
    <p:extLst>
      <p:ext uri="{BB962C8B-B14F-4D97-AF65-F5344CB8AC3E}">
        <p14:creationId xmlns:p14="http://schemas.microsoft.com/office/powerpoint/2010/main" val="3843935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941" y="2971800"/>
            <a:ext cx="231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What’s different?</a:t>
            </a:r>
          </a:p>
        </p:txBody>
      </p:sp>
      <p:sp>
        <p:nvSpPr>
          <p:cNvPr id="9" name="Oval 8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5"/>
            <a:endCxn id="11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6"/>
            <a:endCxn id="11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/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30286BF-25B5-3042-A403-62E3F8110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292455"/>
                <a:ext cx="3170420" cy="307777"/>
              </a:xfrm>
              <a:prstGeom prst="rect">
                <a:avLst/>
              </a:prstGeom>
              <a:blipFill>
                <a:blip r:embed="rId2"/>
                <a:stretch>
                  <a:fillRect l="-400" t="-4000" r="-2400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1ACBFBC-0A46-C949-A58F-F929D1B26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3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4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2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6170789" y="5714850"/>
            <a:ext cx="250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 from hidden layer to 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slope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𝑤𝑥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84" y="5736461"/>
                <a:ext cx="1253432" cy="646331"/>
              </a:xfrm>
              <a:prstGeom prst="rect">
                <a:avLst/>
              </a:prstGeom>
              <a:blipFill>
                <a:blip r:embed="rId4"/>
                <a:stretch>
                  <a:fillRect l="-5051" t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5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33417034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/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66B55BB-2EC1-DE4C-A125-3399DFEFA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27" y="2352851"/>
                <a:ext cx="4022062" cy="276999"/>
              </a:xfrm>
              <a:prstGeom prst="rect">
                <a:avLst/>
              </a:prstGeom>
              <a:blipFill>
                <a:blip r:embed="rId2"/>
                <a:stretch>
                  <a:fillRect t="-4545" r="-1572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/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738C896-1EB5-BB4B-922C-CBABA21A0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29" y="2398255"/>
                <a:ext cx="3170420" cy="307777"/>
              </a:xfrm>
              <a:prstGeom prst="rect">
                <a:avLst/>
              </a:prstGeom>
              <a:blipFill>
                <a:blip r:embed="rId3"/>
                <a:stretch>
                  <a:fillRect l="-400" t="-3846" r="-240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686153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686153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173610" y="2372051"/>
            <a:ext cx="1548857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150716" y="2283660"/>
            <a:ext cx="1552658" cy="400050"/>
          </a:xfrm>
          <a:prstGeom prst="rect">
            <a:avLst/>
          </a:prstGeom>
          <a:solidFill>
            <a:srgbClr val="0080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77293" y="294852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7813" y="283340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07647" y="2884727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24076" y="2382230"/>
            <a:ext cx="834721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34873" y="2852020"/>
            <a:ext cx="1068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 activation slope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378422" y="2283660"/>
            <a:ext cx="772294" cy="400050"/>
          </a:xfrm>
          <a:prstGeom prst="rect">
            <a:avLst/>
          </a:prstGeom>
          <a:solidFill>
            <a:srgbClr val="FF6600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59256" y="2398255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677" y="3008317"/>
            <a:ext cx="67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951549" y="2295591"/>
            <a:ext cx="234023" cy="400050"/>
          </a:xfrm>
          <a:prstGeom prst="rect">
            <a:avLst/>
          </a:prstGeom>
          <a:solidFill>
            <a:srgbClr val="3366FF">
              <a:alpha val="32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68171" y="2842628"/>
            <a:ext cx="82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input</a:t>
            </a:r>
          </a:p>
        </p:txBody>
      </p:sp>
      <p:sp>
        <p:nvSpPr>
          <p:cNvPr id="57" name="Oval 56"/>
          <p:cNvSpPr/>
          <p:nvPr/>
        </p:nvSpPr>
        <p:spPr>
          <a:xfrm>
            <a:off x="2132839" y="4232045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132840" y="5679845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3580639" y="4994045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2864" y="4227581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6664" y="5603646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913640" y="4458413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900272" y="5908446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61" idx="3"/>
          </p:cNvCxnSpPr>
          <p:nvPr/>
        </p:nvCxnSpPr>
        <p:spPr>
          <a:xfrm flipV="1">
            <a:off x="932075" y="5384291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913640" y="4622291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7" idx="5"/>
            <a:endCxn id="59" idx="1"/>
          </p:cNvCxnSpPr>
          <p:nvPr/>
        </p:nvCxnSpPr>
        <p:spPr>
          <a:xfrm>
            <a:off x="2698194" y="4789812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8" idx="6"/>
            <a:endCxn id="59" idx="3"/>
          </p:cNvCxnSpPr>
          <p:nvPr/>
        </p:nvCxnSpPr>
        <p:spPr>
          <a:xfrm flipV="1">
            <a:off x="2795194" y="5559400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267959" y="5257782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83387" y="48093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872591" y="4712106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932075" y="5241136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 flipV="1">
            <a:off x="2261795" y="4423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Curved Connector 72"/>
          <p:cNvCxnSpPr/>
          <p:nvPr/>
        </p:nvCxnSpPr>
        <p:spPr>
          <a:xfrm flipV="1">
            <a:off x="2261795" y="58717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flipV="1">
            <a:off x="3785795" y="5185915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756755" y="4227581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756755" y="5991849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77" name="TextBox 76"/>
          <p:cNvSpPr txBox="1"/>
          <p:nvPr/>
        </p:nvSpPr>
        <p:spPr>
          <a:xfrm>
            <a:off x="2261795" y="50564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12457" y="504257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09924" y="450011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062522" y="5370581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81" name="TextBox 80"/>
          <p:cNvSpPr txBox="1"/>
          <p:nvPr/>
        </p:nvSpPr>
        <p:spPr>
          <a:xfrm>
            <a:off x="1270710" y="405173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07209" y="4300934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307209" y="4617402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32162" y="5520134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cxnSp>
        <p:nvCxnSpPr>
          <p:cNvPr id="88" name="Straight Arrow Connector 87"/>
          <p:cNvCxnSpPr>
            <a:cxnSpLocks/>
          </p:cNvCxnSpPr>
          <p:nvPr/>
        </p:nvCxnSpPr>
        <p:spPr>
          <a:xfrm flipV="1">
            <a:off x="5394800" y="2749502"/>
            <a:ext cx="278339" cy="285414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cxnSpLocks/>
          </p:cNvCxnSpPr>
          <p:nvPr/>
        </p:nvCxnSpPr>
        <p:spPr>
          <a:xfrm flipH="1" flipV="1">
            <a:off x="6210932" y="2695641"/>
            <a:ext cx="1244220" cy="29080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EE9F91F5-817B-0145-921D-94CC54E45D1A}"/>
              </a:ext>
            </a:extLst>
          </p:cNvPr>
          <p:cNvSpPr txBox="1"/>
          <p:nvPr/>
        </p:nvSpPr>
        <p:spPr>
          <a:xfrm>
            <a:off x="6833042" y="5656400"/>
            <a:ext cx="216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of the error came from this hidden node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DEF84AD-5754-DD46-8FE8-522317E7BE63}"/>
              </a:ext>
            </a:extLst>
          </p:cNvPr>
          <p:cNvSpPr txBox="1"/>
          <p:nvPr/>
        </p:nvSpPr>
        <p:spPr>
          <a:xfrm>
            <a:off x="4511091" y="5708152"/>
            <a:ext cx="171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much do we need to change</a:t>
            </a:r>
          </a:p>
        </p:txBody>
      </p:sp>
    </p:spTree>
    <p:extLst>
      <p:ext uri="{BB962C8B-B14F-4D97-AF65-F5344CB8AC3E}">
        <p14:creationId xmlns:p14="http://schemas.microsoft.com/office/powerpoint/2010/main" val="13646957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675636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900" progId="Equation.3">
                  <p:embed/>
                </p:oleObj>
              </mc:Choice>
              <mc:Fallback>
                <p:oleObj name="Equation" r:id="rId2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7937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43549" y="5562600"/>
            <a:ext cx="1671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modified error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349" y="6136316"/>
            <a:ext cx="1655968" cy="645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derivative of input at node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5317" y="6136316"/>
            <a:ext cx="889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9517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1DB184-A86C-F049-A7E5-1027485E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951723" cy="307777"/>
              </a:xfrm>
              <a:prstGeom prst="rect">
                <a:avLst/>
              </a:prstGeom>
              <a:blipFill>
                <a:blip r:embed="rId6"/>
                <a:stretch>
                  <a:fillRect t="-3846" r="-962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1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3" grpId="0"/>
      <p:bldP spid="1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651335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228600" progId="Equation.3">
                  <p:embed/>
                </p:oleObj>
              </mc:Choice>
              <mc:Fallback>
                <p:oleObj name="Equation" r:id="rId2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15318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215900" progId="Equation.3">
                  <p:embed/>
                </p:oleObj>
              </mc:Choice>
              <mc:Fallback>
                <p:oleObj name="Equation" r:id="rId4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50592" y="6183868"/>
            <a:ext cx="326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Can we write this more succinctly?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505133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215900" progId="Equation.3">
                  <p:embed/>
                </p:oleObj>
              </mc:Choice>
              <mc:Fallback>
                <p:oleObj name="Equation" r:id="rId6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18615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900" imgH="215900" progId="Equation.3">
                  <p:embed/>
                </p:oleObj>
              </mc:Choice>
              <mc:Fallback>
                <p:oleObj name="Equation" r:id="rId8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id="{CD78592B-9253-EE4E-8669-8A1BC2CE3B22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93B34B-E7B8-CD43-97BD-2A76FC84D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1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A354EF5-E405-2E4C-8666-AC57110F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5088444" cy="345929"/>
              </a:xfrm>
              <a:prstGeom prst="rect">
                <a:avLst/>
              </a:prstGeom>
              <a:blipFill>
                <a:blip r:embed="rId12"/>
                <a:stretch>
                  <a:fillRect r="-99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7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828800"/>
            <a:ext cx="0" cy="47244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31867"/>
              </p:ext>
            </p:extLst>
          </p:nvPr>
        </p:nvGraphicFramePr>
        <p:xfrm>
          <a:off x="4572000" y="48768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500" imgH="228600" progId="Equation.3">
                  <p:embed/>
                </p:oleObj>
              </mc:Choice>
              <mc:Fallback>
                <p:oleObj name="Equation" r:id="rId2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48768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644087"/>
              </p:ext>
            </p:extLst>
          </p:nvPr>
        </p:nvGraphicFramePr>
        <p:xfrm>
          <a:off x="4827588" y="6000750"/>
          <a:ext cx="19494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100" imgH="215900" progId="Equation.3">
                  <p:embed/>
                </p:oleObj>
              </mc:Choice>
              <mc:Fallback>
                <p:oleObj name="Equation" r:id="rId4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7588" y="6000750"/>
                        <a:ext cx="19494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593580"/>
              </p:ext>
            </p:extLst>
          </p:nvPr>
        </p:nvGraphicFramePr>
        <p:xfrm>
          <a:off x="4511675" y="54975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09800" imgH="215900" progId="Equation.3">
                  <p:embed/>
                </p:oleObj>
              </mc:Choice>
              <mc:Fallback>
                <p:oleObj name="Equation" r:id="rId6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1675" y="54975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276840"/>
              </p:ext>
            </p:extLst>
          </p:nvPr>
        </p:nvGraphicFramePr>
        <p:xfrm>
          <a:off x="779463" y="4953000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15900" progId="Equation.3">
                  <p:embed/>
                </p:oleObj>
              </mc:Choice>
              <mc:Fallback>
                <p:oleObj name="Equation" r:id="rId8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9463" y="4953000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33591"/>
              </p:ext>
            </p:extLst>
          </p:nvPr>
        </p:nvGraphicFramePr>
        <p:xfrm>
          <a:off x="806450" y="5575300"/>
          <a:ext cx="29829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215900" progId="Equation.3">
                  <p:embed/>
                </p:oleObj>
              </mc:Choice>
              <mc:Fallback>
                <p:oleObj name="Equation" r:id="rId10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6450" y="5575300"/>
                        <a:ext cx="29829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Down Arrow 25">
            <a:extLst>
              <a:ext uri="{FF2B5EF4-FFF2-40B4-BE49-F238E27FC236}">
                <a16:creationId xmlns:a16="http://schemas.microsoft.com/office/drawing/2014/main" id="{EB42B34E-BB5B-ED48-8B89-17CCE41A305D}"/>
              </a:ext>
            </a:extLst>
          </p:cNvPr>
          <p:cNvSpPr/>
          <p:nvPr/>
        </p:nvSpPr>
        <p:spPr>
          <a:xfrm>
            <a:off x="5562600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A941A686-FD65-B143-ACB6-AD6E25481798}"/>
              </a:ext>
            </a:extLst>
          </p:cNvPr>
          <p:cNvSpPr/>
          <p:nvPr/>
        </p:nvSpPr>
        <p:spPr>
          <a:xfrm>
            <a:off x="1480633" y="3324270"/>
            <a:ext cx="533400" cy="7620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/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h𝑘𝑓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3D69B44-A38F-B544-8CA8-6054DA24D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2" y="2432907"/>
                <a:ext cx="3838743" cy="307777"/>
              </a:xfrm>
              <a:prstGeom prst="rect">
                <a:avLst/>
              </a:prstGeom>
              <a:blipFill>
                <a:blip r:embed="rId13"/>
                <a:stretch>
                  <a:fillRect l="-330" t="-3846" r="-165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F9B43-9B90-BF40-B17B-05AB9F8654FD}"/>
                  </a:ext>
                </a:extLst>
              </p:cNvPr>
              <p:cNvSpPr txBox="1"/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𝑤𝑘𝑗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𝑣𝑘𝑓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ACF9B43-9B90-BF40-B17B-05AB9F865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438" y="2376100"/>
                <a:ext cx="4888839" cy="276999"/>
              </a:xfrm>
              <a:prstGeom prst="rect">
                <a:avLst/>
              </a:prstGeom>
              <a:blipFill>
                <a:blip r:embed="rId14"/>
                <a:stretch>
                  <a:fillRect t="-9091" r="-777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06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Backpropgation</a:t>
            </a:r>
            <a:r>
              <a:rPr lang="en-US" dirty="0"/>
              <a:t> generalization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539131"/>
              </p:ext>
            </p:extLst>
          </p:nvPr>
        </p:nvGraphicFramePr>
        <p:xfrm>
          <a:off x="690563" y="2309813"/>
          <a:ext cx="16906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15900" progId="Equation.3">
                  <p:embed/>
                </p:oleObj>
              </mc:Choice>
              <mc:Fallback>
                <p:oleObj name="Equation" r:id="rId2" imgW="914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0563" y="2309813"/>
                        <a:ext cx="169068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422190"/>
              </p:ext>
            </p:extLst>
          </p:nvPr>
        </p:nvGraphicFramePr>
        <p:xfrm>
          <a:off x="685800" y="2895600"/>
          <a:ext cx="29829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215900" progId="Equation.3">
                  <p:embed/>
                </p:oleObj>
              </mc:Choice>
              <mc:Fallback>
                <p:oleObj name="Equation" r:id="rId4" imgW="161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2895600"/>
                        <a:ext cx="2982912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962400" y="1828800"/>
            <a:ext cx="0" cy="332080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935281"/>
              </p:ext>
            </p:extLst>
          </p:nvPr>
        </p:nvGraphicFramePr>
        <p:xfrm>
          <a:off x="4479925" y="2298700"/>
          <a:ext cx="1762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500" imgH="228600" progId="Equation.3">
                  <p:embed/>
                </p:oleObj>
              </mc:Choice>
              <mc:Fallback>
                <p:oleObj name="Equation" r:id="rId6" imgW="9525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9925" y="2298700"/>
                        <a:ext cx="1762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22751"/>
              </p:ext>
            </p:extLst>
          </p:nvPr>
        </p:nvGraphicFramePr>
        <p:xfrm>
          <a:off x="4681538" y="3422650"/>
          <a:ext cx="19510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215900" progId="Equation.3">
                  <p:embed/>
                </p:oleObj>
              </mc:Choice>
              <mc:Fallback>
                <p:oleObj name="Equation" r:id="rId8" imgW="1054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81538" y="3422650"/>
                        <a:ext cx="19510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2929"/>
              </p:ext>
            </p:extLst>
          </p:nvPr>
        </p:nvGraphicFramePr>
        <p:xfrm>
          <a:off x="4419600" y="2919413"/>
          <a:ext cx="40878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09800" imgH="215900" progId="Equation.3">
                  <p:embed/>
                </p:oleObj>
              </mc:Choice>
              <mc:Fallback>
                <p:oleObj name="Equation" r:id="rId10" imgW="2209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19600" y="2919413"/>
                        <a:ext cx="4087813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11140" y="1600200"/>
            <a:ext cx="1664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1820" y="1597967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67400" y="3822700"/>
            <a:ext cx="2286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8339" y="453553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to output layer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69055" y="4503272"/>
            <a:ext cx="19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modified error of output layer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24600" y="3822700"/>
            <a:ext cx="1066800" cy="71283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000998"/>
              </p:ext>
            </p:extLst>
          </p:nvPr>
        </p:nvGraphicFramePr>
        <p:xfrm>
          <a:off x="3852228" y="5409248"/>
          <a:ext cx="2444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800" imgH="215900" progId="Equation.3">
                  <p:embed/>
                </p:oleObj>
              </mc:Choice>
              <mc:Fallback>
                <p:oleObj name="Equation" r:id="rId1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852228" y="5409248"/>
                        <a:ext cx="2444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84899"/>
              </p:ext>
            </p:extLst>
          </p:nvPr>
        </p:nvGraphicFramePr>
        <p:xfrm>
          <a:off x="3836988" y="6019800"/>
          <a:ext cx="437356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62200" imgH="228600" progId="Equation.3">
                  <p:embed/>
                </p:oleObj>
              </mc:Choice>
              <mc:Fallback>
                <p:oleObj name="Equation" r:id="rId14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36988" y="6019800"/>
                        <a:ext cx="4373562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427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15324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07055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18560" y="2651760"/>
            <a:ext cx="308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different at this layer?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49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216850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7163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1006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34123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1154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395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342011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496186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733800" y="5638006"/>
            <a:ext cx="4315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“errors” at the next layer does the highlighted edge affect? 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5050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30175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042853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29638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610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3995659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457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0675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6009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96159" y="50284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610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2199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134359" y="4190206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53359" y="3275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381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572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1991359" y="28948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181859" y="28567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524759" y="28948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2715259" y="28567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381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1686559" y="36568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1877059" y="34663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219959" y="31234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1686559" y="35044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19913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289622" y="37264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556322" y="34597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1984823" y="33139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289623" y="34663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524759" y="3809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2823022" y="36633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1718122" y="44503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2067559" y="46474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2258060" y="46408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2632523" y="44188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96953" y="54848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13142"/>
              </p:ext>
            </p:extLst>
          </p:nvPr>
        </p:nvGraphicFramePr>
        <p:xfrm>
          <a:off x="3498850" y="46482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98850" y="46482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46599"/>
              </p:ext>
            </p:extLst>
          </p:nvPr>
        </p:nvGraphicFramePr>
        <p:xfrm>
          <a:off x="3733800" y="342207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42207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59590"/>
              </p:ext>
            </p:extLst>
          </p:nvPr>
        </p:nvGraphicFramePr>
        <p:xfrm>
          <a:off x="3733800" y="3657601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33800" y="3657601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522384"/>
              </p:ext>
            </p:extLst>
          </p:nvPr>
        </p:nvGraphicFramePr>
        <p:xfrm>
          <a:off x="3721100" y="25947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1100" y="25947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854276"/>
              </p:ext>
            </p:extLst>
          </p:nvPr>
        </p:nvGraphicFramePr>
        <p:xfrm>
          <a:off x="3657600" y="27906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7600" y="27906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790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</a:t>
            </a:r>
            <a:r>
              <a:rPr lang="en-US" dirty="0"/>
              <a:t> on multilayer networks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1600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22102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2"/>
          <p:cNvSpPr>
            <a:spLocks noChangeArrowheads="1"/>
          </p:cNvSpPr>
          <p:nvPr/>
        </p:nvSpPr>
        <p:spPr bwMode="auto">
          <a:xfrm>
            <a:off x="27436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1753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2"/>
          <p:cNvSpPr>
            <a:spLocks noChangeArrowheads="1"/>
          </p:cNvSpPr>
          <p:nvPr/>
        </p:nvSpPr>
        <p:spPr bwMode="auto">
          <a:xfrm>
            <a:off x="23626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2"/>
          <p:cNvSpPr>
            <a:spLocks noChangeArrowheads="1"/>
          </p:cNvSpPr>
          <p:nvPr/>
        </p:nvSpPr>
        <p:spPr bwMode="auto">
          <a:xfrm>
            <a:off x="3277032" y="3349341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2"/>
          <p:cNvSpPr>
            <a:spLocks noChangeArrowheads="1"/>
          </p:cNvSpPr>
          <p:nvPr/>
        </p:nvSpPr>
        <p:spPr bwMode="auto">
          <a:xfrm>
            <a:off x="2896032" y="243494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5" name="Straight Arrow Connector 54"/>
          <p:cNvCxnSpPr>
            <a:stCxn id="45" idx="4"/>
            <a:endCxn id="41" idx="0"/>
          </p:cNvCxnSpPr>
          <p:nvPr/>
        </p:nvCxnSpPr>
        <p:spPr bwMode="auto">
          <a:xfrm rot="5400000">
            <a:off x="1524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stCxn id="45" idx="4"/>
            <a:endCxn id="42" idx="0"/>
          </p:cNvCxnSpPr>
          <p:nvPr/>
        </p:nvCxnSpPr>
        <p:spPr bwMode="auto">
          <a:xfrm rot="16200000" flipH="1">
            <a:off x="1829232" y="2815941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>
            <a:stCxn id="45" idx="4"/>
            <a:endCxn id="43" idx="1"/>
          </p:cNvCxnSpPr>
          <p:nvPr/>
        </p:nvCxnSpPr>
        <p:spPr bwMode="auto">
          <a:xfrm rot="16200000" flipH="1">
            <a:off x="2019732" y="2625440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>
            <a:stCxn id="45" idx="4"/>
            <a:endCxn id="47" idx="0"/>
          </p:cNvCxnSpPr>
          <p:nvPr/>
        </p:nvCxnSpPr>
        <p:spPr bwMode="auto">
          <a:xfrm rot="16200000" flipH="1">
            <a:off x="2362632" y="2282541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/>
          <p:cNvCxnSpPr>
            <a:stCxn id="46" idx="4"/>
            <a:endCxn id="41" idx="0"/>
          </p:cNvCxnSpPr>
          <p:nvPr/>
        </p:nvCxnSpPr>
        <p:spPr bwMode="auto">
          <a:xfrm rot="5400000">
            <a:off x="1829232" y="2663541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>
            <a:stCxn id="46" idx="4"/>
            <a:endCxn id="42" idx="0"/>
          </p:cNvCxnSpPr>
          <p:nvPr/>
        </p:nvCxnSpPr>
        <p:spPr bwMode="auto">
          <a:xfrm rot="5400000">
            <a:off x="21340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46" idx="5"/>
            <a:endCxn id="43" idx="0"/>
          </p:cNvCxnSpPr>
          <p:nvPr/>
        </p:nvCxnSpPr>
        <p:spPr bwMode="auto">
          <a:xfrm rot="16200000" flipH="1">
            <a:off x="2432295" y="2885603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46" idx="5"/>
            <a:endCxn id="47" idx="0"/>
          </p:cNvCxnSpPr>
          <p:nvPr/>
        </p:nvCxnSpPr>
        <p:spPr bwMode="auto">
          <a:xfrm rot="16200000" flipH="1">
            <a:off x="2698995" y="2618903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48" idx="4"/>
            <a:endCxn id="41" idx="7"/>
          </p:cNvCxnSpPr>
          <p:nvPr/>
        </p:nvCxnSpPr>
        <p:spPr bwMode="auto">
          <a:xfrm rot="5400000">
            <a:off x="2127496" y="2473041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48" idx="5"/>
            <a:endCxn id="42" idx="0"/>
          </p:cNvCxnSpPr>
          <p:nvPr/>
        </p:nvCxnSpPr>
        <p:spPr bwMode="auto">
          <a:xfrm rot="5400000">
            <a:off x="2432296" y="2625441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48" idx="4"/>
            <a:endCxn id="43" idx="0"/>
          </p:cNvCxnSpPr>
          <p:nvPr/>
        </p:nvCxnSpPr>
        <p:spPr bwMode="auto">
          <a:xfrm rot="5400000">
            <a:off x="2667432" y="2968341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>
            <a:stCxn id="48" idx="4"/>
            <a:endCxn id="47" idx="7"/>
          </p:cNvCxnSpPr>
          <p:nvPr/>
        </p:nvCxnSpPr>
        <p:spPr bwMode="auto">
          <a:xfrm rot="16200000" flipH="1">
            <a:off x="2965695" y="2822477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282612"/>
              </p:ext>
            </p:extLst>
          </p:nvPr>
        </p:nvGraphicFramePr>
        <p:xfrm>
          <a:off x="4092373" y="2684693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15900" progId="Equation.3">
                  <p:embed/>
                </p:oleObj>
              </mc:Choice>
              <mc:Fallback>
                <p:oleObj name="Equation" r:id="rId2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2373" y="2684693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664388"/>
              </p:ext>
            </p:extLst>
          </p:nvPr>
        </p:nvGraphicFramePr>
        <p:xfrm>
          <a:off x="4028873" y="2880534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000" imgH="279400" progId="Equation.3">
                  <p:embed/>
                </p:oleObj>
              </mc:Choice>
              <mc:Fallback>
                <p:oleObj name="Equation" r:id="rId4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28873" y="2880534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55497" y="18658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07283" y="38618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9402" y="4431329"/>
            <a:ext cx="756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Backpropogation</a:t>
            </a:r>
            <a:r>
              <a:rPr lang="en-US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Calculate new weights and modified errors at output layer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Update model with new weights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4648200" y="3290334"/>
            <a:ext cx="838200" cy="23484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8408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510698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05669"/>
              </p:ext>
            </p:extLst>
          </p:nvPr>
        </p:nvGraphicFramePr>
        <p:xfrm>
          <a:off x="4127500" y="3684010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7500" y="3684010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65004"/>
              </p:ext>
            </p:extLst>
          </p:nvPr>
        </p:nvGraphicFramePr>
        <p:xfrm>
          <a:off x="4127500" y="3919538"/>
          <a:ext cx="3505200" cy="339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2200" imgH="228600" progId="Equation.3">
                  <p:embed/>
                </p:oleObj>
              </mc:Choice>
              <mc:Fallback>
                <p:oleObj name="Equation" r:id="rId6" imgW="236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7500" y="3919538"/>
                        <a:ext cx="3505200" cy="339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239849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741226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206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output nodes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1828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24384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29718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2209801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1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25908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05201" y="43426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124201" y="34282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1752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1943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2362201" y="30472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2552701" y="3009106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2895601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3086101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1752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2057401" y="3809205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2247901" y="3618704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2590801" y="3275805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2057401" y="3656805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23622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2660464" y="3878867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2927164" y="3612167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2355665" y="3466305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2660465" y="3618705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2895601" y="3961605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3193864" y="3815741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>
            <a:off x="2088964" y="4602768"/>
            <a:ext cx="1654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flipH="1">
            <a:off x="2362201" y="4647405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flipH="1">
            <a:off x="2362201" y="4602768"/>
            <a:ext cx="6542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flipH="1">
            <a:off x="2469964" y="4647405"/>
            <a:ext cx="1187637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2209801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3061507" y="518080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3061507" y="5637211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4" idx="5"/>
            <a:endCxn id="39" idx="1"/>
          </p:cNvCxnSpPr>
          <p:nvPr/>
        </p:nvCxnSpPr>
        <p:spPr bwMode="auto">
          <a:xfrm>
            <a:off x="2088964" y="4602768"/>
            <a:ext cx="1017180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stCxn id="6" idx="4"/>
            <a:endCxn id="39" idx="0"/>
          </p:cNvCxnSpPr>
          <p:nvPr/>
        </p:nvCxnSpPr>
        <p:spPr bwMode="auto">
          <a:xfrm>
            <a:off x="3124201" y="4647405"/>
            <a:ext cx="89706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5" idx="5"/>
            <a:endCxn id="39" idx="0"/>
          </p:cNvCxnSpPr>
          <p:nvPr/>
        </p:nvCxnSpPr>
        <p:spPr bwMode="auto">
          <a:xfrm>
            <a:off x="2698564" y="4602768"/>
            <a:ext cx="515343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10" idx="4"/>
            <a:endCxn id="39" idx="7"/>
          </p:cNvCxnSpPr>
          <p:nvPr/>
        </p:nvCxnSpPr>
        <p:spPr bwMode="auto">
          <a:xfrm flipH="1">
            <a:off x="3321670" y="4647405"/>
            <a:ext cx="335931" cy="578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3366307" y="5987534"/>
            <a:ext cx="439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does multiple outputs change things?</a:t>
            </a:r>
          </a:p>
        </p:txBody>
      </p:sp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252052"/>
              </p:ext>
            </p:extLst>
          </p:nvPr>
        </p:nvGraphicFramePr>
        <p:xfrm>
          <a:off x="4232275" y="4724400"/>
          <a:ext cx="2397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32275" y="4724400"/>
                        <a:ext cx="2397125" cy="423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32277"/>
              </p:ext>
            </p:extLst>
          </p:nvPr>
        </p:nvGraphicFramePr>
        <p:xfrm>
          <a:off x="4114800" y="2856696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856696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9979"/>
              </p:ext>
            </p:extLst>
          </p:nvPr>
        </p:nvGraphicFramePr>
        <p:xfrm>
          <a:off x="4051300" y="3052537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0" imgH="279400" progId="Equation.3">
                  <p:embed/>
                </p:oleObj>
              </mc:Choice>
              <mc:Fallback>
                <p:oleObj name="Equation" r:id="rId6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1300" y="3052537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10623"/>
              </p:ext>
            </p:extLst>
          </p:nvPr>
        </p:nvGraphicFramePr>
        <p:xfrm>
          <a:off x="4222750" y="3661559"/>
          <a:ext cx="1905000" cy="311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15900" progId="Equation.3">
                  <p:embed/>
                </p:oleObj>
              </mc:Choice>
              <mc:Fallback>
                <p:oleObj name="Equation" r:id="rId8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2750" y="3661559"/>
                        <a:ext cx="1905000" cy="311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86927"/>
              </p:ext>
            </p:extLst>
          </p:nvPr>
        </p:nvGraphicFramePr>
        <p:xfrm>
          <a:off x="4159250" y="3857400"/>
          <a:ext cx="3721100" cy="4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0" imgH="279400" progId="Equation.3">
                  <p:embed/>
                </p:oleObj>
              </mc:Choice>
              <mc:Fallback>
                <p:oleObj name="Equation" r:id="rId9" imgW="2540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59250" y="3857400"/>
                        <a:ext cx="3721100" cy="40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29400" y="3857400"/>
            <a:ext cx="1250950" cy="485205"/>
          </a:xfrm>
          <a:prstGeom prst="rect">
            <a:avLst/>
          </a:prstGeom>
          <a:solidFill>
            <a:srgbClr val="0000FF">
              <a:alpha val="2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7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249986"/>
              </p:ext>
            </p:extLst>
          </p:nvPr>
        </p:nvGraphicFramePr>
        <p:xfrm>
          <a:off x="779463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215900" progId="Equation.3">
                  <p:embed/>
                </p:oleObj>
              </mc:Choice>
              <mc:Fallback>
                <p:oleObj name="Equation" r:id="rId2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79463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464511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4948535"/>
            <a:ext cx="5537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missing information for implementation?</a:t>
            </a:r>
          </a:p>
        </p:txBody>
      </p:sp>
    </p:spTree>
    <p:extLst>
      <p:ext uri="{BB962C8B-B14F-4D97-AF65-F5344CB8AC3E}">
        <p14:creationId xmlns:p14="http://schemas.microsoft.com/office/powerpoint/2010/main" val="16380272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455085"/>
              </p:ext>
            </p:extLst>
          </p:nvPr>
        </p:nvGraphicFramePr>
        <p:xfrm>
          <a:off x="685800" y="2209800"/>
          <a:ext cx="35020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215900" progId="Equation.3">
                  <p:embed/>
                </p:oleObj>
              </mc:Choice>
              <mc:Fallback>
                <p:oleObj name="Equation" r:id="rId2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209800"/>
                        <a:ext cx="350202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762334"/>
              </p:ext>
            </p:extLst>
          </p:nvPr>
        </p:nvGraphicFramePr>
        <p:xfrm>
          <a:off x="685800" y="3429000"/>
          <a:ext cx="48625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228600" progId="Equation.3">
                  <p:embed/>
                </p:oleObj>
              </mc:Choice>
              <mc:Fallback>
                <p:oleObj name="Equation" r:id="rId4" imgW="2667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429000"/>
                        <a:ext cx="48625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3" name="Rectangle 2"/>
          <p:cNvSpPr/>
          <p:nvPr/>
        </p:nvSpPr>
        <p:spPr>
          <a:xfrm>
            <a:off x="4648200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74823" y="3429000"/>
            <a:ext cx="83820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599" y="3429000"/>
            <a:ext cx="919345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39993" y="2209800"/>
            <a:ext cx="759777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170" y="2209800"/>
            <a:ext cx="870580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327" y="4632729"/>
            <a:ext cx="4942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What activation function are we using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What is the derivative of that activation function</a:t>
            </a:r>
          </a:p>
        </p:txBody>
      </p:sp>
    </p:spTree>
    <p:extLst>
      <p:ext uri="{BB962C8B-B14F-4D97-AF65-F5344CB8AC3E}">
        <p14:creationId xmlns:p14="http://schemas.microsoft.com/office/powerpoint/2010/main" val="1474467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 derivatives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821392"/>
              </p:ext>
            </p:extLst>
          </p:nvPr>
        </p:nvGraphicFramePr>
        <p:xfrm>
          <a:off x="833438" y="2105025"/>
          <a:ext cx="187960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500" imgH="393700" progId="Equation.3">
                  <p:embed/>
                </p:oleObj>
              </mc:Choice>
              <mc:Fallback>
                <p:oleObj name="Equation" r:id="rId2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105025"/>
                        <a:ext cx="1879600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355" y="1634468"/>
            <a:ext cx="1120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sigmoid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305690"/>
              </p:ext>
            </p:extLst>
          </p:nvPr>
        </p:nvGraphicFramePr>
        <p:xfrm>
          <a:off x="719137" y="3271837"/>
          <a:ext cx="2862263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300" imgH="203200" progId="Equation.3">
                  <p:embed/>
                </p:oleObj>
              </mc:Choice>
              <mc:Fallback>
                <p:oleObj name="Equation" r:id="rId5" imgW="1257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" y="3271837"/>
                        <a:ext cx="2862263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689182"/>
              </p:ext>
            </p:extLst>
          </p:nvPr>
        </p:nvGraphicFramePr>
        <p:xfrm>
          <a:off x="847725" y="4800600"/>
          <a:ext cx="32670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5100" imgH="393700" progId="Equation.3">
                  <p:embed/>
                </p:oleObj>
              </mc:Choice>
              <mc:Fallback>
                <p:oleObj name="Equation" r:id="rId7" imgW="1435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4800600"/>
                        <a:ext cx="3267075" cy="895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46810" y="4224394"/>
            <a:ext cx="70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tanh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3491" y="1752600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8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663" y="1728164"/>
            <a:ext cx="278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Output layer update: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009543"/>
              </p:ext>
            </p:extLst>
          </p:nvPr>
        </p:nvGraphicFramePr>
        <p:xfrm>
          <a:off x="698500" y="2209800"/>
          <a:ext cx="366553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215900" progId="Equation.3">
                  <p:embed/>
                </p:oleObj>
              </mc:Choice>
              <mc:Fallback>
                <p:oleObj name="Equation" r:id="rId2" imgW="1981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8500" y="2209800"/>
                        <a:ext cx="3665538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6936"/>
              </p:ext>
            </p:extLst>
          </p:nvPr>
        </p:nvGraphicFramePr>
        <p:xfrm>
          <a:off x="688975" y="3429000"/>
          <a:ext cx="50260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900" imgH="228600" progId="Equation.3">
                  <p:embed/>
                </p:oleObj>
              </mc:Choice>
              <mc:Fallback>
                <p:oleObj name="Equation" r:id="rId4" imgW="27559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975" y="3429000"/>
                        <a:ext cx="5026025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663" y="2895600"/>
            <a:ext cx="2929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Hidden layer update: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771" y="4455748"/>
            <a:ext cx="8007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Like gradient descent for linear classifiers, use a learning rate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Often will start larger and then get smaller  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05000" y="34290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96743" y="2209800"/>
            <a:ext cx="152401" cy="415925"/>
          </a:xfrm>
          <a:prstGeom prst="rect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27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Backpropagation</a:t>
            </a:r>
            <a:r>
              <a:rPr lang="en-US" dirty="0"/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Just like gradient descent!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some number of iterations:</a:t>
            </a:r>
          </a:p>
          <a:p>
            <a:pPr marL="320040" lvl="1" indent="0">
              <a:buNone/>
            </a:pPr>
            <a:r>
              <a:rPr lang="en-US" dirty="0"/>
              <a:t>randomly shuffle training data</a:t>
            </a:r>
          </a:p>
          <a:p>
            <a:pPr marL="320040" lvl="1" indent="0">
              <a:buNone/>
            </a:pP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2400" dirty="0"/>
              <a:t>Update model with new weights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567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74290" y="5515727"/>
            <a:ext cx="3896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learn the bias?</a:t>
            </a:r>
          </a:p>
        </p:txBody>
      </p:sp>
    </p:spTree>
    <p:extLst>
      <p:ext uri="{BB962C8B-B14F-4D97-AF65-F5344CB8AC3E}">
        <p14:creationId xmlns:p14="http://schemas.microsoft.com/office/powerpoint/2010/main" val="375561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9432845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bias</a:t>
            </a:r>
          </a:p>
        </p:txBody>
      </p:sp>
      <p:sp>
        <p:nvSpPr>
          <p:cNvPr id="4" name="Oval 3"/>
          <p:cNvSpPr/>
          <p:nvPr/>
        </p:nvSpPr>
        <p:spPr>
          <a:xfrm>
            <a:off x="4158436" y="2466309"/>
            <a:ext cx="662355" cy="65346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58437" y="3914109"/>
            <a:ext cx="662354" cy="70294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6236" y="3228309"/>
            <a:ext cx="662355" cy="6623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8461" y="2461845"/>
            <a:ext cx="45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baseline="-25000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61" y="3837910"/>
            <a:ext cx="47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endParaRPr lang="en-US" sz="2400" baseline="-250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39237" y="2692677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25869" y="4142710"/>
            <a:ext cx="1219200" cy="2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3"/>
          </p:cNvCxnSpPr>
          <p:nvPr/>
        </p:nvCxnSpPr>
        <p:spPr>
          <a:xfrm flipV="1">
            <a:off x="2957672" y="3618555"/>
            <a:ext cx="1267720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9237" y="2856555"/>
            <a:ext cx="1286155" cy="2632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23791" y="3024076"/>
            <a:ext cx="979445" cy="30123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6"/>
            <a:endCxn id="6" idx="3"/>
          </p:cNvCxnSpPr>
          <p:nvPr/>
        </p:nvCxnSpPr>
        <p:spPr>
          <a:xfrm flipV="1">
            <a:off x="4820791" y="3793664"/>
            <a:ext cx="882445" cy="4719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93556" y="3492046"/>
            <a:ext cx="56444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08984" y="304364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898188" y="2946370"/>
            <a:ext cx="1246881" cy="4666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57672" y="3475400"/>
            <a:ext cx="1187397" cy="450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4287392" y="2658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4287392" y="41059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5811392" y="3420179"/>
            <a:ext cx="304800" cy="260866"/>
          </a:xfrm>
          <a:prstGeom prst="curvedConnector3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782352" y="2461845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2352" y="4226113"/>
            <a:ext cx="37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7392" y="32907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38054" y="3276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5521" y="2734379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88119" y="3604845"/>
            <a:ext cx="38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d</a:t>
            </a:r>
            <a:endParaRPr lang="en-US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3296307" y="2286000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32806" y="2535198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32806" y="2851666"/>
            <a:ext cx="50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31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7759" y="3754398"/>
            <a:ext cx="526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dm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676340" y="5105400"/>
            <a:ext cx="7557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Add an extra feature hard-wired to 1 to all the examples</a:t>
            </a: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rgbClr val="0000FF"/>
                </a:solidFill>
              </a:rPr>
              <a:t>For other layers, add an extra parameter whose input is always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6158" y="4495800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957672" y="3220998"/>
            <a:ext cx="1329720" cy="12748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" idx="3"/>
          </p:cNvCxnSpPr>
          <p:nvPr/>
        </p:nvCxnSpPr>
        <p:spPr>
          <a:xfrm flipV="1">
            <a:off x="2912339" y="4495800"/>
            <a:ext cx="1126261" cy="20005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41264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0519" y="4366845"/>
            <a:ext cx="326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40" name="Straight Arrow Connector 39"/>
          <p:cNvCxnSpPr>
            <a:stCxn id="39" idx="3"/>
            <a:endCxn id="6" idx="4"/>
          </p:cNvCxnSpPr>
          <p:nvPr/>
        </p:nvCxnSpPr>
        <p:spPr>
          <a:xfrm flipV="1">
            <a:off x="5566700" y="3890664"/>
            <a:ext cx="370714" cy="67623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05400" y="4050268"/>
            <a:ext cx="57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baseline="-25000" dirty="0">
                <a:solidFill>
                  <a:srgbClr val="0000FF"/>
                </a:solidFill>
              </a:rPr>
              <a:t>d+1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29007" y="4617056"/>
            <a:ext cx="79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w</a:t>
            </a:r>
            <a:r>
              <a:rPr lang="en-US" baseline="-25000" dirty="0" err="1">
                <a:solidFill>
                  <a:srgbClr val="0000FF"/>
                </a:solidFill>
              </a:rPr>
              <a:t>d</a:t>
            </a:r>
            <a:r>
              <a:rPr lang="en-US" baseline="-25000" dirty="0">
                <a:solidFill>
                  <a:srgbClr val="0000FF"/>
                </a:solidFill>
              </a:rPr>
              <a:t>(m+1)</a:t>
            </a:r>
          </a:p>
        </p:txBody>
      </p:sp>
    </p:spTree>
    <p:extLst>
      <p:ext uri="{BB962C8B-B14F-4D97-AF65-F5344CB8AC3E}">
        <p14:creationId xmlns:p14="http://schemas.microsoft.com/office/powerpoint/2010/main" val="18629385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vs. 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Update model with new weights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2438400"/>
            <a:ext cx="7924800" cy="1981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9523" y="5029200"/>
            <a:ext cx="662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Online learning: update weights after each example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5882004"/>
            <a:ext cx="2067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Batch learning?</a:t>
            </a:r>
          </a:p>
        </p:txBody>
      </p:sp>
    </p:spTree>
    <p:extLst>
      <p:ext uri="{BB962C8B-B14F-4D97-AF65-F5344CB8AC3E}">
        <p14:creationId xmlns:p14="http://schemas.microsoft.com/office/powerpoint/2010/main" val="404690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some number of iterations:</a:t>
            </a:r>
          </a:p>
          <a:p>
            <a:pPr marL="320040" lvl="1" indent="0">
              <a:buNone/>
            </a:pPr>
            <a:r>
              <a:rPr lang="en-US" sz="2000" dirty="0"/>
              <a:t>randomly shuffle training data</a:t>
            </a:r>
          </a:p>
          <a:p>
            <a:pPr marL="320040" lvl="1" indent="0">
              <a:buNone/>
            </a:pPr>
            <a:r>
              <a:rPr lang="en-US" sz="2000" dirty="0"/>
              <a:t>initialize weight accumulators to 0 (one for each weight)</a:t>
            </a:r>
          </a:p>
          <a:p>
            <a:pPr marL="320040" lvl="1" indent="0">
              <a:buNone/>
            </a:pPr>
            <a:r>
              <a:rPr lang="en-US" sz="2000" dirty="0">
                <a:solidFill>
                  <a:srgbClr val="FF6600"/>
                </a:solidFill>
              </a:rPr>
              <a:t>for</a:t>
            </a:r>
            <a:r>
              <a:rPr lang="en-US" sz="2000" dirty="0"/>
              <a:t> each example: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Compute all outputs going forward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Calculate new weights and modified errors at output layer 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Recursively calculate new weights and modified errors on hidden layers based on recursive relationship</a:t>
            </a:r>
          </a:p>
          <a:p>
            <a:pPr marL="937260" lvl="2" indent="-342900">
              <a:buFontTx/>
              <a:buChar char="-"/>
            </a:pPr>
            <a:r>
              <a:rPr lang="en-US" sz="1800" dirty="0"/>
              <a:t>Add new weights to weight accumulators</a:t>
            </a:r>
          </a:p>
          <a:p>
            <a:pPr marL="320040" lvl="1" indent="0">
              <a:buNone/>
            </a:pPr>
            <a:r>
              <a:rPr lang="en-US" sz="2100" dirty="0"/>
              <a:t>Divide weight accumulators by number of examples</a:t>
            </a:r>
          </a:p>
          <a:p>
            <a:pPr marL="320040" lvl="1" indent="0">
              <a:buNone/>
            </a:pPr>
            <a:r>
              <a:rPr lang="en-US" sz="2100" dirty="0"/>
              <a:t>Update model weights by weight accumulators</a:t>
            </a:r>
          </a:p>
        </p:txBody>
      </p:sp>
      <p:sp>
        <p:nvSpPr>
          <p:cNvPr id="7" name="Rectangle 6"/>
          <p:cNvSpPr/>
          <p:nvPr/>
        </p:nvSpPr>
        <p:spPr>
          <a:xfrm>
            <a:off x="806580" y="4876800"/>
            <a:ext cx="5822820" cy="7620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219" y="6096000"/>
            <a:ext cx="7052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Process </a:t>
            </a:r>
            <a:r>
              <a:rPr lang="en-US" sz="2400" i="1" dirty="0">
                <a:solidFill>
                  <a:srgbClr val="0000FF"/>
                </a:solidFill>
              </a:rPr>
              <a:t>all</a:t>
            </a:r>
            <a:r>
              <a:rPr lang="en-US" sz="2400" dirty="0">
                <a:solidFill>
                  <a:srgbClr val="0000FF"/>
                </a:solidFill>
              </a:rPr>
              <a:t> of the examples before updating the weights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8980" y="2438400"/>
            <a:ext cx="5899020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37427" y="4419600"/>
            <a:ext cx="4729973" cy="457200"/>
          </a:xfrm>
          <a:prstGeom prst="rect">
            <a:avLst/>
          </a:prstGeom>
          <a:solidFill>
            <a:srgbClr val="FF6600">
              <a:alpha val="1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058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Momentum: include a factor in the weight update to keep moving in the direction of the previous update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Mini-batch:</a:t>
            </a:r>
          </a:p>
          <a:p>
            <a:pPr lvl="1"/>
            <a:r>
              <a:rPr lang="en-US" dirty="0"/>
              <a:t>Compromise between online and batch</a:t>
            </a:r>
          </a:p>
          <a:p>
            <a:pPr lvl="1"/>
            <a:r>
              <a:rPr lang="en-US" dirty="0"/>
              <a:t>Avoids noisiness of updates from online while making more educated weight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Simulated annealing:</a:t>
            </a:r>
          </a:p>
          <a:p>
            <a:pPr lvl="1"/>
            <a:r>
              <a:rPr lang="en-US" dirty="0"/>
              <a:t>With some probability make a random weight update</a:t>
            </a:r>
          </a:p>
          <a:p>
            <a:pPr lvl="1"/>
            <a:r>
              <a:rPr lang="en-US" dirty="0"/>
              <a:t>Reduce this probability over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342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neural networks?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Picking network configuration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be slow to train for large networks and large amounts of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Loss functions (including squared error) are generally not convex </a:t>
            </a:r>
            <a:r>
              <a:rPr lang="en-US" i="1" dirty="0"/>
              <a:t>with respect to the parameter space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dirty="0"/>
              <a:t>History of Neural Networks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McCulloch and Pitts (1943) – introduced model of artificial neurons and suggested they could learn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Hebb</a:t>
            </a:r>
            <a:r>
              <a:rPr lang="en-US" sz="2800" dirty="0"/>
              <a:t> (1949) – Simple updating rule for learning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Rosenblatt (1962) - the </a:t>
            </a:r>
            <a:r>
              <a:rPr lang="en-US" sz="2800" i="1" dirty="0"/>
              <a:t>perceptron</a:t>
            </a:r>
            <a:r>
              <a:rPr lang="en-US" sz="2800" dirty="0"/>
              <a:t> model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err="1"/>
              <a:t>Minsky</a:t>
            </a:r>
            <a:r>
              <a:rPr lang="en-US" sz="2800" dirty="0"/>
              <a:t> and </a:t>
            </a:r>
            <a:r>
              <a:rPr lang="en-US" sz="2800" dirty="0" err="1"/>
              <a:t>Papert</a:t>
            </a:r>
            <a:r>
              <a:rPr lang="en-US" sz="2800" dirty="0"/>
              <a:t> (1969) – wrote </a:t>
            </a:r>
            <a:r>
              <a:rPr lang="en-US" sz="2800" i="1" dirty="0" err="1"/>
              <a:t>Perceptrons</a:t>
            </a:r>
            <a:r>
              <a:rPr lang="en-US" sz="2800" i="1" dirty="0"/>
              <a:t>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/>
              <a:t>Bryson and Ho (1969, but largely ignored until 1980s--Rosenblatt) – invented </a:t>
            </a:r>
            <a:r>
              <a:rPr lang="en-US" sz="2800" dirty="0" err="1"/>
              <a:t>backpropagation</a:t>
            </a:r>
            <a:r>
              <a:rPr lang="en-US" sz="2800" dirty="0"/>
              <a:t> learning for multilayer networks</a:t>
            </a:r>
          </a:p>
        </p:txBody>
      </p:sp>
    </p:spTree>
    <p:extLst>
      <p:ext uri="{BB962C8B-B14F-4D97-AF65-F5344CB8AC3E}">
        <p14:creationId xmlns:p14="http://schemas.microsoft.com/office/powerpoint/2010/main" val="13844232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7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www.nytimes.com</a:t>
            </a:r>
            <a:r>
              <a:rPr lang="en-US" dirty="0"/>
              <a:t>/2012/06/26/technology/in-a-big-network-of-computers-evidence-of-machine-learning.html?_r=0</a:t>
            </a:r>
          </a:p>
        </p:txBody>
      </p:sp>
    </p:spTree>
    <p:extLst>
      <p:ext uri="{BB962C8B-B14F-4D97-AF65-F5344CB8AC3E}">
        <p14:creationId xmlns:p14="http://schemas.microsoft.com/office/powerpoint/2010/main" val="78755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Oval 1027"/>
          <p:cNvSpPr>
            <a:spLocks noChangeArrowheads="1"/>
          </p:cNvSpPr>
          <p:nvPr/>
        </p:nvSpPr>
        <p:spPr bwMode="auto">
          <a:xfrm>
            <a:off x="3886200" y="2895600"/>
            <a:ext cx="1600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Line 1029"/>
          <p:cNvSpPr>
            <a:spLocks noChangeShapeType="1"/>
          </p:cNvSpPr>
          <p:nvPr/>
        </p:nvSpPr>
        <p:spPr bwMode="auto">
          <a:xfrm>
            <a:off x="5562600" y="3657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Text Box 1030"/>
          <p:cNvSpPr txBox="1">
            <a:spLocks noChangeArrowheads="1"/>
          </p:cNvSpPr>
          <p:nvPr/>
        </p:nvSpPr>
        <p:spPr bwMode="auto">
          <a:xfrm>
            <a:off x="7239000" y="3443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Output </a:t>
            </a:r>
            <a:r>
              <a:rPr lang="en-US" sz="1800" i="1"/>
              <a:t>y</a:t>
            </a:r>
          </a:p>
        </p:txBody>
      </p:sp>
      <p:sp>
        <p:nvSpPr>
          <p:cNvPr id="36873" name="Line 1031"/>
          <p:cNvSpPr>
            <a:spLocks noChangeShapeType="1"/>
          </p:cNvSpPr>
          <p:nvPr/>
        </p:nvSpPr>
        <p:spPr bwMode="auto">
          <a:xfrm>
            <a:off x="1600200" y="1752600"/>
            <a:ext cx="2286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1032"/>
          <p:cNvSpPr>
            <a:spLocks noChangeShapeType="1"/>
          </p:cNvSpPr>
          <p:nvPr/>
        </p:nvSpPr>
        <p:spPr bwMode="auto">
          <a:xfrm>
            <a:off x="1600200" y="3505200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33"/>
          <p:cNvSpPr>
            <a:spLocks noChangeShapeType="1"/>
          </p:cNvSpPr>
          <p:nvPr/>
        </p:nvSpPr>
        <p:spPr bwMode="auto">
          <a:xfrm flipV="1">
            <a:off x="1524000" y="3886200"/>
            <a:ext cx="2286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Line 1034"/>
          <p:cNvSpPr>
            <a:spLocks noChangeShapeType="1"/>
          </p:cNvSpPr>
          <p:nvPr/>
        </p:nvSpPr>
        <p:spPr bwMode="auto">
          <a:xfrm flipV="1">
            <a:off x="1524000" y="4191000"/>
            <a:ext cx="2438400" cy="1905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7" name="Text Box 1035"/>
          <p:cNvSpPr txBox="1">
            <a:spLocks noChangeArrowheads="1"/>
          </p:cNvSpPr>
          <p:nvPr/>
        </p:nvSpPr>
        <p:spPr bwMode="auto">
          <a:xfrm>
            <a:off x="685800" y="15240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1</a:t>
            </a:r>
          </a:p>
        </p:txBody>
      </p:sp>
      <p:sp>
        <p:nvSpPr>
          <p:cNvPr id="36878" name="Text Box 1036"/>
          <p:cNvSpPr txBox="1">
            <a:spLocks noChangeArrowheads="1"/>
          </p:cNvSpPr>
          <p:nvPr/>
        </p:nvSpPr>
        <p:spPr bwMode="auto">
          <a:xfrm>
            <a:off x="685800" y="32908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2</a:t>
            </a:r>
          </a:p>
        </p:txBody>
      </p:sp>
      <p:sp>
        <p:nvSpPr>
          <p:cNvPr id="36879" name="Text Box 1037"/>
          <p:cNvSpPr txBox="1">
            <a:spLocks noChangeArrowheads="1"/>
          </p:cNvSpPr>
          <p:nvPr/>
        </p:nvSpPr>
        <p:spPr bwMode="auto">
          <a:xfrm>
            <a:off x="609600" y="45100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3</a:t>
            </a:r>
          </a:p>
        </p:txBody>
      </p:sp>
      <p:sp>
        <p:nvSpPr>
          <p:cNvPr id="36880" name="Text Box 1038"/>
          <p:cNvSpPr txBox="1">
            <a:spLocks noChangeArrowheads="1"/>
          </p:cNvSpPr>
          <p:nvPr/>
        </p:nvSpPr>
        <p:spPr bwMode="auto">
          <a:xfrm>
            <a:off x="609600" y="5881688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Input x</a:t>
            </a:r>
            <a:r>
              <a:rPr lang="en-US" sz="1800" baseline="-25000"/>
              <a:t>4</a:t>
            </a:r>
          </a:p>
        </p:txBody>
      </p:sp>
      <p:sp>
        <p:nvSpPr>
          <p:cNvPr id="36881" name="Text Box 1039"/>
          <p:cNvSpPr txBox="1">
            <a:spLocks noChangeArrowheads="1"/>
          </p:cNvSpPr>
          <p:nvPr/>
        </p:nvSpPr>
        <p:spPr bwMode="auto">
          <a:xfrm>
            <a:off x="2286000" y="1919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1</a:t>
            </a:r>
          </a:p>
        </p:txBody>
      </p:sp>
      <p:sp>
        <p:nvSpPr>
          <p:cNvPr id="36882" name="Text Box 1040"/>
          <p:cNvSpPr txBox="1">
            <a:spLocks noChangeArrowheads="1"/>
          </p:cNvSpPr>
          <p:nvPr/>
        </p:nvSpPr>
        <p:spPr bwMode="auto">
          <a:xfrm>
            <a:off x="1828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2</a:t>
            </a:r>
          </a:p>
        </p:txBody>
      </p:sp>
      <p:sp>
        <p:nvSpPr>
          <p:cNvPr id="36883" name="Text Box 1041"/>
          <p:cNvSpPr txBox="1">
            <a:spLocks noChangeArrowheads="1"/>
          </p:cNvSpPr>
          <p:nvPr/>
        </p:nvSpPr>
        <p:spPr bwMode="auto">
          <a:xfrm>
            <a:off x="1752600" y="4586288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3</a:t>
            </a:r>
          </a:p>
        </p:txBody>
      </p:sp>
      <p:sp>
        <p:nvSpPr>
          <p:cNvPr id="36884" name="Text Box 1042"/>
          <p:cNvSpPr txBox="1">
            <a:spLocks noChangeArrowheads="1"/>
          </p:cNvSpPr>
          <p:nvPr/>
        </p:nvSpPr>
        <p:spPr bwMode="auto">
          <a:xfrm>
            <a:off x="2209800" y="54864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Weight w</a:t>
            </a:r>
            <a:r>
              <a:rPr lang="en-US" sz="1800" baseline="-25000"/>
              <a:t>4</a:t>
            </a:r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neuron/perceptron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167347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activation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flipH="1" flipV="1">
            <a:off x="5105400" y="3886204"/>
            <a:ext cx="381000" cy="413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02535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16576"/>
              </p:ext>
            </p:extLst>
          </p:nvPr>
        </p:nvGraphicFramePr>
        <p:xfrm>
          <a:off x="1430338" y="4238625"/>
          <a:ext cx="19081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393700" progId="Equation.3">
                  <p:embed/>
                </p:oleObj>
              </mc:Choice>
              <mc:Fallback>
                <p:oleObj name="Equation" r:id="rId3" imgW="838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238625"/>
                        <a:ext cx="1908175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12437"/>
              </p:ext>
            </p:extLst>
          </p:nvPr>
        </p:nvGraphicFramePr>
        <p:xfrm>
          <a:off x="1143000" y="2143125"/>
          <a:ext cx="2336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36700" imgH="495300" progId="Equation.3">
                  <p:embed/>
                </p:oleObj>
              </mc:Choice>
              <mc:Fallback>
                <p:oleObj name="Equation" r:id="rId6" imgW="15367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0" y="2143125"/>
                        <a:ext cx="2336800" cy="75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1306" y="3327844"/>
            <a:ext cx="2667000" cy="177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1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15172</TotalTime>
  <Words>2413</Words>
  <Application>Microsoft Macintosh PowerPoint</Application>
  <PresentationFormat>On-screen Show (4:3)</PresentationFormat>
  <Paragraphs>739</Paragraphs>
  <Slides>77</Slides>
  <Notes>12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5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backpropagation</vt:lpstr>
      <vt:lpstr>Admin</vt:lpstr>
      <vt:lpstr>Neural network</vt:lpstr>
      <vt:lpstr>Neural network</vt:lpstr>
      <vt:lpstr>Neural network</vt:lpstr>
      <vt:lpstr>Neural network</vt:lpstr>
      <vt:lpstr>Neural network</vt:lpstr>
      <vt:lpstr>PowerPoint Presentation</vt:lpstr>
      <vt:lpstr>Activation functions</vt:lpstr>
      <vt:lpstr>Training</vt:lpstr>
      <vt:lpstr>Learning in multilayer networks</vt:lpstr>
      <vt:lpstr>Backpropagation: intuition</vt:lpstr>
      <vt:lpstr>Backpropagation: intuition</vt:lpstr>
      <vt:lpstr>Backpropagation: intuition</vt:lpstr>
      <vt:lpstr>Backpropagation: intuition</vt:lpstr>
      <vt:lpstr>Backpropagation: intuition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Backpropagation: the details</vt:lpstr>
      <vt:lpstr>Recall: derivative chain rule</vt:lpstr>
      <vt:lpstr>Recall: derivative chain rule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Output layer weights</vt:lpstr>
      <vt:lpstr>Backpropagation: the details</vt:lpstr>
      <vt:lpstr>Backpropagation</vt:lpstr>
      <vt:lpstr>Hidden layer weights</vt:lpstr>
      <vt:lpstr>Hidden layer weights</vt:lpstr>
      <vt:lpstr>Hidden layer weights</vt:lpstr>
      <vt:lpstr>Hidden layer weights</vt:lpstr>
      <vt:lpstr>PowerPoint Presentation</vt:lpstr>
      <vt:lpstr>PowerPoint Presentation</vt:lpstr>
      <vt:lpstr>PowerPoint Presentation</vt:lpstr>
      <vt:lpstr>Backpropagation</vt:lpstr>
      <vt:lpstr>Backpropagation</vt:lpstr>
      <vt:lpstr>Backpropagation</vt:lpstr>
      <vt:lpstr>Backpropgation generalization</vt:lpstr>
      <vt:lpstr>Backpropgation generalization</vt:lpstr>
      <vt:lpstr>Backpropgation generalization</vt:lpstr>
      <vt:lpstr>Backpropgation generalization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Backprop on multilayer networks</vt:lpstr>
      <vt:lpstr>Multiple output nodes</vt:lpstr>
      <vt:lpstr>Multiple output nodes</vt:lpstr>
      <vt:lpstr>Backpropagation implementation</vt:lpstr>
      <vt:lpstr>Backpropagation implementation</vt:lpstr>
      <vt:lpstr>Activation function derivatives</vt:lpstr>
      <vt:lpstr>Learning rate</vt:lpstr>
      <vt:lpstr>Backpropagation implementation</vt:lpstr>
      <vt:lpstr>Handling bias</vt:lpstr>
      <vt:lpstr>Handling bias</vt:lpstr>
      <vt:lpstr>Online vs. batch learning</vt:lpstr>
      <vt:lpstr>Batch learning</vt:lpstr>
      <vt:lpstr>Many variations</vt:lpstr>
      <vt:lpstr>Challenges of neural networks?</vt:lpstr>
      <vt:lpstr>History of Neural Networks</vt:lpstr>
      <vt:lpstr>PowerPoint Presentation</vt:lpstr>
      <vt:lpstr>PowerPoint Presentation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David Kauchak</cp:lastModifiedBy>
  <cp:revision>1080</cp:revision>
  <cp:lastPrinted>2022-03-22T17:29:22Z</cp:lastPrinted>
  <dcterms:created xsi:type="dcterms:W3CDTF">2011-01-25T19:35:23Z</dcterms:created>
  <dcterms:modified xsi:type="dcterms:W3CDTF">2023-10-26T20:01:49Z</dcterms:modified>
</cp:coreProperties>
</file>