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358" r:id="rId3"/>
    <p:sldId id="456" r:id="rId4"/>
    <p:sldId id="359" r:id="rId5"/>
    <p:sldId id="389" r:id="rId6"/>
    <p:sldId id="391" r:id="rId7"/>
    <p:sldId id="360" r:id="rId8"/>
    <p:sldId id="361" r:id="rId9"/>
    <p:sldId id="362" r:id="rId10"/>
    <p:sldId id="363" r:id="rId11"/>
    <p:sldId id="364" r:id="rId12"/>
    <p:sldId id="365" r:id="rId13"/>
    <p:sldId id="392" r:id="rId14"/>
    <p:sldId id="393" r:id="rId15"/>
    <p:sldId id="366" r:id="rId16"/>
    <p:sldId id="367" r:id="rId17"/>
    <p:sldId id="394" r:id="rId18"/>
    <p:sldId id="368" r:id="rId19"/>
    <p:sldId id="369" r:id="rId20"/>
    <p:sldId id="436" r:id="rId21"/>
    <p:sldId id="370" r:id="rId22"/>
    <p:sldId id="376" r:id="rId23"/>
    <p:sldId id="377" r:id="rId24"/>
    <p:sldId id="378" r:id="rId25"/>
    <p:sldId id="395" r:id="rId26"/>
    <p:sldId id="396" r:id="rId27"/>
    <p:sldId id="413" r:id="rId28"/>
    <p:sldId id="397" r:id="rId29"/>
    <p:sldId id="398" r:id="rId30"/>
    <p:sldId id="399" r:id="rId31"/>
    <p:sldId id="404" r:id="rId32"/>
    <p:sldId id="405" r:id="rId33"/>
    <p:sldId id="406" r:id="rId34"/>
    <p:sldId id="407" r:id="rId35"/>
    <p:sldId id="408" r:id="rId36"/>
    <p:sldId id="432" r:id="rId37"/>
    <p:sldId id="409" r:id="rId38"/>
    <p:sldId id="410" r:id="rId39"/>
    <p:sldId id="434" r:id="rId40"/>
    <p:sldId id="411" r:id="rId41"/>
    <p:sldId id="412" r:id="rId42"/>
    <p:sldId id="437" r:id="rId43"/>
    <p:sldId id="438" r:id="rId44"/>
    <p:sldId id="439" r:id="rId45"/>
    <p:sldId id="440" r:id="rId46"/>
    <p:sldId id="441" r:id="rId47"/>
    <p:sldId id="442" r:id="rId48"/>
    <p:sldId id="443" r:id="rId49"/>
    <p:sldId id="444" r:id="rId50"/>
    <p:sldId id="445" r:id="rId51"/>
    <p:sldId id="446" r:id="rId52"/>
    <p:sldId id="447" r:id="rId53"/>
    <p:sldId id="448" r:id="rId54"/>
    <p:sldId id="449" r:id="rId55"/>
    <p:sldId id="450" r:id="rId56"/>
    <p:sldId id="451" r:id="rId57"/>
    <p:sldId id="452" r:id="rId58"/>
    <p:sldId id="453" r:id="rId59"/>
    <p:sldId id="454" r:id="rId60"/>
    <p:sldId id="455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26"/>
  </p:normalViewPr>
  <p:slideViewPr>
    <p:cSldViewPr snapToObjects="1">
      <p:cViewPr varScale="1">
        <p:scale>
          <a:sx n="121" d="100"/>
          <a:sy n="121" d="100"/>
        </p:scale>
        <p:origin x="18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1C461-7B3B-E741-925E-CE7B76E12C21}" type="datetimeFigureOut">
              <a:rPr lang="en-US" smtClean="0"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0B46-C726-C34C-BA48-01F2805D1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ED442-FB69-0642-AEE6-060C8D232A69}" type="slidenum">
              <a:rPr lang="en-US"/>
              <a:pPr/>
              <a:t>7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o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22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EE62A-B6B6-894F-87EA-26ABC6A085EA}" type="slidenum">
              <a:rPr lang="en-US"/>
              <a:pPr/>
              <a:t>23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21E0ED-91F4-9A49-815B-FA018103DD67}" type="slidenum">
              <a:rPr lang="en-US"/>
              <a:pPr/>
              <a:t>24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312988" y="1828800"/>
            <a:ext cx="8489951" cy="6367463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10/10/23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4.emf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oleObject" Target="../embeddings/oleObject2.bin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5.emf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oleObject" Target="../embeddings/oleObject3.bin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6.emf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3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1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4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Unconditional/prior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Simplest form of probability is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P(X)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Prior probability: without any additional information, what is the probability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heads?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surviving the titanic?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wine review containing the word “banana”?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What is the probability of a passenger on the titanic being under 21 years old?</a:t>
            </a:r>
          </a:p>
          <a:p>
            <a:pPr lvl="1"/>
            <a:r>
              <a:rPr lang="en-US" sz="2400" dirty="0">
                <a:solidFill>
                  <a:srgbClr val="775F55"/>
                </a:solidFill>
              </a:rPr>
              <a:t>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2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can also talk about probability distributions over multiple variables</a:t>
            </a:r>
          </a:p>
          <a:p>
            <a:pPr marL="0" indent="0">
              <a:buNone/>
            </a:pP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P(X,Y)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 probability of X </a:t>
            </a:r>
            <a:r>
              <a:rPr lang="en-US" sz="2000" i="1" dirty="0">
                <a:solidFill>
                  <a:srgbClr val="775F55"/>
                </a:solidFill>
              </a:rPr>
              <a:t>and</a:t>
            </a:r>
            <a:r>
              <a:rPr lang="en-US" sz="2000" dirty="0">
                <a:solidFill>
                  <a:srgbClr val="775F55"/>
                </a:solidFill>
              </a:rPr>
              <a:t> Y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 distribution over the cross product of possible values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667563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10298"/>
              </p:ext>
            </p:extLst>
          </p:nvPr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</a:t>
            </a:r>
            <a:r>
              <a:rPr lang="en-US" sz="2800" dirty="0" err="1">
                <a:solidFill>
                  <a:srgbClr val="FF0000"/>
                </a:solidFill>
              </a:rPr>
              <a:t>P(ENGPass</a:t>
            </a:r>
            <a:r>
              <a:rPr lang="en-US" sz="28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2133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Font typeface="Wingdings"/>
              <a:buNone/>
            </a:pPr>
            <a:endParaRPr lang="en-US" sz="2400" i="1">
              <a:solidFill>
                <a:srgbClr val="775F55"/>
              </a:solidFill>
            </a:endParaRPr>
          </a:p>
          <a:p>
            <a:pPr marL="0" indent="0">
              <a:buFont typeface="Wingdings"/>
              <a:buNone/>
            </a:pPr>
            <a:r>
              <a:rPr lang="en-US" sz="2400" i="1">
                <a:solidFill>
                  <a:srgbClr val="775F55"/>
                </a:solidFill>
              </a:rPr>
              <a:t>All</a:t>
            </a:r>
            <a:r>
              <a:rPr lang="en-US" sz="2400">
                <a:solidFill>
                  <a:srgbClr val="775F55"/>
                </a:solidFill>
              </a:rPr>
              <a:t> questions/probabilities of the two variables can be calculate from the joint distribution</a:t>
            </a:r>
            <a:endParaRPr lang="en-US" sz="24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Still a probability distribution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between 0 and 1, inclusive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all values sum to 1</a:t>
            </a:r>
          </a:p>
          <a:p>
            <a:pPr marL="0" indent="0">
              <a:buNone/>
            </a:pPr>
            <a:endParaRPr lang="en-US" sz="2400" i="1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questions/probabilities of the two variables can be calculate from the 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did you figure that out?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4114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0.92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191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62000" y="2133600"/>
          <a:ext cx="264860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800" imgH="368300" progId="Equation.3">
                  <p:embed/>
                </p:oleObj>
              </mc:Choice>
              <mc:Fallback>
                <p:oleObj name="Equation" r:id="rId2" imgW="10668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264860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09151"/>
              </p:ext>
            </p:extLst>
          </p:nvPr>
        </p:nvGraphicFramePr>
        <p:xfrm>
          <a:off x="5820330" y="32004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73114"/>
              </p:ext>
            </p:extLst>
          </p:nvPr>
        </p:nvGraphicFramePr>
        <p:xfrm>
          <a:off x="5820330" y="4800600"/>
          <a:ext cx="29718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P(EngPass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A3234AC-E4D5-3F44-9E47-9D88F4A9D4EA}"/>
              </a:ext>
            </a:extLst>
          </p:cNvPr>
          <p:cNvSpPr txBox="1"/>
          <p:nvPr/>
        </p:nvSpPr>
        <p:spPr>
          <a:xfrm>
            <a:off x="4163308" y="1759803"/>
            <a:ext cx="4628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This is called “summing over” or “marginalizing out” a variable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61248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As we learn more information, we can update our probability distribution</a:t>
            </a:r>
          </a:p>
          <a:p>
            <a:pPr marL="0" indent="0">
              <a:buNone/>
            </a:pPr>
            <a:br>
              <a:rPr lang="en-US" sz="2400" dirty="0">
                <a:solidFill>
                  <a:srgbClr val="775F55"/>
                </a:solidFill>
              </a:rPr>
            </a:br>
            <a:r>
              <a:rPr lang="en-US" sz="2400" dirty="0">
                <a:solidFill>
                  <a:srgbClr val="775F55"/>
                </a:solidFill>
              </a:rPr>
              <a:t>P(X|Y) models this (read “probability of X </a:t>
            </a:r>
            <a:r>
              <a:rPr lang="en-US" sz="2400" i="1" dirty="0">
                <a:solidFill>
                  <a:srgbClr val="775F55"/>
                </a:solidFill>
              </a:rPr>
              <a:t>given</a:t>
            </a:r>
            <a:r>
              <a:rPr lang="en-US" sz="2400" dirty="0">
                <a:solidFill>
                  <a:srgbClr val="775F55"/>
                </a:solidFill>
              </a:rPr>
              <a:t> Y”)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a heads </a:t>
            </a:r>
            <a:r>
              <a:rPr lang="en-US" sz="2000" i="1" dirty="0">
                <a:solidFill>
                  <a:srgbClr val="775F55"/>
                </a:solidFill>
              </a:rPr>
              <a:t>given</a:t>
            </a:r>
            <a:r>
              <a:rPr lang="en-US" sz="2000" dirty="0">
                <a:solidFill>
                  <a:srgbClr val="775F55"/>
                </a:solidFill>
              </a:rPr>
              <a:t> that both sides of the coin are heads?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the document is about Chardonnay, given that it contains the word “Pinot”?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What is the probability of the word “noir” given that the sentence also contains the word “pinot”?</a:t>
            </a:r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rgbClr val="775F55"/>
                </a:solidFill>
              </a:rPr>
              <a:t>Notice that it is still a distribution over the values of X</a:t>
            </a:r>
          </a:p>
          <a:p>
            <a:pPr lvl="1"/>
            <a:endParaRPr lang="en-US" sz="2000" dirty="0">
              <a:solidFill>
                <a:srgbClr val="775F5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722438"/>
          <a:ext cx="24415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700" imgH="177800" progId="Equation.3">
                  <p:embed/>
                </p:oleObj>
              </mc:Choice>
              <mc:Fallback>
                <p:oleObj name="Equation" r:id="rId12" imgW="774700" imgH="1778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22438"/>
                        <a:ext cx="24415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36663" y="4419600"/>
            <a:ext cx="67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 terms of </a:t>
            </a:r>
            <a:r>
              <a:rPr lang="en-US" sz="2400" dirty="0" err="1">
                <a:solidFill>
                  <a:srgbClr val="FF0000"/>
                </a:solidFill>
              </a:rPr>
              <a:t>pior</a:t>
            </a:r>
            <a:r>
              <a:rPr lang="en-US" sz="2400" dirty="0">
                <a:solidFill>
                  <a:srgbClr val="FF0000"/>
                </a:solidFill>
              </a:rPr>
              <a:t> and joint distributions, what is the conditional probability distribution?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800" imgH="393700" progId="Equation.3">
                  <p:embed/>
                </p:oleObj>
              </mc:Choice>
              <mc:Fallback>
                <p:oleObj name="Equation" r:id="rId12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y has happened, in what proportion of those events does x also happen  </a:t>
            </a:r>
          </a:p>
        </p:txBody>
      </p:sp>
      <p:sp>
        <p:nvSpPr>
          <p:cNvPr id="1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0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5400" y="2286000"/>
            <a:ext cx="388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Given that </a:t>
            </a:r>
            <a:r>
              <a:rPr lang="en-US" sz="2400" dirty="0" err="1">
                <a:solidFill>
                  <a:srgbClr val="0000FF"/>
                </a:solidFill>
              </a:rPr>
              <a:t>y</a:t>
            </a:r>
            <a:r>
              <a:rPr lang="en-US" sz="2400" dirty="0">
                <a:solidFill>
                  <a:srgbClr val="0000FF"/>
                </a:solidFill>
              </a:rPr>
              <a:t> has happened, what proportion of those events does </a:t>
            </a:r>
            <a:r>
              <a:rPr lang="en-US" sz="2400" dirty="0" err="1">
                <a:solidFill>
                  <a:srgbClr val="0000FF"/>
                </a:solidFill>
              </a:rPr>
              <a:t>x</a:t>
            </a:r>
            <a:r>
              <a:rPr lang="en-US" sz="2400" dirty="0">
                <a:solidFill>
                  <a:srgbClr val="0000FF"/>
                </a:solidFill>
              </a:rPr>
              <a:t> also happen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0833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" y="44196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3955" name="Content Placeholder 3"/>
          <p:cNvGraphicFramePr>
            <a:graphicFrameLocks noChangeAspect="1"/>
          </p:cNvGraphicFramePr>
          <p:nvPr/>
        </p:nvGraphicFramePr>
        <p:xfrm>
          <a:off x="838200" y="16002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800" imgH="393700" progId="Equation.3">
                  <p:embed/>
                </p:oleObj>
              </mc:Choice>
              <mc:Fallback>
                <p:oleObj name="Equation" r:id="rId12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514600"/>
            <a:ext cx="4108450" cy="115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6663" y="2722563"/>
            <a:ext cx="1639887" cy="91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5325" y="2693988"/>
            <a:ext cx="2368550" cy="8826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2045" y="3032786"/>
            <a:ext cx="252222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x</a:t>
            </a:r>
          </a:p>
        </p:txBody>
      </p:sp>
      <p:sp>
        <p:nvSpPr>
          <p:cNvPr id="24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32150" y="2989263"/>
            <a:ext cx="256480" cy="3098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 eaLnBrk="0" hangingPunct="0">
              <a:lnSpc>
                <a:spcPct val="92000"/>
              </a:lnSpc>
            </a:pPr>
            <a:r>
              <a:rPr lang="en-US" dirty="0">
                <a:solidFill>
                  <a:schemeClr val="tx2"/>
                </a:solidFill>
                <a:latin typeface="Century Schoolbook" charset="0"/>
              </a:rPr>
              <a:t>y</a:t>
            </a:r>
          </a:p>
        </p:txBody>
      </p:sp>
      <p:sp>
        <p:nvSpPr>
          <p:cNvPr id="2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73275" y="3017838"/>
            <a:ext cx="33338" cy="18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1939925" y="2876550"/>
            <a:ext cx="695325" cy="188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1973263" y="3008313"/>
            <a:ext cx="844550" cy="179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073275" y="3130550"/>
            <a:ext cx="811213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2238375" y="3300413"/>
            <a:ext cx="5969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55855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What is: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p(</a:t>
            </a:r>
            <a:r>
              <a:rPr lang="en-US" sz="2000" dirty="0" err="1">
                <a:solidFill>
                  <a:srgbClr val="FF0000"/>
                </a:solidFill>
              </a:rPr>
              <a:t>MLPass</a:t>
            </a:r>
            <a:r>
              <a:rPr lang="en-US" sz="2000" dirty="0">
                <a:solidFill>
                  <a:srgbClr val="FF0000"/>
                </a:solidFill>
              </a:rPr>
              <a:t>=true | </a:t>
            </a:r>
            <a:r>
              <a:rPr lang="en-US" sz="2000" dirty="0" err="1">
                <a:solidFill>
                  <a:srgbClr val="FF0000"/>
                </a:solidFill>
              </a:rPr>
              <a:t>EngPass</a:t>
            </a:r>
            <a:r>
              <a:rPr lang="en-US" sz="2000" dirty="0">
                <a:solidFill>
                  <a:srgbClr val="FF0000"/>
                </a:solidFill>
              </a:rPr>
              <a:t>=false)?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45720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177800" progId="Equation.3">
                  <p:embed/>
                </p:oleObj>
              </mc:Choice>
              <mc:Fallback>
                <p:oleObj name="Equation" r:id="rId2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5720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28600" y="19050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AND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true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false, 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.07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2435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77800" progId="Equation.3">
                  <p:embed/>
                </p:oleObj>
              </mc:Choice>
              <mc:Fallback>
                <p:oleObj name="Equation" r:id="rId4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2435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1054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4734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  <p:graphicFrame>
        <p:nvGraphicFramePr>
          <p:cNvPr id="175109" name="Content Placeholder 3"/>
          <p:cNvGraphicFramePr>
            <a:graphicFrameLocks noChangeAspect="1"/>
          </p:cNvGraphicFramePr>
          <p:nvPr/>
        </p:nvGraphicFramePr>
        <p:xfrm>
          <a:off x="5562600" y="1633537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393700" progId="Equation.3">
                  <p:embed/>
                </p:oleObj>
              </mc:Choice>
              <mc:Fallback>
                <p:oleObj name="Equation" r:id="rId6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33537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2648" y="6091535"/>
            <a:ext cx="715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Notice this is very different than p(</a:t>
            </a:r>
            <a:r>
              <a:rPr lang="en-US" sz="2400" dirty="0" err="1">
                <a:solidFill>
                  <a:srgbClr val="0000FF"/>
                </a:solidFill>
              </a:rPr>
              <a:t>MLPass</a:t>
            </a:r>
            <a:r>
              <a:rPr lang="en-US" sz="2400" dirty="0">
                <a:solidFill>
                  <a:srgbClr val="0000FF"/>
                </a:solidFill>
              </a:rPr>
              <a:t>=true) = 0.89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Midterm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Both are distributions over 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4400" y="1674810"/>
            <a:ext cx="3027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Conditional probability</a:t>
            </a:r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59163"/>
              </p:ext>
            </p:extLst>
          </p:nvPr>
        </p:nvGraphicFramePr>
        <p:xfrm>
          <a:off x="5994400" y="2971800"/>
          <a:ext cx="10906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400" imgH="203200" progId="Equation.3">
                  <p:embed/>
                </p:oleObj>
              </mc:Choice>
              <mc:Fallback>
                <p:oleObj name="Equation" r:id="rId2" imgW="53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4400" y="2971800"/>
                        <a:ext cx="109061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0759" y="1827210"/>
            <a:ext cx="2582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Unconditional/prior</a:t>
            </a:r>
          </a:p>
          <a:p>
            <a:r>
              <a:rPr lang="en-US" sz="2400" dirty="0"/>
              <a:t>probability</a:t>
            </a:r>
          </a:p>
        </p:txBody>
      </p:sp>
      <p:graphicFrame>
        <p:nvGraphicFramePr>
          <p:cNvPr id="9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16372"/>
              </p:ext>
            </p:extLst>
          </p:nvPr>
        </p:nvGraphicFramePr>
        <p:xfrm>
          <a:off x="1408112" y="2971800"/>
          <a:ext cx="72707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600" imgH="203200" progId="Equation.3">
                  <p:embed/>
                </p:oleObj>
              </mc:Choice>
              <mc:Fallback>
                <p:oleObj name="Equation" r:id="rId4" imgW="35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2" y="2971800"/>
                        <a:ext cx="72707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55357"/>
              </p:ext>
            </p:extLst>
          </p:nvPr>
        </p:nvGraphicFramePr>
        <p:xfrm>
          <a:off x="787096" y="4114800"/>
          <a:ext cx="24384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85381"/>
              </p:ext>
            </p:extLst>
          </p:nvPr>
        </p:nvGraphicFramePr>
        <p:xfrm>
          <a:off x="5486400" y="4153104"/>
          <a:ext cx="3279648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MLPass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|</a:t>
                      </a:r>
                      <a:br>
                        <a:rPr lang="en-US" dirty="0">
                          <a:solidFill>
                            <a:srgbClr val="000000"/>
                          </a:solidFill>
                        </a:rPr>
                      </a:b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EngPass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=false)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0.125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0.875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16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about notation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281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When talking about a particular random variable value, you should technically write p(X=x), etc.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However, when it’s clear , we’ll often shorten it</a:t>
            </a:r>
          </a:p>
          <a:p>
            <a:pPr marL="0" indent="0">
              <a:buNone/>
            </a:pPr>
            <a:br>
              <a:rPr lang="en-US" sz="2800" dirty="0">
                <a:solidFill>
                  <a:srgbClr val="775F55"/>
                </a:solidFill>
              </a:rPr>
            </a:br>
            <a:r>
              <a:rPr lang="en-US" sz="2800" dirty="0">
                <a:solidFill>
                  <a:srgbClr val="775F55"/>
                </a:solidFill>
              </a:rPr>
              <a:t>Also, we may also say P(X) or p(x) to generically mean any particular value, i.e. P(X=</a:t>
            </a:r>
            <a:r>
              <a:rPr lang="en-US" sz="2800" dirty="0" err="1">
                <a:solidFill>
                  <a:srgbClr val="775F55"/>
                </a:solidFill>
              </a:rPr>
              <a:t>x</a:t>
            </a:r>
            <a:r>
              <a:rPr lang="en-US" sz="2800" dirty="0">
                <a:solidFill>
                  <a:srgbClr val="775F55"/>
                </a:solidFill>
              </a:rPr>
              <a:t>)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38400" y="5029200"/>
          <a:ext cx="274478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600" imgH="177800" progId="Equation.3">
                  <p:embed/>
                </p:oleObj>
              </mc:Choice>
              <mc:Fallback>
                <p:oleObj name="Equation" r:id="rId2" imgW="12446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29200"/>
                        <a:ext cx="2744788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871538" y="5700713"/>
          <a:ext cx="54324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63800" imgH="177800" progId="Equation.3">
                  <p:embed/>
                </p:oleObj>
              </mc:Choice>
              <mc:Fallback>
                <p:oleObj name="Equation" r:id="rId4" imgW="246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5700713"/>
                        <a:ext cx="54324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 bwMode="auto">
          <a:xfrm>
            <a:off x="990600" y="5562600"/>
            <a:ext cx="5257800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770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 0.125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?</a:t>
            </a:r>
          </a:p>
        </p:txBody>
      </p:sp>
      <p:pic>
        <p:nvPicPr>
          <p:cNvPr id="4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Properties of probabilities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76400"/>
            <a:ext cx="82296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ea typeface="ＭＳ Ｐゴシック" charset="-128"/>
              </a:rPr>
              <a:t>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sym typeface="Symbol" charset="2"/>
              </a:rPr>
              <a:t>or</a:t>
            </a:r>
            <a:r>
              <a:rPr lang="en-US" dirty="0">
                <a:ea typeface="ＭＳ Ｐゴシック" charset="-128"/>
                <a:sym typeface="Symbol" charset="2"/>
              </a:rPr>
              <a:t> 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=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) + P(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 - P(</a:t>
            </a:r>
            <a:r>
              <a:rPr lang="en-US" i="1" dirty="0">
                <a:ea typeface="ＭＳ Ｐゴシック" charset="-128"/>
              </a:rPr>
              <a:t>A</a:t>
            </a:r>
            <a:r>
              <a:rPr lang="en-US" dirty="0">
                <a:ea typeface="ＭＳ Ｐゴシック" charset="-128"/>
              </a:rPr>
              <a:t>,</a:t>
            </a:r>
            <a:r>
              <a:rPr lang="en-US" i="1" dirty="0">
                <a:ea typeface="ＭＳ Ｐゴシック" charset="-128"/>
              </a:rPr>
              <a:t>B</a:t>
            </a:r>
            <a:r>
              <a:rPr lang="en-US" dirty="0">
                <a:ea typeface="ＭＳ Ｐゴシック" charset="-128"/>
              </a:rPr>
              <a:t>)</a:t>
            </a:r>
          </a:p>
        </p:txBody>
      </p:sp>
      <p:pic>
        <p:nvPicPr>
          <p:cNvPr id="52228" name="Picture 4" descr="axiom3-ve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438400"/>
            <a:ext cx="37814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01650" y="336806"/>
            <a:ext cx="5337524" cy="5775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Properties of probabilities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676400"/>
            <a:ext cx="8382000" cy="3975755"/>
          </a:xfrm>
          <a:noFill/>
        </p:spPr>
        <p:txBody>
          <a:bodyPr lIns="63500" tIns="25400" rIns="63500" bIns="25400">
            <a:spAutoFit/>
          </a:bodyPr>
          <a:lstStyle/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</a:t>
            </a:r>
            <a:r>
              <a:rPr lang="en-US" sz="2800" dirty="0">
                <a:solidFill>
                  <a:schemeClr val="tx2"/>
                </a:solidFill>
                <a:latin typeface="Symbol" charset="2"/>
              </a:rPr>
              <a:t>Ø</a:t>
            </a:r>
            <a:r>
              <a:rPr lang="en-US" sz="2800" dirty="0">
                <a:solidFill>
                  <a:schemeClr val="tx2"/>
                </a:solidFill>
              </a:rPr>
              <a:t>E) = 1– P(E)</a:t>
            </a: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More generally:</a:t>
            </a: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r>
              <a:rPr lang="en-US" sz="2500" dirty="0">
                <a:solidFill>
                  <a:schemeClr val="tx2"/>
                </a:solidFill>
              </a:rPr>
              <a:t>Given events E = e</a:t>
            </a:r>
            <a:r>
              <a:rPr lang="en-US" sz="2500" baseline="-25000" dirty="0">
                <a:solidFill>
                  <a:schemeClr val="tx2"/>
                </a:solidFill>
              </a:rPr>
              <a:t>1</a:t>
            </a:r>
            <a:r>
              <a:rPr lang="en-US" sz="2500" dirty="0">
                <a:solidFill>
                  <a:schemeClr val="tx2"/>
                </a:solidFill>
              </a:rPr>
              <a:t>, e</a:t>
            </a:r>
            <a:r>
              <a:rPr lang="en-US" sz="2500" baseline="-25000" dirty="0">
                <a:solidFill>
                  <a:schemeClr val="tx2"/>
                </a:solidFill>
              </a:rPr>
              <a:t>2</a:t>
            </a:r>
            <a:r>
              <a:rPr lang="en-US" sz="2500" dirty="0">
                <a:solidFill>
                  <a:schemeClr val="tx2"/>
                </a:solidFill>
              </a:rPr>
              <a:t>, …, e</a:t>
            </a:r>
            <a:r>
              <a:rPr lang="en-US" sz="2500" baseline="-25000" dirty="0">
                <a:solidFill>
                  <a:schemeClr val="tx2"/>
                </a:solidFill>
              </a:rPr>
              <a:t>n</a:t>
            </a:r>
            <a:endParaRPr lang="en-US" sz="2500" dirty="0">
              <a:solidFill>
                <a:schemeClr val="tx2"/>
              </a:solidFill>
            </a:endParaRPr>
          </a:p>
          <a:p>
            <a:pPr lvl="1">
              <a:lnSpc>
                <a:spcPct val="94000"/>
              </a:lnSpc>
              <a:spcBef>
                <a:spcPct val="47000"/>
              </a:spcBef>
            </a:pPr>
            <a:endParaRPr lang="en-US" sz="2500" dirty="0">
              <a:solidFill>
                <a:schemeClr val="tx2"/>
              </a:solidFill>
            </a:endParaRPr>
          </a:p>
          <a:p>
            <a:pPr eaLnBrk="1" hangingPunct="1">
              <a:lnSpc>
                <a:spcPct val="94000"/>
              </a:lnSpc>
              <a:spcBef>
                <a:spcPct val="47000"/>
              </a:spcBef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4000"/>
              </a:lnSpc>
              <a:spcBef>
                <a:spcPct val="47000"/>
              </a:spcBef>
              <a:buNone/>
            </a:pPr>
            <a:r>
              <a:rPr lang="en-US" sz="2800" dirty="0">
                <a:solidFill>
                  <a:schemeClr val="tx2"/>
                </a:solidFill>
              </a:rPr>
              <a:t>P(E1, E2) </a:t>
            </a:r>
            <a:r>
              <a:rPr lang="en-US" sz="2800" dirty="0">
                <a:solidFill>
                  <a:schemeClr val="tx2"/>
                </a:solidFill>
                <a:ea typeface="Tahoma" charset="0"/>
                <a:cs typeface="Tahoma" charset="0"/>
              </a:rPr>
              <a:t>≤ </a:t>
            </a:r>
            <a:r>
              <a:rPr lang="en-US" sz="2800" dirty="0">
                <a:solidFill>
                  <a:schemeClr val="tx2"/>
                </a:solidFill>
              </a:rPr>
              <a:t>P(E1)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637268"/>
              </p:ext>
            </p:extLst>
          </p:nvPr>
        </p:nvGraphicFramePr>
        <p:xfrm>
          <a:off x="1715814" y="4038600"/>
          <a:ext cx="262758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0" imgH="368300" progId="Equation.3">
                  <p:embed/>
                </p:oleObj>
              </mc:Choice>
              <mc:Fallback>
                <p:oleObj name="Equation" r:id="rId5" imgW="1270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5814" y="4038600"/>
                        <a:ext cx="2627586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(aka product rule)</a:t>
            </a:r>
          </a:p>
        </p:txBody>
      </p:sp>
      <p:graphicFrame>
        <p:nvGraphicFramePr>
          <p:cNvPr id="177154" name="Content Placeholder 3"/>
          <p:cNvGraphicFramePr>
            <a:graphicFrameLocks noChangeAspect="1"/>
          </p:cNvGraphicFramePr>
          <p:nvPr/>
        </p:nvGraphicFramePr>
        <p:xfrm>
          <a:off x="796925" y="1752600"/>
          <a:ext cx="244157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393700" progId="Equation.3">
                  <p:embed/>
                </p:oleObj>
              </mc:Choice>
              <mc:Fallback>
                <p:oleObj name="Equation" r:id="rId2" imgW="1193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752600"/>
                        <a:ext cx="244157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5064125" y="1828800"/>
          <a:ext cx="30130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77800" progId="Equation.3">
                  <p:embed/>
                </p:oleObj>
              </mc:Choice>
              <mc:Fallback>
                <p:oleObj name="Equation" r:id="rId4" imgW="14732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25" y="1828800"/>
                        <a:ext cx="30130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>
            <a:off x="3692525" y="1828800"/>
            <a:ext cx="1066800" cy="533400"/>
          </a:xfrm>
          <a:prstGeom prst="rightArrow">
            <a:avLst/>
          </a:prstGeom>
          <a:noFill/>
          <a:ln w="254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014008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775F55"/>
                </a:solidFill>
              </a:rPr>
              <a:t>We can view calculating the probability of X </a:t>
            </a:r>
            <a:r>
              <a:rPr lang="en-US" sz="2400" i="1" dirty="0">
                <a:solidFill>
                  <a:srgbClr val="775F55"/>
                </a:solidFill>
              </a:rPr>
              <a:t>AND</a:t>
            </a:r>
            <a:r>
              <a:rPr lang="en-US" sz="2400" dirty="0">
                <a:solidFill>
                  <a:srgbClr val="775F55"/>
                </a:solidFill>
              </a:rPr>
              <a:t> Y occurring as two steps: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Y occurs with some probability P(Y)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>
                <a:solidFill>
                  <a:srgbClr val="775F55"/>
                </a:solidFill>
              </a:rPr>
              <a:t>Then, X occurs, given that Y has occurred</a:t>
            </a:r>
          </a:p>
          <a:p>
            <a:pPr algn="l"/>
            <a:r>
              <a:rPr lang="en-US" sz="2400" dirty="0">
                <a:solidFill>
                  <a:srgbClr val="775F55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5715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or you can just trust the math… </a:t>
            </a:r>
            <a:r>
              <a:rPr lang="en-US" sz="2400" dirty="0" err="1">
                <a:solidFill>
                  <a:srgbClr val="0000FF"/>
                </a:solidFill>
                <a:sym typeface="Wingdings"/>
              </a:rPr>
              <a:t>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1707822"/>
            <a:ext cx="3241675" cy="609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p:graphicFrame>
        <p:nvGraphicFramePr>
          <p:cNvPr id="177155" name="Content Placeholder 3"/>
          <p:cNvGraphicFramePr>
            <a:graphicFrameLocks noChangeAspect="1"/>
          </p:cNvGraphicFramePr>
          <p:nvPr/>
        </p:nvGraphicFramePr>
        <p:xfrm>
          <a:off x="639763" y="1905000"/>
          <a:ext cx="38687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177800" progId="Equation.3">
                  <p:embed/>
                </p:oleObj>
              </mc:Choice>
              <mc:Fallback>
                <p:oleObj name="Equation" r:id="rId2" imgW="18923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905000"/>
                        <a:ext cx="38687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609600" y="2438400"/>
          <a:ext cx="36099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65300" imgH="177800" progId="Equation.3">
                  <p:embed/>
                </p:oleObj>
              </mc:Choice>
              <mc:Fallback>
                <p:oleObj name="Equation" r:id="rId4" imgW="1765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36099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5" name="Object 5"/>
          <p:cNvGraphicFramePr>
            <a:graphicFrameLocks noChangeAspect="1"/>
          </p:cNvGraphicFramePr>
          <p:nvPr/>
        </p:nvGraphicFramePr>
        <p:xfrm>
          <a:off x="584200" y="3048000"/>
          <a:ext cx="45974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47900" imgH="177800" progId="Equation.3">
                  <p:embed/>
                </p:oleObj>
              </mc:Choice>
              <mc:Fallback>
                <p:oleObj name="Equation" r:id="rId6" imgW="22479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3048000"/>
                        <a:ext cx="4597400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6" name="Object 6"/>
          <p:cNvGraphicFramePr>
            <a:graphicFrameLocks noChangeAspect="1"/>
          </p:cNvGraphicFramePr>
          <p:nvPr/>
        </p:nvGraphicFramePr>
        <p:xfrm>
          <a:off x="631825" y="3657600"/>
          <a:ext cx="36353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8000" imgH="177800" progId="Equation.3">
                  <p:embed/>
                </p:oleObj>
              </mc:Choice>
              <mc:Fallback>
                <p:oleObj name="Equation" r:id="rId8" imgW="1778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3657600"/>
                        <a:ext cx="36353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2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489277"/>
              </p:ext>
            </p:extLst>
          </p:nvPr>
        </p:nvGraphicFramePr>
        <p:xfrm>
          <a:off x="1676400" y="4724400"/>
          <a:ext cx="5181600" cy="740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177800" progId="Equation.3">
                  <p:embed/>
                </p:oleObj>
              </mc:Choice>
              <mc:Fallback>
                <p:oleObj name="Equation" r:id="rId10" imgW="12446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724400"/>
                        <a:ext cx="5181600" cy="740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the chain rule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 saw that we could calculate the individual prior probabilities using the joint distribution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What if we don’t have the joint distribution, but do have conditional probability information: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P(Y)</a:t>
            </a:r>
          </a:p>
          <a:p>
            <a:pPr lvl="1"/>
            <a:r>
              <a:rPr lang="en-US" sz="2100" dirty="0">
                <a:solidFill>
                  <a:srgbClr val="775F55"/>
                </a:solidFill>
              </a:rPr>
              <a:t>P(X|Y) </a:t>
            </a:r>
          </a:p>
        </p:txBody>
      </p:sp>
      <p:graphicFrame>
        <p:nvGraphicFramePr>
          <p:cNvPr id="314370" name="Object 2"/>
          <p:cNvGraphicFramePr>
            <a:graphicFrameLocks noChangeAspect="1"/>
          </p:cNvGraphicFramePr>
          <p:nvPr/>
        </p:nvGraphicFramePr>
        <p:xfrm>
          <a:off x="2527300" y="2514600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54100" imgH="368300" progId="Equation.3">
                  <p:embed/>
                </p:oleObj>
              </mc:Choice>
              <mc:Fallback>
                <p:oleObj name="Equation" r:id="rId2" imgW="10541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2514600"/>
                        <a:ext cx="21082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2222500" y="5334000"/>
          <a:ext cx="2768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368300" progId="Equation.3">
                  <p:embed/>
                </p:oleObj>
              </mc:Choice>
              <mc:Fallback>
                <p:oleObj name="Equation" r:id="rId4" imgW="13843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5334000"/>
                        <a:ext cx="2768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Bayes</a:t>
            </a:r>
            <a:r>
              <a:rPr lang="en-US" dirty="0"/>
              <a:t>’ rule (theorem)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1905000"/>
            <a:ext cx="7342188" cy="2133600"/>
            <a:chOff x="762000" y="1905000"/>
            <a:chExt cx="7342188" cy="2133600"/>
          </a:xfrm>
        </p:grpSpPr>
        <p:graphicFrame>
          <p:nvGraphicFramePr>
            <p:cNvPr id="4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4125975"/>
                </p:ext>
              </p:extLst>
            </p:nvPr>
          </p:nvGraphicFramePr>
          <p:xfrm>
            <a:off x="762000" y="1905000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193800" imgH="393700" progId="Equation.3">
                    <p:embed/>
                  </p:oleObj>
                </mc:Choice>
                <mc:Fallback>
                  <p:oleObj name="Equation" r:id="rId2" imgW="1193800" imgH="393700" progId="Equation.3">
                    <p:embed/>
                    <p:pic>
                      <p:nvPicPr>
                        <p:cNvPr id="0" name="Content Placeholder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905000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12891"/>
                </p:ext>
              </p:extLst>
            </p:nvPr>
          </p:nvGraphicFramePr>
          <p:xfrm>
            <a:off x="5029200" y="1981200"/>
            <a:ext cx="30130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473200" imgH="177800" progId="Equation.3">
                    <p:embed/>
                  </p:oleObj>
                </mc:Choice>
                <mc:Fallback>
                  <p:oleObj name="Equation" r:id="rId4" imgW="14732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9200" y="1981200"/>
                          <a:ext cx="3013075" cy="363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ight Arrow 5"/>
            <p:cNvSpPr/>
            <p:nvPr/>
          </p:nvSpPr>
          <p:spPr bwMode="auto">
            <a:xfrm>
              <a:off x="3657600" y="1981200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  <p:graphicFrame>
          <p:nvGraphicFramePr>
            <p:cNvPr id="7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6923381"/>
                </p:ext>
              </p:extLst>
            </p:nvPr>
          </p:nvGraphicFramePr>
          <p:xfrm>
            <a:off x="796925" y="3233737"/>
            <a:ext cx="2441575" cy="804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193800" imgH="393700" progId="Equation.3">
                    <p:embed/>
                  </p:oleObj>
                </mc:Choice>
                <mc:Fallback>
                  <p:oleObj name="Equation" r:id="rId6" imgW="1193800" imgH="3937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6925" y="3233737"/>
                          <a:ext cx="2441575" cy="804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610026"/>
                </p:ext>
              </p:extLst>
            </p:nvPr>
          </p:nvGraphicFramePr>
          <p:xfrm>
            <a:off x="5038725" y="3309938"/>
            <a:ext cx="3065463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498600" imgH="177800" progId="Equation.3">
                    <p:embed/>
                  </p:oleObj>
                </mc:Choice>
                <mc:Fallback>
                  <p:oleObj name="Equation" r:id="rId8" imgW="1498600" imgH="1778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8725" y="3309938"/>
                          <a:ext cx="3065463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ight Arrow 8"/>
            <p:cNvSpPr/>
            <p:nvPr/>
          </p:nvSpPr>
          <p:spPr bwMode="auto">
            <a:xfrm>
              <a:off x="3692525" y="3309937"/>
              <a:ext cx="1066800" cy="533400"/>
            </a:xfrm>
            <a:prstGeom prst="rightArrow">
              <a:avLst/>
            </a:prstGeom>
            <a:noFill/>
            <a:ln w="2540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  <a:ea typeface="Arial" pitchFamily="-111" charset="0"/>
                <a:cs typeface="Arial" pitchFamily="-111" charset="0"/>
              </a:endParaRPr>
            </a:p>
          </p:txBody>
        </p:sp>
      </p:grpSp>
      <p:graphicFrame>
        <p:nvGraphicFramePr>
          <p:cNvPr id="250886" name="Content Placeholder 3"/>
          <p:cNvGraphicFramePr>
            <a:graphicFrameLocks noChangeAspect="1"/>
          </p:cNvGraphicFramePr>
          <p:nvPr/>
        </p:nvGraphicFramePr>
        <p:xfrm>
          <a:off x="2133600" y="4876800"/>
          <a:ext cx="426930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4800" imgH="393700" progId="Equation.3">
                  <p:embed/>
                </p:oleObj>
              </mc:Choice>
              <mc:Fallback>
                <p:oleObj name="Equation" r:id="rId10" imgW="15748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76800"/>
                        <a:ext cx="4269301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243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Allows us to talk about P(Y|X) rather than P(X|Y)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775F55"/>
                </a:solidFill>
              </a:rPr>
              <a:t>Sometimes this can be more intuitive</a:t>
            </a:r>
          </a:p>
          <a:p>
            <a:pPr marL="0" indent="0">
              <a:buNone/>
            </a:pPr>
            <a:endParaRPr lang="en-US" sz="2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Why?</a:t>
            </a:r>
          </a:p>
        </p:txBody>
      </p:sp>
      <p:graphicFrame>
        <p:nvGraphicFramePr>
          <p:cNvPr id="251906" name="Content Placeholder 3"/>
          <p:cNvGraphicFramePr>
            <a:graphicFrameLocks noChangeAspect="1"/>
          </p:cNvGraphicFramePr>
          <p:nvPr/>
        </p:nvGraphicFramePr>
        <p:xfrm>
          <a:off x="2133600" y="4343400"/>
          <a:ext cx="42687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800" imgH="393700" progId="Equation.3">
                  <p:embed/>
                </p:oleObj>
              </mc:Choice>
              <mc:Fallback>
                <p:oleObj name="Equation" r:id="rId2" imgW="1574800" imgH="3937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343400"/>
                        <a:ext cx="4268788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CBBD7-71BD-1646-0EEA-13E92D8B1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DB3DA-50C1-EC86-3D7A-DF84F38D13B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Quartile 1: 	28.5 (84%)</a:t>
            </a:r>
          </a:p>
          <a:p>
            <a:pPr marL="0" indent="0">
              <a:buNone/>
            </a:pPr>
            <a:r>
              <a:rPr lang="en-US" dirty="0"/>
              <a:t>Median:	31 (91%)</a:t>
            </a:r>
          </a:p>
          <a:p>
            <a:pPr marL="0" indent="0">
              <a:buNone/>
            </a:pPr>
            <a:r>
              <a:rPr lang="en-US" dirty="0"/>
              <a:t>Quartile 3: 	32 (94%)</a:t>
            </a:r>
          </a:p>
          <a:p>
            <a:pPr marL="0" indent="0">
              <a:buNone/>
            </a:pPr>
            <a:r>
              <a:rPr lang="en-US"/>
              <a:t>Mean:	30.3 (89%)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559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775F55"/>
                </a:solidFill>
              </a:rPr>
              <a:t>p(disease</a:t>
            </a:r>
            <a:r>
              <a:rPr lang="en-US" sz="2400" dirty="0">
                <a:solidFill>
                  <a:srgbClr val="775F55"/>
                </a:solidFill>
              </a:rPr>
              <a:t> | symptoms)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everyone who had those symptoms, how likely is the disease?</a:t>
            </a:r>
          </a:p>
          <a:p>
            <a:pPr lvl="1"/>
            <a:r>
              <a:rPr lang="en-US" sz="2000" dirty="0" err="1">
                <a:solidFill>
                  <a:srgbClr val="775F55"/>
                </a:solidFill>
              </a:rPr>
              <a:t>p(symptoms|disease</a:t>
            </a:r>
            <a:r>
              <a:rPr lang="en-US" sz="2000" dirty="0">
                <a:solidFill>
                  <a:srgbClr val="775F55"/>
                </a:solidFill>
              </a:rPr>
              <a:t>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everyone that had the disease, how likely is the symptom?</a:t>
            </a:r>
          </a:p>
          <a:p>
            <a:pPr lvl="2"/>
            <a:endParaRPr lang="en-US" sz="18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p( label| features )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For all examples that had those features, how likely is that label?</a:t>
            </a:r>
          </a:p>
          <a:p>
            <a:pPr lvl="1"/>
            <a:r>
              <a:rPr lang="en-US" sz="2000" dirty="0">
                <a:solidFill>
                  <a:srgbClr val="775F55"/>
                </a:solidFill>
              </a:rPr>
              <a:t>p(features | label)</a:t>
            </a:r>
          </a:p>
          <a:p>
            <a:pPr lvl="2"/>
            <a:r>
              <a:rPr lang="en-US" sz="1800" dirty="0">
                <a:solidFill>
                  <a:srgbClr val="775F55"/>
                </a:solidFill>
              </a:rPr>
              <a:t>For all the examples with that label, how likely is this feature</a:t>
            </a:r>
          </a:p>
          <a:p>
            <a:endParaRPr lang="en-US" sz="2400" dirty="0">
              <a:solidFill>
                <a:srgbClr val="775F55"/>
              </a:solidFill>
            </a:endParaRPr>
          </a:p>
          <a:p>
            <a:r>
              <a:rPr lang="en-US" sz="2400" dirty="0" err="1">
                <a:solidFill>
                  <a:srgbClr val="775F55"/>
                </a:solidFill>
              </a:rPr>
              <a:t>p(cause</a:t>
            </a:r>
            <a:r>
              <a:rPr lang="en-US" sz="2400" dirty="0">
                <a:solidFill>
                  <a:srgbClr val="775F55"/>
                </a:solidFill>
              </a:rPr>
              <a:t> | effect) vs. </a:t>
            </a:r>
            <a:r>
              <a:rPr lang="en-US" sz="2400" dirty="0" err="1">
                <a:solidFill>
                  <a:srgbClr val="775F55"/>
                </a:solidFill>
              </a:rPr>
              <a:t>p(effect</a:t>
            </a:r>
            <a:r>
              <a:rPr lang="en-US" sz="2400" dirty="0">
                <a:solidFill>
                  <a:srgbClr val="775F55"/>
                </a:solidFill>
              </a:rPr>
              <a:t> | cause)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261176"/>
            <a:ext cx="4572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just won’t put these away.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3935848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These, I just won’t put away.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1905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7" name="Curved Right Arrow 6"/>
          <p:cNvSpPr/>
          <p:nvPr/>
        </p:nvSpPr>
        <p:spPr>
          <a:xfrm rot="16200000">
            <a:off x="4063423" y="2668728"/>
            <a:ext cx="304801" cy="659248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276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direct object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28800" y="5435024"/>
            <a:ext cx="5867400" cy="584776"/>
            <a:chOff x="1752600" y="5435024"/>
            <a:chExt cx="5867400" cy="584776"/>
          </a:xfrm>
        </p:grpSpPr>
        <p:sp>
          <p:nvSpPr>
            <p:cNvPr id="9" name="TextBox 8"/>
            <p:cNvSpPr txBox="1"/>
            <p:nvPr/>
          </p:nvSpPr>
          <p:spPr>
            <a:xfrm>
              <a:off x="1752600" y="5435024"/>
              <a:ext cx="58674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 just won’t put       away.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191000" y="58674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67200" y="5943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590800" y="4520624"/>
            <a:ext cx="1954648" cy="1118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886199" y="4876800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3500" y="17526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What</a:t>
            </a:r>
            <a:r>
              <a:rPr lang="en-US" sz="3200" dirty="0"/>
              <a:t> did you put       away?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43400" y="22098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434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socks </a:t>
            </a:r>
            <a:r>
              <a:rPr lang="en-US" sz="3200" dirty="0">
                <a:solidFill>
                  <a:srgbClr val="0000FF"/>
                </a:solidFill>
              </a:rPr>
              <a:t>that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 </a:t>
            </a:r>
            <a:r>
              <a:rPr lang="en-US" sz="3200" dirty="0"/>
              <a:t>put       away.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3960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40341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Whose</a:t>
            </a:r>
            <a:r>
              <a:rPr lang="en-US" sz="3200" dirty="0"/>
              <a:t> socks did you fold      and put       away?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05600" y="24384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056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9" name="Down Arrow 8"/>
            <p:cNvSpPr/>
            <p:nvPr/>
          </p:nvSpPr>
          <p:spPr>
            <a:xfrm>
              <a:off x="4267200" y="3048000"/>
              <a:ext cx="762000" cy="91440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114800"/>
              <a:ext cx="5410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fold       ?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24400" y="4635788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4559588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Whose</a:t>
              </a:r>
              <a:r>
                <a:rPr lang="en-US" sz="3200" dirty="0"/>
                <a:t> socks did you put        away?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724400" y="5786735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710535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gap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These</a:t>
            </a:r>
            <a:r>
              <a:rPr lang="en-US" sz="3200" dirty="0"/>
              <a:t> I’ll put       away without folding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0800" y="24368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781800" y="2433935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2357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33400" y="3048000"/>
            <a:ext cx="7315200" cy="3124200"/>
            <a:chOff x="533400" y="3048000"/>
            <a:chExt cx="7315200" cy="3124200"/>
          </a:xfrm>
        </p:grpSpPr>
        <p:sp>
          <p:nvSpPr>
            <p:cNvPr id="13" name="TextBox 12"/>
            <p:cNvSpPr txBox="1"/>
            <p:nvPr/>
          </p:nvSpPr>
          <p:spPr>
            <a:xfrm>
              <a:off x="533400" y="5265747"/>
              <a:ext cx="7315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</a:rPr>
                <a:t>These</a:t>
              </a:r>
              <a:r>
                <a:rPr lang="en-US" sz="3200" dirty="0"/>
                <a:t> without folding         .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3400" y="3048000"/>
              <a:ext cx="5410200" cy="3124200"/>
              <a:chOff x="533400" y="3048000"/>
              <a:chExt cx="5410200" cy="3124200"/>
            </a:xfrm>
          </p:grpSpPr>
          <p:sp>
            <p:nvSpPr>
              <p:cNvPr id="9" name="Down Arrow 8"/>
              <p:cNvSpPr/>
              <p:nvPr/>
            </p:nvSpPr>
            <p:spPr>
              <a:xfrm>
                <a:off x="4267200" y="3048000"/>
                <a:ext cx="762000" cy="914400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" y="4114800"/>
                <a:ext cx="5410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</a:rPr>
                  <a:t>These</a:t>
                </a:r>
                <a:r>
                  <a:rPr lang="en-US" sz="3200" dirty="0"/>
                  <a:t> I’ll put        away.</a:t>
                </a: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667000" y="4635788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2667000" y="4559588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114800" y="5786735"/>
                <a:ext cx="685800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4114800" y="5710535"/>
                <a:ext cx="160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gap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2286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917412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       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3622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2362200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2362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1. Cannot exist by themselves (parasitic)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76" y="37338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my pants away without folding        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086600" y="41894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6600" y="41865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4876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2. They’re optional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2376" y="5562600"/>
            <a:ext cx="830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These</a:t>
            </a:r>
            <a:r>
              <a:rPr lang="en-US" sz="2800" dirty="0"/>
              <a:t> I’ll put        away without folding them.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590800" y="6018212"/>
            <a:ext cx="68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590800" y="6015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gap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http://literalminded.wordpress.com/2009/02/10/dougs-parasitic-gap/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of parasitic gaps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Parasitic gaps occur on average in 1/100,000 sentences</a:t>
            </a:r>
          </a:p>
          <a:p>
            <a:pPr marL="0" indent="0">
              <a:buNone/>
            </a:pPr>
            <a:endParaRPr lang="en-US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775F55"/>
                </a:solidFill>
              </a:rPr>
              <a:t>Problem:</a:t>
            </a:r>
          </a:p>
          <a:p>
            <a:pPr marL="365760" lvl="1" indent="0">
              <a:buNone/>
            </a:pPr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4582418"/>
            <a:ext cx="609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question do we want to ask?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316340"/>
              </p:ext>
            </p:extLst>
          </p:nvPr>
        </p:nvGraphicFramePr>
        <p:xfrm>
          <a:off x="914400" y="3952875"/>
          <a:ext cx="15192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203200" progId="Equation.3">
                  <p:embed/>
                </p:oleObj>
              </mc:Choice>
              <mc:Fallback>
                <p:oleObj name="Equation" r:id="rId2" imgW="66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52875"/>
                        <a:ext cx="151923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  <p:extLst>
      <p:ext uri="{BB962C8B-B14F-4D97-AF65-F5344CB8AC3E}">
        <p14:creationId xmlns:p14="http://schemas.microsoft.com/office/powerpoint/2010/main" val="203879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8775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5806" y="2286000"/>
            <a:ext cx="8235950" cy="3154300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An </a:t>
            </a:r>
            <a:r>
              <a:rPr lang="en-US" sz="2400" b="1" dirty="0">
                <a:solidFill>
                  <a:srgbClr val="FF6600"/>
                </a:solidFill>
              </a:rPr>
              <a:t>experiment</a:t>
            </a:r>
            <a:r>
              <a:rPr lang="en-US" sz="2400" dirty="0">
                <a:solidFill>
                  <a:schemeClr val="tx2"/>
                </a:solidFill>
              </a:rPr>
              <a:t> has a set of potential outcomes, e.g., throw a die, “look at” another example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The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rgbClr val="FF6600"/>
                </a:solidFill>
              </a:rPr>
              <a:t>sample space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of an experiment is the set of all possible outcomes, e.g., {1, 2, 3, 4, 5, 6}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machine learning the sample spaces can be </a:t>
            </a:r>
            <a:r>
              <a:rPr lang="en-US" sz="2400" b="1" i="1" dirty="0">
                <a:solidFill>
                  <a:schemeClr val="tx2"/>
                </a:solidFill>
              </a:rPr>
              <a:t>very</a:t>
            </a:r>
            <a:r>
              <a:rPr lang="en-US" sz="2400" dirty="0">
                <a:solidFill>
                  <a:schemeClr val="tx2"/>
                </a:solidFill>
              </a:rPr>
              <a:t> large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14400" y="3743186"/>
          <a:ext cx="3006982" cy="905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8100" imgH="393700" progId="Equation.3">
                  <p:embed/>
                </p:oleObj>
              </mc:Choice>
              <mc:Fallback>
                <p:oleObj name="Equation" r:id="rId2" imgW="1308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743186"/>
                        <a:ext cx="3006982" cy="9050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1981200" y="4887912"/>
          <a:ext cx="2424112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558800" progId="Equation.3">
                  <p:embed/>
                </p:oleObj>
              </mc:Choice>
              <mc:Fallback>
                <p:oleObj name="Equation" r:id="rId4" imgW="1054100" imgH="558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87912"/>
                        <a:ext cx="2424112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4648200" y="4913313"/>
          <a:ext cx="39433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4500" imgH="393700" progId="Equation.3">
                  <p:embed/>
                </p:oleObj>
              </mc:Choice>
              <mc:Fallback>
                <p:oleObj name="Equation" r:id="rId6" imgW="17145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913313"/>
                        <a:ext cx="394335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Prob</a:t>
            </a:r>
            <a:r>
              <a:rPr lang="en-US" dirty="0"/>
              <a:t> of parasitic gaps</a:t>
            </a:r>
          </a:p>
        </p:txBody>
      </p:sp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1012825" y="3667125"/>
          <a:ext cx="49657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393700" progId="Equation.3">
                  <p:embed/>
                </p:oleObj>
              </mc:Choice>
              <mc:Fallback>
                <p:oleObj name="Equation" r:id="rId2" imgW="21590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" y="3667125"/>
                        <a:ext cx="4965700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97624" y="3153728"/>
            <a:ext cx="205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 = gap</a:t>
            </a:r>
          </a:p>
          <a:p>
            <a:r>
              <a:rPr lang="en-US" sz="2000" dirty="0"/>
              <a:t>T = test positive</a:t>
            </a:r>
          </a:p>
        </p:txBody>
      </p:sp>
      <p:graphicFrame>
        <p:nvGraphicFramePr>
          <p:cNvPr id="313349" name="Object 5"/>
          <p:cNvGraphicFramePr>
            <a:graphicFrameLocks noChangeAspect="1"/>
          </p:cNvGraphicFramePr>
          <p:nvPr/>
        </p:nvGraphicFramePr>
        <p:xfrm>
          <a:off x="1981200" y="4981575"/>
          <a:ext cx="6016625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368300" progId="Equation.3">
                  <p:embed/>
                </p:oleObj>
              </mc:Choice>
              <mc:Fallback>
                <p:oleObj name="Equation" r:id="rId4" imgW="26162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81575"/>
                        <a:ext cx="6016625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1676400"/>
            <a:ext cx="8461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775F55"/>
                </a:solidFill>
              </a:rPr>
              <a:t>Your friend has developed a machine learning approach to identify parasitic gaps.  If a sentence has a parasitic gap, it correctly identifies it 95% of the time.  If it doesn’t, it will incorrectly say it does with probability 0.005.  </a:t>
            </a:r>
            <a:r>
              <a:rPr lang="en-US" dirty="0">
                <a:solidFill>
                  <a:srgbClr val="FF0000"/>
                </a:solidFill>
              </a:rPr>
              <a:t>Suppose we run it on a sentence and the algorithm says it is a parasitic gap, what is the probability it actually is?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p(</a:t>
            </a:r>
            <a:r>
              <a:rPr lang="en-US" sz="2400" i="1" dirty="0"/>
              <a:t>features, label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p(</a:t>
            </a:r>
            <a:r>
              <a:rPr lang="en-US" sz="2400" i="1" dirty="0"/>
              <a:t>features, label</a:t>
            </a:r>
            <a:r>
              <a:rPr lang="en-US" sz="2400" dirty="0"/>
              <a:t>)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3404218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example: classifying 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39996809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</p:spTree>
    <p:extLst>
      <p:ext uri="{BB962C8B-B14F-4D97-AF65-F5344CB8AC3E}">
        <p14:creationId xmlns:p14="http://schemas.microsoft.com/office/powerpoint/2010/main" val="3914858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05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classification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6193100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</p:spTree>
    <p:extLst>
      <p:ext uri="{BB962C8B-B14F-4D97-AF65-F5344CB8AC3E}">
        <p14:creationId xmlns:p14="http://schemas.microsoft.com/office/powerpoint/2010/main" val="1646265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0"/>
            <a:ext cx="6941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4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091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probabilistic models?</a:t>
            </a:r>
          </a:p>
        </p:txBody>
      </p:sp>
    </p:spTree>
    <p:extLst>
      <p:ext uri="{BB962C8B-B14F-4D97-AF65-F5344CB8AC3E}">
        <p14:creationId xmlns:p14="http://schemas.microsoft.com/office/powerpoint/2010/main" val="1800809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Probabilities are nice to work with</a:t>
            </a:r>
          </a:p>
          <a:p>
            <a:pPr lvl="1"/>
            <a:r>
              <a:rPr lang="en-US" dirty="0"/>
              <a:t>range between 0 and 1</a:t>
            </a:r>
          </a:p>
          <a:p>
            <a:pPr lvl="1"/>
            <a:r>
              <a:rPr lang="en-US" dirty="0"/>
              <a:t>can combine them in a well understood way</a:t>
            </a:r>
          </a:p>
          <a:p>
            <a:pPr lvl="1"/>
            <a:r>
              <a:rPr lang="en-US" dirty="0"/>
              <a:t>lots of mathematical background/theory</a:t>
            </a:r>
          </a:p>
          <a:p>
            <a:pPr lvl="1"/>
            <a:r>
              <a:rPr lang="en-US" dirty="0"/>
              <a:t>an aside: to get the benefit of probabilistic output you can sometimes </a:t>
            </a:r>
            <a:r>
              <a:rPr lang="en-US" dirty="0">
                <a:solidFill>
                  <a:srgbClr val="FF6600"/>
                </a:solidFill>
              </a:rPr>
              <a:t>calibrate</a:t>
            </a:r>
            <a:r>
              <a:rPr lang="en-US" dirty="0"/>
              <a:t> the confidence output of a non-probabilistic classifier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Provide a strong, well-founded groundwork</a:t>
            </a:r>
          </a:p>
          <a:p>
            <a:pPr marL="822960" lvl="1" indent="-457200"/>
            <a:r>
              <a:rPr lang="en-US" dirty="0"/>
              <a:t>Allow us to make clear decisions about things like regularization</a:t>
            </a:r>
          </a:p>
          <a:p>
            <a:pPr marL="822960" lvl="1" indent="-457200"/>
            <a:r>
              <a:rPr lang="en-US" dirty="0"/>
              <a:t>Tend to be much less “heuristic” than the models we’ve seen</a:t>
            </a:r>
          </a:p>
          <a:p>
            <a:pPr marL="822960" lvl="1" indent="-457200"/>
            <a:r>
              <a:rPr lang="en-US" dirty="0"/>
              <a:t>Different models have very clear meanings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75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2" y="489206"/>
            <a:ext cx="8491537" cy="694549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pPr eaLnBrk="1" hangingPunct="1">
              <a:lnSpc>
                <a:spcPct val="94000"/>
              </a:lnSpc>
            </a:pPr>
            <a:r>
              <a:rPr lang="en-US" dirty="0"/>
              <a:t>Basic probability theory: terminology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04800" y="1524000"/>
            <a:ext cx="8235950" cy="4778899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An </a:t>
            </a:r>
            <a:r>
              <a:rPr lang="en-US" sz="2000" b="1" dirty="0">
                <a:solidFill>
                  <a:srgbClr val="FF6600"/>
                </a:solidFill>
              </a:rPr>
              <a:t>event</a:t>
            </a:r>
            <a:r>
              <a:rPr lang="en-US" sz="2000" dirty="0">
                <a:solidFill>
                  <a:schemeClr val="tx2"/>
                </a:solidFill>
              </a:rPr>
              <a:t> is a subset of the sample space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Dice rolls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{2}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{3,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even = {2, 4, 6}</a:t>
            </a:r>
          </a:p>
          <a:p>
            <a:pPr marL="800100" lvl="1" indent="-342900" eaLnBrk="1" hangingPunct="1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odd = {1, 3, 5}</a:t>
            </a: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  <a:ea typeface="ＭＳ Ｐゴシック" charset="-128"/>
            </a:endParaRPr>
          </a:p>
          <a:p>
            <a:pPr marL="13716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000" dirty="0">
                <a:solidFill>
                  <a:schemeClr val="tx2"/>
                </a:solidFill>
                <a:ea typeface="ＭＳ Ｐゴシック" charset="-128"/>
              </a:rPr>
              <a:t>Machine learning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 particular feature has particular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An example, i.e. a particular setting of feature values</a:t>
            </a:r>
          </a:p>
          <a:p>
            <a:pPr marL="800100" lvl="1" indent="-342900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  <a:ea typeface="ＭＳ Ｐゴシック" charset="-128"/>
              </a:rPr>
              <a:t>label = Chardonnay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big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do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326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Same problems we’ve been dealing with so far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76989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9232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632" y="1738595"/>
            <a:ext cx="2133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ML in general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6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1"/>
          <p:cNvSpPr txBox="1">
            <a:spLocks/>
          </p:cNvSpPr>
          <p:nvPr/>
        </p:nvSpPr>
        <p:spPr>
          <a:xfrm>
            <a:off x="5181600" y="2514600"/>
            <a:ext cx="3461611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/>
              <a:t>Which model do we use (decision tree, linear model, non-parametric)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train the model?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endParaRPr lang="en-US" sz="2400" dirty="0"/>
          </a:p>
          <a:p>
            <a:pPr marL="0" indent="0">
              <a:buFont typeface="Wingdings"/>
              <a:buNone/>
            </a:pPr>
            <a:r>
              <a:rPr lang="en-US" sz="2400" dirty="0"/>
              <a:t>How do we deal with </a:t>
            </a:r>
            <a:r>
              <a:rPr lang="en-US" sz="2400" dirty="0" err="1"/>
              <a:t>overfitting</a:t>
            </a:r>
            <a:r>
              <a:rPr lang="en-US" sz="2400" dirty="0"/>
              <a:t>?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2868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0227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81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878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picking a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we’re really trying to do is model the data generating distribution, that is how likely the feature/label combinations are</a:t>
            </a:r>
          </a:p>
        </p:txBody>
      </p:sp>
    </p:spTree>
    <p:extLst>
      <p:ext uri="{BB962C8B-B14F-4D97-AF65-F5344CB8AC3E}">
        <p14:creationId xmlns:p14="http://schemas.microsoft.com/office/powerpoint/2010/main" val="38144910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557737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06649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969425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rule?</a:t>
            </a:r>
          </a:p>
        </p:txBody>
      </p:sp>
    </p:spTree>
    <p:extLst>
      <p:ext uri="{BB962C8B-B14F-4D97-AF65-F5344CB8AC3E}">
        <p14:creationId xmlns:p14="http://schemas.microsoft.com/office/powerpoint/2010/main" val="5404915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046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17600" imgH="203200" progId="Equation.3">
                  <p:embed/>
                </p:oleObj>
              </mc:Choice>
              <mc:Fallback>
                <p:oleObj name="Equation" r:id="rId3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89501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29205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60500" imgH="215900" progId="Equation.3">
                  <p:embed/>
                </p:oleObj>
              </mc:Choice>
              <mc:Fallback>
                <p:oleObj name="Equation" r:id="rId7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301959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400" imgH="215900" progId="Equation.3">
                  <p:embed/>
                </p:oleObj>
              </mc:Choice>
              <mc:Fallback>
                <p:oleObj name="Equation" r:id="rId9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103864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76400" imgH="482600" progId="Equation.3">
                  <p:embed/>
                </p:oleObj>
              </mc:Choice>
              <mc:Fallback>
                <p:oleObj name="Equation" r:id="rId11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49194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68600" imgH="215900" progId="Equation.3">
                  <p:embed/>
                </p:oleObj>
              </mc:Choice>
              <mc:Fallback>
                <p:oleObj name="Equation" r:id="rId13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9334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68600" imgH="482600" progId="Equation.3">
                  <p:embed/>
                </p:oleObj>
              </mc:Choice>
              <mc:Fallback>
                <p:oleObj name="Equation" r:id="rId2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87767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215900" progId="Equation.3">
                  <p:embed/>
                </p:oleObj>
              </mc:Choice>
              <mc:Fallback>
                <p:oleObj name="Equation" r:id="rId4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(e.g. for the wine data set)?</a:t>
            </a:r>
          </a:p>
        </p:txBody>
      </p:sp>
    </p:spTree>
    <p:extLst>
      <p:ext uri="{BB962C8B-B14F-4D97-AF65-F5344CB8AC3E}">
        <p14:creationId xmlns:p14="http://schemas.microsoft.com/office/powerpoint/2010/main" val="19247120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099448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 marL="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Wine problem: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all possible combination of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~7000 binary features</a:t>
            </a:r>
          </a:p>
          <a:p>
            <a:pPr lvl="2">
              <a:lnSpc>
                <a:spcPct val="93000"/>
              </a:lnSpc>
              <a:spcBef>
                <a:spcPct val="47000"/>
              </a:spcBef>
            </a:pPr>
            <a:r>
              <a:rPr lang="en-US" sz="1800" dirty="0">
                <a:solidFill>
                  <a:schemeClr val="tx2"/>
                </a:solidFill>
              </a:rPr>
              <a:t>Sample space size: 2</a:t>
            </a:r>
            <a:r>
              <a:rPr lang="en-US" sz="1800" baseline="30000" dirty="0">
                <a:solidFill>
                  <a:schemeClr val="tx2"/>
                </a:solidFill>
              </a:rPr>
              <a:t>7000</a:t>
            </a:r>
            <a:r>
              <a:rPr lang="en-US" sz="1800" dirty="0">
                <a:solidFill>
                  <a:schemeClr val="tx2"/>
                </a:solidFill>
              </a:rPr>
              <a:t> = </a:t>
            </a:r>
            <a:r>
              <a:rPr lang="en-US" sz="1800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6620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We’re interested in probabilities of events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p({2})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p(label=survived)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p(label=Chardonnay)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p(“Pinot” occurred)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1908730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0850" y="1828800"/>
            <a:ext cx="8235950" cy="4875385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A random variable is a mapping from the sample space to a number (think events)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It represents all the possible values of something we want to measure in an experiment</a:t>
            </a: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For example, random variable, </a:t>
            </a:r>
            <a:r>
              <a:rPr lang="en-US" sz="2400" i="1" dirty="0">
                <a:solidFill>
                  <a:schemeClr val="tx2"/>
                </a:solidFill>
              </a:rPr>
              <a:t>X</a:t>
            </a:r>
            <a:r>
              <a:rPr lang="en-US" sz="2400" dirty="0">
                <a:solidFill>
                  <a:schemeClr val="tx2"/>
                </a:solidFill>
              </a:rPr>
              <a:t>, could be the number of heads for a coin</a:t>
            </a: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ct val="47000"/>
              </a:spcBef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Really for notational convenience, since the event space can sometimes be irregular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4744720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Random variables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85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We’re interested in the probability of the different values of a random variable</a:t>
            </a:r>
            <a:br>
              <a:rPr lang="en-US" sz="2400" dirty="0">
                <a:solidFill>
                  <a:srgbClr val="775F55"/>
                </a:solidFill>
              </a:rPr>
            </a:br>
            <a:endParaRPr lang="en-US" sz="2400" dirty="0">
              <a:solidFill>
                <a:srgbClr val="775F5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775F55"/>
                </a:solidFill>
              </a:rPr>
              <a:t>The definition of probabilities over </a:t>
            </a:r>
            <a:r>
              <a:rPr lang="en-US" sz="2400" i="1" dirty="0">
                <a:solidFill>
                  <a:srgbClr val="775F55"/>
                </a:solidFill>
              </a:rPr>
              <a:t>all</a:t>
            </a:r>
            <a:r>
              <a:rPr lang="en-US" sz="2400" dirty="0">
                <a:solidFill>
                  <a:srgbClr val="775F55"/>
                </a:solidFill>
              </a:rPr>
              <a:t> of the possible values of a random variable defines a </a:t>
            </a:r>
            <a:r>
              <a:rPr lang="en-US" sz="2400" b="1" dirty="0">
                <a:solidFill>
                  <a:srgbClr val="FF6600"/>
                </a:solidFill>
              </a:rPr>
              <a:t>probability distribution 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378900"/>
              </p:ext>
            </p:extLst>
          </p:nvPr>
        </p:nvGraphicFramePr>
        <p:xfrm>
          <a:off x="762000" y="3916167"/>
          <a:ext cx="76961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3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3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HTT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12553"/>
              </p:ext>
            </p:extLst>
          </p:nvPr>
        </p:nvGraphicFramePr>
        <p:xfrm>
          <a:off x="3048000" y="4805167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3/8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3/8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1/8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To be explicit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 probability distribution assigns probability values to </a:t>
            </a:r>
            <a:r>
              <a:rPr lang="en-US" sz="2000" i="1" dirty="0">
                <a:solidFill>
                  <a:schemeClr val="tx2"/>
                </a:solidFill>
              </a:rPr>
              <a:t>all possible values </a:t>
            </a:r>
            <a:r>
              <a:rPr lang="en-US" sz="2000" dirty="0">
                <a:solidFill>
                  <a:schemeClr val="tx2"/>
                </a:solidFill>
              </a:rPr>
              <a:t>of a random variable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be &gt;= 0 and &lt;= 1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These values must sum to 1 for all possible values of the random variable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2672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1/2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1/2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105400" y="4343400"/>
          <a:ext cx="2514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P(X=3) =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P(X=2) =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P(X=1)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P(X=0)</a:t>
                      </a:r>
                      <a:r>
                        <a:rPr lang="en-US" baseline="0" dirty="0">
                          <a:solidFill>
                            <a:srgbClr val="000000"/>
                          </a:solidFill>
                        </a:rPr>
                        <a:t> = 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 flipV="1">
            <a:off x="914400" y="41148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4953000" y="4191000"/>
            <a:ext cx="2895600" cy="21336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8965</TotalTime>
  <Words>3012</Words>
  <Application>Microsoft Macintosh PowerPoint</Application>
  <PresentationFormat>On-screen Show (4:3)</PresentationFormat>
  <Paragraphs>593</Paragraphs>
  <Slides>60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Arial</vt:lpstr>
      <vt:lpstr>Calibri</vt:lpstr>
      <vt:lpstr>Century Schoolbook</vt:lpstr>
      <vt:lpstr>Symbol</vt:lpstr>
      <vt:lpstr>Tw Cen MT</vt:lpstr>
      <vt:lpstr>Wingdings</vt:lpstr>
      <vt:lpstr>Wingdings 2</vt:lpstr>
      <vt:lpstr>Median</vt:lpstr>
      <vt:lpstr>Equation</vt:lpstr>
      <vt:lpstr>Probability</vt:lpstr>
      <vt:lpstr>Admin</vt:lpstr>
      <vt:lpstr>Midterm</vt:lpstr>
      <vt:lpstr>Basic probability theory: terminology</vt:lpstr>
      <vt:lpstr>Basic probability theory: terminology</vt:lpstr>
      <vt:lpstr>Events</vt:lpstr>
      <vt:lpstr>Random variables</vt:lpstr>
      <vt:lpstr>Random variables</vt:lpstr>
      <vt:lpstr>Probability distribution</vt:lpstr>
      <vt:lpstr>Unconditional/prior probability</vt:lpstr>
      <vt:lpstr>Joint distribution</vt:lpstr>
      <vt:lpstr>Joint distribution</vt:lpstr>
      <vt:lpstr>Joint distribution</vt:lpstr>
      <vt:lpstr>Joint distribution</vt:lpstr>
      <vt:lpstr>Conditional probability</vt:lpstr>
      <vt:lpstr>Conditional probability</vt:lpstr>
      <vt:lpstr>Conditional probability</vt:lpstr>
      <vt:lpstr>Conditional probability</vt:lpstr>
      <vt:lpstr>Conditional probability</vt:lpstr>
      <vt:lpstr>Both are distributions over X</vt:lpstr>
      <vt:lpstr>A note about notation</vt:lpstr>
      <vt:lpstr>Properties of probabilities</vt:lpstr>
      <vt:lpstr>Properties of probabilities</vt:lpstr>
      <vt:lpstr>Properties of probabilities</vt:lpstr>
      <vt:lpstr>Chain rule (aka product rule)</vt:lpstr>
      <vt:lpstr>Chain rule</vt:lpstr>
      <vt:lpstr>Applications of the chain rule</vt:lpstr>
      <vt:lpstr>Bayes’ rule (theorem)</vt:lpstr>
      <vt:lpstr>Bayes’ rule</vt:lpstr>
      <vt:lpstr>Bayes’ rule</vt:lpstr>
      <vt:lpstr>Gaps</vt:lpstr>
      <vt:lpstr>Gaps</vt:lpstr>
      <vt:lpstr>Gaps</vt:lpstr>
      <vt:lpstr>Parasitic gaps</vt:lpstr>
      <vt:lpstr>Parasitic gaps</vt:lpstr>
      <vt:lpstr>Parasitic gaps</vt:lpstr>
      <vt:lpstr>Frequency of parasitic gaps</vt:lpstr>
      <vt:lpstr>Prob of parasitic gaps</vt:lpstr>
      <vt:lpstr>Prob of parasitic gaps</vt:lpstr>
      <vt:lpstr>Prob of parasitic gaps</vt:lpstr>
      <vt:lpstr>Prob of parasitic gaps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Same problems we’ve been dealing with so far</vt:lpstr>
      <vt:lpstr>Basic steps for probabilistic modeling</vt:lpstr>
      <vt:lpstr>Basic steps for probabilistic modeling</vt:lpstr>
      <vt:lpstr>Data generating distribution</vt:lpstr>
      <vt:lpstr>Step 1: picking a model</vt:lpstr>
      <vt:lpstr>Some math</vt:lpstr>
      <vt:lpstr>Some math</vt:lpstr>
      <vt:lpstr>Step  1: pick a model</vt:lpstr>
      <vt:lpstr>Full distribution tables</vt:lpstr>
      <vt:lpstr>27000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374</cp:revision>
  <cp:lastPrinted>2022-03-01T21:22:12Z</cp:lastPrinted>
  <dcterms:created xsi:type="dcterms:W3CDTF">2011-01-25T19:35:23Z</dcterms:created>
  <dcterms:modified xsi:type="dcterms:W3CDTF">2023-10-10T16:30:27Z</dcterms:modified>
</cp:coreProperties>
</file>