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302" r:id="rId12"/>
    <p:sldId id="303" r:id="rId13"/>
    <p:sldId id="271" r:id="rId14"/>
    <p:sldId id="274" r:id="rId15"/>
    <p:sldId id="319" r:id="rId16"/>
    <p:sldId id="272" r:id="rId17"/>
    <p:sldId id="275" r:id="rId18"/>
    <p:sldId id="277" r:id="rId19"/>
    <p:sldId id="278" r:id="rId20"/>
    <p:sldId id="279" r:id="rId21"/>
    <p:sldId id="280" r:id="rId22"/>
    <p:sldId id="285" r:id="rId23"/>
    <p:sldId id="287" r:id="rId24"/>
    <p:sldId id="288" r:id="rId25"/>
    <p:sldId id="320" r:id="rId26"/>
    <p:sldId id="290" r:id="rId27"/>
    <p:sldId id="289" r:id="rId28"/>
    <p:sldId id="291" r:id="rId29"/>
    <p:sldId id="286" r:id="rId30"/>
    <p:sldId id="283" r:id="rId31"/>
    <p:sldId id="284" r:id="rId32"/>
    <p:sldId id="282" r:id="rId33"/>
    <p:sldId id="294" r:id="rId34"/>
    <p:sldId id="295" r:id="rId35"/>
    <p:sldId id="296" r:id="rId36"/>
    <p:sldId id="297" r:id="rId37"/>
    <p:sldId id="299" r:id="rId38"/>
    <p:sldId id="301" r:id="rId39"/>
    <p:sldId id="300" r:id="rId40"/>
    <p:sldId id="306" r:id="rId41"/>
    <p:sldId id="305" r:id="rId42"/>
    <p:sldId id="318" r:id="rId43"/>
    <p:sldId id="269" r:id="rId44"/>
    <p:sldId id="307" r:id="rId45"/>
    <p:sldId id="308" r:id="rId46"/>
    <p:sldId id="309" r:id="rId47"/>
    <p:sldId id="310" r:id="rId48"/>
    <p:sldId id="312" r:id="rId49"/>
    <p:sldId id="313" r:id="rId50"/>
    <p:sldId id="314" r:id="rId51"/>
    <p:sldId id="316" r:id="rId52"/>
    <p:sldId id="317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15D6F2-9B43-674E-AE15-7C36D56EFE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6DAE6-5F4B-8D4E-9C78-E35FFC037E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D2AFB-E5D9-EA40-AEEF-87383F964993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DBB27-933A-E749-9301-C28A503FAB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9CB34-D1A7-1144-A4E2-8927475633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8FD5F-4DFA-C046-9FA9-C0737F83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9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4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40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obvious</a:t>
            </a:r>
            <a:r>
              <a:rPr lang="en-US" baseline="0" dirty="0"/>
              <a:t> how to do this for the three classifiers that we’ve seen…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8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9/19/23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9/19/23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Fall 2023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problem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Medical diagnosis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Predicting faults/failures (e.g. hard-drive failures, mechanical failures, etc.)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Predicting rare events (e.g. earthquakes)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Detecting fraud (credit card transactions, internet traffic)</a:t>
            </a:r>
          </a:p>
        </p:txBody>
      </p:sp>
    </p:spTree>
    <p:extLst>
      <p:ext uri="{BB962C8B-B14F-4D97-AF65-F5344CB8AC3E}">
        <p14:creationId xmlns:p14="http://schemas.microsoft.com/office/powerpoint/2010/main" val="251161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data: current classifiers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5888" y="1905000"/>
            <a:ext cx="1312334" cy="4430889"/>
          </a:xfrm>
          <a:prstGeom prst="rect">
            <a:avLst/>
          </a:prstGeom>
          <a:solidFill>
            <a:srgbClr val="FFFF00">
              <a:alpha val="42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294662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1498" y="2665609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99.997%</a:t>
            </a:r>
          </a:p>
          <a:p>
            <a:r>
              <a:rPr lang="en-US" dirty="0"/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3898" y="446449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0.003%</a:t>
            </a:r>
          </a:p>
          <a:p>
            <a:r>
              <a:rPr lang="en-US" dirty="0"/>
              <a:t>phishing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6321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will our current classifiers do on this problem?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277106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165172" y="399106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109683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68889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570111" y="2991556"/>
            <a:ext cx="395111" cy="437444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33733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76333" y="41910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641621" y="430106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13024" y="44958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692423" y="4690533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873045" y="451838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25445" y="424745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056488" y="4916088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141154" y="518159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321776" y="5009444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data: current classifiers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44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All will do fine if the data can be easily separated/distinguished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Decision trees: </a:t>
            </a:r>
          </a:p>
          <a:p>
            <a:pPr lvl="1"/>
            <a:r>
              <a:rPr lang="en-US" sz="2000" dirty="0"/>
              <a:t>explicitly minimizes training error</a:t>
            </a:r>
          </a:p>
          <a:p>
            <a:pPr lvl="1"/>
            <a:r>
              <a:rPr lang="en-US" sz="2000" dirty="0"/>
              <a:t>when pruning/stopping early: pick “majority” label at leaves</a:t>
            </a:r>
          </a:p>
          <a:p>
            <a:pPr lvl="1"/>
            <a:r>
              <a:rPr lang="en-US" sz="2000" dirty="0"/>
              <a:t>tend to do very poorly on imbalanced problems</a:t>
            </a:r>
          </a:p>
          <a:p>
            <a:pPr marL="365760" lvl="1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400" dirty="0"/>
              <a:t>k-NN:</a:t>
            </a:r>
          </a:p>
          <a:p>
            <a:pPr marL="708660" lvl="1" indent="-342900"/>
            <a:r>
              <a:rPr lang="en-US" sz="2100" dirty="0"/>
              <a:t>even for small k, majority class will tend to overwhelm the vote</a:t>
            </a:r>
          </a:p>
          <a:p>
            <a:pPr marL="708660" lvl="1" indent="-342900"/>
            <a:endParaRPr lang="en-US" sz="2100" dirty="0"/>
          </a:p>
          <a:p>
            <a:pPr marL="45720" indent="0">
              <a:buNone/>
            </a:pPr>
            <a:r>
              <a:rPr lang="en-US" sz="2400" dirty="0"/>
              <a:t>perceptron:</a:t>
            </a:r>
          </a:p>
          <a:p>
            <a:pPr marL="708660" lvl="1" indent="-342900"/>
            <a:r>
              <a:rPr lang="en-US" sz="2100" dirty="0"/>
              <a:t>can be reasonable since only updates when a mistake is made</a:t>
            </a:r>
          </a:p>
          <a:p>
            <a:pPr marL="708660" lvl="1" indent="-342900"/>
            <a:r>
              <a:rPr lang="en-US" sz="2100" dirty="0"/>
              <a:t>can take a </a:t>
            </a:r>
            <a:r>
              <a:rPr lang="en-US" sz="2100" b="1" dirty="0"/>
              <a:t>long</a:t>
            </a:r>
            <a:r>
              <a:rPr lang="en-US" sz="2100" dirty="0"/>
              <a:t> time to learn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0665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of the problem: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Accuracy is not the right measure of classifier performance in these domains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Other ideas for evaluation measures?</a:t>
            </a:r>
          </a:p>
        </p:txBody>
      </p:sp>
    </p:spTree>
    <p:extLst>
      <p:ext uri="{BB962C8B-B14F-4D97-AF65-F5344CB8AC3E}">
        <p14:creationId xmlns:p14="http://schemas.microsoft.com/office/powerpoint/2010/main" val="4135562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5903773"/>
            <a:ext cx="387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911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View the task as trying to find/identify “positive” examples (i.e. the rare events)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695221"/>
            <a:ext cx="7772400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5944883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5461327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8547" y="3897174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3938284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345472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</p:spTree>
    <p:extLst>
      <p:ext uri="{BB962C8B-B14F-4D97-AF65-F5344CB8AC3E}">
        <p14:creationId xmlns:p14="http://schemas.microsoft.com/office/powerpoint/2010/main" val="1784599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A78B4A2-6F1B-D742-A151-52490685AAC9}"/>
              </a:ext>
            </a:extLst>
          </p:cNvPr>
          <p:cNvSpPr txBox="1"/>
          <p:nvPr/>
        </p:nvSpPr>
        <p:spPr>
          <a:xfrm>
            <a:off x="1476320" y="2568475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89209" y="5073594"/>
            <a:ext cx="387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76320" y="5114704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89209" y="463114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3200" y="306699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1330311" y="3108105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DB53E0-6267-9E4E-B8C6-80B9ADA2FC85}"/>
              </a:ext>
            </a:extLst>
          </p:cNvPr>
          <p:cNvSpPr txBox="1"/>
          <p:nvPr/>
        </p:nvSpPr>
        <p:spPr>
          <a:xfrm>
            <a:off x="288256" y="1987272"/>
            <a:ext cx="1341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Precision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B49F6B-233D-CC4D-AC9C-14D230C1E67C}"/>
              </a:ext>
            </a:extLst>
          </p:cNvPr>
          <p:cNvSpPr txBox="1"/>
          <p:nvPr/>
        </p:nvSpPr>
        <p:spPr>
          <a:xfrm>
            <a:off x="380564" y="4169483"/>
            <a:ext cx="949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Recall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22DA65-41DF-D343-A106-BA21CC6955CB}"/>
              </a:ext>
            </a:extLst>
          </p:cNvPr>
          <p:cNvSpPr txBox="1"/>
          <p:nvPr/>
        </p:nvSpPr>
        <p:spPr>
          <a:xfrm>
            <a:off x="6299026" y="3646263"/>
            <a:ext cx="2467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same numerator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95E05C-6487-8A4A-B416-389053029008}"/>
              </a:ext>
            </a:extLst>
          </p:cNvPr>
          <p:cNvSpPr/>
          <p:nvPr/>
        </p:nvSpPr>
        <p:spPr>
          <a:xfrm>
            <a:off x="1456818" y="2597304"/>
            <a:ext cx="4172937" cy="442446"/>
          </a:xfrm>
          <a:prstGeom prst="rect">
            <a:avLst/>
          </a:prstGeom>
          <a:solidFill>
            <a:srgbClr val="00B050">
              <a:alpha val="18824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249719-CD0D-5E44-9E55-815BFD46E542}"/>
              </a:ext>
            </a:extLst>
          </p:cNvPr>
          <p:cNvSpPr/>
          <p:nvPr/>
        </p:nvSpPr>
        <p:spPr>
          <a:xfrm>
            <a:off x="1589208" y="4631148"/>
            <a:ext cx="4172937" cy="442446"/>
          </a:xfrm>
          <a:prstGeom prst="rect">
            <a:avLst/>
          </a:prstGeom>
          <a:solidFill>
            <a:srgbClr val="00B050">
              <a:alpha val="18824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68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3672899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635560"/>
            <a:ext cx="8740422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0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0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3714009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3230453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8547" y="2400072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2441182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1957626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09222" y="5181597"/>
            <a:ext cx="1076437" cy="990600"/>
          </a:xfrm>
          <a:prstGeom prst="rect">
            <a:avLst/>
          </a:prstGeom>
          <a:solidFill>
            <a:srgbClr val="FFCF01"/>
          </a:solidFill>
          <a:ln w="285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9222" y="4419597"/>
            <a:ext cx="1076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  <a:p>
            <a:r>
              <a:rPr lang="en-US" dirty="0"/>
              <a:t>positive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00913" y="4412243"/>
            <a:ext cx="105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precision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5700913" y="5479043"/>
            <a:ext cx="1143000" cy="6858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92111" y="5181597"/>
            <a:ext cx="1072445" cy="1524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10266" y="443087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positive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706801" y="5181597"/>
            <a:ext cx="1143000" cy="990600"/>
          </a:xfrm>
          <a:prstGeom prst="rect">
            <a:avLst/>
          </a:prstGeom>
          <a:solidFill>
            <a:srgbClr val="FFCF01">
              <a:alpha val="56000"/>
            </a:srgbClr>
          </a:solidFill>
          <a:ln w="285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762522" y="6095997"/>
            <a:ext cx="1143000" cy="609600"/>
          </a:xfrm>
          <a:prstGeom prst="rect">
            <a:avLst/>
          </a:prstGeom>
          <a:solidFill>
            <a:srgbClr val="FFCF01"/>
          </a:solidFill>
          <a:ln w="28575" cap="flat" cmpd="sng" algn="ctr">
            <a:solidFill>
              <a:schemeClr val="tx1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762522" y="5181597"/>
            <a:ext cx="1143000" cy="1524000"/>
          </a:xfrm>
          <a:prstGeom prst="rect">
            <a:avLst/>
          </a:prstGeom>
          <a:solidFill>
            <a:srgbClr val="FF0000">
              <a:alpha val="6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41702" y="4419597"/>
            <a:ext cx="70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recall</a:t>
            </a:r>
          </a:p>
        </p:txBody>
      </p:sp>
      <p:sp>
        <p:nvSpPr>
          <p:cNvPr id="38" name="Left Brace 37"/>
          <p:cNvSpPr/>
          <p:nvPr/>
        </p:nvSpPr>
        <p:spPr bwMode="auto">
          <a:xfrm>
            <a:off x="5319913" y="5479043"/>
            <a:ext cx="304800" cy="685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9" name="Left Brace 38"/>
          <p:cNvSpPr/>
          <p:nvPr/>
        </p:nvSpPr>
        <p:spPr bwMode="auto">
          <a:xfrm>
            <a:off x="7381522" y="6095997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182056" y="5181597"/>
            <a:ext cx="1143000" cy="685800"/>
          </a:xfrm>
          <a:prstGeom prst="rect">
            <a:avLst/>
          </a:prstGeom>
          <a:solidFill>
            <a:srgbClr val="FF6600"/>
          </a:solidFill>
          <a:ln w="28575" cap="flat" cmpd="sng" algn="ctr">
            <a:solidFill>
              <a:schemeClr val="tx1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42166" y="4277158"/>
            <a:ext cx="1903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correctly predicted positive</a:t>
            </a:r>
          </a:p>
        </p:txBody>
      </p:sp>
    </p:spTree>
    <p:extLst>
      <p:ext uri="{BB962C8B-B14F-4D97-AF65-F5344CB8AC3E}">
        <p14:creationId xmlns:p14="http://schemas.microsoft.com/office/powerpoint/2010/main" val="1523319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</p:spTree>
    <p:extLst>
      <p:ext uri="{BB962C8B-B14F-4D97-AF65-F5344CB8AC3E}">
        <p14:creationId xmlns:p14="http://schemas.microsoft.com/office/powerpoint/2010/main" val="834655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54027" y="4755442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55557" y="4552243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295714" y="5000434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42556" y="5027021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69503" y="5737195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64518" y="553399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404675" y="5982187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51517" y="6008774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0317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25087" y="4924778"/>
            <a:ext cx="424887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 we have both measures?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How can we maximize precision?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How can we maximize recall?</a:t>
            </a:r>
          </a:p>
        </p:txBody>
      </p:sp>
    </p:spTree>
    <p:extLst>
      <p:ext uri="{BB962C8B-B14F-4D97-AF65-F5344CB8AC3E}">
        <p14:creationId xmlns:p14="http://schemas.microsoft.com/office/powerpoint/2010/main" val="333232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2 grading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3: </a:t>
            </a:r>
          </a:p>
          <a:p>
            <a:pPr marL="0" indent="0">
              <a:buNone/>
            </a:pPr>
            <a:r>
              <a:rPr lang="en-US" sz="3200" dirty="0"/>
              <a:t>	- how did it go?</a:t>
            </a:r>
          </a:p>
          <a:p>
            <a:pPr marL="0" indent="0">
              <a:buNone/>
            </a:pPr>
            <a:r>
              <a:rPr lang="en-US" sz="3200" dirty="0"/>
              <a:t>	- do the experiments help?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4</a:t>
            </a:r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</a:t>
            </a:r>
            <a:r>
              <a:rPr lang="en-US" dirty="0">
                <a:solidFill>
                  <a:srgbClr val="FF6600"/>
                </a:solidFill>
              </a:rPr>
              <a:t>precision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4315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Don’t predict anything as positive!</a:t>
            </a:r>
          </a:p>
        </p:txBody>
      </p:sp>
    </p:spTree>
    <p:extLst>
      <p:ext uri="{BB962C8B-B14F-4D97-AF65-F5344CB8AC3E}">
        <p14:creationId xmlns:p14="http://schemas.microsoft.com/office/powerpoint/2010/main" val="2275863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</a:t>
            </a:r>
            <a:r>
              <a:rPr lang="en-US" dirty="0">
                <a:solidFill>
                  <a:srgbClr val="FF6600"/>
                </a:solidFill>
              </a:rPr>
              <a:t>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383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Predict everything as positive!</a:t>
            </a:r>
          </a:p>
        </p:txBody>
      </p:sp>
    </p:spTree>
    <p:extLst>
      <p:ext uri="{BB962C8B-B14F-4D97-AF65-F5344CB8AC3E}">
        <p14:creationId xmlns:p14="http://schemas.microsoft.com/office/powerpoint/2010/main" val="629929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vs. 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 there is a tradeoff between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increasing one, tends to decrease the other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For our algorithms, how might we increase/decrease precision/recall?</a:t>
            </a:r>
          </a:p>
        </p:txBody>
      </p:sp>
    </p:spTree>
    <p:extLst>
      <p:ext uri="{BB962C8B-B14F-4D97-AF65-F5344CB8AC3E}">
        <p14:creationId xmlns:p14="http://schemas.microsoft.com/office/powerpoint/2010/main" val="2660370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5333" y="2242275"/>
            <a:ext cx="4148667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For many classifiers we can get some notion of the prediction confidence 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Only predict </a:t>
            </a:r>
            <a:r>
              <a:rPr lang="en-US" sz="2400" dirty="0">
                <a:solidFill>
                  <a:srgbClr val="008000"/>
                </a:solidFill>
              </a:rPr>
              <a:t>positive</a:t>
            </a:r>
            <a:r>
              <a:rPr lang="en-US" sz="2400" dirty="0"/>
              <a:t> if the confidence is above a given threshold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By varying this threshold, we can vary precision and recall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721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58396" y="3203096"/>
            <a:ext cx="40075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put most confident </a:t>
            </a:r>
            <a:r>
              <a:rPr lang="en-US" sz="2400" dirty="0">
                <a:solidFill>
                  <a:srgbClr val="008000"/>
                </a:solidFill>
              </a:rPr>
              <a:t>positive</a:t>
            </a:r>
            <a:r>
              <a:rPr lang="en-US" sz="2400" dirty="0"/>
              <a:t> predictions at top</a:t>
            </a:r>
          </a:p>
          <a:p>
            <a:endParaRPr lang="en-US" sz="2400" dirty="0"/>
          </a:p>
          <a:p>
            <a:r>
              <a:rPr lang="en-US" sz="2400" dirty="0"/>
              <a:t>put most confident </a:t>
            </a:r>
            <a:r>
              <a:rPr lang="en-US" sz="2400" dirty="0">
                <a:solidFill>
                  <a:srgbClr val="660066"/>
                </a:solidFill>
              </a:rPr>
              <a:t>negative</a:t>
            </a:r>
            <a:r>
              <a:rPr lang="en-US" sz="2400" dirty="0"/>
              <a:t> predictions at bottom</a:t>
            </a:r>
          </a:p>
        </p:txBody>
      </p:sp>
    </p:spTree>
    <p:extLst>
      <p:ext uri="{BB962C8B-B14F-4D97-AF65-F5344CB8AC3E}">
        <p14:creationId xmlns:p14="http://schemas.microsoft.com/office/powerpoint/2010/main" val="671038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26864" y="2932288"/>
            <a:ext cx="40075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classify everything above threshold as </a:t>
            </a:r>
            <a:r>
              <a:rPr lang="en-US" sz="2400" dirty="0">
                <a:solidFill>
                  <a:srgbClr val="008000"/>
                </a:solidFill>
              </a:rPr>
              <a:t>positive</a:t>
            </a:r>
            <a:r>
              <a:rPr lang="en-US" sz="2400" dirty="0"/>
              <a:t> and everything else </a:t>
            </a:r>
            <a:r>
              <a:rPr lang="en-US" sz="2400" b="1" dirty="0">
                <a:solidFill>
                  <a:srgbClr val="660066"/>
                </a:solidFill>
              </a:rPr>
              <a:t>negative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calculate precision/recall at each break point/threshold</a:t>
            </a:r>
          </a:p>
        </p:txBody>
      </p:sp>
    </p:spTree>
    <p:extLst>
      <p:ext uri="{BB962C8B-B14F-4D97-AF65-F5344CB8AC3E}">
        <p14:creationId xmlns:p14="http://schemas.microsoft.com/office/powerpoint/2010/main" val="852676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299180" y="283585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10292" y="2331905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1/1 = 1.0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91340" y="2331905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1/3 = 0.33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53CE28A-9C44-A947-9BA4-63E48579D505}"/>
              </a:ext>
            </a:extLst>
          </p:cNvPr>
          <p:cNvCxnSpPr>
            <a:cxnSpLocks/>
            <a:endCxn id="47" idx="2"/>
          </p:cNvCxnSpPr>
          <p:nvPr/>
        </p:nvCxnSpPr>
        <p:spPr>
          <a:xfrm>
            <a:off x="2714614" y="2976026"/>
            <a:ext cx="18602" cy="344979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7953664-C745-3C49-B67A-5D5E0AAF999D}"/>
              </a:ext>
            </a:extLst>
          </p:cNvPr>
          <p:cNvSpPr txBox="1"/>
          <p:nvPr/>
        </p:nvSpPr>
        <p:spPr>
          <a:xfrm>
            <a:off x="2915417" y="29322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213E4BD-6A02-624B-8255-E80808B970B8}"/>
              </a:ext>
            </a:extLst>
          </p:cNvPr>
          <p:cNvSpPr txBox="1"/>
          <p:nvPr/>
        </p:nvSpPr>
        <p:spPr>
          <a:xfrm>
            <a:off x="2899514" y="354787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C7D5A6B-9FBB-6A41-A31B-B79484C9B6B6}"/>
              </a:ext>
            </a:extLst>
          </p:cNvPr>
          <p:cNvSpPr txBox="1"/>
          <p:nvPr/>
        </p:nvSpPr>
        <p:spPr>
          <a:xfrm>
            <a:off x="2915417" y="415474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9F7AD38-E696-B449-A51F-9D84A3FACD6E}"/>
              </a:ext>
            </a:extLst>
          </p:cNvPr>
          <p:cNvSpPr txBox="1"/>
          <p:nvPr/>
        </p:nvSpPr>
        <p:spPr>
          <a:xfrm>
            <a:off x="2899514" y="475540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0591231-74E8-434E-9AC1-425F50DEB5F9}"/>
              </a:ext>
            </a:extLst>
          </p:cNvPr>
          <p:cNvSpPr txBox="1"/>
          <p:nvPr/>
        </p:nvSpPr>
        <p:spPr>
          <a:xfrm>
            <a:off x="2901634" y="54350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E830BD-8469-A94C-80B9-574CEEFC765F}"/>
              </a:ext>
            </a:extLst>
          </p:cNvPr>
          <p:cNvSpPr txBox="1"/>
          <p:nvPr/>
        </p:nvSpPr>
        <p:spPr>
          <a:xfrm>
            <a:off x="2915417" y="60564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646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402666" y="340077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3778" y="2932288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1/2 = 0.5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94826" y="2932288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1/3 = 0.33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6A9EED7-CE9A-1D4A-8595-F299B28EF5D9}"/>
              </a:ext>
            </a:extLst>
          </p:cNvPr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738D77D-0D52-4742-8F17-6D4DE4F9BF57}"/>
              </a:ext>
            </a:extLst>
          </p:cNvPr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A8E0062-4F36-B94E-AA02-C52CF0759B92}"/>
              </a:ext>
            </a:extLst>
          </p:cNvPr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F3C1CB-D6C4-C142-8DA1-DC11E6AFC757}"/>
              </a:ext>
            </a:extLst>
          </p:cNvPr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F9A3BCB-C09C-7240-A0F2-49D8D67716DE}"/>
              </a:ext>
            </a:extLst>
          </p:cNvPr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FD8D42B-87AA-4843-A1B4-B2738E596C00}"/>
              </a:ext>
            </a:extLst>
          </p:cNvPr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A703F9A-FD84-9D43-BA79-94E6B598C357}"/>
              </a:ext>
            </a:extLst>
          </p:cNvPr>
          <p:cNvCxnSpPr>
            <a:cxnSpLocks/>
            <a:stCxn id="56" idx="0"/>
            <a:endCxn id="61" idx="2"/>
          </p:cNvCxnSpPr>
          <p:nvPr/>
        </p:nvCxnSpPr>
        <p:spPr>
          <a:xfrm flipH="1">
            <a:off x="2733216" y="3541888"/>
            <a:ext cx="7737" cy="288393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148274C-44C6-6D47-A2EB-923894D1FFD1}"/>
              </a:ext>
            </a:extLst>
          </p:cNvPr>
          <p:cNvSpPr txBox="1"/>
          <p:nvPr/>
        </p:nvSpPr>
        <p:spPr>
          <a:xfrm>
            <a:off x="2899514" y="354787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1EE6C64-7AE8-6244-AFBE-067D8CA9A88D}"/>
              </a:ext>
            </a:extLst>
          </p:cNvPr>
          <p:cNvSpPr txBox="1"/>
          <p:nvPr/>
        </p:nvSpPr>
        <p:spPr>
          <a:xfrm>
            <a:off x="2915417" y="415474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844B222-03E5-D44F-BB73-59962278A377}"/>
              </a:ext>
            </a:extLst>
          </p:cNvPr>
          <p:cNvSpPr txBox="1"/>
          <p:nvPr/>
        </p:nvSpPr>
        <p:spPr>
          <a:xfrm>
            <a:off x="2899514" y="475540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5C54E9A-F4B1-7A42-ADDF-B497034315CD}"/>
              </a:ext>
            </a:extLst>
          </p:cNvPr>
          <p:cNvSpPr txBox="1"/>
          <p:nvPr/>
        </p:nvSpPr>
        <p:spPr>
          <a:xfrm>
            <a:off x="2901634" y="54350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6079174-9AC8-9142-8AB9-C6C1520EC811}"/>
              </a:ext>
            </a:extLst>
          </p:cNvPr>
          <p:cNvSpPr txBox="1"/>
          <p:nvPr/>
        </p:nvSpPr>
        <p:spPr>
          <a:xfrm>
            <a:off x="2915417" y="60564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0406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4330582" y="4049887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99361" y="350359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2/3 = 0.67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36853" y="350359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2/3 = 0.67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A605A3-7932-D04C-A7B6-944FDF5B215B}"/>
              </a:ext>
            </a:extLst>
          </p:cNvPr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F0A8558-F4C8-C647-B042-5D468249735F}"/>
              </a:ext>
            </a:extLst>
          </p:cNvPr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25ED0ED-EA82-3F4E-A4B2-8781CBDDF540}"/>
              </a:ext>
            </a:extLst>
          </p:cNvPr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3A827FC-E9DE-2E4D-8258-60429B85D34D}"/>
              </a:ext>
            </a:extLst>
          </p:cNvPr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58C5BE5-5FFF-8246-8771-A09E9562F6D0}"/>
              </a:ext>
            </a:extLst>
          </p:cNvPr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37C20C-2433-434D-9734-97E2F8C0B801}"/>
              </a:ext>
            </a:extLst>
          </p:cNvPr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A856D20-63C5-234E-AC7C-6A1D72E64C1C}"/>
              </a:ext>
            </a:extLst>
          </p:cNvPr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7540604-7BA5-D446-AADF-DF2D93F00590}"/>
              </a:ext>
            </a:extLst>
          </p:cNvPr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7E5BB6E-107B-6145-A358-34C0A0BBEA62}"/>
              </a:ext>
            </a:extLst>
          </p:cNvPr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A6BE47D-394E-F74F-BF3B-4214FC104FC5}"/>
              </a:ext>
            </a:extLst>
          </p:cNvPr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7C5802A-F7F1-4343-A0A9-C510424BE58F}"/>
              </a:ext>
            </a:extLst>
          </p:cNvPr>
          <p:cNvCxnSpPr>
            <a:cxnSpLocks/>
            <a:stCxn id="63" idx="0"/>
            <a:endCxn id="66" idx="2"/>
          </p:cNvCxnSpPr>
          <p:nvPr/>
        </p:nvCxnSpPr>
        <p:spPr>
          <a:xfrm flipH="1">
            <a:off x="2733216" y="4163156"/>
            <a:ext cx="8244" cy="226266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6030B9B1-046B-ED4D-95B7-E8E8D2A196CE}"/>
              </a:ext>
            </a:extLst>
          </p:cNvPr>
          <p:cNvSpPr txBox="1"/>
          <p:nvPr/>
        </p:nvSpPr>
        <p:spPr>
          <a:xfrm>
            <a:off x="2915417" y="415474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84DD335-96AE-C04F-A76F-475802DD5777}"/>
              </a:ext>
            </a:extLst>
          </p:cNvPr>
          <p:cNvSpPr txBox="1"/>
          <p:nvPr/>
        </p:nvSpPr>
        <p:spPr>
          <a:xfrm>
            <a:off x="2899514" y="475540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F80CA3A-FBD3-884B-901F-FE0A017A7429}"/>
              </a:ext>
            </a:extLst>
          </p:cNvPr>
          <p:cNvSpPr txBox="1"/>
          <p:nvPr/>
        </p:nvSpPr>
        <p:spPr>
          <a:xfrm>
            <a:off x="2901634" y="54350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0EADAD5-E7AA-4647-8D8F-B4A5FE93544E}"/>
              </a:ext>
            </a:extLst>
          </p:cNvPr>
          <p:cNvSpPr txBox="1"/>
          <p:nvPr/>
        </p:nvSpPr>
        <p:spPr>
          <a:xfrm>
            <a:off x="2915417" y="60564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422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4360333" y="278835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360333" y="343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74444" y="409504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402666" y="470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402666" y="532270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374444" y="598593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388555" y="6618111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997222" y="2270667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67061" y="2270667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0.33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8734" y="2932288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788573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0.33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18734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788573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046956" y="419420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816795" y="4194201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46956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816795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46956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816795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046956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0.5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816795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53134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1257300"/>
            <a:ext cx="5283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031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precision-recall curve</a:t>
            </a:r>
          </a:p>
        </p:txBody>
      </p:sp>
      <p:graphicFrame>
        <p:nvGraphicFramePr>
          <p:cNvPr id="4301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768165"/>
              </p:ext>
            </p:extLst>
          </p:nvPr>
        </p:nvGraphicFramePr>
        <p:xfrm>
          <a:off x="1603022" y="1812396"/>
          <a:ext cx="5936785" cy="4100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016500" imgH="3467100" progId="Excel.Sheet.8">
                  <p:embed/>
                </p:oleObj>
              </mc:Choice>
              <mc:Fallback>
                <p:oleObj name="Worksheet" r:id="rId2" imgW="5016500" imgH="3467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022" y="1812396"/>
                        <a:ext cx="5936785" cy="4100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4137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system is better?</a:t>
            </a:r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94000" y="5935722"/>
            <a:ext cx="3359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quantify this?</a:t>
            </a:r>
          </a:p>
        </p:txBody>
      </p:sp>
    </p:spTree>
    <p:extLst>
      <p:ext uri="{BB962C8B-B14F-4D97-AF65-F5344CB8AC3E}">
        <p14:creationId xmlns:p14="http://schemas.microsoft.com/office/powerpoint/2010/main" val="115048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Area under the curve (PR-AUC) is one metric that encapsulates both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the precision/recall values for all </a:t>
            </a:r>
            <a:r>
              <a:rPr lang="en-US" dirty="0" err="1"/>
              <a:t>thresholding</a:t>
            </a:r>
            <a:r>
              <a:rPr lang="en-US" dirty="0"/>
              <a:t> of the test set (like we did before)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 calculate the area under the curve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also be calculated as the average precision for all the recall points (and many other similar approximations)</a:t>
            </a:r>
          </a:p>
        </p:txBody>
      </p:sp>
    </p:spTree>
    <p:extLst>
      <p:ext uri="{BB962C8B-B14F-4D97-AF65-F5344CB8AC3E}">
        <p14:creationId xmlns:p14="http://schemas.microsoft.com/office/powerpoint/2010/main" val="1392048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12830" y="5966387"/>
            <a:ext cx="3151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concerns/problems?</a:t>
            </a:r>
          </a:p>
        </p:txBody>
      </p:sp>
    </p:spTree>
    <p:extLst>
      <p:ext uri="{BB962C8B-B14F-4D97-AF65-F5344CB8AC3E}">
        <p14:creationId xmlns:p14="http://schemas.microsoft.com/office/powerpoint/2010/main" val="28323239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245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For real use, often only interested in performance in a particular range</a:t>
            </a:r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4871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Eventually, need to deploy.  How do we decide what threshold to use?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7105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4635" y="5703332"/>
            <a:ext cx="7683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Ideas?  </a:t>
            </a:r>
            <a:r>
              <a:rPr lang="en-US" sz="2400" dirty="0"/>
              <a:t>We’d like a compromise between precision and recall</a:t>
            </a:r>
          </a:p>
        </p:txBody>
      </p:sp>
    </p:spTree>
    <p:extLst>
      <p:ext uri="{BB962C8B-B14F-4D97-AF65-F5344CB8AC3E}">
        <p14:creationId xmlns:p14="http://schemas.microsoft.com/office/powerpoint/2010/main" val="5303698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F 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4152"/>
              </p:ext>
            </p:extLst>
          </p:nvPr>
        </p:nvGraphicFramePr>
        <p:xfrm>
          <a:off x="1519238" y="2878667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95200" imgH="609480" progId="Equation.3">
                  <p:embed/>
                </p:oleObj>
              </mc:Choice>
              <mc:Fallback>
                <p:oleObj name="Equation" r:id="rId2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2878667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7223" y="4898113"/>
            <a:ext cx="6886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α (or β) is a parameter that trades biases more towards precision or recall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29103"/>
              </p:ext>
            </p:extLst>
          </p:nvPr>
        </p:nvGraphicFramePr>
        <p:xfrm>
          <a:off x="5264150" y="5559776"/>
          <a:ext cx="1789113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60400" imgH="431800" progId="Equation.3">
                  <p:embed/>
                </p:oleObj>
              </mc:Choice>
              <mc:Fallback>
                <p:oleObj name="Equation" r:id="rId4" imgW="660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150" y="5559776"/>
                        <a:ext cx="1789113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4911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F1-measure</a:t>
            </a:r>
            <a:endParaRPr lang="en-US" i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Most common is α=0.5: equal balance/weighting between precision and recall: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190587"/>
              </p:ext>
            </p:extLst>
          </p:nvPr>
        </p:nvGraphicFramePr>
        <p:xfrm>
          <a:off x="1378127" y="2720624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95200" imgH="609480" progId="Equation.3">
                  <p:embed/>
                </p:oleObj>
              </mc:Choice>
              <mc:Fallback>
                <p:oleObj name="Equation" r:id="rId2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127" y="2720624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480656"/>
              </p:ext>
            </p:extLst>
          </p:nvPr>
        </p:nvGraphicFramePr>
        <p:xfrm>
          <a:off x="2147358" y="4817886"/>
          <a:ext cx="4471988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1000" imgH="571500" progId="Equation.3">
                  <p:embed/>
                </p:oleObj>
              </mc:Choice>
              <mc:Fallback>
                <p:oleObj name="Equation" r:id="rId4" imgW="16510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358" y="4817886"/>
                        <a:ext cx="4471988" cy="154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849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F 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595593"/>
              </p:ext>
            </p:extLst>
          </p:nvPr>
        </p:nvGraphicFramePr>
        <p:xfrm>
          <a:off x="1519238" y="3369735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95200" imgH="609480" progId="Equation.3">
                  <p:embed/>
                </p:oleObj>
              </mc:Choice>
              <mc:Fallback>
                <p:oleObj name="Equation" r:id="rId2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3369735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65778" y="5575278"/>
            <a:ext cx="47530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harmonic mean? 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Why not normal mean (i.e. average)?</a:t>
            </a:r>
          </a:p>
        </p:txBody>
      </p:sp>
    </p:spTree>
    <p:extLst>
      <p:ext uri="{BB962C8B-B14F-4D97-AF65-F5344CB8AC3E}">
        <p14:creationId xmlns:p14="http://schemas.microsoft.com/office/powerpoint/2010/main" val="41826609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i="1" baseline="-2500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and other averages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081999"/>
              </p:ext>
            </p:extLst>
          </p:nvPr>
        </p:nvGraphicFramePr>
        <p:xfrm>
          <a:off x="1692628" y="1714500"/>
          <a:ext cx="5645150" cy="393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775200" imgH="3327400" progId="Excel.Sheet.8">
                  <p:embed/>
                </p:oleObj>
              </mc:Choice>
              <mc:Fallback>
                <p:oleObj name="Worksheet" r:id="rId2" imgW="4775200" imgH="3327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628" y="1714500"/>
                        <a:ext cx="5645150" cy="3936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5925445"/>
            <a:ext cx="8381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Harmonic mean encourages precision/recall values that are similar!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5CA9D40-B8EB-0152-6555-3868EC4854C4}"/>
              </a:ext>
            </a:extLst>
          </p:cNvPr>
          <p:cNvCxnSpPr/>
          <p:nvPr/>
        </p:nvCxnSpPr>
        <p:spPr>
          <a:xfrm flipH="1">
            <a:off x="2364828" y="2869324"/>
            <a:ext cx="3079531" cy="108256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E026644-3EEF-9951-C4DA-59C05F74AF2B}"/>
              </a:ext>
            </a:extLst>
          </p:cNvPr>
          <p:cNvCxnSpPr>
            <a:cxnSpLocks/>
          </p:cNvCxnSpPr>
          <p:nvPr/>
        </p:nvCxnSpPr>
        <p:spPr>
          <a:xfrm flipH="1">
            <a:off x="5722883" y="3557753"/>
            <a:ext cx="341586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38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/>
              <a:t>Phishing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18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summarized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Accuracy is often </a:t>
            </a:r>
            <a:r>
              <a:rPr lang="en-US" b="1" dirty="0"/>
              <a:t>NOT</a:t>
            </a:r>
            <a:r>
              <a:rPr lang="en-US" dirty="0"/>
              <a:t> an appropriate evaluation metric for imbalanced data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precision/recall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PR-AUC and F1 can be used as a single metric to compare algorithm variations (and to tune </a:t>
            </a:r>
            <a:r>
              <a:rPr lang="en-US" dirty="0" err="1"/>
              <a:t>hyperparameters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3021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/>
              <a:t>Phishing – imbalanced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467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classifiers?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8591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precision/recall</a:t>
            </a:r>
            <a:r>
              <a:rPr lang="en-US" dirty="0"/>
              <a:t>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PR-AUC and F1 </a:t>
            </a:r>
            <a:r>
              <a:rPr lang="en-US" dirty="0"/>
              <a:t>can be used as a single metric to compare algorithm variations (and to tune </a:t>
            </a:r>
            <a:r>
              <a:rPr lang="en-US" dirty="0" err="1"/>
              <a:t>hyperparameters</a:t>
            </a:r>
            <a:r>
              <a:rPr lang="en-US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3557" y="5091666"/>
            <a:ext cx="7069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Can we train our classifiers to maximize this (instead of accuracy/error)?</a:t>
            </a:r>
          </a:p>
        </p:txBody>
      </p:sp>
    </p:spTree>
    <p:extLst>
      <p:ext uri="{BB962C8B-B14F-4D97-AF65-F5344CB8AC3E}">
        <p14:creationId xmlns:p14="http://schemas.microsoft.com/office/powerpoint/2010/main" val="14391720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box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32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Abstraction: we have a generic binary classifier, how can we use it to solve our new problem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82270" y="385845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82523" y="3632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6" name="Group 37"/>
          <p:cNvGrpSpPr/>
          <p:nvPr/>
        </p:nvGrpSpPr>
        <p:grpSpPr>
          <a:xfrm>
            <a:off x="3267229" y="3279897"/>
            <a:ext cx="1432277" cy="1371600"/>
            <a:chOff x="7330723" y="3505200"/>
            <a:chExt cx="1432277" cy="13716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binary classifier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90911" y="327989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90911" y="385845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1359" y="298234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+1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11359" y="427331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28795" y="3530438"/>
            <a:ext cx="261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optionally: also output a confidence/score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36133" y="5477554"/>
            <a:ext cx="7309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we do some pre-processing/post-processing of our data to allow us to still use our binary classifiers? </a:t>
            </a:r>
          </a:p>
        </p:txBody>
      </p:sp>
    </p:spTree>
    <p:extLst>
      <p:ext uri="{BB962C8B-B14F-4D97-AF65-F5344CB8AC3E}">
        <p14:creationId xmlns:p14="http://schemas.microsoft.com/office/powerpoint/2010/main" val="24235802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1: subsampling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8221" y="2483556"/>
            <a:ext cx="1312334" cy="3710000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43749" y="466051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50%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3557" y="1654975"/>
            <a:ext cx="4120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Create a new training dataset by: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including all </a:t>
            </a:r>
            <a:r>
              <a:rPr lang="en-US" sz="2000" i="1" dirty="0"/>
              <a:t>k</a:t>
            </a:r>
            <a:r>
              <a:rPr lang="en-US" sz="2000" dirty="0"/>
              <a:t> “positive” examples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randomly picking </a:t>
            </a:r>
            <a:r>
              <a:rPr lang="en-US" sz="2000" i="1" dirty="0"/>
              <a:t>k</a:t>
            </a:r>
            <a:r>
              <a:rPr lang="en-US" sz="2000" dirty="0"/>
              <a:t> “negative” examples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2878668" y="4013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1289" y="362056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50%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4696" y="582805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828013" y="466051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25192" y="4629467"/>
            <a:ext cx="1319057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65570" y="5458725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</p:spTree>
    <p:extLst>
      <p:ext uri="{BB962C8B-B14F-4D97-AF65-F5344CB8AC3E}">
        <p14:creationId xmlns:p14="http://schemas.microsoft.com/office/powerpoint/2010/main" val="409212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Easy to implement</a:t>
            </a:r>
          </a:p>
          <a:p>
            <a:pPr lvl="1"/>
            <a:r>
              <a:rPr lang="en-US" dirty="0"/>
              <a:t>Training becomes much more efficient (smaller training set)</a:t>
            </a:r>
          </a:p>
          <a:p>
            <a:pPr lvl="1"/>
            <a:r>
              <a:rPr lang="en-US" dirty="0"/>
              <a:t>For some domains, can work very well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Throwing away </a:t>
            </a:r>
            <a:r>
              <a:rPr lang="en-US" b="1" i="1" dirty="0"/>
              <a:t>a lot</a:t>
            </a:r>
            <a:r>
              <a:rPr lang="en-US" b="1" dirty="0"/>
              <a:t> </a:t>
            </a:r>
            <a:r>
              <a:rPr lang="en-US" dirty="0"/>
              <a:t>of data/information</a:t>
            </a:r>
          </a:p>
        </p:txBody>
      </p:sp>
    </p:spTree>
    <p:extLst>
      <p:ext uri="{BB962C8B-B14F-4D97-AF65-F5344CB8AC3E}">
        <p14:creationId xmlns:p14="http://schemas.microsoft.com/office/powerpoint/2010/main" val="12671688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2: oversampling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26774" y="470668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50%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11277" y="1447799"/>
            <a:ext cx="41204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Create a new training data set by: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include all </a:t>
            </a:r>
            <a:r>
              <a:rPr lang="en-US" sz="2000" i="1" dirty="0"/>
              <a:t>m</a:t>
            </a:r>
            <a:r>
              <a:rPr lang="en-US" sz="2000" dirty="0"/>
              <a:t> “negative” examples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include </a:t>
            </a:r>
            <a:r>
              <a:rPr lang="en-US" sz="2000" i="1" dirty="0"/>
              <a:t>m</a:t>
            </a:r>
            <a:r>
              <a:rPr lang="en-US" sz="2000" dirty="0"/>
              <a:t> “positive examples: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repeat each example a fixed number of times, or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sample with replacement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3891845" y="4019011"/>
            <a:ext cx="894553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26774" y="3372680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50%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51289" y="6278057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88234" y="1627608"/>
            <a:ext cx="1312334" cy="2506948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88234" y="4145692"/>
            <a:ext cx="1312334" cy="2506948"/>
          </a:xfrm>
          <a:prstGeom prst="rect">
            <a:avLst/>
          </a:prstGeom>
          <a:solidFill>
            <a:srgbClr val="FF0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Easy to implement</a:t>
            </a:r>
          </a:p>
          <a:p>
            <a:pPr lvl="1"/>
            <a:r>
              <a:rPr lang="en-US" dirty="0"/>
              <a:t>Utilizes all of the training data</a:t>
            </a:r>
          </a:p>
          <a:p>
            <a:pPr lvl="1"/>
            <a:r>
              <a:rPr lang="en-US" dirty="0"/>
              <a:t>Tends to perform well in a broader set of circumstances than subsampling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Computationally expensive to train classifier</a:t>
            </a:r>
          </a:p>
        </p:txBody>
      </p:sp>
    </p:spTree>
    <p:extLst>
      <p:ext uri="{BB962C8B-B14F-4D97-AF65-F5344CB8AC3E}">
        <p14:creationId xmlns:p14="http://schemas.microsoft.com/office/powerpoint/2010/main" val="19107709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2b: weighted 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13715" y="2459244"/>
            <a:ext cx="43572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 costs/weights to the training set</a:t>
            </a:r>
          </a:p>
          <a:p>
            <a:endParaRPr lang="en-US" sz="2000" dirty="0"/>
          </a:p>
          <a:p>
            <a:r>
              <a:rPr lang="en-US" sz="2000" dirty="0"/>
              <a:t>“negative” examples get weight 1</a:t>
            </a:r>
          </a:p>
          <a:p>
            <a:endParaRPr lang="en-US" sz="2000" dirty="0"/>
          </a:p>
          <a:p>
            <a:r>
              <a:rPr lang="en-US" sz="2000" dirty="0"/>
              <a:t>“positive” examples get a much larger weight</a:t>
            </a:r>
          </a:p>
          <a:p>
            <a:endParaRPr lang="en-US" sz="2000" dirty="0"/>
          </a:p>
          <a:p>
            <a:r>
              <a:rPr lang="en-US" sz="2000" b="1" i="1" dirty="0">
                <a:solidFill>
                  <a:srgbClr val="FF6600"/>
                </a:solidFill>
              </a:rPr>
              <a:t>change learning algorithm to optimize weighted training error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78067" y="5735560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0889" y="2215444"/>
            <a:ext cx="132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cost/weights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9682" y="3628999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25447" y="5431671"/>
            <a:ext cx="19408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99.997/0.003 =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 33332 </a:t>
            </a:r>
          </a:p>
        </p:txBody>
      </p:sp>
    </p:spTree>
    <p:extLst>
      <p:ext uri="{BB962C8B-B14F-4D97-AF65-F5344CB8AC3E}">
        <p14:creationId xmlns:p14="http://schemas.microsoft.com/office/powerpoint/2010/main" val="422029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00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Achieves the effect of oversampling without the computational cost</a:t>
            </a:r>
          </a:p>
          <a:p>
            <a:pPr lvl="1"/>
            <a:r>
              <a:rPr lang="en-US" dirty="0"/>
              <a:t>Utilizes all of the training data</a:t>
            </a:r>
          </a:p>
          <a:p>
            <a:pPr lvl="1"/>
            <a:r>
              <a:rPr lang="en-US" dirty="0"/>
              <a:t>Tends to perform well in a broader set circumstances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Requires a classifier that can deal with weights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4334" y="5851056"/>
            <a:ext cx="785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Of our three classifiers, can all be modified to handle weights?</a:t>
            </a:r>
          </a:p>
        </p:txBody>
      </p:sp>
    </p:spTree>
    <p:extLst>
      <p:ext uri="{BB962C8B-B14F-4D97-AF65-F5344CB8AC3E}">
        <p14:creationId xmlns:p14="http://schemas.microsoft.com/office/powerpoint/2010/main" val="9754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for 1 hour, Google collects 1M e-mails randomly</a:t>
            </a:r>
          </a:p>
          <a:p>
            <a:pPr marL="514350" indent="-514350">
              <a:buAutoNum type="arabicPeriod"/>
            </a:pPr>
            <a:r>
              <a:rPr lang="en-US" dirty="0"/>
              <a:t>they pay people to label them as “phishing” or “not-phishing”</a:t>
            </a:r>
          </a:p>
          <a:p>
            <a:pPr marL="514350" indent="-514350">
              <a:buAutoNum type="arabicPeriod"/>
            </a:pPr>
            <a:r>
              <a:rPr lang="en-US" dirty="0"/>
              <a:t>they give the data to you to learn to classify </a:t>
            </a:r>
            <a:br>
              <a:rPr lang="en-US" dirty="0"/>
            </a:br>
            <a:r>
              <a:rPr lang="en-US" dirty="0"/>
              <a:t>e-mails as phishing or not</a:t>
            </a:r>
          </a:p>
          <a:p>
            <a:pPr marL="514350" indent="-514350">
              <a:buAutoNum type="arabicPeriod"/>
            </a:pPr>
            <a:r>
              <a:rPr lang="en-US" dirty="0"/>
              <a:t>you, having taken ML, try out a few of your favorite classifiers</a:t>
            </a:r>
          </a:p>
          <a:p>
            <a:pPr marL="514350" indent="-514350">
              <a:buAutoNum type="arabicPeriod"/>
            </a:pPr>
            <a:r>
              <a:rPr lang="en-US" dirty="0"/>
              <a:t>you achieve an accuracy of 99.997%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6179445"/>
            <a:ext cx="3370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Should you be happy?</a:t>
            </a:r>
          </a:p>
        </p:txBody>
      </p:sp>
    </p:spTree>
    <p:extLst>
      <p:ext uri="{BB962C8B-B14F-4D97-AF65-F5344CB8AC3E}">
        <p14:creationId xmlns:p14="http://schemas.microsoft.com/office/powerpoint/2010/main" val="22540580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decision trees with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7556" y="1600200"/>
            <a:ext cx="8748888" cy="19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Otherwise: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sz="2400" dirty="0"/>
              <a:t>pick the feature with the highest score, partition the data based on that data value and call recursively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6890" y="4387333"/>
            <a:ext cx="825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used the </a:t>
            </a:r>
            <a:r>
              <a:rPr lang="en-US" sz="2400" dirty="0">
                <a:solidFill>
                  <a:srgbClr val="FF6600"/>
                </a:solidFill>
              </a:rPr>
              <a:t>training error </a:t>
            </a:r>
            <a:r>
              <a:rPr lang="en-US" sz="2400" dirty="0"/>
              <a:t>to decide on which feature to choose: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use the </a:t>
            </a:r>
            <a:r>
              <a:rPr lang="en-US" sz="2400" i="1" dirty="0">
                <a:solidFill>
                  <a:srgbClr val="FF6600"/>
                </a:solidFill>
              </a:rPr>
              <a:t>weighted</a:t>
            </a:r>
            <a:r>
              <a:rPr lang="en-US" sz="2400" dirty="0">
                <a:solidFill>
                  <a:srgbClr val="FF6600"/>
                </a:solidFill>
              </a:rPr>
              <a:t> training error</a:t>
            </a:r>
          </a:p>
          <a:p>
            <a:endParaRPr lang="en-US" sz="2400" dirty="0"/>
          </a:p>
          <a:p>
            <a:r>
              <a:rPr lang="en-US" sz="2400" dirty="0"/>
              <a:t>In general, any time we do a count, use the weighted count (e.g. in calculating the majority label at a leaf)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66890" y="3570111"/>
            <a:ext cx="85795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9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Idea 3: optimize a different error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or, come up with another learning algorithm designed specifically for imbalanced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</p:txBody>
      </p:sp>
    </p:spTree>
    <p:extLst>
      <p:ext uri="{BB962C8B-B14F-4D97-AF65-F5344CB8AC3E}">
        <p14:creationId xmlns:p14="http://schemas.microsoft.com/office/powerpoint/2010/main" val="19456172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Idea 3: optimize a different error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896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Challenge: not all classifiers are amenable to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or, come up with another learning algorithm designed specifically for imbalanced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Don’t want to reinvent the wheel!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That said, there are a number of approaches that have been developed to specifically handle imbalanced problems</a:t>
            </a:r>
          </a:p>
        </p:txBody>
      </p:sp>
    </p:spTree>
    <p:extLst>
      <p:ext uri="{BB962C8B-B14F-4D97-AF65-F5344CB8AC3E}">
        <p14:creationId xmlns:p14="http://schemas.microsoft.com/office/powerpoint/2010/main" val="1108550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1905001"/>
            <a:ext cx="1312334" cy="4288556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342443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141" y="5870391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64556" y="2173112"/>
            <a:ext cx="59014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phishing problem is what is called an </a:t>
            </a:r>
            <a:r>
              <a:rPr lang="en-US" sz="2400" b="1" dirty="0">
                <a:solidFill>
                  <a:srgbClr val="FF6600"/>
                </a:solidFill>
              </a:rPr>
              <a:t>imbalanced data</a:t>
            </a:r>
            <a:r>
              <a:rPr lang="en-US" sz="2400" dirty="0"/>
              <a:t> problem</a:t>
            </a:r>
          </a:p>
          <a:p>
            <a:endParaRPr lang="en-US" sz="2400" dirty="0"/>
          </a:p>
          <a:p>
            <a:r>
              <a:rPr lang="en-US" sz="2400" dirty="0"/>
              <a:t>There is a large discrepancy between the number of examples with each class label</a:t>
            </a:r>
          </a:p>
          <a:p>
            <a:endParaRPr lang="en-US" sz="2400" dirty="0"/>
          </a:p>
          <a:p>
            <a:r>
              <a:rPr lang="en-US" sz="2400" dirty="0"/>
              <a:t>e.g. for 1M examples only ~30 would be phishing e-mails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5835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probably going on with our classifier?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39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377470" y="3211331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377723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7" name="Group 37"/>
          <p:cNvGrpSpPr/>
          <p:nvPr/>
        </p:nvGrpSpPr>
        <p:grpSpPr>
          <a:xfrm>
            <a:off x="2962429" y="2632776"/>
            <a:ext cx="1432277" cy="1371600"/>
            <a:chOff x="7330723" y="3505200"/>
            <a:chExt cx="1432277" cy="137160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30723" y="3627846"/>
              <a:ext cx="143227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always predict </a:t>
              </a:r>
              <a:br>
                <a:rPr lang="en-US" sz="2000" dirty="0"/>
              </a:br>
              <a:r>
                <a:rPr lang="en-US" sz="2000" dirty="0"/>
                <a:t>not-phishing</a:t>
              </a:r>
            </a:p>
          </p:txBody>
        </p:sp>
      </p:grpSp>
      <p:sp>
        <p:nvSpPr>
          <p:cNvPr id="10" name="Right Arrow 9"/>
          <p:cNvSpPr/>
          <p:nvPr/>
        </p:nvSpPr>
        <p:spPr bwMode="auto">
          <a:xfrm>
            <a:off x="4731456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76900" y="3119377"/>
            <a:ext cx="2528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99.997% accuracy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99890" y="5273006"/>
            <a:ext cx="434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does the classifier learn this?</a:t>
            </a:r>
          </a:p>
        </p:txBody>
      </p:sp>
    </p:spTree>
    <p:extLst>
      <p:ext uri="{BB962C8B-B14F-4D97-AF65-F5344CB8AC3E}">
        <p14:creationId xmlns:p14="http://schemas.microsoft.com/office/powerpoint/2010/main" val="41077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4556" y="1591733"/>
            <a:ext cx="8441492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Many classifiers are designed to optimize error/accuracy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tends to bias performance towards the majority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rgbClr val="660066"/>
                </a:solidFill>
              </a:rPr>
              <a:t>Anytime</a:t>
            </a:r>
            <a:r>
              <a:rPr lang="en-US" dirty="0"/>
              <a:t> there is an imbalance in the data this can happen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It is particularly pronounced, though, when the imbalance is more pronounced</a:t>
            </a:r>
          </a:p>
        </p:txBody>
      </p:sp>
    </p:spTree>
    <p:extLst>
      <p:ext uri="{BB962C8B-B14F-4D97-AF65-F5344CB8AC3E}">
        <p14:creationId xmlns:p14="http://schemas.microsoft.com/office/powerpoint/2010/main" val="3457259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problem domains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5981" y="2977446"/>
            <a:ext cx="7303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Besides phishing (and spam) what are some other imbalanced problems domains?</a:t>
            </a:r>
          </a:p>
        </p:txBody>
      </p:sp>
    </p:spTree>
    <p:extLst>
      <p:ext uri="{BB962C8B-B14F-4D97-AF65-F5344CB8AC3E}">
        <p14:creationId xmlns:p14="http://schemas.microsoft.com/office/powerpoint/2010/main" val="931503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8869</TotalTime>
  <Words>2096</Words>
  <Application>Microsoft Macintosh PowerPoint</Application>
  <PresentationFormat>On-screen Show (4:3)</PresentationFormat>
  <Paragraphs>674</Paragraphs>
  <Slides>52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Arial</vt:lpstr>
      <vt:lpstr>Calibri</vt:lpstr>
      <vt:lpstr>Lucida Sans</vt:lpstr>
      <vt:lpstr>Tw Cen MT</vt:lpstr>
      <vt:lpstr>Wingdings</vt:lpstr>
      <vt:lpstr>Wingdings 2</vt:lpstr>
      <vt:lpstr>Median</vt:lpstr>
      <vt:lpstr>Worksheet</vt:lpstr>
      <vt:lpstr>Equation</vt:lpstr>
      <vt:lpstr>imbalanced data</vt:lpstr>
      <vt:lpstr>Admin</vt:lpstr>
      <vt:lpstr>PowerPoint Presentation</vt:lpstr>
      <vt:lpstr>Phishing</vt:lpstr>
      <vt:lpstr>Setup</vt:lpstr>
      <vt:lpstr>Imbalanced data</vt:lpstr>
      <vt:lpstr>Imbalanced data</vt:lpstr>
      <vt:lpstr>Imbalanced data</vt:lpstr>
      <vt:lpstr>Imbalanced problem domains</vt:lpstr>
      <vt:lpstr>Imbalanced problem domains</vt:lpstr>
      <vt:lpstr>Imbalanced data: current classifiers</vt:lpstr>
      <vt:lpstr>Imbalanced data: current classifiers</vt:lpstr>
      <vt:lpstr>Part of the problem: evaluation</vt:lpstr>
      <vt:lpstr>“identification” tasks</vt:lpstr>
      <vt:lpstr>“identification” tasks</vt:lpstr>
      <vt:lpstr>“identification” tasks</vt:lpstr>
      <vt:lpstr>precision and recall</vt:lpstr>
      <vt:lpstr>precision and recall</vt:lpstr>
      <vt:lpstr>precision and recall</vt:lpstr>
      <vt:lpstr>Maximizing precision</vt:lpstr>
      <vt:lpstr>Maximizing recall</vt:lpstr>
      <vt:lpstr>precision vs. recall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precision-recall curve</vt:lpstr>
      <vt:lpstr>Which is system is better?</vt:lpstr>
      <vt:lpstr>Area under the curve</vt:lpstr>
      <vt:lpstr>Area under the curve?</vt:lpstr>
      <vt:lpstr>Area under the curve?</vt:lpstr>
      <vt:lpstr>Area under the curve?</vt:lpstr>
      <vt:lpstr>A combined measure: F</vt:lpstr>
      <vt:lpstr>F1-measure</vt:lpstr>
      <vt:lpstr>A combined measure: F</vt:lpstr>
      <vt:lpstr>F1 and other averages</vt:lpstr>
      <vt:lpstr>Evaluation summarized</vt:lpstr>
      <vt:lpstr>Phishing – imbalanced data</vt:lpstr>
      <vt:lpstr>Training classifiers?</vt:lpstr>
      <vt:lpstr>Black box approach</vt:lpstr>
      <vt:lpstr>Idea 1: subsampling</vt:lpstr>
      <vt:lpstr>Subsampling</vt:lpstr>
      <vt:lpstr>Idea 2: oversampling</vt:lpstr>
      <vt:lpstr>oversampling</vt:lpstr>
      <vt:lpstr>Idea 2b: weighted examples</vt:lpstr>
      <vt:lpstr>weighted examples </vt:lpstr>
      <vt:lpstr>Building decision trees with weights</vt:lpstr>
      <vt:lpstr>Idea 3: optimize a different error metric</vt:lpstr>
      <vt:lpstr>Idea 3: optimize a different error metric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1443</cp:revision>
  <cp:lastPrinted>2022-02-08T19:09:55Z</cp:lastPrinted>
  <dcterms:created xsi:type="dcterms:W3CDTF">2013-09-08T20:10:23Z</dcterms:created>
  <dcterms:modified xsi:type="dcterms:W3CDTF">2023-09-19T23:47:23Z</dcterms:modified>
</cp:coreProperties>
</file>