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256" r:id="rId2"/>
    <p:sldId id="348" r:id="rId3"/>
    <p:sldId id="349" r:id="rId4"/>
    <p:sldId id="350" r:id="rId5"/>
    <p:sldId id="259" r:id="rId6"/>
    <p:sldId id="261" r:id="rId7"/>
    <p:sldId id="260" r:id="rId8"/>
    <p:sldId id="262" r:id="rId9"/>
    <p:sldId id="263" r:id="rId10"/>
    <p:sldId id="264" r:id="rId11"/>
    <p:sldId id="266" r:id="rId12"/>
    <p:sldId id="267" r:id="rId13"/>
    <p:sldId id="265" r:id="rId14"/>
    <p:sldId id="276" r:id="rId15"/>
    <p:sldId id="275" r:id="rId16"/>
    <p:sldId id="279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4" r:id="rId26"/>
    <p:sldId id="291" r:id="rId27"/>
    <p:sldId id="292" r:id="rId28"/>
    <p:sldId id="293" r:id="rId29"/>
    <p:sldId id="290" r:id="rId30"/>
    <p:sldId id="296" r:id="rId31"/>
    <p:sldId id="34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35" r:id="rId71"/>
    <p:sldId id="347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1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</a:t>
            </a:r>
            <a:r>
              <a:rPr lang="en-US" baseline="0" dirty="0"/>
              <a:t> you expect the max temp values for each day to have higher variance here or in Vermont?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5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expensive</a:t>
            </a:r>
            <a:r>
              <a:rPr lang="en-US" baseline="0" dirty="0"/>
              <a:t> if you have lots of features and/or it is expensive to train your model</a:t>
            </a:r>
          </a:p>
          <a:p>
            <a:pPr marL="171450" indent="-171450">
              <a:buFontTx/>
              <a:buChar char="-"/>
            </a:pPr>
            <a:r>
              <a:rPr lang="en-US" dirty="0"/>
              <a:t>still</a:t>
            </a:r>
            <a:r>
              <a:rPr lang="en-US" baseline="0" dirty="0"/>
              <a:t> can remove useful features if they’re redundant with other features.  This can get you in trouble if you also remove the redundant feature.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2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17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/>
              <a:t>an example with drastically different values can cause huge fluctuations in the model updates (e.g. with the perceptron)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hopefully we’d weed out extreme values when removing outliers, but even moderate magnitude differences can still impact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3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5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9/12/23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9/12/23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emf"/><Relationship Id="rId7" Type="http://schemas.openxmlformats.org/officeDocument/2006/relationships/image" Target="../media/image11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Feature PRE-PROCESSING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2023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 vs.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other domains, we are provided with the raw data, but must extract/identify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</a:t>
            </a:r>
          </a:p>
          <a:p>
            <a:pPr lvl="1"/>
            <a:r>
              <a:rPr lang="en-US" dirty="0"/>
              <a:t>image data</a:t>
            </a:r>
          </a:p>
          <a:p>
            <a:pPr lvl="1"/>
            <a:r>
              <a:rPr lang="en-US" dirty="0"/>
              <a:t>text data</a:t>
            </a:r>
          </a:p>
          <a:p>
            <a:pPr lvl="1"/>
            <a:r>
              <a:rPr lang="en-US" dirty="0"/>
              <a:t>audio data</a:t>
            </a:r>
          </a:p>
          <a:p>
            <a:pPr lvl="1"/>
            <a:r>
              <a:rPr lang="en-US" dirty="0"/>
              <a:t>log data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4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an image represented?</a:t>
            </a:r>
          </a:p>
        </p:txBody>
      </p:sp>
      <p:pic>
        <p:nvPicPr>
          <p:cNvPr id="3" name="Picture 5" descr="C:\images\homer\surpris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971800"/>
            <a:ext cx="1814513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236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an image represented?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1752600" y="2971800"/>
            <a:ext cx="1814513" cy="2286000"/>
            <a:chOff x="1447800" y="3352800"/>
            <a:chExt cx="1814513" cy="2286000"/>
          </a:xfrm>
        </p:grpSpPr>
        <p:pic>
          <p:nvPicPr>
            <p:cNvPr id="3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4" name="Rectangle 3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6" name="TextBox 435"/>
          <p:cNvSpPr txBox="1"/>
          <p:nvPr/>
        </p:nvSpPr>
        <p:spPr>
          <a:xfrm>
            <a:off x="4038600" y="3581400"/>
            <a:ext cx="46819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/>
              <a:t> images are made up of pixels</a:t>
            </a:r>
          </a:p>
          <a:p>
            <a:pPr>
              <a:buFont typeface="Arial"/>
              <a:buChar char="•"/>
            </a:pPr>
            <a:r>
              <a:rPr lang="en-US" sz="2800" dirty="0"/>
              <a:t> for a color image, each pixel corresponds to an RGB value (i.e. three numbers)</a:t>
            </a:r>
          </a:p>
        </p:txBody>
      </p:sp>
    </p:spTree>
    <p:extLst>
      <p:ext uri="{BB962C8B-B14F-4D97-AF65-F5344CB8AC3E}">
        <p14:creationId xmlns:p14="http://schemas.microsoft.com/office/powerpoint/2010/main" val="3237318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features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for each pixel:	R[0-255]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   	G[0-255]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1818832" y="6162078"/>
            <a:ext cx="718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retain all the information in the original document?</a:t>
            </a:r>
          </a:p>
        </p:txBody>
      </p:sp>
    </p:spTree>
    <p:extLst>
      <p:ext uri="{BB962C8B-B14F-4D97-AF65-F5344CB8AC3E}">
        <p14:creationId xmlns:p14="http://schemas.microsoft.com/office/powerpoint/2010/main" val="356745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features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for each pixel:	R[0-255]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   	G[0-255]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071898" y="5931245"/>
            <a:ext cx="348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Other features for images?</a:t>
            </a:r>
          </a:p>
        </p:txBody>
      </p:sp>
    </p:spTree>
    <p:extLst>
      <p:ext uri="{BB962C8B-B14F-4D97-AF65-F5344CB8AC3E}">
        <p14:creationId xmlns:p14="http://schemas.microsoft.com/office/powerpoint/2010/main" val="406432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image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/>
              <a:t>Use “patches” rather than pixels (sort of like “bigrams” for text)</a:t>
            </a:r>
          </a:p>
          <a:p>
            <a:r>
              <a:rPr lang="en-US" dirty="0"/>
              <a:t>Different color representations (i.e. L*A*B*)</a:t>
            </a:r>
          </a:p>
          <a:p>
            <a:r>
              <a:rPr lang="en-US" dirty="0"/>
              <a:t>Texture features, i.e. responses to filters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Shape features</a:t>
            </a:r>
          </a:p>
          <a:p>
            <a:r>
              <a:rPr lang="en-US" dirty="0"/>
              <a:t>…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9016" y="3644371"/>
            <a:ext cx="2364317" cy="145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32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3850" y="1600200"/>
            <a:ext cx="828219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Very often requires some domain knowledge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ML algorithm developers, we often have to trust the “experts” to identify and extract reasonable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That said, it can be helpful to understand where the features are coming from</a:t>
            </a:r>
          </a:p>
        </p:txBody>
      </p:sp>
    </p:spTree>
    <p:extLst>
      <p:ext uri="{BB962C8B-B14F-4D97-AF65-F5344CB8AC3E}">
        <p14:creationId xmlns:p14="http://schemas.microsoft.com/office/powerpoint/2010/main" val="905170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learning model</a:t>
            </a:r>
          </a:p>
        </p:txBody>
      </p:sp>
      <p:sp>
        <p:nvSpPr>
          <p:cNvPr id="30" name="Oval 29"/>
          <p:cNvSpPr/>
          <p:nvPr/>
        </p:nvSpPr>
        <p:spPr>
          <a:xfrm>
            <a:off x="3129376" y="339571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41042" y="3629268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353713" y="2900729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38498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</p:spTree>
    <p:extLst>
      <p:ext uri="{BB962C8B-B14F-4D97-AF65-F5344CB8AC3E}">
        <p14:creationId xmlns:p14="http://schemas.microsoft.com/office/powerpoint/2010/main" val="1202889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Pre-process training data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2050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9" name="Oval 8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357482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“better” training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9201" y="5926667"/>
            <a:ext cx="6458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types of preprocessing might we want to do?</a:t>
            </a:r>
          </a:p>
        </p:txBody>
      </p:sp>
    </p:spTree>
    <p:extLst>
      <p:ext uri="{BB962C8B-B14F-4D97-AF65-F5344CB8AC3E}">
        <p14:creationId xmlns:p14="http://schemas.microsoft.com/office/powerpoint/2010/main" val="123888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1600" y="3572933"/>
            <a:ext cx="287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an outlier?</a:t>
            </a:r>
          </a:p>
        </p:txBody>
      </p:sp>
    </p:spTree>
    <p:extLst>
      <p:ext uri="{BB962C8B-B14F-4D97-AF65-F5344CB8AC3E}">
        <p14:creationId xmlns:p14="http://schemas.microsoft.com/office/powerpoint/2010/main" val="287255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Assignment 1 graded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2</a:t>
            </a:r>
            <a:endParaRPr lang="en-US" sz="3200" dirty="0">
              <a:sym typeface="Wingdings"/>
            </a:endParaRPr>
          </a:p>
          <a:p>
            <a:pPr lvl="1"/>
            <a:r>
              <a:rPr lang="en-US" dirty="0">
                <a:sym typeface="Wingdings"/>
              </a:rPr>
              <a:t>I know it was hard </a:t>
            </a:r>
          </a:p>
          <a:p>
            <a:pPr lvl="1"/>
            <a:r>
              <a:rPr lang="en-US" dirty="0">
                <a:sym typeface="Wingdings"/>
              </a:rPr>
              <a:t>This class will make you a better programmer!</a:t>
            </a:r>
          </a:p>
          <a:p>
            <a:pPr lvl="1"/>
            <a:r>
              <a:rPr lang="en-US" dirty="0">
                <a:sym typeface="Wingdings"/>
              </a:rPr>
              <a:t> How did it go?</a:t>
            </a:r>
          </a:p>
          <a:p>
            <a:pPr lvl="1"/>
            <a:r>
              <a:rPr lang="en-US" dirty="0">
                <a:sym typeface="Wingdings"/>
              </a:rPr>
              <a:t> How much time did you spend?</a:t>
            </a:r>
          </a:p>
          <a:p>
            <a:pPr lvl="1"/>
            <a:endParaRPr lang="en-US" dirty="0">
              <a:sym typeface="Wingdings"/>
            </a:endParaRPr>
          </a:p>
          <a:p>
            <a:pPr marL="45720" indent="0">
              <a:buNone/>
            </a:pPr>
            <a:r>
              <a:rPr lang="en-US" dirty="0">
                <a:sym typeface="Wingdings"/>
              </a:rPr>
              <a:t>Assignment 3 out</a:t>
            </a:r>
          </a:p>
          <a:p>
            <a:pPr marL="822960" lvl="1" indent="-457200"/>
            <a:r>
              <a:rPr lang="en-US" dirty="0">
                <a:sym typeface="Wingdings"/>
              </a:rPr>
              <a:t>Implement perceptron variants</a:t>
            </a:r>
          </a:p>
          <a:p>
            <a:pPr marL="822960" lvl="1" indent="-457200"/>
            <a:r>
              <a:rPr lang="en-US" dirty="0">
                <a:sym typeface="Wingdings"/>
              </a:rPr>
              <a:t>See how they differ in performance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6511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4795" y="3979332"/>
            <a:ext cx="449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types of inconsistencies?</a:t>
            </a:r>
          </a:p>
        </p:txBody>
      </p:sp>
    </p:spTree>
    <p:extLst>
      <p:ext uri="{BB962C8B-B14F-4D97-AF65-F5344CB8AC3E}">
        <p14:creationId xmlns:p14="http://schemas.microsoft.com/office/powerpoint/2010/main" val="157702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examples with the same feature values but different labels</a:t>
            </a:r>
          </a:p>
        </p:txBody>
      </p:sp>
    </p:spTree>
    <p:extLst>
      <p:ext uri="{BB962C8B-B14F-4D97-AF65-F5344CB8AC3E}">
        <p14:creationId xmlns:p14="http://schemas.microsoft.com/office/powerpoint/2010/main" val="813577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examples with the same feature values but different labels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21357" y="6062133"/>
            <a:ext cx="65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Fix?</a:t>
            </a:r>
          </a:p>
        </p:txBody>
      </p:sp>
    </p:spTree>
    <p:extLst>
      <p:ext uri="{BB962C8B-B14F-4D97-AF65-F5344CB8AC3E}">
        <p14:creationId xmlns:p14="http://schemas.microsoft.com/office/powerpoint/2010/main" val="625478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conflicting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Identify examples that have the same features, but differing values</a:t>
            </a:r>
          </a:p>
          <a:p>
            <a:pPr lvl="1"/>
            <a:r>
              <a:rPr lang="en-US" dirty="0"/>
              <a:t>For some learning algorithms, these examples can cause issues (for example, not converging)</a:t>
            </a:r>
          </a:p>
          <a:p>
            <a:pPr lvl="1"/>
            <a:r>
              <a:rPr lang="en-US" dirty="0"/>
              <a:t>In general, unsatisfying from a learning perspective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Can be a bit expensive computationally (examining all pairs), though faster approaches are available</a:t>
            </a:r>
          </a:p>
        </p:txBody>
      </p:sp>
    </p:spTree>
    <p:extLst>
      <p:ext uri="{BB962C8B-B14F-4D97-AF65-F5344CB8AC3E}">
        <p14:creationId xmlns:p14="http://schemas.microsoft.com/office/powerpoint/2010/main" val="731384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examples with the same feature values but different labels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27445" y="5909733"/>
            <a:ext cx="34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identify these?</a:t>
            </a:r>
          </a:p>
        </p:txBody>
      </p:sp>
    </p:spTree>
    <p:extLst>
      <p:ext uri="{BB962C8B-B14F-4D97-AF65-F5344CB8AC3E}">
        <p14:creationId xmlns:p14="http://schemas.microsoft.com/office/powerpoint/2010/main" val="3092049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extreme outliers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Throw out examples that have extreme values in one dimension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Throw out examples that are very far away from any other 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Train a probabilistic model on the data and throw out “very unlikely”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an entire field of study by itself!  Often called outlier or anomaly detection.</a:t>
            </a:r>
          </a:p>
        </p:txBody>
      </p:sp>
    </p:spTree>
    <p:extLst>
      <p:ext uri="{BB962C8B-B14F-4D97-AF65-F5344CB8AC3E}">
        <p14:creationId xmlns:p14="http://schemas.microsoft.com/office/powerpoint/2010/main" val="16510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statistics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7748589" cy="1116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the mean, standard deviation, and variance of data?</a:t>
            </a:r>
          </a:p>
        </p:txBody>
      </p:sp>
    </p:spTree>
    <p:extLst>
      <p:ext uri="{BB962C8B-B14F-4D97-AF65-F5344CB8AC3E}">
        <p14:creationId xmlns:p14="http://schemas.microsoft.com/office/powerpoint/2010/main" val="3940082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statistics recap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6832" y="1797055"/>
            <a:ext cx="605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mean</a:t>
            </a:r>
            <a:r>
              <a:rPr lang="en-US" sz="2800" dirty="0"/>
              <a:t>: average value, often written as μ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9" y="2745839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variance</a:t>
            </a:r>
            <a:r>
              <a:rPr lang="en-US" sz="2800" dirty="0"/>
              <a:t>: a measure of how much variation there is in the data.  Calculated 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442843"/>
              </p:ext>
            </p:extLst>
          </p:nvPr>
        </p:nvGraphicFramePr>
        <p:xfrm>
          <a:off x="3725750" y="3699945"/>
          <a:ext cx="2201407" cy="933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68400" imgH="495300" progId="Equation.3">
                  <p:embed/>
                </p:oleObj>
              </mc:Choice>
              <mc:Fallback>
                <p:oleObj name="Equation" r:id="rId3" imgW="11684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5750" y="3699945"/>
                        <a:ext cx="2201407" cy="933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9" y="4803134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standard deviation</a:t>
            </a:r>
            <a:r>
              <a:rPr lang="en-US" sz="2800" dirty="0"/>
              <a:t>: square root of the variance (written as </a:t>
            </a:r>
            <a:r>
              <a:rPr lang="en-US" sz="2800" dirty="0" err="1"/>
              <a:t>σ</a:t>
            </a:r>
            <a:r>
              <a:rPr lang="en-US" sz="28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8046" y="5965197"/>
            <a:ext cx="452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these help us with outliers?</a:t>
            </a:r>
          </a:p>
        </p:txBody>
      </p:sp>
    </p:spTree>
    <p:extLst>
      <p:ext uri="{BB962C8B-B14F-4D97-AF65-F5344CB8AC3E}">
        <p14:creationId xmlns:p14="http://schemas.microsoft.com/office/powerpoint/2010/main" val="90345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 detection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1833070" y="1725982"/>
            <a:ext cx="5212989" cy="3695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7715" y="5699567"/>
            <a:ext cx="5953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we know the data is distributed normally (i.e. via a normal/</a:t>
            </a:r>
            <a:r>
              <a:rPr lang="en-US" sz="2400" dirty="0" err="1">
                <a:solidFill>
                  <a:srgbClr val="0000FF"/>
                </a:solidFill>
              </a:rPr>
              <a:t>gaussian</a:t>
            </a:r>
            <a:r>
              <a:rPr lang="en-US" sz="2400" dirty="0">
                <a:solidFill>
                  <a:srgbClr val="0000FF"/>
                </a:solidFill>
              </a:rPr>
              <a:t> distribution)</a:t>
            </a:r>
          </a:p>
        </p:txBody>
      </p:sp>
    </p:spTree>
    <p:extLst>
      <p:ext uri="{BB962C8B-B14F-4D97-AF65-F5344CB8AC3E}">
        <p14:creationId xmlns:p14="http://schemas.microsoft.com/office/powerpoint/2010/main" val="3970339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a single dimension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Examples in a single dimension that have values greater than </a:t>
            </a:r>
            <a:br>
              <a:rPr lang="en-US" sz="2400" dirty="0"/>
            </a:br>
            <a:r>
              <a:rPr lang="en-US" sz="2400" dirty="0"/>
              <a:t>|</a:t>
            </a:r>
            <a:r>
              <a:rPr lang="en-US" sz="2400" dirty="0" err="1"/>
              <a:t>kσ</a:t>
            </a:r>
            <a:r>
              <a:rPr lang="en-US" sz="2400" dirty="0"/>
              <a:t>| can be discarded (for k &gt;&gt; 3)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Even if the data isn’t actually distributed normally, this is still often reasonable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634447" y="4116326"/>
            <a:ext cx="3867282" cy="27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9F47-5702-5E4C-BA18-FCE05B34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9A50-0FE7-A245-AB61-9533B3387BA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good was the decision tree?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deep did it need to be?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Overfitting?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Training data size?</a:t>
            </a:r>
          </a:p>
        </p:txBody>
      </p:sp>
    </p:spTree>
    <p:extLst>
      <p:ext uri="{BB962C8B-B14F-4D97-AF65-F5344CB8AC3E}">
        <p14:creationId xmlns:p14="http://schemas.microsoft.com/office/powerpoint/2010/main" val="3414874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for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good practices:</a:t>
            </a:r>
          </a:p>
          <a:p>
            <a:pPr>
              <a:buFontTx/>
              <a:buChar char="-"/>
            </a:pPr>
            <a:r>
              <a:rPr lang="en-US" dirty="0"/>
              <a:t>Throw out conflicting examples</a:t>
            </a:r>
          </a:p>
          <a:p>
            <a:pPr>
              <a:buFontTx/>
              <a:buChar char="-"/>
            </a:pPr>
            <a:r>
              <a:rPr lang="en-US" dirty="0"/>
              <a:t>Throw out any examples with obviously extreme feature values (i.e. many, many standard deviations away)</a:t>
            </a:r>
          </a:p>
          <a:p>
            <a:pPr>
              <a:buFontTx/>
              <a:buChar char="-"/>
            </a:pPr>
            <a:r>
              <a:rPr lang="en-US" dirty="0"/>
              <a:t>Check for erroneous feature values (e.g. negative values for a feature that can only be positive)</a:t>
            </a:r>
          </a:p>
          <a:p>
            <a:pPr>
              <a:buFontTx/>
              <a:buChar char="-"/>
            </a:pPr>
            <a:r>
              <a:rPr lang="en-US" dirty="0"/>
              <a:t>Let the learning algorithm/other pre-processing handle the rest</a:t>
            </a:r>
          </a:p>
        </p:txBody>
      </p:sp>
    </p:spTree>
    <p:extLst>
      <p:ext uri="{BB962C8B-B14F-4D97-AF65-F5344CB8AC3E}">
        <p14:creationId xmlns:p14="http://schemas.microsoft.com/office/powerpoint/2010/main" val="3164524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Which features to use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7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pruning/selection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393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Good features provide </a:t>
            </a:r>
            <a:r>
              <a:rPr lang="en-US"/>
              <a:t>us with information </a:t>
            </a:r>
            <a:r>
              <a:rPr lang="en-US" dirty="0"/>
              <a:t>that helps us distinguish between labels.  However, not all features are good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Feature pruning</a:t>
            </a:r>
            <a:r>
              <a:rPr lang="en-US" dirty="0"/>
              <a:t> is the process of removing “bad”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Feature selection</a:t>
            </a:r>
            <a:r>
              <a:rPr lang="en-US" dirty="0"/>
              <a:t> is the process of selecting “good”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makes a bad feature and why would we have them in our data?</a:t>
            </a:r>
          </a:p>
        </p:txBody>
      </p:sp>
    </p:spTree>
    <p:extLst>
      <p:ext uri="{BB962C8B-B14F-4D97-AF65-F5344CB8AC3E}">
        <p14:creationId xmlns:p14="http://schemas.microsoft.com/office/powerpoint/2010/main" val="4053304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of you are going to generate a feature for our data set: pick 5 random binary numbers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07731" y="3465860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8927" y="4045061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10127" y="4620765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22933" y="5198048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24133" y="5773752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7360" y="4311906"/>
            <a:ext cx="469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I’ve already labeled these examples and I have two features</a:t>
            </a:r>
          </a:p>
        </p:txBody>
      </p:sp>
    </p:spTree>
    <p:extLst>
      <p:ext uri="{BB962C8B-B14F-4D97-AF65-F5344CB8AC3E}">
        <p14:creationId xmlns:p14="http://schemas.microsoft.com/office/powerpoint/2010/main" val="1189156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18218" y="2831164"/>
            <a:ext cx="563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If we have a “random” feature, i.e. a feature with random binary values, what is the probability that our feature perfectly predicts the label?</a:t>
            </a:r>
          </a:p>
        </p:txBody>
      </p:sp>
    </p:spTree>
    <p:extLst>
      <p:ext uri="{BB962C8B-B14F-4D97-AF65-F5344CB8AC3E}">
        <p14:creationId xmlns:p14="http://schemas.microsoft.com/office/powerpoint/2010/main" val="3941137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13989" y="3185457"/>
            <a:ext cx="4350776" cy="109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that the only way to get perfect prediction?</a:t>
            </a:r>
          </a:p>
        </p:txBody>
      </p:sp>
    </p:spTree>
    <p:extLst>
      <p:ext uri="{BB962C8B-B14F-4D97-AF65-F5344CB8AC3E}">
        <p14:creationId xmlns:p14="http://schemas.microsoft.com/office/powerpoint/2010/main" val="306598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= 1/32+1/32 = 1/16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is this a problem?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3989" y="4926400"/>
            <a:ext cx="4802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Although these features perfectly correlate/predict the training data, they will generally NOT have any predictive power on the test set!</a:t>
            </a:r>
          </a:p>
        </p:txBody>
      </p:sp>
    </p:spTree>
    <p:extLst>
      <p:ext uri="{BB962C8B-B14F-4D97-AF65-F5344CB8AC3E}">
        <p14:creationId xmlns:p14="http://schemas.microsoft.com/office/powerpoint/2010/main" val="4157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0.5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0.5</a:t>
            </a:r>
            <a:r>
              <a:rPr lang="en-US" sz="2000" baseline="30000" dirty="0"/>
              <a:t>5</a:t>
            </a:r>
            <a:r>
              <a:rPr lang="en-US" sz="2000" dirty="0"/>
              <a:t>=0.03125 = 1/32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= 1/32+1/32 = 1/16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perfect correlation the only thing we need to worry about for random features?</a:t>
            </a:r>
          </a:p>
        </p:txBody>
      </p:sp>
    </p:spTree>
    <p:extLst>
      <p:ext uri="{BB962C8B-B14F-4D97-AF65-F5344CB8AC3E}">
        <p14:creationId xmlns:p14="http://schemas.microsoft.com/office/powerpoint/2010/main" val="22394898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features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1173" y="3592451"/>
            <a:ext cx="5896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Any correlation (particularly any strong correlation) can affect performance!</a:t>
            </a:r>
          </a:p>
        </p:txBody>
      </p:sp>
    </p:spTree>
    <p:extLst>
      <p:ext uri="{BB962C8B-B14F-4D97-AF65-F5344CB8AC3E}">
        <p14:creationId xmlns:p14="http://schemas.microsoft.com/office/powerpoint/2010/main" val="4208622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Adding features </a:t>
            </a:r>
            <a:r>
              <a:rPr lang="en-US" sz="2400" b="1" i="1" dirty="0"/>
              <a:t>can</a:t>
            </a:r>
            <a:r>
              <a:rPr lang="en-US" sz="2400" dirty="0"/>
              <a:t> give us more information, but not always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Determining if a feature is useful can be challenging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54941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ML</a:t>
                      </a:r>
                      <a:r>
                        <a:rPr lang="en-US" sz="1200" baseline="0" dirty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9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DED2-8AD2-BBE5-0F0A-FFB87DE82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averages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452B-281A-D82C-CFF4-952F932AFB1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9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757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These can be particularly problematic in problem areas where we automatically generate features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210409" y="3276600"/>
            <a:ext cx="1814513" cy="2286000"/>
            <a:chOff x="1447800" y="3352800"/>
            <a:chExt cx="1814513" cy="2286000"/>
          </a:xfrm>
        </p:grpSpPr>
        <p:pic>
          <p:nvPicPr>
            <p:cNvPr id="1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16" name="Rectangle 1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8" name="Rectangle 43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1" name="Rectangle 44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2" name="Rectangle 44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3" name="Rectangle 44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4" name="Rectangle 44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5" name="Rectangle 44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6" name="Rectangle 44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7" name="Rectangle 44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2757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25762" y="1898118"/>
            <a:ext cx="5846551" cy="924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 for removing noisy/random features?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3394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ML</a:t>
                      </a:r>
                      <a:r>
                        <a:rPr lang="en-US" sz="1200" baseline="0" dirty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8754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856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expensive way: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Split training data into train/</a:t>
            </a:r>
            <a:r>
              <a:rPr lang="en-US" dirty="0" err="1"/>
              <a:t>dev</a:t>
            </a: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/>
              <a:t>Train a model on all features</a:t>
            </a:r>
          </a:p>
          <a:p>
            <a:pPr marL="777240" lvl="1" indent="-457200">
              <a:buFontTx/>
              <a:buChar char="-"/>
            </a:pPr>
            <a:r>
              <a:rPr lang="en-US" dirty="0"/>
              <a:t>for each feature f:</a:t>
            </a:r>
          </a:p>
          <a:p>
            <a:pPr marL="1051560" lvl="2" indent="-457200">
              <a:buFontTx/>
              <a:buChar char="-"/>
            </a:pPr>
            <a:r>
              <a:rPr lang="en-US" dirty="0"/>
              <a:t>Train a model on all features </a:t>
            </a:r>
            <a:r>
              <a:rPr lang="en-US" i="1" dirty="0">
                <a:solidFill>
                  <a:srgbClr val="FFC000"/>
                </a:solidFill>
              </a:rPr>
              <a:t>minus</a:t>
            </a:r>
            <a:r>
              <a:rPr lang="en-US" dirty="0"/>
              <a:t> f</a:t>
            </a:r>
          </a:p>
          <a:p>
            <a:pPr marL="1051560" lvl="2" indent="-457200">
              <a:buFontTx/>
              <a:buChar char="-"/>
            </a:pPr>
            <a:r>
              <a:rPr lang="en-US" dirty="0"/>
              <a:t>Compare performance of all vs. all-f on </a:t>
            </a:r>
            <a:r>
              <a:rPr lang="en-US" dirty="0" err="1"/>
              <a:t>dev</a:t>
            </a:r>
            <a:r>
              <a:rPr lang="en-US" dirty="0"/>
              <a:t> set</a:t>
            </a:r>
          </a:p>
          <a:p>
            <a:pPr marL="1051560" lvl="2" indent="-457200">
              <a:buFontTx/>
              <a:buChar char="-"/>
            </a:pP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/>
              <a:t>Remove all features where decrease in performance between all and all-f is less than some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6337" y="5899139"/>
            <a:ext cx="3401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Feature ablation study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0407" y="5899139"/>
            <a:ext cx="247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Issues/concerns?</a:t>
            </a:r>
          </a:p>
        </p:txBody>
      </p:sp>
    </p:spTree>
    <p:extLst>
      <p:ext uri="{BB962C8B-B14F-4D97-AF65-F5344CB8AC3E}">
        <p14:creationId xmlns:p14="http://schemas.microsoft.com/office/powerpoint/2010/main" val="739855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noisy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09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Binary features:</a:t>
            </a:r>
          </a:p>
          <a:p>
            <a:pPr marL="0" indent="0">
              <a:buNone/>
            </a:pPr>
            <a:r>
              <a:rPr lang="en-US" dirty="0"/>
              <a:t>remove “rare” features, i.e. features that only occur (or don’t occur) a very small number of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Real-valued features:</a:t>
            </a:r>
          </a:p>
          <a:p>
            <a:pPr marL="0" indent="0">
              <a:buNone/>
            </a:pPr>
            <a:r>
              <a:rPr lang="en-US" dirty="0"/>
              <a:t>remove features that have low variance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both cases, can either use thresholds, throw away lowest x%, use development data,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3995" y="5958365"/>
            <a:ext cx="101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77766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70" y="1658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rules of thumb </a:t>
            </a:r>
            <a:br>
              <a:rPr lang="en-US" dirty="0"/>
            </a:br>
            <a:r>
              <a:rPr lang="en-US" dirty="0"/>
              <a:t>for the number of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 very careful in domains where:</a:t>
            </a:r>
          </a:p>
          <a:p>
            <a:pPr lvl="1"/>
            <a:r>
              <a:rPr lang="en-US" dirty="0"/>
              <a:t>the number of features &gt; number of examples</a:t>
            </a:r>
          </a:p>
          <a:p>
            <a:pPr lvl="1"/>
            <a:r>
              <a:rPr lang="en-US" dirty="0"/>
              <a:t>the number of features ≈ number of examples</a:t>
            </a:r>
          </a:p>
          <a:p>
            <a:pPr lvl="1"/>
            <a:r>
              <a:rPr lang="en-US" dirty="0"/>
              <a:t>the features are generated automatically</a:t>
            </a:r>
          </a:p>
          <a:p>
            <a:pPr lvl="1"/>
            <a:r>
              <a:rPr lang="en-US" dirty="0"/>
              <a:t>there is a chance of “random” features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In most of these cases, features should be removed based on some domain knowledge (i.e. problem-specific knowledge)</a:t>
            </a:r>
          </a:p>
        </p:txBody>
      </p:sp>
    </p:spTree>
    <p:extLst>
      <p:ext uri="{BB962C8B-B14F-4D97-AF65-F5344CB8AC3E}">
        <p14:creationId xmlns:p14="http://schemas.microsoft.com/office/powerpoint/2010/main" val="3894677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8000"/>
                </a:solidFill>
              </a:rPr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35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look at the problem from the other direction, that is, selecting good features.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good features?</a:t>
            </a:r>
          </a:p>
          <a:p>
            <a:pPr marL="0" indent="0">
              <a:buNone/>
            </a:pP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How can we pick/select them?</a:t>
            </a:r>
          </a:p>
        </p:txBody>
      </p:sp>
    </p:spTree>
    <p:extLst>
      <p:ext uri="{BB962C8B-B14F-4D97-AF65-F5344CB8AC3E}">
        <p14:creationId xmlns:p14="http://schemas.microsoft.com/office/powerpoint/2010/main" val="606019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929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good feature correlates well with the label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9077" y="30059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label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6127" y="3541571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>
                <a:solidFill>
                  <a:srgbClr val="008000"/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0529" y="3501592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98607" y="348650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5455" y="347082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22666" y="44634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6523" y="3501592"/>
            <a:ext cx="3276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identify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0590" y="3919976"/>
            <a:ext cx="3583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training error (like for DT)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correlation model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statistical test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probabilistic test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54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error feature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for each feature f:</a:t>
            </a:r>
          </a:p>
          <a:p>
            <a:pPr lvl="1">
              <a:buFontTx/>
              <a:buChar char="-"/>
            </a:pPr>
            <a:r>
              <a:rPr lang="en-US" dirty="0"/>
              <a:t>calculate the training error if only feature f were used to pick the label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rank each feature by this value</a:t>
            </a:r>
          </a:p>
          <a:p>
            <a:pPr>
              <a:buFontTx/>
              <a:buChar char="-"/>
            </a:pPr>
            <a:r>
              <a:rPr lang="en-US" dirty="0"/>
              <a:t>pick top </a:t>
            </a:r>
            <a:r>
              <a:rPr lang="en-US" i="1" dirty="0"/>
              <a:t>k</a:t>
            </a:r>
            <a:r>
              <a:rPr lang="en-US" dirty="0"/>
              <a:t>, top </a:t>
            </a:r>
            <a:r>
              <a:rPr lang="en-US" i="1" dirty="0"/>
              <a:t>x%</a:t>
            </a:r>
            <a:r>
              <a:rPr lang="en-US" dirty="0"/>
              <a:t>, etc.</a:t>
            </a:r>
          </a:p>
          <a:p>
            <a:pPr lvl="1">
              <a:buFontTx/>
              <a:buChar char="-"/>
            </a:pPr>
            <a:r>
              <a:rPr lang="en-US" dirty="0"/>
              <a:t>can use a development set to help pick </a:t>
            </a:r>
            <a:r>
              <a:rPr lang="en-US" i="1" dirty="0"/>
              <a:t>k</a:t>
            </a:r>
            <a:r>
              <a:rPr lang="en-US" dirty="0"/>
              <a:t> or </a:t>
            </a:r>
            <a:r>
              <a:rPr lang="en-US" i="1" dirty="0"/>
              <a:t>x</a:t>
            </a:r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911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0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19791" y="6095999"/>
            <a:ext cx="4264152" cy="61806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Where do they come from?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75639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198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858449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70305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85225" y="5293107"/>
            <a:ext cx="680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Would our three classifiers (DT, k-NN and perceptron) learn the same models on these two data sets? </a:t>
            </a:r>
          </a:p>
        </p:txBody>
      </p:sp>
    </p:spTree>
    <p:extLst>
      <p:ext uri="{BB962C8B-B14F-4D97-AF65-F5344CB8AC3E}">
        <p14:creationId xmlns:p14="http://schemas.microsoft.com/office/powerpoint/2010/main" val="14835989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61863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67169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8941" y="5174369"/>
            <a:ext cx="5032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Decision trees don’t care about scale, so they’d learn the same tree</a:t>
            </a:r>
          </a:p>
        </p:txBody>
      </p:sp>
    </p:spTree>
    <p:extLst>
      <p:ext uri="{BB962C8B-B14F-4D97-AF65-F5344CB8AC3E}">
        <p14:creationId xmlns:p14="http://schemas.microsoft.com/office/powerpoint/2010/main" val="27950305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46425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93482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29" y="5158688"/>
            <a:ext cx="876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k-NN: NO!  The distances are biased based on feature magnitude.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1205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57500" imgH="279400" progId="Equation.3">
                  <p:embed/>
                </p:oleObj>
              </mc:Choice>
              <mc:Fallback>
                <p:oleObj name="Equation" r:id="rId2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5423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83362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67237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87251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57500" imgH="279400" progId="Equation.3">
                  <p:embed/>
                </p:oleObj>
              </mc:Choice>
              <mc:Fallback>
                <p:oleObj name="Equation" r:id="rId2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010723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1925" y="4415737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16116" y="2978336"/>
            <a:ext cx="444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 two examples are closest to the first?</a:t>
            </a:r>
          </a:p>
        </p:txBody>
      </p:sp>
      <p:sp>
        <p:nvSpPr>
          <p:cNvPr id="6" name="Right Bracket 5"/>
          <p:cNvSpPr/>
          <p:nvPr/>
        </p:nvSpPr>
        <p:spPr>
          <a:xfrm>
            <a:off x="3451580" y="2464269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3451580" y="4822710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069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61541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23879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143227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57500" imgH="279400" progId="Equation.3">
                  <p:embed/>
                </p:oleObj>
              </mc:Choice>
              <mc:Fallback>
                <p:oleObj name="Equation" r:id="rId2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45368" y="25096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002335"/>
              </p:ext>
            </p:extLst>
          </p:nvPr>
        </p:nvGraphicFramePr>
        <p:xfrm>
          <a:off x="3639045" y="2403797"/>
          <a:ext cx="2681240" cy="39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41500" imgH="279400" progId="Equation.3">
                  <p:embed/>
                </p:oleObj>
              </mc:Choice>
              <mc:Fallback>
                <p:oleObj name="Equation" r:id="rId4" imgW="1841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39045" y="2403797"/>
                        <a:ext cx="2681240" cy="399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689167"/>
              </p:ext>
            </p:extLst>
          </p:nvPr>
        </p:nvGraphicFramePr>
        <p:xfrm>
          <a:off x="3617913" y="2833688"/>
          <a:ext cx="26622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28800" imgH="279400" progId="Equation.3">
                  <p:embed/>
                </p:oleObj>
              </mc:Choice>
              <mc:Fallback>
                <p:oleObj name="Equation" r:id="rId6" imgW="1828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17913" y="2833688"/>
                        <a:ext cx="2662237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6036" y="48368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259709"/>
              </p:ext>
            </p:extLst>
          </p:nvPr>
        </p:nvGraphicFramePr>
        <p:xfrm>
          <a:off x="3593608" y="4731558"/>
          <a:ext cx="30337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82800" imgH="279400" progId="Equation.3">
                  <p:embed/>
                </p:oleObj>
              </mc:Choice>
              <mc:Fallback>
                <p:oleObj name="Equation" r:id="rId8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93608" y="4731558"/>
                        <a:ext cx="3033712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015765"/>
              </p:ext>
            </p:extLst>
          </p:nvPr>
        </p:nvGraphicFramePr>
        <p:xfrm>
          <a:off x="3608805" y="5160183"/>
          <a:ext cx="30337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82800" imgH="279400" progId="Equation.3">
                  <p:embed/>
                </p:oleObj>
              </mc:Choice>
              <mc:Fallback>
                <p:oleObj name="Equation" r:id="rId10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08805" y="5160183"/>
                        <a:ext cx="3033713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365024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4368" y="5151577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922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1695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43236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0670" y="5158688"/>
            <a:ext cx="74939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perceptron: NO!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The classification and weight update are based on the magnitude of the feature value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3B6D4C-537D-EA47-8A1C-75196E5A8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8307" y="5031858"/>
            <a:ext cx="2233099" cy="45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500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911578" y="4986211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1131" y="514301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Geometrically, the perceptron update rule is equivalent to “adding” the weight vector and the feature vector</a:t>
            </a:r>
          </a:p>
        </p:txBody>
      </p:sp>
    </p:spTree>
    <p:extLst>
      <p:ext uri="{BB962C8B-B14F-4D97-AF65-F5344CB8AC3E}">
        <p14:creationId xmlns:p14="http://schemas.microsoft.com/office/powerpoint/2010/main" val="26238505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789275" y="4424305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92785" y="474290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Geometrically, the perceptron update rule is equivalent to “adding” the weight vector and the feature vector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37298" y="4424305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0134" y="4800676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</p:spTree>
    <p:extLst>
      <p:ext uri="{BB962C8B-B14F-4D97-AF65-F5344CB8AC3E}">
        <p14:creationId xmlns:p14="http://schemas.microsoft.com/office/powerpoint/2010/main" val="4965734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73780" y="4981214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59190" y="5141290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48060" y="4510816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13" y="4667615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321562" y="2665584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61115" y="450641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3504" y="5879966"/>
            <a:ext cx="306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same f1 value, but larger f2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features dimensions differ in scale, it can bias the update</a:t>
            </a:r>
          </a:p>
        </p:txBody>
      </p:sp>
    </p:spTree>
    <p:extLst>
      <p:ext uri="{BB962C8B-B14F-4D97-AF65-F5344CB8AC3E}">
        <p14:creationId xmlns:p14="http://schemas.microsoft.com/office/powerpoint/2010/main" val="3477851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Geometric view of perceptron 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features dimensions differ in scale, it can bias the update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35854" y="2190189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39364" y="382044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21157" y="5045747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6567" y="5205823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weights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73134" y="4013443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76644" y="4332038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example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221157" y="4013443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3993" y="4389814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333193" y="2190189"/>
            <a:ext cx="1106171" cy="3191731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32950" y="4020501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new weights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240" y="5724426"/>
            <a:ext cx="7968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different separating </a:t>
            </a:r>
            <a:r>
              <a:rPr lang="en-US" sz="2800" dirty="0" err="1">
                <a:solidFill>
                  <a:srgbClr val="0000FF"/>
                </a:solidFill>
              </a:rPr>
              <a:t>hyperplanes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the larger dimension becomes much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294774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UCI Machine Learning Repository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2256366"/>
            <a:ext cx="4914900" cy="190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0334" y="4998534"/>
            <a:ext cx="5354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archive.ics.uci.edu</a:t>
            </a:r>
            <a:r>
              <a:rPr lang="en-US" sz="2400" dirty="0"/>
              <a:t>/ml/</a:t>
            </a:r>
            <a:r>
              <a:rPr lang="en-US" sz="2400" dirty="0" err="1"/>
              <a:t>datasets.html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9831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263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205107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7533" y="5158688"/>
            <a:ext cx="263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fix this?</a:t>
            </a:r>
          </a:p>
        </p:txBody>
      </p:sp>
    </p:spTree>
    <p:extLst>
      <p:ext uri="{BB962C8B-B14F-4D97-AF65-F5344CB8AC3E}">
        <p14:creationId xmlns:p14="http://schemas.microsoft.com/office/powerpoint/2010/main" val="38051474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9010"/>
              </p:ext>
            </p:extLst>
          </p:nvPr>
        </p:nvGraphicFramePr>
        <p:xfrm>
          <a:off x="2571749" y="204009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67328" y="1993052"/>
            <a:ext cx="1144470" cy="332377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69453" y="5566368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Modify all values for a given feature</a:t>
            </a:r>
          </a:p>
        </p:txBody>
      </p:sp>
    </p:spTree>
    <p:extLst>
      <p:ext uri="{BB962C8B-B14F-4D97-AF65-F5344CB8AC3E}">
        <p14:creationId xmlns:p14="http://schemas.microsoft.com/office/powerpoint/2010/main" val="3639318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0.  </a:t>
            </a:r>
            <a:r>
              <a:rPr lang="en-US" dirty="0">
                <a:solidFill>
                  <a:srgbClr val="FF0000"/>
                </a:solidFill>
              </a:rPr>
              <a:t>How do we do this?</a:t>
            </a:r>
          </a:p>
        </p:txBody>
      </p:sp>
    </p:spTree>
    <p:extLst>
      <p:ext uri="{BB962C8B-B14F-4D97-AF65-F5344CB8AC3E}">
        <p14:creationId xmlns:p14="http://schemas.microsoft.com/office/powerpoint/2010/main" val="29176860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bias.  </a:t>
            </a:r>
            <a:r>
              <a:rPr lang="en-US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0674295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each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err="1"/>
              <a:t>dev</a:t>
            </a:r>
            <a:endParaRPr lang="en-US" dirty="0"/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1064" y="6130844"/>
            <a:ext cx="476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 of either scaling technique?</a:t>
            </a:r>
          </a:p>
        </p:txBody>
      </p:sp>
    </p:spTree>
    <p:extLst>
      <p:ext uri="{BB962C8B-B14F-4D97-AF65-F5344CB8AC3E}">
        <p14:creationId xmlns:p14="http://schemas.microsoft.com/office/powerpoint/2010/main" val="5397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</p:txBody>
      </p:sp>
    </p:spTree>
    <p:extLst>
      <p:ext uri="{BB962C8B-B14F-4D97-AF65-F5344CB8AC3E}">
        <p14:creationId xmlns:p14="http://schemas.microsoft.com/office/powerpoint/2010/main" val="40597466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3483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4212" y="5158688"/>
            <a:ext cx="3652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problem with this?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Solutions?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03658"/>
              </p:ext>
            </p:extLst>
          </p:nvPr>
        </p:nvGraphicFramePr>
        <p:xfrm>
          <a:off x="5261699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Banana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7127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392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781414"/>
              </p:ext>
            </p:extLst>
          </p:nvPr>
        </p:nvGraphicFramePr>
        <p:xfrm>
          <a:off x="1786251" y="5871157"/>
          <a:ext cx="4679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00200" imgH="292100" progId="Equation.3">
                  <p:embed/>
                </p:oleObj>
              </mc:Choice>
              <mc:Fallback>
                <p:oleObj name="Equation" r:id="rId2" imgW="16002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86251" y="5871157"/>
                        <a:ext cx="46799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985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length of this example/vector?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,x</a:t>
            </a:r>
            <a:r>
              <a:rPr lang="en-US" sz="2000" baseline="-25000" dirty="0"/>
              <a:t>3</a:t>
            </a:r>
            <a:r>
              <a:rPr lang="en-US" sz="2000" dirty="0"/>
              <a:t>, …,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103349"/>
              </p:ext>
            </p:extLst>
          </p:nvPr>
        </p:nvGraphicFramePr>
        <p:xfrm>
          <a:off x="1062038" y="5870575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500" imgH="292100" progId="Equation.3">
                  <p:embed/>
                </p:oleObj>
              </mc:Choice>
              <mc:Fallback>
                <p:oleObj name="Equation" r:id="rId2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2038" y="5870575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7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Predicting the age of abalone from physical measurements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778934" y="2315488"/>
            <a:ext cx="64515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Name / Data Type / Measurement Unit / Description </a:t>
            </a:r>
          </a:p>
          <a:p>
            <a:r>
              <a:rPr lang="en-US" dirty="0"/>
              <a:t>----------------------------- </a:t>
            </a:r>
          </a:p>
          <a:p>
            <a:r>
              <a:rPr lang="en-US" dirty="0"/>
              <a:t>Sex / nominal / -- / M, F, and I (infant) </a:t>
            </a:r>
          </a:p>
          <a:p>
            <a:r>
              <a:rPr lang="en-US" dirty="0"/>
              <a:t>Length / continuous / mm / Longest shell measurement </a:t>
            </a:r>
          </a:p>
          <a:p>
            <a:r>
              <a:rPr lang="en-US" dirty="0"/>
              <a:t>Diameter	/ continuous / mm / perpendicular to length </a:t>
            </a:r>
          </a:p>
          <a:p>
            <a:r>
              <a:rPr lang="en-US" dirty="0"/>
              <a:t>Height / continuous / mm / with meat in shell </a:t>
            </a:r>
          </a:p>
          <a:p>
            <a:r>
              <a:rPr lang="en-US" dirty="0"/>
              <a:t>Whole weight / continuous / grams / whole abalone </a:t>
            </a:r>
          </a:p>
          <a:p>
            <a:r>
              <a:rPr lang="en-US" dirty="0"/>
              <a:t>Shucked weight / continuous	 / grams / weight of meat </a:t>
            </a:r>
          </a:p>
          <a:p>
            <a:r>
              <a:rPr lang="en-US" dirty="0"/>
              <a:t>Viscera weight / continuous / grams / gut weight (after bleeding) </a:t>
            </a:r>
          </a:p>
          <a:p>
            <a:r>
              <a:rPr lang="en-US" dirty="0"/>
              <a:t>Shell weight / continuous / grams / after being dried </a:t>
            </a:r>
          </a:p>
          <a:p>
            <a:r>
              <a:rPr lang="en-US" dirty="0"/>
              <a:t>Rings / integer / -- / +1.5 gives the age in years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295" y="4953002"/>
            <a:ext cx="286270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31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length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Make all examples have length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38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Divide each feature value by ||x||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814201"/>
              </p:ext>
            </p:extLst>
          </p:nvPr>
        </p:nvGraphicFramePr>
        <p:xfrm>
          <a:off x="1297203" y="5494257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7203" y="5494257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627107" y="3207281"/>
            <a:ext cx="8026966" cy="171265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dirty="0"/>
              <a:t>Prevents a single example from being too impactful</a:t>
            </a:r>
          </a:p>
          <a:p>
            <a:pPr>
              <a:buFontTx/>
              <a:buChar char="-"/>
            </a:pPr>
            <a:r>
              <a:rPr lang="en-US" dirty="0"/>
              <a:t>Equivalent to projecting each example onto a unit sphere</a:t>
            </a:r>
          </a:p>
          <a:p>
            <a:pPr marL="0" indent="0">
              <a:buFont typeface="Wingdings"/>
              <a:buNone/>
            </a:pPr>
            <a:endParaRPr lang="en-US" dirty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12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1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1066" y="2469150"/>
            <a:ext cx="86529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Class: no-recurrence-events, recurrence-events </a:t>
            </a:r>
          </a:p>
          <a:p>
            <a:r>
              <a:rPr lang="en-US" dirty="0"/>
              <a:t>2. age: 10-19, 20-29, 30-39, 40-49, 50-59, 60-69, 70-79, 80-89, 90-99. </a:t>
            </a:r>
          </a:p>
          <a:p>
            <a:r>
              <a:rPr lang="en-US" dirty="0"/>
              <a:t>3. menopause: lt40, ge40, </a:t>
            </a:r>
            <a:r>
              <a:rPr lang="en-US" dirty="0" err="1"/>
              <a:t>premeno</a:t>
            </a:r>
            <a:r>
              <a:rPr lang="en-US" dirty="0"/>
              <a:t>. </a:t>
            </a:r>
          </a:p>
          <a:p>
            <a:r>
              <a:rPr lang="en-US" dirty="0"/>
              <a:t>4. tumor-size: 0-4, 5-9, 10-14, 15-19, 20-24, 25-29, 30-34, 35-39, 40-44, 45-49, 50-54, 55-59. </a:t>
            </a:r>
          </a:p>
          <a:p>
            <a:r>
              <a:rPr lang="en-US" dirty="0"/>
              <a:t>5. </a:t>
            </a:r>
            <a:r>
              <a:rPr lang="en-US" dirty="0" err="1"/>
              <a:t>inv</a:t>
            </a:r>
            <a:r>
              <a:rPr lang="en-US" dirty="0"/>
              <a:t>-nodes: 0-2, 3-5, 6-8, 9-11, 12-14, 15-17, 18-20, 21-23, 24-26, 27-29, 30-32, 33-35, 36-39. </a:t>
            </a:r>
          </a:p>
          <a:p>
            <a:r>
              <a:rPr lang="en-US" dirty="0"/>
              <a:t>6. node-caps: yes, no. </a:t>
            </a:r>
          </a:p>
          <a:p>
            <a:r>
              <a:rPr lang="en-US" dirty="0"/>
              <a:t>7. </a:t>
            </a:r>
            <a:r>
              <a:rPr lang="en-US" dirty="0" err="1"/>
              <a:t>deg-malig</a:t>
            </a:r>
            <a:r>
              <a:rPr lang="en-US" dirty="0"/>
              <a:t>: 1, 2, 3. </a:t>
            </a:r>
          </a:p>
          <a:p>
            <a:r>
              <a:rPr lang="en-US" dirty="0"/>
              <a:t>8. breast: left, right. </a:t>
            </a:r>
          </a:p>
          <a:p>
            <a:r>
              <a:rPr lang="en-US" dirty="0"/>
              <a:t>9. breast-quad: left-up, left-low, right-up, right-low, central. </a:t>
            </a:r>
          </a:p>
          <a:p>
            <a:r>
              <a:rPr lang="en-US" dirty="0"/>
              <a:t>10. irradiated: yes, no.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Predicting breast cancer recurrence</a:t>
            </a:r>
          </a:p>
        </p:txBody>
      </p:sp>
    </p:spTree>
    <p:extLst>
      <p:ext uri="{BB962C8B-B14F-4D97-AF65-F5344CB8AC3E}">
        <p14:creationId xmlns:p14="http://schemas.microsoft.com/office/powerpoint/2010/main" val="28896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many physical domains (e.g. biology, medicine, chemistry, engineering, etc.)</a:t>
            </a:r>
          </a:p>
          <a:p>
            <a:pPr lvl="1"/>
            <a:r>
              <a:rPr lang="en-US" dirty="0"/>
              <a:t>the data has been collected and the </a:t>
            </a:r>
            <a:r>
              <a:rPr lang="en-US" i="1" dirty="0"/>
              <a:t>relevant</a:t>
            </a:r>
            <a:r>
              <a:rPr lang="en-US" dirty="0"/>
              <a:t> features have been identified</a:t>
            </a:r>
          </a:p>
          <a:p>
            <a:pPr lvl="1"/>
            <a:r>
              <a:rPr lang="en-US" dirty="0"/>
              <a:t>we cannot collect more features from the examples (at least “core” features)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In these domains, we can often just use the provided features</a:t>
            </a:r>
          </a:p>
        </p:txBody>
      </p:sp>
    </p:spTree>
    <p:extLst>
      <p:ext uri="{BB962C8B-B14F-4D97-AF65-F5344CB8AC3E}">
        <p14:creationId xmlns:p14="http://schemas.microsoft.com/office/powerpoint/2010/main" val="2966305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8035</TotalTime>
  <Words>3385</Words>
  <Application>Microsoft Macintosh PowerPoint</Application>
  <PresentationFormat>On-screen Show (4:3)</PresentationFormat>
  <Paragraphs>1248</Paragraphs>
  <Slides>71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9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Equation</vt:lpstr>
      <vt:lpstr>Feature PRE-PROCESSING</vt:lpstr>
      <vt:lpstr>Admin</vt:lpstr>
      <vt:lpstr>Assignment 2 experiments</vt:lpstr>
      <vt:lpstr>Calculating averages</vt:lpstr>
      <vt:lpstr>Features</vt:lpstr>
      <vt:lpstr>UCI Machine Learning Repository</vt:lpstr>
      <vt:lpstr>Provided features</vt:lpstr>
      <vt:lpstr>Provided features</vt:lpstr>
      <vt:lpstr>Provided features</vt:lpstr>
      <vt:lpstr>Raw data vs. features</vt:lpstr>
      <vt:lpstr>How is an image represented?</vt:lpstr>
      <vt:lpstr>How is an image represented?</vt:lpstr>
      <vt:lpstr>Image features</vt:lpstr>
      <vt:lpstr>Image features</vt:lpstr>
      <vt:lpstr>Lots of image features</vt:lpstr>
      <vt:lpstr>Obtaining features</vt:lpstr>
      <vt:lpstr>Current learning model</vt:lpstr>
      <vt:lpstr>Pre-process training data</vt:lpstr>
      <vt:lpstr>Outlier detection</vt:lpstr>
      <vt:lpstr>Outlier detection</vt:lpstr>
      <vt:lpstr>Outlier detection</vt:lpstr>
      <vt:lpstr>Outlier detection</vt:lpstr>
      <vt:lpstr>Removing conflicting examples</vt:lpstr>
      <vt:lpstr>Outlier detection</vt:lpstr>
      <vt:lpstr>Removing extreme outliers</vt:lpstr>
      <vt:lpstr>Quick statistics recap</vt:lpstr>
      <vt:lpstr>Quick statistics recap</vt:lpstr>
      <vt:lpstr>Outlier detection</vt:lpstr>
      <vt:lpstr>Outliers in a single dimension</vt:lpstr>
      <vt:lpstr>Outliers for machine learning</vt:lpstr>
      <vt:lpstr>So far…</vt:lpstr>
      <vt:lpstr>Feature pruning/selection</vt:lpstr>
      <vt:lpstr>Bad features</vt:lpstr>
      <vt:lpstr>Bad features</vt:lpstr>
      <vt:lpstr>Bad features</vt:lpstr>
      <vt:lpstr>Bad features</vt:lpstr>
      <vt:lpstr>Bad features</vt:lpstr>
      <vt:lpstr>Bad features</vt:lpstr>
      <vt:lpstr>Noisy features</vt:lpstr>
      <vt:lpstr>Noisy features</vt:lpstr>
      <vt:lpstr>Noisy features</vt:lpstr>
      <vt:lpstr>Removing noisy features</vt:lpstr>
      <vt:lpstr>Removing noisy features</vt:lpstr>
      <vt:lpstr>Some rules of thumb  for the number of features</vt:lpstr>
      <vt:lpstr>So far…</vt:lpstr>
      <vt:lpstr>Feature selection</vt:lpstr>
      <vt:lpstr>Good features</vt:lpstr>
      <vt:lpstr>Training error feature selection</vt:lpstr>
      <vt:lpstr>So far…</vt:lpstr>
      <vt:lpstr>Feature normalization</vt:lpstr>
      <vt:lpstr>Feature normalization</vt:lpstr>
      <vt:lpstr>Feature normalization</vt:lpstr>
      <vt:lpstr>Feature normalization</vt:lpstr>
      <vt:lpstr>Feature normalization</vt:lpstr>
      <vt:lpstr>Feature normalization</vt:lpstr>
      <vt:lpstr>Geometric view of perceptron update</vt:lpstr>
      <vt:lpstr>Geometric view of perceptron update</vt:lpstr>
      <vt:lpstr>Geometric view of perceptron update</vt:lpstr>
      <vt:lpstr>Geometric view of perceptron update</vt:lpstr>
      <vt:lpstr>Feature normalization</vt:lpstr>
      <vt:lpstr>Feature normalization</vt:lpstr>
      <vt:lpstr>Normalize each feature</vt:lpstr>
      <vt:lpstr>Normalize each feature</vt:lpstr>
      <vt:lpstr>Normalize each feature</vt:lpstr>
      <vt:lpstr>So far…</vt:lpstr>
      <vt:lpstr>Example normalization</vt:lpstr>
      <vt:lpstr>Example length normalization</vt:lpstr>
      <vt:lpstr>Example length normalization</vt:lpstr>
      <vt:lpstr>Example length normalization</vt:lpstr>
      <vt:lpstr>Example length normalization</vt:lpstr>
      <vt:lpstr>So far…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965</cp:revision>
  <cp:lastPrinted>2022-02-02T17:03:06Z</cp:lastPrinted>
  <dcterms:created xsi:type="dcterms:W3CDTF">2013-09-08T20:10:23Z</dcterms:created>
  <dcterms:modified xsi:type="dcterms:W3CDTF">2023-09-12T21:56:15Z</dcterms:modified>
</cp:coreProperties>
</file>