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7"/>
  </p:notesMasterIdLst>
  <p:handoutMasterIdLst>
    <p:handoutMasterId r:id="rId108"/>
  </p:handoutMasterIdLst>
  <p:sldIdLst>
    <p:sldId id="256" r:id="rId2"/>
    <p:sldId id="258" r:id="rId3"/>
    <p:sldId id="498" r:id="rId4"/>
    <p:sldId id="499" r:id="rId5"/>
    <p:sldId id="500" r:id="rId6"/>
    <p:sldId id="501" r:id="rId7"/>
    <p:sldId id="502" r:id="rId8"/>
    <p:sldId id="503" r:id="rId9"/>
    <p:sldId id="504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9" r:id="rId18"/>
    <p:sldId id="528" r:id="rId19"/>
    <p:sldId id="530" r:id="rId20"/>
    <p:sldId id="532" r:id="rId21"/>
    <p:sldId id="534" r:id="rId22"/>
    <p:sldId id="536" r:id="rId23"/>
    <p:sldId id="537" r:id="rId24"/>
    <p:sldId id="539" r:id="rId25"/>
    <p:sldId id="541" r:id="rId26"/>
    <p:sldId id="538" r:id="rId27"/>
    <p:sldId id="523" r:id="rId28"/>
    <p:sldId id="524" r:id="rId29"/>
    <p:sldId id="526" r:id="rId30"/>
    <p:sldId id="527" r:id="rId31"/>
    <p:sldId id="542" r:id="rId32"/>
    <p:sldId id="548" r:id="rId33"/>
    <p:sldId id="545" r:id="rId34"/>
    <p:sldId id="546" r:id="rId35"/>
    <p:sldId id="547" r:id="rId36"/>
    <p:sldId id="555" r:id="rId37"/>
    <p:sldId id="551" r:id="rId38"/>
    <p:sldId id="552" r:id="rId39"/>
    <p:sldId id="553" r:id="rId40"/>
    <p:sldId id="549" r:id="rId41"/>
    <p:sldId id="554" r:id="rId42"/>
    <p:sldId id="556" r:id="rId43"/>
    <p:sldId id="557" r:id="rId44"/>
    <p:sldId id="558" r:id="rId45"/>
    <p:sldId id="559" r:id="rId46"/>
    <p:sldId id="560" r:id="rId47"/>
    <p:sldId id="562" r:id="rId48"/>
    <p:sldId id="563" r:id="rId49"/>
    <p:sldId id="564" r:id="rId50"/>
    <p:sldId id="565" r:id="rId51"/>
    <p:sldId id="566" r:id="rId52"/>
    <p:sldId id="567" r:id="rId53"/>
    <p:sldId id="568" r:id="rId54"/>
    <p:sldId id="569" r:id="rId55"/>
    <p:sldId id="570" r:id="rId56"/>
    <p:sldId id="571" r:id="rId57"/>
    <p:sldId id="572" r:id="rId58"/>
    <p:sldId id="624" r:id="rId59"/>
    <p:sldId id="573" r:id="rId60"/>
    <p:sldId id="574" r:id="rId61"/>
    <p:sldId id="575" r:id="rId62"/>
    <p:sldId id="576" r:id="rId63"/>
    <p:sldId id="577" r:id="rId64"/>
    <p:sldId id="578" r:id="rId65"/>
    <p:sldId id="579" r:id="rId66"/>
    <p:sldId id="580" r:id="rId67"/>
    <p:sldId id="581" r:id="rId68"/>
    <p:sldId id="582" r:id="rId69"/>
    <p:sldId id="583" r:id="rId70"/>
    <p:sldId id="584" r:id="rId71"/>
    <p:sldId id="585" r:id="rId72"/>
    <p:sldId id="586" r:id="rId73"/>
    <p:sldId id="588" r:id="rId74"/>
    <p:sldId id="620" r:id="rId75"/>
    <p:sldId id="587" r:id="rId76"/>
    <p:sldId id="589" r:id="rId77"/>
    <p:sldId id="590" r:id="rId78"/>
    <p:sldId id="591" r:id="rId79"/>
    <p:sldId id="592" r:id="rId80"/>
    <p:sldId id="593" r:id="rId81"/>
    <p:sldId id="594" r:id="rId82"/>
    <p:sldId id="595" r:id="rId83"/>
    <p:sldId id="596" r:id="rId84"/>
    <p:sldId id="597" r:id="rId85"/>
    <p:sldId id="598" r:id="rId86"/>
    <p:sldId id="599" r:id="rId87"/>
    <p:sldId id="621" r:id="rId88"/>
    <p:sldId id="600" r:id="rId89"/>
    <p:sldId id="602" r:id="rId90"/>
    <p:sldId id="603" r:id="rId91"/>
    <p:sldId id="604" r:id="rId92"/>
    <p:sldId id="605" r:id="rId93"/>
    <p:sldId id="606" r:id="rId94"/>
    <p:sldId id="607" r:id="rId95"/>
    <p:sldId id="608" r:id="rId96"/>
    <p:sldId id="609" r:id="rId97"/>
    <p:sldId id="610" r:id="rId98"/>
    <p:sldId id="611" r:id="rId99"/>
    <p:sldId id="612" r:id="rId100"/>
    <p:sldId id="613" r:id="rId101"/>
    <p:sldId id="614" r:id="rId102"/>
    <p:sldId id="615" r:id="rId103"/>
    <p:sldId id="616" r:id="rId104"/>
    <p:sldId id="622" r:id="rId105"/>
    <p:sldId id="623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5"/>
    <p:restoredTop sz="94575"/>
  </p:normalViewPr>
  <p:slideViewPr>
    <p:cSldViewPr snapToGrid="0" snapToObjects="1">
      <p:cViewPr varScale="1">
        <p:scale>
          <a:sx n="112" d="100"/>
          <a:sy n="112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BA2D4-B704-FB47-9129-6555EC19B7AA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5783A-ADAB-8A42-BAA0-C6ABA18E1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83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is it important that we count 0 as wrong?  Avoids us learning all 0 weights!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7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99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101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102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104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71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105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2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7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these</a:t>
            </a:r>
            <a:r>
              <a:rPr lang="en-US" baseline="0" dirty="0"/>
              <a:t>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these</a:t>
            </a:r>
            <a:r>
              <a:rPr lang="en-US" baseline="0"/>
              <a:t> weights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0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11392-B9AF-5848-85F0-C2AC2219DFAF}" type="slidenum">
              <a:rPr lang="en-US"/>
              <a:pPr/>
              <a:t>95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17C492-4133-5942-991E-CDDA543A708F}" type="slidenum">
              <a:rPr lang="en-US"/>
              <a:pPr/>
              <a:t>97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906CB-4E39-184A-BDBD-95794EF2FA85}" type="slidenum">
              <a:rPr lang="en-US"/>
              <a:pPr/>
              <a:t>98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9/7/23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9/7/23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28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2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46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5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72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77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Perceptron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158 – Fall 2023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2000" imgH="203200" progId="Equation.3">
                  <p:embed/>
                </p:oleObj>
              </mc:Choice>
              <mc:Fallback>
                <p:oleObj name="Equation" r:id="rId2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7241249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threshold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48006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marL="457200" lvl="1" indent="0">
              <a:buNone/>
            </a:pPr>
            <a:r>
              <a:rPr lang="en-US" sz="2000" dirty="0"/>
              <a:t>if </a:t>
            </a:r>
            <a:r>
              <a:rPr lang="en-US" sz="2000" i="1" dirty="0"/>
              <a:t>in</a:t>
            </a:r>
            <a:r>
              <a:rPr lang="en-US" sz="2000" dirty="0"/>
              <a:t> (the sum of weights) &gt;= </a:t>
            </a:r>
            <a:r>
              <a:rPr lang="en-US" sz="2000" i="1" dirty="0"/>
              <a:t>threshold</a:t>
            </a:r>
            <a:r>
              <a:rPr lang="en-US" sz="2000" dirty="0"/>
              <a:t> 1 else 0 otherwise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3188" y="51054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9000" imgH="368300" progId="Equation.3">
                  <p:embed/>
                </p:oleObj>
              </mc:Choice>
              <mc:Fallback>
                <p:oleObj name="Equation" r:id="rId2" imgW="8890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51054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810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2286000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3048000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400" y="4267200"/>
            <a:ext cx="2946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06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489088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0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008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0.5, which is not equal or larger than the threshold</a:t>
            </a:r>
          </a:p>
        </p:txBody>
      </p:sp>
      <p:sp>
        <p:nvSpPr>
          <p:cNvPr id="26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53667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8" name="TextBox 27"/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34769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sp>
        <p:nvSpPr>
          <p:cNvPr id="36867" name="Text Box 1043"/>
          <p:cNvSpPr txBox="1">
            <a:spLocks noChangeArrowheads="1"/>
          </p:cNvSpPr>
          <p:nvPr/>
        </p:nvSpPr>
        <p:spPr bwMode="auto">
          <a:xfrm>
            <a:off x="533400" y="5638800"/>
            <a:ext cx="800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CB6ED7-42B8-BA48-8E81-BA760F12D151}"/>
              </a:ext>
            </a:extLst>
          </p:cNvPr>
          <p:cNvSpPr txBox="1"/>
          <p:nvPr/>
        </p:nvSpPr>
        <p:spPr>
          <a:xfrm>
            <a:off x="7543800" y="3099137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3C33BE-9422-7D4E-A0B4-2C1B2A60FD3F}"/>
              </a:ext>
            </a:extLst>
          </p:cNvPr>
          <p:cNvSpPr txBox="1"/>
          <p:nvPr/>
        </p:nvSpPr>
        <p:spPr>
          <a:xfrm>
            <a:off x="64008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Weighted sum is 1.5, </a:t>
            </a:r>
            <a:r>
              <a:rPr lang="en-US">
                <a:solidFill>
                  <a:srgbClr val="0000FF"/>
                </a:solidFill>
              </a:rPr>
              <a:t>which is </a:t>
            </a:r>
            <a:r>
              <a:rPr lang="en-US" dirty="0">
                <a:solidFill>
                  <a:srgbClr val="0000FF"/>
                </a:solidFill>
              </a:rPr>
              <a:t>larger than the threshold</a:t>
            </a:r>
          </a:p>
        </p:txBody>
      </p:sp>
    </p:spTree>
    <p:extLst>
      <p:ext uri="{BB962C8B-B14F-4D97-AF65-F5344CB8AC3E}">
        <p14:creationId xmlns:p14="http://schemas.microsoft.com/office/powerpoint/2010/main" val="195800922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1524000" y="1752600"/>
            <a:ext cx="5715000" cy="4343400"/>
            <a:chOff x="864" y="1008"/>
            <a:chExt cx="3600" cy="273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-1</a:t>
              </a:r>
              <a:endParaRPr lang="en-US" sz="1800" baseline="-25000" dirty="0"/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1</a:t>
              </a:r>
              <a:endParaRPr lang="en-US" sz="1800" baseline="-25000" dirty="0"/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0.5</a:t>
              </a:r>
              <a:endParaRPr lang="en-US" sz="1800" baseline="-250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352800"/>
            <a:ext cx="762000" cy="687388"/>
            <a:chOff x="4267200" y="3352800"/>
            <a:chExt cx="762000" cy="687388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4267200" y="40386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4305300" y="3695700"/>
              <a:ext cx="6858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4648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TextBox 36"/>
          <p:cNvSpPr txBox="1"/>
          <p:nvPr/>
        </p:nvSpPr>
        <p:spPr>
          <a:xfrm>
            <a:off x="3505200" y="46437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Threshold of 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90600" y="13671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14400" y="3195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14400" y="44913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4400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 Box 1045"/>
          <p:cNvSpPr txBox="1">
            <a:spLocks noChangeArrowheads="1"/>
          </p:cNvSpPr>
          <p:nvPr/>
        </p:nvSpPr>
        <p:spPr bwMode="auto">
          <a:xfrm>
            <a:off x="3810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A8F88E-B6FF-324C-8C05-F4C389A20601}"/>
                  </a:ext>
                </a:extLst>
              </p:cNvPr>
              <p:cNvSpPr txBox="1"/>
              <p:nvPr/>
            </p:nvSpPr>
            <p:spPr>
              <a:xfrm>
                <a:off x="6258249" y="2763304"/>
                <a:ext cx="1659109" cy="604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DA8F88E-B6FF-324C-8C05-F4C389A20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49" y="2763304"/>
                <a:ext cx="1659109" cy="604781"/>
              </a:xfrm>
              <a:prstGeom prst="rect">
                <a:avLst/>
              </a:prstGeom>
              <a:blipFill>
                <a:blip r:embed="rId3"/>
                <a:stretch>
                  <a:fillRect l="-54962" t="-185417" r="-763" b="-2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A1576A-7798-1744-B222-9ACA86DC6C41}"/>
                  </a:ext>
                </a:extLst>
              </p:cNvPr>
              <p:cNvSpPr txBox="1"/>
              <p:nvPr/>
            </p:nvSpPr>
            <p:spPr>
              <a:xfrm>
                <a:off x="6248400" y="4150930"/>
                <a:ext cx="2597600" cy="3087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000" dirty="0"/>
                  <a:t>b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A1576A-7798-1744-B222-9ACA86DC6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4150930"/>
                <a:ext cx="2597600" cy="308739"/>
              </a:xfrm>
              <a:prstGeom prst="rect">
                <a:avLst/>
              </a:prstGeom>
              <a:blipFill>
                <a:blip r:embed="rId4"/>
                <a:stretch>
                  <a:fillRect l="-5854" t="-164000" b="-2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9B28B14-8394-AA45-AD79-0F4CBE32691D}"/>
              </a:ext>
            </a:extLst>
          </p:cNvPr>
          <p:cNvSpPr txBox="1"/>
          <p:nvPr/>
        </p:nvSpPr>
        <p:spPr>
          <a:xfrm>
            <a:off x="6493570" y="453750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b = -a</a:t>
            </a:r>
          </a:p>
        </p:txBody>
      </p:sp>
    </p:spTree>
    <p:extLst>
      <p:ext uri="{BB962C8B-B14F-4D97-AF65-F5344CB8AC3E}">
        <p14:creationId xmlns:p14="http://schemas.microsoft.com/office/powerpoint/2010/main" val="947945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628650" y="2566988"/>
          <a:ext cx="1903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2000" imgH="203200" progId="Equation.3">
                  <p:embed/>
                </p:oleObj>
              </mc:Choice>
              <mc:Fallback>
                <p:oleObj name="Equation" r:id="rId2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8650" y="2566988"/>
                        <a:ext cx="1903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96888" y="573591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w=(1,2)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113" y="1772189"/>
            <a:ext cx="872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Mathematically, how can we classify points based on a line?</a:t>
            </a:r>
          </a:p>
        </p:txBody>
      </p:sp>
      <p:sp>
        <p:nvSpPr>
          <p:cNvPr id="44" name="Oval 43"/>
          <p:cNvSpPr/>
          <p:nvPr/>
        </p:nvSpPr>
        <p:spPr>
          <a:xfrm>
            <a:off x="6164506" y="4004692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290421" y="3160403"/>
            <a:ext cx="928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20705" y="5148909"/>
            <a:ext cx="79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02915" y="3849562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49" name="Oval 48"/>
          <p:cNvSpPr/>
          <p:nvPr/>
        </p:nvSpPr>
        <p:spPr>
          <a:xfrm>
            <a:off x="6164506" y="5061487"/>
            <a:ext cx="184077" cy="174843"/>
          </a:xfrm>
          <a:prstGeom prst="ellipse">
            <a:avLst/>
          </a:prstGeom>
          <a:solidFill>
            <a:srgbClr val="80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012398" y="5258263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(1,-1)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1020210" y="3504917"/>
          <a:ext cx="2125662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177800" progId="Equation.3">
                  <p:embed/>
                </p:oleObj>
              </mc:Choice>
              <mc:Fallback>
                <p:oleObj name="Equation" r:id="rId4" imgW="850900" imgH="177800" progId="Equation.3">
                  <p:embed/>
                  <p:pic>
                    <p:nvPicPr>
                      <p:cNvPr id="51" name="Object 5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0210" y="3504917"/>
                        <a:ext cx="2125662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2932" y="3460354"/>
            <a:ext cx="826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(1,1):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1020210" y="4430280"/>
          <a:ext cx="25384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0" imgH="165100" progId="Equation.3">
                  <p:embed/>
                </p:oleObj>
              </mc:Choice>
              <mc:Fallback>
                <p:oleObj name="Equation" r:id="rId6" imgW="1016000" imgH="165100" progId="Equation.3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20210" y="4430280"/>
                        <a:ext cx="2538412" cy="411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-898" y="4385975"/>
            <a:ext cx="928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(1,-1):</a:t>
            </a:r>
          </a:p>
        </p:txBody>
      </p:sp>
      <p:sp>
        <p:nvSpPr>
          <p:cNvPr id="3" name="Oval 2"/>
          <p:cNvSpPr/>
          <p:nvPr/>
        </p:nvSpPr>
        <p:spPr>
          <a:xfrm>
            <a:off x="2702223" y="3416050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004931" y="438597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1593" y="6143587"/>
            <a:ext cx="5770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The sign indicates which side of the line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738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0088" y="6271243"/>
            <a:ext cx="5418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move the line off of the origin?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13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87132" y="2357455"/>
            <a:ext cx="605416" cy="630573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87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-1.5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833438" y="3835400"/>
          <a:ext cx="20621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500" imgH="203200" progId="Equation.3">
                  <p:embed/>
                </p:oleObj>
              </mc:Choice>
              <mc:Fallback>
                <p:oleObj name="Equation" r:id="rId4" imgW="8255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3438" y="3835400"/>
                        <a:ext cx="20621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78403" y="422371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59017" y="455332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80567" y="483863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02117" y="510918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67965" y="542403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94926" y="384458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478279" y="3835400"/>
            <a:ext cx="1831015" cy="6419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7426" y="3376721"/>
            <a:ext cx="2216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Now intersects at -1</a:t>
            </a:r>
          </a:p>
        </p:txBody>
      </p:sp>
    </p:spTree>
    <p:extLst>
      <p:ext uri="{BB962C8B-B14F-4D97-AF65-F5344CB8AC3E}">
        <p14:creationId xmlns:p14="http://schemas.microsoft.com/office/powerpoint/2010/main" val="2624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linear model in </a:t>
            </a:r>
            <a:r>
              <a:rPr lang="en-US" i="1" dirty="0"/>
              <a:t>n</a:t>
            </a:r>
            <a:r>
              <a:rPr lang="en-US" dirty="0"/>
              <a:t>-dimensional space (i.e. </a:t>
            </a:r>
            <a:r>
              <a:rPr lang="en-US" i="1" dirty="0"/>
              <a:t>n</a:t>
            </a:r>
            <a:r>
              <a:rPr lang="en-US" dirty="0"/>
              <a:t> features) is define by </a:t>
            </a:r>
            <a:r>
              <a:rPr lang="en-US" i="1" dirty="0"/>
              <a:t>n+</a:t>
            </a:r>
            <a:r>
              <a:rPr lang="en-US" dirty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dirty="0"/>
              <a:t>n</a:t>
            </a:r>
            <a:r>
              <a:rPr lang="en-US" dirty="0"/>
              <a:t>-dimensions, a </a:t>
            </a:r>
            <a:r>
              <a:rPr lang="en-US" i="1" dirty="0" err="1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300" imgH="203200" progId="Equation.3">
                  <p:embed/>
                </p:oleObj>
              </mc:Choice>
              <mc:Fallback>
                <p:oleObj name="Equation" r:id="rId2" imgW="11303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(where b = -a)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0" imgH="215900" progId="Equation.3">
                  <p:embed/>
                </p:oleObj>
              </mc:Choice>
              <mc:Fallback>
                <p:oleObj name="Equation" r:id="rId4" imgW="15240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547664" y="5716734"/>
          <a:ext cx="24733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90600" imgH="317500" progId="Equation.3">
                  <p:embed/>
                </p:oleObj>
              </mc:Choice>
              <mc:Fallback>
                <p:oleObj name="Equation" r:id="rId6" imgW="990600" imgH="3175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664" y="5716734"/>
                        <a:ext cx="2473325" cy="79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with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can classify with a linear model by checking the sign: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0666" y="4234777"/>
            <a:ext cx="2460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Negative 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80602" y="3084797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317500" progId="Equation.3">
                  <p:embed/>
                </p:oleObj>
              </mc:Choice>
              <mc:Fallback>
                <p:oleObj name="Equation" r:id="rId2" imgW="990600" imgH="3175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80602" y="3084797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90666" y="3129744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Positive example</a:t>
            </a:r>
          </a:p>
        </p:txBody>
      </p:sp>
      <p:grpSp>
        <p:nvGrpSpPr>
          <p:cNvPr id="8" name="Group 37"/>
          <p:cNvGrpSpPr/>
          <p:nvPr/>
        </p:nvGrpSpPr>
        <p:grpSpPr>
          <a:xfrm>
            <a:off x="3061246" y="3249252"/>
            <a:ext cx="1371600" cy="1371600"/>
            <a:chOff x="7391400" y="3505200"/>
            <a:chExt cx="1371600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classifier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4309" y="3687342"/>
            <a:ext cx="1658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/>
                <a:cs typeface="Arial"/>
              </a:rPr>
              <a:t>f</a:t>
            </a:r>
            <a:r>
              <a:rPr lang="en-US" sz="2400" i="1" baseline="-25000" dirty="0">
                <a:latin typeface="Arial"/>
                <a:cs typeface="Arial"/>
              </a:rPr>
              <a:t>1</a:t>
            </a:r>
            <a:r>
              <a:rPr lang="en-US" sz="2400" i="1" dirty="0">
                <a:latin typeface="Arial"/>
                <a:cs typeface="Arial"/>
              </a:rPr>
              <a:t>, f</a:t>
            </a:r>
            <a:r>
              <a:rPr lang="en-US" sz="2400" i="1" baseline="-25000" dirty="0">
                <a:latin typeface="Arial"/>
                <a:cs typeface="Arial"/>
              </a:rPr>
              <a:t>2</a:t>
            </a:r>
            <a:r>
              <a:rPr lang="en-US" sz="2400" i="1" dirty="0">
                <a:latin typeface="Arial"/>
                <a:cs typeface="Arial"/>
              </a:rPr>
              <a:t>, …, </a:t>
            </a:r>
            <a:r>
              <a:rPr lang="en-US" sz="2400" i="1" dirty="0" err="1">
                <a:latin typeface="Arial"/>
                <a:cs typeface="Arial"/>
              </a:rPr>
              <a:t>f</a:t>
            </a:r>
            <a:r>
              <a:rPr lang="en-US" sz="2400" i="1" baseline="-25000" dirty="0" err="1">
                <a:latin typeface="Arial"/>
                <a:cs typeface="Arial"/>
              </a:rPr>
              <a:t>n</a:t>
            </a:r>
            <a:r>
              <a:rPr lang="en-US" sz="2400" i="1" dirty="0">
                <a:latin typeface="Arial"/>
                <a:cs typeface="Arial"/>
              </a:rPr>
              <a:t> </a:t>
            </a:r>
            <a:endParaRPr lang="en-US" sz="2400" i="1" baseline="-25000" dirty="0">
              <a:latin typeface="Arial"/>
              <a:cs typeface="Arial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2236292" y="356639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80602" y="4153459"/>
          <a:ext cx="2094944" cy="669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600" imgH="317500" progId="Equation.3">
                  <p:embed/>
                </p:oleObj>
              </mc:Choice>
              <mc:Fallback>
                <p:oleObj name="Equation" r:id="rId4" imgW="990600" imgH="317500" progId="Equation.3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0602" y="4153459"/>
                        <a:ext cx="2094944" cy="669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030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287295" cy="209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Geometrically, we know what a linear model represents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Given a linear model (i.e. a set of weights and b) we can classify examples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6016" y="3937170"/>
            <a:ext cx="1297640" cy="207433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15309" y="4429839"/>
            <a:ext cx="1308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Training</a:t>
            </a:r>
          </a:p>
          <a:p>
            <a:pPr algn="ctr"/>
            <a:r>
              <a:rPr lang="en-US" sz="2800" dirty="0"/>
              <a:t>Data</a:t>
            </a:r>
          </a:p>
        </p:txBody>
      </p:sp>
      <p:sp>
        <p:nvSpPr>
          <p:cNvPr id="6" name="Oval 5"/>
          <p:cNvSpPr/>
          <p:nvPr/>
        </p:nvSpPr>
        <p:spPr>
          <a:xfrm>
            <a:off x="3313248" y="4247616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579465" y="4626442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35896" y="4574164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1303" y="6119728"/>
            <a:ext cx="1798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(data with labels)</a:t>
            </a:r>
          </a:p>
        </p:txBody>
      </p:sp>
      <p:sp>
        <p:nvSpPr>
          <p:cNvPr id="14" name="TextBox 13"/>
          <p:cNvSpPr txBox="1"/>
          <p:nvPr/>
        </p:nvSpPr>
        <p:spPr>
          <a:xfrm rot="19287826">
            <a:off x="2641715" y="3897398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9772" y="4429839"/>
            <a:ext cx="280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learn a linear model?</a:t>
            </a:r>
          </a:p>
        </p:txBody>
      </p:sp>
    </p:spTree>
    <p:extLst>
      <p:ext uri="{BB962C8B-B14F-4D97-AF65-F5344CB8AC3E}">
        <p14:creationId xmlns:p14="http://schemas.microsoft.com/office/powerpoint/2010/main" val="46005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0080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1154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Assignment 2 due Sunday at midnight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Slack (I </a:t>
            </a:r>
            <a:r>
              <a:rPr lang="en-US" sz="3200" i="1" dirty="0"/>
              <a:t>think</a:t>
            </a:r>
            <a:r>
              <a:rPr lang="en-US" sz="3200" dirty="0"/>
              <a:t> everyone is on the channel)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Mentor hours this week:</a:t>
            </a:r>
          </a:p>
          <a:p>
            <a:pPr lvl="1"/>
            <a:r>
              <a:rPr lang="en-US" sz="2900" dirty="0"/>
              <a:t>Thursday, 7-9pm</a:t>
            </a:r>
          </a:p>
          <a:p>
            <a:pPr lvl="1"/>
            <a:r>
              <a:rPr lang="en-US" sz="2900" dirty="0"/>
              <a:t>Friday, 7-9pm</a:t>
            </a:r>
          </a:p>
          <a:p>
            <a:pPr lvl="1"/>
            <a:r>
              <a:rPr lang="en-US" sz="2900" dirty="0"/>
              <a:t>Sunday, 7-9pm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0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00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37525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3366FF"/>
          </a:solidFill>
          <a:ln w="38100" cmpd="sng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8489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3424605" y="3027481"/>
            <a:ext cx="1771950" cy="1447287"/>
          </a:xfrm>
          <a:prstGeom prst="triangle">
            <a:avLst/>
          </a:prstGeom>
          <a:solidFill>
            <a:srgbClr val="FFFF00"/>
          </a:solidFill>
          <a:ln w="38100" cmpd="sng">
            <a:solidFill>
              <a:srgbClr val="0000FF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161063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7" name="Oval 6"/>
          <p:cNvSpPr/>
          <p:nvPr/>
        </p:nvSpPr>
        <p:spPr>
          <a:xfrm>
            <a:off x="3470068" y="2983183"/>
            <a:ext cx="1653820" cy="1624506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66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31749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Positive or negative?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030" y="2983184"/>
            <a:ext cx="1506157" cy="1491592"/>
          </a:xfrm>
          <a:prstGeom prst="rect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58668" y="5597162"/>
            <a:ext cx="1509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14534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method to the madness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7859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blue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yellow triangles = positive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others negative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498" y="4386166"/>
            <a:ext cx="58555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is this learning setup different than the learning we’ve seen so far?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When might this arise?</a:t>
            </a:r>
          </a:p>
        </p:txBody>
      </p:sp>
    </p:spTree>
    <p:extLst>
      <p:ext uri="{BB962C8B-B14F-4D97-AF65-F5344CB8AC3E}">
        <p14:creationId xmlns:p14="http://schemas.microsoft.com/office/powerpoint/2010/main" val="3619839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</p:spTree>
    <p:extLst>
      <p:ext uri="{BB962C8B-B14F-4D97-AF65-F5344CB8AC3E}">
        <p14:creationId xmlns:p14="http://schemas.microsoft.com/office/powerpoint/2010/main" val="3000964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02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986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8797" y="1803647"/>
            <a:ext cx="8153400" cy="43986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“bias” of a model is how strong the model assumptions are.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low-bias classifiers make minimal assumptions about the data (</a:t>
            </a:r>
            <a:r>
              <a:rPr lang="en-US" i="1" dirty="0">
                <a:solidFill>
                  <a:srgbClr val="000000"/>
                </a:solidFill>
              </a:rPr>
              <a:t>k-</a:t>
            </a:r>
            <a:r>
              <a:rPr lang="en-US" dirty="0">
                <a:solidFill>
                  <a:srgbClr val="000000"/>
                </a:solidFill>
              </a:rPr>
              <a:t>NN and DT are generally considered low bias)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high-bias classifiers make strong assumptions about the data</a:t>
            </a:r>
          </a:p>
        </p:txBody>
      </p:sp>
    </p:spTree>
    <p:extLst>
      <p:ext uri="{BB962C8B-B14F-4D97-AF65-F5344CB8AC3E}">
        <p14:creationId xmlns:p14="http://schemas.microsoft.com/office/powerpoint/2010/main" val="81374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813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learning algorithm</a:t>
            </a:r>
          </a:p>
        </p:txBody>
      </p:sp>
      <p:sp>
        <p:nvSpPr>
          <p:cNvPr id="19" name="Oval 18"/>
          <p:cNvSpPr/>
          <p:nvPr/>
        </p:nvSpPr>
        <p:spPr>
          <a:xfrm>
            <a:off x="3818253" y="3225950"/>
            <a:ext cx="1518033" cy="13546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084470" y="3604776"/>
            <a:ext cx="606778" cy="570665"/>
          </a:xfrm>
          <a:prstGeom prst="rightArrow">
            <a:avLst/>
          </a:prstGeom>
          <a:solidFill>
            <a:srgbClr val="FF66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140901" y="3552498"/>
            <a:ext cx="946851" cy="622943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9287826">
            <a:off x="3146720" y="2875732"/>
            <a:ext cx="9250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learn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3443" y="4858748"/>
            <a:ext cx="58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Only get to see one example at a time!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315161" y="21422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1315161" y="27518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14005" y="21538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005" y="27518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-396257" y="3299443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Labeled data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6876" y="233338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1315161" y="33614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4005" y="336141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16876" y="2943596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1315161" y="3971016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14005" y="3982684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16876" y="3552498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6876" y="4175441"/>
            <a:ext cx="2151140" cy="0"/>
          </a:xfrm>
          <a:prstGeom prst="line">
            <a:avLst/>
          </a:prstGeom>
          <a:ln w="28575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 rot="5400000">
            <a:off x="1414348" y="456414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38639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884" y="5923095"/>
            <a:ext cx="4613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model currently say?</a:t>
            </a:r>
          </a:p>
        </p:txBody>
      </p:sp>
    </p:spTree>
    <p:extLst>
      <p:ext uri="{BB962C8B-B14F-4D97-AF65-F5344CB8AC3E}">
        <p14:creationId xmlns:p14="http://schemas.microsoft.com/office/powerpoint/2010/main" val="42241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0149" y="4071870"/>
            <a:ext cx="117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POSITIVE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01888" y="4078158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4226104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744593" y="2948051"/>
            <a:ext cx="0" cy="2524743"/>
          </a:xfrm>
          <a:prstGeom prst="line">
            <a:avLst/>
          </a:prstGeom>
          <a:ln w="3810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44593" y="4224270"/>
            <a:ext cx="1090058" cy="0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92677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3296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FD88947-EB91-044A-BC29-CB7495BE870A}"/>
              </a:ext>
            </a:extLst>
          </p:cNvPr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635529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05048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177800" progId="Equation.3">
                  <p:embed/>
                </p:oleObj>
              </mc:Choice>
              <mc:Fallback>
                <p:oleObj name="Equation" r:id="rId4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01017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3">
                  <p:embed/>
                </p:oleObj>
              </mc:Choice>
              <mc:Fallback>
                <p:oleObj name="Equation" r:id="rId6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7923" y="5792568"/>
            <a:ext cx="346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Geometrically, how should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126578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744593" y="2948051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w=(1,0)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4003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62588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177800" progId="Equation.3">
                  <p:embed/>
                </p:oleObj>
              </mc:Choice>
              <mc:Fallback>
                <p:oleObj name="Equation" r:id="rId4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963952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3">
                  <p:embed/>
                </p:oleObj>
              </mc:Choice>
              <mc:Fallback>
                <p:oleObj name="Equation" r:id="rId6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 Arrow 23"/>
          <p:cNvSpPr/>
          <p:nvPr/>
        </p:nvSpPr>
        <p:spPr>
          <a:xfrm rot="6827433" flipH="1">
            <a:off x="5832074" y="4561610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4651" y="5149628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Should move this direction</a:t>
            </a:r>
          </a:p>
        </p:txBody>
      </p:sp>
    </p:spTree>
    <p:extLst>
      <p:ext uri="{BB962C8B-B14F-4D97-AF65-F5344CB8AC3E}">
        <p14:creationId xmlns:p14="http://schemas.microsoft.com/office/powerpoint/2010/main" val="26312950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543103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177800" progId="Equation.3">
                  <p:embed/>
                </p:oleObj>
              </mc:Choice>
              <mc:Fallback>
                <p:oleObj name="Equation" r:id="rId2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84375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611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of the weights contributed to the mistake?</a:t>
            </a:r>
          </a:p>
        </p:txBody>
      </p:sp>
    </p:spTree>
    <p:extLst>
      <p:ext uri="{BB962C8B-B14F-4D97-AF65-F5344CB8AC3E}">
        <p14:creationId xmlns:p14="http://schemas.microsoft.com/office/powerpoint/2010/main" val="13484814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672275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177800" progId="Equation.3">
                  <p:embed/>
                </p:oleObj>
              </mc:Choice>
              <mc:Fallback>
                <p:oleObj name="Equation" r:id="rId2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83547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924674" y="3631063"/>
            <a:ext cx="275938" cy="114629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could have contributed (positive feature), but didn’t</a:t>
            </a:r>
          </a:p>
        </p:txBody>
      </p:sp>
      <p:cxnSp>
        <p:nvCxnSpPr>
          <p:cNvPr id="17" name="Straight Arrow Connector 16"/>
          <p:cNvCxnSpPr>
            <a:cxnSpLocks/>
            <a:endCxn id="4" idx="2"/>
          </p:cNvCxnSpPr>
          <p:nvPr/>
        </p:nvCxnSpPr>
        <p:spPr>
          <a:xfrm flipH="1" flipV="1">
            <a:off x="2081289" y="3563438"/>
            <a:ext cx="2586682" cy="121391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change the weights?</a:t>
            </a:r>
          </a:p>
        </p:txBody>
      </p:sp>
    </p:spTree>
    <p:extLst>
      <p:ext uri="{BB962C8B-B14F-4D97-AF65-F5344CB8AC3E}">
        <p14:creationId xmlns:p14="http://schemas.microsoft.com/office/powerpoint/2010/main" val="108965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91589"/>
              </p:ext>
            </p:extLst>
          </p:nvPr>
        </p:nvGraphicFramePr>
        <p:xfrm>
          <a:off x="812877" y="3120525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177800" progId="Equation.3">
                  <p:embed/>
                </p:oleObj>
              </mc:Choice>
              <mc:Fallback>
                <p:oleObj name="Equation" r:id="rId2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2877" y="3120525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270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3322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1, positive)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could have contributed (positive feature), but didn’t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8138" y="5771097"/>
            <a:ext cx="118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increase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4429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1 -&gt; 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0 -&gt; 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3B93DF-92A5-6224-7ACD-F3559CD29EDB}"/>
              </a:ext>
            </a:extLst>
          </p:cNvPr>
          <p:cNvCxnSpPr>
            <a:cxnSpLocks/>
          </p:cNvCxnSpPr>
          <p:nvPr/>
        </p:nvCxnSpPr>
        <p:spPr>
          <a:xfrm flipH="1" flipV="1">
            <a:off x="924674" y="3631063"/>
            <a:ext cx="275938" cy="114629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F857FA-DC1B-780D-F62F-B0B0E48F7944}"/>
              </a:ext>
            </a:extLst>
          </p:cNvPr>
          <p:cNvCxnSpPr>
            <a:cxnSpLocks/>
          </p:cNvCxnSpPr>
          <p:nvPr/>
        </p:nvCxnSpPr>
        <p:spPr>
          <a:xfrm flipH="1" flipV="1">
            <a:off x="2081289" y="3563438"/>
            <a:ext cx="2586682" cy="121391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49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:</a:t>
            </a: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/>
              <a:t>hyperplanes</a:t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/>
              <a:t>A </a:t>
            </a:r>
            <a:r>
              <a:rPr lang="en-US" sz="2400" i="1" dirty="0">
                <a:solidFill>
                  <a:srgbClr val="FF6600"/>
                </a:solidFill>
              </a:rPr>
              <a:t>linear model </a:t>
            </a:r>
            <a:r>
              <a:rPr lang="en-US" sz="2400" dirty="0"/>
              <a:t>is a model that assumes the data is linearly separable</a:t>
            </a:r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7341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w=(0,1)</a:t>
            </a:r>
          </a:p>
        </p:txBody>
      </p:sp>
      <p:sp>
        <p:nvSpPr>
          <p:cNvPr id="14" name="Plus 13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27372" y="2852929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93446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9692" y="5397203"/>
            <a:ext cx="466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Geometrically, this also makes sense!</a:t>
            </a:r>
          </a:p>
        </p:txBody>
      </p:sp>
    </p:spTree>
    <p:extLst>
      <p:ext uri="{BB962C8B-B14F-4D97-AF65-F5344CB8AC3E}">
        <p14:creationId xmlns:p14="http://schemas.microsoft.com/office/powerpoint/2010/main" val="2490108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481375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</p:spTree>
    <p:extLst>
      <p:ext uri="{BB962C8B-B14F-4D97-AF65-F5344CB8AC3E}">
        <p14:creationId xmlns:p14="http://schemas.microsoft.com/office/powerpoint/2010/main" val="22911235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448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33233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177800" progId="Equation.3">
                  <p:embed/>
                </p:oleObj>
              </mc:Choice>
              <mc:Fallback>
                <p:oleObj name="Equation" r:id="rId4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4593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3">
                  <p:embed/>
                </p:oleObj>
              </mc:Choice>
              <mc:Fallback>
                <p:oleObj name="Equation" r:id="rId6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266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008000"/>
                </a:solidFill>
              </a:rPr>
              <a:t>correct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7034" y="5892858"/>
            <a:ext cx="43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34341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06965" y="5089203"/>
            <a:ext cx="748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068528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Minus 18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Already correct… don’t change it!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723900"/>
              </p:ext>
            </p:extLst>
          </p:nvPr>
        </p:nvGraphicFramePr>
        <p:xfrm>
          <a:off x="507923" y="3749820"/>
          <a:ext cx="2536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6000" imgH="177800" progId="Equation.3">
                  <p:embed/>
                </p:oleObj>
              </mc:Choice>
              <mc:Fallback>
                <p:oleObj name="Equation" r:id="rId4" imgW="1016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923" y="3749820"/>
                        <a:ext cx="2536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826224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3">
                  <p:embed/>
                </p:oleObj>
              </mc:Choice>
              <mc:Fallback>
                <p:oleObj name="Equation" r:id="rId6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Oval 27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02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09398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68729" y="4995740"/>
            <a:ext cx="29580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our current guess: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right or wrong?</a:t>
            </a:r>
          </a:p>
        </p:txBody>
      </p:sp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45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53550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642758"/>
              </p:ext>
            </p:extLst>
          </p:nvPr>
        </p:nvGraphicFramePr>
        <p:xfrm>
          <a:off x="381000" y="374967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600" imgH="177800" progId="Equation.3">
                  <p:embed/>
                </p:oleObj>
              </mc:Choice>
              <mc:Fallback>
                <p:oleObj name="Equation" r:id="rId4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374967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423318"/>
              </p:ext>
            </p:extLst>
          </p:nvPr>
        </p:nvGraphicFramePr>
        <p:xfrm>
          <a:off x="550630" y="3038151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300" imgH="203200" progId="Equation.3">
                  <p:embed/>
                </p:oleObj>
              </mc:Choice>
              <mc:Fallback>
                <p:oleObj name="Equation" r:id="rId6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0630" y="3038151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2464608" y="3544563"/>
            <a:ext cx="801376" cy="82751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07923" y="5034365"/>
            <a:ext cx="3193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predicts negative, </a:t>
            </a:r>
            <a:r>
              <a:rPr lang="en-US" sz="2400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0787" y="5769206"/>
            <a:ext cx="34674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Geometrically, how should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update the model?</a:t>
            </a:r>
          </a:p>
        </p:txBody>
      </p:sp>
    </p:spTree>
    <p:extLst>
      <p:ext uri="{BB962C8B-B14F-4D97-AF65-F5344CB8AC3E}">
        <p14:creationId xmlns:p14="http://schemas.microsoft.com/office/powerpoint/2010/main" val="20613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 rot="16200000">
            <a:off x="5199564" y="2410083"/>
            <a:ext cx="1090058" cy="2524743"/>
            <a:chOff x="5744593" y="2948051"/>
            <a:chExt cx="1090058" cy="2524743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5128028" y="5923095"/>
            <a:ext cx="1333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w=(0,1)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50356" y="5058967"/>
            <a:ext cx="8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(-1,-1)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257662"/>
              </p:ext>
            </p:extLst>
          </p:nvPr>
        </p:nvGraphicFramePr>
        <p:xfrm>
          <a:off x="792163" y="1617663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2163" y="1617663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Plus 20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ent Arrow 25"/>
          <p:cNvSpPr/>
          <p:nvPr/>
        </p:nvSpPr>
        <p:spPr>
          <a:xfrm rot="2179319" flipH="1">
            <a:off x="5992541" y="3215358"/>
            <a:ext cx="937458" cy="802442"/>
          </a:xfrm>
          <a:prstGeom prst="bentArrow">
            <a:avLst/>
          </a:prstGeom>
          <a:solidFill>
            <a:srgbClr val="0000FF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91408" y="2525922"/>
            <a:ext cx="1829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Should move this direction</a:t>
            </a:r>
          </a:p>
        </p:txBody>
      </p:sp>
    </p:spTree>
    <p:extLst>
      <p:ext uri="{BB962C8B-B14F-4D97-AF65-F5344CB8AC3E}">
        <p14:creationId xmlns:p14="http://schemas.microsoft.com/office/powerpoint/2010/main" val="2449582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71141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600" imgH="177800" progId="Equation.3">
                  <p:embed/>
                </p:oleObj>
              </mc:Choice>
              <mc:Fallback>
                <p:oleObj name="Equation" r:id="rId2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04019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1428449" y="3030614"/>
            <a:ext cx="617154" cy="1787815"/>
          </a:xfrm>
          <a:prstGeom prst="leftBrace">
            <a:avLst/>
          </a:prstGeom>
          <a:ln w="285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8056" y="4429639"/>
            <a:ext cx="611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Which of the weights </a:t>
            </a:r>
            <a:r>
              <a:rPr lang="en-US" sz="2400" dirty="0">
                <a:solidFill>
                  <a:srgbClr val="FF0000"/>
                </a:solidFill>
              </a:rPr>
              <a:t>contributed to the mistake?</a:t>
            </a:r>
          </a:p>
        </p:txBody>
      </p:sp>
    </p:spTree>
    <p:extLst>
      <p:ext uri="{BB962C8B-B14F-4D97-AF65-F5344CB8AC3E}">
        <p14:creationId xmlns:p14="http://schemas.microsoft.com/office/powerpoint/2010/main" val="4161354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57724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600" imgH="177800" progId="Equation.3">
                  <p:embed/>
                </p:oleObj>
              </mc:Choice>
              <mc:Fallback>
                <p:oleObj name="Equation" r:id="rId2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451563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didn’t contribute, but could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77323" y="6032168"/>
            <a:ext cx="4550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should we change the weights?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02936A4-8419-10FE-BB4C-6505E035A875}"/>
              </a:ext>
            </a:extLst>
          </p:cNvPr>
          <p:cNvCxnSpPr>
            <a:cxnSpLocks/>
          </p:cNvCxnSpPr>
          <p:nvPr/>
        </p:nvCxnSpPr>
        <p:spPr>
          <a:xfrm flipH="1" flipV="1">
            <a:off x="924674" y="3631063"/>
            <a:ext cx="275938" cy="114629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135C349-7E65-63A7-6263-9981B819DAEC}"/>
              </a:ext>
            </a:extLst>
          </p:cNvPr>
          <p:cNvCxnSpPr>
            <a:cxnSpLocks/>
          </p:cNvCxnSpPr>
          <p:nvPr/>
        </p:nvCxnSpPr>
        <p:spPr>
          <a:xfrm flipH="1" flipV="1">
            <a:off x="2081289" y="3563438"/>
            <a:ext cx="2586682" cy="121391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2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closer look at why we got it wrong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77785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600" imgH="177800" progId="Equation.3">
                  <p:embed/>
                </p:oleObj>
              </mc:Choice>
              <mc:Fallback>
                <p:oleObj name="Equation" r:id="rId2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735486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203200" progId="Equation.3">
                  <p:embed/>
                </p:oleObj>
              </mc:Choice>
              <mc:Fallback>
                <p:oleObj name="Equation" r:id="rId4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We’d like this value to be positive since it’s a positive value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(-1, -1, positive)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didn’t contribute, but could have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3809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contributed in the wrong direction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decrease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0 -&gt; -1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1 -&gt; 0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CA17DFF-9E50-2F37-BE95-5394AC01546E}"/>
              </a:ext>
            </a:extLst>
          </p:cNvPr>
          <p:cNvCxnSpPr>
            <a:cxnSpLocks/>
          </p:cNvCxnSpPr>
          <p:nvPr/>
        </p:nvCxnSpPr>
        <p:spPr>
          <a:xfrm flipH="1" flipV="1">
            <a:off x="924674" y="3631063"/>
            <a:ext cx="275938" cy="1146293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DD1007-585D-743A-08A2-406795A156FF}"/>
              </a:ext>
            </a:extLst>
          </p:cNvPr>
          <p:cNvCxnSpPr>
            <a:cxnSpLocks/>
          </p:cNvCxnSpPr>
          <p:nvPr/>
        </p:nvCxnSpPr>
        <p:spPr>
          <a:xfrm flipH="1" flipV="1">
            <a:off x="2081289" y="3563438"/>
            <a:ext cx="2586682" cy="1213917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998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248" y="1578353"/>
            <a:ext cx="8769930" cy="7234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hyperplane is a line/plane in a high-dimensional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438400"/>
            <a:ext cx="2133600" cy="22493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1042" y="5181600"/>
            <a:ext cx="6213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0" dirty="0">
                <a:solidFill>
                  <a:srgbClr val="FF0000"/>
                </a:solidFill>
              </a:rPr>
              <a:t>What defines a line?</a:t>
            </a:r>
          </a:p>
          <a:p>
            <a:pPr algn="l"/>
            <a:r>
              <a:rPr lang="en-US" sz="3600" dirty="0">
                <a:solidFill>
                  <a:srgbClr val="FF0000"/>
                </a:solidFill>
              </a:rPr>
              <a:t>What defines a </a:t>
            </a:r>
            <a:r>
              <a:rPr lang="en-US" sz="3600" dirty="0" err="1">
                <a:solidFill>
                  <a:srgbClr val="FF0000"/>
                </a:solidFill>
              </a:rPr>
              <a:t>hyperplane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  <a:endParaRPr lang="en-US" sz="36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1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 linear classifier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44593" y="2525922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153705" y="4224270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89547" y="310672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586901" y="5277658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834651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658719" y="4071870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57507" y="400274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89547" y="212394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3" name="Plus 2"/>
          <p:cNvSpPr/>
          <p:nvPr/>
        </p:nvSpPr>
        <p:spPr>
          <a:xfrm>
            <a:off x="4464711" y="286804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lus 23"/>
          <p:cNvSpPr/>
          <p:nvPr/>
        </p:nvSpPr>
        <p:spPr>
          <a:xfrm>
            <a:off x="4464711" y="506600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6551312" y="2868047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inus 24"/>
          <p:cNvSpPr/>
          <p:nvPr/>
        </p:nvSpPr>
        <p:spPr>
          <a:xfrm>
            <a:off x="6551312" y="506600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2648" y="2607231"/>
            <a:ext cx="1886129" cy="8104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Arial"/>
                <a:cs typeface="Arial"/>
              </a:rPr>
              <a:t>f</a:t>
            </a:r>
            <a:r>
              <a:rPr lang="en-US" sz="2800" i="1" baseline="-25000" dirty="0">
                <a:latin typeface="Arial"/>
                <a:cs typeface="Arial"/>
              </a:rPr>
              <a:t>1</a:t>
            </a:r>
            <a:r>
              <a:rPr lang="en-US" sz="2800" i="1" dirty="0">
                <a:latin typeface="Arial"/>
                <a:cs typeface="Arial"/>
              </a:rPr>
              <a:t>, f</a:t>
            </a:r>
            <a:r>
              <a:rPr lang="en-US" sz="2800" i="1" baseline="-25000" dirty="0">
                <a:latin typeface="Arial"/>
                <a:cs typeface="Arial"/>
              </a:rPr>
              <a:t>2</a:t>
            </a:r>
            <a:r>
              <a:rPr lang="en-US" sz="2800" i="1" dirty="0">
                <a:latin typeface="Arial"/>
                <a:cs typeface="Arial"/>
              </a:rPr>
              <a:t>, label</a:t>
            </a:r>
            <a:endParaRPr lang="en-US" sz="2800" i="1" baseline="-25000" dirty="0">
              <a:latin typeface="Arial"/>
              <a:cs typeface="Arial"/>
            </a:endParaRPr>
          </a:p>
          <a:p>
            <a:endParaRPr lang="en-US" sz="2800" i="1" baseline="-25000" dirty="0">
              <a:latin typeface="Arial"/>
              <a:cs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6808" y="3219671"/>
            <a:ext cx="204852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67288" y="3325497"/>
            <a:ext cx="24404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-1,-1, positive</a:t>
            </a:r>
          </a:p>
          <a:p>
            <a:r>
              <a:rPr lang="en-US" sz="2800" dirty="0">
                <a:latin typeface="Arial"/>
                <a:cs typeface="Arial"/>
              </a:rPr>
              <a:t>-1, 1, positive</a:t>
            </a:r>
          </a:p>
          <a:p>
            <a:r>
              <a:rPr lang="en-US" sz="2800" dirty="0">
                <a:latin typeface="Arial"/>
                <a:cs typeface="Arial"/>
              </a:rPr>
              <a:t> 1, 1, negative</a:t>
            </a:r>
          </a:p>
          <a:p>
            <a:r>
              <a:rPr lang="en-US" sz="2800" dirty="0">
                <a:latin typeface="Arial"/>
                <a:cs typeface="Arial"/>
              </a:rPr>
              <a:t> 1,-1, negative</a:t>
            </a:r>
          </a:p>
        </p:txBody>
      </p:sp>
      <p:grpSp>
        <p:nvGrpSpPr>
          <p:cNvPr id="18" name="Group 17"/>
          <p:cNvGrpSpPr/>
          <p:nvPr/>
        </p:nvGrpSpPr>
        <p:grpSpPr>
          <a:xfrm rot="10800000">
            <a:off x="4658719" y="2979688"/>
            <a:ext cx="1090058" cy="2524743"/>
            <a:chOff x="5744593" y="2948051"/>
            <a:chExt cx="1090058" cy="2524743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128028" y="5923095"/>
            <a:ext cx="1452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w=(-1,0)</a:t>
            </a:r>
          </a:p>
        </p:txBody>
      </p:sp>
    </p:spTree>
    <p:extLst>
      <p:ext uri="{BB962C8B-B14F-4D97-AF65-F5344CB8AC3E}">
        <p14:creationId xmlns:p14="http://schemas.microsoft.com/office/powerpoint/2010/main" val="1783095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6600"/>
                </a:solidFill>
              </a:rPr>
              <a:t>repeat</a:t>
            </a:r>
            <a:r>
              <a:rPr lang="en-US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>
                <a:solidFill>
                  <a:srgbClr val="FF6600"/>
                </a:solidFill>
              </a:rPr>
              <a:t>for</a:t>
            </a:r>
            <a:r>
              <a:rPr lang="en-US" dirty="0"/>
              <a:t> each training example (</a:t>
            </a:r>
            <a:r>
              <a:rPr lang="en-US" i="1" dirty="0"/>
              <a:t>f</a:t>
            </a:r>
            <a:r>
              <a:rPr lang="en-US" i="1" baseline="-25000" dirty="0"/>
              <a:t>1</a:t>
            </a:r>
            <a:r>
              <a:rPr lang="en-US" i="1" dirty="0"/>
              <a:t>, f</a:t>
            </a:r>
            <a:r>
              <a:rPr lang="en-US" i="1" baseline="-25000" dirty="0"/>
              <a:t>2</a:t>
            </a:r>
            <a:r>
              <a:rPr lang="en-US" i="1" dirty="0"/>
              <a:t>, …, </a:t>
            </a:r>
            <a:r>
              <a:rPr lang="en-US" i="1" dirty="0" err="1"/>
              <a:t>f</a:t>
            </a:r>
            <a:r>
              <a:rPr lang="en-US" i="1" baseline="-25000" dirty="0" err="1"/>
              <a:t>n</a:t>
            </a:r>
            <a:r>
              <a:rPr lang="en-US" dirty="0"/>
              <a:t>, label):</a:t>
            </a:r>
          </a:p>
          <a:p>
            <a:pPr marL="0" indent="0">
              <a:buNone/>
            </a:pPr>
            <a:r>
              <a:rPr lang="en-US" dirty="0"/>
              <a:t>      check if it’s correct based on the current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>
                <a:solidFill>
                  <a:srgbClr val="FF6600"/>
                </a:solidFill>
              </a:rPr>
              <a:t> if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not correct</a:t>
            </a:r>
            <a:r>
              <a:rPr lang="en-US" dirty="0"/>
              <a:t>, update all the weights: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positive and feature positive:</a:t>
            </a:r>
          </a:p>
          <a:p>
            <a:pPr marL="0" indent="0">
              <a:buNone/>
            </a:pPr>
            <a:r>
              <a:rPr lang="en-US" dirty="0"/>
              <a:t>            increase weight (increase weight = predict more positive)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else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positive and feature negative:</a:t>
            </a:r>
          </a:p>
          <a:p>
            <a:pPr marL="0" indent="0">
              <a:buNone/>
            </a:pPr>
            <a:r>
              <a:rPr lang="en-US" dirty="0"/>
              <a:t>            decrease weight (decrease weight = predict more positive)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FF6600"/>
                </a:solidFill>
              </a:rPr>
              <a:t> else</a:t>
            </a:r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if</a:t>
            </a:r>
            <a:r>
              <a:rPr lang="en-US" dirty="0"/>
              <a:t> label negative and feature positive:</a:t>
            </a:r>
          </a:p>
          <a:p>
            <a:pPr marL="0" indent="0">
              <a:buNone/>
            </a:pPr>
            <a:r>
              <a:rPr lang="en-US" dirty="0"/>
              <a:t>            decrease weight (decrease weight = predict more negative)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6600"/>
                </a:solidFill>
              </a:rPr>
              <a:t>else if</a:t>
            </a:r>
            <a:r>
              <a:rPr lang="en-US" dirty="0"/>
              <a:t> label negative and feature negative:</a:t>
            </a:r>
          </a:p>
          <a:p>
            <a:pPr marL="0" indent="0">
              <a:buNone/>
            </a:pPr>
            <a:r>
              <a:rPr lang="en-US" dirty="0"/>
              <a:t>            increase weight (increase weight = predict more negative)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8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trick…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 increase weight (</a:t>
            </a:r>
            <a:r>
              <a:rPr lang="en-US" sz="2000" dirty="0">
                <a:solidFill>
                  <a:srgbClr val="0000FF"/>
                </a:solidFill>
              </a:rPr>
              <a:t>increase</a:t>
            </a:r>
            <a:r>
              <a:rPr lang="en-US" sz="2000" dirty="0"/>
              <a:t>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positive and feature negative:</a:t>
            </a:r>
          </a:p>
          <a:p>
            <a:pPr marL="0" indent="0">
              <a:buNone/>
            </a:pPr>
            <a:r>
              <a:rPr lang="en-US" sz="2000" dirty="0"/>
              <a:t>   decrease weight (</a:t>
            </a:r>
            <a:r>
              <a:rPr lang="en-US" sz="2000" dirty="0">
                <a:solidFill>
                  <a:srgbClr val="0000FF"/>
                </a:solidFill>
              </a:rPr>
              <a:t>decrease</a:t>
            </a:r>
            <a:r>
              <a:rPr lang="en-US" sz="2000" dirty="0"/>
              <a:t>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negative and feature positive:</a:t>
            </a:r>
          </a:p>
          <a:p>
            <a:pPr marL="0" indent="0">
              <a:buNone/>
            </a:pPr>
            <a:r>
              <a:rPr lang="en-US" sz="2000" dirty="0"/>
              <a:t>  decrease weight (</a:t>
            </a:r>
            <a:r>
              <a:rPr lang="en-US" sz="2000" dirty="0">
                <a:solidFill>
                  <a:srgbClr val="0000FF"/>
                </a:solidFill>
              </a:rPr>
              <a:t>decrease</a:t>
            </a:r>
            <a:r>
              <a:rPr lang="en-US" sz="2000" dirty="0"/>
              <a:t> weight = predict more negative)</a:t>
            </a:r>
          </a:p>
          <a:p>
            <a:pPr marL="0" indent="0">
              <a:buNone/>
            </a:pPr>
            <a:r>
              <a:rPr lang="en-US" sz="2000" dirty="0"/>
              <a:t>else if label negative and negative weight:</a:t>
            </a:r>
          </a:p>
          <a:p>
            <a:pPr marL="0" indent="0">
              <a:buNone/>
            </a:pPr>
            <a:r>
              <a:rPr lang="en-US" sz="2000" dirty="0"/>
              <a:t>  increase weight (</a:t>
            </a:r>
            <a:r>
              <a:rPr lang="en-US" sz="2000" dirty="0">
                <a:solidFill>
                  <a:srgbClr val="0000FF"/>
                </a:solidFill>
              </a:rPr>
              <a:t>increase</a:t>
            </a:r>
            <a:r>
              <a:rPr lang="en-US" sz="2000" dirty="0"/>
              <a:t>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label *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1*1=1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1*-1=-1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-1*1=-1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-1*-1=1</a:t>
            </a:r>
          </a:p>
        </p:txBody>
      </p:sp>
    </p:spTree>
    <p:extLst>
      <p:ext uri="{BB962C8B-B14F-4D97-AF65-F5344CB8AC3E}">
        <p14:creationId xmlns:p14="http://schemas.microsoft.com/office/powerpoint/2010/main" val="27912998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trick…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197" y="2671680"/>
            <a:ext cx="6515892" cy="3162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if label positive and feature positive: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 increase </a:t>
            </a:r>
            <a:r>
              <a:rPr lang="en-US" sz="2000" dirty="0"/>
              <a:t>weight (</a:t>
            </a:r>
            <a:r>
              <a:rPr lang="en-US" sz="2000" dirty="0">
                <a:solidFill>
                  <a:srgbClr val="0000FF"/>
                </a:solidFill>
              </a:rPr>
              <a:t>increase</a:t>
            </a:r>
            <a:r>
              <a:rPr lang="en-US" sz="2000" dirty="0"/>
              <a:t>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positive and feature negative:</a:t>
            </a:r>
          </a:p>
          <a:p>
            <a:pPr marL="0" indent="0">
              <a:buNone/>
            </a:pPr>
            <a:r>
              <a:rPr lang="en-US" sz="2000" dirty="0"/>
              <a:t>   </a:t>
            </a:r>
            <a:r>
              <a:rPr lang="en-US" sz="2000" dirty="0">
                <a:solidFill>
                  <a:srgbClr val="FF0000"/>
                </a:solidFill>
              </a:rPr>
              <a:t>decrease</a:t>
            </a:r>
            <a:r>
              <a:rPr lang="en-US" sz="2000" dirty="0"/>
              <a:t> weight (</a:t>
            </a:r>
            <a:r>
              <a:rPr lang="en-US" sz="2000" dirty="0">
                <a:solidFill>
                  <a:srgbClr val="0000FF"/>
                </a:solidFill>
              </a:rPr>
              <a:t>decrease</a:t>
            </a:r>
            <a:r>
              <a:rPr lang="en-US" sz="2000" dirty="0"/>
              <a:t> weight = predict more positive)</a:t>
            </a:r>
          </a:p>
          <a:p>
            <a:pPr marL="0" indent="0">
              <a:buNone/>
            </a:pPr>
            <a:r>
              <a:rPr lang="en-US" sz="2000" dirty="0"/>
              <a:t>else if label negative and feature positive: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 decrease </a:t>
            </a:r>
            <a:r>
              <a:rPr lang="en-US" sz="2000" dirty="0"/>
              <a:t>weight (</a:t>
            </a:r>
            <a:r>
              <a:rPr lang="en-US" sz="2000" dirty="0">
                <a:solidFill>
                  <a:srgbClr val="0000FF"/>
                </a:solidFill>
              </a:rPr>
              <a:t>decrease</a:t>
            </a:r>
            <a:r>
              <a:rPr lang="en-US" sz="2000" dirty="0"/>
              <a:t> weight = predict more negative)</a:t>
            </a:r>
          </a:p>
          <a:p>
            <a:pPr marL="0" indent="0">
              <a:buNone/>
            </a:pPr>
            <a:r>
              <a:rPr lang="en-US" sz="2000" dirty="0"/>
              <a:t>else if label negative and negative weight:</a:t>
            </a:r>
          </a:p>
          <a:p>
            <a:pPr marL="0" indent="0">
              <a:buNone/>
            </a:pPr>
            <a:r>
              <a:rPr lang="en-US" sz="2000" dirty="0"/>
              <a:t>  </a:t>
            </a:r>
            <a:r>
              <a:rPr lang="en-US" sz="2000" dirty="0">
                <a:solidFill>
                  <a:srgbClr val="FF0000"/>
                </a:solidFill>
              </a:rPr>
              <a:t>increase</a:t>
            </a:r>
            <a:r>
              <a:rPr lang="en-US" sz="2000" dirty="0"/>
              <a:t> weight (</a:t>
            </a:r>
            <a:r>
              <a:rPr lang="en-US" sz="2000" dirty="0">
                <a:solidFill>
                  <a:srgbClr val="0000FF"/>
                </a:solidFill>
              </a:rPr>
              <a:t>increase</a:t>
            </a:r>
            <a:r>
              <a:rPr lang="en-US" sz="2000" dirty="0"/>
              <a:t> weight = predict more negative)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95886" y="2242165"/>
            <a:ext cx="1281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label * </a:t>
            </a:r>
            <a:r>
              <a:rPr lang="en-US" sz="2400" b="1" i="1" dirty="0"/>
              <a:t>f</a:t>
            </a:r>
            <a:r>
              <a:rPr lang="en-US" sz="2400" b="1" i="1" baseline="-25000" dirty="0"/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7089" y="2796870"/>
            <a:ext cx="892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1*1=1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350526" y="2751516"/>
            <a:ext cx="1281798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31969" y="3494744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1*-1=-1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7089" y="4248355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-1*1=-1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1969" y="5035721"/>
            <a:ext cx="1034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6600"/>
                </a:solidFill>
              </a:rPr>
              <a:t>-1*-1=1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106540" y="2796870"/>
            <a:ext cx="459561" cy="275151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10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</a:t>
            </a:r>
            <a:r>
              <a:rPr lang="en-US" sz="24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check if it’s correct based on the current model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6600"/>
                </a:solidFill>
              </a:rPr>
              <a:t>if</a:t>
            </a:r>
            <a:r>
              <a:rPr lang="en-US" sz="2400" dirty="0"/>
              <a:t> not correct, update all the weights: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0003" y="5288677"/>
            <a:ext cx="4671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check if it’s correct?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54699" y="2973876"/>
            <a:ext cx="1864974" cy="23148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7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 </a:t>
            </a:r>
            <a:r>
              <a:rPr lang="en-US" sz="2400" dirty="0"/>
              <a:t>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>
                <a:solidFill>
                  <a:srgbClr val="FF6600"/>
                </a:solidFill>
              </a:rPr>
              <a:t>if</a:t>
            </a:r>
            <a:r>
              <a:rPr lang="en-US" sz="2400" dirty="0"/>
              <a:t>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9272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0028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repeat</a:t>
            </a:r>
            <a:r>
              <a:rPr lang="en-US" sz="24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FF6600"/>
                </a:solidFill>
              </a:rPr>
              <a:t>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>
                <a:solidFill>
                  <a:srgbClr val="FF6600"/>
                </a:solidFill>
              </a:rPr>
              <a:t>for</a:t>
            </a:r>
            <a:r>
              <a:rPr lang="en-US" sz="2400" dirty="0"/>
              <a:t>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81193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985" y="5677954"/>
            <a:ext cx="8377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Would this work for non-binary features, i.e. real-valued?</a:t>
            </a:r>
          </a:p>
        </p:txBody>
      </p:sp>
    </p:spTree>
    <p:extLst>
      <p:ext uri="{BB962C8B-B14F-4D97-AF65-F5344CB8AC3E}">
        <p14:creationId xmlns:p14="http://schemas.microsoft.com/office/powerpoint/2010/main" val="733749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63060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361497" y="296111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lus 51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69705" y="5075608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4431" y="3040327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68647" y="4733831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46699" y="473383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4198" y="3241306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9782" y="4714525"/>
            <a:ext cx="510909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Repeat until convergence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Keep track of w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, w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 as they change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Redraw the line after each step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6021" y="6213187"/>
            <a:ext cx="11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(1, 0)</a:t>
            </a:r>
          </a:p>
        </p:txBody>
      </p:sp>
    </p:spTree>
    <p:extLst>
      <p:ext uri="{BB962C8B-B14F-4D97-AF65-F5344CB8AC3E}">
        <p14:creationId xmlns:p14="http://schemas.microsoft.com/office/powerpoint/2010/main" val="27154276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7361497" y="296111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Plus 51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469705" y="5075608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84431" y="3040327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68647" y="4733831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46699" y="4733830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094198" y="3241306"/>
            <a:ext cx="354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66021" y="6213187"/>
            <a:ext cx="111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(1, 0)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E67951-AB83-0194-977B-BC4177C35DE4}"/>
              </a:ext>
            </a:extLst>
          </p:cNvPr>
          <p:cNvSpPr/>
          <p:nvPr/>
        </p:nvSpPr>
        <p:spPr>
          <a:xfrm>
            <a:off x="8102615" y="2946040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5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5400000">
            <a:off x="6833914" y="352050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(0,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347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2324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4510" y="2992568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66021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04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6806299">
            <a:off x="6606839" y="3486715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1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(-.5,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94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71439" y="2982817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(-1.5,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70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8275597">
            <a:off x="6416132" y="3320392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26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045087" y="2932132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46200" imgH="317500" progId="Equation.3">
                  <p:embed/>
                </p:oleObj>
              </mc:Choice>
              <mc:Fallback>
                <p:oleObj name="Equation" r:id="rId3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7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10800000">
            <a:off x="6263776" y="2985746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(-2, 0)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709928" y="5040908"/>
            <a:ext cx="494087" cy="45229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1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</a:t>
            </a:r>
            <a:r>
              <a:rPr lang="en-US" dirty="0">
                <a:sym typeface="Wingdings"/>
              </a:rPr>
              <a:t>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361497" y="2539497"/>
            <a:ext cx="0" cy="31899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770609" y="4237845"/>
            <a:ext cx="3233808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6451" y="312030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1555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75623" y="4085445"/>
            <a:ext cx="0" cy="30479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74411" y="401632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06451" y="213751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45" name="Plus 44"/>
          <p:cNvSpPr/>
          <p:nvPr/>
        </p:nvSpPr>
        <p:spPr>
          <a:xfrm>
            <a:off x="6082695" y="296111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6082695" y="507957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Minus 46"/>
          <p:cNvSpPr/>
          <p:nvPr/>
        </p:nvSpPr>
        <p:spPr>
          <a:xfrm>
            <a:off x="8168216" y="2881622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6856" y="253985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74069" y="2562800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(1,1)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770609" y="4766072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(-1,-1)</a:t>
            </a:r>
          </a:p>
        </p:txBody>
      </p:sp>
      <p:grpSp>
        <p:nvGrpSpPr>
          <p:cNvPr id="49" name="Group 48"/>
          <p:cNvGrpSpPr/>
          <p:nvPr/>
        </p:nvGrpSpPr>
        <p:grpSpPr>
          <a:xfrm rot="8659664">
            <a:off x="6374403" y="3280573"/>
            <a:ext cx="1090058" cy="2524743"/>
            <a:chOff x="5744593" y="2948051"/>
            <a:chExt cx="1090058" cy="2524743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729778" y="6213187"/>
            <a:ext cx="144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(-1.5, -1)</a:t>
            </a:r>
          </a:p>
        </p:txBody>
      </p:sp>
      <p:sp>
        <p:nvSpPr>
          <p:cNvPr id="25" name="Plus 24"/>
          <p:cNvSpPr/>
          <p:nvPr/>
        </p:nvSpPr>
        <p:spPr>
          <a:xfrm>
            <a:off x="7741765" y="504742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8198244" y="5068299"/>
            <a:ext cx="742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(.5,-1)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7203805" y="5291233"/>
            <a:ext cx="310092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323262" y="1793994"/>
            <a:ext cx="5447347" cy="2591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6600"/>
                </a:solidFill>
              </a:rPr>
              <a:t>repeat</a:t>
            </a:r>
            <a:r>
              <a:rPr lang="en-US" sz="1800" dirty="0"/>
              <a:t> until convergence (or for some # of iterations):</a:t>
            </a:r>
          </a:p>
          <a:p>
            <a:pPr marL="0" indent="0">
              <a:buNone/>
            </a:pPr>
            <a:r>
              <a:rPr lang="en-US" sz="1800" dirty="0"/>
              <a:t>   </a:t>
            </a:r>
            <a:r>
              <a:rPr lang="en-US" sz="1800" dirty="0">
                <a:solidFill>
                  <a:srgbClr val="FF6600"/>
                </a:solidFill>
              </a:rPr>
              <a:t>for</a:t>
            </a:r>
            <a:r>
              <a:rPr lang="en-US" sz="1800" dirty="0"/>
              <a:t> each training example (</a:t>
            </a:r>
            <a:r>
              <a:rPr lang="en-US" sz="1800" i="1" dirty="0"/>
              <a:t>f</a:t>
            </a:r>
            <a:r>
              <a:rPr lang="en-US" sz="1800" i="1" baseline="-25000" dirty="0"/>
              <a:t>1</a:t>
            </a:r>
            <a:r>
              <a:rPr lang="en-US" sz="1800" i="1" dirty="0"/>
              <a:t>, f</a:t>
            </a:r>
            <a:r>
              <a:rPr lang="en-US" sz="1800" i="1" baseline="-25000" dirty="0"/>
              <a:t>2</a:t>
            </a:r>
            <a:r>
              <a:rPr lang="en-US" sz="1800" i="1" dirty="0"/>
              <a:t>, …, </a:t>
            </a:r>
            <a:r>
              <a:rPr lang="en-US" sz="1800" i="1" dirty="0" err="1"/>
              <a:t>f</a:t>
            </a:r>
            <a:r>
              <a:rPr lang="en-US" sz="1800" i="1" baseline="-25000" dirty="0" err="1"/>
              <a:t>n</a:t>
            </a:r>
            <a:r>
              <a:rPr lang="en-US" sz="1800" dirty="0"/>
              <a:t>, label):</a:t>
            </a:r>
          </a:p>
          <a:p>
            <a:pPr marL="0" indent="0">
              <a:buNone/>
            </a:pPr>
            <a:r>
              <a:rPr lang="en-US" sz="1800" dirty="0"/>
              <a:t>      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</a:t>
            </a:r>
            <a:r>
              <a:rPr lang="en-US" sz="1800" dirty="0">
                <a:solidFill>
                  <a:srgbClr val="FF6600"/>
                </a:solidFill>
              </a:rPr>
              <a:t>if</a:t>
            </a:r>
            <a:r>
              <a:rPr lang="en-US" sz="1800" dirty="0"/>
              <a:t> </a:t>
            </a:r>
            <a:r>
              <a:rPr lang="en-US" sz="1800" i="1" dirty="0"/>
              <a:t>prediction * label </a:t>
            </a:r>
            <a:r>
              <a:rPr lang="en-US" sz="1800" dirty="0"/>
              <a:t>≤ 0:  // they don’t agree</a:t>
            </a:r>
          </a:p>
          <a:p>
            <a:pPr marL="0" indent="0">
              <a:buNone/>
            </a:pPr>
            <a:r>
              <a:rPr lang="en-US" sz="1800" dirty="0"/>
              <a:t>         for each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:</a:t>
            </a:r>
          </a:p>
          <a:p>
            <a:pPr marL="0" indent="0">
              <a:buNone/>
            </a:pPr>
            <a:r>
              <a:rPr lang="en-US" sz="1800" dirty="0"/>
              <a:t>          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= </a:t>
            </a:r>
            <a:r>
              <a:rPr lang="en-US" sz="1800" i="1" dirty="0" err="1"/>
              <a:t>w</a:t>
            </a:r>
            <a:r>
              <a:rPr lang="en-US" sz="1800" i="1" baseline="-25000" dirty="0" err="1"/>
              <a:t>i</a:t>
            </a:r>
            <a:r>
              <a:rPr lang="en-US" sz="1800" dirty="0"/>
              <a:t> + </a:t>
            </a:r>
            <a:r>
              <a:rPr lang="en-US" sz="1800" i="1" dirty="0"/>
              <a:t>f</a:t>
            </a:r>
            <a:r>
              <a:rPr lang="en-US" sz="1800" i="1" baseline="-25000" dirty="0"/>
              <a:t>i</a:t>
            </a:r>
            <a:r>
              <a:rPr lang="en-US" sz="1800" dirty="0"/>
              <a:t>*label</a:t>
            </a:r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48504"/>
              </p:ext>
            </p:extLst>
          </p:nvPr>
        </p:nvGraphicFramePr>
        <p:xfrm>
          <a:off x="927100" y="2562225"/>
          <a:ext cx="154463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200" imgH="317500" progId="Equation.3">
                  <p:embed/>
                </p:oleObj>
              </mc:Choice>
              <mc:Fallback>
                <p:oleObj name="Equation" r:id="rId2" imgW="13462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7100" y="2562225"/>
                        <a:ext cx="1544638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6430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663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line will it find?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070776" y="1343601"/>
            <a:ext cx="2124853" cy="35271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22876" y="1343600"/>
            <a:ext cx="144697" cy="3414601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857458" y="1343601"/>
            <a:ext cx="1652822" cy="3527126"/>
          </a:xfrm>
          <a:prstGeom prst="lin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66429" y="5369052"/>
            <a:ext cx="521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Only guaranteed to find </a:t>
            </a:r>
            <a:r>
              <a:rPr lang="en-US" sz="3200" b="1" i="1" dirty="0">
                <a:solidFill>
                  <a:srgbClr val="0000FF"/>
                </a:solidFill>
              </a:rPr>
              <a:t>some</a:t>
            </a:r>
            <a:r>
              <a:rPr lang="en-US" sz="3200" dirty="0">
                <a:solidFill>
                  <a:srgbClr val="0000FF"/>
                </a:solidFill>
              </a:rPr>
              <a:t> line that separates the data</a:t>
            </a:r>
          </a:p>
        </p:txBody>
      </p:sp>
    </p:spTree>
    <p:extLst>
      <p:ext uri="{BB962C8B-B14F-4D97-AF65-F5344CB8AC3E}">
        <p14:creationId xmlns:p14="http://schemas.microsoft.com/office/powerpoint/2010/main" val="3813994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</a:t>
            </a:r>
            <a:r>
              <a:rPr lang="en-US" sz="2400" dirty="0">
                <a:solidFill>
                  <a:srgbClr val="FF0000"/>
                </a:solidFill>
              </a:rPr>
              <a:t>or for some # of iterations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94729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6609" y="5645804"/>
            <a:ext cx="771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do we also have the “some # iterations” check?</a:t>
            </a:r>
          </a:p>
        </p:txBody>
      </p:sp>
    </p:spTree>
    <p:extLst>
      <p:ext uri="{BB962C8B-B14F-4D97-AF65-F5344CB8AC3E}">
        <p14:creationId xmlns:p14="http://schemas.microsoft.com/office/powerpoint/2010/main" val="8450427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non-separable data</a:t>
            </a:r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inus 15"/>
          <p:cNvSpPr/>
          <p:nvPr/>
        </p:nvSpPr>
        <p:spPr>
          <a:xfrm>
            <a:off x="1134034" y="305101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93033" y="5610178"/>
            <a:ext cx="801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If we ran the algorithm on this it would never converge!</a:t>
            </a:r>
          </a:p>
        </p:txBody>
      </p:sp>
    </p:spTree>
    <p:extLst>
      <p:ext uri="{BB962C8B-B14F-4D97-AF65-F5344CB8AC3E}">
        <p14:creationId xmlns:p14="http://schemas.microsoft.com/office/powerpoint/2010/main" val="422690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2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</a:t>
            </a:r>
            <a:r>
              <a:rPr lang="en-US" sz="2400" dirty="0">
                <a:solidFill>
                  <a:srgbClr val="FF0000"/>
                </a:solidFill>
              </a:rPr>
              <a:t>for some # of iterations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8641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2079" y="5384194"/>
            <a:ext cx="67614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Also helps avoid </a:t>
            </a:r>
            <a:r>
              <a:rPr lang="en-US" sz="2800" dirty="0" err="1">
                <a:solidFill>
                  <a:srgbClr val="0000FF"/>
                </a:solidFill>
              </a:rPr>
              <a:t>overfitting</a:t>
            </a:r>
            <a:r>
              <a:rPr lang="en-US" sz="2800" dirty="0">
                <a:solidFill>
                  <a:srgbClr val="0000FF"/>
                </a:solidFill>
              </a:rPr>
              <a:t>!</a:t>
            </a:r>
          </a:p>
          <a:p>
            <a:r>
              <a:rPr lang="en-US" sz="2800" dirty="0">
                <a:solidFill>
                  <a:srgbClr val="0000FF"/>
                </a:solidFill>
              </a:rPr>
              <a:t>(This is harder to see in 2-D examples, though)</a:t>
            </a:r>
          </a:p>
        </p:txBody>
      </p:sp>
    </p:spTree>
    <p:extLst>
      <p:ext uri="{BB962C8B-B14F-4D97-AF65-F5344CB8AC3E}">
        <p14:creationId xmlns:p14="http://schemas.microsoft.com/office/powerpoint/2010/main" val="17012004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for each training example </a:t>
            </a:r>
            <a:r>
              <a:rPr lang="en-US" sz="2400" dirty="0"/>
              <a:t>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41008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38737" y="5533279"/>
            <a:ext cx="67835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order should we traverse the examples?</a:t>
            </a:r>
          </a:p>
          <a:p>
            <a:r>
              <a:rPr lang="en-US" sz="2800" dirty="0">
                <a:solidFill>
                  <a:srgbClr val="FF0000"/>
                </a:solidFill>
              </a:rPr>
              <a:t>Does it matter?</a:t>
            </a:r>
          </a:p>
        </p:txBody>
      </p:sp>
    </p:spTree>
    <p:extLst>
      <p:ext uri="{BB962C8B-B14F-4D97-AF65-F5344CB8AC3E}">
        <p14:creationId xmlns:p14="http://schemas.microsoft.com/office/powerpoint/2010/main" val="39661987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689992" y="5787396"/>
            <a:ext cx="5377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would be a good/bad order?</a:t>
            </a:r>
          </a:p>
        </p:txBody>
      </p:sp>
      <p:sp>
        <p:nvSpPr>
          <p:cNvPr id="28" name="Plus 27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2051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764" y="2901942"/>
            <a:ext cx="514476" cy="113748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4619277" y="2336715"/>
            <a:ext cx="1090058" cy="2524743"/>
            <a:chOff x="5744593" y="2948051"/>
            <a:chExt cx="1090058" cy="2524743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lus 33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7541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5789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455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83764" y="2901942"/>
            <a:ext cx="514476" cy="113748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lus 33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lus 36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lus 3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37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24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67905" y="1905884"/>
            <a:ext cx="2910003" cy="2231436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Plus 33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619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98240" y="2117540"/>
            <a:ext cx="2146184" cy="3156712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857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368449" y="2448725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449621"/>
            <a:ext cx="816496" cy="1019419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lus 34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175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8184673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734076" y="4487577"/>
            <a:ext cx="816496" cy="981463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lus 26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530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matters: a bad order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5869297" y="35023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lus 32"/>
          <p:cNvSpPr/>
          <p:nvPr/>
        </p:nvSpPr>
        <p:spPr>
          <a:xfrm>
            <a:off x="4734076" y="4954955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49740" y="1819484"/>
            <a:ext cx="2599549" cy="2434017"/>
          </a:xfrm>
          <a:prstGeom prst="rect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lus 25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99395" y="5899528"/>
            <a:ext cx="143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Solution?</a:t>
            </a:r>
          </a:p>
        </p:txBody>
      </p:sp>
      <p:sp>
        <p:nvSpPr>
          <p:cNvPr id="28" name="Plus 27"/>
          <p:cNvSpPr/>
          <p:nvPr/>
        </p:nvSpPr>
        <p:spPr>
          <a:xfrm>
            <a:off x="4748431" y="44608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5142324" y="474330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 rot="8184673">
            <a:off x="3501890" y="2719927"/>
            <a:ext cx="1090058" cy="2524743"/>
            <a:chOff x="5744593" y="2948051"/>
            <a:chExt cx="1090058" cy="25247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634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491393" y="4516917"/>
            <a:ext cx="456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-2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-1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7687" y="4477333"/>
            <a:ext cx="6942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1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0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-0.5</a:t>
            </a:r>
          </a:p>
          <a:p>
            <a:r>
              <a:rPr lang="en-US" sz="2400" b="1" dirty="0">
                <a:solidFill>
                  <a:srgbClr val="0000FF"/>
                </a:solidFill>
              </a:rPr>
              <a:t>-1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/>
          <p:cNvSpPr/>
          <p:nvPr/>
        </p:nvSpPr>
        <p:spPr>
          <a:xfrm>
            <a:off x="4563637" y="392835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44251" y="4257967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665801" y="4543279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187351" y="4813823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199" y="5128671"/>
            <a:ext cx="205855" cy="2058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872733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randomize order of training examples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35124"/>
              </p:ext>
            </p:extLst>
          </p:nvPr>
        </p:nvGraphicFramePr>
        <p:xfrm>
          <a:off x="1213322" y="307333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307333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5349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800000">
            <a:off x="3597164" y="251228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32310" y="5810919"/>
            <a:ext cx="6398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will happen when we examine this example?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723276" y="1668059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91092" y="5274251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(-1, 0)</a:t>
            </a:r>
          </a:p>
        </p:txBody>
      </p:sp>
    </p:spTree>
    <p:extLst>
      <p:ext uri="{BB962C8B-B14F-4D97-AF65-F5344CB8AC3E}">
        <p14:creationId xmlns:p14="http://schemas.microsoft.com/office/powerpoint/2010/main" val="13167147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4269175" y="3066939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2648" y="5533081"/>
            <a:ext cx="793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make sense?  What if we had previously gone through ALL of the other examples correctly?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723276" y="1668059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(-1,1)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1605" y="5089585"/>
            <a:ext cx="119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 = (0, -1)</a:t>
            </a:r>
          </a:p>
        </p:txBody>
      </p:sp>
    </p:spTree>
    <p:extLst>
      <p:ext uri="{BB962C8B-B14F-4D97-AF65-F5344CB8AC3E}">
        <p14:creationId xmlns:p14="http://schemas.microsoft.com/office/powerpoint/2010/main" val="35030469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0800000">
            <a:off x="3749564" y="2664689"/>
            <a:ext cx="1090058" cy="2524743"/>
            <a:chOff x="5744593" y="2948051"/>
            <a:chExt cx="1090058" cy="2524743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Improvements</a:t>
            </a:r>
          </a:p>
        </p:txBody>
      </p:sp>
      <p:sp>
        <p:nvSpPr>
          <p:cNvPr id="4" name="Plus 3"/>
          <p:cNvSpPr/>
          <p:nvPr/>
        </p:nvSpPr>
        <p:spPr>
          <a:xfrm>
            <a:off x="3285378" y="23291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869297" y="190588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7147112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inus 6"/>
          <p:cNvSpPr/>
          <p:nvPr/>
        </p:nvSpPr>
        <p:spPr>
          <a:xfrm>
            <a:off x="6972130" y="211753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3693626" y="311359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3693626" y="444962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468882" y="254084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/>
        </p:nvSpPr>
        <p:spPr>
          <a:xfrm>
            <a:off x="2922491" y="203739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2877130" y="403942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346448" y="280313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lus 17"/>
          <p:cNvSpPr/>
          <p:nvPr/>
        </p:nvSpPr>
        <p:spPr>
          <a:xfrm>
            <a:off x="2506488" y="326463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18"/>
          <p:cNvSpPr/>
          <p:nvPr/>
        </p:nvSpPr>
        <p:spPr>
          <a:xfrm>
            <a:off x="2098240" y="4064267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19"/>
          <p:cNvSpPr/>
          <p:nvPr/>
        </p:nvSpPr>
        <p:spPr>
          <a:xfrm>
            <a:off x="1689992" y="3052979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2610990" y="4850941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10222916">
            <a:off x="3738931" y="2755792"/>
            <a:ext cx="1090058" cy="2524743"/>
            <a:chOff x="5744593" y="2948051"/>
            <a:chExt cx="1090058" cy="252474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Minus 28"/>
          <p:cNvSpPr/>
          <p:nvPr/>
        </p:nvSpPr>
        <p:spPr>
          <a:xfrm>
            <a:off x="6236960" y="2591476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inus 29"/>
          <p:cNvSpPr/>
          <p:nvPr/>
        </p:nvSpPr>
        <p:spPr>
          <a:xfrm>
            <a:off x="6389360" y="371401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1638268" y="3540994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31"/>
          <p:cNvSpPr/>
          <p:nvPr/>
        </p:nvSpPr>
        <p:spPr>
          <a:xfrm>
            <a:off x="3693626" y="224904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inus 25"/>
          <p:cNvSpPr/>
          <p:nvPr/>
        </p:nvSpPr>
        <p:spPr>
          <a:xfrm>
            <a:off x="6076576" y="4449621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inus 26"/>
          <p:cNvSpPr/>
          <p:nvPr/>
        </p:nvSpPr>
        <p:spPr>
          <a:xfrm>
            <a:off x="6017043" y="318962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inus 32"/>
          <p:cNvSpPr/>
          <p:nvPr/>
        </p:nvSpPr>
        <p:spPr>
          <a:xfrm>
            <a:off x="7067185" y="441604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Minus 33"/>
          <p:cNvSpPr/>
          <p:nvPr/>
        </p:nvSpPr>
        <p:spPr>
          <a:xfrm>
            <a:off x="6990538" y="28742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09284" y="2037391"/>
            <a:ext cx="408248" cy="423310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219339" y="5810919"/>
            <a:ext cx="693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Maybe just move it slightly in the direction of correction</a:t>
            </a:r>
          </a:p>
        </p:txBody>
      </p:sp>
    </p:spTree>
    <p:extLst>
      <p:ext uri="{BB962C8B-B14F-4D97-AF65-F5344CB8AC3E}">
        <p14:creationId xmlns:p14="http://schemas.microsoft.com/office/powerpoint/2010/main" val="22323644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Training</a:t>
            </a:r>
          </a:p>
          <a:p>
            <a:pPr>
              <a:buFontTx/>
              <a:buChar char="-"/>
            </a:pPr>
            <a:r>
              <a:rPr lang="en-US" sz="24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100" dirty="0"/>
              <a:t>store the model weights (i.e. before changing for current example)</a:t>
            </a:r>
          </a:p>
          <a:p>
            <a:pPr lvl="1">
              <a:buFontTx/>
              <a:buChar char="-"/>
            </a:pPr>
            <a:r>
              <a:rPr lang="en-US" sz="21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100" dirty="0"/>
          </a:p>
          <a:p>
            <a:pPr marL="45720" indent="0">
              <a:buNone/>
            </a:pPr>
            <a:r>
              <a:rPr lang="en-US" sz="24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multiply each prediction by the number it got correct (i.e.,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4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04389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29357" y="1888405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9357" y="234161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066" y="2780102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6066" y="323330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066" y="369449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6066" y="414770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6066" y="4637573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775" y="5090780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001" y="5519039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001" y="5972246"/>
            <a:ext cx="339765" cy="300807"/>
          </a:xfrm>
          <a:prstGeom prst="rect">
            <a:avLst/>
          </a:prstGeom>
          <a:solidFill>
            <a:srgbClr val="FFFF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2050564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2070791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2093770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ight Brace 23"/>
          <p:cNvSpPr/>
          <p:nvPr/>
        </p:nvSpPr>
        <p:spPr>
          <a:xfrm>
            <a:off x="1219757" y="1888405"/>
            <a:ext cx="334180" cy="1192504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Brace 24"/>
          <p:cNvSpPr/>
          <p:nvPr/>
        </p:nvSpPr>
        <p:spPr>
          <a:xfrm>
            <a:off x="1219757" y="3233309"/>
            <a:ext cx="334180" cy="300807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1205067" y="3677785"/>
            <a:ext cx="348870" cy="2142061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1205067" y="5938822"/>
            <a:ext cx="348870" cy="366106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 rot="5400000" flipH="1" flipV="1">
            <a:off x="2099771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09116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74224" y="1485232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9116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9116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5217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279067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152844" y="2878888"/>
            <a:ext cx="4813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Training</a:t>
            </a:r>
          </a:p>
          <a:p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/>
              <a:t> store the weights </a:t>
            </a:r>
          </a:p>
          <a:p>
            <a:pPr lvl="1">
              <a:buFontTx/>
              <a:buChar char="-"/>
            </a:pPr>
            <a:r>
              <a:rPr lang="en-US" sz="2000" dirty="0"/>
              <a:t> store the number of examples that set of weights got correct</a:t>
            </a:r>
          </a:p>
        </p:txBody>
      </p:sp>
    </p:spTree>
    <p:extLst>
      <p:ext uri="{BB962C8B-B14F-4D97-AF65-F5344CB8AC3E}">
        <p14:creationId xmlns:p14="http://schemas.microsoft.com/office/powerpoint/2010/main" val="36235294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34791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94766" y="3693611"/>
            <a:ext cx="147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Decision?</a:t>
            </a:r>
          </a:p>
        </p:txBody>
      </p:sp>
    </p:spTree>
    <p:extLst>
      <p:ext uri="{BB962C8B-B14F-4D97-AF65-F5344CB8AC3E}">
        <p14:creationId xmlns:p14="http://schemas.microsoft.com/office/powerpoint/2010/main" val="20330816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grpSp>
        <p:nvGrpSpPr>
          <p:cNvPr id="14" name="Group 13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8" name="Straight Connector 17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22" name="Straight Connector 2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rot="5400000" flipH="1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32" name="Straight Connector 31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475748" y="3178239"/>
            <a:ext cx="1136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Classify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3047" y="3761342"/>
            <a:ext cx="778002" cy="570496"/>
          </a:xfrm>
          <a:prstGeom prst="rect">
            <a:avLst/>
          </a:prstGeom>
          <a:solidFill>
            <a:srgbClr val="008000"/>
          </a:solidFill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0811" y="1552079"/>
            <a:ext cx="139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Prediction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479062" y="2414329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99645" y="3221525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614753" y="4722518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2045" y="6146566"/>
            <a:ext cx="2166803" cy="0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67221" y="5924635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67221" y="225340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67221" y="3003287"/>
            <a:ext cx="107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POSITIVE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7221" y="4537852"/>
            <a:ext cx="118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NEGATIVE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52649" y="2253402"/>
            <a:ext cx="815512" cy="189106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52649" y="4144463"/>
            <a:ext cx="815512" cy="2149504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77144" y="4392707"/>
            <a:ext cx="1296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NEGATIVE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5375" y="3685507"/>
            <a:ext cx="1218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8: negative</a:t>
            </a:r>
          </a:p>
          <a:p>
            <a:r>
              <a:rPr lang="en-US" dirty="0"/>
              <a:t>2: positive</a:t>
            </a:r>
          </a:p>
        </p:txBody>
      </p:sp>
    </p:spTree>
    <p:extLst>
      <p:ext uri="{BB962C8B-B14F-4D97-AF65-F5344CB8AC3E}">
        <p14:creationId xmlns:p14="http://schemas.microsoft.com/office/powerpoint/2010/main" val="27939759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Works much better in practice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</a:t>
            </a:r>
            <a:r>
              <a:rPr lang="en-US" dirty="0" err="1"/>
              <a:t>overfitting</a:t>
            </a:r>
            <a:r>
              <a:rPr lang="en-US" dirty="0"/>
              <a:t>, though it can still happen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Avoids big changes in the result by examples examined at the end of training</a:t>
            </a:r>
          </a:p>
        </p:txBody>
      </p:sp>
    </p:spTree>
    <p:extLst>
      <p:ext uri="{BB962C8B-B14F-4D97-AF65-F5344CB8AC3E}">
        <p14:creationId xmlns:p14="http://schemas.microsoft.com/office/powerpoint/2010/main" val="341539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648" y="1733343"/>
            <a:ext cx="753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pair of values (</a:t>
            </a:r>
            <a:r>
              <a:rPr lang="en-US" sz="2400" i="1" dirty="0"/>
              <a:t>w</a:t>
            </a:r>
            <a:r>
              <a:rPr lang="en-US" sz="2400" i="1" baseline="-25000" dirty="0"/>
              <a:t>1</a:t>
            </a:r>
            <a:r>
              <a:rPr lang="en-US" sz="2400" i="1" dirty="0"/>
              <a:t>,w</a:t>
            </a:r>
            <a:r>
              <a:rPr lang="en-US" sz="2400" i="1" baseline="-25000" dirty="0"/>
              <a:t>2</a:t>
            </a:r>
            <a:r>
              <a:rPr lang="en-US" sz="2400" i="1" dirty="0"/>
              <a:t>)</a:t>
            </a:r>
            <a:r>
              <a:rPr lang="en-US" sz="2400" dirty="0"/>
              <a:t> defines a line through the origin: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630238" y="2414588"/>
          <a:ext cx="22828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203200" progId="Equation.3">
                  <p:embed/>
                </p:oleObj>
              </mc:Choice>
              <mc:Fallback>
                <p:oleObj name="Equation" r:id="rId2" imgW="914400" imgH="2032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0238" y="2414588"/>
                        <a:ext cx="2282825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4179721" y="2953647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912813" y="3835400"/>
          <a:ext cx="19034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2000" imgH="203200" progId="Equation.3">
                  <p:embed/>
                </p:oleObj>
              </mc:Choice>
              <mc:Fallback>
                <p:oleObj name="Equation" r:id="rId4" imgW="762000" imgH="2032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2813" y="3835400"/>
                        <a:ext cx="19034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3780160" y="3549221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2957" y="5326000"/>
            <a:ext cx="3967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can also view it as the line perpendicular to the </a:t>
            </a:r>
            <a:r>
              <a:rPr lang="en-US" sz="2800" i="1" dirty="0"/>
              <a:t>weight vector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284664" y="4529132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w=(1,2)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85375" y="3534453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9398" y="3108651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(1,2)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83523" y="4430473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15563" y="2551668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494123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199"/>
            <a:ext cx="8343376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Training</a:t>
            </a:r>
          </a:p>
          <a:p>
            <a:pPr>
              <a:buFontTx/>
              <a:buChar char="-"/>
            </a:pPr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/>
              <a:t>store the weights (i.e. before changing for current example)</a:t>
            </a:r>
          </a:p>
          <a:p>
            <a:pPr lvl="1">
              <a:buFontTx/>
              <a:buChar char="-"/>
            </a:pPr>
            <a:r>
              <a:rPr lang="en-US" sz="20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multiply each prediction by the number it got correct (</a:t>
            </a:r>
            <a:r>
              <a:rPr lang="en-US" sz="2000" dirty="0" err="1"/>
              <a:t>i.e</a:t>
            </a:r>
            <a:r>
              <a:rPr lang="en-US" sz="2000" dirty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48340" y="6100662"/>
            <a:ext cx="3114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Any issues/concerns?</a:t>
            </a:r>
          </a:p>
        </p:txBody>
      </p:sp>
    </p:spTree>
    <p:extLst>
      <p:ext uri="{BB962C8B-B14F-4D97-AF65-F5344CB8AC3E}">
        <p14:creationId xmlns:p14="http://schemas.microsoft.com/office/powerpoint/2010/main" val="17122246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Voted perceptron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672" y="1600200"/>
            <a:ext cx="8343376" cy="3931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Training</a:t>
            </a:r>
          </a:p>
          <a:p>
            <a:pPr>
              <a:buFontTx/>
              <a:buChar char="-"/>
            </a:pPr>
            <a:r>
              <a:rPr lang="en-US" sz="2000" dirty="0"/>
              <a:t>every time a mistake is made on an example:</a:t>
            </a:r>
          </a:p>
          <a:p>
            <a:pPr lvl="1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store the weights </a:t>
            </a:r>
            <a:r>
              <a:rPr lang="en-US" sz="2000" dirty="0"/>
              <a:t>(i.e. before changing for current example)</a:t>
            </a:r>
          </a:p>
          <a:p>
            <a:pPr lvl="1">
              <a:buFontTx/>
              <a:buChar char="-"/>
            </a:pPr>
            <a:r>
              <a:rPr lang="en-US" sz="2000" dirty="0"/>
              <a:t>store the number of examples that set of weights got correct</a:t>
            </a:r>
          </a:p>
          <a:p>
            <a:pPr marL="365760" lvl="1" indent="0">
              <a:buNone/>
            </a:pPr>
            <a:endParaRPr lang="en-US" sz="2000" dirty="0"/>
          </a:p>
          <a:p>
            <a:pPr marL="45720" indent="0">
              <a:buNone/>
            </a:pPr>
            <a:r>
              <a:rPr lang="en-US" sz="2000" dirty="0"/>
              <a:t>Classify</a:t>
            </a:r>
          </a:p>
          <a:p>
            <a:pPr marL="388620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</a:rPr>
              <a:t>calculate the prediction from ALL saved weights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multiply each prediction by the number it got correct (</a:t>
            </a:r>
            <a:r>
              <a:rPr lang="en-US" sz="2000" dirty="0" err="1"/>
              <a:t>i.e</a:t>
            </a:r>
            <a:r>
              <a:rPr lang="en-US" sz="2000" dirty="0"/>
              <a:t> a weighted vote) and take the sum over all predictions</a:t>
            </a:r>
          </a:p>
          <a:p>
            <a:pPr marL="388620" indent="-342900">
              <a:buFontTx/>
              <a:buChar char="-"/>
            </a:pPr>
            <a:r>
              <a:rPr lang="en-US" sz="2000" dirty="0"/>
              <a:t>said another way: pick whichever prediction has the most votes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02032" y="5564946"/>
            <a:ext cx="65197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 Can require a lot of storage</a:t>
            </a:r>
          </a:p>
          <a:p>
            <a:pPr marL="342900" indent="-342900"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 Classifying becomes very, very expensive</a:t>
            </a:r>
          </a:p>
        </p:txBody>
      </p:sp>
    </p:spTree>
    <p:extLst>
      <p:ext uri="{BB962C8B-B14F-4D97-AF65-F5344CB8AC3E}">
        <p14:creationId xmlns:p14="http://schemas.microsoft.com/office/powerpoint/2010/main" val="32384851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perceptron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017094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500" imgH="241300" progId="Equation.3">
                  <p:embed/>
                </p:oleObj>
              </mc:Choice>
              <mc:Fallback>
                <p:oleObj name="Equation" r:id="rId3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488579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900" imgH="241300" progId="Equation.3">
                  <p:embed/>
                </p:oleObj>
              </mc:Choice>
              <mc:Fallback>
                <p:oleObj name="Equation" r:id="rId5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281311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241300" progId="Equation.3">
                  <p:embed/>
                </p:oleObj>
              </mc:Choice>
              <mc:Fallback>
                <p:oleObj name="Equation" r:id="rId7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673351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88023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87500" imgH="406400" progId="Equation.3">
                  <p:embed/>
                </p:oleObj>
              </mc:Choice>
              <mc:Fallback>
                <p:oleObj name="Equation" r:id="rId11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final weights are the </a:t>
            </a:r>
            <a:r>
              <a:rPr lang="en-US" sz="2400" i="1" dirty="0"/>
              <a:t>weighted average</a:t>
            </a:r>
            <a:r>
              <a:rPr lang="en-US" sz="2400" dirty="0"/>
              <a:t> of the previous weights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520791" y="5803873"/>
            <a:ext cx="2910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does this help us?</a:t>
            </a:r>
          </a:p>
        </p:txBody>
      </p:sp>
    </p:spTree>
    <p:extLst>
      <p:ext uri="{BB962C8B-B14F-4D97-AF65-F5344CB8AC3E}">
        <p14:creationId xmlns:p14="http://schemas.microsoft.com/office/powerpoint/2010/main" val="31670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perceptron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823450"/>
              </p:ext>
            </p:extLst>
          </p:nvPr>
        </p:nvGraphicFramePr>
        <p:xfrm>
          <a:off x="2650629" y="2032572"/>
          <a:ext cx="1936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500" imgH="241300" progId="Equation.3">
                  <p:embed/>
                </p:oleObj>
              </mc:Choice>
              <mc:Fallback>
                <p:oleObj name="Equation" r:id="rId3" imgW="952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0629" y="2032572"/>
                        <a:ext cx="19367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 rot="10222916">
            <a:off x="1796390" y="1962039"/>
            <a:ext cx="358117" cy="853981"/>
            <a:chOff x="5744593" y="2948051"/>
            <a:chExt cx="1090058" cy="25247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744593" y="2948051"/>
              <a:ext cx="0" cy="2524743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44593" y="4224270"/>
              <a:ext cx="1090058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 rot="5400000">
            <a:off x="1816617" y="2805539"/>
            <a:ext cx="358117" cy="853981"/>
            <a:chOff x="1977658" y="3114064"/>
            <a:chExt cx="358117" cy="853981"/>
          </a:xfrm>
        </p:grpSpPr>
        <p:cxnSp>
          <p:nvCxnSpPr>
            <p:cNvPr id="10" name="Straight Connector 9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 rot="16200000" flipV="1">
            <a:off x="1839596" y="4415123"/>
            <a:ext cx="358117" cy="853981"/>
            <a:chOff x="1977658" y="3114064"/>
            <a:chExt cx="358117" cy="853981"/>
          </a:xfrm>
        </p:grpSpPr>
        <p:cxnSp>
          <p:nvCxnSpPr>
            <p:cNvPr id="13" name="Straight Connector 12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6200000" flipV="1">
            <a:off x="1845597" y="5760519"/>
            <a:ext cx="358117" cy="853981"/>
            <a:chOff x="1977658" y="3114064"/>
            <a:chExt cx="358117" cy="853981"/>
          </a:xfrm>
        </p:grpSpPr>
        <p:cxnSp>
          <p:nvCxnSpPr>
            <p:cNvPr id="16" name="Straight Connector 15"/>
            <p:cNvCxnSpPr/>
            <p:nvPr/>
          </p:nvCxnSpPr>
          <p:spPr>
            <a:xfrm rot="10222916">
              <a:off x="2334041" y="3114064"/>
              <a:ext cx="0" cy="853981"/>
            </a:xfrm>
            <a:prstGeom prst="line">
              <a:avLst/>
            </a:prstGeom>
            <a:ln w="38100" cmpd="sng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222916">
              <a:off x="1977658" y="3566353"/>
              <a:ext cx="358117" cy="0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765075" y="2013744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2648" y="146642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Vote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5075" y="2971699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5075" y="5770747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6081" y="4331838"/>
            <a:ext cx="382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64589" y="2013744"/>
            <a:ext cx="1018973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0478"/>
              </p:ext>
            </p:extLst>
          </p:nvPr>
        </p:nvGraphicFramePr>
        <p:xfrm>
          <a:off x="2625725" y="3059113"/>
          <a:ext cx="19875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77900" imgH="241300" progId="Equation.3">
                  <p:embed/>
                </p:oleObj>
              </mc:Choice>
              <mc:Fallback>
                <p:oleObj name="Equation" r:id="rId5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25725" y="3059113"/>
                        <a:ext cx="1987550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70363"/>
              </p:ext>
            </p:extLst>
          </p:nvPr>
        </p:nvGraphicFramePr>
        <p:xfrm>
          <a:off x="2690813" y="4492625"/>
          <a:ext cx="19621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65200" imgH="241300" progId="Equation.3">
                  <p:embed/>
                </p:oleObj>
              </mc:Choice>
              <mc:Fallback>
                <p:oleObj name="Equation" r:id="rId7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0813" y="4492625"/>
                        <a:ext cx="19621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29840"/>
              </p:ext>
            </p:extLst>
          </p:nvPr>
        </p:nvGraphicFramePr>
        <p:xfrm>
          <a:off x="2678113" y="5803900"/>
          <a:ext cx="1989137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900" imgH="241300" progId="Equation.3">
                  <p:embed/>
                </p:oleObj>
              </mc:Choice>
              <mc:Fallback>
                <p:oleObj name="Equation" r:id="rId9" imgW="977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78113" y="5803900"/>
                        <a:ext cx="1989137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520791" y="4342217"/>
            <a:ext cx="352295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final weights are the </a:t>
            </a:r>
            <a:r>
              <a:rPr lang="en-US" sz="2400" i="1" dirty="0"/>
              <a:t>weighted average</a:t>
            </a:r>
            <a:r>
              <a:rPr lang="en-US" sz="2400" dirty="0"/>
              <a:t> of the previous weights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54789" y="5803873"/>
            <a:ext cx="425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Can just keep a running average!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57477"/>
              </p:ext>
            </p:extLst>
          </p:nvPr>
        </p:nvGraphicFramePr>
        <p:xfrm>
          <a:off x="5382942" y="3338513"/>
          <a:ext cx="32321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87500" imgH="406400" progId="Equation.3">
                  <p:embed/>
                </p:oleObj>
              </mc:Choice>
              <mc:Fallback>
                <p:oleObj name="Equation" r:id="rId11" imgW="1587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82942" y="3338513"/>
                        <a:ext cx="323215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53849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  for each training example (</a:t>
            </a:r>
            <a:r>
              <a:rPr lang="en-US" sz="2400" i="1" dirty="0"/>
              <a:t>f</a:t>
            </a:r>
            <a:r>
              <a:rPr lang="en-US" sz="2400" i="1" baseline="-25000" dirty="0"/>
              <a:t>1</a:t>
            </a:r>
            <a:r>
              <a:rPr lang="en-US" sz="2400" i="1" dirty="0"/>
              <a:t>, f</a:t>
            </a:r>
            <a:r>
              <a:rPr lang="en-US" sz="2400" i="1" baseline="-25000" dirty="0"/>
              <a:t>2</a:t>
            </a:r>
            <a:r>
              <a:rPr lang="en-US" sz="2400" i="1" dirty="0"/>
              <a:t>, …, </a:t>
            </a:r>
            <a:r>
              <a:rPr lang="en-US" sz="2400" i="1" dirty="0" err="1"/>
              <a:t>f</a:t>
            </a:r>
            <a:r>
              <a:rPr lang="en-US" sz="2400" i="1" baseline="-25000" dirty="0" err="1"/>
              <a:t>n</a:t>
            </a:r>
            <a:r>
              <a:rPr lang="en-US" sz="2400" dirty="0"/>
              <a:t>, label):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if </a:t>
            </a:r>
            <a:r>
              <a:rPr lang="en-US" sz="2400" i="1" dirty="0"/>
              <a:t>prediction * label </a:t>
            </a:r>
            <a:r>
              <a:rPr lang="en-US" sz="2400" dirty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        for each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         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= </a:t>
            </a:r>
            <a:r>
              <a:rPr lang="en-US" sz="2400" i="1" dirty="0" err="1"/>
              <a:t>w</a:t>
            </a:r>
            <a:r>
              <a:rPr lang="en-US" sz="2400" i="1" baseline="-25000" dirty="0" err="1"/>
              <a:t>i</a:t>
            </a:r>
            <a:r>
              <a:rPr lang="en-US" sz="2400" dirty="0"/>
              <a:t> + </a:t>
            </a:r>
            <a:r>
              <a:rPr lang="en-US" sz="2400" i="1" dirty="0"/>
              <a:t>f</a:t>
            </a:r>
            <a:r>
              <a:rPr lang="en-US" sz="2400" i="1" baseline="-25000" dirty="0"/>
              <a:t>i</a:t>
            </a:r>
            <a:r>
              <a:rPr lang="en-US" sz="2400" dirty="0"/>
              <a:t>*label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dirty="0"/>
              <a:t> + label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292852"/>
              </p:ext>
            </p:extLst>
          </p:nvPr>
        </p:nvGraphicFramePr>
        <p:xfrm>
          <a:off x="1213322" y="2482094"/>
          <a:ext cx="3050605" cy="623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49400" imgH="317500" progId="Equation.3">
                  <p:embed/>
                </p:oleObj>
              </mc:Choice>
              <mc:Fallback>
                <p:oleObj name="Equation" r:id="rId2" imgW="15494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3322" y="2482094"/>
                        <a:ext cx="3050605" cy="623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787" y="5485054"/>
            <a:ext cx="8598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is it called the “perceptron” learning algorithm if what it learns is a line?  Why not “line learning” algorithm?</a:t>
            </a:r>
          </a:p>
        </p:txBody>
      </p:sp>
    </p:spTree>
    <p:extLst>
      <p:ext uri="{BB962C8B-B14F-4D97-AF65-F5344CB8AC3E}">
        <p14:creationId xmlns:p14="http://schemas.microsoft.com/office/powerpoint/2010/main" val="11247293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Our Nervous System</a:t>
            </a:r>
          </a:p>
        </p:txBody>
      </p:sp>
      <p:pic>
        <p:nvPicPr>
          <p:cNvPr id="28675" name="Picture 32"/>
          <p:cNvPicPr>
            <a:picLocks noChangeArrowheads="1"/>
          </p:cNvPicPr>
          <p:nvPr/>
        </p:nvPicPr>
        <p:blipFill>
          <a:blip r:embed="rId3"/>
          <a:srcRect r="53650"/>
          <a:stretch>
            <a:fillRect/>
          </a:stretch>
        </p:blipFill>
        <p:spPr bwMode="auto">
          <a:xfrm>
            <a:off x="660400" y="1668463"/>
            <a:ext cx="3225800" cy="4668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362200"/>
            <a:ext cx="4794310" cy="3003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4864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Neuron</a:t>
            </a:r>
          </a:p>
        </p:txBody>
      </p:sp>
    </p:spTree>
    <p:extLst>
      <p:ext uri="{BB962C8B-B14F-4D97-AF65-F5344CB8AC3E}">
        <p14:creationId xmlns:p14="http://schemas.microsoft.com/office/powerpoint/2010/main" val="19573523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894" y="180375"/>
            <a:ext cx="8531352" cy="990600"/>
          </a:xfrm>
        </p:spPr>
        <p:txBody>
          <a:bodyPr>
            <a:noAutofit/>
          </a:bodyPr>
          <a:lstStyle/>
          <a:p>
            <a:r>
              <a:rPr lang="en-US" sz="3600" dirty="0"/>
              <a:t>Our nervous system: </a:t>
            </a:r>
            <a:r>
              <a:rPr lang="en-US" sz="3600" i="1" dirty="0">
                <a:solidFill>
                  <a:srgbClr val="FF6600"/>
                </a:solidFill>
              </a:rPr>
              <a:t>the computer science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2133600"/>
            <a:ext cx="5257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Arial" charset="0"/>
              </a:rPr>
              <a:t>the human brain is a large collection of interconnected neurons</a:t>
            </a:r>
          </a:p>
          <a:p>
            <a:pPr marL="0" indent="0">
              <a:buNone/>
            </a:pPr>
            <a:endParaRPr lang="en-US" sz="2400" dirty="0">
              <a:latin typeface="Arial" charset="0"/>
            </a:endParaRPr>
          </a:p>
          <a:p>
            <a:pPr marL="0" indent="0">
              <a:buNone/>
            </a:pPr>
            <a:r>
              <a:rPr lang="en-US" sz="2400" dirty="0">
                <a:latin typeface="Arial" charset="0"/>
              </a:rPr>
              <a:t>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NEURON</a:t>
            </a:r>
            <a:r>
              <a:rPr lang="en-US" sz="2400" dirty="0">
                <a:latin typeface="Arial" charset="0"/>
              </a:rPr>
              <a:t> is a brain cell</a:t>
            </a:r>
          </a:p>
          <a:p>
            <a:pPr lvl="1"/>
            <a:r>
              <a:rPr lang="en-US" sz="2000" dirty="0">
                <a:latin typeface="Arial" charset="0"/>
              </a:rPr>
              <a:t>collect, process, and disseminate electrical signals</a:t>
            </a:r>
          </a:p>
          <a:p>
            <a:pPr lvl="1"/>
            <a:r>
              <a:rPr lang="en-US" sz="2000" dirty="0">
                <a:latin typeface="Arial" charset="0"/>
              </a:rPr>
              <a:t>Neurons are connected via synapses</a:t>
            </a:r>
          </a:p>
          <a:p>
            <a:pPr lvl="1"/>
            <a:r>
              <a:rPr lang="en-US" sz="2000" dirty="0">
                <a:latin typeface="Arial" charset="0"/>
              </a:rPr>
              <a:t>They </a:t>
            </a:r>
            <a:r>
              <a:rPr lang="en-US" sz="2000" dirty="0">
                <a:solidFill>
                  <a:srgbClr val="0000CC"/>
                </a:solidFill>
                <a:latin typeface="Arial" charset="0"/>
              </a:rPr>
              <a:t>FIRE</a:t>
            </a:r>
            <a:r>
              <a:rPr lang="en-US" sz="2000" dirty="0">
                <a:latin typeface="Arial" charset="0"/>
              </a:rPr>
              <a:t> depending on the conditions of the neighboring neurons</a:t>
            </a:r>
          </a:p>
          <a:p>
            <a:pPr lvl="1"/>
            <a:endParaRPr lang="en-US" sz="2000" dirty="0"/>
          </a:p>
        </p:txBody>
      </p:sp>
      <p:pic>
        <p:nvPicPr>
          <p:cNvPr id="4" name="Picture 32"/>
          <p:cNvPicPr>
            <a:picLocks noChangeArrowheads="1"/>
          </p:cNvPicPr>
          <p:nvPr/>
        </p:nvPicPr>
        <p:blipFill>
          <a:blip r:embed="rId2"/>
          <a:srcRect r="53650"/>
          <a:stretch>
            <a:fillRect/>
          </a:stretch>
        </p:blipFill>
        <p:spPr bwMode="auto">
          <a:xfrm>
            <a:off x="533400" y="2209800"/>
            <a:ext cx="2616200" cy="3898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478377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9"/>
          <p:cNvSpPr txBox="1">
            <a:spLocks noChangeArrowheads="1"/>
          </p:cNvSpPr>
          <p:nvPr/>
        </p:nvSpPr>
        <p:spPr bwMode="auto">
          <a:xfrm>
            <a:off x="228600" y="2438400"/>
            <a:ext cx="8839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Verdana" charset="0"/>
              </a:rPr>
              <a:t>w </a:t>
            </a:r>
            <a:r>
              <a:rPr lang="en-US" sz="2000" dirty="0">
                <a:latin typeface="Verdana" charset="0"/>
              </a:rPr>
              <a:t>is the strength of signal sent between A and B.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dirty="0">
                <a:latin typeface="Verdana" charset="0"/>
              </a:rPr>
              <a:t>fires 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positive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stimulates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</a:t>
            </a:r>
            <a:r>
              <a:rPr lang="en-US" sz="2000" i="1" dirty="0">
                <a:latin typeface="Verdana" charset="0"/>
              </a:rPr>
              <a:t>A fires </a:t>
            </a:r>
            <a:r>
              <a:rPr lang="en-US" sz="2000" dirty="0">
                <a:latin typeface="Verdana" charset="0"/>
              </a:rPr>
              <a:t>and </a:t>
            </a:r>
            <a:r>
              <a:rPr lang="en-US" sz="2000" i="1" dirty="0" err="1">
                <a:latin typeface="Verdana" charset="0"/>
              </a:rPr>
              <a:t>w</a:t>
            </a:r>
            <a:r>
              <a:rPr lang="en-US" sz="2000" dirty="0">
                <a:latin typeface="Verdana" charset="0"/>
              </a:rPr>
              <a:t> is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negative</a:t>
            </a:r>
            <a:r>
              <a:rPr lang="en-US" sz="2000" dirty="0">
                <a:latin typeface="Verdana" charset="0"/>
              </a:rPr>
              <a:t>, then </a:t>
            </a:r>
            <a:r>
              <a:rPr lang="en-US" sz="2000" i="1" dirty="0">
                <a:latin typeface="Verdana" charset="0"/>
              </a:rPr>
              <a:t>A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inhibits</a:t>
            </a:r>
            <a:r>
              <a:rPr lang="en-US" sz="2000" dirty="0">
                <a:latin typeface="Verdana" charset="0"/>
              </a:rPr>
              <a:t> </a:t>
            </a:r>
            <a:r>
              <a:rPr lang="en-US" sz="2000" i="1" dirty="0">
                <a:latin typeface="Verdana" charset="0"/>
              </a:rPr>
              <a:t>B</a:t>
            </a:r>
            <a:r>
              <a:rPr lang="en-US" sz="2000" dirty="0">
                <a:latin typeface="Verdana" charset="0"/>
              </a:rPr>
              <a:t>.</a:t>
            </a:r>
            <a:endParaRPr lang="en-US" sz="2000" i="1" dirty="0">
              <a:latin typeface="Verdana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If a node is stimulated enough, then it also fires.  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Verdana" charset="0"/>
              </a:rPr>
              <a:t>How much stimulation is required is determined by its </a:t>
            </a:r>
            <a:r>
              <a:rPr lang="en-US" sz="2000" b="1" dirty="0">
                <a:solidFill>
                  <a:srgbClr val="FF6600"/>
                </a:solidFill>
                <a:latin typeface="Verdana" charset="0"/>
              </a:rPr>
              <a:t>threshold</a:t>
            </a:r>
            <a:r>
              <a:rPr lang="en-US" sz="2000" dirty="0">
                <a:latin typeface="Verdana" charset="0"/>
              </a:rPr>
              <a:t>.</a:t>
            </a:r>
          </a:p>
        </p:txBody>
      </p:sp>
      <p:grpSp>
        <p:nvGrpSpPr>
          <p:cNvPr id="30723" name="Group 13"/>
          <p:cNvGrpSpPr>
            <a:grpSpLocks/>
          </p:cNvGrpSpPr>
          <p:nvPr/>
        </p:nvGrpSpPr>
        <p:grpSpPr bwMode="auto">
          <a:xfrm>
            <a:off x="2362200" y="914400"/>
            <a:ext cx="4724400" cy="685800"/>
            <a:chOff x="1728" y="1344"/>
            <a:chExt cx="2976" cy="432"/>
          </a:xfrm>
        </p:grpSpPr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1728" y="1344"/>
              <a:ext cx="2976" cy="423"/>
              <a:chOff x="1728" y="1689"/>
              <a:chExt cx="2976" cy="423"/>
            </a:xfrm>
          </p:grpSpPr>
          <p:sp>
            <p:nvSpPr>
              <p:cNvPr id="30726" name="Oval 5"/>
              <p:cNvSpPr>
                <a:spLocks noChangeArrowheads="1"/>
              </p:cNvSpPr>
              <p:nvPr/>
            </p:nvSpPr>
            <p:spPr bwMode="auto">
              <a:xfrm>
                <a:off x="1968" y="1920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7" name="Line 7"/>
              <p:cNvSpPr>
                <a:spLocks noChangeShapeType="1"/>
              </p:cNvSpPr>
              <p:nvPr/>
            </p:nvSpPr>
            <p:spPr bwMode="auto">
              <a:xfrm>
                <a:off x="2208" y="2016"/>
                <a:ext cx="18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28" name="Text Box 8"/>
              <p:cNvSpPr txBox="1">
                <a:spLocks noChangeArrowheads="1"/>
              </p:cNvSpPr>
              <p:nvPr/>
            </p:nvSpPr>
            <p:spPr bwMode="auto">
              <a:xfrm>
                <a:off x="2736" y="1728"/>
                <a:ext cx="144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Weight </a:t>
                </a:r>
                <a:r>
                  <a:rPr lang="en-US" sz="1800" i="1">
                    <a:latin typeface="Verdana" charset="0"/>
                  </a:rPr>
                  <a:t>w</a:t>
                </a:r>
                <a:endParaRPr lang="en-US" sz="1800">
                  <a:latin typeface="Verdana" charset="0"/>
                </a:endParaRPr>
              </a:p>
            </p:txBody>
          </p:sp>
          <p:sp>
            <p:nvSpPr>
              <p:cNvPr id="30729" name="Text Box 10"/>
              <p:cNvSpPr txBox="1">
                <a:spLocks noChangeArrowheads="1"/>
              </p:cNvSpPr>
              <p:nvPr/>
            </p:nvSpPr>
            <p:spPr bwMode="auto">
              <a:xfrm>
                <a:off x="172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A</a:t>
                </a:r>
              </a:p>
            </p:txBody>
          </p:sp>
          <p:sp>
            <p:nvSpPr>
              <p:cNvPr id="30730" name="Text Box 11"/>
              <p:cNvSpPr txBox="1">
                <a:spLocks noChangeArrowheads="1"/>
              </p:cNvSpPr>
              <p:nvPr/>
            </p:nvSpPr>
            <p:spPr bwMode="auto">
              <a:xfrm>
                <a:off x="3888" y="1689"/>
                <a:ext cx="81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800">
                    <a:latin typeface="Verdana" charset="0"/>
                  </a:rPr>
                  <a:t>Node </a:t>
                </a:r>
                <a:r>
                  <a:rPr lang="en-US" sz="1800" i="1">
                    <a:latin typeface="Verdana" charset="0"/>
                  </a:rPr>
                  <a:t>B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1336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1676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(neuron)</a:t>
            </a:r>
          </a:p>
        </p:txBody>
      </p:sp>
    </p:spTree>
    <p:extLst>
      <p:ext uri="{BB962C8B-B14F-4D97-AF65-F5344CB8AC3E}">
        <p14:creationId xmlns:p14="http://schemas.microsoft.com/office/powerpoint/2010/main" val="416217079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Neural Networks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2438400" y="1676400"/>
            <a:ext cx="4572000" cy="4419600"/>
            <a:chOff x="3120" y="1104"/>
            <a:chExt cx="2880" cy="2784"/>
          </a:xfrm>
        </p:grpSpPr>
        <p:sp>
          <p:nvSpPr>
            <p:cNvPr id="32772" name="Oval 5"/>
            <p:cNvSpPr>
              <a:spLocks noChangeArrowheads="1"/>
            </p:cNvSpPr>
            <p:nvPr/>
          </p:nvSpPr>
          <p:spPr bwMode="auto">
            <a:xfrm>
              <a:off x="4320" y="1296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2773" name="Group 6"/>
            <p:cNvGrpSpPr>
              <a:grpSpLocks/>
            </p:cNvGrpSpPr>
            <p:nvPr/>
          </p:nvGrpSpPr>
          <p:grpSpPr bwMode="auto">
            <a:xfrm>
              <a:off x="3120" y="1104"/>
              <a:ext cx="2880" cy="2784"/>
              <a:chOff x="3168" y="1104"/>
              <a:chExt cx="2880" cy="2784"/>
            </a:xfrm>
          </p:grpSpPr>
          <p:sp>
            <p:nvSpPr>
              <p:cNvPr id="32774" name="Oval 7"/>
              <p:cNvSpPr>
                <a:spLocks noChangeArrowheads="1"/>
              </p:cNvSpPr>
              <p:nvPr/>
            </p:nvSpPr>
            <p:spPr bwMode="auto">
              <a:xfrm>
                <a:off x="3504" y="139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5" name="Oval 8"/>
              <p:cNvSpPr>
                <a:spLocks noChangeArrowheads="1"/>
              </p:cNvSpPr>
              <p:nvPr/>
            </p:nvSpPr>
            <p:spPr bwMode="auto">
              <a:xfrm>
                <a:off x="5280" y="283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6" name="Oval 9"/>
              <p:cNvSpPr>
                <a:spLocks noChangeArrowheads="1"/>
              </p:cNvSpPr>
              <p:nvPr/>
            </p:nvSpPr>
            <p:spPr bwMode="auto">
              <a:xfrm>
                <a:off x="5040" y="177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7" name="Oval 10"/>
              <p:cNvSpPr>
                <a:spLocks noChangeArrowheads="1"/>
              </p:cNvSpPr>
              <p:nvPr/>
            </p:nvSpPr>
            <p:spPr bwMode="auto">
              <a:xfrm>
                <a:off x="4224" y="220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8" name="Oval 11"/>
              <p:cNvSpPr>
                <a:spLocks noChangeArrowheads="1"/>
              </p:cNvSpPr>
              <p:nvPr/>
            </p:nvSpPr>
            <p:spPr bwMode="auto">
              <a:xfrm>
                <a:off x="4608" y="369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79" name="Oval 12"/>
              <p:cNvSpPr>
                <a:spLocks noChangeArrowheads="1"/>
              </p:cNvSpPr>
              <p:nvPr/>
            </p:nvSpPr>
            <p:spPr bwMode="auto">
              <a:xfrm>
                <a:off x="3168" y="2352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0" name="Oval 13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1" name="Line 14"/>
              <p:cNvSpPr>
                <a:spLocks noChangeShapeType="1"/>
              </p:cNvSpPr>
              <p:nvPr/>
            </p:nvSpPr>
            <p:spPr bwMode="auto">
              <a:xfrm>
                <a:off x="3696" y="1584"/>
                <a:ext cx="52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2" name="Line 15"/>
              <p:cNvSpPr>
                <a:spLocks noChangeShapeType="1"/>
              </p:cNvSpPr>
              <p:nvPr/>
            </p:nvSpPr>
            <p:spPr bwMode="auto">
              <a:xfrm flipV="1">
                <a:off x="3408" y="2352"/>
                <a:ext cx="816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3" name="Line 16"/>
              <p:cNvSpPr>
                <a:spLocks noChangeShapeType="1"/>
              </p:cNvSpPr>
              <p:nvPr/>
            </p:nvSpPr>
            <p:spPr bwMode="auto">
              <a:xfrm flipV="1">
                <a:off x="4320" y="1536"/>
                <a:ext cx="48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4" name="Line 17"/>
              <p:cNvSpPr>
                <a:spLocks noChangeShapeType="1"/>
              </p:cNvSpPr>
              <p:nvPr/>
            </p:nvSpPr>
            <p:spPr bwMode="auto">
              <a:xfrm flipV="1">
                <a:off x="4464" y="1968"/>
                <a:ext cx="576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5" name="Line 18"/>
              <p:cNvSpPr>
                <a:spLocks noChangeShapeType="1"/>
              </p:cNvSpPr>
              <p:nvPr/>
            </p:nvSpPr>
            <p:spPr bwMode="auto">
              <a:xfrm>
                <a:off x="4416" y="2400"/>
                <a:ext cx="816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6" name="Line 19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336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7" name="Line 20"/>
              <p:cNvSpPr>
                <a:spLocks noChangeShapeType="1"/>
              </p:cNvSpPr>
              <p:nvPr/>
            </p:nvSpPr>
            <p:spPr bwMode="auto">
              <a:xfrm flipH="1">
                <a:off x="3600" y="2448"/>
                <a:ext cx="624" cy="10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8" name="Line 21"/>
              <p:cNvSpPr>
                <a:spLocks noChangeShapeType="1"/>
              </p:cNvSpPr>
              <p:nvPr/>
            </p:nvSpPr>
            <p:spPr bwMode="auto">
              <a:xfrm flipH="1" flipV="1">
                <a:off x="3312" y="2592"/>
                <a:ext cx="144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lg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89" name="Text Box 22"/>
              <p:cNvSpPr txBox="1">
                <a:spLocks noChangeArrowheads="1"/>
              </p:cNvSpPr>
              <p:nvPr/>
            </p:nvSpPr>
            <p:spPr bwMode="auto">
              <a:xfrm>
                <a:off x="4368" y="1104"/>
                <a:ext cx="124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Verdana" charset="0"/>
                  </a:rPr>
                  <a:t>Node (Neuron)</a:t>
                </a:r>
              </a:p>
            </p:txBody>
          </p:sp>
          <p:sp>
            <p:nvSpPr>
              <p:cNvPr id="32790" name="Text Box 23"/>
              <p:cNvSpPr txBox="1">
                <a:spLocks noChangeArrowheads="1"/>
              </p:cNvSpPr>
              <p:nvPr/>
            </p:nvSpPr>
            <p:spPr bwMode="auto">
              <a:xfrm>
                <a:off x="4512" y="3024"/>
                <a:ext cx="153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dirty="0">
                    <a:latin typeface="Verdana" charset="0"/>
                  </a:rPr>
                  <a:t>Edge (synapses)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25933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04800" y="334962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6685"/>
              </p:ext>
            </p:extLst>
          </p:nvPr>
        </p:nvGraphicFramePr>
        <p:xfrm>
          <a:off x="3883111" y="488515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900" imgH="342900" progId="Equation.3">
                  <p:embed/>
                </p:oleObj>
              </mc:Choice>
              <mc:Fallback>
                <p:oleObj name="Equation" r:id="rId3" imgW="7239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111" y="488515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66700" imgH="368300" progId="Equation.3">
                  <p:embed/>
                </p:oleObj>
              </mc:Choice>
              <mc:Fallback>
                <p:oleObj name="Equation" r:id="rId5" imgW="2667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900" imgH="165100" progId="Equation.3">
                  <p:embed/>
                </p:oleObj>
              </mc:Choice>
              <mc:Fallback>
                <p:oleObj name="Equation" r:id="rId7" imgW="342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891048" y="480895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47634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9338</TotalTime>
  <Words>3922</Words>
  <Application>Microsoft Macintosh PowerPoint</Application>
  <PresentationFormat>On-screen Show (4:3)</PresentationFormat>
  <Paragraphs>846</Paragraphs>
  <Slides>105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14" baseType="lpstr">
      <vt:lpstr>Arial</vt:lpstr>
      <vt:lpstr>Calibri</vt:lpstr>
      <vt:lpstr>Cambria Math</vt:lpstr>
      <vt:lpstr>Tw Cen MT</vt:lpstr>
      <vt:lpstr>Verdana</vt:lpstr>
      <vt:lpstr>Wingdings</vt:lpstr>
      <vt:lpstr>Wingdings 2</vt:lpstr>
      <vt:lpstr>Median</vt:lpstr>
      <vt:lpstr>Equation</vt:lpstr>
      <vt:lpstr>Perceptron Learning</vt:lpstr>
      <vt:lpstr>Admin</vt:lpstr>
      <vt:lpstr>Bias</vt:lpstr>
      <vt:lpstr>Linear models</vt:lpstr>
      <vt:lpstr>Hyperplanes</vt:lpstr>
      <vt:lpstr>Defining a line</vt:lpstr>
      <vt:lpstr>Defining a line</vt:lpstr>
      <vt:lpstr>Defining a line</vt:lpstr>
      <vt:lpstr>Defining a line</vt:lpstr>
      <vt:lpstr>Classifying with a line</vt:lpstr>
      <vt:lpstr>Classifying with a line</vt:lpstr>
      <vt:lpstr>Defining a line</vt:lpstr>
      <vt:lpstr>Defining a line</vt:lpstr>
      <vt:lpstr>Defining a line</vt:lpstr>
      <vt:lpstr>Linear models</vt:lpstr>
      <vt:lpstr>Classifying with a linear model</vt:lpstr>
      <vt:lpstr>Learning a linear model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Positive or negative?</vt:lpstr>
      <vt:lpstr>A method to the madness</vt:lpstr>
      <vt:lpstr>Online learning algorithm</vt:lpstr>
      <vt:lpstr>Online learning algorithm</vt:lpstr>
      <vt:lpstr>Online learning algorithm</vt:lpstr>
      <vt:lpstr>Online learning algorithm</vt:lpstr>
      <vt:lpstr>Online learning algorithm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Learning a linear classifier</vt:lpstr>
      <vt:lpstr>A closer look at why we got it wrong</vt:lpstr>
      <vt:lpstr>A closer look at why we got it wrong</vt:lpstr>
      <vt:lpstr>A closer look at why we got it wrong</vt:lpstr>
      <vt:lpstr>Learning a linear classifier</vt:lpstr>
      <vt:lpstr>Perceptron learning algorithm</vt:lpstr>
      <vt:lpstr>A trick…</vt:lpstr>
      <vt:lpstr>A trick…</vt:lpstr>
      <vt:lpstr>Perceptron learning algorithm</vt:lpstr>
      <vt:lpstr>Perceptron learning algorithm</vt:lpstr>
      <vt:lpstr>Perceptron learning algorithm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Your turn </vt:lpstr>
      <vt:lpstr>Which line will it find?</vt:lpstr>
      <vt:lpstr>Which line will it find?</vt:lpstr>
      <vt:lpstr>Convergence</vt:lpstr>
      <vt:lpstr>Handling non-separable data</vt:lpstr>
      <vt:lpstr>Convergence</vt:lpstr>
      <vt:lpstr>Ordering</vt:lpstr>
      <vt:lpstr>Order matters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 matters: a bad order</vt:lpstr>
      <vt:lpstr>Ordering</vt:lpstr>
      <vt:lpstr>Improvements</vt:lpstr>
      <vt:lpstr>Improvements</vt:lpstr>
      <vt:lpstr>Improvements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Voted perceptron learning</vt:lpstr>
      <vt:lpstr>Average perceptron</vt:lpstr>
      <vt:lpstr>Average perceptron</vt:lpstr>
      <vt:lpstr>Perceptron learning algorithm</vt:lpstr>
      <vt:lpstr>Our Nervous System</vt:lpstr>
      <vt:lpstr>Our nervous system: the computer science view</vt:lpstr>
      <vt:lpstr>PowerPoint Presentation</vt:lpstr>
      <vt:lpstr>Neural Networks</vt:lpstr>
      <vt:lpstr>PowerPoint Presentation</vt:lpstr>
      <vt:lpstr>Possible threshold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Robert Kauchak</cp:lastModifiedBy>
  <cp:revision>701</cp:revision>
  <cp:lastPrinted>2023-09-08T00:16:42Z</cp:lastPrinted>
  <dcterms:created xsi:type="dcterms:W3CDTF">2013-09-08T20:10:23Z</dcterms:created>
  <dcterms:modified xsi:type="dcterms:W3CDTF">2023-09-08T00:17:11Z</dcterms:modified>
</cp:coreProperties>
</file>