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handoutMasterIdLst>
    <p:handoutMasterId r:id="rId68"/>
  </p:handoutMasterIdLst>
  <p:sldIdLst>
    <p:sldId id="256" r:id="rId2"/>
    <p:sldId id="307" r:id="rId3"/>
    <p:sldId id="471" r:id="rId4"/>
    <p:sldId id="403" r:id="rId5"/>
    <p:sldId id="404" r:id="rId6"/>
    <p:sldId id="405" r:id="rId7"/>
    <p:sldId id="447" r:id="rId8"/>
    <p:sldId id="448" r:id="rId9"/>
    <p:sldId id="449" r:id="rId10"/>
    <p:sldId id="450" r:id="rId11"/>
    <p:sldId id="406" r:id="rId12"/>
    <p:sldId id="446" r:id="rId13"/>
    <p:sldId id="439" r:id="rId14"/>
    <p:sldId id="454" r:id="rId15"/>
    <p:sldId id="455" r:id="rId16"/>
    <p:sldId id="457" r:id="rId17"/>
    <p:sldId id="472" r:id="rId18"/>
    <p:sldId id="458" r:id="rId19"/>
    <p:sldId id="473" r:id="rId20"/>
    <p:sldId id="459" r:id="rId21"/>
    <p:sldId id="461" r:id="rId22"/>
    <p:sldId id="464" r:id="rId23"/>
    <p:sldId id="462" r:id="rId24"/>
    <p:sldId id="460" r:id="rId25"/>
    <p:sldId id="465" r:id="rId26"/>
    <p:sldId id="466" r:id="rId27"/>
    <p:sldId id="467" r:id="rId28"/>
    <p:sldId id="468" r:id="rId29"/>
    <p:sldId id="469" r:id="rId30"/>
    <p:sldId id="470" r:id="rId31"/>
    <p:sldId id="413" r:id="rId32"/>
    <p:sldId id="414" r:id="rId33"/>
    <p:sldId id="415" r:id="rId34"/>
    <p:sldId id="419" r:id="rId35"/>
    <p:sldId id="452" r:id="rId36"/>
    <p:sldId id="453" r:id="rId37"/>
    <p:sldId id="490" r:id="rId38"/>
    <p:sldId id="491" r:id="rId39"/>
    <p:sldId id="492" r:id="rId40"/>
    <p:sldId id="493" r:id="rId41"/>
    <p:sldId id="494" r:id="rId42"/>
    <p:sldId id="495" r:id="rId43"/>
    <p:sldId id="496" r:id="rId44"/>
    <p:sldId id="427" r:id="rId45"/>
    <p:sldId id="428" r:id="rId46"/>
    <p:sldId id="436" r:id="rId47"/>
    <p:sldId id="437" r:id="rId48"/>
    <p:sldId id="438" r:id="rId49"/>
    <p:sldId id="474" r:id="rId50"/>
    <p:sldId id="475" r:id="rId51"/>
    <p:sldId id="476" r:id="rId52"/>
    <p:sldId id="477" r:id="rId53"/>
    <p:sldId id="478" r:id="rId54"/>
    <p:sldId id="479" r:id="rId55"/>
    <p:sldId id="480" r:id="rId56"/>
    <p:sldId id="481" r:id="rId57"/>
    <p:sldId id="482" r:id="rId58"/>
    <p:sldId id="485" r:id="rId59"/>
    <p:sldId id="484" r:id="rId60"/>
    <p:sldId id="487" r:id="rId61"/>
    <p:sldId id="486" r:id="rId62"/>
    <p:sldId id="497" r:id="rId63"/>
    <p:sldId id="498" r:id="rId64"/>
    <p:sldId id="383" r:id="rId65"/>
    <p:sldId id="499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8E0573"/>
    <a:srgbClr val="8E08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58" autoAdjust="0"/>
  </p:normalViewPr>
  <p:slideViewPr>
    <p:cSldViewPr snapToGrid="0" snapToObjects="1">
      <p:cViewPr varScale="1">
        <p:scale>
          <a:sx n="121" d="100"/>
          <a:sy n="121" d="100"/>
        </p:scale>
        <p:origin x="69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17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9.xml"/><Relationship Id="rId7" Type="http://schemas.openxmlformats.org/officeDocument/2006/relationships/slide" Target="slides/slide43.xml"/><Relationship Id="rId2" Type="http://schemas.openxmlformats.org/officeDocument/2006/relationships/slide" Target="slides/slide38.xml"/><Relationship Id="rId1" Type="http://schemas.openxmlformats.org/officeDocument/2006/relationships/slide" Target="slides/slide37.xml"/><Relationship Id="rId6" Type="http://schemas.openxmlformats.org/officeDocument/2006/relationships/slide" Target="slides/slide42.xml"/><Relationship Id="rId5" Type="http://schemas.openxmlformats.org/officeDocument/2006/relationships/slide" Target="slides/slide41.xml"/><Relationship Id="rId4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61B06-F25F-6A43-821A-9FEE8C7F5AE1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2709C-2010-2144-B63C-6FD9F3944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63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26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952FE-F062-DA4A-9111-DBE91B3DA723}" type="slidenum">
              <a:rPr lang="en-US"/>
              <a:pPr/>
              <a:t>21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952FE-F062-DA4A-9111-DBE91B3DA723}" type="slidenum">
              <a:rPr lang="en-US"/>
              <a:pPr/>
              <a:t>22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952FE-F062-DA4A-9111-DBE91B3DA723}" type="slidenum">
              <a:rPr lang="en-US"/>
              <a:pPr/>
              <a:t>23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24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25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26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29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30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to </a:t>
            </a:r>
            <a:r>
              <a:rPr lang="en-US" dirty="0" err="1"/>
              <a:t>macroaveraging</a:t>
            </a:r>
            <a:r>
              <a:rPr lang="en-US" dirty="0"/>
              <a:t> vs. </a:t>
            </a:r>
            <a:r>
              <a:rPr lang="en-US" dirty="0" err="1"/>
              <a:t>microaveraging</a:t>
            </a:r>
            <a:r>
              <a:rPr lang="en-US" dirty="0"/>
              <a:t> for multiclass classification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08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AFCE4C-5DFA-8343-A803-1E9294BC3ABD}" type="slidenum">
              <a:rPr lang="en-US"/>
              <a:pPr/>
              <a:t>6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AFCE4C-5DFA-8343-A803-1E9294BC3ABD}" type="slidenum">
              <a:rPr lang="en-US"/>
              <a:pPr/>
              <a:t>11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15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16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17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18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19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20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11/28/23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33D84A4A-3A8D-7C46-8497-097634FB8F1B}" type="slidenum">
              <a:rPr lang="en-IE"/>
              <a:pPr/>
              <a:t>‹#›</a:t>
            </a:fld>
            <a:endParaRPr lang="en-I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873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11/28/23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11/28/23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11/28/23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11/28/23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11/28/23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9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1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0.bin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Clustering Beyond </a:t>
            </a:r>
            <a:br>
              <a:rPr lang="en-US"/>
            </a:br>
            <a:r>
              <a:rPr lang="en-US"/>
              <a:t>K</a:t>
            </a:r>
            <a:r>
              <a:rPr lang="en-US" dirty="0"/>
              <a:t>-means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158 – Fall 2023</a:t>
            </a:r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K-means: readjust centers</a:t>
            </a:r>
          </a:p>
        </p:txBody>
      </p:sp>
      <p:sp>
        <p:nvSpPr>
          <p:cNvPr id="5427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22098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44958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63410" y="1904898"/>
            <a:ext cx="2133600" cy="2104077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103770" y="2392944"/>
            <a:ext cx="1051680" cy="1127375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883120" y="2803672"/>
            <a:ext cx="2133600" cy="2104077"/>
          </a:xfrm>
          <a:prstGeom prst="ellipse">
            <a:avLst/>
          </a:prstGeom>
          <a:noFill/>
          <a:ln w="38100" cmpd="sng">
            <a:solidFill>
              <a:srgbClr val="8E057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423480" y="3291718"/>
            <a:ext cx="1051680" cy="1127375"/>
          </a:xfrm>
          <a:prstGeom prst="ellipse">
            <a:avLst/>
          </a:prstGeom>
          <a:noFill/>
          <a:ln w="38100" cmpd="sng">
            <a:solidFill>
              <a:srgbClr val="8E057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280880" y="3657853"/>
            <a:ext cx="2133600" cy="2104077"/>
          </a:xfrm>
          <a:prstGeom prst="ellipse">
            <a:avLst/>
          </a:prstGeom>
          <a:noFill/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821240" y="4145899"/>
            <a:ext cx="1051680" cy="1127375"/>
          </a:xfrm>
          <a:prstGeom prst="ellipse">
            <a:avLst/>
          </a:prstGeom>
          <a:noFill/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0" y="6179445"/>
            <a:ext cx="6436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Iteratively learning a collection of spherical clusters</a:t>
            </a:r>
          </a:p>
        </p:txBody>
      </p:sp>
    </p:spTree>
    <p:extLst>
      <p:ext uri="{BB962C8B-B14F-4D97-AF65-F5344CB8AC3E}">
        <p14:creationId xmlns:p14="http://schemas.microsoft.com/office/powerpoint/2010/main" val="1934005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 clustering: </a:t>
            </a:r>
            <a:br>
              <a:rPr lang="en-US" dirty="0"/>
            </a:br>
            <a:r>
              <a:rPr lang="en-US" dirty="0"/>
              <a:t>mixtures of Gaussians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57200" y="1776478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Assume data came from a mixture of </a:t>
            </a:r>
            <a:r>
              <a:rPr lang="en-US" sz="2400" i="1" dirty="0"/>
              <a:t>Gaussians</a:t>
            </a:r>
            <a:r>
              <a:rPr lang="en-US" sz="2400" dirty="0"/>
              <a:t> (</a:t>
            </a:r>
            <a:r>
              <a:rPr lang="en-US" sz="2400" b="1" dirty="0">
                <a:solidFill>
                  <a:srgbClr val="FF6600"/>
                </a:solidFill>
              </a:rPr>
              <a:t>elliptical data</a:t>
            </a:r>
            <a:r>
              <a:rPr lang="en-US" sz="2400" dirty="0"/>
              <a:t>), assign data to cluster with a certain</a:t>
            </a:r>
            <a:r>
              <a:rPr lang="en-US" sz="2400" i="1" dirty="0"/>
              <a:t> probability</a:t>
            </a:r>
            <a:r>
              <a:rPr lang="en-US" sz="2400" dirty="0"/>
              <a:t> (soft clustering)</a:t>
            </a:r>
            <a:endParaRPr lang="en-US" sz="2400" i="1" dirty="0"/>
          </a:p>
        </p:txBody>
      </p:sp>
      <p:grpSp>
        <p:nvGrpSpPr>
          <p:cNvPr id="2" name="Group 4"/>
          <p:cNvGrpSpPr/>
          <p:nvPr/>
        </p:nvGrpSpPr>
        <p:grpSpPr>
          <a:xfrm>
            <a:off x="1066800" y="3581400"/>
            <a:ext cx="2209800" cy="2743200"/>
            <a:chOff x="3124200" y="3657600"/>
            <a:chExt cx="2209800" cy="2743200"/>
          </a:xfrm>
        </p:grpSpPr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33528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31242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32766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3581400" y="4114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35814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200400" y="5105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35814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3276600" y="5791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6576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47244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44958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46482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5029200" y="4191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0"/>
            <p:cNvSpPr>
              <a:spLocks noChangeArrowheads="1"/>
            </p:cNvSpPr>
            <p:nvPr/>
          </p:nvSpPr>
          <p:spPr bwMode="auto">
            <a:xfrm>
              <a:off x="49530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0"/>
            <p:cNvSpPr>
              <a:spLocks noChangeArrowheads="1"/>
            </p:cNvSpPr>
            <p:nvPr/>
          </p:nvSpPr>
          <p:spPr bwMode="auto">
            <a:xfrm>
              <a:off x="4572000" y="4953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4953000" y="5562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5720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48768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" name="Group 23"/>
          <p:cNvGrpSpPr/>
          <p:nvPr/>
        </p:nvGrpSpPr>
        <p:grpSpPr>
          <a:xfrm>
            <a:off x="5943600" y="3505200"/>
            <a:ext cx="2209800" cy="2743200"/>
            <a:chOff x="3124200" y="3657600"/>
            <a:chExt cx="2209800" cy="2743200"/>
          </a:xfrm>
        </p:grpSpPr>
        <p:sp>
          <p:nvSpPr>
            <p:cNvPr id="25" name="Oval 10"/>
            <p:cNvSpPr>
              <a:spLocks noChangeArrowheads="1"/>
            </p:cNvSpPr>
            <p:nvPr/>
          </p:nvSpPr>
          <p:spPr bwMode="auto">
            <a:xfrm>
              <a:off x="33528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10"/>
            <p:cNvSpPr>
              <a:spLocks noChangeArrowheads="1"/>
            </p:cNvSpPr>
            <p:nvPr/>
          </p:nvSpPr>
          <p:spPr bwMode="auto">
            <a:xfrm>
              <a:off x="31242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10"/>
            <p:cNvSpPr>
              <a:spLocks noChangeArrowheads="1"/>
            </p:cNvSpPr>
            <p:nvPr/>
          </p:nvSpPr>
          <p:spPr bwMode="auto">
            <a:xfrm>
              <a:off x="32766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10"/>
            <p:cNvSpPr>
              <a:spLocks noChangeArrowheads="1"/>
            </p:cNvSpPr>
            <p:nvPr/>
          </p:nvSpPr>
          <p:spPr bwMode="auto">
            <a:xfrm>
              <a:off x="3581400" y="4114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10"/>
            <p:cNvSpPr>
              <a:spLocks noChangeArrowheads="1"/>
            </p:cNvSpPr>
            <p:nvPr/>
          </p:nvSpPr>
          <p:spPr bwMode="auto">
            <a:xfrm>
              <a:off x="35814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3200400" y="5105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10"/>
            <p:cNvSpPr>
              <a:spLocks noChangeArrowheads="1"/>
            </p:cNvSpPr>
            <p:nvPr/>
          </p:nvSpPr>
          <p:spPr bwMode="auto">
            <a:xfrm>
              <a:off x="35814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3276600" y="5791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36576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Oval 10"/>
            <p:cNvSpPr>
              <a:spLocks noChangeArrowheads="1"/>
            </p:cNvSpPr>
            <p:nvPr/>
          </p:nvSpPr>
          <p:spPr bwMode="auto">
            <a:xfrm>
              <a:off x="47244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10"/>
            <p:cNvSpPr>
              <a:spLocks noChangeArrowheads="1"/>
            </p:cNvSpPr>
            <p:nvPr/>
          </p:nvSpPr>
          <p:spPr bwMode="auto">
            <a:xfrm>
              <a:off x="44958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10"/>
            <p:cNvSpPr>
              <a:spLocks noChangeArrowheads="1"/>
            </p:cNvSpPr>
            <p:nvPr/>
          </p:nvSpPr>
          <p:spPr bwMode="auto">
            <a:xfrm>
              <a:off x="46482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10"/>
            <p:cNvSpPr>
              <a:spLocks noChangeArrowheads="1"/>
            </p:cNvSpPr>
            <p:nvPr/>
          </p:nvSpPr>
          <p:spPr bwMode="auto">
            <a:xfrm>
              <a:off x="5029200" y="4191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10"/>
            <p:cNvSpPr>
              <a:spLocks noChangeArrowheads="1"/>
            </p:cNvSpPr>
            <p:nvPr/>
          </p:nvSpPr>
          <p:spPr bwMode="auto">
            <a:xfrm>
              <a:off x="49530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10"/>
            <p:cNvSpPr>
              <a:spLocks noChangeArrowheads="1"/>
            </p:cNvSpPr>
            <p:nvPr/>
          </p:nvSpPr>
          <p:spPr bwMode="auto">
            <a:xfrm>
              <a:off x="4572000" y="4953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10"/>
            <p:cNvSpPr>
              <a:spLocks noChangeArrowheads="1"/>
            </p:cNvSpPr>
            <p:nvPr/>
          </p:nvSpPr>
          <p:spPr bwMode="auto">
            <a:xfrm>
              <a:off x="4953000" y="5562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45720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48768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3" name="Oval 42"/>
          <p:cNvSpPr/>
          <p:nvPr/>
        </p:nvSpPr>
        <p:spPr bwMode="auto">
          <a:xfrm>
            <a:off x="5715000" y="3352800"/>
            <a:ext cx="1295400" cy="3200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7086600" y="3352800"/>
            <a:ext cx="1295400" cy="3200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685800" y="3429000"/>
            <a:ext cx="2895600" cy="1371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762000" y="4724400"/>
            <a:ext cx="2971800" cy="1752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72039" y="2808853"/>
            <a:ext cx="1188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k</a:t>
            </a:r>
            <a:r>
              <a:rPr lang="en-US" sz="2400" dirty="0"/>
              <a:t>-means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35840" y="2728692"/>
            <a:ext cx="556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EM</a:t>
            </a:r>
          </a:p>
        </p:txBody>
      </p:sp>
    </p:spTree>
    <p:extLst>
      <p:ext uri="{BB962C8B-B14F-4D97-AF65-F5344CB8AC3E}">
        <p14:creationId xmlns:p14="http://schemas.microsoft.com/office/powerpoint/2010/main" val="3021407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Very similar at a high-level to K-means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Iterate between assigning points and recalculating cluster centers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000" dirty="0">
                <a:solidFill>
                  <a:srgbClr val="FF6600"/>
                </a:solidFill>
              </a:rPr>
              <a:t>Two main differences between K-means and EM clustering:</a:t>
            </a:r>
          </a:p>
          <a:p>
            <a:pPr marL="342900" indent="-342900">
              <a:buAutoNum type="arabicPeriod"/>
            </a:pPr>
            <a:r>
              <a:rPr lang="en-US" sz="3000" dirty="0"/>
              <a:t>We assume elliptical clusters (instead of spherical)</a:t>
            </a:r>
          </a:p>
          <a:p>
            <a:pPr marL="342900" indent="-342900">
              <a:buAutoNum type="arabicPeriod"/>
            </a:pPr>
            <a:r>
              <a:rPr lang="en-US" sz="3000" dirty="0"/>
              <a:t>It is a “soft” clustering algorithm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56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 clustering</a:t>
            </a:r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1213877" y="19836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985277" y="23646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1137677" y="28218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1442477" y="24408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1442477" y="31386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061477" y="34314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1442477" y="37362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137677" y="41172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518677" y="44220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2585477" y="19836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auto">
          <a:xfrm>
            <a:off x="2356877" y="23646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2509277" y="28218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2890277" y="25170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2814077" y="31386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2433077" y="32790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2814077" y="38886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2433077" y="37362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2737877" y="44220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Oval 26"/>
          <p:cNvSpPr/>
          <p:nvPr/>
        </p:nvSpPr>
        <p:spPr bwMode="auto">
          <a:xfrm>
            <a:off x="794777" y="1843225"/>
            <a:ext cx="1295400" cy="3200400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2166377" y="1843225"/>
            <a:ext cx="1295400" cy="3200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2585477" y="2288443"/>
            <a:ext cx="1981987" cy="1143000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717532" y="1715085"/>
            <a:ext cx="2390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p(red-right) = 0.8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p(blue-left) = 0.2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3042678" y="3317143"/>
            <a:ext cx="1674854" cy="723900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869932" y="3576669"/>
            <a:ext cx="2390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p(red-right) = 0.9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p(blue-left) = 0.1</a:t>
            </a:r>
          </a:p>
        </p:txBody>
      </p:sp>
    </p:spTree>
    <p:extLst>
      <p:ext uri="{BB962C8B-B14F-4D97-AF65-F5344CB8AC3E}">
        <p14:creationId xmlns:p14="http://schemas.microsoft.com/office/powerpoint/2010/main" val="3973342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1464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Start with some initial cluster centers</a:t>
            </a:r>
          </a:p>
          <a:p>
            <a:pPr marL="0" indent="0">
              <a:buNone/>
            </a:pPr>
            <a:r>
              <a:rPr lang="en-US" sz="2800" i="1" dirty="0"/>
              <a:t>Iterate:</a:t>
            </a:r>
          </a:p>
          <a:p>
            <a:pPr>
              <a:buFontTx/>
              <a:buChar char="-"/>
            </a:pPr>
            <a:r>
              <a:rPr lang="en-US" b="1" dirty="0"/>
              <a:t>soft assign </a:t>
            </a:r>
            <a:r>
              <a:rPr lang="en-US" dirty="0"/>
              <a:t>points to each cluster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recalculate the cluster centers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6646" y="3272530"/>
            <a:ext cx="3278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Calculate: p(x; </a:t>
            </a:r>
            <a:r>
              <a:rPr lang="en-US" sz="2400" dirty="0" err="1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2400" baseline="-25000" dirty="0" err="1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sz="2400" dirty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2292" y="3734195"/>
            <a:ext cx="6387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the probability of each point belonging to each cluster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2292" y="5314514"/>
            <a:ext cx="610518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Calculate new cluster parameters, </a:t>
            </a:r>
            <a:r>
              <a:rPr lang="en-US" sz="2400" dirty="0" err="1">
                <a:solidFill>
                  <a:srgbClr val="0000FF"/>
                </a:solidFill>
                <a:ea typeface="Lucida Grande"/>
                <a:cs typeface="Lucida Grande"/>
              </a:rPr>
              <a:t>θ</a:t>
            </a:r>
            <a:r>
              <a:rPr lang="en-US" sz="2400" baseline="-25000" dirty="0" err="1">
                <a:solidFill>
                  <a:srgbClr val="0000FF"/>
                </a:solidFill>
                <a:ea typeface="Lucida Grande"/>
                <a:cs typeface="Lucida Grande"/>
              </a:rPr>
              <a:t>c</a:t>
            </a:r>
            <a:endParaRPr lang="en-US" sz="2400" dirty="0">
              <a:solidFill>
                <a:srgbClr val="0000FF"/>
              </a:solidFill>
              <a:ea typeface="Lucida Grande"/>
              <a:cs typeface="Lucida Grande"/>
            </a:endParaRPr>
          </a:p>
          <a:p>
            <a:r>
              <a:rPr lang="en-US" sz="2400" dirty="0">
                <a:solidFill>
                  <a:srgbClr val="FF6600"/>
                </a:solidFill>
                <a:ea typeface="Lucida Grande"/>
                <a:cs typeface="Lucida Grande"/>
              </a:rPr>
              <a:t>maximum likelihood cluster centers given the current soft clustering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25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EM example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756609" y="6458340"/>
            <a:ext cx="27051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Figure from Chris Bishop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7841" y="5288495"/>
            <a:ext cx="4585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Start with some initial cluster centers</a:t>
            </a:r>
          </a:p>
        </p:txBody>
      </p:sp>
    </p:spTree>
    <p:extLst>
      <p:ext uri="{BB962C8B-B14F-4D97-AF65-F5344CB8AC3E}">
        <p14:creationId xmlns:p14="http://schemas.microsoft.com/office/powerpoint/2010/main" val="402634525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Step 1: soft cluster points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71400" y="5288495"/>
            <a:ext cx="5534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Which points belong to which clusters (soft)?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756609" y="6458340"/>
            <a:ext cx="27051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Figure from Chris Bishop</a:t>
            </a:r>
          </a:p>
        </p:txBody>
      </p:sp>
    </p:spTree>
    <p:extLst>
      <p:ext uri="{BB962C8B-B14F-4D97-AF65-F5344CB8AC3E}">
        <p14:creationId xmlns:p14="http://schemas.microsoft.com/office/powerpoint/2010/main" val="42000464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Step 1: soft cluster points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813" y="15859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71400" y="5288495"/>
            <a:ext cx="5313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Notice it’s a soft (probabilistic) assignment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756609" y="6458340"/>
            <a:ext cx="27051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Figure from Chris Bishop</a:t>
            </a:r>
          </a:p>
        </p:txBody>
      </p:sp>
    </p:spTree>
    <p:extLst>
      <p:ext uri="{BB962C8B-B14F-4D97-AF65-F5344CB8AC3E}">
        <p14:creationId xmlns:p14="http://schemas.microsoft.com/office/powerpoint/2010/main" val="135018363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Step 2: recalculate centers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813" y="15859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756609" y="6458340"/>
            <a:ext cx="27051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Figure from Chris Bishop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71400" y="5288495"/>
            <a:ext cx="4468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 the new centers look like?</a:t>
            </a:r>
          </a:p>
        </p:txBody>
      </p:sp>
    </p:spTree>
    <p:extLst>
      <p:ext uri="{BB962C8B-B14F-4D97-AF65-F5344CB8AC3E}">
        <p14:creationId xmlns:p14="http://schemas.microsoft.com/office/powerpoint/2010/main" val="273664490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Step 2: recalculate centers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813" y="15859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585913"/>
            <a:ext cx="1727200" cy="172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756609" y="6458340"/>
            <a:ext cx="27051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Figure from Chris Bishop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3734" y="5288495"/>
            <a:ext cx="6892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Cluster centers get a </a:t>
            </a:r>
            <a:r>
              <a:rPr lang="en-US" sz="2400" b="1" dirty="0">
                <a:solidFill>
                  <a:srgbClr val="0000FF"/>
                </a:solidFill>
              </a:rPr>
              <a:t>weighted</a:t>
            </a:r>
            <a:r>
              <a:rPr lang="en-US" sz="2400" dirty="0">
                <a:solidFill>
                  <a:srgbClr val="0000FF"/>
                </a:solidFill>
              </a:rPr>
              <a:t> contribution from points</a:t>
            </a:r>
          </a:p>
        </p:txBody>
      </p:sp>
    </p:spTree>
    <p:extLst>
      <p:ext uri="{BB962C8B-B14F-4D97-AF65-F5344CB8AC3E}">
        <p14:creationId xmlns:p14="http://schemas.microsoft.com/office/powerpoint/2010/main" val="208587110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Final projects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Next class: skim the papers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 mentor hours this week</a:t>
            </a:r>
          </a:p>
        </p:txBody>
      </p:sp>
    </p:spTree>
    <p:extLst>
      <p:ext uri="{BB962C8B-B14F-4D97-AF65-F5344CB8AC3E}">
        <p14:creationId xmlns:p14="http://schemas.microsoft.com/office/powerpoint/2010/main" val="1220972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keep iterating…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813" y="15859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585913"/>
            <a:ext cx="1727200" cy="172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0688" y="3544888"/>
            <a:ext cx="1670050" cy="167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6813" y="3544888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22938" y="35163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756609" y="6458340"/>
            <a:ext cx="27051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Figure from Chris Bishop</a:t>
            </a:r>
          </a:p>
        </p:txBody>
      </p:sp>
    </p:spTree>
    <p:extLst>
      <p:ext uri="{BB962C8B-B14F-4D97-AF65-F5344CB8AC3E}">
        <p14:creationId xmlns:p14="http://schemas.microsoft.com/office/powerpoint/2010/main" val="37320118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Model: mixture of Gaussians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05055" y="3442594"/>
            <a:ext cx="64608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you define a Gaussian (i.e. ellipse)?</a:t>
            </a:r>
          </a:p>
          <a:p>
            <a:r>
              <a:rPr lang="en-US" sz="2800" dirty="0">
                <a:solidFill>
                  <a:srgbClr val="FF0000"/>
                </a:solidFill>
              </a:rPr>
              <a:t>In 1-D?</a:t>
            </a:r>
          </a:p>
          <a:p>
            <a:r>
              <a:rPr lang="en-US" sz="2800" dirty="0">
                <a:solidFill>
                  <a:srgbClr val="FF0000"/>
                </a:solidFill>
              </a:rPr>
              <a:t>In m-D?</a:t>
            </a:r>
          </a:p>
        </p:txBody>
      </p:sp>
    </p:spTree>
    <p:extLst>
      <p:ext uri="{BB962C8B-B14F-4D97-AF65-F5344CB8AC3E}">
        <p14:creationId xmlns:p14="http://schemas.microsoft.com/office/powerpoint/2010/main" val="848337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in 1D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150364"/>
              </p:ext>
            </p:extLst>
          </p:nvPr>
        </p:nvGraphicFramePr>
        <p:xfrm>
          <a:off x="2143125" y="1720850"/>
          <a:ext cx="3967163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00200" imgH="469900" progId="Equation.3">
                  <p:embed/>
                </p:oleObj>
              </mc:Choice>
              <mc:Fallback>
                <p:oleObj name="Equation" r:id="rId3" imgW="16002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43125" y="1720850"/>
                        <a:ext cx="3967163" cy="116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3492" y="4013200"/>
            <a:ext cx="4445000" cy="284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6514" y="3167342"/>
            <a:ext cx="8240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parameterized by the mean and the standard deviation/variance</a:t>
            </a:r>
          </a:p>
        </p:txBody>
      </p:sp>
    </p:spTree>
    <p:extLst>
      <p:ext uri="{BB962C8B-B14F-4D97-AF65-F5344CB8AC3E}">
        <p14:creationId xmlns:p14="http://schemas.microsoft.com/office/powerpoint/2010/main" val="91649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in multiple dimensions</a:t>
            </a:r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1905000" y="1881188"/>
          <a:ext cx="534352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48040" imgH="469800" progId="Equation.3">
                  <p:embed/>
                </p:oleObj>
              </mc:Choice>
              <mc:Fallback>
                <p:oleObj name="Equation" r:id="rId3" imgW="38480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881188"/>
                        <a:ext cx="5343525" cy="652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7" name="Picture 7" descr="filter_5"/>
          <p:cNvPicPr>
            <a:picLocks noChangeAspect="1" noChangeArrowheads="1"/>
          </p:cNvPicPr>
          <p:nvPr/>
        </p:nvPicPr>
        <p:blipFill>
          <a:blip r:embed="rId5"/>
          <a:srcRect l="17342" t="35130" r="15178" b="5251"/>
          <a:stretch>
            <a:fillRect/>
          </a:stretch>
        </p:blipFill>
        <p:spPr bwMode="auto">
          <a:xfrm>
            <a:off x="457200" y="2895600"/>
            <a:ext cx="4656137" cy="2316162"/>
          </a:xfrm>
          <a:prstGeom prst="rect">
            <a:avLst/>
          </a:prstGeom>
          <a:noFill/>
        </p:spPr>
      </p:pic>
      <p:pic>
        <p:nvPicPr>
          <p:cNvPr id="25611" name="Picture 11" descr="fig6"/>
          <p:cNvPicPr>
            <a:picLocks noChangeAspect="1" noChangeArrowheads="1"/>
          </p:cNvPicPr>
          <p:nvPr/>
        </p:nvPicPr>
        <p:blipFill>
          <a:blip r:embed="rId6"/>
          <a:srcRect l="19141" t="18224" r="10876" b="26018"/>
          <a:stretch>
            <a:fillRect/>
          </a:stretch>
        </p:blipFill>
        <p:spPr bwMode="auto">
          <a:xfrm>
            <a:off x="5965825" y="3230563"/>
            <a:ext cx="2635250" cy="1544637"/>
          </a:xfrm>
          <a:prstGeom prst="rect">
            <a:avLst/>
          </a:prstGeom>
          <a:noFill/>
        </p:spPr>
      </p:pic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410200" y="4724400"/>
            <a:ext cx="3657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Covariance determines </a:t>
            </a:r>
          </a:p>
          <a:p>
            <a:r>
              <a:rPr lang="en-US" dirty="0"/>
              <a:t>the shape of these contours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814419" y="2314222"/>
            <a:ext cx="2985248" cy="3429000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384328" y="2314222"/>
            <a:ext cx="4920517" cy="3887298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09600" y="5743222"/>
            <a:ext cx="8339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We learn the means of each cluster (i.e. the center) and the covariance matrix (i.e. how spread out it is in any given direction)</a:t>
            </a:r>
          </a:p>
        </p:txBody>
      </p:sp>
    </p:spTree>
    <p:extLst>
      <p:ext uri="{BB962C8B-B14F-4D97-AF65-F5344CB8AC3E}">
        <p14:creationId xmlns:p14="http://schemas.microsoft.com/office/powerpoint/2010/main" val="2817801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Step 1: soft cluster points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813" y="15859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692275" y="5870882"/>
            <a:ext cx="6025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calculate these probabilities?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2648" y="3622059"/>
            <a:ext cx="8153400" cy="1959988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/>
              <a:t>soft assign points to each cluster</a:t>
            </a:r>
          </a:p>
          <a:p>
            <a:pPr marL="320040" lvl="1" indent="0">
              <a:buNone/>
            </a:pPr>
            <a:r>
              <a:rPr lang="en-US" dirty="0">
                <a:solidFill>
                  <a:srgbClr val="FF6600"/>
                </a:solidFill>
              </a:rPr>
              <a:t>Calculate: p(x; </a:t>
            </a:r>
            <a:r>
              <a:rPr lang="en-US" dirty="0" err="1">
                <a:solidFill>
                  <a:srgbClr val="FF6600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baseline="-25000" dirty="0" err="1">
                <a:solidFill>
                  <a:srgbClr val="FF6600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dirty="0">
                <a:solidFill>
                  <a:srgbClr val="FF6600"/>
                </a:solidFill>
                <a:latin typeface="Lucida Grande"/>
                <a:ea typeface="Lucida Grande"/>
                <a:cs typeface="Lucida Grande"/>
              </a:rPr>
              <a:t>)</a:t>
            </a:r>
          </a:p>
          <a:p>
            <a:pPr marL="320040" lvl="1" indent="0">
              <a:buNone/>
            </a:pPr>
            <a:r>
              <a:rPr lang="en-US" dirty="0">
                <a:solidFill>
                  <a:srgbClr val="FF6600"/>
                </a:solidFill>
              </a:rPr>
              <a:t>the probability of each point belonging to each cluster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9203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Step 1: soft cluster points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813" y="15859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894848" y="5698403"/>
            <a:ext cx="76878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Just plug into the Gaussian equation for each cluster!</a:t>
            </a:r>
          </a:p>
          <a:p>
            <a:r>
              <a:rPr lang="en-US" sz="2800" dirty="0">
                <a:solidFill>
                  <a:srgbClr val="0000FF"/>
                </a:solidFill>
              </a:rPr>
              <a:t>(and normalize to make a probability)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2648" y="3622059"/>
            <a:ext cx="8153400" cy="1959988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/>
              <a:t>soft assign points to each cluster</a:t>
            </a:r>
          </a:p>
          <a:p>
            <a:pPr marL="320040" lvl="1" indent="0">
              <a:buNone/>
            </a:pPr>
            <a:r>
              <a:rPr lang="en-US" dirty="0">
                <a:solidFill>
                  <a:srgbClr val="FF6600"/>
                </a:solidFill>
              </a:rPr>
              <a:t>Calculate: p(x; </a:t>
            </a:r>
            <a:r>
              <a:rPr lang="en-US" dirty="0" err="1">
                <a:solidFill>
                  <a:srgbClr val="FF6600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baseline="-25000" dirty="0" err="1">
                <a:solidFill>
                  <a:srgbClr val="FF6600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dirty="0">
                <a:solidFill>
                  <a:srgbClr val="FF6600"/>
                </a:solidFill>
                <a:latin typeface="Lucida Grande"/>
                <a:ea typeface="Lucida Grande"/>
                <a:cs typeface="Lucida Grande"/>
              </a:rPr>
              <a:t>)</a:t>
            </a:r>
          </a:p>
          <a:p>
            <a:pPr marL="320040" lvl="1" indent="0">
              <a:buNone/>
            </a:pPr>
            <a:r>
              <a:rPr lang="en-US" dirty="0">
                <a:solidFill>
                  <a:srgbClr val="FF6600"/>
                </a:solidFill>
              </a:rPr>
              <a:t>the probability of each point belonging to each cluster</a:t>
            </a:r>
          </a:p>
          <a:p>
            <a:pPr>
              <a:buFontTx/>
              <a:buChar char="-"/>
            </a:pP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3057145" y="4562853"/>
            <a:ext cx="1019049" cy="1260989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90833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Step 2: recalculate centers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813" y="15859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585913"/>
            <a:ext cx="1727200" cy="172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982926" y="3892450"/>
            <a:ext cx="71851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Recalculate centers:</a:t>
            </a:r>
          </a:p>
          <a:p>
            <a:pPr lvl="1"/>
            <a:r>
              <a:rPr lang="en-US" sz="2400" dirty="0">
                <a:solidFill>
                  <a:srgbClr val="FF6600"/>
                </a:solidFill>
              </a:rPr>
              <a:t>calculate new cluster parameters, </a:t>
            </a:r>
            <a:r>
              <a:rPr lang="en-US" sz="2400" dirty="0" err="1">
                <a:solidFill>
                  <a:srgbClr val="FF6600"/>
                </a:solidFill>
                <a:ea typeface="Lucida Grande"/>
                <a:cs typeface="Lucida Grande"/>
              </a:rPr>
              <a:t>θ</a:t>
            </a:r>
            <a:r>
              <a:rPr lang="en-US" sz="2400" baseline="-25000" dirty="0" err="1">
                <a:solidFill>
                  <a:srgbClr val="FF6600"/>
                </a:solidFill>
                <a:ea typeface="Lucida Grande"/>
                <a:cs typeface="Lucida Grande"/>
              </a:rPr>
              <a:t>c</a:t>
            </a:r>
            <a:endParaRPr lang="en-US" sz="2400" dirty="0">
              <a:solidFill>
                <a:srgbClr val="FF6600"/>
              </a:solidFill>
              <a:ea typeface="Lucida Grande"/>
              <a:cs typeface="Lucida Grande"/>
            </a:endParaRPr>
          </a:p>
          <a:p>
            <a:pPr lvl="1"/>
            <a:r>
              <a:rPr lang="en-US" sz="2400" dirty="0">
                <a:solidFill>
                  <a:srgbClr val="FF6600"/>
                </a:solidFill>
                <a:ea typeface="Lucida Grande"/>
                <a:cs typeface="Lucida Grande"/>
              </a:rPr>
              <a:t>maximum likelihood cluster centers given the current soft clustering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5013" y="5870882"/>
            <a:ext cx="5400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calculate the cluster centers?</a:t>
            </a:r>
          </a:p>
        </p:txBody>
      </p:sp>
    </p:spTree>
    <p:extLst>
      <p:ext uri="{BB962C8B-B14F-4D97-AF65-F5344CB8AC3E}">
        <p14:creationId xmlns:p14="http://schemas.microsoft.com/office/powerpoint/2010/main" val="150996310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a Gaussian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86154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is the “best”-fit Gaussian for this data?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488846"/>
              </p:ext>
            </p:extLst>
          </p:nvPr>
        </p:nvGraphicFramePr>
        <p:xfrm>
          <a:off x="2676166" y="5493751"/>
          <a:ext cx="3967163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469900" progId="Equation.3">
                  <p:embed/>
                </p:oleObj>
              </mc:Choice>
              <mc:Fallback>
                <p:oleObj name="Equation" r:id="rId2" imgW="16002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76166" y="5493751"/>
                        <a:ext cx="3967163" cy="116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08866" y="2540145"/>
            <a:ext cx="4071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10, 10, 10, 9, 9, 8, 11, 7, 6,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9305" y="4703973"/>
            <a:ext cx="5871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Recall this is the 1-D Gaussian equation:</a:t>
            </a:r>
          </a:p>
        </p:txBody>
      </p:sp>
    </p:spTree>
    <p:extLst>
      <p:ext uri="{BB962C8B-B14F-4D97-AF65-F5344CB8AC3E}">
        <p14:creationId xmlns:p14="http://schemas.microsoft.com/office/powerpoint/2010/main" val="615989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a Gaussian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86154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is the “best”-fit Gaussian for this data?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588733"/>
              </p:ext>
            </p:extLst>
          </p:nvPr>
        </p:nvGraphicFramePr>
        <p:xfrm>
          <a:off x="2676166" y="5493751"/>
          <a:ext cx="3967163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469900" progId="Equation.3">
                  <p:embed/>
                </p:oleObj>
              </mc:Choice>
              <mc:Fallback>
                <p:oleObj name="Equation" r:id="rId2" imgW="16002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76166" y="5493751"/>
                        <a:ext cx="3967163" cy="116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08866" y="2540145"/>
            <a:ext cx="4071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10, 10, 10, 9, 9, 8, 11, 7, 6,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9305" y="4703973"/>
            <a:ext cx="5871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Recall this is the 1-D Gaussian equation: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8949" y="3575019"/>
            <a:ext cx="7388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The MLE is just the mean and variance of the data!</a:t>
            </a:r>
          </a:p>
        </p:txBody>
      </p:sp>
    </p:spTree>
    <p:extLst>
      <p:ext uri="{BB962C8B-B14F-4D97-AF65-F5344CB8AC3E}">
        <p14:creationId xmlns:p14="http://schemas.microsoft.com/office/powerpoint/2010/main" val="2877249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Step 2: recalculate centers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813" y="15859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585913"/>
            <a:ext cx="1727200" cy="172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982926" y="3892450"/>
            <a:ext cx="71851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Recalculate centers:</a:t>
            </a:r>
          </a:p>
          <a:p>
            <a:pPr lvl="1"/>
            <a:r>
              <a:rPr lang="en-US" sz="2400" dirty="0">
                <a:solidFill>
                  <a:srgbClr val="FF6600"/>
                </a:solidFill>
              </a:rPr>
              <a:t>Calculate </a:t>
            </a:r>
            <a:r>
              <a:rPr lang="en-US" sz="2400" dirty="0" err="1">
                <a:solidFill>
                  <a:srgbClr val="FF6600"/>
                </a:solidFill>
                <a:ea typeface="Lucida Grande"/>
                <a:cs typeface="Lucida Grande"/>
              </a:rPr>
              <a:t>θ</a:t>
            </a:r>
            <a:r>
              <a:rPr lang="en-US" sz="2400" baseline="-25000" dirty="0" err="1">
                <a:solidFill>
                  <a:srgbClr val="FF6600"/>
                </a:solidFill>
                <a:ea typeface="Lucida Grande"/>
                <a:cs typeface="Lucida Grande"/>
              </a:rPr>
              <a:t>c</a:t>
            </a:r>
            <a:endParaRPr lang="en-US" sz="2400" dirty="0">
              <a:solidFill>
                <a:srgbClr val="FF6600"/>
              </a:solidFill>
              <a:ea typeface="Lucida Grande"/>
              <a:cs typeface="Lucida Grande"/>
            </a:endParaRPr>
          </a:p>
          <a:p>
            <a:pPr lvl="1"/>
            <a:r>
              <a:rPr lang="en-US" sz="2400" dirty="0">
                <a:solidFill>
                  <a:srgbClr val="FF6600"/>
                </a:solidFill>
                <a:ea typeface="Lucida Grande"/>
                <a:cs typeface="Lucida Grande"/>
              </a:rPr>
              <a:t>maximum likelihood cluster centers given the current </a:t>
            </a:r>
            <a:r>
              <a:rPr lang="en-US" sz="2400" b="1" i="1" dirty="0">
                <a:solidFill>
                  <a:srgbClr val="FF0000"/>
                </a:solidFill>
                <a:ea typeface="Lucida Grande"/>
                <a:cs typeface="Lucida Grande"/>
              </a:rPr>
              <a:t>soft clustering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5013" y="5870882"/>
            <a:ext cx="5972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deal with “soft” data points?</a:t>
            </a:r>
          </a:p>
        </p:txBody>
      </p:sp>
    </p:spTree>
    <p:extLst>
      <p:ext uri="{BB962C8B-B14F-4D97-AF65-F5344CB8AC3E}">
        <p14:creationId xmlns:p14="http://schemas.microsoft.com/office/powerpoint/2010/main" val="393248034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3314032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800" dirty="0"/>
              <a:t>Start with some initial cluster centers</a:t>
            </a:r>
          </a:p>
          <a:p>
            <a:pPr marL="0" indent="0" eaLnBrk="1" hangingPunct="1">
              <a:buNone/>
            </a:pPr>
            <a:endParaRPr lang="en-US" sz="2800" dirty="0"/>
          </a:p>
          <a:p>
            <a:pPr marL="0" indent="0" eaLnBrk="1" hangingPunct="1">
              <a:buNone/>
            </a:pPr>
            <a:r>
              <a:rPr lang="en-US" sz="2800" dirty="0"/>
              <a:t>Iterate:</a:t>
            </a:r>
          </a:p>
          <a:p>
            <a:pPr lvl="1" eaLnBrk="1" hangingPunct="1"/>
            <a:r>
              <a:rPr lang="en-US" sz="2400" dirty="0"/>
              <a:t>Assign/cluster each example to closest center</a:t>
            </a:r>
          </a:p>
          <a:p>
            <a:pPr lvl="1" eaLnBrk="1" hangingPunct="1"/>
            <a:r>
              <a:rPr lang="en-US" sz="2400" dirty="0"/>
              <a:t>Recalculate centers as the mean of the points in a cluster</a:t>
            </a:r>
          </a:p>
        </p:txBody>
      </p:sp>
    </p:spTree>
    <p:extLst>
      <p:ext uri="{BB962C8B-B14F-4D97-AF65-F5344CB8AC3E}">
        <p14:creationId xmlns:p14="http://schemas.microsoft.com/office/powerpoint/2010/main" val="306717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Step 2: recalculate centers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813" y="15859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585913"/>
            <a:ext cx="1727200" cy="172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982926" y="3892450"/>
            <a:ext cx="71851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Recalculate centers:</a:t>
            </a:r>
          </a:p>
          <a:p>
            <a:pPr lvl="1"/>
            <a:r>
              <a:rPr lang="en-US" sz="2400" dirty="0">
                <a:solidFill>
                  <a:srgbClr val="FF6600"/>
                </a:solidFill>
              </a:rPr>
              <a:t>Calculate </a:t>
            </a:r>
            <a:r>
              <a:rPr lang="en-US" sz="2400" dirty="0" err="1">
                <a:solidFill>
                  <a:srgbClr val="FF6600"/>
                </a:solidFill>
                <a:ea typeface="Lucida Grande"/>
                <a:cs typeface="Lucida Grande"/>
              </a:rPr>
              <a:t>θ</a:t>
            </a:r>
            <a:r>
              <a:rPr lang="en-US" sz="2400" baseline="-25000" dirty="0" err="1">
                <a:solidFill>
                  <a:srgbClr val="FF6600"/>
                </a:solidFill>
                <a:ea typeface="Lucida Grande"/>
                <a:cs typeface="Lucida Grande"/>
              </a:rPr>
              <a:t>c</a:t>
            </a:r>
            <a:endParaRPr lang="en-US" sz="2400" dirty="0">
              <a:solidFill>
                <a:srgbClr val="FF6600"/>
              </a:solidFill>
              <a:ea typeface="Lucida Grande"/>
              <a:cs typeface="Lucida Grande"/>
            </a:endParaRPr>
          </a:p>
          <a:p>
            <a:pPr lvl="1"/>
            <a:r>
              <a:rPr lang="en-US" sz="2400" dirty="0">
                <a:solidFill>
                  <a:srgbClr val="FF6600"/>
                </a:solidFill>
                <a:ea typeface="Lucida Grande"/>
                <a:cs typeface="Lucida Grande"/>
              </a:rPr>
              <a:t>maximum likelihood cluster centers given the current </a:t>
            </a:r>
            <a:r>
              <a:rPr lang="en-US" sz="2400" b="1" i="1" dirty="0">
                <a:solidFill>
                  <a:srgbClr val="0000FF"/>
                </a:solidFill>
                <a:ea typeface="Lucida Grande"/>
                <a:cs typeface="Lucida Grande"/>
              </a:rPr>
              <a:t>soft clustering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6307" y="5870882"/>
            <a:ext cx="3188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Use fractional counts!</a:t>
            </a:r>
          </a:p>
        </p:txBody>
      </p:sp>
    </p:spTree>
    <p:extLst>
      <p:ext uri="{BB962C8B-B14F-4D97-AF65-F5344CB8AC3E}">
        <p14:creationId xmlns:p14="http://schemas.microsoft.com/office/powerpoint/2010/main" val="1332010071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 and M steps: creating a better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7848" y="2624666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Expectation</a:t>
            </a:r>
            <a:r>
              <a:rPr lang="en-US" sz="2400" dirty="0"/>
              <a:t>: Given the current model, figure out the expected probabilities of the data points to each cluster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848" y="4986866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Maximization</a:t>
            </a:r>
            <a:r>
              <a:rPr lang="en-US" sz="2400" dirty="0"/>
              <a:t>: Given the probabilistic assignment of all the points, estimate a new model, </a:t>
            </a:r>
            <a:r>
              <a:rPr lang="en-US" sz="2400" dirty="0" err="1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2400" baseline="-25000" dirty="0" err="1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sz="2400" dirty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7048" y="3539066"/>
            <a:ext cx="1475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p(x; </a:t>
            </a:r>
            <a:r>
              <a:rPr lang="en-US" sz="3200" dirty="0" err="1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3200" baseline="-25000" dirty="0" err="1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sz="3200" dirty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9758" y="3539066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probability of each point belonging to each cluster?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3247" y="5825066"/>
            <a:ext cx="6600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Just like NB maximum likelihood estimation, except we use fractional counts instead of whole counts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9612" y="1792111"/>
            <a:ext cx="5897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EM stands for Expectation Maximization</a:t>
            </a:r>
          </a:p>
        </p:txBody>
      </p:sp>
    </p:spTree>
    <p:extLst>
      <p:ext uri="{BB962C8B-B14F-4D97-AF65-F5344CB8AC3E}">
        <p14:creationId xmlns:p14="http://schemas.microsoft.com/office/powerpoint/2010/main" val="2402275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Similar to </a:t>
            </a:r>
            <a:r>
              <a:rPr lang="en-US" i="1" dirty="0"/>
              <a:t>k</a:t>
            </a:r>
            <a:r>
              <a:rPr lang="en-US" dirty="0"/>
              <a:t>-means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2918178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buNone/>
            </a:pPr>
            <a:r>
              <a:rPr lang="en-US" sz="2800" dirty="0"/>
              <a:t>Iterate:</a:t>
            </a:r>
          </a:p>
          <a:p>
            <a:pPr marL="457200" lvl="1" indent="0" eaLnBrk="1" hangingPunct="1">
              <a:buNone/>
            </a:pPr>
            <a:r>
              <a:rPr lang="en-US" sz="2800" dirty="0">
                <a:solidFill>
                  <a:srgbClr val="ED958F"/>
                </a:solidFill>
              </a:rPr>
              <a:t>Assign/cluster each point to closest center</a:t>
            </a:r>
          </a:p>
          <a:p>
            <a:pPr marL="457200" lvl="1" indent="0" eaLnBrk="1" hangingPunct="1">
              <a:buNone/>
            </a:pPr>
            <a:endParaRPr lang="en-US" sz="2800" dirty="0">
              <a:solidFill>
                <a:srgbClr val="ED958F"/>
              </a:solidFill>
            </a:endParaRPr>
          </a:p>
          <a:p>
            <a:pPr lvl="1" eaLnBrk="1" hangingPunct="1"/>
            <a:endParaRPr lang="en-US" sz="2800" dirty="0"/>
          </a:p>
          <a:p>
            <a:pPr lvl="1" eaLnBrk="1" hangingPunct="1"/>
            <a:endParaRPr lang="en-US" sz="2800" dirty="0"/>
          </a:p>
          <a:p>
            <a:pPr lvl="1" eaLnBrk="1" hangingPunct="1">
              <a:buNone/>
            </a:pPr>
            <a:endParaRPr lang="en-US" sz="2800" dirty="0"/>
          </a:p>
          <a:p>
            <a:pPr marL="457200" lvl="1" indent="0" eaLnBrk="1" hangingPunct="1">
              <a:buNone/>
            </a:pPr>
            <a:r>
              <a:rPr lang="en-US" sz="2800" dirty="0">
                <a:solidFill>
                  <a:srgbClr val="ED958F"/>
                </a:solidFill>
              </a:rPr>
              <a:t>Recalculate centers as the mean of the points in a cluster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2743200"/>
            <a:ext cx="5029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Expectation: Given the current model, figure out the expected probabilities of the points to each cluster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0400" y="2971800"/>
            <a:ext cx="1475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p(x; </a:t>
            </a:r>
            <a:r>
              <a:rPr lang="en-US" sz="3200" dirty="0" err="1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3200" baseline="-25000" dirty="0" err="1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sz="3200" dirty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4718428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Maximization: Given the probabilistic assignment of all the points, estimate a new model, </a:t>
            </a:r>
            <a:r>
              <a:rPr lang="en-US" sz="2400" dirty="0" err="1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2400" baseline="-25000" dirty="0" err="1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sz="2400" dirty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3552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 and M steps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7526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Expectation</a:t>
            </a:r>
            <a:r>
              <a:rPr lang="en-US" sz="2400" dirty="0"/>
              <a:t>: Given the current model, figure out the expected probabilities of the data points to each cluster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6670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Maximization</a:t>
            </a:r>
            <a:r>
              <a:rPr lang="en-US" sz="2400" dirty="0"/>
              <a:t>: Given the probabilistic assignment of all the points, estimate a new model, </a:t>
            </a:r>
            <a:r>
              <a:rPr lang="en-US" sz="2400" dirty="0" err="1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2400" baseline="-25000" dirty="0" err="1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sz="2400" dirty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12648" y="44196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each iterations increases the likelihood of the data and is guaranteed to converge (though to a local optimum)!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3810000"/>
            <a:ext cx="5638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6600"/>
                </a:solidFill>
              </a:rPr>
              <a:t>Iterate:</a:t>
            </a:r>
          </a:p>
        </p:txBody>
      </p:sp>
    </p:spTree>
    <p:extLst>
      <p:ext uri="{BB962C8B-B14F-4D97-AF65-F5344CB8AC3E}">
        <p14:creationId xmlns:p14="http://schemas.microsoft.com/office/powerpoint/2010/main" val="41596950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EM is a general purpose approach for training a model when you don’t have labels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Not just for clustering!</a:t>
            </a:r>
          </a:p>
          <a:p>
            <a:pPr lvl="1"/>
            <a:r>
              <a:rPr lang="en-US" dirty="0"/>
              <a:t>K-means is just for clustering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One of the most general purpose unsupervised approaches</a:t>
            </a:r>
          </a:p>
          <a:p>
            <a:pPr lvl="1"/>
            <a:r>
              <a:rPr lang="en-US" dirty="0"/>
              <a:t>can be hard to get right!</a:t>
            </a:r>
          </a:p>
        </p:txBody>
      </p:sp>
    </p:spTree>
    <p:extLst>
      <p:ext uri="{BB962C8B-B14F-4D97-AF65-F5344CB8AC3E}">
        <p14:creationId xmlns:p14="http://schemas.microsoft.com/office/powerpoint/2010/main" val="33760008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is a general framework</a:t>
            </a:r>
          </a:p>
        </p:txBody>
      </p:sp>
      <p:sp>
        <p:nvSpPr>
          <p:cNvPr id="7045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820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Create an initial model, </a:t>
            </a:r>
            <a:r>
              <a:rPr lang="el-GR" sz="2400" dirty="0">
                <a:ea typeface="Times New Roman" charset="0"/>
                <a:cs typeface="Times New Roman" charset="0"/>
              </a:rPr>
              <a:t>θ</a:t>
            </a:r>
            <a:r>
              <a:rPr lang="en-US" sz="2400" dirty="0"/>
              <a:t>’ </a:t>
            </a:r>
          </a:p>
          <a:p>
            <a:pPr lvl="1"/>
            <a:r>
              <a:rPr lang="en-US" sz="2000" dirty="0"/>
              <a:t>Arbitrarily, randomly, or with a small set of training examples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400" dirty="0"/>
              <a:t>Use the model </a:t>
            </a:r>
            <a:r>
              <a:rPr lang="el-GR" sz="2400" dirty="0">
                <a:ea typeface="Times New Roman" charset="0"/>
                <a:cs typeface="Times New Roman" charset="0"/>
              </a:rPr>
              <a:t>θ</a:t>
            </a:r>
            <a:r>
              <a:rPr lang="en-US" sz="2400" dirty="0"/>
              <a:t>’ to obtain another model </a:t>
            </a:r>
            <a:r>
              <a:rPr lang="el-GR" sz="2400" dirty="0">
                <a:ea typeface="Times New Roman" charset="0"/>
                <a:cs typeface="Times New Roman" charset="0"/>
              </a:rPr>
              <a:t>θ</a:t>
            </a:r>
            <a:r>
              <a:rPr lang="en-US" sz="2400" dirty="0"/>
              <a:t> such that</a:t>
            </a:r>
          </a:p>
          <a:p>
            <a:pPr lvl="1">
              <a:buFont typeface="Wingdings" charset="2"/>
              <a:buNone/>
            </a:pPr>
            <a:r>
              <a:rPr lang="en-US" sz="2000" dirty="0"/>
              <a:t> </a:t>
            </a:r>
            <a:r>
              <a:rPr lang="el-GR" sz="3200" dirty="0">
                <a:latin typeface="Times" charset="0"/>
              </a:rPr>
              <a:t>Σ</a:t>
            </a:r>
            <a:r>
              <a:rPr lang="en-US" sz="2000" baseline="-25000" dirty="0" err="1"/>
              <a:t>i</a:t>
            </a:r>
            <a:r>
              <a:rPr lang="en-US" sz="2000" baseline="-25000" dirty="0"/>
              <a:t> </a:t>
            </a:r>
            <a:r>
              <a:rPr lang="en-US" sz="2000" dirty="0"/>
              <a:t>log P</a:t>
            </a:r>
            <a:r>
              <a:rPr lang="el-GR" sz="2000" baseline="-25000" dirty="0">
                <a:ea typeface="Times New Roman" charset="0"/>
                <a:cs typeface="Times New Roman" charset="0"/>
              </a:rPr>
              <a:t>θ</a:t>
            </a:r>
            <a:r>
              <a:rPr lang="en-US" sz="2000" dirty="0"/>
              <a:t>(</a:t>
            </a:r>
            <a:r>
              <a:rPr lang="en-US" sz="2000" dirty="0" err="1"/>
              <a:t>data</a:t>
            </a:r>
            <a:r>
              <a:rPr lang="en-US" sz="2000" baseline="-25000" dirty="0" err="1"/>
              <a:t>i</a:t>
            </a:r>
            <a:r>
              <a:rPr lang="en-US" sz="2000" dirty="0"/>
              <a:t>) &gt; </a:t>
            </a:r>
            <a:r>
              <a:rPr lang="el-GR" sz="3200" dirty="0">
                <a:latin typeface="Times" charset="0"/>
              </a:rPr>
              <a:t>Σ</a:t>
            </a:r>
            <a:r>
              <a:rPr lang="en-US" sz="2000" baseline="-25000" dirty="0" err="1"/>
              <a:t>i</a:t>
            </a:r>
            <a:r>
              <a:rPr lang="en-US" sz="2000" baseline="-25000" dirty="0"/>
              <a:t> </a:t>
            </a:r>
            <a:r>
              <a:rPr lang="en-US" sz="2000" dirty="0"/>
              <a:t>log P</a:t>
            </a:r>
            <a:r>
              <a:rPr lang="el-GR" sz="2000" baseline="-25000" dirty="0">
                <a:ea typeface="Times New Roman" charset="0"/>
                <a:cs typeface="Times New Roman" charset="0"/>
              </a:rPr>
              <a:t>θ</a:t>
            </a:r>
            <a:r>
              <a:rPr lang="en-US" sz="2000" baseline="-25000" dirty="0"/>
              <a:t>’</a:t>
            </a:r>
            <a:r>
              <a:rPr lang="en-US" sz="2000" dirty="0"/>
              <a:t>(</a:t>
            </a:r>
            <a:r>
              <a:rPr lang="en-US" sz="2000" dirty="0" err="1"/>
              <a:t>data</a:t>
            </a:r>
            <a:r>
              <a:rPr lang="en-US" sz="2000" baseline="-25000" dirty="0" err="1"/>
              <a:t>i</a:t>
            </a:r>
            <a:r>
              <a:rPr lang="en-US" sz="2000" dirty="0"/>
              <a:t>)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Let </a:t>
            </a:r>
            <a:r>
              <a:rPr lang="el-GR" sz="2400" dirty="0">
                <a:ea typeface="Times New Roman" charset="0"/>
                <a:cs typeface="Times New Roman" charset="0"/>
              </a:rPr>
              <a:t>θ</a:t>
            </a:r>
            <a:r>
              <a:rPr lang="en-US" sz="2400" dirty="0"/>
              <a:t>’ = </a:t>
            </a:r>
            <a:r>
              <a:rPr lang="el-GR" sz="2400" dirty="0">
                <a:ea typeface="Times New Roman" charset="0"/>
                <a:cs typeface="Times New Roman" charset="0"/>
              </a:rPr>
              <a:t>θ</a:t>
            </a:r>
            <a:r>
              <a:rPr lang="en-US" sz="2400" dirty="0"/>
              <a:t> and repeat the above step until reaching a local maximum</a:t>
            </a:r>
          </a:p>
          <a:p>
            <a:pPr lvl="1"/>
            <a:r>
              <a:rPr lang="en-US" sz="2000" dirty="0"/>
              <a:t>Guaranteed to find a better model after each iteration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5941367"/>
            <a:ext cx="399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Where else have you seen EM?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26488" y="3505200"/>
            <a:ext cx="3319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i.e. better models data</a:t>
            </a:r>
          </a:p>
          <a:p>
            <a:r>
              <a:rPr lang="en-US" sz="2000" dirty="0">
                <a:solidFill>
                  <a:srgbClr val="0000FF"/>
                </a:solidFill>
              </a:rPr>
              <a:t>(increased log likelihood)</a:t>
            </a:r>
          </a:p>
        </p:txBody>
      </p:sp>
    </p:spTree>
    <p:extLst>
      <p:ext uri="{BB962C8B-B14F-4D97-AF65-F5344CB8AC3E}">
        <p14:creationId xmlns:p14="http://schemas.microsoft.com/office/powerpoint/2010/main" val="34910609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shows up all over the 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/>
              <a:t>Training </a:t>
            </a:r>
            <a:r>
              <a:rPr lang="en-US" sz="1800" dirty="0" err="1"/>
              <a:t>HMMs</a:t>
            </a:r>
            <a:r>
              <a:rPr lang="en-US" sz="1800" dirty="0"/>
              <a:t> (Baum-Welch algorithm)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Learning probabilities for Bayesian networks</a:t>
            </a:r>
          </a:p>
          <a:p>
            <a:pPr marL="0" indent="0">
              <a:buNone/>
            </a:pPr>
            <a:br>
              <a:rPr lang="en-US" sz="1800" dirty="0"/>
            </a:br>
            <a:r>
              <a:rPr lang="en-US" sz="1800" dirty="0"/>
              <a:t>EM-clustering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Learning word alignments for language translation</a:t>
            </a:r>
          </a:p>
          <a:p>
            <a:pPr marL="0" indent="0">
              <a:buNone/>
            </a:pPr>
            <a:br>
              <a:rPr lang="en-US" sz="1800" dirty="0"/>
            </a:br>
            <a:r>
              <a:rPr lang="en-US" sz="1800" dirty="0"/>
              <a:t>Learning Twitter friend network</a:t>
            </a:r>
          </a:p>
          <a:p>
            <a:pPr marL="0" indent="0">
              <a:buNone/>
            </a:pPr>
            <a:br>
              <a:rPr lang="en-US" sz="1800" dirty="0"/>
            </a:br>
            <a:r>
              <a:rPr lang="en-US" sz="1800" dirty="0"/>
              <a:t>Genetics</a:t>
            </a:r>
          </a:p>
          <a:p>
            <a:pPr marL="0" indent="0">
              <a:buNone/>
            </a:pPr>
            <a:br>
              <a:rPr lang="en-US" sz="1800" dirty="0"/>
            </a:br>
            <a:r>
              <a:rPr lang="en-US" sz="1800" dirty="0"/>
              <a:t>Finance</a:t>
            </a:r>
          </a:p>
          <a:p>
            <a:pPr marL="0" indent="0">
              <a:buNone/>
            </a:pPr>
            <a:br>
              <a:rPr lang="en-US" sz="1800" dirty="0"/>
            </a:br>
            <a:r>
              <a:rPr lang="en-US" sz="1800" dirty="0"/>
              <a:t>Anytime you have a model and unlabeled data!</a:t>
            </a:r>
          </a:p>
        </p:txBody>
      </p:sp>
    </p:spTree>
    <p:extLst>
      <p:ext uri="{BB962C8B-B14F-4D97-AF65-F5344CB8AC3E}">
        <p14:creationId xmlns:p14="http://schemas.microsoft.com/office/powerpoint/2010/main" val="34175976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Word Alignments</a:t>
            </a: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1371600" y="2057400"/>
            <a:ext cx="60824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bleue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fleur …</a:t>
            </a: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… the house … the blue house … the flower 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" y="4004608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machine translation, we train from pairs of translated sentences</a:t>
            </a:r>
          </a:p>
          <a:p>
            <a:endParaRPr lang="en-US" sz="2000" dirty="0"/>
          </a:p>
          <a:p>
            <a:r>
              <a:rPr lang="en-US" sz="2000" dirty="0"/>
              <a:t>Often useful to know how the words align in the sentences</a:t>
            </a:r>
          </a:p>
          <a:p>
            <a:endParaRPr lang="en-US" sz="2000" dirty="0"/>
          </a:p>
          <a:p>
            <a:r>
              <a:rPr lang="en-US" sz="2000" dirty="0"/>
              <a:t>Use EM!</a:t>
            </a:r>
          </a:p>
          <a:p>
            <a:pPr lvl="1">
              <a:buFont typeface="Arial"/>
              <a:buChar char="•"/>
            </a:pPr>
            <a:r>
              <a:rPr lang="en-US" sz="2000" dirty="0"/>
              <a:t> learn a model of </a:t>
            </a:r>
            <a:r>
              <a:rPr lang="en-US" sz="2000" dirty="0" err="1"/>
              <a:t>P(</a:t>
            </a:r>
            <a:r>
              <a:rPr lang="en-US" sz="2000" dirty="0" err="1">
                <a:solidFill>
                  <a:srgbClr val="008000"/>
                </a:solidFill>
              </a:rPr>
              <a:t>french</a:t>
            </a:r>
            <a:r>
              <a:rPr lang="en-US" sz="2000" dirty="0">
                <a:solidFill>
                  <a:srgbClr val="008000"/>
                </a:solidFill>
              </a:rPr>
              <a:t>-word</a:t>
            </a:r>
            <a:r>
              <a:rPr lang="en-US" sz="2000" dirty="0"/>
              <a:t> | </a:t>
            </a:r>
            <a:r>
              <a:rPr lang="en-US" sz="2000" dirty="0" err="1">
                <a:solidFill>
                  <a:srgbClr val="0000FF"/>
                </a:solidFill>
              </a:rPr>
              <a:t>english</a:t>
            </a:r>
            <a:r>
              <a:rPr lang="en-US" sz="2000" dirty="0">
                <a:solidFill>
                  <a:srgbClr val="0000FF"/>
                </a:solidFill>
              </a:rPr>
              <a:t>-word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477402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Word Alignments</a:t>
            </a:r>
          </a:p>
        </p:txBody>
      </p:sp>
      <p:sp>
        <p:nvSpPr>
          <p:cNvPr id="225284" name="Line 4"/>
          <p:cNvSpPr>
            <a:spLocks noChangeShapeType="1"/>
          </p:cNvSpPr>
          <p:nvPr/>
        </p:nvSpPr>
        <p:spPr bwMode="auto">
          <a:xfrm>
            <a:off x="1981200" y="2514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85" name="Line 5"/>
          <p:cNvSpPr>
            <a:spLocks noChangeShapeType="1"/>
          </p:cNvSpPr>
          <p:nvPr/>
        </p:nvSpPr>
        <p:spPr bwMode="auto">
          <a:xfrm>
            <a:off x="19812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86" name="Line 6"/>
          <p:cNvSpPr>
            <a:spLocks noChangeShapeType="1"/>
          </p:cNvSpPr>
          <p:nvPr/>
        </p:nvSpPr>
        <p:spPr bwMode="auto">
          <a:xfrm flipH="1">
            <a:off x="2590800" y="2590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87" name="Line 7"/>
          <p:cNvSpPr>
            <a:spLocks noChangeShapeType="1"/>
          </p:cNvSpPr>
          <p:nvPr/>
        </p:nvSpPr>
        <p:spPr bwMode="auto">
          <a:xfrm flipH="1">
            <a:off x="2057400" y="2590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88" name="Line 8"/>
          <p:cNvSpPr>
            <a:spLocks noChangeShapeType="1"/>
          </p:cNvSpPr>
          <p:nvPr/>
        </p:nvSpPr>
        <p:spPr bwMode="auto">
          <a:xfrm>
            <a:off x="5943600" y="2514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89" name="Line 9"/>
          <p:cNvSpPr>
            <a:spLocks noChangeShapeType="1"/>
          </p:cNvSpPr>
          <p:nvPr/>
        </p:nvSpPr>
        <p:spPr bwMode="auto">
          <a:xfrm>
            <a:off x="59436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0" name="Line 10"/>
          <p:cNvSpPr>
            <a:spLocks noChangeShapeType="1"/>
          </p:cNvSpPr>
          <p:nvPr/>
        </p:nvSpPr>
        <p:spPr bwMode="auto">
          <a:xfrm flipH="1">
            <a:off x="6553200" y="2514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1" name="Line 11"/>
          <p:cNvSpPr>
            <a:spLocks noChangeShapeType="1"/>
          </p:cNvSpPr>
          <p:nvPr/>
        </p:nvSpPr>
        <p:spPr bwMode="auto">
          <a:xfrm flipH="1">
            <a:off x="59436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2" name="Line 12"/>
          <p:cNvSpPr>
            <a:spLocks noChangeShapeType="1"/>
          </p:cNvSpPr>
          <p:nvPr/>
        </p:nvSpPr>
        <p:spPr bwMode="auto">
          <a:xfrm>
            <a:off x="3581400" y="2514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3" name="Line 13"/>
          <p:cNvSpPr>
            <a:spLocks noChangeShapeType="1"/>
          </p:cNvSpPr>
          <p:nvPr/>
        </p:nvSpPr>
        <p:spPr bwMode="auto">
          <a:xfrm>
            <a:off x="35814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4" name="Line 14"/>
          <p:cNvSpPr>
            <a:spLocks noChangeShapeType="1"/>
          </p:cNvSpPr>
          <p:nvPr/>
        </p:nvSpPr>
        <p:spPr bwMode="auto">
          <a:xfrm flipH="1">
            <a:off x="4191000" y="2590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5" name="Line 15"/>
          <p:cNvSpPr>
            <a:spLocks noChangeShapeType="1"/>
          </p:cNvSpPr>
          <p:nvPr/>
        </p:nvSpPr>
        <p:spPr bwMode="auto">
          <a:xfrm flipH="1">
            <a:off x="3657600" y="2590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6" name="Line 16"/>
          <p:cNvSpPr>
            <a:spLocks noChangeShapeType="1"/>
          </p:cNvSpPr>
          <p:nvPr/>
        </p:nvSpPr>
        <p:spPr bwMode="auto">
          <a:xfrm>
            <a:off x="3581400" y="2514600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7" name="Line 17"/>
          <p:cNvSpPr>
            <a:spLocks noChangeShapeType="1"/>
          </p:cNvSpPr>
          <p:nvPr/>
        </p:nvSpPr>
        <p:spPr bwMode="auto">
          <a:xfrm flipV="1">
            <a:off x="4876800" y="25908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8" name="Line 18"/>
          <p:cNvSpPr>
            <a:spLocks noChangeShapeType="1"/>
          </p:cNvSpPr>
          <p:nvPr/>
        </p:nvSpPr>
        <p:spPr bwMode="auto">
          <a:xfrm flipH="1">
            <a:off x="4191000" y="25908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9" name="Line 19"/>
          <p:cNvSpPr>
            <a:spLocks noChangeShapeType="1"/>
          </p:cNvSpPr>
          <p:nvPr/>
        </p:nvSpPr>
        <p:spPr bwMode="auto">
          <a:xfrm flipH="1">
            <a:off x="3657600" y="25908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00" name="Line 20"/>
          <p:cNvSpPr>
            <a:spLocks noChangeShapeType="1"/>
          </p:cNvSpPr>
          <p:nvPr/>
        </p:nvSpPr>
        <p:spPr bwMode="auto">
          <a:xfrm>
            <a:off x="4267200" y="2590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01" name="Text Box 21"/>
          <p:cNvSpPr txBox="1">
            <a:spLocks noChangeArrowheads="1"/>
          </p:cNvSpPr>
          <p:nvPr/>
        </p:nvSpPr>
        <p:spPr bwMode="auto">
          <a:xfrm>
            <a:off x="1057275" y="4840288"/>
            <a:ext cx="7083991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All word alignments are equally likely</a:t>
            </a:r>
          </a:p>
          <a:p>
            <a:endParaRPr lang="en-US" sz="2400" dirty="0"/>
          </a:p>
          <a:p>
            <a:r>
              <a:rPr lang="en-US" sz="2400" dirty="0"/>
              <a:t>All </a:t>
            </a:r>
            <a:r>
              <a:rPr lang="en-US" sz="2400" dirty="0" err="1"/>
              <a:t>P(</a:t>
            </a:r>
            <a:r>
              <a:rPr lang="en-US" sz="2400" dirty="0" err="1">
                <a:solidFill>
                  <a:srgbClr val="008000"/>
                </a:solidFill>
              </a:rPr>
              <a:t>french</a:t>
            </a:r>
            <a:r>
              <a:rPr lang="en-US" sz="2400" dirty="0">
                <a:solidFill>
                  <a:srgbClr val="008000"/>
                </a:solidFill>
              </a:rPr>
              <a:t>-word</a:t>
            </a:r>
            <a:r>
              <a:rPr lang="en-US" sz="2400" dirty="0"/>
              <a:t> | </a:t>
            </a:r>
            <a:r>
              <a:rPr lang="en-US" sz="2400" dirty="0" err="1">
                <a:solidFill>
                  <a:srgbClr val="0000FF"/>
                </a:solidFill>
              </a:rPr>
              <a:t>english</a:t>
            </a:r>
            <a:r>
              <a:rPr lang="en-US" sz="2400" dirty="0">
                <a:solidFill>
                  <a:srgbClr val="0000FF"/>
                </a:solidFill>
              </a:rPr>
              <a:t>-word</a:t>
            </a:r>
            <a:r>
              <a:rPr lang="en-US" sz="2400" dirty="0"/>
              <a:t>) equally likely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371600" y="2057400"/>
            <a:ext cx="60824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bleue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fleur …</a:t>
            </a: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… the house … the blue house … the flower …</a:t>
            </a:r>
          </a:p>
        </p:txBody>
      </p:sp>
    </p:spTree>
    <p:extLst>
      <p:ext uri="{BB962C8B-B14F-4D97-AF65-F5344CB8AC3E}">
        <p14:creationId xmlns:p14="http://schemas.microsoft.com/office/powerpoint/2010/main" val="30955022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Word Alignments</a:t>
            </a:r>
          </a:p>
        </p:txBody>
      </p:sp>
      <p:sp>
        <p:nvSpPr>
          <p:cNvPr id="226308" name="Line 4"/>
          <p:cNvSpPr>
            <a:spLocks noChangeShapeType="1"/>
          </p:cNvSpPr>
          <p:nvPr/>
        </p:nvSpPr>
        <p:spPr bwMode="auto">
          <a:xfrm>
            <a:off x="1981200" y="2514600"/>
            <a:ext cx="76200" cy="685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09" name="Line 5"/>
          <p:cNvSpPr>
            <a:spLocks noChangeShapeType="1"/>
          </p:cNvSpPr>
          <p:nvPr/>
        </p:nvSpPr>
        <p:spPr bwMode="auto">
          <a:xfrm>
            <a:off x="19812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0" name="Line 6"/>
          <p:cNvSpPr>
            <a:spLocks noChangeShapeType="1"/>
          </p:cNvSpPr>
          <p:nvPr/>
        </p:nvSpPr>
        <p:spPr bwMode="auto">
          <a:xfrm flipH="1">
            <a:off x="2590800" y="2590800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1" name="Line 7"/>
          <p:cNvSpPr>
            <a:spLocks noChangeShapeType="1"/>
          </p:cNvSpPr>
          <p:nvPr/>
        </p:nvSpPr>
        <p:spPr bwMode="auto">
          <a:xfrm flipH="1">
            <a:off x="2057400" y="2590800"/>
            <a:ext cx="609600" cy="609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2" name="Line 8"/>
          <p:cNvSpPr>
            <a:spLocks noChangeShapeType="1"/>
          </p:cNvSpPr>
          <p:nvPr/>
        </p:nvSpPr>
        <p:spPr bwMode="auto">
          <a:xfrm>
            <a:off x="5943600" y="2514600"/>
            <a:ext cx="0" cy="685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3" name="Line 9"/>
          <p:cNvSpPr>
            <a:spLocks noChangeShapeType="1"/>
          </p:cNvSpPr>
          <p:nvPr/>
        </p:nvSpPr>
        <p:spPr bwMode="auto">
          <a:xfrm>
            <a:off x="59436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4" name="Line 10"/>
          <p:cNvSpPr>
            <a:spLocks noChangeShapeType="1"/>
          </p:cNvSpPr>
          <p:nvPr/>
        </p:nvSpPr>
        <p:spPr bwMode="auto">
          <a:xfrm flipH="1">
            <a:off x="6553200" y="25146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5" name="Line 11"/>
          <p:cNvSpPr>
            <a:spLocks noChangeShapeType="1"/>
          </p:cNvSpPr>
          <p:nvPr/>
        </p:nvSpPr>
        <p:spPr bwMode="auto">
          <a:xfrm flipH="1">
            <a:off x="5943600" y="25146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6" name="Line 12"/>
          <p:cNvSpPr>
            <a:spLocks noChangeShapeType="1"/>
          </p:cNvSpPr>
          <p:nvPr/>
        </p:nvSpPr>
        <p:spPr bwMode="auto">
          <a:xfrm>
            <a:off x="3581400" y="2514600"/>
            <a:ext cx="76200" cy="685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7" name="Line 13"/>
          <p:cNvSpPr>
            <a:spLocks noChangeShapeType="1"/>
          </p:cNvSpPr>
          <p:nvPr/>
        </p:nvSpPr>
        <p:spPr bwMode="auto">
          <a:xfrm>
            <a:off x="35814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8" name="Line 14"/>
          <p:cNvSpPr>
            <a:spLocks noChangeShapeType="1"/>
          </p:cNvSpPr>
          <p:nvPr/>
        </p:nvSpPr>
        <p:spPr bwMode="auto">
          <a:xfrm flipH="1">
            <a:off x="4191000" y="2590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9" name="Line 15"/>
          <p:cNvSpPr>
            <a:spLocks noChangeShapeType="1"/>
          </p:cNvSpPr>
          <p:nvPr/>
        </p:nvSpPr>
        <p:spPr bwMode="auto">
          <a:xfrm flipH="1">
            <a:off x="3657600" y="2590800"/>
            <a:ext cx="609600" cy="609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20" name="Line 16"/>
          <p:cNvSpPr>
            <a:spLocks noChangeShapeType="1"/>
          </p:cNvSpPr>
          <p:nvPr/>
        </p:nvSpPr>
        <p:spPr bwMode="auto">
          <a:xfrm>
            <a:off x="3581400" y="2514600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21" name="Line 17"/>
          <p:cNvSpPr>
            <a:spLocks noChangeShapeType="1"/>
          </p:cNvSpPr>
          <p:nvPr/>
        </p:nvSpPr>
        <p:spPr bwMode="auto">
          <a:xfrm flipV="1">
            <a:off x="4876800" y="25908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22" name="Line 18"/>
          <p:cNvSpPr>
            <a:spLocks noChangeShapeType="1"/>
          </p:cNvSpPr>
          <p:nvPr/>
        </p:nvSpPr>
        <p:spPr bwMode="auto">
          <a:xfrm flipH="1">
            <a:off x="4191000" y="25908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23" name="Line 19"/>
          <p:cNvSpPr>
            <a:spLocks noChangeShapeType="1"/>
          </p:cNvSpPr>
          <p:nvPr/>
        </p:nvSpPr>
        <p:spPr bwMode="auto">
          <a:xfrm flipH="1">
            <a:off x="3657600" y="25908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24" name="Line 20"/>
          <p:cNvSpPr>
            <a:spLocks noChangeShapeType="1"/>
          </p:cNvSpPr>
          <p:nvPr/>
        </p:nvSpPr>
        <p:spPr bwMode="auto">
          <a:xfrm>
            <a:off x="4267200" y="2590800"/>
            <a:ext cx="609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25" name="Text Box 21"/>
          <p:cNvSpPr txBox="1">
            <a:spLocks noChangeArrowheads="1"/>
          </p:cNvSpPr>
          <p:nvPr/>
        </p:nvSpPr>
        <p:spPr bwMode="auto">
          <a:xfrm>
            <a:off x="854075" y="4840288"/>
            <a:ext cx="70738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“</a:t>
            </a:r>
            <a:r>
              <a:rPr lang="en-US" sz="2400" dirty="0">
                <a:solidFill>
                  <a:srgbClr val="008000"/>
                </a:solidFill>
              </a:rPr>
              <a:t>la</a:t>
            </a:r>
            <a:r>
              <a:rPr lang="en-US" sz="2400" dirty="0"/>
              <a:t>” and “</a:t>
            </a:r>
            <a:r>
              <a:rPr lang="en-US" sz="2400" dirty="0">
                <a:solidFill>
                  <a:srgbClr val="0000FF"/>
                </a:solidFill>
              </a:rPr>
              <a:t>the</a:t>
            </a:r>
            <a:r>
              <a:rPr lang="en-US" sz="2400" dirty="0"/>
              <a:t>” observed to co-occur frequently,</a:t>
            </a:r>
          </a:p>
          <a:p>
            <a:r>
              <a:rPr lang="en-US" sz="2400" dirty="0"/>
              <a:t>so </a:t>
            </a:r>
            <a:r>
              <a:rPr lang="en-US" sz="2400" dirty="0" err="1"/>
              <a:t>P(</a:t>
            </a:r>
            <a:r>
              <a:rPr lang="en-US" sz="2400" dirty="0" err="1">
                <a:solidFill>
                  <a:srgbClr val="008000"/>
                </a:solidFill>
              </a:rPr>
              <a:t>la</a:t>
            </a:r>
            <a:r>
              <a:rPr lang="en-US" sz="2400" dirty="0"/>
              <a:t> | </a:t>
            </a:r>
            <a:r>
              <a:rPr lang="en-US" sz="2400" dirty="0">
                <a:solidFill>
                  <a:srgbClr val="0000FF"/>
                </a:solidFill>
              </a:rPr>
              <a:t>the</a:t>
            </a:r>
            <a:r>
              <a:rPr lang="en-US" sz="2400" dirty="0"/>
              <a:t>) is increased.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371600" y="2057400"/>
            <a:ext cx="60824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bleue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fleur …</a:t>
            </a: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… the house … the blue house … the flower …</a:t>
            </a:r>
          </a:p>
        </p:txBody>
      </p:sp>
    </p:spTree>
    <p:extLst>
      <p:ext uri="{BB962C8B-B14F-4D97-AF65-F5344CB8AC3E}">
        <p14:creationId xmlns:p14="http://schemas.microsoft.com/office/powerpoint/2010/main" val="129766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K-means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Determining K is challenging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Hard clustering isn’t always right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Assumes clusters are spherical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Greedy approach</a:t>
            </a:r>
          </a:p>
        </p:txBody>
      </p:sp>
    </p:spTree>
    <p:extLst>
      <p:ext uri="{BB962C8B-B14F-4D97-AF65-F5344CB8AC3E}">
        <p14:creationId xmlns:p14="http://schemas.microsoft.com/office/powerpoint/2010/main" val="349070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Word Alignments</a:t>
            </a:r>
          </a:p>
        </p:txBody>
      </p:sp>
      <p:sp>
        <p:nvSpPr>
          <p:cNvPr id="227332" name="Line 4"/>
          <p:cNvSpPr>
            <a:spLocks noChangeShapeType="1"/>
          </p:cNvSpPr>
          <p:nvPr/>
        </p:nvSpPr>
        <p:spPr bwMode="auto">
          <a:xfrm>
            <a:off x="19812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33" name="Line 5"/>
          <p:cNvSpPr>
            <a:spLocks noChangeShapeType="1"/>
          </p:cNvSpPr>
          <p:nvPr/>
        </p:nvSpPr>
        <p:spPr bwMode="auto">
          <a:xfrm flipH="1">
            <a:off x="2590800" y="2590800"/>
            <a:ext cx="76200" cy="609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34" name="Line 6"/>
          <p:cNvSpPr>
            <a:spLocks noChangeShapeType="1"/>
          </p:cNvSpPr>
          <p:nvPr/>
        </p:nvSpPr>
        <p:spPr bwMode="auto">
          <a:xfrm flipH="1">
            <a:off x="2057400" y="25908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35" name="Line 7"/>
          <p:cNvSpPr>
            <a:spLocks noChangeShapeType="1"/>
          </p:cNvSpPr>
          <p:nvPr/>
        </p:nvSpPr>
        <p:spPr bwMode="auto">
          <a:xfrm>
            <a:off x="5943600" y="251460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36" name="Line 8"/>
          <p:cNvSpPr>
            <a:spLocks noChangeShapeType="1"/>
          </p:cNvSpPr>
          <p:nvPr/>
        </p:nvSpPr>
        <p:spPr bwMode="auto">
          <a:xfrm flipH="1">
            <a:off x="6553200" y="2514600"/>
            <a:ext cx="0" cy="685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37" name="Line 9"/>
          <p:cNvSpPr>
            <a:spLocks noChangeShapeType="1"/>
          </p:cNvSpPr>
          <p:nvPr/>
        </p:nvSpPr>
        <p:spPr bwMode="auto">
          <a:xfrm flipH="1">
            <a:off x="5943600" y="25146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38" name="Line 10"/>
          <p:cNvSpPr>
            <a:spLocks noChangeShapeType="1"/>
          </p:cNvSpPr>
          <p:nvPr/>
        </p:nvSpPr>
        <p:spPr bwMode="auto">
          <a:xfrm>
            <a:off x="35814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39" name="Line 11"/>
          <p:cNvSpPr>
            <a:spLocks noChangeShapeType="1"/>
          </p:cNvSpPr>
          <p:nvPr/>
        </p:nvSpPr>
        <p:spPr bwMode="auto">
          <a:xfrm>
            <a:off x="35814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40" name="Line 12"/>
          <p:cNvSpPr>
            <a:spLocks noChangeShapeType="1"/>
          </p:cNvSpPr>
          <p:nvPr/>
        </p:nvSpPr>
        <p:spPr bwMode="auto">
          <a:xfrm flipH="1">
            <a:off x="4191000" y="2590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41" name="Line 13"/>
          <p:cNvSpPr>
            <a:spLocks noChangeShapeType="1"/>
          </p:cNvSpPr>
          <p:nvPr/>
        </p:nvSpPr>
        <p:spPr bwMode="auto">
          <a:xfrm flipH="1">
            <a:off x="3657600" y="25908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42" name="Line 14"/>
          <p:cNvSpPr>
            <a:spLocks noChangeShapeType="1"/>
          </p:cNvSpPr>
          <p:nvPr/>
        </p:nvSpPr>
        <p:spPr bwMode="auto">
          <a:xfrm>
            <a:off x="3581400" y="2514600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43" name="Line 15"/>
          <p:cNvSpPr>
            <a:spLocks noChangeShapeType="1"/>
          </p:cNvSpPr>
          <p:nvPr/>
        </p:nvSpPr>
        <p:spPr bwMode="auto">
          <a:xfrm flipV="1">
            <a:off x="4876800" y="25908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44" name="Line 16"/>
          <p:cNvSpPr>
            <a:spLocks noChangeShapeType="1"/>
          </p:cNvSpPr>
          <p:nvPr/>
        </p:nvSpPr>
        <p:spPr bwMode="auto">
          <a:xfrm flipH="1">
            <a:off x="4191000" y="2590800"/>
            <a:ext cx="838200" cy="609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45" name="Line 17"/>
          <p:cNvSpPr>
            <a:spLocks noChangeShapeType="1"/>
          </p:cNvSpPr>
          <p:nvPr/>
        </p:nvSpPr>
        <p:spPr bwMode="auto">
          <a:xfrm flipH="1">
            <a:off x="3657600" y="25908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46" name="Line 18"/>
          <p:cNvSpPr>
            <a:spLocks noChangeShapeType="1"/>
          </p:cNvSpPr>
          <p:nvPr/>
        </p:nvSpPr>
        <p:spPr bwMode="auto">
          <a:xfrm>
            <a:off x="4267200" y="2590800"/>
            <a:ext cx="609600" cy="609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47" name="Text Box 19"/>
          <p:cNvSpPr txBox="1">
            <a:spLocks noChangeArrowheads="1"/>
          </p:cNvSpPr>
          <p:nvPr/>
        </p:nvSpPr>
        <p:spPr bwMode="auto">
          <a:xfrm>
            <a:off x="730250" y="4419600"/>
            <a:ext cx="816611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“</a:t>
            </a:r>
            <a:r>
              <a:rPr lang="en-US" sz="2400" dirty="0">
                <a:solidFill>
                  <a:srgbClr val="0000FF"/>
                </a:solidFill>
              </a:rPr>
              <a:t>house</a:t>
            </a:r>
            <a:r>
              <a:rPr lang="en-US" sz="2400" dirty="0"/>
              <a:t>” co-occurs with both “</a:t>
            </a:r>
            <a:r>
              <a:rPr lang="en-US" sz="2400" dirty="0">
                <a:solidFill>
                  <a:srgbClr val="008000"/>
                </a:solidFill>
              </a:rPr>
              <a:t>la</a:t>
            </a:r>
            <a:r>
              <a:rPr lang="en-US" sz="2400" dirty="0"/>
              <a:t>” and “</a:t>
            </a:r>
            <a:r>
              <a:rPr lang="en-US" sz="2400" dirty="0" err="1">
                <a:solidFill>
                  <a:srgbClr val="008000"/>
                </a:solidFill>
              </a:rPr>
              <a:t>maison</a:t>
            </a:r>
            <a:r>
              <a:rPr lang="en-US" sz="2400" dirty="0"/>
              <a:t>”, but</a:t>
            </a:r>
          </a:p>
          <a:p>
            <a:r>
              <a:rPr lang="en-US" sz="2400" dirty="0" err="1"/>
              <a:t>P(</a:t>
            </a:r>
            <a:r>
              <a:rPr lang="en-US" sz="2400" dirty="0" err="1">
                <a:solidFill>
                  <a:srgbClr val="008000"/>
                </a:solidFill>
              </a:rPr>
              <a:t>maison</a:t>
            </a:r>
            <a:r>
              <a:rPr lang="en-US" sz="2400" dirty="0"/>
              <a:t> | </a:t>
            </a:r>
            <a:r>
              <a:rPr lang="en-US" sz="2400" dirty="0">
                <a:solidFill>
                  <a:srgbClr val="0000FF"/>
                </a:solidFill>
              </a:rPr>
              <a:t>house</a:t>
            </a:r>
            <a:r>
              <a:rPr lang="en-US" sz="2400" dirty="0"/>
              <a:t>) can be raised without limit,  to 1.0,</a:t>
            </a:r>
          </a:p>
          <a:p>
            <a:r>
              <a:rPr lang="en-US" sz="2400" dirty="0"/>
              <a:t>while </a:t>
            </a:r>
            <a:r>
              <a:rPr lang="en-US" sz="2400" dirty="0" err="1"/>
              <a:t>P(</a:t>
            </a:r>
            <a:r>
              <a:rPr lang="en-US" sz="2400" dirty="0" err="1">
                <a:solidFill>
                  <a:srgbClr val="008000"/>
                </a:solidFill>
              </a:rPr>
              <a:t>la</a:t>
            </a:r>
            <a:r>
              <a:rPr lang="en-US" sz="2400" dirty="0"/>
              <a:t> | </a:t>
            </a:r>
            <a:r>
              <a:rPr lang="en-US" sz="2400" dirty="0">
                <a:solidFill>
                  <a:srgbClr val="0000FF"/>
                </a:solidFill>
              </a:rPr>
              <a:t>house</a:t>
            </a:r>
            <a:r>
              <a:rPr lang="en-US" sz="2400" dirty="0"/>
              <a:t>) is limited because of “</a:t>
            </a:r>
            <a:r>
              <a:rPr lang="en-US" sz="2400" dirty="0">
                <a:solidFill>
                  <a:srgbClr val="0000FF"/>
                </a:solidFill>
              </a:rPr>
              <a:t>the</a:t>
            </a:r>
            <a:r>
              <a:rPr lang="en-US" sz="2400" dirty="0"/>
              <a:t>”</a:t>
            </a:r>
          </a:p>
          <a:p>
            <a:endParaRPr lang="en-US" sz="2400" dirty="0"/>
          </a:p>
          <a:p>
            <a:r>
              <a:rPr lang="en-US" sz="2400" dirty="0"/>
              <a:t>(pigeonhole principle)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371600" y="2057400"/>
            <a:ext cx="60824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bleue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fleur …</a:t>
            </a: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… the house … the blue house … the flower …</a:t>
            </a:r>
          </a:p>
        </p:txBody>
      </p:sp>
    </p:spTree>
    <p:extLst>
      <p:ext uri="{BB962C8B-B14F-4D97-AF65-F5344CB8AC3E}">
        <p14:creationId xmlns:p14="http://schemas.microsoft.com/office/powerpoint/2010/main" val="2447609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Word Alignments</a:t>
            </a:r>
          </a:p>
        </p:txBody>
      </p:sp>
      <p:sp>
        <p:nvSpPr>
          <p:cNvPr id="228356" name="Line 4"/>
          <p:cNvSpPr>
            <a:spLocks noChangeShapeType="1"/>
          </p:cNvSpPr>
          <p:nvPr/>
        </p:nvSpPr>
        <p:spPr bwMode="auto">
          <a:xfrm>
            <a:off x="19812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57" name="Line 5"/>
          <p:cNvSpPr>
            <a:spLocks noChangeShapeType="1"/>
          </p:cNvSpPr>
          <p:nvPr/>
        </p:nvSpPr>
        <p:spPr bwMode="auto">
          <a:xfrm flipH="1">
            <a:off x="2590800" y="2590800"/>
            <a:ext cx="762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58" name="Line 6"/>
          <p:cNvSpPr>
            <a:spLocks noChangeShapeType="1"/>
          </p:cNvSpPr>
          <p:nvPr/>
        </p:nvSpPr>
        <p:spPr bwMode="auto">
          <a:xfrm>
            <a:off x="5943600" y="251460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59" name="Line 7"/>
          <p:cNvSpPr>
            <a:spLocks noChangeShapeType="1"/>
          </p:cNvSpPr>
          <p:nvPr/>
        </p:nvSpPr>
        <p:spPr bwMode="auto">
          <a:xfrm flipH="1">
            <a:off x="6553200" y="251460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0" name="Line 8"/>
          <p:cNvSpPr>
            <a:spLocks noChangeShapeType="1"/>
          </p:cNvSpPr>
          <p:nvPr/>
        </p:nvSpPr>
        <p:spPr bwMode="auto">
          <a:xfrm flipH="1">
            <a:off x="59436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1" name="Line 9"/>
          <p:cNvSpPr>
            <a:spLocks noChangeShapeType="1"/>
          </p:cNvSpPr>
          <p:nvPr/>
        </p:nvSpPr>
        <p:spPr bwMode="auto">
          <a:xfrm>
            <a:off x="35814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2" name="Line 10"/>
          <p:cNvSpPr>
            <a:spLocks noChangeShapeType="1"/>
          </p:cNvSpPr>
          <p:nvPr/>
        </p:nvSpPr>
        <p:spPr bwMode="auto">
          <a:xfrm>
            <a:off x="3581400" y="2514600"/>
            <a:ext cx="609600" cy="685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3" name="Line 11"/>
          <p:cNvSpPr>
            <a:spLocks noChangeShapeType="1"/>
          </p:cNvSpPr>
          <p:nvPr/>
        </p:nvSpPr>
        <p:spPr bwMode="auto">
          <a:xfrm flipH="1">
            <a:off x="3657600" y="25908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4" name="Line 12"/>
          <p:cNvSpPr>
            <a:spLocks noChangeShapeType="1"/>
          </p:cNvSpPr>
          <p:nvPr/>
        </p:nvSpPr>
        <p:spPr bwMode="auto">
          <a:xfrm>
            <a:off x="3581400" y="2514600"/>
            <a:ext cx="1295400" cy="685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5" name="Line 13"/>
          <p:cNvSpPr>
            <a:spLocks noChangeShapeType="1"/>
          </p:cNvSpPr>
          <p:nvPr/>
        </p:nvSpPr>
        <p:spPr bwMode="auto">
          <a:xfrm flipV="1">
            <a:off x="4876800" y="25908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6" name="Line 14"/>
          <p:cNvSpPr>
            <a:spLocks noChangeShapeType="1"/>
          </p:cNvSpPr>
          <p:nvPr/>
        </p:nvSpPr>
        <p:spPr bwMode="auto">
          <a:xfrm flipH="1">
            <a:off x="4191000" y="2590800"/>
            <a:ext cx="8382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7" name="Line 15"/>
          <p:cNvSpPr>
            <a:spLocks noChangeShapeType="1"/>
          </p:cNvSpPr>
          <p:nvPr/>
        </p:nvSpPr>
        <p:spPr bwMode="auto">
          <a:xfrm>
            <a:off x="4267200" y="2590800"/>
            <a:ext cx="6096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8" name="Text Box 16"/>
          <p:cNvSpPr txBox="1">
            <a:spLocks noChangeArrowheads="1"/>
          </p:cNvSpPr>
          <p:nvPr/>
        </p:nvSpPr>
        <p:spPr bwMode="auto">
          <a:xfrm>
            <a:off x="1641475" y="4840288"/>
            <a:ext cx="4948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settling down after another iteration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371600" y="2057400"/>
            <a:ext cx="60824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bleue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fleur …</a:t>
            </a: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… the house … the blue house … the flower …</a:t>
            </a:r>
          </a:p>
        </p:txBody>
      </p:sp>
    </p:spTree>
    <p:extLst>
      <p:ext uri="{BB962C8B-B14F-4D97-AF65-F5344CB8AC3E}">
        <p14:creationId xmlns:p14="http://schemas.microsoft.com/office/powerpoint/2010/main" val="39784608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Word Alignments</a:t>
            </a:r>
          </a:p>
        </p:txBody>
      </p:sp>
      <p:sp>
        <p:nvSpPr>
          <p:cNvPr id="229380" name="Line 4"/>
          <p:cNvSpPr>
            <a:spLocks noChangeShapeType="1"/>
          </p:cNvSpPr>
          <p:nvPr/>
        </p:nvSpPr>
        <p:spPr bwMode="auto">
          <a:xfrm>
            <a:off x="19812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81" name="Line 5"/>
          <p:cNvSpPr>
            <a:spLocks noChangeShapeType="1"/>
          </p:cNvSpPr>
          <p:nvPr/>
        </p:nvSpPr>
        <p:spPr bwMode="auto">
          <a:xfrm flipH="1">
            <a:off x="2590800" y="2590800"/>
            <a:ext cx="762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82" name="Line 6"/>
          <p:cNvSpPr>
            <a:spLocks noChangeShapeType="1"/>
          </p:cNvSpPr>
          <p:nvPr/>
        </p:nvSpPr>
        <p:spPr bwMode="auto">
          <a:xfrm>
            <a:off x="5943600" y="251460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83" name="Line 7"/>
          <p:cNvSpPr>
            <a:spLocks noChangeShapeType="1"/>
          </p:cNvSpPr>
          <p:nvPr/>
        </p:nvSpPr>
        <p:spPr bwMode="auto">
          <a:xfrm flipH="1">
            <a:off x="6553200" y="251460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84" name="Line 8"/>
          <p:cNvSpPr>
            <a:spLocks noChangeShapeType="1"/>
          </p:cNvSpPr>
          <p:nvPr/>
        </p:nvSpPr>
        <p:spPr bwMode="auto">
          <a:xfrm>
            <a:off x="35814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85" name="Line 9"/>
          <p:cNvSpPr>
            <a:spLocks noChangeShapeType="1"/>
          </p:cNvSpPr>
          <p:nvPr/>
        </p:nvSpPr>
        <p:spPr bwMode="auto">
          <a:xfrm flipH="1">
            <a:off x="4191000" y="2590800"/>
            <a:ext cx="8382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86" name="Line 10"/>
          <p:cNvSpPr>
            <a:spLocks noChangeShapeType="1"/>
          </p:cNvSpPr>
          <p:nvPr/>
        </p:nvSpPr>
        <p:spPr bwMode="auto">
          <a:xfrm>
            <a:off x="4267200" y="2590800"/>
            <a:ext cx="6096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87" name="Text Box 11"/>
          <p:cNvSpPr txBox="1">
            <a:spLocks noChangeArrowheads="1"/>
          </p:cNvSpPr>
          <p:nvPr/>
        </p:nvSpPr>
        <p:spPr bwMode="auto">
          <a:xfrm>
            <a:off x="601663" y="3810000"/>
            <a:ext cx="7807325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/>
              <a:t>Inherent hidden structure revealed by EM training!</a:t>
            </a:r>
          </a:p>
          <a:p>
            <a:pPr algn="l"/>
            <a:r>
              <a:rPr lang="en-US" sz="2400"/>
              <a:t>For details, see </a:t>
            </a:r>
          </a:p>
          <a:p>
            <a:pPr algn="l"/>
            <a:r>
              <a:rPr lang="en-US" sz="2400"/>
              <a:t>    - “A Statistical MT Tutorial Workbook” (Knight, 1999).</a:t>
            </a:r>
          </a:p>
          <a:p>
            <a:pPr algn="l"/>
            <a:r>
              <a:rPr lang="en-US" sz="2800"/>
              <a:t>           </a:t>
            </a:r>
            <a:r>
              <a:rPr lang="en-US" sz="2000"/>
              <a:t>- 37 easy sections, final section promises a free beer.</a:t>
            </a:r>
          </a:p>
          <a:p>
            <a:pPr algn="l"/>
            <a:r>
              <a:rPr lang="en-US" sz="2400"/>
              <a:t>    - “The Mathematics of Statistical Machine Translation”</a:t>
            </a:r>
          </a:p>
          <a:p>
            <a:pPr algn="l"/>
            <a:r>
              <a:rPr lang="en-US" sz="2400"/>
              <a:t>        (Brown et al, 1993)</a:t>
            </a:r>
          </a:p>
          <a:p>
            <a:pPr algn="l"/>
            <a:r>
              <a:rPr lang="en-US" sz="2400"/>
              <a:t>    - Software:  GIZA++</a:t>
            </a:r>
            <a:endParaRPr lang="en-US" sz="320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371600" y="2057400"/>
            <a:ext cx="60824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bleue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fleur …</a:t>
            </a: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… the house … the blue house … the flower …</a:t>
            </a:r>
          </a:p>
        </p:txBody>
      </p:sp>
    </p:spTree>
    <p:extLst>
      <p:ext uri="{BB962C8B-B14F-4D97-AF65-F5344CB8AC3E}">
        <p14:creationId xmlns:p14="http://schemas.microsoft.com/office/powerpoint/2010/main" val="23085731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Machine Translation</a:t>
            </a:r>
          </a:p>
        </p:txBody>
      </p:sp>
      <p:sp>
        <p:nvSpPr>
          <p:cNvPr id="230404" name="Line 4"/>
          <p:cNvSpPr>
            <a:spLocks noChangeShapeType="1"/>
          </p:cNvSpPr>
          <p:nvPr/>
        </p:nvSpPr>
        <p:spPr bwMode="auto">
          <a:xfrm>
            <a:off x="19812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05" name="Line 5"/>
          <p:cNvSpPr>
            <a:spLocks noChangeShapeType="1"/>
          </p:cNvSpPr>
          <p:nvPr/>
        </p:nvSpPr>
        <p:spPr bwMode="auto">
          <a:xfrm flipH="1">
            <a:off x="2590800" y="2590800"/>
            <a:ext cx="762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06" name="Line 6"/>
          <p:cNvSpPr>
            <a:spLocks noChangeShapeType="1"/>
          </p:cNvSpPr>
          <p:nvPr/>
        </p:nvSpPr>
        <p:spPr bwMode="auto">
          <a:xfrm>
            <a:off x="5943600" y="251460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07" name="Line 7"/>
          <p:cNvSpPr>
            <a:spLocks noChangeShapeType="1"/>
          </p:cNvSpPr>
          <p:nvPr/>
        </p:nvSpPr>
        <p:spPr bwMode="auto">
          <a:xfrm flipH="1">
            <a:off x="6553200" y="251460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08" name="Line 8"/>
          <p:cNvSpPr>
            <a:spLocks noChangeShapeType="1"/>
          </p:cNvSpPr>
          <p:nvPr/>
        </p:nvSpPr>
        <p:spPr bwMode="auto">
          <a:xfrm>
            <a:off x="35814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09" name="Line 9"/>
          <p:cNvSpPr>
            <a:spLocks noChangeShapeType="1"/>
          </p:cNvSpPr>
          <p:nvPr/>
        </p:nvSpPr>
        <p:spPr bwMode="auto">
          <a:xfrm flipH="1">
            <a:off x="4191000" y="2590800"/>
            <a:ext cx="8382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10" name="Line 10"/>
          <p:cNvSpPr>
            <a:spLocks noChangeShapeType="1"/>
          </p:cNvSpPr>
          <p:nvPr/>
        </p:nvSpPr>
        <p:spPr bwMode="auto">
          <a:xfrm>
            <a:off x="4267200" y="2590800"/>
            <a:ext cx="6096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11" name="Text Box 11"/>
          <p:cNvSpPr txBox="1">
            <a:spLocks noChangeArrowheads="1"/>
          </p:cNvSpPr>
          <p:nvPr/>
        </p:nvSpPr>
        <p:spPr bwMode="auto">
          <a:xfrm>
            <a:off x="2514600" y="4114800"/>
            <a:ext cx="3683000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latin typeface="Times New Roman" charset="0"/>
              </a:rPr>
              <a:t>P(maison | house ) = 0.411</a:t>
            </a:r>
          </a:p>
          <a:p>
            <a:pPr algn="l"/>
            <a:r>
              <a:rPr lang="en-US" sz="2400">
                <a:latin typeface="Times New Roman" charset="0"/>
              </a:rPr>
              <a:t>P(maison | building) = 0.027</a:t>
            </a:r>
          </a:p>
          <a:p>
            <a:pPr algn="l"/>
            <a:r>
              <a:rPr lang="en-US" sz="2400">
                <a:latin typeface="Times New Roman" charset="0"/>
              </a:rPr>
              <a:t>P(maison | manson) = 0.020</a:t>
            </a:r>
          </a:p>
          <a:p>
            <a:pPr algn="l"/>
            <a:r>
              <a:rPr lang="en-US" sz="2400">
                <a:latin typeface="Times New Roman" charset="0"/>
              </a:rPr>
              <a:t>…</a:t>
            </a:r>
            <a:endParaRPr lang="en-US">
              <a:latin typeface="Times New Roman" charset="0"/>
            </a:endParaRPr>
          </a:p>
        </p:txBody>
      </p:sp>
      <p:sp>
        <p:nvSpPr>
          <p:cNvPr id="230412" name="AutoShape 12"/>
          <p:cNvSpPr>
            <a:spLocks/>
          </p:cNvSpPr>
          <p:nvPr/>
        </p:nvSpPr>
        <p:spPr bwMode="auto">
          <a:xfrm rot="-5400000">
            <a:off x="4267200" y="457200"/>
            <a:ext cx="304800" cy="6705600"/>
          </a:xfrm>
          <a:prstGeom prst="leftBrace">
            <a:avLst>
              <a:gd name="adj1" fmla="val 1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20" name="Text Box 20"/>
          <p:cNvSpPr txBox="1">
            <a:spLocks noChangeArrowheads="1"/>
          </p:cNvSpPr>
          <p:nvPr/>
        </p:nvSpPr>
        <p:spPr bwMode="auto">
          <a:xfrm>
            <a:off x="1524000" y="1371600"/>
            <a:ext cx="6021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endParaRPr lang="en-US" sz="2400">
              <a:latin typeface="Times New Roman" charset="0"/>
            </a:endParaRPr>
          </a:p>
        </p:txBody>
      </p:sp>
      <p:sp>
        <p:nvSpPr>
          <p:cNvPr id="230421" name="Text Box 21"/>
          <p:cNvSpPr txBox="1">
            <a:spLocks noChangeArrowheads="1"/>
          </p:cNvSpPr>
          <p:nvPr/>
        </p:nvSpPr>
        <p:spPr bwMode="auto">
          <a:xfrm>
            <a:off x="1371600" y="6019800"/>
            <a:ext cx="6381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/>
              <a:t>Estimating the model from training data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371600" y="2057400"/>
            <a:ext cx="60824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bleue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fleur …</a:t>
            </a: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… the house … the blue house … the flower …</a:t>
            </a:r>
          </a:p>
        </p:txBody>
      </p:sp>
    </p:spTree>
    <p:extLst>
      <p:ext uri="{BB962C8B-B14F-4D97-AF65-F5344CB8AC3E}">
        <p14:creationId xmlns:p14="http://schemas.microsoft.com/office/powerpoint/2010/main" val="10441380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clustering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K-means and EM-clustering are by far the most popular for clustering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However, they can’t handle all clustering tasks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types of clustering problems can’t they handle?</a:t>
            </a:r>
          </a:p>
        </p:txBody>
      </p:sp>
    </p:spTree>
    <p:extLst>
      <p:ext uri="{BB962C8B-B14F-4D97-AF65-F5344CB8AC3E}">
        <p14:creationId xmlns:p14="http://schemas.microsoft.com/office/powerpoint/2010/main" val="16263126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Non-Gaussian data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057400"/>
            <a:ext cx="439899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34000" y="2590800"/>
            <a:ext cx="2812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problem?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7196" y="3678368"/>
            <a:ext cx="3319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Similar to classification: </a:t>
            </a:r>
            <a:br>
              <a:rPr lang="en-US" sz="2400" dirty="0"/>
            </a:br>
            <a:r>
              <a:rPr lang="en-US" sz="2400" dirty="0"/>
              <a:t>global decision (linear model) vs. local decision (K-NN)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0" y="5943600"/>
            <a:ext cx="2420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Spectral clustering</a:t>
            </a:r>
          </a:p>
        </p:txBody>
      </p:sp>
    </p:spTree>
    <p:extLst>
      <p:ext uri="{BB962C8B-B14F-4D97-AF65-F5344CB8AC3E}">
        <p14:creationId xmlns:p14="http://schemas.microsoft.com/office/powerpoint/2010/main" val="209682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clustering examples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1600200"/>
            <a:ext cx="87852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62013" y="6400800"/>
            <a:ext cx="7596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800" dirty="0"/>
              <a:t>Ng et al On Spectral clustering: analysis and algorithm</a:t>
            </a:r>
          </a:p>
        </p:txBody>
      </p:sp>
    </p:spTree>
    <p:extLst>
      <p:ext uri="{BB962C8B-B14F-4D97-AF65-F5344CB8AC3E}">
        <p14:creationId xmlns:p14="http://schemas.microsoft.com/office/powerpoint/2010/main" val="27501087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clustering examples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2775" y="1600200"/>
            <a:ext cx="4721225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87525"/>
            <a:ext cx="448310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6400800"/>
            <a:ext cx="7596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800" dirty="0"/>
              <a:t>Ng et al On Spectral clustering: analysis and algorithm</a:t>
            </a:r>
          </a:p>
        </p:txBody>
      </p:sp>
    </p:spTree>
    <p:extLst>
      <p:ext uri="{BB962C8B-B14F-4D97-AF65-F5344CB8AC3E}">
        <p14:creationId xmlns:p14="http://schemas.microsoft.com/office/powerpoint/2010/main" val="11854368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clustering examples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6400800"/>
            <a:ext cx="7596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800" dirty="0"/>
              <a:t>Ng et al On Spectral clustering: analysis and algorithm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1" y="1600201"/>
            <a:ext cx="464875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087718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Is A Good Clustering?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305800" cy="2362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/>
              <a:t>Internal criterion: A good clustering will produce high quality clusters in which: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the </a:t>
            </a:r>
            <a:r>
              <a:rPr lang="en-US" u="sng" dirty="0">
                <a:ea typeface="ＭＳ Ｐゴシック" charset="-128"/>
              </a:rPr>
              <a:t>intra-class</a:t>
            </a:r>
            <a:r>
              <a:rPr lang="en-US" dirty="0">
                <a:ea typeface="ＭＳ Ｐゴシック" charset="-128"/>
              </a:rPr>
              <a:t> (that is, intra-cluster) similarity is high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the </a:t>
            </a:r>
            <a:r>
              <a:rPr lang="en-US" u="sng" dirty="0">
                <a:ea typeface="ＭＳ Ｐゴシック" charset="-128"/>
              </a:rPr>
              <a:t>inter-class</a:t>
            </a:r>
            <a:r>
              <a:rPr lang="en-US" dirty="0">
                <a:ea typeface="ＭＳ Ｐゴシック" charset="-128"/>
              </a:rPr>
              <a:t> similarity is low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5486400"/>
            <a:ext cx="453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would you evaluate clustering?</a:t>
            </a:r>
          </a:p>
        </p:txBody>
      </p:sp>
    </p:spTree>
    <p:extLst>
      <p:ext uri="{BB962C8B-B14F-4D97-AF65-F5344CB8AC3E}">
        <p14:creationId xmlns:p14="http://schemas.microsoft.com/office/powerpoint/2010/main" val="427946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K-means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048000" y="1981200"/>
            <a:ext cx="2209800" cy="2743200"/>
            <a:chOff x="3124200" y="3657600"/>
            <a:chExt cx="2209800" cy="2743200"/>
          </a:xfrm>
        </p:grpSpPr>
        <p:sp>
          <p:nvSpPr>
            <p:cNvPr id="4" name="Oval 10"/>
            <p:cNvSpPr>
              <a:spLocks noChangeArrowheads="1"/>
            </p:cNvSpPr>
            <p:nvPr/>
          </p:nvSpPr>
          <p:spPr bwMode="auto">
            <a:xfrm>
              <a:off x="33528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10"/>
            <p:cNvSpPr>
              <a:spLocks noChangeArrowheads="1"/>
            </p:cNvSpPr>
            <p:nvPr/>
          </p:nvSpPr>
          <p:spPr bwMode="auto">
            <a:xfrm>
              <a:off x="31242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32766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3581400" y="4114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35814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3200400" y="5105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35814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276600" y="5791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36576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47244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44958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46482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5029200" y="4191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49530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4572000" y="4953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0"/>
            <p:cNvSpPr>
              <a:spLocks noChangeArrowheads="1"/>
            </p:cNvSpPr>
            <p:nvPr/>
          </p:nvSpPr>
          <p:spPr bwMode="auto">
            <a:xfrm>
              <a:off x="4953000" y="5562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45720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48768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752600" y="5562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would K-means give us here?</a:t>
            </a:r>
          </a:p>
        </p:txBody>
      </p:sp>
    </p:spTree>
    <p:extLst>
      <p:ext uri="{BB962C8B-B14F-4D97-AF65-F5344CB8AC3E}">
        <p14:creationId xmlns:p14="http://schemas.microsoft.com/office/powerpoint/2010/main" val="41062439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Common approach: use labeled data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990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/>
              <a:t>Use data with known classes</a:t>
            </a:r>
          </a:p>
          <a:p>
            <a:pPr lvl="1" eaLnBrk="1" hangingPunct="1"/>
            <a:r>
              <a:rPr lang="en-US" sz="2000" dirty="0"/>
              <a:t>For example, document classification data</a:t>
            </a:r>
          </a:p>
          <a:p>
            <a:pPr marL="0" indent="0" eaLnBrk="1" hangingPunct="1">
              <a:buNone/>
            </a:pP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219200" y="3505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219200" y="4114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219200" y="4724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19200" y="5334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19200" y="5943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09800" y="3505200"/>
            <a:ext cx="228600" cy="3810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09800" y="4114800"/>
            <a:ext cx="228600" cy="3810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2400" y="2971800"/>
            <a:ext cx="725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8000" y="2971800"/>
            <a:ext cx="708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8600" y="34290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If we clustered this data (ignoring labels) what would we like to see?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62400" y="4626114"/>
            <a:ext cx="3605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Reproduces class partitions</a:t>
            </a:r>
          </a:p>
          <a:p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8600" y="55626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can we quantify this?</a:t>
            </a:r>
          </a:p>
        </p:txBody>
      </p:sp>
      <p:sp>
        <p:nvSpPr>
          <p:cNvPr id="14" name="Oval 13"/>
          <p:cNvSpPr/>
          <p:nvPr/>
        </p:nvSpPr>
        <p:spPr>
          <a:xfrm>
            <a:off x="2144217" y="4724400"/>
            <a:ext cx="356643" cy="381000"/>
          </a:xfrm>
          <a:prstGeom prst="ellipse">
            <a:avLst/>
          </a:prstGeom>
          <a:solidFill>
            <a:srgbClr val="DD8047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144217" y="5354822"/>
            <a:ext cx="356643" cy="381000"/>
          </a:xfrm>
          <a:prstGeom prst="ellipse">
            <a:avLst/>
          </a:prstGeom>
          <a:solidFill>
            <a:srgbClr val="DD8047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144217" y="5939842"/>
            <a:ext cx="356643" cy="381000"/>
          </a:xfrm>
          <a:prstGeom prst="ellipse">
            <a:avLst/>
          </a:prstGeom>
          <a:solidFill>
            <a:srgbClr val="DD8047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1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Common approach: use labeled data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153400" cy="457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>
                <a:solidFill>
                  <a:srgbClr val="0000FF"/>
                </a:solidFill>
                <a:ea typeface="Arial" charset="0"/>
                <a:cs typeface="Arial" charset="0"/>
              </a:rPr>
              <a:t>Purity</a:t>
            </a:r>
            <a:r>
              <a:rPr lang="en-US" sz="2400" dirty="0">
                <a:ea typeface="Arial" charset="0"/>
                <a:cs typeface="Arial" charset="0"/>
              </a:rPr>
              <a:t>, </a:t>
            </a:r>
            <a:r>
              <a:rPr lang="en-US" altLang="ja-JP" sz="2400" dirty="0"/>
              <a:t>the proportion of the dominant class in the cluster</a:t>
            </a:r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809625" y="2476500"/>
            <a:ext cx="1943100" cy="19431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r>
              <a:rPr lang="en-US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       </a:t>
            </a:r>
            <a:r>
              <a:rPr lang="en-US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endParaRPr lang="en-US" sz="28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   </a:t>
            </a:r>
            <a:r>
              <a:rPr lang="en-US" sz="28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r>
              <a:rPr lang="en-US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endParaRPr lang="en-US" sz="28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   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3429000" y="2476500"/>
            <a:ext cx="1943100" cy="19431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r>
              <a:rPr lang="en-US" sz="28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       </a:t>
            </a:r>
            <a:r>
              <a:rPr lang="en-US" sz="28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endParaRPr lang="en-US" sz="280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28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r>
              <a:rPr lang="en-US" sz="28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sz="28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endParaRPr lang="en-US" sz="280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28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    </a:t>
            </a:r>
            <a:r>
              <a:rPr lang="en-US" sz="28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r>
              <a:rPr lang="en-US" sz="28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sz="2800">
                <a:solidFill>
                  <a:srgbClr val="339966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endParaRPr lang="en-US" sz="280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6351588" y="2476500"/>
            <a:ext cx="1943100" cy="19431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r>
              <a:rPr lang="en-US" sz="28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       </a:t>
            </a:r>
            <a:r>
              <a:rPr lang="en-US" sz="2800">
                <a:solidFill>
                  <a:srgbClr val="339966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endParaRPr lang="en-US" sz="2800">
              <a:solidFill>
                <a:srgbClr val="339966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2800">
                <a:solidFill>
                  <a:srgbClr val="339966"/>
                </a:solidFill>
                <a:latin typeface="Times New Roman" charset="0"/>
                <a:ea typeface="Times New Roman" charset="0"/>
                <a:cs typeface="Times New Roman" charset="0"/>
              </a:rPr>
              <a:t>     </a:t>
            </a:r>
            <a:r>
              <a:rPr lang="en-US" sz="2800">
                <a:solidFill>
                  <a:srgbClr val="339966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r>
              <a:rPr lang="en-US" sz="2800">
                <a:solidFill>
                  <a:srgbClr val="339966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sz="2800">
                <a:solidFill>
                  <a:srgbClr val="339966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endParaRPr lang="en-US" sz="280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28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     </a:t>
            </a:r>
            <a:r>
              <a:rPr lang="en-US" sz="28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endParaRPr lang="en-US" sz="280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62063" y="4519613"/>
            <a:ext cx="1063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  <a:ea typeface="Times New Roman" charset="0"/>
                <a:cs typeface="Times New Roman" charset="0"/>
              </a:rPr>
              <a:t>Cluster I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776663" y="4519613"/>
            <a:ext cx="1330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  <a:ea typeface="Times New Roman" charset="0"/>
                <a:cs typeface="Times New Roman" charset="0"/>
              </a:rPr>
              <a:t>Cluster II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823075" y="4519613"/>
            <a:ext cx="1260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  <a:ea typeface="Times New Roman" charset="0"/>
                <a:cs typeface="Times New Roman" charset="0"/>
              </a:rPr>
              <a:t>Cluster III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91911" y="5257800"/>
            <a:ext cx="4822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Cluster I: Purity = (max(3, 1, 0)) / 4 = 3/4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91911" y="5732166"/>
            <a:ext cx="45485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Cluster II: Purity = (max(1, 4, 1)) / 6 = 4/6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69686" y="6189366"/>
            <a:ext cx="46340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Cluster III: Purity = (max(2, 0, 3)) / 5 = 3/5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19800" y="5791200"/>
            <a:ext cx="2023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Overall purity?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D6E27B-2D35-A2FA-979E-B9EF6C404F47}"/>
              </a:ext>
            </a:extLst>
          </p:cNvPr>
          <p:cNvSpPr txBox="1"/>
          <p:nvPr/>
        </p:nvSpPr>
        <p:spPr>
          <a:xfrm>
            <a:off x="1156963" y="29095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9B9F07-0D77-78F3-7A72-63B5EFB86EC1}"/>
              </a:ext>
            </a:extLst>
          </p:cNvPr>
          <p:cNvSpPr txBox="1"/>
          <p:nvPr/>
        </p:nvSpPr>
        <p:spPr>
          <a:xfrm>
            <a:off x="2102864" y="2870095"/>
            <a:ext cx="269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CE74A1-C9CC-6F4E-8B23-D134338FCFA2}"/>
              </a:ext>
            </a:extLst>
          </p:cNvPr>
          <p:cNvSpPr txBox="1"/>
          <p:nvPr/>
        </p:nvSpPr>
        <p:spPr>
          <a:xfrm>
            <a:off x="1980969" y="3306293"/>
            <a:ext cx="269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B2D981-6EE5-FF33-1ABC-B83121CDC46D}"/>
              </a:ext>
            </a:extLst>
          </p:cNvPr>
          <p:cNvSpPr txBox="1"/>
          <p:nvPr/>
        </p:nvSpPr>
        <p:spPr>
          <a:xfrm>
            <a:off x="3732008" y="2879513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9DE14B-2761-E544-2B27-D41D668FC217}"/>
              </a:ext>
            </a:extLst>
          </p:cNvPr>
          <p:cNvSpPr txBox="1"/>
          <p:nvPr/>
        </p:nvSpPr>
        <p:spPr>
          <a:xfrm>
            <a:off x="7291608" y="3722683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A660A7-59FC-0879-D43C-156591EFF3E0}"/>
              </a:ext>
            </a:extLst>
          </p:cNvPr>
          <p:cNvSpPr txBox="1"/>
          <p:nvPr/>
        </p:nvSpPr>
        <p:spPr>
          <a:xfrm>
            <a:off x="6838342" y="3030377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87179B-F4F3-57AE-CB0A-48C24D87C476}"/>
              </a:ext>
            </a:extLst>
          </p:cNvPr>
          <p:cNvSpPr txBox="1"/>
          <p:nvPr/>
        </p:nvSpPr>
        <p:spPr>
          <a:xfrm>
            <a:off x="7120991" y="3316103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2F76A5-0940-B53C-7D86-5AB924DAB81E}"/>
              </a:ext>
            </a:extLst>
          </p:cNvPr>
          <p:cNvSpPr txBox="1"/>
          <p:nvPr/>
        </p:nvSpPr>
        <p:spPr>
          <a:xfrm>
            <a:off x="7528362" y="3299667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541461-A63C-E546-0FDA-073C41567949}"/>
              </a:ext>
            </a:extLst>
          </p:cNvPr>
          <p:cNvSpPr txBox="1"/>
          <p:nvPr/>
        </p:nvSpPr>
        <p:spPr>
          <a:xfrm>
            <a:off x="7624276" y="2872723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7321BD-590B-ADD9-32B2-5C1197CEA8F3}"/>
              </a:ext>
            </a:extLst>
          </p:cNvPr>
          <p:cNvSpPr txBox="1"/>
          <p:nvPr/>
        </p:nvSpPr>
        <p:spPr>
          <a:xfrm>
            <a:off x="4517685" y="3717713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5D39CE-2686-4459-195C-B3CF4DBD0612}"/>
              </a:ext>
            </a:extLst>
          </p:cNvPr>
          <p:cNvSpPr txBox="1"/>
          <p:nvPr/>
        </p:nvSpPr>
        <p:spPr>
          <a:xfrm>
            <a:off x="4674995" y="2752804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337A46-96C2-AA84-AC43-F4B85E9C0DB2}"/>
              </a:ext>
            </a:extLst>
          </p:cNvPr>
          <p:cNvSpPr txBox="1"/>
          <p:nvPr/>
        </p:nvSpPr>
        <p:spPr>
          <a:xfrm>
            <a:off x="4173703" y="3576981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EACF31-1E84-C0FF-4685-8D2190D88438}"/>
              </a:ext>
            </a:extLst>
          </p:cNvPr>
          <p:cNvSpPr txBox="1"/>
          <p:nvPr/>
        </p:nvSpPr>
        <p:spPr>
          <a:xfrm>
            <a:off x="4120093" y="3183022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7FB13F-EE58-5FBB-1DDC-DCEBFF108F95}"/>
              </a:ext>
            </a:extLst>
          </p:cNvPr>
          <p:cNvSpPr txBox="1"/>
          <p:nvPr/>
        </p:nvSpPr>
        <p:spPr>
          <a:xfrm>
            <a:off x="1527873" y="3175997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811E7C-2F40-5498-22EC-D2491359966F}"/>
              </a:ext>
            </a:extLst>
          </p:cNvPr>
          <p:cNvSpPr txBox="1"/>
          <p:nvPr/>
        </p:nvSpPr>
        <p:spPr>
          <a:xfrm>
            <a:off x="3821223" y="3382856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3713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purity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505200"/>
            <a:ext cx="7772400" cy="3124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Cluster average: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Weighted average: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256677"/>
              </p:ext>
            </p:extLst>
          </p:nvPr>
        </p:nvGraphicFramePr>
        <p:xfrm>
          <a:off x="3733800" y="3886200"/>
          <a:ext cx="20129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17600" imgH="558800" progId="Equation.3">
                  <p:embed/>
                </p:oleObj>
              </mc:Choice>
              <mc:Fallback>
                <p:oleObj name="Equation" r:id="rId3" imgW="11176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3800" y="3886200"/>
                        <a:ext cx="2012950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754152"/>
              </p:ext>
            </p:extLst>
          </p:nvPr>
        </p:nvGraphicFramePr>
        <p:xfrm>
          <a:off x="3810000" y="5638800"/>
          <a:ext cx="418623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24100" imgH="558800" progId="Equation.3">
                  <p:embed/>
                </p:oleObj>
              </mc:Choice>
              <mc:Fallback>
                <p:oleObj name="Equation" r:id="rId5" imgW="23241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0" y="5638800"/>
                        <a:ext cx="4186238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953357" y="1836666"/>
            <a:ext cx="4822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Cluster I: Purity = (max(3, 1, 0)) / 4 = 3/4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53357" y="2311032"/>
            <a:ext cx="45485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Cluster II: Purity = (max(1, 4, 1)) / 6 = 4/6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31132" y="2768232"/>
            <a:ext cx="46340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Cluster III: Purity = (max(2, 0, 3)) / 5 = 3/5</a:t>
            </a:r>
          </a:p>
        </p:txBody>
      </p:sp>
    </p:spTree>
    <p:extLst>
      <p:ext uri="{BB962C8B-B14F-4D97-AF65-F5344CB8AC3E}">
        <p14:creationId xmlns:p14="http://schemas.microsoft.com/office/powerpoint/2010/main" val="41751077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Purity issues…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>
                <a:solidFill>
                  <a:srgbClr val="0000FF"/>
                </a:solidFill>
                <a:ea typeface="Arial" charset="0"/>
                <a:cs typeface="Arial" charset="0"/>
              </a:rPr>
              <a:t>Purity</a:t>
            </a:r>
            <a:r>
              <a:rPr lang="en-US" sz="2400" dirty="0">
                <a:ea typeface="Arial" charset="0"/>
                <a:cs typeface="Arial" charset="0"/>
              </a:rPr>
              <a:t>, </a:t>
            </a:r>
            <a:r>
              <a:rPr lang="en-US" altLang="ja-JP" sz="2400" dirty="0"/>
              <a:t>the proportion of the dominant class in the cluster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/>
              <a:t>Good for comparing two algorithms, but not understanding how well a single algorithm is doing, </a:t>
            </a:r>
            <a:r>
              <a:rPr lang="en-US" dirty="0">
                <a:solidFill>
                  <a:srgbClr val="FF0000"/>
                </a:solidFill>
              </a:rPr>
              <a:t>why?</a:t>
            </a:r>
            <a:endParaRPr lang="en-US" sz="2200" dirty="0"/>
          </a:p>
          <a:p>
            <a:pPr lvl="1" eaLnBrk="1" hangingPunct="1"/>
            <a:r>
              <a:rPr lang="en-US" sz="2200" dirty="0"/>
              <a:t>Increasing the number of clusters increases purity</a:t>
            </a:r>
          </a:p>
          <a:p>
            <a:pPr marL="914400" lvl="2" indent="0" eaLnBrk="1" hangingPunct="1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7381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Purity isn’t perfect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1828800" y="2209800"/>
            <a:ext cx="1905000" cy="1981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876800" y="2209800"/>
            <a:ext cx="1905000" cy="1981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133600" y="28956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362200" y="25908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286000" y="34290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819400" y="2743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743200" y="35052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048000" y="3124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200400" y="26670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124200" y="3505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181600" y="28956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410200" y="25908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334000" y="3429000"/>
            <a:ext cx="152400" cy="152400"/>
          </a:xfrm>
          <a:prstGeom prst="ellipse">
            <a:avLst/>
          </a:prstGeom>
          <a:solidFill>
            <a:srgbClr val="008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867400" y="2743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791200" y="3505200"/>
            <a:ext cx="152400" cy="152400"/>
          </a:xfrm>
          <a:prstGeom prst="ellipse">
            <a:avLst/>
          </a:prstGeom>
          <a:solidFill>
            <a:srgbClr val="008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0" y="3124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248400" y="26670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172200" y="3505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81200" y="4375463"/>
            <a:ext cx="48534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Which is better based on purity?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Which do you think is better?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Ideas?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3C4B66-E172-E602-BD61-6EF53F7AA5CF}"/>
              </a:ext>
            </a:extLst>
          </p:cNvPr>
          <p:cNvSpPr txBox="1"/>
          <p:nvPr/>
        </p:nvSpPr>
        <p:spPr>
          <a:xfrm>
            <a:off x="3126482" y="3292568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405BFC-6490-6658-1C1C-CAEFE5A43FD8}"/>
              </a:ext>
            </a:extLst>
          </p:cNvPr>
          <p:cNvSpPr txBox="1"/>
          <p:nvPr/>
        </p:nvSpPr>
        <p:spPr>
          <a:xfrm>
            <a:off x="3045372" y="2920765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DA332E-4B35-8DAC-3C5B-6E5C843E2B17}"/>
              </a:ext>
            </a:extLst>
          </p:cNvPr>
          <p:cNvSpPr txBox="1"/>
          <p:nvPr/>
        </p:nvSpPr>
        <p:spPr>
          <a:xfrm>
            <a:off x="3188461" y="2448911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B613E3-A83C-8B8F-0A97-59CCCBF22C64}"/>
              </a:ext>
            </a:extLst>
          </p:cNvPr>
          <p:cNvSpPr txBox="1"/>
          <p:nvPr/>
        </p:nvSpPr>
        <p:spPr>
          <a:xfrm>
            <a:off x="2781300" y="2506944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0B6467-BD50-5FD5-069F-E7D6964F73F2}"/>
              </a:ext>
            </a:extLst>
          </p:cNvPr>
          <p:cNvSpPr txBox="1"/>
          <p:nvPr/>
        </p:nvSpPr>
        <p:spPr>
          <a:xfrm>
            <a:off x="5846148" y="2538629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215D2F-F583-6C18-1BBD-F46DFD1411AF}"/>
              </a:ext>
            </a:extLst>
          </p:cNvPr>
          <p:cNvSpPr txBox="1"/>
          <p:nvPr/>
        </p:nvSpPr>
        <p:spPr>
          <a:xfrm>
            <a:off x="6248400" y="2459623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CCA84D-286E-F495-2788-78C1E9C4EA3B}"/>
              </a:ext>
            </a:extLst>
          </p:cNvPr>
          <p:cNvSpPr txBox="1"/>
          <p:nvPr/>
        </p:nvSpPr>
        <p:spPr>
          <a:xfrm>
            <a:off x="6081318" y="2905138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8BBA98-13FB-DC8E-7AD2-89DC5DA07A58}"/>
              </a:ext>
            </a:extLst>
          </p:cNvPr>
          <p:cNvSpPr txBox="1"/>
          <p:nvPr/>
        </p:nvSpPr>
        <p:spPr>
          <a:xfrm>
            <a:off x="6160261" y="3275755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A9FA29-898E-6C68-60C8-050755B0BF33}"/>
              </a:ext>
            </a:extLst>
          </p:cNvPr>
          <p:cNvSpPr txBox="1"/>
          <p:nvPr/>
        </p:nvSpPr>
        <p:spPr>
          <a:xfrm>
            <a:off x="5352498" y="2503430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79C8BB-186A-DA0C-553B-266C67BCA3A1}"/>
              </a:ext>
            </a:extLst>
          </p:cNvPr>
          <p:cNvSpPr txBox="1"/>
          <p:nvPr/>
        </p:nvSpPr>
        <p:spPr>
          <a:xfrm>
            <a:off x="5115332" y="2804098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047529-4C2D-6ABB-3F2A-ED52AE3AA438}"/>
              </a:ext>
            </a:extLst>
          </p:cNvPr>
          <p:cNvSpPr txBox="1"/>
          <p:nvPr/>
        </p:nvSpPr>
        <p:spPr>
          <a:xfrm>
            <a:off x="2313555" y="2503162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F401A5-1792-548D-3F9E-BD3BF2951C19}"/>
              </a:ext>
            </a:extLst>
          </p:cNvPr>
          <p:cNvSpPr txBox="1"/>
          <p:nvPr/>
        </p:nvSpPr>
        <p:spPr>
          <a:xfrm>
            <a:off x="2066649" y="2812428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BE2AC42-0F7E-5A9F-5638-D6EDA75B7311}"/>
              </a:ext>
            </a:extLst>
          </p:cNvPr>
          <p:cNvSpPr txBox="1"/>
          <p:nvPr/>
        </p:nvSpPr>
        <p:spPr>
          <a:xfrm>
            <a:off x="2233501" y="3353711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45EE984-DA0B-5038-C02A-EEDE97CE1130}"/>
              </a:ext>
            </a:extLst>
          </p:cNvPr>
          <p:cNvSpPr txBox="1"/>
          <p:nvPr/>
        </p:nvSpPr>
        <p:spPr>
          <a:xfrm>
            <a:off x="5272022" y="3318200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A356C7-7FD7-5321-1A56-B3B93A575C93}"/>
              </a:ext>
            </a:extLst>
          </p:cNvPr>
          <p:cNvSpPr txBox="1"/>
          <p:nvPr/>
        </p:nvSpPr>
        <p:spPr>
          <a:xfrm>
            <a:off x="2829196" y="3584308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A9EF3CC-5788-6E8F-2313-EB6CB1BDE367}"/>
              </a:ext>
            </a:extLst>
          </p:cNvPr>
          <p:cNvSpPr txBox="1"/>
          <p:nvPr/>
        </p:nvSpPr>
        <p:spPr>
          <a:xfrm>
            <a:off x="5735191" y="3408121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564819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Common approach: use labeled data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68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>
                <a:solidFill>
                  <a:srgbClr val="0000FF"/>
                </a:solidFill>
              </a:rPr>
              <a:t>Average entropy</a:t>
            </a:r>
            <a:r>
              <a:rPr lang="en-US" dirty="0"/>
              <a:t> of classes in clusters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2631" y="3810000"/>
            <a:ext cx="5878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where p(</a:t>
            </a:r>
            <a:r>
              <a:rPr lang="en-US" sz="2400" dirty="0" err="1"/>
              <a:t>class</a:t>
            </a:r>
            <a:r>
              <a:rPr lang="en-US" sz="2400" baseline="-25000" dirty="0" err="1"/>
              <a:t>i</a:t>
            </a:r>
            <a:r>
              <a:rPr lang="en-US" sz="2400" dirty="0"/>
              <a:t>) is proportion of class </a:t>
            </a:r>
            <a:r>
              <a:rPr lang="en-US" sz="2400" i="1" dirty="0" err="1"/>
              <a:t>i</a:t>
            </a:r>
            <a:r>
              <a:rPr lang="en-US" sz="2400" dirty="0"/>
              <a:t> in cluster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006254"/>
              </p:ext>
            </p:extLst>
          </p:nvPr>
        </p:nvGraphicFramePr>
        <p:xfrm>
          <a:off x="1717571" y="2614300"/>
          <a:ext cx="6573923" cy="893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17800" imgH="368300" progId="Equation.3">
                  <p:embed/>
                </p:oleObj>
              </mc:Choice>
              <mc:Fallback>
                <p:oleObj name="Equation" r:id="rId2" imgW="27178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17571" y="2614300"/>
                        <a:ext cx="6573923" cy="893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23650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Common approach: use labeled data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68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>
                <a:solidFill>
                  <a:srgbClr val="0000FF"/>
                </a:solidFill>
              </a:rPr>
              <a:t>Average entropy</a:t>
            </a:r>
            <a:r>
              <a:rPr lang="en-US" dirty="0"/>
              <a:t> of classes in clusters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5715000"/>
            <a:ext cx="1412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entropy?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021807"/>
              </p:ext>
            </p:extLst>
          </p:nvPr>
        </p:nvGraphicFramePr>
        <p:xfrm>
          <a:off x="1577043" y="2417762"/>
          <a:ext cx="6017529" cy="817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17800" imgH="368300" progId="Equation.3">
                  <p:embed/>
                </p:oleObj>
              </mc:Choice>
              <mc:Fallback>
                <p:oleObj name="Equation" r:id="rId2" imgW="27178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77043" y="2417762"/>
                        <a:ext cx="6017529" cy="817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8F6EB607-4FAC-2BF5-1ECE-7FB5E03E1DF5}"/>
              </a:ext>
            </a:extLst>
          </p:cNvPr>
          <p:cNvSpPr/>
          <p:nvPr/>
        </p:nvSpPr>
        <p:spPr bwMode="auto">
          <a:xfrm>
            <a:off x="1577043" y="3290859"/>
            <a:ext cx="1905000" cy="1981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D3A1EB3-4E18-6FA5-AE0E-D41BA34969BB}"/>
              </a:ext>
            </a:extLst>
          </p:cNvPr>
          <p:cNvSpPr/>
          <p:nvPr/>
        </p:nvSpPr>
        <p:spPr bwMode="auto">
          <a:xfrm>
            <a:off x="4625043" y="3290859"/>
            <a:ext cx="1905000" cy="1981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C7F881F-C562-5180-198C-9A94304A0BA5}"/>
              </a:ext>
            </a:extLst>
          </p:cNvPr>
          <p:cNvSpPr/>
          <p:nvPr/>
        </p:nvSpPr>
        <p:spPr bwMode="auto">
          <a:xfrm>
            <a:off x="1881843" y="3976659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CDE06F8-A6F8-BBFF-A3E4-CB44ED750AB2}"/>
              </a:ext>
            </a:extLst>
          </p:cNvPr>
          <p:cNvSpPr/>
          <p:nvPr/>
        </p:nvSpPr>
        <p:spPr bwMode="auto">
          <a:xfrm>
            <a:off x="2110443" y="3671859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C6F74A-9DF7-D941-DFCC-AC46A33764E1}"/>
              </a:ext>
            </a:extLst>
          </p:cNvPr>
          <p:cNvSpPr/>
          <p:nvPr/>
        </p:nvSpPr>
        <p:spPr bwMode="auto">
          <a:xfrm>
            <a:off x="2034243" y="4510059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F64AC90-44EE-0303-0A71-5125CCF0EEDD}"/>
              </a:ext>
            </a:extLst>
          </p:cNvPr>
          <p:cNvSpPr/>
          <p:nvPr/>
        </p:nvSpPr>
        <p:spPr bwMode="auto">
          <a:xfrm>
            <a:off x="2567643" y="3824259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65E2D5E-B8B2-0EB0-99DA-AFEEC8AE46D5}"/>
              </a:ext>
            </a:extLst>
          </p:cNvPr>
          <p:cNvSpPr/>
          <p:nvPr/>
        </p:nvSpPr>
        <p:spPr bwMode="auto">
          <a:xfrm>
            <a:off x="2491443" y="4586259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84F3BDC-097D-227D-C663-0BE8AAD1B018}"/>
              </a:ext>
            </a:extLst>
          </p:cNvPr>
          <p:cNvSpPr/>
          <p:nvPr/>
        </p:nvSpPr>
        <p:spPr bwMode="auto">
          <a:xfrm>
            <a:off x="2796243" y="4205259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ADE0C4C-674D-30AD-7468-D7D8282F31AC}"/>
              </a:ext>
            </a:extLst>
          </p:cNvPr>
          <p:cNvSpPr/>
          <p:nvPr/>
        </p:nvSpPr>
        <p:spPr bwMode="auto">
          <a:xfrm>
            <a:off x="2948643" y="3748059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4C48614-59BD-C62A-BF88-0502E6912553}"/>
              </a:ext>
            </a:extLst>
          </p:cNvPr>
          <p:cNvSpPr/>
          <p:nvPr/>
        </p:nvSpPr>
        <p:spPr bwMode="auto">
          <a:xfrm>
            <a:off x="2872443" y="4586259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96FBF8A-AFD9-F09B-F073-C3038B84A259}"/>
              </a:ext>
            </a:extLst>
          </p:cNvPr>
          <p:cNvSpPr/>
          <p:nvPr/>
        </p:nvSpPr>
        <p:spPr bwMode="auto">
          <a:xfrm>
            <a:off x="4929843" y="3976659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44FD5C1-EBC4-DBB9-8C2E-6B5846BEE34D}"/>
              </a:ext>
            </a:extLst>
          </p:cNvPr>
          <p:cNvSpPr/>
          <p:nvPr/>
        </p:nvSpPr>
        <p:spPr bwMode="auto">
          <a:xfrm>
            <a:off x="5158443" y="3671859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5AA5EB7-8D83-1193-8927-03941E19910D}"/>
              </a:ext>
            </a:extLst>
          </p:cNvPr>
          <p:cNvSpPr/>
          <p:nvPr/>
        </p:nvSpPr>
        <p:spPr bwMode="auto">
          <a:xfrm>
            <a:off x="5082243" y="4510059"/>
            <a:ext cx="152400" cy="152400"/>
          </a:xfrm>
          <a:prstGeom prst="ellipse">
            <a:avLst/>
          </a:prstGeom>
          <a:solidFill>
            <a:srgbClr val="008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33B706A-8B16-8702-DC91-375E8C6F8BE9}"/>
              </a:ext>
            </a:extLst>
          </p:cNvPr>
          <p:cNvSpPr/>
          <p:nvPr/>
        </p:nvSpPr>
        <p:spPr bwMode="auto">
          <a:xfrm>
            <a:off x="5615643" y="3824259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ACF9F66-E631-B96A-A0C2-10E57FEAAAF2}"/>
              </a:ext>
            </a:extLst>
          </p:cNvPr>
          <p:cNvSpPr/>
          <p:nvPr/>
        </p:nvSpPr>
        <p:spPr bwMode="auto">
          <a:xfrm>
            <a:off x="5539443" y="4586259"/>
            <a:ext cx="152400" cy="152400"/>
          </a:xfrm>
          <a:prstGeom prst="ellipse">
            <a:avLst/>
          </a:prstGeom>
          <a:solidFill>
            <a:srgbClr val="008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AEEECEC-075A-9908-54CE-E8211D6AC9DB}"/>
              </a:ext>
            </a:extLst>
          </p:cNvPr>
          <p:cNvSpPr/>
          <p:nvPr/>
        </p:nvSpPr>
        <p:spPr bwMode="auto">
          <a:xfrm>
            <a:off x="5844243" y="4205259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E9E7957-11CB-A4E3-FA76-87C629EB585B}"/>
              </a:ext>
            </a:extLst>
          </p:cNvPr>
          <p:cNvSpPr/>
          <p:nvPr/>
        </p:nvSpPr>
        <p:spPr bwMode="auto">
          <a:xfrm>
            <a:off x="5996643" y="3748059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460D616-A7F1-09F9-A2CB-85E5A7997072}"/>
              </a:ext>
            </a:extLst>
          </p:cNvPr>
          <p:cNvSpPr/>
          <p:nvPr/>
        </p:nvSpPr>
        <p:spPr bwMode="auto">
          <a:xfrm>
            <a:off x="5920443" y="4586259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58E8A7-3AAD-20DD-9D6E-B1B126C48A25}"/>
              </a:ext>
            </a:extLst>
          </p:cNvPr>
          <p:cNvSpPr txBox="1"/>
          <p:nvPr/>
        </p:nvSpPr>
        <p:spPr>
          <a:xfrm>
            <a:off x="2874725" y="4373627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F3EF916-08A9-0BDB-BD79-44E2DBBB7EA7}"/>
              </a:ext>
            </a:extLst>
          </p:cNvPr>
          <p:cNvSpPr txBox="1"/>
          <p:nvPr/>
        </p:nvSpPr>
        <p:spPr>
          <a:xfrm>
            <a:off x="2793615" y="4001824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C54BB15-67D2-A1D6-6D43-E1C480795A1F}"/>
              </a:ext>
            </a:extLst>
          </p:cNvPr>
          <p:cNvSpPr txBox="1"/>
          <p:nvPr/>
        </p:nvSpPr>
        <p:spPr>
          <a:xfrm>
            <a:off x="2936704" y="3529970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A3142B-99F1-EC0D-D41F-5471B16162FA}"/>
              </a:ext>
            </a:extLst>
          </p:cNvPr>
          <p:cNvSpPr txBox="1"/>
          <p:nvPr/>
        </p:nvSpPr>
        <p:spPr>
          <a:xfrm>
            <a:off x="2529543" y="3588003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6C08A31-6181-2DA6-C664-ACBA9E45A1F1}"/>
              </a:ext>
            </a:extLst>
          </p:cNvPr>
          <p:cNvSpPr txBox="1"/>
          <p:nvPr/>
        </p:nvSpPr>
        <p:spPr>
          <a:xfrm>
            <a:off x="5594391" y="3619688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0B871D5-4338-1A92-1907-E93E736813D9}"/>
              </a:ext>
            </a:extLst>
          </p:cNvPr>
          <p:cNvSpPr txBox="1"/>
          <p:nvPr/>
        </p:nvSpPr>
        <p:spPr>
          <a:xfrm>
            <a:off x="5996643" y="3540682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3060892-0D58-F0DC-1DB5-E3779F9415DB}"/>
              </a:ext>
            </a:extLst>
          </p:cNvPr>
          <p:cNvSpPr txBox="1"/>
          <p:nvPr/>
        </p:nvSpPr>
        <p:spPr>
          <a:xfrm>
            <a:off x="5829561" y="3986197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3187A9D-25E5-44DA-725F-EAED7FDE515E}"/>
              </a:ext>
            </a:extLst>
          </p:cNvPr>
          <p:cNvSpPr txBox="1"/>
          <p:nvPr/>
        </p:nvSpPr>
        <p:spPr>
          <a:xfrm>
            <a:off x="5908504" y="4356814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14F8AA1-29F8-4762-A938-1C1688FD1CC3}"/>
              </a:ext>
            </a:extLst>
          </p:cNvPr>
          <p:cNvSpPr txBox="1"/>
          <p:nvPr/>
        </p:nvSpPr>
        <p:spPr>
          <a:xfrm>
            <a:off x="5100741" y="3584489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0EDD136-8057-5C77-FF35-E265FF2CC23E}"/>
              </a:ext>
            </a:extLst>
          </p:cNvPr>
          <p:cNvSpPr txBox="1"/>
          <p:nvPr/>
        </p:nvSpPr>
        <p:spPr>
          <a:xfrm>
            <a:off x="4863575" y="3885157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FAF9BF7-DF59-0B4D-4C9D-B5E45FCE9659}"/>
              </a:ext>
            </a:extLst>
          </p:cNvPr>
          <p:cNvSpPr txBox="1"/>
          <p:nvPr/>
        </p:nvSpPr>
        <p:spPr>
          <a:xfrm>
            <a:off x="2061798" y="3584221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E9BBB83-1612-5336-B380-EDA069F13E46}"/>
              </a:ext>
            </a:extLst>
          </p:cNvPr>
          <p:cNvSpPr txBox="1"/>
          <p:nvPr/>
        </p:nvSpPr>
        <p:spPr>
          <a:xfrm>
            <a:off x="1814892" y="3893487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83496ED-5FE9-0501-853F-53A844763641}"/>
              </a:ext>
            </a:extLst>
          </p:cNvPr>
          <p:cNvSpPr txBox="1"/>
          <p:nvPr/>
        </p:nvSpPr>
        <p:spPr>
          <a:xfrm>
            <a:off x="1981744" y="4434770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6BBF893-7A79-B346-27DF-2727B0B5FBDE}"/>
              </a:ext>
            </a:extLst>
          </p:cNvPr>
          <p:cNvSpPr txBox="1"/>
          <p:nvPr/>
        </p:nvSpPr>
        <p:spPr>
          <a:xfrm>
            <a:off x="5020265" y="4399259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7080E09-B8FC-06A6-0B02-5A27491CC73D}"/>
              </a:ext>
            </a:extLst>
          </p:cNvPr>
          <p:cNvSpPr txBox="1"/>
          <p:nvPr/>
        </p:nvSpPr>
        <p:spPr>
          <a:xfrm>
            <a:off x="2577439" y="4665367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5910928-9676-7244-09FE-D0D89065A83E}"/>
              </a:ext>
            </a:extLst>
          </p:cNvPr>
          <p:cNvSpPr txBox="1"/>
          <p:nvPr/>
        </p:nvSpPr>
        <p:spPr>
          <a:xfrm>
            <a:off x="5483434" y="4489180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377614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Common approach: use labeled data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68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>
                <a:solidFill>
                  <a:srgbClr val="0000FF"/>
                </a:solidFill>
              </a:rPr>
              <a:t>Average entropy</a:t>
            </a:r>
            <a:r>
              <a:rPr lang="en-US" dirty="0"/>
              <a:t> of classes in clusters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692469"/>
              </p:ext>
            </p:extLst>
          </p:nvPr>
        </p:nvGraphicFramePr>
        <p:xfrm>
          <a:off x="414085" y="5948363"/>
          <a:ext cx="2957749" cy="363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51000" imgH="203200" progId="Equation.3">
                  <p:embed/>
                </p:oleObj>
              </mc:Choice>
              <mc:Fallback>
                <p:oleObj name="Equation" r:id="rId2" imgW="1651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4085" y="5948363"/>
                        <a:ext cx="2957749" cy="363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668625"/>
              </p:ext>
            </p:extLst>
          </p:nvPr>
        </p:nvGraphicFramePr>
        <p:xfrm>
          <a:off x="3825720" y="5943600"/>
          <a:ext cx="5096940" cy="368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06700" imgH="203200" progId="Equation.3">
                  <p:embed/>
                </p:oleObj>
              </mc:Choice>
              <mc:Fallback>
                <p:oleObj name="Equation" r:id="rId4" imgW="2806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25720" y="5943600"/>
                        <a:ext cx="5096940" cy="368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355533"/>
              </p:ext>
            </p:extLst>
          </p:nvPr>
        </p:nvGraphicFramePr>
        <p:xfrm>
          <a:off x="1577043" y="2417762"/>
          <a:ext cx="6017529" cy="817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17800" imgH="368300" progId="Equation.3">
                  <p:embed/>
                </p:oleObj>
              </mc:Choice>
              <mc:Fallback>
                <p:oleObj name="Equation" r:id="rId6" imgW="27178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77043" y="2417762"/>
                        <a:ext cx="6017529" cy="817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EFA8F689-F4CB-8EF2-BDE4-7E58A8792208}"/>
              </a:ext>
            </a:extLst>
          </p:cNvPr>
          <p:cNvSpPr/>
          <p:nvPr/>
        </p:nvSpPr>
        <p:spPr bwMode="auto">
          <a:xfrm>
            <a:off x="1577043" y="3290859"/>
            <a:ext cx="1905000" cy="1981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05E742B-B13E-3C16-B135-3878E0B8868A}"/>
              </a:ext>
            </a:extLst>
          </p:cNvPr>
          <p:cNvSpPr/>
          <p:nvPr/>
        </p:nvSpPr>
        <p:spPr bwMode="auto">
          <a:xfrm>
            <a:off x="4625043" y="3290859"/>
            <a:ext cx="1905000" cy="1981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6A0D9F6-B581-B41A-F61D-ED17F64FDCE5}"/>
              </a:ext>
            </a:extLst>
          </p:cNvPr>
          <p:cNvSpPr/>
          <p:nvPr/>
        </p:nvSpPr>
        <p:spPr bwMode="auto">
          <a:xfrm>
            <a:off x="1881843" y="3976659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9606B78-30A4-F53D-84BB-E1C5B360A9CA}"/>
              </a:ext>
            </a:extLst>
          </p:cNvPr>
          <p:cNvSpPr/>
          <p:nvPr/>
        </p:nvSpPr>
        <p:spPr bwMode="auto">
          <a:xfrm>
            <a:off x="2110443" y="3671859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A87586-5760-37AB-8C0E-7504C9AB780C}"/>
              </a:ext>
            </a:extLst>
          </p:cNvPr>
          <p:cNvSpPr/>
          <p:nvPr/>
        </p:nvSpPr>
        <p:spPr bwMode="auto">
          <a:xfrm>
            <a:off x="2034243" y="4510059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BB9DFCA-1279-2698-A69A-346A7E080DAA}"/>
              </a:ext>
            </a:extLst>
          </p:cNvPr>
          <p:cNvSpPr/>
          <p:nvPr/>
        </p:nvSpPr>
        <p:spPr bwMode="auto">
          <a:xfrm>
            <a:off x="2567643" y="3824259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C7AD2E3-DF59-60A0-6FC6-4EF6CB12E954}"/>
              </a:ext>
            </a:extLst>
          </p:cNvPr>
          <p:cNvSpPr/>
          <p:nvPr/>
        </p:nvSpPr>
        <p:spPr bwMode="auto">
          <a:xfrm>
            <a:off x="2491443" y="4586259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69B7696-40E1-7C42-A35C-276CC9225E08}"/>
              </a:ext>
            </a:extLst>
          </p:cNvPr>
          <p:cNvSpPr/>
          <p:nvPr/>
        </p:nvSpPr>
        <p:spPr bwMode="auto">
          <a:xfrm>
            <a:off x="2796243" y="4205259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F9E944D-A13A-1DC1-A8EE-50ADF502BB53}"/>
              </a:ext>
            </a:extLst>
          </p:cNvPr>
          <p:cNvSpPr/>
          <p:nvPr/>
        </p:nvSpPr>
        <p:spPr bwMode="auto">
          <a:xfrm>
            <a:off x="2948643" y="3748059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E25D772-0FC9-1BCC-E5B6-3FEF6E4B2D1F}"/>
              </a:ext>
            </a:extLst>
          </p:cNvPr>
          <p:cNvSpPr/>
          <p:nvPr/>
        </p:nvSpPr>
        <p:spPr bwMode="auto">
          <a:xfrm>
            <a:off x="2872443" y="4586259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2FC6880-28FA-991A-8693-BE5BD1B10925}"/>
              </a:ext>
            </a:extLst>
          </p:cNvPr>
          <p:cNvSpPr/>
          <p:nvPr/>
        </p:nvSpPr>
        <p:spPr bwMode="auto">
          <a:xfrm>
            <a:off x="4929843" y="3976659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EEC0F1E-E608-46AB-539C-EEB0BD6394DC}"/>
              </a:ext>
            </a:extLst>
          </p:cNvPr>
          <p:cNvSpPr/>
          <p:nvPr/>
        </p:nvSpPr>
        <p:spPr bwMode="auto">
          <a:xfrm>
            <a:off x="5158443" y="3671859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6DECCB8-8353-EE8D-A41F-95E097413036}"/>
              </a:ext>
            </a:extLst>
          </p:cNvPr>
          <p:cNvSpPr/>
          <p:nvPr/>
        </p:nvSpPr>
        <p:spPr bwMode="auto">
          <a:xfrm>
            <a:off x="5082243" y="4510059"/>
            <a:ext cx="152400" cy="152400"/>
          </a:xfrm>
          <a:prstGeom prst="ellipse">
            <a:avLst/>
          </a:prstGeom>
          <a:solidFill>
            <a:srgbClr val="008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11CEF10-39A7-01DD-D879-BD1A41AB60DD}"/>
              </a:ext>
            </a:extLst>
          </p:cNvPr>
          <p:cNvSpPr/>
          <p:nvPr/>
        </p:nvSpPr>
        <p:spPr bwMode="auto">
          <a:xfrm>
            <a:off x="5615643" y="3824259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4B4B4A1-57B0-2280-5EF8-E440938ECD70}"/>
              </a:ext>
            </a:extLst>
          </p:cNvPr>
          <p:cNvSpPr/>
          <p:nvPr/>
        </p:nvSpPr>
        <p:spPr bwMode="auto">
          <a:xfrm>
            <a:off x="5539443" y="4586259"/>
            <a:ext cx="152400" cy="152400"/>
          </a:xfrm>
          <a:prstGeom prst="ellipse">
            <a:avLst/>
          </a:prstGeom>
          <a:solidFill>
            <a:srgbClr val="008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D946D27-CC4A-3107-7EA6-BCBE9CF74BCF}"/>
              </a:ext>
            </a:extLst>
          </p:cNvPr>
          <p:cNvSpPr/>
          <p:nvPr/>
        </p:nvSpPr>
        <p:spPr bwMode="auto">
          <a:xfrm>
            <a:off x="5844243" y="4205259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61AE128-0584-53DA-A388-ADB9D78FE9F0}"/>
              </a:ext>
            </a:extLst>
          </p:cNvPr>
          <p:cNvSpPr/>
          <p:nvPr/>
        </p:nvSpPr>
        <p:spPr bwMode="auto">
          <a:xfrm>
            <a:off x="5996643" y="3748059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F6DB6C1-0B71-3BC2-05AE-AFCD1E47B73C}"/>
              </a:ext>
            </a:extLst>
          </p:cNvPr>
          <p:cNvSpPr/>
          <p:nvPr/>
        </p:nvSpPr>
        <p:spPr bwMode="auto">
          <a:xfrm>
            <a:off x="5920443" y="4586259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9081A90-C5B8-8C50-561F-02B1915B5B74}"/>
              </a:ext>
            </a:extLst>
          </p:cNvPr>
          <p:cNvSpPr txBox="1"/>
          <p:nvPr/>
        </p:nvSpPr>
        <p:spPr>
          <a:xfrm>
            <a:off x="2874725" y="4373627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7DE6D44-1DCD-B4F8-B773-F5B462ED8F33}"/>
              </a:ext>
            </a:extLst>
          </p:cNvPr>
          <p:cNvSpPr txBox="1"/>
          <p:nvPr/>
        </p:nvSpPr>
        <p:spPr>
          <a:xfrm>
            <a:off x="2793615" y="4001824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62FB853-5B90-DF97-219D-3650577C5F0E}"/>
              </a:ext>
            </a:extLst>
          </p:cNvPr>
          <p:cNvSpPr txBox="1"/>
          <p:nvPr/>
        </p:nvSpPr>
        <p:spPr>
          <a:xfrm>
            <a:off x="2936704" y="3529970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982E9B0-897D-1444-9924-39078F2265F3}"/>
              </a:ext>
            </a:extLst>
          </p:cNvPr>
          <p:cNvSpPr txBox="1"/>
          <p:nvPr/>
        </p:nvSpPr>
        <p:spPr>
          <a:xfrm>
            <a:off x="2529543" y="3588003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75801B4-9D4F-5B6B-1EBD-9CC6A50122A6}"/>
              </a:ext>
            </a:extLst>
          </p:cNvPr>
          <p:cNvSpPr txBox="1"/>
          <p:nvPr/>
        </p:nvSpPr>
        <p:spPr>
          <a:xfrm>
            <a:off x="5594391" y="3619688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ADAEA44-B791-C114-50DC-18DA60CF9E18}"/>
              </a:ext>
            </a:extLst>
          </p:cNvPr>
          <p:cNvSpPr txBox="1"/>
          <p:nvPr/>
        </p:nvSpPr>
        <p:spPr>
          <a:xfrm>
            <a:off x="5996643" y="3540682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8FF875D-6BF4-F85B-9977-5893915D65AD}"/>
              </a:ext>
            </a:extLst>
          </p:cNvPr>
          <p:cNvSpPr txBox="1"/>
          <p:nvPr/>
        </p:nvSpPr>
        <p:spPr>
          <a:xfrm>
            <a:off x="5829561" y="3986197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3730A2E-E03F-79A4-A9BC-3B4EA57DBD24}"/>
              </a:ext>
            </a:extLst>
          </p:cNvPr>
          <p:cNvSpPr txBox="1"/>
          <p:nvPr/>
        </p:nvSpPr>
        <p:spPr>
          <a:xfrm>
            <a:off x="5908504" y="4356814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4DE5DC2-D60A-B4C2-41F4-A1233BF932E0}"/>
              </a:ext>
            </a:extLst>
          </p:cNvPr>
          <p:cNvSpPr txBox="1"/>
          <p:nvPr/>
        </p:nvSpPr>
        <p:spPr>
          <a:xfrm>
            <a:off x="5100741" y="3584489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1F8F07F-9083-52DF-B6A3-780A6CD75FE9}"/>
              </a:ext>
            </a:extLst>
          </p:cNvPr>
          <p:cNvSpPr txBox="1"/>
          <p:nvPr/>
        </p:nvSpPr>
        <p:spPr>
          <a:xfrm>
            <a:off x="4863575" y="3885157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3E0512B-AB24-3A04-E0B3-E95C9BF29054}"/>
              </a:ext>
            </a:extLst>
          </p:cNvPr>
          <p:cNvSpPr txBox="1"/>
          <p:nvPr/>
        </p:nvSpPr>
        <p:spPr>
          <a:xfrm>
            <a:off x="2061798" y="3584221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67D9B33-2E99-B88D-91D2-C1C60030B021}"/>
              </a:ext>
            </a:extLst>
          </p:cNvPr>
          <p:cNvSpPr txBox="1"/>
          <p:nvPr/>
        </p:nvSpPr>
        <p:spPr>
          <a:xfrm>
            <a:off x="1814892" y="3893487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FF0813E-DF21-26FA-F6EA-C15EE3E33301}"/>
              </a:ext>
            </a:extLst>
          </p:cNvPr>
          <p:cNvSpPr txBox="1"/>
          <p:nvPr/>
        </p:nvSpPr>
        <p:spPr>
          <a:xfrm>
            <a:off x="1981744" y="4434770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860DD2F-0417-65EC-9E64-A75AB000D741}"/>
              </a:ext>
            </a:extLst>
          </p:cNvPr>
          <p:cNvSpPr txBox="1"/>
          <p:nvPr/>
        </p:nvSpPr>
        <p:spPr>
          <a:xfrm>
            <a:off x="5020265" y="4399259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3A94DE3-DAD4-7114-A977-D23A57ED7FA7}"/>
              </a:ext>
            </a:extLst>
          </p:cNvPr>
          <p:cNvSpPr txBox="1"/>
          <p:nvPr/>
        </p:nvSpPr>
        <p:spPr>
          <a:xfrm>
            <a:off x="2577439" y="4665367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85986A0-C037-CDEF-CAF5-DD6D7FE84FCE}"/>
              </a:ext>
            </a:extLst>
          </p:cNvPr>
          <p:cNvSpPr txBox="1"/>
          <p:nvPr/>
        </p:nvSpPr>
        <p:spPr>
          <a:xfrm>
            <a:off x="5483434" y="4489180"/>
            <a:ext cx="147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47442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we’ve been!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70246" y="3011245"/>
            <a:ext cx="4352246" cy="6189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How many slides?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94692" y="4268358"/>
            <a:ext cx="2915377" cy="6189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>
                <a:solidFill>
                  <a:srgbClr val="0000FF"/>
                </a:solidFill>
              </a:rPr>
              <a:t>~1,400 slides</a:t>
            </a:r>
          </a:p>
        </p:txBody>
      </p:sp>
    </p:spTree>
    <p:extLst>
      <p:ext uri="{BB962C8B-B14F-4D97-AF65-F5344CB8AC3E}">
        <p14:creationId xmlns:p14="http://schemas.microsoft.com/office/powerpoint/2010/main" val="270875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we’ve been!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Our ML suite: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How many classes?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How many lines of code?</a:t>
            </a:r>
          </a:p>
        </p:txBody>
      </p:sp>
    </p:spTree>
    <p:extLst>
      <p:ext uri="{BB962C8B-B14F-4D97-AF65-F5344CB8AC3E}">
        <p14:creationId xmlns:p14="http://schemas.microsoft.com/office/powerpoint/2010/main" val="3487476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Assumes spherical clusters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24200" y="2057400"/>
            <a:ext cx="2209800" cy="2743200"/>
            <a:chOff x="3124200" y="3657600"/>
            <a:chExt cx="2209800" cy="2743200"/>
          </a:xfrm>
        </p:grpSpPr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33528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31242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32766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3581400" y="4114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35814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200400" y="5105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35814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3276600" y="5791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6576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47244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44958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46482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5029200" y="4191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0"/>
            <p:cNvSpPr>
              <a:spLocks noChangeArrowheads="1"/>
            </p:cNvSpPr>
            <p:nvPr/>
          </p:nvSpPr>
          <p:spPr bwMode="auto">
            <a:xfrm>
              <a:off x="49530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0"/>
            <p:cNvSpPr>
              <a:spLocks noChangeArrowheads="1"/>
            </p:cNvSpPr>
            <p:nvPr/>
          </p:nvSpPr>
          <p:spPr bwMode="auto">
            <a:xfrm>
              <a:off x="4572000" y="4953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4953000" y="5562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5720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48768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5" name="Oval 44"/>
          <p:cNvSpPr/>
          <p:nvPr/>
        </p:nvSpPr>
        <p:spPr bwMode="auto">
          <a:xfrm>
            <a:off x="2743200" y="1905000"/>
            <a:ext cx="2895600" cy="1371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2819400" y="3200400"/>
            <a:ext cx="2971800" cy="1752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76400" y="5862935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k-means assumes spherical clusters!</a:t>
            </a:r>
          </a:p>
        </p:txBody>
      </p:sp>
    </p:spTree>
    <p:extLst>
      <p:ext uri="{BB962C8B-B14F-4D97-AF65-F5344CB8AC3E}">
        <p14:creationId xmlns:p14="http://schemas.microsoft.com/office/powerpoint/2010/main" val="30686937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we’ve been!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Our ML suite: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29 classes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2951 lines of code</a:t>
            </a:r>
          </a:p>
        </p:txBody>
      </p:sp>
    </p:spTree>
    <p:extLst>
      <p:ext uri="{BB962C8B-B14F-4D97-AF65-F5344CB8AC3E}">
        <p14:creationId xmlns:p14="http://schemas.microsoft.com/office/powerpoint/2010/main" val="25093364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we’ve been!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188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Our ML suite:</a:t>
            </a:r>
          </a:p>
          <a:p>
            <a:r>
              <a:rPr lang="en-US" dirty="0"/>
              <a:t>Supports 7 classifiers</a:t>
            </a:r>
          </a:p>
          <a:p>
            <a:pPr lvl="1"/>
            <a:r>
              <a:rPr lang="en-US" dirty="0"/>
              <a:t>Decision Tree</a:t>
            </a:r>
          </a:p>
          <a:p>
            <a:pPr lvl="1"/>
            <a:r>
              <a:rPr lang="en-US" dirty="0"/>
              <a:t>Perceptron</a:t>
            </a:r>
          </a:p>
          <a:p>
            <a:pPr lvl="1"/>
            <a:r>
              <a:rPr lang="en-US" dirty="0"/>
              <a:t>Average Perceptron</a:t>
            </a:r>
          </a:p>
          <a:p>
            <a:pPr lvl="1"/>
            <a:r>
              <a:rPr lang="en-US" dirty="0"/>
              <a:t>Gradient descent</a:t>
            </a:r>
          </a:p>
          <a:p>
            <a:pPr lvl="2"/>
            <a:r>
              <a:rPr lang="en-US" dirty="0"/>
              <a:t>2 loss functions</a:t>
            </a:r>
          </a:p>
          <a:p>
            <a:pPr lvl="2"/>
            <a:r>
              <a:rPr lang="en-US" dirty="0"/>
              <a:t>2 regularization methods</a:t>
            </a:r>
          </a:p>
          <a:p>
            <a:pPr lvl="1"/>
            <a:r>
              <a:rPr lang="en-US" dirty="0"/>
              <a:t>K-NN</a:t>
            </a:r>
          </a:p>
          <a:p>
            <a:pPr lvl="1"/>
            <a:r>
              <a:rPr lang="en-US" dirty="0"/>
              <a:t>Naïve Bayes</a:t>
            </a:r>
          </a:p>
          <a:p>
            <a:pPr lvl="1"/>
            <a:r>
              <a:rPr lang="en-US" dirty="0"/>
              <a:t>2 layer neural network</a:t>
            </a:r>
          </a:p>
          <a:p>
            <a:r>
              <a:rPr lang="en-US" dirty="0"/>
              <a:t>Supports two types of data normalization</a:t>
            </a:r>
          </a:p>
          <a:p>
            <a:pPr lvl="1"/>
            <a:r>
              <a:rPr lang="en-US" dirty="0"/>
              <a:t>feature normalization</a:t>
            </a:r>
          </a:p>
          <a:p>
            <a:pPr lvl="1"/>
            <a:r>
              <a:rPr lang="en-US" dirty="0"/>
              <a:t>example normalization</a:t>
            </a:r>
          </a:p>
          <a:p>
            <a:r>
              <a:rPr lang="en-US" dirty="0"/>
              <a:t>Supports two types of meta-classifiers</a:t>
            </a:r>
          </a:p>
          <a:p>
            <a:pPr lvl="1"/>
            <a:r>
              <a:rPr lang="en-US" dirty="0"/>
              <a:t>OVA</a:t>
            </a:r>
          </a:p>
          <a:p>
            <a:pPr lvl="1"/>
            <a:r>
              <a:rPr lang="en-US" dirty="0"/>
              <a:t>AVA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264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we’ve been!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04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Geometric view of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Model analysis and interpretation (linear, etc.)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Evaluation and experimentation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Probability basics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Regularization (and priors)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Deep learning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Ensemble methods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Unsupervised learning (clustering)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2080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7B862-01DE-242C-315A-E21FAF3CE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of these are true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75959-FAB1-A5B4-4323-BED2EBC5D48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 lived in Vermont for three years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won a disc golf tournament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I’m a dual citizen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I’ve been to Albania 5 times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brew my own beer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3117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A5DBF-979D-7A48-91A3-60E0F2CB7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Four of these are true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CBB4A-2445-BA47-B5D9-815B115EA7F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/>
              <a:t>I cut </a:t>
            </a:r>
            <a:r>
              <a:rPr lang="en-US" dirty="0"/>
              <a:t>my own hair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wrote the prototype of Google Scholar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mountain unicycle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was born in Antarctica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have over 100 bottles of alcohol at home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982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B2EEA-77C9-1B52-320A-5CFBA2B5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36A3A-5225-6F1A-3E17-243CECA1A09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Mean: 28.58 (87%)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Q3: 30.4 (92%)</a:t>
            </a:r>
          </a:p>
          <a:p>
            <a:pPr marL="0" indent="0">
              <a:buNone/>
            </a:pPr>
            <a:r>
              <a:rPr lang="en-US" dirty="0"/>
              <a:t>Median: 29 (88%)</a:t>
            </a:r>
          </a:p>
          <a:p>
            <a:pPr marL="0" indent="0">
              <a:buNone/>
            </a:pPr>
            <a:r>
              <a:rPr lang="en-US" dirty="0"/>
              <a:t>Q1: 27.75 (84%)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/>
              <a:t>Good job!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37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K-means: another view</a:t>
            </a:r>
          </a:p>
        </p:txBody>
      </p:sp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3" name="Oval 5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Oval 6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5" name="Oval 7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6" name="Oval 8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7" name="Oval 9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8" name="Oval 10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9" name="Oval 11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0" name="Oval 12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1" name="Oval 13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2" name="Oval 14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3" name="Oval 15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13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K-means: another view</a:t>
            </a: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3048000" y="35052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50292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038600" y="1889779"/>
            <a:ext cx="2133600" cy="2104077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78960" y="2377825"/>
            <a:ext cx="1051680" cy="1127375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989728" y="2575579"/>
            <a:ext cx="2133600" cy="2104077"/>
          </a:xfrm>
          <a:prstGeom prst="ellipse">
            <a:avLst/>
          </a:prstGeom>
          <a:noFill/>
          <a:ln w="38100" cmpd="sng">
            <a:solidFill>
              <a:srgbClr val="8E057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530088" y="3063625"/>
            <a:ext cx="1051680" cy="1127375"/>
          </a:xfrm>
          <a:prstGeom prst="ellipse">
            <a:avLst/>
          </a:prstGeom>
          <a:noFill/>
          <a:ln w="38100" cmpd="sng">
            <a:solidFill>
              <a:srgbClr val="8E057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085749" y="2651169"/>
            <a:ext cx="2133600" cy="2104077"/>
          </a:xfrm>
          <a:prstGeom prst="ellipse">
            <a:avLst/>
          </a:prstGeom>
          <a:noFill/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626109" y="3139215"/>
            <a:ext cx="1051680" cy="1127375"/>
          </a:xfrm>
          <a:prstGeom prst="ellipse">
            <a:avLst/>
          </a:prstGeom>
          <a:noFill/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99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3048000" y="35052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50292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38600" y="1889779"/>
            <a:ext cx="2133600" cy="2104077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78960" y="2377825"/>
            <a:ext cx="1051680" cy="1127375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989728" y="2575579"/>
            <a:ext cx="2133600" cy="2104077"/>
          </a:xfrm>
          <a:prstGeom prst="ellipse">
            <a:avLst/>
          </a:prstGeom>
          <a:noFill/>
          <a:ln w="38100" cmpd="sng">
            <a:solidFill>
              <a:srgbClr val="8E057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530088" y="3063625"/>
            <a:ext cx="1051680" cy="1127375"/>
          </a:xfrm>
          <a:prstGeom prst="ellipse">
            <a:avLst/>
          </a:prstGeom>
          <a:noFill/>
          <a:ln w="38100" cmpd="sng">
            <a:solidFill>
              <a:srgbClr val="8E057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085749" y="2651169"/>
            <a:ext cx="2133600" cy="2104077"/>
          </a:xfrm>
          <a:prstGeom prst="ellipse">
            <a:avLst/>
          </a:prstGeom>
          <a:noFill/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626109" y="3139215"/>
            <a:ext cx="1051680" cy="1127375"/>
          </a:xfrm>
          <a:prstGeom prst="ellipse">
            <a:avLst/>
          </a:prstGeom>
          <a:noFill/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6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5580</TotalTime>
  <Words>2259</Words>
  <Application>Microsoft Macintosh PowerPoint</Application>
  <PresentationFormat>On-screen Show (4:3)</PresentationFormat>
  <Paragraphs>475</Paragraphs>
  <Slides>65</Slides>
  <Notes>18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6" baseType="lpstr">
      <vt:lpstr>Arial</vt:lpstr>
      <vt:lpstr>Calibri</vt:lpstr>
      <vt:lpstr>Lucida Grande</vt:lpstr>
      <vt:lpstr>Lucida Sans</vt:lpstr>
      <vt:lpstr>Times</vt:lpstr>
      <vt:lpstr>Times New Roman</vt:lpstr>
      <vt:lpstr>Tw Cen MT</vt:lpstr>
      <vt:lpstr>Wingdings</vt:lpstr>
      <vt:lpstr>Wingdings 2</vt:lpstr>
      <vt:lpstr>Median</vt:lpstr>
      <vt:lpstr>Equation</vt:lpstr>
      <vt:lpstr>Clustering Beyond  K-means</vt:lpstr>
      <vt:lpstr>Administrative</vt:lpstr>
      <vt:lpstr>K-means</vt:lpstr>
      <vt:lpstr>Problems with K-means</vt:lpstr>
      <vt:lpstr>Problems with K-means</vt:lpstr>
      <vt:lpstr>Assumes spherical clusters</vt:lpstr>
      <vt:lpstr>K-means: another view</vt:lpstr>
      <vt:lpstr>K-means: another view</vt:lpstr>
      <vt:lpstr>K-means: assign points to nearest center</vt:lpstr>
      <vt:lpstr>K-means: readjust centers</vt:lpstr>
      <vt:lpstr>EM clustering:  mixtures of Gaussians</vt:lpstr>
      <vt:lpstr>EM clustering</vt:lpstr>
      <vt:lpstr>Soft clustering</vt:lpstr>
      <vt:lpstr>EM clustering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Model: mixture of Gaussians</vt:lpstr>
      <vt:lpstr>Gaussian in 1D</vt:lpstr>
      <vt:lpstr>Gaussian in multiple dimensions</vt:lpstr>
      <vt:lpstr>PowerPoint Presentation</vt:lpstr>
      <vt:lpstr>PowerPoint Presentation</vt:lpstr>
      <vt:lpstr>PowerPoint Presentation</vt:lpstr>
      <vt:lpstr>Fitting a Gaussian</vt:lpstr>
      <vt:lpstr>Fitting a Gaussian</vt:lpstr>
      <vt:lpstr>PowerPoint Presentation</vt:lpstr>
      <vt:lpstr>PowerPoint Presentation</vt:lpstr>
      <vt:lpstr>E and M steps: creating a better model</vt:lpstr>
      <vt:lpstr>Similar to k-means</vt:lpstr>
      <vt:lpstr>E and M steps</vt:lpstr>
      <vt:lpstr>EM</vt:lpstr>
      <vt:lpstr>EM is a general framework</vt:lpstr>
      <vt:lpstr>EM shows up all over the place</vt:lpstr>
      <vt:lpstr>Finding Word Alignments</vt:lpstr>
      <vt:lpstr>Finding Word Alignments</vt:lpstr>
      <vt:lpstr>Finding Word Alignments</vt:lpstr>
      <vt:lpstr>Finding Word Alignments</vt:lpstr>
      <vt:lpstr>Finding Word Alignments</vt:lpstr>
      <vt:lpstr>Finding Word Alignments</vt:lpstr>
      <vt:lpstr>Statistical Machine Translation</vt:lpstr>
      <vt:lpstr>Other clustering algorithms</vt:lpstr>
      <vt:lpstr>Non-Gaussian data</vt:lpstr>
      <vt:lpstr>Spectral clustering examples</vt:lpstr>
      <vt:lpstr>Spectral clustering examples</vt:lpstr>
      <vt:lpstr>Spectral clustering examples</vt:lpstr>
      <vt:lpstr>What Is A Good Clustering?</vt:lpstr>
      <vt:lpstr>Common approach: use labeled data</vt:lpstr>
      <vt:lpstr>Common approach: use labeled data</vt:lpstr>
      <vt:lpstr>Overall purity</vt:lpstr>
      <vt:lpstr>Purity issues…</vt:lpstr>
      <vt:lpstr>Purity isn’t perfect</vt:lpstr>
      <vt:lpstr>Common approach: use labeled data</vt:lpstr>
      <vt:lpstr>Common approach: use labeled data</vt:lpstr>
      <vt:lpstr>Common approach: use labeled data</vt:lpstr>
      <vt:lpstr>Where we’ve been!</vt:lpstr>
      <vt:lpstr>Where we’ve been!</vt:lpstr>
      <vt:lpstr>Where we’ve been!</vt:lpstr>
      <vt:lpstr>Where we’ve been!</vt:lpstr>
      <vt:lpstr>Where we’ve been!</vt:lpstr>
      <vt:lpstr>Four of these are true</vt:lpstr>
      <vt:lpstr>Four of these are true</vt:lpstr>
      <vt:lpstr>Midterm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Robert Kauchak</cp:lastModifiedBy>
  <cp:revision>378</cp:revision>
  <cp:lastPrinted>2023-11-28T21:01:56Z</cp:lastPrinted>
  <dcterms:created xsi:type="dcterms:W3CDTF">2013-09-08T20:10:23Z</dcterms:created>
  <dcterms:modified xsi:type="dcterms:W3CDTF">2023-11-28T21:14:42Z</dcterms:modified>
</cp:coreProperties>
</file>