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8" r:id="rId3"/>
    <p:sldId id="411" r:id="rId4"/>
    <p:sldId id="308" r:id="rId5"/>
    <p:sldId id="327" r:id="rId6"/>
    <p:sldId id="328" r:id="rId7"/>
    <p:sldId id="329" r:id="rId8"/>
    <p:sldId id="330" r:id="rId9"/>
    <p:sldId id="331" r:id="rId10"/>
    <p:sldId id="332" r:id="rId11"/>
    <p:sldId id="334" r:id="rId12"/>
    <p:sldId id="335" r:id="rId13"/>
    <p:sldId id="333" r:id="rId14"/>
    <p:sldId id="396" r:id="rId15"/>
    <p:sldId id="399" r:id="rId16"/>
    <p:sldId id="395" r:id="rId17"/>
    <p:sldId id="397" r:id="rId18"/>
    <p:sldId id="394" r:id="rId19"/>
    <p:sldId id="401" r:id="rId20"/>
    <p:sldId id="400" r:id="rId21"/>
    <p:sldId id="336" r:id="rId22"/>
    <p:sldId id="338" r:id="rId23"/>
    <p:sldId id="340" r:id="rId24"/>
    <p:sldId id="341" r:id="rId25"/>
    <p:sldId id="342" r:id="rId26"/>
    <p:sldId id="347" r:id="rId27"/>
    <p:sldId id="337" r:id="rId28"/>
    <p:sldId id="402" r:id="rId29"/>
    <p:sldId id="403" r:id="rId30"/>
    <p:sldId id="404" r:id="rId31"/>
    <p:sldId id="343" r:id="rId32"/>
    <p:sldId id="405" r:id="rId33"/>
    <p:sldId id="406" r:id="rId34"/>
    <p:sldId id="407" r:id="rId35"/>
    <p:sldId id="408" r:id="rId36"/>
    <p:sldId id="344" r:id="rId37"/>
    <p:sldId id="345" r:id="rId38"/>
    <p:sldId id="346" r:id="rId39"/>
    <p:sldId id="348" r:id="rId40"/>
    <p:sldId id="349" r:id="rId41"/>
    <p:sldId id="350" r:id="rId42"/>
    <p:sldId id="351" r:id="rId43"/>
    <p:sldId id="352" r:id="rId44"/>
    <p:sldId id="353" r:id="rId45"/>
    <p:sldId id="409" r:id="rId46"/>
    <p:sldId id="412" r:id="rId47"/>
    <p:sldId id="413" r:id="rId48"/>
    <p:sldId id="354" r:id="rId49"/>
    <p:sldId id="355" r:id="rId50"/>
    <p:sldId id="356" r:id="rId51"/>
    <p:sldId id="357" r:id="rId52"/>
    <p:sldId id="358" r:id="rId53"/>
    <p:sldId id="359" r:id="rId54"/>
    <p:sldId id="360" r:id="rId55"/>
    <p:sldId id="410" r:id="rId56"/>
    <p:sldId id="362" r:id="rId57"/>
    <p:sldId id="363" r:id="rId58"/>
    <p:sldId id="364" r:id="rId59"/>
    <p:sldId id="365" r:id="rId60"/>
    <p:sldId id="366" r:id="rId61"/>
    <p:sldId id="367" r:id="rId62"/>
    <p:sldId id="368" r:id="rId63"/>
    <p:sldId id="369" r:id="rId64"/>
    <p:sldId id="370" r:id="rId65"/>
    <p:sldId id="371" r:id="rId66"/>
    <p:sldId id="372" r:id="rId67"/>
    <p:sldId id="373" r:id="rId68"/>
    <p:sldId id="374" r:id="rId69"/>
    <p:sldId id="375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81" autoAdjust="0"/>
    <p:restoredTop sz="94904"/>
  </p:normalViewPr>
  <p:slideViewPr>
    <p:cSldViewPr snapToGrid="0" snapToObjects="1">
      <p:cViewPr varScale="1">
        <p:scale>
          <a:sx n="86" d="100"/>
          <a:sy n="86" d="100"/>
        </p:scale>
        <p:origin x="216" y="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7A57FA-812F-9A4F-B534-56F100840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47C14-F0F1-884E-966F-06EB541A74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0A5A-4FB5-FC43-955A-43B2487D3E67}" type="datetimeFigureOut">
              <a:rPr lang="en-US" smtClean="0"/>
              <a:t>8/31/23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DAD26-0A26-4E46-9845-182C1EC4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C6823-2DC3-6947-A35C-D579952816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AA6F-E738-2540-8F7D-4D5ED008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2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Error/noise</a:t>
            </a:r>
            <a:r>
              <a:rPr lang="en-US" baseline="0" dirty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9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23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many of the same things we used to “pre-prune”, i.e.</a:t>
            </a:r>
            <a:r>
              <a:rPr lang="en-US" baseline="0" dirty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tend to perform roughly</a:t>
            </a:r>
            <a:r>
              <a:rPr lang="en-US" baseline="0" dirty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is also</a:t>
            </a:r>
            <a:r>
              <a:rPr lang="en-US" baseline="0" dirty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8/31/23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8/31/23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2023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ride or not to ride, that is the question…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Build a decision tree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 value and call recursively</a:t>
            </a:r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0665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11019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600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3084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</p:spTree>
    <p:extLst>
      <p:ext uri="{BB962C8B-B14F-4D97-AF65-F5344CB8AC3E}">
        <p14:creationId xmlns:p14="http://schemas.microsoft.com/office/powerpoint/2010/main" val="3094890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500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5174" y="2644817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389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7333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318051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4482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8482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556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9992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3082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4</a:t>
            </a:r>
          </a:p>
        </p:txBody>
      </p:sp>
    </p:spTree>
    <p:extLst>
      <p:ext uri="{BB962C8B-B14F-4D97-AF65-F5344CB8AC3E}">
        <p14:creationId xmlns:p14="http://schemas.microsoft.com/office/powerpoint/2010/main" val="321340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202428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1 due tomorrow (Friday)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2 out soon: start ASAP! (due next Sunday)</a:t>
            </a:r>
          </a:p>
          <a:p>
            <a:pPr lvl="1"/>
            <a:r>
              <a:rPr lang="en-US" sz="2900" dirty="0"/>
              <a:t>Can (and are </a:t>
            </a:r>
            <a:r>
              <a:rPr lang="en-US" sz="2900" b="1" dirty="0"/>
              <a:t>STRONGLY </a:t>
            </a:r>
            <a:r>
              <a:rPr lang="en-US" sz="2900" dirty="0"/>
              <a:t>encouraged to) work in pairs</a:t>
            </a:r>
          </a:p>
          <a:p>
            <a:pPr lvl="1"/>
            <a:endParaRPr lang="en-US" sz="2900" dirty="0"/>
          </a:p>
          <a:p>
            <a:pPr marL="0" indent="0">
              <a:buNone/>
            </a:pPr>
            <a:r>
              <a:rPr lang="en-US" sz="3200" dirty="0"/>
              <a:t>Slack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2940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608450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we just stopped here, which tree would be best? 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classification, the most common “error” is the number of mistakes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Training error for each of these?</a:t>
            </a: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vs. accuracy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4/10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780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accuracy</a:t>
            </a:r>
            <a:r>
              <a:rPr lang="en-US" sz="2400" dirty="0"/>
              <a:t>: the average proportion correct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FF6600"/>
                </a:solidFill>
              </a:rPr>
              <a:t>error: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accuracy: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7/10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8/10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6/10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error = 1-accuracy    (and vice versa)</a:t>
            </a:r>
          </a:p>
        </p:txBody>
      </p:sp>
    </p:spTree>
    <p:extLst>
      <p:ext uri="{BB962C8B-B14F-4D97-AF65-F5344CB8AC3E}">
        <p14:creationId xmlns:p14="http://schemas.microsoft.com/office/powerpoint/2010/main" val="1835243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928698" y="2557314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2718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6007"/>
              </p:ext>
            </p:extLst>
          </p:nvPr>
        </p:nvGraphicFramePr>
        <p:xfrm>
          <a:off x="4858508" y="3518405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943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85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68018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4994" y="4174162"/>
            <a:ext cx="2693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we do?</a:t>
            </a:r>
          </a:p>
        </p:txBody>
      </p:sp>
    </p:spTree>
    <p:extLst>
      <p:ext uri="{BB962C8B-B14F-4D97-AF65-F5344CB8AC3E}">
        <p14:creationId xmlns:p14="http://schemas.microsoft.com/office/powerpoint/2010/main" val="64275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F471-832B-EE4F-B4AA-F7607194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5E355-3A57-5149-9603-DDE48BFD4F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Mentor hours this week:</a:t>
            </a:r>
          </a:p>
          <a:p>
            <a:pPr lvl="1"/>
            <a:r>
              <a:rPr lang="en-US" sz="2500" dirty="0"/>
              <a:t>Thursday (Today), 7-9pm (Edmunds upstairs)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Mentor hours starting next week:</a:t>
            </a:r>
          </a:p>
          <a:p>
            <a:pPr lvl="1"/>
            <a:r>
              <a:rPr lang="en-US" sz="2500" dirty="0"/>
              <a:t>Friday, 7-9pm</a:t>
            </a:r>
          </a:p>
          <a:p>
            <a:pPr lvl="1"/>
            <a:r>
              <a:rPr lang="en-US" sz="2500" dirty="0"/>
              <a:t>Sunday, 7-9pm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Lecture notes posted (webpage)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Keep up with the reading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Videos before class</a:t>
            </a:r>
          </a:p>
        </p:txBody>
      </p:sp>
    </p:spTree>
    <p:extLst>
      <p:ext uri="{BB962C8B-B14F-4D97-AF65-F5344CB8AC3E}">
        <p14:creationId xmlns:p14="http://schemas.microsoft.com/office/powerpoint/2010/main" val="691710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28342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6871" y="3943329"/>
            <a:ext cx="3880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 need to examine other features since all examples have the same label.</a:t>
            </a:r>
          </a:p>
        </p:txBody>
      </p:sp>
    </p:spTree>
    <p:extLst>
      <p:ext uri="{BB962C8B-B14F-4D97-AF65-F5344CB8AC3E}">
        <p14:creationId xmlns:p14="http://schemas.microsoft.com/office/powerpoint/2010/main" val="2134785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33623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6706" y="2748731"/>
            <a:ext cx="388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Still two features left we can split on</a:t>
            </a:r>
          </a:p>
        </p:txBody>
      </p:sp>
    </p:spTree>
    <p:extLst>
      <p:ext uri="{BB962C8B-B14F-4D97-AF65-F5344CB8AC3E}">
        <p14:creationId xmlns:p14="http://schemas.microsoft.com/office/powerpoint/2010/main" val="732668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8807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</p:spTree>
    <p:extLst>
      <p:ext uri="{BB962C8B-B14F-4D97-AF65-F5344CB8AC3E}">
        <p14:creationId xmlns:p14="http://schemas.microsoft.com/office/powerpoint/2010/main" val="223403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1882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0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4006219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01982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2218928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rgbClr val="BFBFBF"/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1/6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7862" y="6259576"/>
            <a:ext cx="226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should we pick?</a:t>
            </a: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5354"/>
              </p:ext>
            </p:extLst>
          </p:nvPr>
        </p:nvGraphicFramePr>
        <p:xfrm>
          <a:off x="4798427" y="1903836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Training error?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Are we always guaranteed to get a training error of 0?</a:t>
            </a:r>
          </a:p>
        </p:txBody>
      </p:sp>
    </p:spTree>
    <p:extLst>
      <p:ext uri="{BB962C8B-B14F-4D97-AF65-F5344CB8AC3E}">
        <p14:creationId xmlns:p14="http://schemas.microsoft.com/office/powerpoint/2010/main" val="37840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7958" y="2976698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25891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97958" y="38030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7958" y="4690043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97958" y="56904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503333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5556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</p:spTree>
    <p:extLst>
      <p:ext uri="{BB962C8B-B14F-4D97-AF65-F5344CB8AC3E}">
        <p14:creationId xmlns:p14="http://schemas.microsoft.com/office/powerpoint/2010/main" val="1243140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1557"/>
              </p:ext>
            </p:extLst>
          </p:nvPr>
        </p:nvGraphicFramePr>
        <p:xfrm>
          <a:off x="2205000" y="1729875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can this happen?</a:t>
            </a:r>
          </a:p>
        </p:txBody>
      </p:sp>
    </p:spTree>
    <p:extLst>
      <p:ext uri="{BB962C8B-B14F-4D97-AF65-F5344CB8AC3E}">
        <p14:creationId xmlns:p14="http://schemas.microsoft.com/office/powerpoint/2010/main" val="2508176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 </a:t>
            </a:r>
            <a:r>
              <a:rPr lang="en-US" b="1" i="1" dirty="0">
                <a:solidFill>
                  <a:srgbClr val="FF0000"/>
                </a:solidFill>
              </a:rPr>
              <a:t>OR</a:t>
            </a:r>
            <a:r>
              <a:rPr lang="en-US" dirty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we always want to go all the way to the bottom?</a:t>
            </a:r>
          </a:p>
        </p:txBody>
      </p:sp>
    </p:spTree>
    <p:extLst>
      <p:ext uri="{BB962C8B-B14F-4D97-AF65-F5344CB8AC3E}">
        <p14:creationId xmlns:p14="http://schemas.microsoft.com/office/powerpoint/2010/main" val="5312094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03688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684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that what you would do?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A0F6EBE-FAC1-C84C-BB97-7E7577290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03395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07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Maybe…</a:t>
            </a: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77073147-89F9-444F-B546-EFBD98AFD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817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071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0134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12577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10560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299575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874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34755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447"/>
              </p:ext>
            </p:extLst>
          </p:nvPr>
        </p:nvGraphicFramePr>
        <p:xfrm>
          <a:off x="569430" y="1682286"/>
          <a:ext cx="8196618" cy="445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</a:t>
                      </a:r>
                      <a:r>
                        <a:rPr lang="en-US" sz="1400" baseline="0" dirty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989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31216"/>
              </p:ext>
            </p:extLst>
          </p:nvPr>
        </p:nvGraphicFramePr>
        <p:xfrm>
          <a:off x="256079" y="1931712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FF6600"/>
                </a:solidFill>
              </a:rPr>
              <a:t>Overfitting</a:t>
            </a:r>
            <a:r>
              <a:rPr lang="en-US" sz="2400" dirty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/>
              <a:t>Our goal is to learn a </a:t>
            </a:r>
            <a:r>
              <a:rPr lang="en-US" sz="2400" b="1" dirty="0"/>
              <a:t>general</a:t>
            </a:r>
            <a:r>
              <a:rPr lang="en-US" sz="2400" dirty="0"/>
              <a:t> model that will work on the training data as well as other data (i.e., test data)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/>
              <a:t>A sample data set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10 AM, Rainy, No, No?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you describe a “model” that could be used to make decisions in general?</a:t>
            </a: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decision tree learning procedure always decreases training error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that what we want?</a:t>
            </a:r>
          </a:p>
        </p:txBody>
      </p:sp>
    </p:spTree>
    <p:extLst>
      <p:ext uri="{BB962C8B-B14F-4D97-AF65-F5344CB8AC3E}">
        <p14:creationId xmlns:p14="http://schemas.microsoft.com/office/powerpoint/2010/main" val="27752589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error!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4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Even though the training error is decreasing, the testing error can go up!</a:t>
            </a:r>
          </a:p>
        </p:txBody>
      </p:sp>
    </p:spTree>
    <p:extLst>
      <p:ext uri="{BB962C8B-B14F-4D97-AF65-F5344CB8AC3E}">
        <p14:creationId xmlns:p14="http://schemas.microsoft.com/office/powerpoint/2010/main" val="13890933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953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prevent </a:t>
            </a:r>
            <a:r>
              <a:rPr lang="en-US" sz="2800" dirty="0" err="1">
                <a:solidFill>
                  <a:srgbClr val="FF0000"/>
                </a:solidFill>
              </a:rPr>
              <a:t>overfitting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13879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One idea: stop building the tree early</a:t>
            </a:r>
          </a:p>
        </p:txBody>
      </p:sp>
    </p:spTree>
    <p:extLst>
      <p:ext uri="{BB962C8B-B14F-4D97-AF65-F5344CB8AC3E}">
        <p14:creationId xmlns:p14="http://schemas.microsoft.com/office/powerpoint/2010/main" val="4954201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7785" y="1600200"/>
            <a:ext cx="8153400" cy="50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/>
              <a:t>We only have a certain number/fraction of examples remaining</a:t>
            </a:r>
          </a:p>
          <a:p>
            <a:pPr>
              <a:buFontTx/>
              <a:buChar char="-"/>
            </a:pPr>
            <a:r>
              <a:rPr lang="en-US" sz="2800" dirty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440573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/>
              <a:t>Similar to stopping early, but done after the entire tree is built</a:t>
            </a:r>
          </a:p>
        </p:txBody>
      </p:sp>
    </p:spTree>
    <p:extLst>
      <p:ext uri="{BB962C8B-B14F-4D97-AF65-F5344CB8AC3E}">
        <p14:creationId xmlns:p14="http://schemas.microsoft.com/office/powerpoint/2010/main" val="39518155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</p:spTree>
    <p:extLst>
      <p:ext uri="{BB962C8B-B14F-4D97-AF65-F5344CB8AC3E}">
        <p14:creationId xmlns:p14="http://schemas.microsoft.com/office/powerpoint/2010/main" val="26989720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Prune back leaves that are too specific</a:t>
            </a:r>
          </a:p>
        </p:txBody>
      </p:sp>
    </p:spTree>
    <p:extLst>
      <p:ext uri="{BB962C8B-B14F-4D97-AF65-F5344CB8AC3E}">
        <p14:creationId xmlns:p14="http://schemas.microsoft.com/office/powerpoint/2010/main" val="21265515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Pruning criterion?</a:t>
            </a:r>
          </a:p>
        </p:txBody>
      </p:sp>
    </p:spTree>
    <p:extLst>
      <p:ext uri="{BB962C8B-B14F-4D97-AF65-F5344CB8AC3E}">
        <p14:creationId xmlns:p14="http://schemas.microsoft.com/office/powerpoint/2010/main" val="23640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Handling non-binary attributes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175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67700" imgH="4203700" progId="Excel.Sheet.12">
                  <p:embed/>
                </p:oleObj>
              </mc:Choice>
              <mc:Fallback>
                <p:oleObj name="Worksheet" r:id="rId2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 we do with features that have multiple values? Real-values?</a:t>
            </a:r>
          </a:p>
        </p:txBody>
      </p:sp>
    </p:spTree>
    <p:extLst>
      <p:ext uri="{BB962C8B-B14F-4D97-AF65-F5344CB8AC3E}">
        <p14:creationId xmlns:p14="http://schemas.microsoft.com/office/powerpoint/2010/main" val="7980613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with multiple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an n-</a:t>
            </a:r>
            <a:r>
              <a:rPr lang="en-US" sz="2400" dirty="0" err="1">
                <a:solidFill>
                  <a:srgbClr val="0000FF"/>
                </a:solidFill>
              </a:rPr>
              <a:t>ary</a:t>
            </a:r>
            <a:r>
              <a:rPr lang="en-US" sz="2400" dirty="0">
                <a:solidFill>
                  <a:srgbClr val="0000FF"/>
                </a:solidFill>
              </a:rPr>
              <a:t> split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multiple binary splits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Rainy?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Snowy?</a:t>
            </a:r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</p:spTree>
    <p:extLst>
      <p:ext uri="{BB962C8B-B14F-4D97-AF65-F5344CB8AC3E}">
        <p14:creationId xmlns:p14="http://schemas.microsoft.com/office/powerpoint/2010/main" val="41855611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Real-valued features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 &lt; $20</a:t>
            </a:r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/>
              <a:t>Select a range filter, i.e. min &lt; value &lt; max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</a:t>
            </a: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10-20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20-50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&gt;50</a:t>
            </a:r>
          </a:p>
        </p:txBody>
      </p:sp>
    </p:spTree>
    <p:extLst>
      <p:ext uri="{BB962C8B-B14F-4D97-AF65-F5344CB8AC3E}">
        <p14:creationId xmlns:p14="http://schemas.microsoft.com/office/powerpoint/2010/main" val="18587770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 used training error for the score.  Any other ideas?</a:t>
            </a:r>
          </a:p>
        </p:txBody>
      </p:sp>
    </p:spTree>
    <p:extLst>
      <p:ext uri="{BB962C8B-B14F-4D97-AF65-F5344CB8AC3E}">
        <p14:creationId xmlns:p14="http://schemas.microsoft.com/office/powerpoint/2010/main" val="30950488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 Entropy: how much uncertainty there is in the distribution over labels after the split</a:t>
            </a:r>
          </a:p>
          <a:p>
            <a:r>
              <a:rPr lang="en-US" sz="2000" dirty="0"/>
              <a:t>- </a:t>
            </a:r>
            <a:r>
              <a:rPr lang="en-US" sz="2000" dirty="0" err="1"/>
              <a:t>Gini</a:t>
            </a:r>
            <a:r>
              <a:rPr lang="en-US" sz="2000" dirty="0"/>
              <a:t>: sum of the square of the label proportions after split</a:t>
            </a:r>
          </a:p>
          <a:p>
            <a:r>
              <a:rPr lang="en-US" sz="2000" dirty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6323581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Good?   Bad?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422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Fast to run and fairly easy to implement (Assignment 2 </a:t>
            </a:r>
            <a:r>
              <a:rPr lang="en-US" dirty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028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 careful with features with lots of values if you’re not doing binary splits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38921"/>
              </p:ext>
            </p:extLst>
          </p:nvPr>
        </p:nvGraphicFramePr>
        <p:xfrm>
          <a:off x="2956048" y="2276057"/>
          <a:ext cx="41709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feature would be at the top here?</a:t>
            </a:r>
          </a:p>
        </p:txBody>
      </p:sp>
    </p:spTree>
    <p:extLst>
      <p:ext uri="{BB962C8B-B14F-4D97-AF65-F5344CB8AC3E}">
        <p14:creationId xmlns:p14="http://schemas.microsoft.com/office/powerpoint/2010/main" val="32141832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problematic (slow, bad performance) with large 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Pruning/tuning can be tricky to get right</a:t>
            </a:r>
          </a:p>
        </p:txBody>
      </p:sp>
    </p:spTree>
    <p:extLst>
      <p:ext uri="{BB962C8B-B14F-4D97-AF65-F5344CB8AC3E}">
        <p14:creationId xmlns:p14="http://schemas.microsoft.com/office/powerpoint/2010/main" val="4217971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03794"/>
            <a:ext cx="8153400" cy="4382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/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FF6600"/>
                </a:solidFill>
              </a:rPr>
              <a:t>If some other stopping criteria </a:t>
            </a:r>
            <a:r>
              <a:rPr lang="en-US" dirty="0"/>
              <a:t>exists to avoid </a:t>
            </a:r>
            <a:r>
              <a:rPr lang="en-US" dirty="0" err="1"/>
              <a:t>overfitting</a:t>
            </a:r>
            <a:r>
              <a:rPr lang="en-US" dirty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Recurse</a:t>
            </a:r>
            <a:r>
              <a:rPr lang="en-US" dirty="0"/>
              <a:t>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874" y="1775607"/>
            <a:ext cx="157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DT_train</a:t>
            </a:r>
            <a:r>
              <a:rPr lang="en-US" dirty="0"/>
              <a:t>(data):</a:t>
            </a:r>
          </a:p>
        </p:txBody>
      </p:sp>
    </p:spTree>
    <p:extLst>
      <p:ext uri="{BB962C8B-B14F-4D97-AF65-F5344CB8AC3E}">
        <p14:creationId xmlns:p14="http://schemas.microsoft.com/office/powerpoint/2010/main" val="382767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4168</TotalTime>
  <Words>4272</Words>
  <Application>Microsoft Macintosh PowerPoint</Application>
  <PresentationFormat>On-screen Show (4:3)</PresentationFormat>
  <Paragraphs>2265</Paragraphs>
  <Slides>69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7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Worksheet</vt:lpstr>
      <vt:lpstr>Decision trees</vt:lpstr>
      <vt:lpstr>Admin</vt:lpstr>
      <vt:lpstr>Admin</vt:lpstr>
      <vt:lpstr>Features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343</cp:revision>
  <cp:lastPrinted>2022-01-20T21:35:39Z</cp:lastPrinted>
  <dcterms:created xsi:type="dcterms:W3CDTF">2013-09-08T20:10:23Z</dcterms:created>
  <dcterms:modified xsi:type="dcterms:W3CDTF">2023-09-01T01:47:11Z</dcterms:modified>
</cp:coreProperties>
</file>