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358" r:id="rId3"/>
    <p:sldId id="605" r:id="rId4"/>
    <p:sldId id="606" r:id="rId5"/>
    <p:sldId id="607" r:id="rId6"/>
    <p:sldId id="608" r:id="rId7"/>
    <p:sldId id="609" r:id="rId8"/>
    <p:sldId id="610" r:id="rId9"/>
    <p:sldId id="611" r:id="rId10"/>
    <p:sldId id="613" r:id="rId11"/>
    <p:sldId id="614" r:id="rId12"/>
    <p:sldId id="612" r:id="rId13"/>
    <p:sldId id="615" r:id="rId14"/>
    <p:sldId id="617" r:id="rId15"/>
    <p:sldId id="616" r:id="rId16"/>
    <p:sldId id="618" r:id="rId17"/>
    <p:sldId id="61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clrMru>
    <a:srgbClr val="FFD7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27" autoAdjust="0"/>
    <p:restoredTop sz="94626"/>
  </p:normalViewPr>
  <p:slideViewPr>
    <p:cSldViewPr snapToObjects="1">
      <p:cViewPr varScale="1">
        <p:scale>
          <a:sx n="121" d="100"/>
          <a:sy n="121" d="100"/>
        </p:scale>
        <p:origin x="171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AB8A2-4CDC-C644-955E-E61285109A67}" type="datetimeFigureOut">
              <a:rPr lang="en-US" smtClean="0"/>
              <a:t>11/2/23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3D43B-3BE5-D943-AF8B-60202E0F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02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11/2/23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97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664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11/2/23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11/2/23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11/2/23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11/2/23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11/2/23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11/2/23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11/2/23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11/2/23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big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CS158 </a:t>
            </a:r>
            <a:r>
              <a:rPr lang="en-US"/>
              <a:t>– Fall 2023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666639"/>
            <a:ext cx="1209939" cy="1841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705775" y="2310824"/>
            <a:ext cx="36874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How would you do it?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810000"/>
            <a:ext cx="7295029" cy="228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6096000"/>
            <a:ext cx="3875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May not get example like this!</a:t>
            </a:r>
          </a:p>
        </p:txBody>
      </p:sp>
    </p:spTree>
    <p:extLst>
      <p:ext uri="{BB962C8B-B14F-4D97-AF65-F5344CB8AC3E}">
        <p14:creationId xmlns:p14="http://schemas.microsoft.com/office/powerpoint/2010/main" val="3892561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05775" y="2310824"/>
            <a:ext cx="37944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How would they do it?</a:t>
            </a:r>
          </a:p>
          <a:p>
            <a:r>
              <a:rPr lang="en-US" sz="3200" dirty="0">
                <a:solidFill>
                  <a:srgbClr val="FF0000"/>
                </a:solidFill>
              </a:rPr>
              <a:t>  (small company)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810000"/>
            <a:ext cx="7295029" cy="228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6096000"/>
            <a:ext cx="4793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May not get example like this correct!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648" y="1676400"/>
            <a:ext cx="2645004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04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1608" y="3886200"/>
            <a:ext cx="927100" cy="19177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24000" y="6231198"/>
            <a:ext cx="1516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text corpus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0" y="4048780"/>
            <a:ext cx="26212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machine learning</a:t>
            </a:r>
          </a:p>
        </p:txBody>
      </p:sp>
      <p:sp>
        <p:nvSpPr>
          <p:cNvPr id="10" name="Oval 9"/>
          <p:cNvSpPr/>
          <p:nvPr/>
        </p:nvSpPr>
        <p:spPr>
          <a:xfrm>
            <a:off x="5568567" y="4637489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80233" y="4871045"/>
            <a:ext cx="1306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model/</a:t>
            </a:r>
          </a:p>
          <a:p>
            <a:r>
              <a:rPr lang="en-US" sz="2400" dirty="0"/>
              <a:t>predictor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3822014" y="4758332"/>
            <a:ext cx="961547" cy="102359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705775" y="2310824"/>
            <a:ext cx="37944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How would they do it?</a:t>
            </a:r>
          </a:p>
          <a:p>
            <a:r>
              <a:rPr lang="en-US" sz="3200" dirty="0">
                <a:solidFill>
                  <a:srgbClr val="FF0000"/>
                </a:solidFill>
              </a:rPr>
              <a:t>  (small company)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648" y="1676400"/>
            <a:ext cx="2645004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368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05775" y="2310824"/>
            <a:ext cx="416452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How does Google do it?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810000"/>
            <a:ext cx="7295029" cy="228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6096000"/>
            <a:ext cx="3875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May not get example like this!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003" y="1600200"/>
            <a:ext cx="19812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037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003" y="1600200"/>
            <a:ext cx="1981200" cy="1981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26717"/>
            <a:ext cx="9144000" cy="253543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81000" y="6220717"/>
            <a:ext cx="83850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http://</a:t>
            </a:r>
            <a:r>
              <a:rPr lang="en-US" sz="1600" dirty="0" err="1"/>
              <a:t>searchengineland.com</a:t>
            </a:r>
            <a:r>
              <a:rPr lang="en-US" sz="1600" dirty="0"/>
              <a:t>/google-now-handles-2-999-trillion-searches-per-year-250247</a:t>
            </a:r>
          </a:p>
        </p:txBody>
      </p:sp>
    </p:spTree>
    <p:extLst>
      <p:ext uri="{BB962C8B-B14F-4D97-AF65-F5344CB8AC3E}">
        <p14:creationId xmlns:p14="http://schemas.microsoft.com/office/powerpoint/2010/main" val="1354287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003" y="1600200"/>
            <a:ext cx="1981200" cy="1981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800600" y="1676400"/>
            <a:ext cx="18462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Search logs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68759" y="5426389"/>
            <a:ext cx="7806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Many problems get easy when you have lots of data!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191000" y="2362200"/>
            <a:ext cx="31242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22557" y="28417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22557" y="36576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…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33800" y="2362200"/>
            <a:ext cx="4086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user_id</a:t>
            </a:r>
            <a:r>
              <a:rPr lang="en-US" sz="2800" dirty="0"/>
              <a:t>	time		query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33800" y="3355930"/>
            <a:ext cx="441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131524		t			</a:t>
            </a:r>
            <a:r>
              <a:rPr lang="en-US" sz="2000" dirty="0" err="1"/>
              <a:t>bna</a:t>
            </a:r>
            <a:r>
              <a:rPr lang="en-US" sz="2000" dirty="0"/>
              <a:t> republic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33800" y="4185597"/>
            <a:ext cx="50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131524		t+5s		banana republic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22557" y="464373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530667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003" y="1600200"/>
            <a:ext cx="1981200" cy="1981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10493" y="1905000"/>
            <a:ext cx="5815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Many </a:t>
            </a:r>
            <a:r>
              <a:rPr lang="en-US" sz="2400" dirty="0">
                <a:solidFill>
                  <a:srgbClr val="0000FF"/>
                </a:solidFill>
              </a:rPr>
              <a:t>problems</a:t>
            </a:r>
            <a:r>
              <a:rPr lang="en-US" sz="2000" dirty="0">
                <a:solidFill>
                  <a:srgbClr val="0000FF"/>
                </a:solidFill>
              </a:rPr>
              <a:t> get easy when you have lots of data!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810000"/>
            <a:ext cx="7295029" cy="2286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10493" y="2936006"/>
            <a:ext cx="5630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Challenge: processing all this data in an efficient way</a:t>
            </a:r>
          </a:p>
        </p:txBody>
      </p:sp>
      <p:sp>
        <p:nvSpPr>
          <p:cNvPr id="9" name="Oval 8"/>
          <p:cNvSpPr/>
          <p:nvPr/>
        </p:nvSpPr>
        <p:spPr>
          <a:xfrm>
            <a:off x="2286000" y="4953000"/>
            <a:ext cx="1524000" cy="685800"/>
          </a:xfrm>
          <a:prstGeom prst="ellipse">
            <a:avLst/>
          </a:prstGeom>
          <a:noFill/>
          <a:ln w="38100" cmpd="sng"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974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FAA0D-CCC3-FA45-9925-7437DBB65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9D710-4DEA-344D-AB60-6F52696DE2D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this class, we’ll look at Hadoop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is </a:t>
            </a:r>
            <a:r>
              <a:rPr lang="en-US" b="1" dirty="0"/>
              <a:t>one</a:t>
            </a:r>
            <a:r>
              <a:rPr lang="en-US" dirty="0"/>
              <a:t> framework for processing massive amounts of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Many frameworks exist, but most share a similar property: have to think about how to parallelize/distribute processing </a:t>
            </a:r>
          </a:p>
        </p:txBody>
      </p:sp>
    </p:spTree>
    <p:extLst>
      <p:ext uri="{BB962C8B-B14F-4D97-AF65-F5344CB8AC3E}">
        <p14:creationId xmlns:p14="http://schemas.microsoft.com/office/powerpoint/2010/main" val="2028283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Assignment 8</a:t>
            </a:r>
          </a:p>
          <a:p>
            <a:pPr lvl="1"/>
            <a:r>
              <a:rPr lang="en-US" dirty="0"/>
              <a:t>Use the hand-example to test your code before coming to mentor hours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Assignment 9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Office hours on </a:t>
            </a:r>
            <a:r>
              <a:rPr lang="en-US"/>
              <a:t>zoom toda</a:t>
            </a:r>
            <a:r>
              <a:rPr lang="en-US" dirty="0"/>
              <a:t>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is “big data”?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are some sources of big data?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are the challenges of dealing with big data?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are some of the tools you’ve heard of?</a:t>
            </a:r>
          </a:p>
        </p:txBody>
      </p:sp>
    </p:spTree>
    <p:extLst>
      <p:ext uri="{BB962C8B-B14F-4D97-AF65-F5344CB8AC3E}">
        <p14:creationId xmlns:p14="http://schemas.microsoft.com/office/powerpoint/2010/main" val="1555330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85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Why talk about it in a course like this?</a:t>
            </a:r>
          </a:p>
        </p:txBody>
      </p:sp>
    </p:spTree>
    <p:extLst>
      <p:ext uri="{BB962C8B-B14F-4D97-AF65-F5344CB8AC3E}">
        <p14:creationId xmlns:p14="http://schemas.microsoft.com/office/powerpoint/2010/main" val="141667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Learning is…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269" y="2106008"/>
            <a:ext cx="82942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Machine learning is about predicting the future based on the past.</a:t>
            </a:r>
          </a:p>
          <a:p>
            <a:r>
              <a:rPr lang="tr-TR" sz="2400" dirty="0">
                <a:solidFill>
                  <a:schemeClr val="tx2"/>
                </a:solidFill>
              </a:rPr>
              <a:t>					-- Hal </a:t>
            </a:r>
            <a:r>
              <a:rPr lang="tr-TR" sz="2400" dirty="0" err="1">
                <a:solidFill>
                  <a:schemeClr val="tx2"/>
                </a:solidFill>
              </a:rPr>
              <a:t>Daume</a:t>
            </a:r>
            <a:r>
              <a:rPr lang="tr-TR" sz="2400" dirty="0">
                <a:solidFill>
                  <a:schemeClr val="tx2"/>
                </a:solidFill>
              </a:rPr>
              <a:t> III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7745" y="3430411"/>
            <a:ext cx="3095522" cy="282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330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Learning is…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269" y="2106008"/>
            <a:ext cx="82942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Machine learning is about predicting the future based on the past.</a:t>
            </a:r>
          </a:p>
          <a:p>
            <a:r>
              <a:rPr lang="tr-TR" sz="2400" dirty="0">
                <a:solidFill>
                  <a:schemeClr val="tx2"/>
                </a:solidFill>
              </a:rPr>
              <a:t>					-- Hal </a:t>
            </a:r>
            <a:r>
              <a:rPr lang="tr-TR" sz="2400" dirty="0" err="1">
                <a:solidFill>
                  <a:schemeClr val="tx2"/>
                </a:solidFill>
              </a:rPr>
              <a:t>Daume</a:t>
            </a:r>
            <a:r>
              <a:rPr lang="tr-TR" sz="2400" dirty="0">
                <a:solidFill>
                  <a:schemeClr val="tx2"/>
                </a:solidFill>
              </a:rPr>
              <a:t> III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3962400"/>
            <a:ext cx="6931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FF"/>
                </a:solidFill>
              </a:rPr>
              <a:t>If the “past” has lots of data, then we need tools to process it!</a:t>
            </a:r>
          </a:p>
        </p:txBody>
      </p:sp>
    </p:spTree>
    <p:extLst>
      <p:ext uri="{BB962C8B-B14F-4D97-AF65-F5344CB8AC3E}">
        <p14:creationId xmlns:p14="http://schemas.microsoft.com/office/powerpoint/2010/main" val="3855706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85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Why talk about it in a course like this?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4236" y="2551093"/>
            <a:ext cx="69316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Many “machine learning” problems become much easier when you have lots of data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001183"/>
            <a:ext cx="7416800" cy="2552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17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001183"/>
            <a:ext cx="7416800" cy="25520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666639"/>
            <a:ext cx="1209939" cy="1841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705775" y="2310824"/>
            <a:ext cx="36874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How would you do it?</a:t>
            </a:r>
          </a:p>
        </p:txBody>
      </p:sp>
    </p:spTree>
    <p:extLst>
      <p:ext uri="{BB962C8B-B14F-4D97-AF65-F5344CB8AC3E}">
        <p14:creationId xmlns:p14="http://schemas.microsoft.com/office/powerpoint/2010/main" val="1601211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 and ML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666639"/>
            <a:ext cx="1209939" cy="1841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705775" y="2310824"/>
            <a:ext cx="36874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How would you do it?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5222" y="3858388"/>
            <a:ext cx="20042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edit distance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4038600"/>
            <a:ext cx="2234899" cy="223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961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11536</TotalTime>
  <Words>405</Words>
  <Application>Microsoft Macintosh PowerPoint</Application>
  <PresentationFormat>On-screen Show (4:3)</PresentationFormat>
  <Paragraphs>73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Tw Cen MT</vt:lpstr>
      <vt:lpstr>Wingdings</vt:lpstr>
      <vt:lpstr>Wingdings 2</vt:lpstr>
      <vt:lpstr>Median</vt:lpstr>
      <vt:lpstr>big data</vt:lpstr>
      <vt:lpstr>Admin</vt:lpstr>
      <vt:lpstr>Big Data</vt:lpstr>
      <vt:lpstr>Big data and ML</vt:lpstr>
      <vt:lpstr>Machine Learning is…</vt:lpstr>
      <vt:lpstr>Machine Learning is…</vt:lpstr>
      <vt:lpstr>Big data and ML</vt:lpstr>
      <vt:lpstr>Big data and ML</vt:lpstr>
      <vt:lpstr>Big data and ML</vt:lpstr>
      <vt:lpstr>Big data and ML</vt:lpstr>
      <vt:lpstr>Big data and ML</vt:lpstr>
      <vt:lpstr>Big data and ML</vt:lpstr>
      <vt:lpstr>Big data and ML</vt:lpstr>
      <vt:lpstr>Big data and ML</vt:lpstr>
      <vt:lpstr>Big data and ML</vt:lpstr>
      <vt:lpstr>Big data and ML</vt:lpstr>
      <vt:lpstr>Big data and ML</vt:lpstr>
    </vt:vector>
  </TitlesOfParts>
  <Company>Pomona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Robert Kauchak</cp:lastModifiedBy>
  <cp:revision>990</cp:revision>
  <cp:lastPrinted>2016-11-02T00:11:25Z</cp:lastPrinted>
  <dcterms:created xsi:type="dcterms:W3CDTF">2011-01-25T19:35:23Z</dcterms:created>
  <dcterms:modified xsi:type="dcterms:W3CDTF">2023-11-02T18:42:59Z</dcterms:modified>
</cp:coreProperties>
</file>