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6" r:id="rId2"/>
    <p:sldId id="358" r:id="rId3"/>
    <p:sldId id="619" r:id="rId4"/>
    <p:sldId id="620" r:id="rId5"/>
    <p:sldId id="621" r:id="rId6"/>
    <p:sldId id="622" r:id="rId7"/>
    <p:sldId id="62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5" r:id="rId16"/>
    <p:sldId id="636" r:id="rId17"/>
    <p:sldId id="662" r:id="rId18"/>
    <p:sldId id="637" r:id="rId19"/>
    <p:sldId id="679" r:id="rId20"/>
    <p:sldId id="642" r:id="rId21"/>
    <p:sldId id="641" r:id="rId22"/>
    <p:sldId id="645" r:id="rId23"/>
    <p:sldId id="647" r:id="rId24"/>
    <p:sldId id="648" r:id="rId25"/>
    <p:sldId id="649" r:id="rId26"/>
    <p:sldId id="650" r:id="rId27"/>
    <p:sldId id="663" r:id="rId28"/>
    <p:sldId id="665" r:id="rId29"/>
    <p:sldId id="666" r:id="rId30"/>
    <p:sldId id="667" r:id="rId31"/>
    <p:sldId id="653" r:id="rId32"/>
    <p:sldId id="655" r:id="rId33"/>
    <p:sldId id="656" r:id="rId34"/>
    <p:sldId id="657" r:id="rId35"/>
    <p:sldId id="680" r:id="rId36"/>
    <p:sldId id="659" r:id="rId37"/>
    <p:sldId id="658" r:id="rId38"/>
    <p:sldId id="661" r:id="rId39"/>
    <p:sldId id="681" r:id="rId40"/>
    <p:sldId id="654" r:id="rId41"/>
    <p:sldId id="668" r:id="rId42"/>
    <p:sldId id="669" r:id="rId43"/>
    <p:sldId id="671" r:id="rId44"/>
    <p:sldId id="672" r:id="rId45"/>
    <p:sldId id="673" r:id="rId46"/>
    <p:sldId id="670" r:id="rId47"/>
    <p:sldId id="276" r:id="rId48"/>
    <p:sldId id="675" r:id="rId49"/>
    <p:sldId id="283" r:id="rId50"/>
    <p:sldId id="287" r:id="rId51"/>
    <p:sldId id="286" r:id="rId52"/>
    <p:sldId id="285" r:id="rId53"/>
    <p:sldId id="288" r:id="rId54"/>
    <p:sldId id="674" r:id="rId55"/>
    <p:sldId id="304" r:id="rId56"/>
    <p:sldId id="305" r:id="rId57"/>
    <p:sldId id="311" r:id="rId58"/>
    <p:sldId id="312" r:id="rId59"/>
    <p:sldId id="315" r:id="rId60"/>
    <p:sldId id="339" r:id="rId61"/>
    <p:sldId id="678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00B2F6"/>
    <a:srgbClr val="9AD9FB"/>
    <a:srgbClr val="FFD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2" autoAdjust="0"/>
    <p:restoredTop sz="94545"/>
  </p:normalViewPr>
  <p:slideViewPr>
    <p:cSldViewPr snapToObjects="1">
      <p:cViewPr varScale="1">
        <p:scale>
          <a:sx n="85" d="100"/>
          <a:sy n="85" d="100"/>
        </p:scale>
        <p:origin x="184" y="1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B8A2-4CDC-C644-955E-E61285109A67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3D43B-3BE5-D943-AF8B-60202E0F5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0213A-4496-8E41-939D-6D779164903A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E9A50-EED1-FA4E-868B-D30F9FDBA6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9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406C2-1B2C-4329-BE8D-E32811738F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that have similar weights, will likely predict similar outputs, i.e., are likely to occur as context for the same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79D8-7B89-4B9A-A238-82BEFDAAE04D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16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allows us to focus on particular regions, but we now have too many weights.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11/17/23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oleObject" Target="../embeddings/oleObject10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simple-introduction-to-convolutional-neural-networks-cdf8d3077bac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7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9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adamharley.com/nn_vi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oleObject" Target="../embeddings/oleObject6.bin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deep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David Kauchak</a:t>
            </a:r>
          </a:p>
          <a:p>
            <a:r>
              <a:rPr lang="en-US" dirty="0"/>
              <a:t>CS158 – Fall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1440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48778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0" imgH="279400" progId="Equation.3">
                  <p:embed/>
                </p:oleObj>
              </mc:Choice>
              <mc:Fallback>
                <p:oleObj name="Equation" r:id="rId4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42902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20800" imgH="215900" progId="Equation.3">
                  <p:embed/>
                </p:oleObj>
              </mc:Choice>
              <mc:Fallback>
                <p:oleObj name="Equation" r:id="rId6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589244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40000" imgH="279400" progId="Equation.3">
                  <p:embed/>
                </p:oleObj>
              </mc:Choice>
              <mc:Fallback>
                <p:oleObj name="Equation" r:id="rId7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10000" y="4802103"/>
            <a:ext cx="50034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Modified errors tend to get diluted as they get combined with many layers of weight corrections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219200" cy="175146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3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Growing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Driven by:</a:t>
            </a:r>
          </a:p>
          <a:p>
            <a:pPr lvl="1"/>
            <a:r>
              <a:rPr lang="en-US" dirty="0"/>
              <a:t>Increase in data availability</a:t>
            </a:r>
          </a:p>
          <a:p>
            <a:pPr lvl="1"/>
            <a:r>
              <a:rPr lang="en-US" dirty="0"/>
              <a:t>Increase in computational power</a:t>
            </a:r>
          </a:p>
          <a:p>
            <a:pPr lvl="1"/>
            <a:r>
              <a:rPr lang="en-US" dirty="0"/>
              <a:t>Parallelizability of many of the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Involves more than just neural networks (though, they’re a very popular model)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1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people have heard of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8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</p:spTree>
    <p:extLst>
      <p:ext uri="{BB962C8B-B14F-4D97-AF65-F5344CB8AC3E}">
        <p14:creationId xmlns:p14="http://schemas.microsoft.com/office/powerpoint/2010/main" val="396063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919" y="3505200"/>
            <a:ext cx="641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had a dark </a:t>
            </a:r>
            <a:r>
              <a:rPr lang="en-US" sz="2400" dirty="0">
                <a:solidFill>
                  <a:srgbClr val="FF6600"/>
                </a:solidFill>
              </a:rPr>
              <a:t>red</a:t>
            </a:r>
            <a:r>
              <a:rPr lang="en-US" sz="2400" dirty="0"/>
              <a:t> color”			Zinfandel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386" y="4095928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crimson</a:t>
            </a:r>
            <a:r>
              <a:rPr lang="en-US" sz="2400" dirty="0"/>
              <a:t> color”		label?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935" y="5798403"/>
            <a:ext cx="707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Would like to recognize that words have similar meaning even though they aren’t lexically the same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4701063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yellow</a:t>
            </a:r>
            <a:r>
              <a:rPr lang="en-US" sz="2400" dirty="0"/>
              <a:t> color”		label?</a:t>
            </a:r>
          </a:p>
        </p:txBody>
      </p:sp>
    </p:spTree>
    <p:extLst>
      <p:ext uri="{BB962C8B-B14F-4D97-AF65-F5344CB8AC3E}">
        <p14:creationId xmlns:p14="http://schemas.microsoft.com/office/powerpoint/2010/main" val="399154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11981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43600" y="5056300"/>
            <a:ext cx="1828800" cy="1676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43600" y="4065700"/>
            <a:ext cx="0" cy="2667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43600" y="6732700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5836" y="4063424"/>
            <a:ext cx="7529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17436" y="4191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0800" y="4038600"/>
            <a:ext cx="255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[r</a:t>
            </a:r>
            <a:r>
              <a:rPr lang="en-US" sz="3600" baseline="-25000" dirty="0">
                <a:solidFill>
                  <a:srgbClr val="FF0000"/>
                </a:solidFill>
              </a:rPr>
              <a:t>1</a:t>
            </a:r>
            <a:r>
              <a:rPr lang="en-US" sz="3600" dirty="0">
                <a:solidFill>
                  <a:srgbClr val="FF0000"/>
                </a:solidFill>
              </a:rPr>
              <a:t>, r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, …, </a:t>
            </a:r>
            <a:r>
              <a:rPr lang="en-US" sz="3600" dirty="0" err="1">
                <a:solidFill>
                  <a:srgbClr val="FF0000"/>
                </a:solidFill>
              </a:rPr>
              <a:t>r</a:t>
            </a:r>
            <a:r>
              <a:rPr lang="en-US" sz="3600" baseline="-25000" dirty="0" err="1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0000"/>
                </a:solidFill>
              </a:rPr>
              <a:t>]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810000"/>
            <a:ext cx="837895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" y="5090755"/>
            <a:ext cx="1364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crimson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750953" y="51816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24317" y="502920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[c</a:t>
            </a:r>
            <a:r>
              <a:rPr lang="en-US" sz="3600" baseline="-25000" dirty="0">
                <a:solidFill>
                  <a:srgbClr val="FF6600"/>
                </a:solidFill>
              </a:rPr>
              <a:t>1</a:t>
            </a:r>
            <a:r>
              <a:rPr lang="en-US" sz="3600" dirty="0">
                <a:solidFill>
                  <a:srgbClr val="FF6600"/>
                </a:solidFill>
              </a:rPr>
              <a:t>, c</a:t>
            </a:r>
            <a:r>
              <a:rPr lang="en-US" sz="3600" baseline="-25000" dirty="0">
                <a:solidFill>
                  <a:srgbClr val="FF6600"/>
                </a:solidFill>
              </a:rPr>
              <a:t>2</a:t>
            </a:r>
            <a:r>
              <a:rPr lang="en-US" sz="3600" dirty="0">
                <a:solidFill>
                  <a:srgbClr val="FF6600"/>
                </a:solidFill>
              </a:rPr>
              <a:t>, …, c</a:t>
            </a:r>
            <a:r>
              <a:rPr lang="en-US" sz="3600" baseline="-25000" dirty="0">
                <a:solidFill>
                  <a:srgbClr val="FF6600"/>
                </a:solidFill>
              </a:rPr>
              <a:t>d</a:t>
            </a:r>
            <a:r>
              <a:rPr lang="en-US" sz="3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5163" y="5100961"/>
            <a:ext cx="123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[r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, r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, …, </a:t>
            </a:r>
            <a:r>
              <a:rPr lang="en-US" sz="1600" dirty="0" err="1">
                <a:solidFill>
                  <a:srgbClr val="FF0000"/>
                </a:solidFill>
              </a:rPr>
              <a:t>r</a:t>
            </a:r>
            <a:r>
              <a:rPr lang="en-US" sz="1600" baseline="-25000" dirty="0" err="1">
                <a:solidFill>
                  <a:srgbClr val="FF0000"/>
                </a:solidFill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]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1363" y="5410200"/>
            <a:ext cx="1269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[c</a:t>
            </a:r>
            <a:r>
              <a:rPr lang="en-US" sz="1600" baseline="-25000" dirty="0">
                <a:solidFill>
                  <a:srgbClr val="FF6600"/>
                </a:solidFill>
              </a:rPr>
              <a:t>1</a:t>
            </a:r>
            <a:r>
              <a:rPr lang="en-US" sz="1600" dirty="0">
                <a:solidFill>
                  <a:srgbClr val="FF6600"/>
                </a:solidFill>
              </a:rPr>
              <a:t>, c</a:t>
            </a:r>
            <a:r>
              <a:rPr lang="en-US" sz="1600" baseline="-25000" dirty="0">
                <a:solidFill>
                  <a:srgbClr val="FF6600"/>
                </a:solidFill>
              </a:rPr>
              <a:t>2</a:t>
            </a:r>
            <a:r>
              <a:rPr lang="en-US" sz="1600" dirty="0">
                <a:solidFill>
                  <a:srgbClr val="FF6600"/>
                </a:solidFill>
              </a:rPr>
              <a:t>, …, c</a:t>
            </a:r>
            <a:r>
              <a:rPr lang="en-US" sz="1600" baseline="-25000" dirty="0">
                <a:solidFill>
                  <a:srgbClr val="FF6600"/>
                </a:solidFill>
              </a:rPr>
              <a:t>d</a:t>
            </a:r>
            <a:r>
              <a:rPr lang="en-US" sz="1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3" name="Oval 22"/>
          <p:cNvSpPr/>
          <p:nvPr/>
        </p:nvSpPr>
        <p:spPr>
          <a:xfrm>
            <a:off x="7714237" y="5257800"/>
            <a:ext cx="134363" cy="15461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90437" y="5486400"/>
            <a:ext cx="134363" cy="154615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4369" y="6005155"/>
            <a:ext cx="1233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D70A"/>
                </a:solidFill>
              </a:rPr>
              <a:t>yellow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750953" y="6096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24317" y="59436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D70A"/>
                </a:solidFill>
              </a:rPr>
              <a:t>[y</a:t>
            </a:r>
            <a:r>
              <a:rPr lang="en-US" sz="3600" baseline="-25000" dirty="0">
                <a:solidFill>
                  <a:srgbClr val="FFD70A"/>
                </a:solidFill>
              </a:rPr>
              <a:t>1</a:t>
            </a:r>
            <a:r>
              <a:rPr lang="en-US" sz="3600" dirty="0">
                <a:solidFill>
                  <a:srgbClr val="FFD70A"/>
                </a:solidFill>
              </a:rPr>
              <a:t>, y</a:t>
            </a:r>
            <a:r>
              <a:rPr lang="en-US" sz="3600" baseline="-25000" dirty="0">
                <a:solidFill>
                  <a:srgbClr val="FFD70A"/>
                </a:solidFill>
              </a:rPr>
              <a:t>2</a:t>
            </a:r>
            <a:r>
              <a:rPr lang="en-US" sz="3600" dirty="0">
                <a:solidFill>
                  <a:srgbClr val="FFD70A"/>
                </a:solidFill>
              </a:rPr>
              <a:t>, …, </a:t>
            </a:r>
            <a:r>
              <a:rPr lang="en-US" sz="3600" dirty="0" err="1">
                <a:solidFill>
                  <a:srgbClr val="FFD70A"/>
                </a:solidFill>
              </a:rPr>
              <a:t>y</a:t>
            </a:r>
            <a:r>
              <a:rPr lang="en-US" sz="3600" baseline="-25000" dirty="0" err="1">
                <a:solidFill>
                  <a:srgbClr val="FFD70A"/>
                </a:solidFill>
              </a:rPr>
              <a:t>d</a:t>
            </a:r>
            <a:r>
              <a:rPr lang="en-US" sz="3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4191000"/>
            <a:ext cx="134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D70A"/>
                </a:solidFill>
              </a:rPr>
              <a:t>[y</a:t>
            </a:r>
            <a:r>
              <a:rPr lang="en-US" sz="1600" baseline="-25000" dirty="0">
                <a:solidFill>
                  <a:srgbClr val="FFD70A"/>
                </a:solidFill>
              </a:rPr>
              <a:t>1</a:t>
            </a:r>
            <a:r>
              <a:rPr lang="en-US" sz="1600" dirty="0">
                <a:solidFill>
                  <a:srgbClr val="FFD70A"/>
                </a:solidFill>
              </a:rPr>
              <a:t>, y</a:t>
            </a:r>
            <a:r>
              <a:rPr lang="en-US" sz="1600" baseline="-25000" dirty="0">
                <a:solidFill>
                  <a:srgbClr val="FFD70A"/>
                </a:solidFill>
              </a:rPr>
              <a:t>2</a:t>
            </a:r>
            <a:r>
              <a:rPr lang="en-US" sz="1600" dirty="0">
                <a:solidFill>
                  <a:srgbClr val="FFD70A"/>
                </a:solidFill>
              </a:rPr>
              <a:t>, …, </a:t>
            </a:r>
            <a:r>
              <a:rPr lang="en-US" sz="1600" dirty="0" err="1">
                <a:solidFill>
                  <a:srgbClr val="FFD70A"/>
                </a:solidFill>
              </a:rPr>
              <a:t>y</a:t>
            </a:r>
            <a:r>
              <a:rPr lang="en-US" sz="1600" baseline="-25000" dirty="0" err="1">
                <a:solidFill>
                  <a:srgbClr val="FFD70A"/>
                </a:solidFill>
              </a:rPr>
              <a:t>d</a:t>
            </a:r>
            <a:r>
              <a:rPr lang="en-US" sz="1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9" name="Oval 28"/>
          <p:cNvSpPr/>
          <p:nvPr/>
        </p:nvSpPr>
        <p:spPr>
          <a:xfrm>
            <a:off x="8153400" y="4343400"/>
            <a:ext cx="134363" cy="154615"/>
          </a:xfrm>
          <a:prstGeom prst="ellipse">
            <a:avLst/>
          </a:prstGeom>
          <a:solidFill>
            <a:srgbClr val="FFD70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038600"/>
            <a:ext cx="8080248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idea of word representations is not new: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Co-occurrence matrices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Latent Semantic Analysis (LSA)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r>
              <a:rPr lang="en-US" sz="2800" dirty="0"/>
              <a:t>New idea: learn word representation using a task-driven approach</a:t>
            </a:r>
          </a:p>
        </p:txBody>
      </p:sp>
    </p:spTree>
    <p:extLst>
      <p:ext uri="{BB962C8B-B14F-4D97-AF65-F5344CB8AC3E}">
        <p14:creationId xmlns:p14="http://schemas.microsoft.com/office/powerpoint/2010/main" val="234252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981200"/>
            <a:ext cx="6324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I like to eat </a:t>
            </a:r>
            <a:r>
              <a:rPr lang="en-US" dirty="0">
                <a:solidFill>
                  <a:srgbClr val="FF6600"/>
                </a:solidFill>
              </a:rPr>
              <a:t>bananas</a:t>
            </a:r>
            <a:r>
              <a:rPr lang="en-US" dirty="0"/>
              <a:t> </a:t>
            </a:r>
            <a:r>
              <a:rPr lang="en-US" dirty="0">
                <a:solidFill>
                  <a:srgbClr val="008000"/>
                </a:solidFill>
              </a:rPr>
              <a:t>with cream cheese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368" y="3429000"/>
            <a:ext cx="76645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Given a </a:t>
            </a:r>
            <a:r>
              <a:rPr lang="en-US" sz="2800" dirty="0">
                <a:solidFill>
                  <a:srgbClr val="00B050"/>
                </a:solidFill>
              </a:rPr>
              <a:t>context</a:t>
            </a:r>
            <a:r>
              <a:rPr lang="en-US" sz="2800" dirty="0"/>
              <a:t> of words</a:t>
            </a:r>
          </a:p>
          <a:p>
            <a:endParaRPr lang="en-US" sz="2800" dirty="0"/>
          </a:p>
          <a:p>
            <a:r>
              <a:rPr lang="en-US" sz="2800" dirty="0"/>
              <a:t>Predict what </a:t>
            </a:r>
            <a:r>
              <a:rPr lang="en-US" sz="2800" dirty="0">
                <a:solidFill>
                  <a:srgbClr val="EE6F2D"/>
                </a:solidFill>
              </a:rPr>
              <a:t>words</a:t>
            </a:r>
            <a:r>
              <a:rPr lang="en-US" sz="2800" dirty="0"/>
              <a:t> are likely to occur in that context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86000" y="2590800"/>
            <a:ext cx="381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67000" y="2590800"/>
            <a:ext cx="3429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24200" y="2590800"/>
            <a:ext cx="838200" cy="1752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0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text, can generate lots of examples: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97193" y="2819400"/>
            <a:ext cx="6324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/>
              <a:t>I like to eat bananas with cream cheese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94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Assignment 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Schedule for the rest of the semester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Use data like this to learn a distribution:</a:t>
            </a:r>
            <a:endParaRPr lang="en-US" sz="3200" dirty="0">
              <a:solidFill>
                <a:srgbClr val="FF66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193903"/>
              </p:ext>
            </p:extLst>
          </p:nvPr>
        </p:nvGraphicFramePr>
        <p:xfrm>
          <a:off x="1447800" y="4038600"/>
          <a:ext cx="47512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200" imgH="215900" progId="Equation.3">
                  <p:embed/>
                </p:oleObj>
              </mc:Choice>
              <mc:Fallback>
                <p:oleObj name="Equation" r:id="rId2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7800" y="4038600"/>
                        <a:ext cx="475129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13841"/>
              </p:ext>
            </p:extLst>
          </p:nvPr>
        </p:nvGraphicFramePr>
        <p:xfrm>
          <a:off x="1447800" y="2765425"/>
          <a:ext cx="38544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2200" imgH="203200" progId="Equation.3">
                  <p:embed/>
                </p:oleObj>
              </mc:Choice>
              <mc:Fallback>
                <p:oleObj name="Equation" r:id="rId4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2765425"/>
                        <a:ext cx="3854450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Brace 3"/>
          <p:cNvSpPr/>
          <p:nvPr/>
        </p:nvSpPr>
        <p:spPr>
          <a:xfrm rot="16200000">
            <a:off x="3390900" y="4152018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5028615" y="4152900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8067" y="5295885"/>
            <a:ext cx="141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3781" y="5295885"/>
            <a:ext cx="1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after</a:t>
            </a:r>
          </a:p>
        </p:txBody>
      </p:sp>
    </p:spTree>
    <p:extLst>
      <p:ext uri="{BB962C8B-B14F-4D97-AF65-F5344CB8AC3E}">
        <p14:creationId xmlns:p14="http://schemas.microsoft.com/office/powerpoint/2010/main" val="90472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 a neural network on this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22748"/>
            <a:ext cx="4419600" cy="4918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6356392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2753557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057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can we input a “word” into a network?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95800"/>
            <a:ext cx="1600200" cy="14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23" name="Right Brace 22"/>
          <p:cNvSpPr/>
          <p:nvPr/>
        </p:nvSpPr>
        <p:spPr>
          <a:xfrm>
            <a:off x="4618403" y="3786266"/>
            <a:ext cx="609600" cy="2853154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57800" y="5017134"/>
            <a:ext cx="118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 nodes</a:t>
            </a:r>
          </a:p>
        </p:txBody>
      </p:sp>
    </p:spTree>
    <p:extLst>
      <p:ext uri="{BB962C8B-B14F-4D97-AF65-F5344CB8AC3E}">
        <p14:creationId xmlns:p14="http://schemas.microsoft.com/office/powerpoint/2010/main" val="74344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11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banana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4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5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11430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3286724" cy="3657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05200" y="2895600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659868"/>
            <a:ext cx="181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100 to 1000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0794" y="62484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blog.acolyer.org</a:t>
            </a:r>
            <a:r>
              <a:rPr lang="en-US" sz="1400" dirty="0"/>
              <a:t>/2016/04/21/the-amazing-power-of-word-vectors/</a:t>
            </a:r>
          </a:p>
        </p:txBody>
      </p:sp>
    </p:spTree>
    <p:extLst>
      <p:ext uri="{BB962C8B-B14F-4D97-AF65-F5344CB8AC3E}">
        <p14:creationId xmlns:p14="http://schemas.microsoft.com/office/powerpoint/2010/main" val="3423009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722" y="16764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3322" y="18288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300722" y="1676400"/>
            <a:ext cx="0" cy="4724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2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6836" y="2845475"/>
            <a:ext cx="25096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___ like to eat</a:t>
            </a:r>
          </a:p>
          <a:p>
            <a:endParaRPr lang="en-US" sz="1400" dirty="0"/>
          </a:p>
          <a:p>
            <a:r>
              <a:rPr lang="en-US" sz="1400" dirty="0"/>
              <a:t>I ___ to eat bananas</a:t>
            </a:r>
          </a:p>
          <a:p>
            <a:endParaRPr lang="en-US" sz="1400" dirty="0"/>
          </a:p>
          <a:p>
            <a:r>
              <a:rPr lang="en-US" sz="1400" dirty="0"/>
              <a:t>I like ___ eat bananas with</a:t>
            </a:r>
          </a:p>
          <a:p>
            <a:endParaRPr lang="en-US" sz="1400" dirty="0"/>
          </a:p>
          <a:p>
            <a:r>
              <a:rPr lang="en-US" sz="1400" dirty="0"/>
              <a:t>I like to ___ bananas with cream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3436" y="2743200"/>
            <a:ext cx="441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</a:p>
          <a:p>
            <a:endParaRPr lang="en-US" sz="1400" dirty="0"/>
          </a:p>
          <a:p>
            <a:r>
              <a:rPr lang="en-US" sz="1400" dirty="0"/>
              <a:t>like</a:t>
            </a:r>
          </a:p>
          <a:p>
            <a:endParaRPr lang="en-US" sz="1400" dirty="0"/>
          </a:p>
          <a:p>
            <a:r>
              <a:rPr lang="en-US" sz="1400" dirty="0"/>
              <a:t>to</a:t>
            </a:r>
          </a:p>
          <a:p>
            <a:endParaRPr lang="en-US" sz="1400" dirty="0"/>
          </a:p>
          <a:p>
            <a:r>
              <a:rPr lang="en-US" sz="1400" dirty="0"/>
              <a:t>eat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79612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387" y="1447800"/>
            <a:ext cx="2841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>
                <a:solidFill>
                  <a:srgbClr val="008000"/>
                </a:solidFill>
              </a:rPr>
              <a:t>I like to ___ bananas with cream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36347" y="129540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3431" y="2071304"/>
            <a:ext cx="4154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4247" y="2907268"/>
            <a:ext cx="2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9622" y="3669268"/>
            <a:ext cx="49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8563" y="4495800"/>
            <a:ext cx="36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28598" y="2071304"/>
            <a:ext cx="4154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  <a:p>
            <a:r>
              <a:rPr lang="en-US" dirty="0">
                <a:solidFill>
                  <a:srgbClr val="FF6600"/>
                </a:solidFill>
              </a:rPr>
              <a:t>1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37157" y="263026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eat</a:t>
            </a:r>
          </a:p>
        </p:txBody>
      </p:sp>
    </p:spTree>
    <p:extLst>
      <p:ext uri="{BB962C8B-B14F-4D97-AF65-F5344CB8AC3E}">
        <p14:creationId xmlns:p14="http://schemas.microsoft.com/office/powerpoint/2010/main" val="243267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55203"/>
            <a:ext cx="8308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a branch of machine learning based on a set of algorithms that attempt to model high level abstractions in data by using a deep graph with multiple processing layers, composed of multiple linear and non-linear transformations.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265003"/>
            <a:ext cx="830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part of a broader family of machine learning methods based on learning representations of data.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90027"/>
            <a:ext cx="2286000" cy="2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14400" y="2251840"/>
            <a:ext cx="762000" cy="3352800"/>
          </a:xfrm>
          <a:prstGeom prst="rect">
            <a:avLst/>
          </a:prstGeom>
          <a:solidFill>
            <a:srgbClr val="0000FF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3" y="1655673"/>
            <a:ext cx="135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VxN</a:t>
            </a:r>
            <a:r>
              <a:rPr lang="en-US" dirty="0">
                <a:solidFill>
                  <a:srgbClr val="0000FF"/>
                </a:solidFill>
              </a:rPr>
              <a:t> weights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05401" y="2010722"/>
            <a:ext cx="3660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weights for each word provide an N dimensional mapping of the word</a:t>
            </a:r>
          </a:p>
          <a:p>
            <a:endParaRPr lang="en-US" sz="2400" dirty="0"/>
          </a:p>
          <a:p>
            <a:r>
              <a:rPr lang="en-US" sz="2400" dirty="0"/>
              <a:t>Words that predict similarly should have similar weights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9DCCA-7EF7-224B-9934-B9E7432C2C1F}"/>
              </a:ext>
            </a:extLst>
          </p:cNvPr>
          <p:cNvSpPr txBox="1"/>
          <p:nvPr/>
        </p:nvSpPr>
        <p:spPr>
          <a:xfrm>
            <a:off x="5638800" y="5271143"/>
            <a:ext cx="228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Why does this work?</a:t>
            </a:r>
          </a:p>
        </p:txBody>
      </p:sp>
    </p:spTree>
    <p:extLst>
      <p:ext uri="{BB962C8B-B14F-4D97-AF65-F5344CB8AC3E}">
        <p14:creationId xmlns:p14="http://schemas.microsoft.com/office/powerpoint/2010/main" val="2505213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60806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8" y="3810000"/>
            <a:ext cx="77431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67716"/>
            <a:ext cx="7719391" cy="291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2" y="3186716"/>
            <a:ext cx="763656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7958889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</p:spTree>
    <p:extLst>
      <p:ext uri="{BB962C8B-B14F-4D97-AF65-F5344CB8AC3E}">
        <p14:creationId xmlns:p14="http://schemas.microsoft.com/office/powerpoint/2010/main" val="1333580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313"/>
          <a:stretch/>
        </p:blipFill>
        <p:spPr>
          <a:xfrm>
            <a:off x="0" y="139700"/>
            <a:ext cx="9144000" cy="5620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095" y="5939135"/>
            <a:ext cx="661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2-Dimensional projection of the N-dimensional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1387875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780E-E9E8-C54C-82CB-26963A71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DE00A-54AE-BA44-9171-898CEE1B64E3}"/>
              </a:ext>
            </a:extLst>
          </p:cNvPr>
          <p:cNvSpPr/>
          <p:nvPr/>
        </p:nvSpPr>
        <p:spPr>
          <a:xfrm>
            <a:off x="2209800" y="3124200"/>
            <a:ext cx="4159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projector.tensorflow.org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30158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Bag Of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3200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7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models: skip-gram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1000"/>
            <a:ext cx="3581400" cy="43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0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model for learning word representations from large amounts of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Has become a popular pre-processing step for learning a more robust feature representation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Models like word2vec have also been incorporated into other learning approaches (e.g. translation tasks)</a:t>
            </a:r>
          </a:p>
        </p:txBody>
      </p:sp>
    </p:spTree>
    <p:extLst>
      <p:ext uri="{BB962C8B-B14F-4D97-AF65-F5344CB8AC3E}">
        <p14:creationId xmlns:p14="http://schemas.microsoft.com/office/powerpoint/2010/main" val="3705866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 resources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blog.acolyer.org</a:t>
            </a:r>
            <a:r>
              <a:rPr lang="en-US" dirty="0"/>
              <a:t>/2016/04/21/the-amazing-power-of-word-vectors/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code.google.com</a:t>
            </a:r>
            <a:r>
              <a:rPr lang="en-US" dirty="0"/>
              <a:t>/archive/p/word2vec/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https://deeplearning4j.org/word2vec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133277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Key: learning better features that abstract from the “raw”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</a:t>
            </a:r>
            <a:r>
              <a:rPr lang="en-US" dirty="0">
                <a:solidFill>
                  <a:srgbClr val="FF6600"/>
                </a:solidFill>
              </a:rPr>
              <a:t>learned</a:t>
            </a:r>
            <a:r>
              <a:rPr lang="en-US" dirty="0"/>
              <a:t> feature representations based on large amounts of data, generally unsupervised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classifiers with multiple layers of learning</a:t>
            </a:r>
          </a:p>
        </p:txBody>
      </p:sp>
    </p:spTree>
    <p:extLst>
      <p:ext uri="{BB962C8B-B14F-4D97-AF65-F5344CB8AC3E}">
        <p14:creationId xmlns:p14="http://schemas.microsoft.com/office/powerpoint/2010/main" val="380282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Input: pixels of the image</a:t>
            </a:r>
          </a:p>
          <a:p>
            <a:pPr marL="0" indent="0">
              <a:buNone/>
            </a:pPr>
            <a:r>
              <a:rPr lang="en-US" sz="2400" dirty="0"/>
              <a:t>Output: what’s in the image</a:t>
            </a:r>
          </a:p>
          <a:p>
            <a:pPr marL="0" indent="0">
              <a:buNone/>
            </a:pPr>
            <a:r>
              <a:rPr lang="en-US" sz="2400" dirty="0"/>
              <a:t>Ideally: have some features that identify ”parts”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00147-EEF0-CA41-B3FB-09888609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0"/>
            <a:ext cx="8001000" cy="36287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00F6C2-4E95-4A4A-8CA3-70F56E7FBA93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227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492E-8AD7-1D4E-9460-00DD53FC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502E2-FBF0-F643-932D-590D67E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8305800" cy="3119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D9D7A-D579-524F-8D55-C6FE14576F71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1101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C700-7CA3-454D-9043-44A62C4D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4BAE2-08E3-4749-BB99-07984C6F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69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55D5B-8687-AC40-8D57-B14C0540CDB2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2062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7B1A-1477-B241-B9CD-B29E0905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kernels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A3793-56A9-F14F-9833-BAC01015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284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835CD1-9CC1-84F4-A672-1B60ABA9BA41}"/>
              </a:ext>
            </a:extLst>
          </p:cNvPr>
          <p:cNvSpPr/>
          <p:nvPr/>
        </p:nvSpPr>
        <p:spPr>
          <a:xfrm>
            <a:off x="5486400" y="3657600"/>
            <a:ext cx="304800" cy="304800"/>
          </a:xfrm>
          <a:prstGeom prst="rect">
            <a:avLst/>
          </a:prstGeom>
          <a:solidFill>
            <a:srgbClr val="9AD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D8F44-201A-5223-AAB5-09B1338EEBC2}"/>
              </a:ext>
            </a:extLst>
          </p:cNvPr>
          <p:cNvSpPr/>
          <p:nvPr/>
        </p:nvSpPr>
        <p:spPr>
          <a:xfrm>
            <a:off x="6934200" y="3971137"/>
            <a:ext cx="304800" cy="304800"/>
          </a:xfrm>
          <a:prstGeom prst="rect">
            <a:avLst/>
          </a:prstGeom>
          <a:solidFill>
            <a:srgbClr val="00B2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8CB32-D175-DDD0-0E9E-71C2DE2C2CF0}"/>
              </a:ext>
            </a:extLst>
          </p:cNvPr>
          <p:cNvSpPr txBox="1"/>
          <p:nvPr/>
        </p:nvSpPr>
        <p:spPr>
          <a:xfrm>
            <a:off x="6781800" y="400484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72522-39A9-AB73-6AC9-01E532BCC034}"/>
              </a:ext>
            </a:extLst>
          </p:cNvPr>
          <p:cNvSpPr txBox="1"/>
          <p:nvPr/>
        </p:nvSpPr>
        <p:spPr>
          <a:xfrm>
            <a:off x="5410200" y="362384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3818777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9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AC653-8F47-8D4E-AEFD-22AB944FDB24}"/>
              </a:ext>
            </a:extLst>
          </p:cNvPr>
          <p:cNvSpPr txBox="1"/>
          <p:nvPr/>
        </p:nvSpPr>
        <p:spPr>
          <a:xfrm>
            <a:off x="3140035" y="3429000"/>
            <a:ext cx="285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Idea: learn kernels</a:t>
            </a:r>
          </a:p>
        </p:txBody>
      </p:sp>
    </p:spTree>
    <p:extLst>
      <p:ext uri="{BB962C8B-B14F-4D97-AF65-F5344CB8AC3E}">
        <p14:creationId xmlns:p14="http://schemas.microsoft.com/office/powerpoint/2010/main" val="839417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8270-AE51-5840-8544-4AB6A9C7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NN approach doesn’t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B3F85-00A5-B740-A4CA-363E28C4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0" y="2057400"/>
            <a:ext cx="8622216" cy="3730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5B5203-FFDA-D042-86C7-09392FCBE074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7145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How many weights will we have with 5 hidden nodes?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a 512x512 RGB image has 512x512x3 = 786,432 and therefore </a:t>
            </a:r>
            <a:r>
              <a:rPr lang="en-US" altLang="zh-TW" dirty="0">
                <a:solidFill>
                  <a:schemeClr val="accent2"/>
                </a:solidFill>
              </a:rPr>
              <a:t>786,432 weights</a:t>
            </a:r>
            <a:r>
              <a:rPr lang="en-US" altLang="zh-TW" dirty="0"/>
              <a:t> in the next layer </a:t>
            </a:r>
            <a:r>
              <a:rPr lang="en-US" altLang="zh-TW" b="1" dirty="0">
                <a:solidFill>
                  <a:srgbClr val="FF0000"/>
                </a:solidFill>
              </a:rPr>
              <a:t>per neuron</a:t>
            </a:r>
            <a:endParaRPr lang="en-US" altLang="zh-T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rgbClr val="0070C0"/>
                </a:solidFill>
              </a:rPr>
              <a:t>786,432 weights </a:t>
            </a:r>
            <a:r>
              <a:rPr lang="en-US" altLang="zh-TW" b="1" dirty="0">
                <a:solidFill>
                  <a:srgbClr val="0070C0"/>
                </a:solidFill>
              </a:rPr>
              <a:t>per neuron = ~4M weights!</a:t>
            </a:r>
            <a:endParaRPr lang="en-US" altLang="zh-TW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7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Convolutional Neural Networks (CNNs)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1464166" y="2431691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496089" y="2431690"/>
            <a:ext cx="0" cy="22892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679616" y="34031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1472217" y="5107277"/>
            <a:ext cx="62382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181697" y="5183072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b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(Channel)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2202290" y="4836823"/>
            <a:ext cx="216526" cy="22215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2422635" y="483682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62400" y="3866832"/>
            <a:ext cx="44532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Arial" panose="020B0604020202020204" pitchFamily="34" charset="0"/>
                <a:cs typeface="Arial" panose="020B0604020202020204" pitchFamily="34" charset="0"/>
              </a:rPr>
              <a:t>We’ll draw layers as blocks of nodes/inputs, e.g., 512 x 512 x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3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3" cstate="print"/>
          <a:srcRect l="33803" r="10141" b="21695"/>
          <a:stretch>
            <a:fillRect/>
          </a:stretch>
        </p:blipFill>
        <p:spPr bwMode="auto">
          <a:xfrm>
            <a:off x="227248" y="3810000"/>
            <a:ext cx="1312888" cy="1143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219200"/>
          </a:xfrm>
        </p:spPr>
        <p:txBody>
          <a:bodyPr/>
          <a:lstStyle/>
          <a:p>
            <a:pPr marL="742950" lvl="2" indent="-342900"/>
            <a:r>
              <a:rPr lang="en-US" dirty="0"/>
              <a:t>Train </a:t>
            </a:r>
            <a:r>
              <a:rPr lang="en-US" i="1" dirty="0"/>
              <a:t>multiple layers</a:t>
            </a:r>
            <a:r>
              <a:rPr lang="en-US" dirty="0"/>
              <a:t> of features/abstractions from data.</a:t>
            </a:r>
          </a:p>
          <a:p>
            <a:pPr marL="742950" lvl="2" indent="-342900"/>
            <a:r>
              <a:rPr lang="en-US" dirty="0"/>
              <a:t>Try to discover </a:t>
            </a:r>
            <a:r>
              <a:rPr lang="en-US" i="1" dirty="0"/>
              <a:t>representation</a:t>
            </a:r>
            <a:r>
              <a:rPr lang="en-US" dirty="0"/>
              <a:t> that makes decisions easy.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7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7" name="Down Arrow 6"/>
          <p:cNvSpPr/>
          <p:nvPr/>
        </p:nvSpPr>
        <p:spPr>
          <a:xfrm rot="5400000" flipV="1">
            <a:off x="12734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5400000" flipV="1">
            <a:off x="38642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65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27212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 flipV="1">
            <a:off x="53120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43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4" name="Down Arrow 13"/>
          <p:cNvSpPr/>
          <p:nvPr/>
        </p:nvSpPr>
        <p:spPr>
          <a:xfrm rot="5400000" flipV="1">
            <a:off x="41690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1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</a:t>
            </a:r>
          </a:p>
        </p:txBody>
      </p:sp>
      <p:sp>
        <p:nvSpPr>
          <p:cNvPr id="15" name="Down Arrow 14"/>
          <p:cNvSpPr/>
          <p:nvPr/>
        </p:nvSpPr>
        <p:spPr>
          <a:xfrm rot="5400000" flipV="1">
            <a:off x="56168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71048" y="4114800"/>
            <a:ext cx="11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“Cat”?</a:t>
            </a:r>
          </a:p>
        </p:txBody>
      </p:sp>
      <p:sp>
        <p:nvSpPr>
          <p:cNvPr id="19" name="Down Arrow 18"/>
          <p:cNvSpPr/>
          <p:nvPr/>
        </p:nvSpPr>
        <p:spPr>
          <a:xfrm rot="5400000" flipV="1">
            <a:off x="7123347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2819400"/>
            <a:ext cx="6019800" cy="3124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95400" y="5943600"/>
            <a:ext cx="643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Learning:  train layers of features so that classifier works well.</a:t>
            </a:r>
          </a:p>
        </p:txBody>
      </p:sp>
      <p:sp>
        <p:nvSpPr>
          <p:cNvPr id="22" name="Down Arrow 21"/>
          <p:cNvSpPr/>
          <p:nvPr/>
        </p:nvSpPr>
        <p:spPr>
          <a:xfrm rot="5400000" flipV="1">
            <a:off x="4076700" y="940832"/>
            <a:ext cx="609600" cy="46482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More abstract representation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2346" y="6442346"/>
            <a:ext cx="336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adapted from: Adam Coates</a:t>
            </a:r>
          </a:p>
        </p:txBody>
      </p:sp>
    </p:spTree>
    <p:extLst>
      <p:ext uri="{BB962C8B-B14F-4D97-AF65-F5344CB8AC3E}">
        <p14:creationId xmlns:p14="http://schemas.microsoft.com/office/powerpoint/2010/main" val="2488746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304800"/>
            <a:ext cx="8153400" cy="990600"/>
          </a:xfrm>
        </p:spPr>
        <p:txBody>
          <a:bodyPr/>
          <a:lstStyle/>
          <a:p>
            <a:r>
              <a:rPr lang="en-US" altLang="zh-TW" dirty="0"/>
              <a:t>Locally connected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image features are usually local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reduce the fully-connected network to locally-connected network.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if we set window size 5, we only need 5x5x3 = 75</a:t>
            </a:r>
          </a:p>
        </p:txBody>
      </p:sp>
    </p:spTree>
    <p:extLst>
      <p:ext uri="{BB962C8B-B14F-4D97-AF65-F5344CB8AC3E}">
        <p14:creationId xmlns:p14="http://schemas.microsoft.com/office/powerpoint/2010/main" val="4260437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fully connected -&gt; locally connected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向右箭號 8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文字方塊 11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678036" y="505128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物件 17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18" name="物件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橢圓 2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4" name="直線接點 13"/>
          <p:cNvCxnSpPr>
            <a:endCxn id="3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endCxn id="3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endCxn id="3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立方體 6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30" name="直線接點 29"/>
          <p:cNvCxnSpPr>
            <a:endCxn id="3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986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516245"/>
            <a:ext cx="1328939" cy="3818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hidden nodes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22330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840" imgH="317160" progId="Equation.DSMT4">
                  <p:embed/>
                </p:oleObj>
              </mc:Choice>
              <mc:Fallback>
                <p:oleObj name="Equation" r:id="rId2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5098022" y="2235953"/>
          <a:ext cx="1228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8000" imgH="393480" progId="Equation.DSMT4">
                  <p:embed/>
                </p:oleObj>
              </mc:Choice>
              <mc:Fallback>
                <p:oleObj name="Equation" r:id="rId4" imgW="163800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8022" y="2235953"/>
                        <a:ext cx="1228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0F683B0D-F1AC-3347-B3B0-5CDA5905CD15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58B8C-0453-E646-96E5-35907F750C06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157694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840" imgH="317160" progId="Equation.DSMT4">
                  <p:embed/>
                </p:oleObj>
              </mc:Choice>
              <mc:Fallback>
                <p:oleObj name="Equation" r:id="rId2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62240" imgH="393480" progId="Equation.DSMT4">
                  <p:embed/>
                </p:oleObj>
              </mc:Choice>
              <mc:Fallback>
                <p:oleObj name="Equation" r:id="rId4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077440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840" imgH="317160" progId="Equation.DSMT4">
                  <p:embed/>
                </p:oleObj>
              </mc:Choice>
              <mc:Fallback>
                <p:oleObj name="Equation" r:id="rId2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62240" imgH="393480" progId="Equation.DSMT4">
                  <p:embed/>
                </p:oleObj>
              </mc:Choice>
              <mc:Fallback>
                <p:oleObj name="Equation" r:id="rId4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8565C-9355-0443-8993-0D886D374DE3}"/>
              </a:ext>
            </a:extLst>
          </p:cNvPr>
          <p:cNvSpPr txBox="1"/>
          <p:nvPr/>
        </p:nvSpPr>
        <p:spPr>
          <a:xfrm>
            <a:off x="1242049" y="5701955"/>
            <a:ext cx="6417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many weighs assuming: 512x512x3 images,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5 x 5 x 3 locally connected, and 5 hidden nodes?</a:t>
            </a:r>
          </a:p>
        </p:txBody>
      </p:sp>
    </p:spTree>
    <p:extLst>
      <p:ext uri="{BB962C8B-B14F-4D97-AF65-F5344CB8AC3E}">
        <p14:creationId xmlns:p14="http://schemas.microsoft.com/office/powerpoint/2010/main" val="529206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Too many weights!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226468"/>
            <a:ext cx="8035612" cy="4098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Despite only locally-connected, there are still too many weights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512x512x5 neurons in the next layer, we have 5x5x3 local connections = </a:t>
            </a:r>
            <a:r>
              <a:rPr lang="en-US" altLang="zh-TW" dirty="0">
                <a:solidFill>
                  <a:srgbClr val="0070C0"/>
                </a:solidFill>
              </a:rPr>
              <a:t>98 million weights</a:t>
            </a:r>
          </a:p>
        </p:txBody>
      </p:sp>
    </p:spTree>
    <p:extLst>
      <p:ext uri="{BB962C8B-B14F-4D97-AF65-F5344CB8AC3E}">
        <p14:creationId xmlns:p14="http://schemas.microsoft.com/office/powerpoint/2010/main" val="2118497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weights:</a:t>
            </a:r>
            <a:endParaRPr lang="zh-TW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C3982-515A-9E40-89BE-6AE002280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966"/>
          <a:stretch/>
        </p:blipFill>
        <p:spPr>
          <a:xfrm>
            <a:off x="378240" y="2057400"/>
            <a:ext cx="3279360" cy="3730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FD9CE-A466-9440-9242-107A54EFC105}"/>
              </a:ext>
            </a:extLst>
          </p:cNvPr>
          <p:cNvSpPr txBox="1"/>
          <p:nvPr/>
        </p:nvSpPr>
        <p:spPr>
          <a:xfrm>
            <a:off x="3917932" y="1828800"/>
            <a:ext cx="5226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weights to a given hidden node are the same for the locally-connected edges</a:t>
            </a:r>
          </a:p>
          <a:p>
            <a:endParaRPr lang="en-US" sz="2400" dirty="0"/>
          </a:p>
          <a:p>
            <a:r>
              <a:rPr lang="en-US" sz="2400" dirty="0"/>
              <a:t>During classification, we treat it like we have different edges, just with the same weight</a:t>
            </a:r>
          </a:p>
          <a:p>
            <a:endParaRPr lang="en-US" sz="2400" dirty="0"/>
          </a:p>
          <a:p>
            <a:r>
              <a:rPr lang="en-US" sz="2400" dirty="0"/>
              <a:t>During training, we update the weights as normal except we update </a:t>
            </a:r>
            <a:r>
              <a:rPr lang="en-US" sz="2400" i="1" dirty="0"/>
              <a:t>the same weights</a:t>
            </a:r>
            <a:r>
              <a:rPr lang="en-US" sz="2400" dirty="0"/>
              <a:t> for a given hidden node</a:t>
            </a:r>
          </a:p>
          <a:p>
            <a:endParaRPr lang="en-US" sz="2400" dirty="0"/>
          </a:p>
          <a:p>
            <a:r>
              <a:rPr lang="en-US" sz="2400" dirty="0"/>
              <a:t>Solves the positional issue!</a:t>
            </a:r>
          </a:p>
        </p:txBody>
      </p:sp>
    </p:spTree>
    <p:extLst>
      <p:ext uri="{BB962C8B-B14F-4D97-AF65-F5344CB8AC3E}">
        <p14:creationId xmlns:p14="http://schemas.microsoft.com/office/powerpoint/2010/main" val="1086584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平行四邊形 33"/>
          <p:cNvSpPr/>
          <p:nvPr/>
        </p:nvSpPr>
        <p:spPr>
          <a:xfrm>
            <a:off x="4921390" y="5342941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4997808" y="2928201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立方體 5"/>
          <p:cNvSpPr/>
          <p:nvPr/>
        </p:nvSpPr>
        <p:spPr>
          <a:xfrm>
            <a:off x="3270428" y="2928202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向右箭號 6"/>
          <p:cNvSpPr/>
          <p:nvPr/>
        </p:nvSpPr>
        <p:spPr>
          <a:xfrm>
            <a:off x="4279005" y="4047532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3039604" y="55728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61559" y="55728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9978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2" name="直線接點 11"/>
          <p:cNvCxnSpPr>
            <a:endCxn id="11" idx="2"/>
          </p:cNvCxnSpPr>
          <p:nvPr/>
        </p:nvCxnSpPr>
        <p:spPr>
          <a:xfrm>
            <a:off x="3985205" y="3028181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1" idx="2"/>
          </p:cNvCxnSpPr>
          <p:nvPr/>
        </p:nvCxnSpPr>
        <p:spPr>
          <a:xfrm flipV="1">
            <a:off x="3911959" y="3289240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endCxn id="11" idx="2"/>
          </p:cNvCxnSpPr>
          <p:nvPr/>
        </p:nvCxnSpPr>
        <p:spPr>
          <a:xfrm>
            <a:off x="3985205" y="3289241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體 14"/>
          <p:cNvSpPr/>
          <p:nvPr/>
        </p:nvSpPr>
        <p:spPr>
          <a:xfrm>
            <a:off x="3270428" y="3028181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6" name="直線接點 15"/>
          <p:cNvCxnSpPr>
            <a:endCxn id="11" idx="2"/>
          </p:cNvCxnSpPr>
          <p:nvPr/>
        </p:nvCxnSpPr>
        <p:spPr>
          <a:xfrm>
            <a:off x="3911959" y="3147723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5239286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480765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722244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橢圓 19"/>
          <p:cNvSpPr/>
          <p:nvPr/>
        </p:nvSpPr>
        <p:spPr>
          <a:xfrm>
            <a:off x="59666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3102769" y="2675436"/>
          <a:ext cx="13620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5840" imgH="317160" progId="Equation.DSMT4">
                  <p:embed/>
                </p:oleObj>
              </mc:Choice>
              <mc:Fallback>
                <p:oleObj name="Equation" r:id="rId2" imgW="1815840" imgH="31716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02769" y="2675436"/>
                        <a:ext cx="13620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4921676" y="3028180"/>
            <a:ext cx="356248" cy="254469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8" name="平行四邊形 27"/>
          <p:cNvSpPr/>
          <p:nvPr/>
        </p:nvSpPr>
        <p:spPr>
          <a:xfrm>
            <a:off x="4921676" y="2795200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1" name="物件 20"/>
          <p:cNvGraphicFramePr>
            <a:graphicFrameLocks noChangeAspect="1"/>
          </p:cNvGraphicFramePr>
          <p:nvPr/>
        </p:nvGraphicFramePr>
        <p:xfrm>
          <a:off x="5681601" y="2660147"/>
          <a:ext cx="13716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28800" imgH="317160" progId="Equation.DSMT4">
                  <p:embed/>
                </p:oleObj>
              </mc:Choice>
              <mc:Fallback>
                <p:oleObj name="Equation" r:id="rId4" imgW="1828800" imgH="317160" progId="Equation.DSMT4">
                  <p:embed/>
                  <p:pic>
                    <p:nvPicPr>
                      <p:cNvPr id="21" name="物件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1601" y="2660147"/>
                        <a:ext cx="1371600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接點 29"/>
          <p:cNvCxnSpPr/>
          <p:nvPr/>
        </p:nvCxnSpPr>
        <p:spPr>
          <a:xfrm>
            <a:off x="5539303" y="2794498"/>
            <a:ext cx="0" cy="1337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160578" y="2779209"/>
            <a:ext cx="0" cy="1979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22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Parameter sharing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Now we only have 75x5=375 weights</a:t>
            </a: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We call these layers “</a:t>
            </a:r>
            <a:r>
              <a:rPr lang="en-US" altLang="zh-TW" dirty="0">
                <a:solidFill>
                  <a:schemeClr val="accent2"/>
                </a:solidFill>
              </a:rPr>
              <a:t>convolution layers</a:t>
            </a:r>
            <a:r>
              <a:rPr lang="en-US" altLang="zh-TW" dirty="0"/>
              <a:t>”.</a:t>
            </a: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What is learned can be considered as the convolution filters (like a kernel)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980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Pool layers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Convolution layers  are often followed by pool layers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Reduce the weights without losing too much information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90688"/>
              </p:ext>
            </p:extLst>
          </p:nvPr>
        </p:nvGraphicFramePr>
        <p:xfrm>
          <a:off x="2362200" y="4398066"/>
          <a:ext cx="1620000" cy="162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197053" y="607959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Single depth slice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147347" y="5071709"/>
            <a:ext cx="1445013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4177236" y="47254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Max pooling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25757"/>
              </p:ext>
            </p:extLst>
          </p:nvPr>
        </p:nvGraphicFramePr>
        <p:xfrm>
          <a:off x="5757507" y="4803066"/>
          <a:ext cx="810000" cy="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82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neural networks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36140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32330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123404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2932903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590004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2971004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193066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2926366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2780504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2932904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129940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3778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4799804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4996841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4990304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4768241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5834247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0090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165366"/>
            <a:ext cx="4729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Traditional NN models: 1-2 hidden layers</a:t>
            </a:r>
          </a:p>
          <a:p>
            <a:endParaRPr lang="en-US" sz="2000" dirty="0"/>
          </a:p>
          <a:p>
            <a:r>
              <a:rPr lang="en-US" sz="2000" dirty="0"/>
              <a:t>Deep learning NN models: 3+ hidden layers </a:t>
            </a:r>
          </a:p>
        </p:txBody>
      </p:sp>
    </p:spTree>
    <p:extLst>
      <p:ext uri="{BB962C8B-B14F-4D97-AF65-F5344CB8AC3E}">
        <p14:creationId xmlns:p14="http://schemas.microsoft.com/office/powerpoint/2010/main" val="3524582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775" t="19150" r="737" b="1410"/>
          <a:stretch/>
        </p:blipFill>
        <p:spPr>
          <a:xfrm>
            <a:off x="97361" y="1778604"/>
            <a:ext cx="8950048" cy="367360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3754" y="1478521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2739" y="1488795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73925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77241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49470" y="1482572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152786" y="1484743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15107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085291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445627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5061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72570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639754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18606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770784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013863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646956" y="1473381"/>
            <a:ext cx="1545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Fully-connected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74017" y="5423452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708099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059285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36053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33483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8342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504924" y="54234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7361" y="39550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32x32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522101" y="56502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16x16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904438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8x8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174966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4x4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0312" y="5446238"/>
            <a:ext cx="929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Weights: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63680" y="5673361"/>
            <a:ext cx="612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Size: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32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C26B-D3D8-7247-91C9-E170007E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8840D-6C33-DE34-BD9B-38E7317A2EE0}"/>
              </a:ext>
            </a:extLst>
          </p:cNvPr>
          <p:cNvSpPr txBox="1"/>
          <p:nvPr/>
        </p:nvSpPr>
        <p:spPr>
          <a:xfrm>
            <a:off x="1905000" y="31959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https://adamharley.com/nn_vis/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98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Feature quality is critical to the performance of ML methods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Normal process = hand-crafted features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Deep learning: find algorithms to automatically discover features from the data</a:t>
            </a:r>
          </a:p>
        </p:txBody>
      </p:sp>
    </p:spTree>
    <p:extLst>
      <p:ext uri="{BB962C8B-B14F-4D97-AF65-F5344CB8AC3E}">
        <p14:creationId xmlns:p14="http://schemas.microsoft.com/office/powerpoint/2010/main" val="44970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42288"/>
              </p:ext>
            </p:extLst>
          </p:nvPr>
        </p:nvGraphicFramePr>
        <p:xfrm>
          <a:off x="4114800" y="2856696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4800" y="2856696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69022"/>
              </p:ext>
            </p:extLst>
          </p:nvPr>
        </p:nvGraphicFramePr>
        <p:xfrm>
          <a:off x="4051300" y="3052537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0" imgH="279400" progId="Equation.3">
                  <p:embed/>
                </p:oleObj>
              </mc:Choice>
              <mc:Fallback>
                <p:oleObj name="Equation" r:id="rId4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51300" y="3052537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308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095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85331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0000" imgH="279400" progId="Equation.3">
                  <p:embed/>
                </p:oleObj>
              </mc:Choice>
              <mc:Fallback>
                <p:oleObj name="Equation" r:id="rId4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55673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20800" imgH="215900" progId="Equation.3">
                  <p:embed/>
                </p:oleObj>
              </mc:Choice>
              <mc:Fallback>
                <p:oleObj name="Equation" r:id="rId6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984036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40000" imgH="279400" progId="Equation.3">
                  <p:embed/>
                </p:oleObj>
              </mc:Choice>
              <mc:Fallback>
                <p:oleObj name="Equation" r:id="rId7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88111" y="5436471"/>
            <a:ext cx="393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will happened to the modified errors further up?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371600" cy="26343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26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13068</TotalTime>
  <Words>1732</Words>
  <Application>Microsoft Macintosh PowerPoint</Application>
  <PresentationFormat>On-screen Show (4:3)</PresentationFormat>
  <Paragraphs>439</Paragraphs>
  <Slides>61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Tw Cen MT</vt:lpstr>
      <vt:lpstr>Wingdings</vt:lpstr>
      <vt:lpstr>Wingdings 2</vt:lpstr>
      <vt:lpstr>Median</vt:lpstr>
      <vt:lpstr>Equation</vt:lpstr>
      <vt:lpstr>deep learning</vt:lpstr>
      <vt:lpstr>Admin</vt:lpstr>
      <vt:lpstr>Deep learning</vt:lpstr>
      <vt:lpstr>Deep learning</vt:lpstr>
      <vt:lpstr>Deep learning</vt:lpstr>
      <vt:lpstr>Deep learning for neural networks</vt:lpstr>
      <vt:lpstr>Importance of features</vt:lpstr>
      <vt:lpstr>Challenges</vt:lpstr>
      <vt:lpstr>Challenges</vt:lpstr>
      <vt:lpstr>Challenges</vt:lpstr>
      <vt:lpstr>Deep learning</vt:lpstr>
      <vt:lpstr>word2vec</vt:lpstr>
      <vt:lpstr>Word representations</vt:lpstr>
      <vt:lpstr>Word representations</vt:lpstr>
      <vt:lpstr>Word representations</vt:lpstr>
      <vt:lpstr>Word representations</vt:lpstr>
      <vt:lpstr>Word representations</vt:lpstr>
      <vt:lpstr>A prediction problem</vt:lpstr>
      <vt:lpstr>A prediction problem</vt:lpstr>
      <vt:lpstr>A prediction problem</vt:lpstr>
      <vt:lpstr>Train a neural network on this problem</vt:lpstr>
      <vt:lpstr>Encoding words</vt:lpstr>
      <vt:lpstr>“One-hot” encoding</vt:lpstr>
      <vt:lpstr>“One-hot” encoding</vt:lpstr>
      <vt:lpstr>“One-hot” encoding</vt:lpstr>
      <vt:lpstr>PowerPoint Presentation</vt:lpstr>
      <vt:lpstr>Another view</vt:lpstr>
      <vt:lpstr>Training: backpropagation</vt:lpstr>
      <vt:lpstr>Training: backpropagation</vt:lpstr>
      <vt:lpstr>Word representation</vt:lpstr>
      <vt:lpstr>Results</vt:lpstr>
      <vt:lpstr>Results</vt:lpstr>
      <vt:lpstr>Results</vt:lpstr>
      <vt:lpstr>Results</vt:lpstr>
      <vt:lpstr>Visualized</vt:lpstr>
      <vt:lpstr>Continuous Bag Of Words</vt:lpstr>
      <vt:lpstr>Other models: skip-gram</vt:lpstr>
      <vt:lpstr>word2vec</vt:lpstr>
      <vt:lpstr>word2vec resources </vt:lpstr>
      <vt:lpstr>Image classification</vt:lpstr>
      <vt:lpstr>Challenge: many different features</vt:lpstr>
      <vt:lpstr>Challenge: many different features</vt:lpstr>
      <vt:lpstr>Image kernels</vt:lpstr>
      <vt:lpstr>PowerPoint Presentation</vt:lpstr>
      <vt:lpstr>PowerPoint Presentation</vt:lpstr>
      <vt:lpstr>Traditional NN approach doesn’t work</vt:lpstr>
      <vt:lpstr>Traditional NN approach doesn’t work</vt:lpstr>
      <vt:lpstr>Traditional NN approach doesn’t work</vt:lpstr>
      <vt:lpstr>Convolutional Neural Networks (CNNs)</vt:lpstr>
      <vt:lpstr>Locally connected</vt:lpstr>
      <vt:lpstr>fully connected -&gt; locally connected</vt:lpstr>
      <vt:lpstr>hidden nodes</vt:lpstr>
      <vt:lpstr>apply across entire image</vt:lpstr>
      <vt:lpstr>apply across entire image</vt:lpstr>
      <vt:lpstr>Too many weights!</vt:lpstr>
      <vt:lpstr>Share weights:</vt:lpstr>
      <vt:lpstr>Share weights</vt:lpstr>
      <vt:lpstr>Parameter sharing</vt:lpstr>
      <vt:lpstr>Pool layers</vt:lpstr>
      <vt:lpstr>PowerPoint Presentation</vt:lpstr>
      <vt:lpstr>Another example</vt:lpstr>
    </vt:vector>
  </TitlesOfParts>
  <Company>Pomona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CORpus analysis</dc:title>
  <dc:creator>Dave Kauchak</dc:creator>
  <cp:lastModifiedBy>David Kauchak</cp:lastModifiedBy>
  <cp:revision>1004</cp:revision>
  <cp:lastPrinted>2023-10-31T20:12:32Z</cp:lastPrinted>
  <dcterms:created xsi:type="dcterms:W3CDTF">2011-01-25T19:35:23Z</dcterms:created>
  <dcterms:modified xsi:type="dcterms:W3CDTF">2023-11-17T18:53:50Z</dcterms:modified>
</cp:coreProperties>
</file>