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358" r:id="rId3"/>
    <p:sldId id="371" r:id="rId4"/>
    <p:sldId id="366" r:id="rId5"/>
    <p:sldId id="367" r:id="rId6"/>
    <p:sldId id="372" r:id="rId7"/>
    <p:sldId id="387" r:id="rId8"/>
    <p:sldId id="365" r:id="rId9"/>
    <p:sldId id="368" r:id="rId10"/>
    <p:sldId id="369" r:id="rId11"/>
    <p:sldId id="374" r:id="rId12"/>
    <p:sldId id="479" r:id="rId13"/>
    <p:sldId id="376" r:id="rId14"/>
    <p:sldId id="377" r:id="rId15"/>
    <p:sldId id="378" r:id="rId16"/>
    <p:sldId id="379" r:id="rId17"/>
    <p:sldId id="380" r:id="rId18"/>
    <p:sldId id="450" r:id="rId19"/>
    <p:sldId id="386" r:id="rId20"/>
    <p:sldId id="388" r:id="rId21"/>
    <p:sldId id="382" r:id="rId22"/>
    <p:sldId id="383" r:id="rId23"/>
    <p:sldId id="389" r:id="rId24"/>
    <p:sldId id="393" r:id="rId25"/>
    <p:sldId id="394" r:id="rId26"/>
    <p:sldId id="390" r:id="rId27"/>
    <p:sldId id="391" r:id="rId28"/>
    <p:sldId id="384" r:id="rId29"/>
    <p:sldId id="375" r:id="rId30"/>
    <p:sldId id="392" r:id="rId31"/>
    <p:sldId id="396" r:id="rId32"/>
    <p:sldId id="398" r:id="rId33"/>
    <p:sldId id="399" r:id="rId34"/>
    <p:sldId id="400" r:id="rId35"/>
    <p:sldId id="395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10" r:id="rId45"/>
    <p:sldId id="411" r:id="rId46"/>
    <p:sldId id="412" r:id="rId47"/>
    <p:sldId id="413" r:id="rId48"/>
    <p:sldId id="414" r:id="rId49"/>
    <p:sldId id="417" r:id="rId50"/>
    <p:sldId id="415" r:id="rId51"/>
    <p:sldId id="416" r:id="rId52"/>
    <p:sldId id="420" r:id="rId53"/>
    <p:sldId id="419" r:id="rId54"/>
    <p:sldId id="418" r:id="rId55"/>
    <p:sldId id="421" r:id="rId56"/>
    <p:sldId id="422" r:id="rId57"/>
    <p:sldId id="423" r:id="rId58"/>
    <p:sldId id="424" r:id="rId59"/>
    <p:sldId id="432" r:id="rId60"/>
    <p:sldId id="425" r:id="rId61"/>
    <p:sldId id="426" r:id="rId62"/>
    <p:sldId id="427" r:id="rId63"/>
    <p:sldId id="428" r:id="rId64"/>
    <p:sldId id="433" r:id="rId65"/>
    <p:sldId id="446" r:id="rId66"/>
    <p:sldId id="447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7" autoAdjust="0"/>
    <p:restoredTop sz="94694"/>
  </p:normalViewPr>
  <p:slideViewPr>
    <p:cSldViewPr snapToObjects="1">
      <p:cViewPr varScale="1">
        <p:scale>
          <a:sx n="121" d="100"/>
          <a:sy n="121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Allows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q7d4ROvZ6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47603" y="38100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9906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057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(perceptron)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(perceptron)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86138"/>
              </p:ext>
            </p:extLst>
          </p:nvPr>
        </p:nvGraphicFramePr>
        <p:xfrm>
          <a:off x="4495800" y="22860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22860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47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29288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36700" imgH="495300" progId="Equation.3">
                  <p:embed/>
                </p:oleObj>
              </mc:Choice>
              <mc:Fallback>
                <p:oleObj name="Equation" r:id="rId7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other threshold functions?</a:t>
            </a:r>
          </a:p>
        </p:txBody>
      </p:sp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 (RLU)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336220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048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http://www.youtube.com/watch?v=Yq7d4ROvZ6I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spread</a:t>
            </a:r>
          </a:p>
        </p:txBody>
      </p:sp>
    </p:spTree>
    <p:extLst>
      <p:ext uri="{BB962C8B-B14F-4D97-AF65-F5344CB8AC3E}">
        <p14:creationId xmlns:p14="http://schemas.microsoft.com/office/powerpoint/2010/main" val="118933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(assume 0 bias)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38243"/>
              </p:ext>
            </p:extLst>
          </p:nvPr>
        </p:nvGraphicFramePr>
        <p:xfrm>
          <a:off x="1422400" y="5257800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95300" progId="Equation.3">
                  <p:embed/>
                </p:oleObj>
              </mc:Choice>
              <mc:Fallback>
                <p:oleObj name="Equation" r:id="rId2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2400" y="5257800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-0.02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0.495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0.676</a:t>
            </a: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/>
              <a:t>To count the number of layers, you count all but the inputs</a:t>
            </a: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3-layer network</a:t>
            </a: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Alternate ways of visualizing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 input layer will be drawn with nodes as well</a:t>
            </a: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Can be used to model multiclass datasets or more interesting predictors, e.g. 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</a:p>
          <a:p>
            <a:pPr algn="ctr"/>
            <a:r>
              <a:rPr lang="en-US" sz="2400" dirty="0"/>
              <a:t>(edge detection)</a:t>
            </a:r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Good for temporal/sequential data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8638" y="2216185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54922" y="4082534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8638" y="3044589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027"/>
          <p:cNvSpPr>
            <a:spLocks noChangeArrowheads="1"/>
          </p:cNvSpPr>
          <p:nvPr/>
        </p:nvSpPr>
        <p:spPr bwMode="auto">
          <a:xfrm>
            <a:off x="3564459" y="2787134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3601765" y="3586440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98730"/>
              </p:ext>
            </p:extLst>
          </p:nvPr>
        </p:nvGraphicFramePr>
        <p:xfrm>
          <a:off x="3793059" y="3264972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" imgH="368300" progId="Equation.3">
                  <p:embed/>
                </p:oleObj>
              </mc:Choice>
              <mc:Fallback>
                <p:oleObj name="Equation" r:id="rId2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059" y="3264972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33811"/>
              </p:ext>
            </p:extLst>
          </p:nvPr>
        </p:nvGraphicFramePr>
        <p:xfrm>
          <a:off x="4486054" y="3411021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" imgH="165100" progId="Equation.3">
                  <p:embed/>
                </p:oleObj>
              </mc:Choice>
              <mc:Fallback>
                <p:oleObj name="Equation" r:id="rId4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054" y="3411021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5400000">
            <a:off x="2729668" y="353543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02922" y="3525177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0657" y="334450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397" y="1901589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6397" y="2859923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8797" y="4558982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08713" y="2113340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2723" y="2787134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4989" y="4018002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5638338"/>
            <a:ext cx="6354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the decision boundary of a perceptron look like?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4618" y="6248400"/>
            <a:ext cx="2845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 (linear set of weights)</a:t>
            </a:r>
          </a:p>
        </p:txBody>
      </p:sp>
    </p:spTree>
    <p:extLst>
      <p:ext uri="{BB962C8B-B14F-4D97-AF65-F5344CB8AC3E}">
        <p14:creationId xmlns:p14="http://schemas.microsoft.com/office/powerpoint/2010/main" val="2395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46290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</a:p>
        </p:txBody>
      </p:sp>
    </p:spTree>
    <p:extLst>
      <p:ext uri="{BB962C8B-B14F-4D97-AF65-F5344CB8AC3E}">
        <p14:creationId xmlns:p14="http://schemas.microsoft.com/office/powerpoint/2010/main" val="1100857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6576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2672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657600" y="35076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31938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3543300" y="324099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38034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194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099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29000" y="228848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19500" y="225038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0386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291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657600" y="396489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95672"/>
            <a:ext cx="81967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of a 2-layer network look like?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Is it linear?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types of things can and can’t it model?</a:t>
            </a:r>
          </a:p>
        </p:txBody>
      </p:sp>
    </p:spTree>
    <p:extLst>
      <p:ext uri="{BB962C8B-B14F-4D97-AF65-F5344CB8AC3E}">
        <p14:creationId xmlns:p14="http://schemas.microsoft.com/office/powerpoint/2010/main" val="1113436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453060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49748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</p:spTree>
    <p:extLst>
      <p:ext uri="{BB962C8B-B14F-4D97-AF65-F5344CB8AC3E}">
        <p14:creationId xmlns:p14="http://schemas.microsoft.com/office/powerpoint/2010/main" val="590795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0062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36785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203165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4740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87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594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2561798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62530"/>
              </p:ext>
            </p:extLst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203200" progId="Equation.3">
                  <p:embed/>
                </p:oleObj>
              </mc:Choice>
              <mc:Fallback>
                <p:oleObj name="Equation" r:id="rId2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36914"/>
              </p:ext>
            </p:extLst>
          </p:nvPr>
        </p:nvGraphicFramePr>
        <p:xfrm>
          <a:off x="1816100" y="6248400"/>
          <a:ext cx="1155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4200" imgH="203200" progId="Equation.3">
                  <p:embed/>
                </p:oleObj>
              </mc:Choice>
              <mc:Fallback>
                <p:oleObj name="Equation" r:id="rId4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6100" y="6248400"/>
                        <a:ext cx="11557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4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81600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69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5281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3761081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67294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1591" y="5549330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87581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11437"/>
              </p:ext>
            </p:extLst>
          </p:nvPr>
        </p:nvGraphicFramePr>
        <p:xfrm>
          <a:off x="1676400" y="6248400"/>
          <a:ext cx="981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203200" progId="Equation.3">
                  <p:embed/>
                </p:oleObj>
              </mc:Choice>
              <mc:Fallback>
                <p:oleObj name="Equation" r:id="rId2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6248400"/>
                        <a:ext cx="9810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886ADF-A94E-3C44-9CEC-DCDE539661BF}"/>
                  </a:ext>
                </a:extLst>
              </p:cNvPr>
              <p:cNvSpPr txBox="1"/>
              <p:nvPr/>
            </p:nvSpPr>
            <p:spPr>
              <a:xfrm>
                <a:off x="828818" y="5814252"/>
                <a:ext cx="17568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886ADF-A94E-3C44-9CEC-DCDE53966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8" y="5814252"/>
                <a:ext cx="1756891" cy="369332"/>
              </a:xfrm>
              <a:prstGeom prst="rect">
                <a:avLst/>
              </a:prstGeom>
              <a:blipFill>
                <a:blip r:embed="rId5"/>
                <a:stretch>
                  <a:fillRect r="-1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72628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9264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155699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7985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operation does this perceptron perform on the result?</a:t>
            </a:r>
          </a:p>
        </p:txBody>
      </p:sp>
      <p:sp>
        <p:nvSpPr>
          <p:cNvPr id="5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Fill in the truth table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94863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82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4694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439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00844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70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57979E-9D2C-491D-76FE-023887B5A03F}"/>
              </a:ext>
            </a:extLst>
          </p:cNvPr>
          <p:cNvSpPr txBox="1"/>
          <p:nvPr/>
        </p:nvSpPr>
        <p:spPr>
          <a:xfrm>
            <a:off x="762001" y="5075406"/>
            <a:ext cx="388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either predicts positive, example is positive</a:t>
            </a:r>
          </a:p>
        </p:txBody>
      </p:sp>
      <p:sp>
        <p:nvSpPr>
          <p:cNvPr id="3" name="Plus 2">
            <a:extLst>
              <a:ext uri="{FF2B5EF4-FFF2-40B4-BE49-F238E27FC236}">
                <a16:creationId xmlns:a16="http://schemas.microsoft.com/office/drawing/2014/main" id="{E28B421E-15CB-5FD8-9131-DB93174BC79A}"/>
              </a:ext>
            </a:extLst>
          </p:cNvPr>
          <p:cNvSpPr/>
          <p:nvPr/>
        </p:nvSpPr>
        <p:spPr>
          <a:xfrm>
            <a:off x="5931789" y="385179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84943B3E-9669-9566-355D-BF016FD52675}"/>
              </a:ext>
            </a:extLst>
          </p:cNvPr>
          <p:cNvSpPr/>
          <p:nvPr/>
        </p:nvSpPr>
        <p:spPr>
          <a:xfrm>
            <a:off x="8079846" y="610890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2D7872D3-1551-3AAE-4D0D-10004377C038}"/>
              </a:ext>
            </a:extLst>
          </p:cNvPr>
          <p:cNvSpPr/>
          <p:nvPr/>
        </p:nvSpPr>
        <p:spPr>
          <a:xfrm>
            <a:off x="7230453" y="465412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4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301932"/>
              </p:ext>
            </p:extLst>
          </p:nvPr>
        </p:nvGraphicFramePr>
        <p:xfrm>
          <a:off x="595620" y="4307323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Plus 52"/>
          <p:cNvSpPr/>
          <p:nvPr/>
        </p:nvSpPr>
        <p:spPr>
          <a:xfrm>
            <a:off x="6911537" y="380861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53"/>
          <p:cNvSpPr/>
          <p:nvPr/>
        </p:nvSpPr>
        <p:spPr>
          <a:xfrm>
            <a:off x="8001595" y="492615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7923860" y="380471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6934217" y="491069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57400" y="5486400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600200"/>
            <a:ext cx="1524000" cy="3581400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78338" y="2112962"/>
            <a:ext cx="1524000" cy="1747677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9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4710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76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9194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3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4254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5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658625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644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73869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2849493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1" y="2479676"/>
            <a:ext cx="1560513" cy="978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 flipV="1">
            <a:off x="1230822" y="3860639"/>
            <a:ext cx="1524000" cy="295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415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144171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458335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77207" y="5892402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/>
        </p:nvSpPr>
        <p:spPr bwMode="auto">
          <a:xfrm>
            <a:off x="2769861" y="4572000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026526" y="4886164"/>
            <a:ext cx="498276" cy="438471"/>
            <a:chOff x="2951262" y="2307211"/>
            <a:chExt cx="498276" cy="438471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1209348" y="2587875"/>
            <a:ext cx="1581986" cy="2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267372" y="4308475"/>
            <a:ext cx="1447763" cy="710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974022" y="3470276"/>
            <a:ext cx="1752600" cy="14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hidden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5979" y="2743200"/>
            <a:ext cx="3233808" cy="3189940"/>
            <a:chOff x="3115679" y="2953647"/>
            <a:chExt cx="3233808" cy="318994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033878">
            <a:off x="3442617" y="2113190"/>
            <a:ext cx="2894160" cy="2865991"/>
            <a:chOff x="2301846" y="3143349"/>
            <a:chExt cx="2894160" cy="286599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883399">
            <a:off x="4993574" y="2382448"/>
            <a:ext cx="2894160" cy="2865991"/>
            <a:chOff x="2301846" y="3143349"/>
            <a:chExt cx="2894160" cy="286599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125036">
            <a:off x="4029844" y="3225939"/>
            <a:ext cx="2894160" cy="2865991"/>
            <a:chOff x="2301846" y="3143349"/>
            <a:chExt cx="2894160" cy="286599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3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6" y="1828800"/>
            <a:ext cx="8305800" cy="200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96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Put simply: </a:t>
            </a:r>
            <a:r>
              <a:rPr lang="en-US" sz="3200" dirty="0">
                <a:solidFill>
                  <a:srgbClr val="FF6600"/>
                </a:solidFill>
              </a:rPr>
              <a:t>two-layer networks </a:t>
            </a:r>
            <a:r>
              <a:rPr lang="en-US" sz="3200" i="1" dirty="0">
                <a:solidFill>
                  <a:srgbClr val="FF6600"/>
                </a:solidFill>
              </a:rPr>
              <a:t>can approximate any function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46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DT, as the tree gets larger, the model gets more complex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same is true for neural networks</a:t>
            </a:r>
            <a:r>
              <a:rPr lang="en-US"/>
              <a:t>: </a:t>
            </a:r>
            <a:br>
              <a:rPr lang="en-US"/>
            </a:br>
            <a:r>
              <a:rPr lang="en-US"/>
              <a:t>   more </a:t>
            </a:r>
            <a:r>
              <a:rPr lang="en-US" dirty="0"/>
              <a:t>hidden nodes = more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Adding more layers adds even more complexity (and much more quickly)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rule of thumb: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451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2-layer hidden nodes  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5117" y="5486400"/>
            <a:ext cx="268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0283" y="6008132"/>
            <a:ext cx="281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dimensions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88795" y="6008132"/>
            <a:ext cx="2805029" cy="116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42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9303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2029904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perceptron learning: </a:t>
            </a:r>
            <a:r>
              <a:rPr lang="en-US" sz="2400" dirty="0"/>
              <a:t>if the perceptron’s </a:t>
            </a:r>
            <a:r>
              <a:rPr lang="en-US" sz="2400" b="1" dirty="0"/>
              <a:t>output</a:t>
            </a:r>
            <a:r>
              <a:rPr lang="en-US" sz="2400" dirty="0"/>
              <a:t> is different than the expected output, update the weights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502" y="3576935"/>
            <a:ext cx="593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other problem with these for general NNs?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57200" y="2667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FF6600"/>
                </a:solidFill>
              </a:rPr>
              <a:t>gradient descent: </a:t>
            </a:r>
            <a:r>
              <a:rPr lang="en-US" sz="2400" dirty="0"/>
              <a:t>compare </a:t>
            </a:r>
            <a:r>
              <a:rPr lang="en-US" sz="2400" b="1" dirty="0"/>
              <a:t>output</a:t>
            </a:r>
            <a:r>
              <a:rPr lang="en-US" sz="2400" dirty="0"/>
              <a:t> to label and adjust based on loss function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344433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neuron/perceptron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97534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342900" progId="Equation.3">
                  <p:embed/>
                </p:oleObj>
              </mc:Choice>
              <mc:Fallback>
                <p:oleObj name="Equation" r:id="rId3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700" imgH="368300" progId="Equation.3">
                  <p:embed/>
                </p:oleObj>
              </mc:Choice>
              <mc:Fallback>
                <p:oleObj name="Equation" r:id="rId5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165100" progId="Equation.3">
                  <p:embed/>
                </p:oleObj>
              </mc:Choice>
              <mc:Fallback>
                <p:oleObj name="Equation" r:id="rId7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activation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706937" y="5853113"/>
            <a:ext cx="420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is this a linear classifier (i.e. perceptron)?</a:t>
            </a:r>
          </a:p>
        </p:txBody>
      </p:sp>
    </p:spTree>
    <p:extLst>
      <p:ext uri="{BB962C8B-B14F-4D97-AF65-F5344CB8AC3E}">
        <p14:creationId xmlns:p14="http://schemas.microsoft.com/office/powerpoint/2010/main" val="38890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256949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backpropagate</a:t>
            </a:r>
            <a:r>
              <a:rPr lang="en-US" sz="2400" dirty="0"/>
              <a:t>” the error: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21" idx="5"/>
            <a:endCxn id="24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1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21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096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7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</a:t>
            </a:r>
            <a:r>
              <a:rPr lang="en-US" sz="2400"/>
              <a:t>node is ~ 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4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 using this as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5869129"/>
            <a:ext cx="252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9867059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431800" progId="Equation.3">
                  <p:embed/>
                </p:oleObj>
              </mc:Choice>
              <mc:Fallback>
                <p:oleObj name="Equation" r:id="rId2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threshold = linear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95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hard threshold:</a:t>
            </a:r>
            <a:endParaRPr lang="en-US" sz="2400" dirty="0"/>
          </a:p>
          <a:p>
            <a:pPr lvl="1"/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53200" y="3275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772400" y="1751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7009606" y="25130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2152090" y="3743596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68374" y="5609945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52090" y="4572000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027"/>
          <p:cNvSpPr>
            <a:spLocks noChangeArrowheads="1"/>
          </p:cNvSpPr>
          <p:nvPr/>
        </p:nvSpPr>
        <p:spPr bwMode="auto">
          <a:xfrm>
            <a:off x="3577911" y="431454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3615217" y="5113851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66667"/>
              </p:ext>
            </p:extLst>
          </p:nvPr>
        </p:nvGraphicFramePr>
        <p:xfrm>
          <a:off x="3806511" y="4792383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" imgH="368300" progId="Equation.3">
                  <p:embed/>
                </p:oleObj>
              </mc:Choice>
              <mc:Fallback>
                <p:oleObj name="Equation" r:id="rId2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511" y="4792383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8022"/>
              </p:ext>
            </p:extLst>
          </p:nvPr>
        </p:nvGraphicFramePr>
        <p:xfrm>
          <a:off x="4499506" y="4938432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" imgH="165100" progId="Equation.3">
                  <p:embed/>
                </p:oleObj>
              </mc:Choice>
              <mc:Fallback>
                <p:oleObj name="Equation" r:id="rId4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06" y="4938432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10800000">
            <a:off x="4797111" y="5305148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rot="5400000">
            <a:off x="2743120" y="50628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16374" y="5052588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4109" y="487191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9849" y="3429000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89849" y="4387334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2249" y="6086393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22165" y="3640751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6175" y="4314545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8441" y="5545413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8014"/>
              </p:ext>
            </p:extLst>
          </p:nvPr>
        </p:nvGraphicFramePr>
        <p:xfrm>
          <a:off x="876300" y="2068513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700" imgH="495300" progId="Equation.3">
                  <p:embed/>
                </p:oleObj>
              </mc:Choice>
              <mc:Fallback>
                <p:oleObj name="Equation" r:id="rId6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6300" y="2068513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01287"/>
              </p:ext>
            </p:extLst>
          </p:nvPr>
        </p:nvGraphicFramePr>
        <p:xfrm>
          <a:off x="3664524" y="1968633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57400" imgH="596900" progId="Equation.3">
                  <p:embed/>
                </p:oleObj>
              </mc:Choice>
              <mc:Fallback>
                <p:oleObj name="Equation" r:id="rId8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4524" y="1968633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35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Neural Networks try to mimic the structure and function of our nervous system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97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5562600" cy="4419600"/>
            <a:chOff x="3120" y="1104"/>
            <a:chExt cx="3504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3504" cy="2784"/>
              <a:chOff x="3168" y="1104"/>
              <a:chExt cx="3504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23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Node (Neuron/perceptron)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74888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12729</TotalTime>
  <Words>1917</Words>
  <Application>Microsoft Macintosh PowerPoint</Application>
  <PresentationFormat>On-screen Show (4:3)</PresentationFormat>
  <Paragraphs>748</Paragraphs>
  <Slides>66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Cambria Math</vt:lpstr>
      <vt:lpstr>Tw Cen MT</vt:lpstr>
      <vt:lpstr>Verdana</vt:lpstr>
      <vt:lpstr>Wingdings</vt:lpstr>
      <vt:lpstr>Wingdings 2</vt:lpstr>
      <vt:lpstr>Median</vt:lpstr>
      <vt:lpstr>Equation</vt:lpstr>
      <vt:lpstr>Neural networks</vt:lpstr>
      <vt:lpstr>Admin</vt:lpstr>
      <vt:lpstr>Perceptron learning algorithm</vt:lpstr>
      <vt:lpstr>Our Nervous System</vt:lpstr>
      <vt:lpstr>Our nervous system:  the computer science view</vt:lpstr>
      <vt:lpstr>PowerPoint Presentation</vt:lpstr>
      <vt:lpstr>Hard threshold = linear classifier</vt:lpstr>
      <vt:lpstr>Neural Networks</vt:lpstr>
      <vt:lpstr>Artificial Neural Networks</vt:lpstr>
      <vt:lpstr>PowerPoint Presentation</vt:lpstr>
      <vt:lpstr>Other activation functions</vt:lpstr>
      <vt:lpstr>Many other activation functions</vt:lpstr>
      <vt:lpstr>Neural network</vt:lpstr>
      <vt:lpstr>Neural network</vt:lpstr>
      <vt:lpstr>Neural network</vt:lpstr>
      <vt:lpstr>Neural network</vt:lpstr>
      <vt:lpstr>Neural network</vt:lpstr>
      <vt:lpstr>Activation spread</vt:lpstr>
      <vt:lpstr>Computation (assume 0 bias)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NN decision boundary</vt:lpstr>
      <vt:lpstr>NN decision boundary</vt:lpstr>
      <vt:lpstr>XOR</vt:lpstr>
      <vt:lpstr>XOR</vt:lpstr>
      <vt:lpstr>What does the decision boundary look like?</vt:lpstr>
      <vt:lpstr>What does the decision boundary look like?</vt:lpstr>
      <vt:lpstr>NN decision boundary</vt:lpstr>
      <vt:lpstr>NN decision boundary</vt:lpstr>
      <vt:lpstr>What does the decision boundary look like?</vt:lpstr>
      <vt:lpstr>NN decision boundary</vt:lpstr>
      <vt:lpstr>NN decision boundary</vt:lpstr>
      <vt:lpstr>What does the decision boundary look like?</vt:lpstr>
      <vt:lpstr>Fill in the truth table</vt:lpstr>
      <vt:lpstr>OR</vt:lpstr>
      <vt:lpstr>What does the decision boundary look like?</vt:lpstr>
      <vt:lpstr>PowerPoint Presentation</vt:lpstr>
      <vt:lpstr>PowerPoint Presentation</vt:lpstr>
      <vt:lpstr>What does the decision boundary look like?</vt:lpstr>
      <vt:lpstr>This decision boundary?</vt:lpstr>
      <vt:lpstr>This decision boundary?</vt:lpstr>
      <vt:lpstr>This decision boundary?</vt:lpstr>
      <vt:lpstr>PowerPoint Presentation</vt:lpstr>
      <vt:lpstr>NOR</vt:lpstr>
      <vt:lpstr>What does the decision boundary look like?</vt:lpstr>
      <vt:lpstr>Three hidden nodes</vt:lpstr>
      <vt:lpstr>NN decision boundaries</vt:lpstr>
      <vt:lpstr>NN decision boundaries</vt:lpstr>
      <vt:lpstr>Training</vt:lpstr>
      <vt:lpstr>Training multilayer networks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940</cp:revision>
  <cp:lastPrinted>2016-10-25T20:29:19Z</cp:lastPrinted>
  <dcterms:created xsi:type="dcterms:W3CDTF">2011-01-25T19:35:23Z</dcterms:created>
  <dcterms:modified xsi:type="dcterms:W3CDTF">2023-10-24T16:54:25Z</dcterms:modified>
</cp:coreProperties>
</file>