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0"/>
  </p:notesMasterIdLst>
  <p:handoutMasterIdLst>
    <p:handoutMasterId r:id="rId81"/>
  </p:handoutMasterIdLst>
  <p:sldIdLst>
    <p:sldId id="256" r:id="rId2"/>
    <p:sldId id="258" r:id="rId3"/>
    <p:sldId id="414" r:id="rId4"/>
    <p:sldId id="416" r:id="rId5"/>
    <p:sldId id="417" r:id="rId6"/>
    <p:sldId id="418" r:id="rId7"/>
    <p:sldId id="415" r:id="rId8"/>
    <p:sldId id="428" r:id="rId9"/>
    <p:sldId id="524" r:id="rId10"/>
    <p:sldId id="525" r:id="rId11"/>
    <p:sldId id="523" r:id="rId12"/>
    <p:sldId id="527" r:id="rId13"/>
    <p:sldId id="568" r:id="rId14"/>
    <p:sldId id="571" r:id="rId15"/>
    <p:sldId id="572" r:id="rId16"/>
    <p:sldId id="573" r:id="rId17"/>
    <p:sldId id="574" r:id="rId18"/>
    <p:sldId id="555" r:id="rId19"/>
    <p:sldId id="556" r:id="rId20"/>
    <p:sldId id="557" r:id="rId21"/>
    <p:sldId id="558" r:id="rId22"/>
    <p:sldId id="559" r:id="rId23"/>
    <p:sldId id="560" r:id="rId24"/>
    <p:sldId id="561" r:id="rId25"/>
    <p:sldId id="562" r:id="rId26"/>
    <p:sldId id="563" r:id="rId27"/>
    <p:sldId id="564" r:id="rId28"/>
    <p:sldId id="565" r:id="rId29"/>
    <p:sldId id="545" r:id="rId30"/>
    <p:sldId id="546" r:id="rId31"/>
    <p:sldId id="577" r:id="rId32"/>
    <p:sldId id="533" r:id="rId33"/>
    <p:sldId id="547" r:id="rId34"/>
    <p:sldId id="451" r:id="rId35"/>
    <p:sldId id="475" r:id="rId36"/>
    <p:sldId id="548" r:id="rId37"/>
    <p:sldId id="549" r:id="rId38"/>
    <p:sldId id="575" r:id="rId39"/>
    <p:sldId id="551" r:id="rId40"/>
    <p:sldId id="576" r:id="rId41"/>
    <p:sldId id="553" r:id="rId42"/>
    <p:sldId id="452" r:id="rId43"/>
    <p:sldId id="453" r:id="rId44"/>
    <p:sldId id="454" r:id="rId45"/>
    <p:sldId id="480" r:id="rId46"/>
    <p:sldId id="481" r:id="rId47"/>
    <p:sldId id="482" r:id="rId48"/>
    <p:sldId id="483" r:id="rId49"/>
    <p:sldId id="484" r:id="rId50"/>
    <p:sldId id="485" r:id="rId51"/>
    <p:sldId id="486" r:id="rId52"/>
    <p:sldId id="487" r:id="rId53"/>
    <p:sldId id="488" r:id="rId54"/>
    <p:sldId id="489" r:id="rId55"/>
    <p:sldId id="490" r:id="rId56"/>
    <p:sldId id="491" r:id="rId57"/>
    <p:sldId id="492" r:id="rId58"/>
    <p:sldId id="493" r:id="rId59"/>
    <p:sldId id="494" r:id="rId60"/>
    <p:sldId id="495" r:id="rId61"/>
    <p:sldId id="496" r:id="rId62"/>
    <p:sldId id="579" r:id="rId63"/>
    <p:sldId id="497" r:id="rId64"/>
    <p:sldId id="498" r:id="rId65"/>
    <p:sldId id="499" r:id="rId66"/>
    <p:sldId id="500" r:id="rId67"/>
    <p:sldId id="501" r:id="rId68"/>
    <p:sldId id="502" r:id="rId69"/>
    <p:sldId id="503" r:id="rId70"/>
    <p:sldId id="504" r:id="rId71"/>
    <p:sldId id="505" r:id="rId72"/>
    <p:sldId id="506" r:id="rId73"/>
    <p:sldId id="507" r:id="rId74"/>
    <p:sldId id="508" r:id="rId75"/>
    <p:sldId id="509" r:id="rId76"/>
    <p:sldId id="510" r:id="rId77"/>
    <p:sldId id="578" r:id="rId78"/>
    <p:sldId id="512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022F5"/>
    <a:srgbClr val="D8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9" autoAdjust="0"/>
    <p:restoredTop sz="84286"/>
  </p:normalViewPr>
  <p:slideViewPr>
    <p:cSldViewPr snapToGrid="0" snapToObjects="1">
      <p:cViewPr varScale="1">
        <p:scale>
          <a:sx n="107" d="100"/>
          <a:sy n="107" d="100"/>
        </p:scale>
        <p:origin x="88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EA5FD-FF53-A44A-9188-6CFBE49BE893}" type="datetimeFigureOut">
              <a:rPr lang="en-US" smtClean="0"/>
              <a:t>10/3/23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04216-2D05-844B-94FB-5444D446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1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10/3/23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they are vectors (i.e. points) and they support/define</a:t>
            </a:r>
            <a:r>
              <a:rPr lang="en-US" baseline="0" dirty="0"/>
              <a:t> the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27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8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8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03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03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03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93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70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points are classified correctly AND they have a prediction &gt;=</a:t>
            </a:r>
            <a:r>
              <a:rPr lang="en-US" baseline="0" dirty="0"/>
              <a:t>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14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points are classified correctly AND they have a prediction &gt;=</a:t>
            </a:r>
            <a:r>
              <a:rPr lang="en-US" baseline="0" dirty="0"/>
              <a:t>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14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“distance” is the </a:t>
            </a:r>
            <a:r>
              <a:rPr lang="en-US" dirty="0" err="1"/>
              <a:t>unnormalized</a:t>
            </a:r>
            <a:r>
              <a:rPr lang="en-US" dirty="0"/>
              <a:t> projection, not to be confused with the true distance which would be with respect to w/||w||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4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“distance” is the </a:t>
            </a:r>
            <a:r>
              <a:rPr lang="en-US" dirty="0" err="1"/>
              <a:t>unnormalized</a:t>
            </a:r>
            <a:r>
              <a:rPr lang="en-US" dirty="0"/>
              <a:t> projection, not to be confused with the true distance which would be with respect to w/||w||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8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points are incorrectly classified so the prediction (</a:t>
            </a:r>
            <a:r>
              <a:rPr lang="en-US" dirty="0" err="1"/>
              <a:t>wx+b</a:t>
            </a:r>
            <a:r>
              <a:rPr lang="en-US" dirty="0"/>
              <a:t>)</a:t>
            </a:r>
            <a:r>
              <a:rPr lang="en-US" baseline="0" dirty="0"/>
              <a:t> times the label (</a:t>
            </a:r>
            <a:r>
              <a:rPr lang="en-US" baseline="0" dirty="0" err="1"/>
              <a:t>yi</a:t>
            </a:r>
            <a:r>
              <a:rPr lang="en-US" baseline="0" dirty="0"/>
              <a:t>) will have different signs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8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10/3/23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12E44-21C8-A94C-BB3D-BAFA06C528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3787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FEED5137-3D9A-B446-B923-E853444FB1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10/3/23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6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6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9.png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6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6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2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2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4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4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5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4.e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54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image" Target="../media/image35.emf"/><Relationship Id="rId7" Type="http://schemas.openxmlformats.org/officeDocument/2006/relationships/image" Target="../media/image30.e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image" Target="../media/image35.emf"/><Relationship Id="rId7" Type="http://schemas.openxmlformats.org/officeDocument/2006/relationships/image" Target="../media/image30.e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61.bin"/><Relationship Id="rId9" Type="http://schemas.openxmlformats.org/officeDocument/2006/relationships/image" Target="../media/image31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image" Target="../media/image37.emf"/><Relationship Id="rId7" Type="http://schemas.openxmlformats.org/officeDocument/2006/relationships/image" Target="../media/image39.e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4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70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1.emf"/><Relationship Id="rId7" Type="http://schemas.openxmlformats.org/officeDocument/2006/relationships/oleObject" Target="../embeddings/oleObject74.bin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43.emf"/><Relationship Id="rId10" Type="http://schemas.openxmlformats.org/officeDocument/2006/relationships/image" Target="../media/image47.png"/><Relationship Id="rId4" Type="http://schemas.openxmlformats.org/officeDocument/2006/relationships/oleObject" Target="../embeddings/oleObject7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7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7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78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7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80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image" Target="../media/image31.emf"/><Relationship Id="rId7" Type="http://schemas.openxmlformats.org/officeDocument/2006/relationships/image" Target="../media/image45.emf"/><Relationship Id="rId2" Type="http://schemas.openxmlformats.org/officeDocument/2006/relationships/oleObject" Target="../embeddings/oleObject8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47.emf"/><Relationship Id="rId5" Type="http://schemas.openxmlformats.org/officeDocument/2006/relationships/image" Target="../media/image42.emf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4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../embeddings/oleObject8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8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../embeddings/oleObject8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90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../embeddings/oleObject9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4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93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cs.stanford.edu/~karpathy/svmjs/demo/" TargetMode="Externa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../embeddings/oleObject9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96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../embeddings/oleObject9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0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99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13" Type="http://schemas.openxmlformats.org/officeDocument/2006/relationships/image" Target="../media/image51.emf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12" Type="http://schemas.openxmlformats.org/officeDocument/2006/relationships/oleObject" Target="../embeddings/oleObject106.bin"/><Relationship Id="rId2" Type="http://schemas.openxmlformats.org/officeDocument/2006/relationships/oleObject" Target="../embeddings/oleObject10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3.bin"/><Relationship Id="rId11" Type="http://schemas.openxmlformats.org/officeDocument/2006/relationships/image" Target="../media/image50.emf"/><Relationship Id="rId5" Type="http://schemas.openxmlformats.org/officeDocument/2006/relationships/image" Target="../media/image46.emf"/><Relationship Id="rId10" Type="http://schemas.openxmlformats.org/officeDocument/2006/relationships/oleObject" Target="../embeddings/oleObject105.bin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49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../embeddings/oleObject10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9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51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../embeddings/oleObject1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3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51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../embeddings/oleObject1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7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51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../embeddings/oleObject1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1.bin"/><Relationship Id="rId11" Type="http://schemas.openxmlformats.org/officeDocument/2006/relationships/image" Target="../media/image52.emf"/><Relationship Id="rId5" Type="http://schemas.openxmlformats.org/officeDocument/2006/relationships/image" Target="../media/image46.emf"/><Relationship Id="rId10" Type="http://schemas.openxmlformats.org/officeDocument/2006/relationships/oleObject" Target="../embeddings/oleObject123.bin"/><Relationship Id="rId4" Type="http://schemas.openxmlformats.org/officeDocument/2006/relationships/oleObject" Target="../embeddings/oleObject120.bin"/><Relationship Id="rId9" Type="http://schemas.openxmlformats.org/officeDocument/2006/relationships/image" Target="../media/image5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../embeddings/oleObject1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6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25.bin"/><Relationship Id="rId9" Type="http://schemas.openxmlformats.org/officeDocument/2006/relationships/image" Target="../media/image51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1.bin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../embeddings/oleObject1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0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29.bin"/><Relationship Id="rId9" Type="http://schemas.openxmlformats.org/officeDocument/2006/relationships/image" Target="../media/image51.e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4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133.bin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135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133.bin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135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38.bin"/><Relationship Id="rId12" Type="http://schemas.openxmlformats.org/officeDocument/2006/relationships/image" Target="../media/image5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11" Type="http://schemas.openxmlformats.org/officeDocument/2006/relationships/oleObject" Target="../embeddings/oleObject140.bin"/><Relationship Id="rId5" Type="http://schemas.openxmlformats.org/officeDocument/2006/relationships/oleObject" Target="../embeddings/oleObject137.bin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139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3.bin"/><Relationship Id="rId12" Type="http://schemas.openxmlformats.org/officeDocument/2006/relationships/image" Target="../media/image5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11" Type="http://schemas.openxmlformats.org/officeDocument/2006/relationships/oleObject" Target="../embeddings/oleObject145.bin"/><Relationship Id="rId5" Type="http://schemas.openxmlformats.org/officeDocument/2006/relationships/oleObject" Target="../embeddings/oleObject142.bin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144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146.bin"/><Relationship Id="rId7" Type="http://schemas.openxmlformats.org/officeDocument/2006/relationships/oleObject" Target="../embeddings/oleObject148.bin"/><Relationship Id="rId12" Type="http://schemas.openxmlformats.org/officeDocument/2006/relationships/image" Target="../media/image5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11" Type="http://schemas.openxmlformats.org/officeDocument/2006/relationships/oleObject" Target="../embeddings/oleObject150.bin"/><Relationship Id="rId5" Type="http://schemas.openxmlformats.org/officeDocument/2006/relationships/oleObject" Target="../embeddings/oleObject147.bin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149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3.bin"/><Relationship Id="rId12" Type="http://schemas.openxmlformats.org/officeDocument/2006/relationships/image" Target="../media/image5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11" Type="http://schemas.openxmlformats.org/officeDocument/2006/relationships/oleObject" Target="../embeddings/oleObject155.bin"/><Relationship Id="rId5" Type="http://schemas.openxmlformats.org/officeDocument/2006/relationships/oleObject" Target="../embeddings/oleObject152.bin"/><Relationship Id="rId10" Type="http://schemas.openxmlformats.org/officeDocument/2006/relationships/image" Target="../media/image51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154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156.bin"/><Relationship Id="rId7" Type="http://schemas.openxmlformats.org/officeDocument/2006/relationships/oleObject" Target="../embeddings/oleObject158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157.bin"/><Relationship Id="rId10" Type="http://schemas.openxmlformats.org/officeDocument/2006/relationships/image" Target="../media/image54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159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7" Type="http://schemas.openxmlformats.org/officeDocument/2006/relationships/image" Target="../media/image56.emf"/><Relationship Id="rId2" Type="http://schemas.openxmlformats.org/officeDocument/2006/relationships/oleObject" Target="../embeddings/oleObject16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2.bin"/><Relationship Id="rId5" Type="http://schemas.openxmlformats.org/officeDocument/2006/relationships/image" Target="../media/image55.emf"/><Relationship Id="rId4" Type="http://schemas.openxmlformats.org/officeDocument/2006/relationships/oleObject" Target="../embeddings/oleObject16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6.bin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2" Type="http://schemas.openxmlformats.org/officeDocument/2006/relationships/oleObject" Target="../embeddings/oleObject16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5.bin"/><Relationship Id="rId5" Type="http://schemas.openxmlformats.org/officeDocument/2006/relationships/image" Target="../media/image58.emf"/><Relationship Id="rId4" Type="http://schemas.openxmlformats.org/officeDocument/2006/relationships/oleObject" Target="../embeddings/oleObject164.bin"/><Relationship Id="rId9" Type="http://schemas.openxmlformats.org/officeDocument/2006/relationships/image" Target="../media/image60.e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167.bin"/><Relationship Id="rId7" Type="http://schemas.openxmlformats.org/officeDocument/2006/relationships/oleObject" Target="../embeddings/oleObject169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168.bin"/><Relationship Id="rId10" Type="http://schemas.openxmlformats.org/officeDocument/2006/relationships/image" Target="../media/image55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170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171.bin"/><Relationship Id="rId7" Type="http://schemas.openxmlformats.org/officeDocument/2006/relationships/oleObject" Target="../embeddings/oleObject173.bin"/><Relationship Id="rId12" Type="http://schemas.openxmlformats.org/officeDocument/2006/relationships/image" Target="../media/image6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11" Type="http://schemas.openxmlformats.org/officeDocument/2006/relationships/oleObject" Target="../embeddings/oleObject175.bin"/><Relationship Id="rId5" Type="http://schemas.openxmlformats.org/officeDocument/2006/relationships/oleObject" Target="../embeddings/oleObject172.bin"/><Relationship Id="rId10" Type="http://schemas.openxmlformats.org/officeDocument/2006/relationships/image" Target="../media/image61.emf"/><Relationship Id="rId4" Type="http://schemas.openxmlformats.org/officeDocument/2006/relationships/image" Target="../media/image45.emf"/><Relationship Id="rId9" Type="http://schemas.openxmlformats.org/officeDocument/2006/relationships/oleObject" Target="../embeddings/oleObject174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oleObject" Target="../embeddings/oleObject17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emf"/><Relationship Id="rId4" Type="http://schemas.openxmlformats.org/officeDocument/2006/relationships/oleObject" Target="../embeddings/oleObject177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1.bin"/><Relationship Id="rId3" Type="http://schemas.openxmlformats.org/officeDocument/2006/relationships/image" Target="../media/image63.emf"/><Relationship Id="rId7" Type="http://schemas.openxmlformats.org/officeDocument/2006/relationships/image" Target="../media/image65.emf"/><Relationship Id="rId2" Type="http://schemas.openxmlformats.org/officeDocument/2006/relationships/oleObject" Target="../embeddings/oleObject17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0.bin"/><Relationship Id="rId5" Type="http://schemas.openxmlformats.org/officeDocument/2006/relationships/image" Target="../media/image64.emf"/><Relationship Id="rId4" Type="http://schemas.openxmlformats.org/officeDocument/2006/relationships/oleObject" Target="../embeddings/oleObject179.bin"/><Relationship Id="rId9" Type="http://schemas.openxmlformats.org/officeDocument/2006/relationships/image" Target="../media/image66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oleObject" Target="../embeddings/oleObject182.bin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oleObject" Target="../embeddings/oleObject18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emf"/><Relationship Id="rId4" Type="http://schemas.openxmlformats.org/officeDocument/2006/relationships/oleObject" Target="../embeddings/oleObject184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Large Margin classifiers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158 – Fall 2023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3400" y="1603879"/>
            <a:ext cx="7731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 margin is the distance to the support vectors, i.e. the “closest points”, on either side of the </a:t>
            </a:r>
            <a:r>
              <a:rPr lang="en-US" sz="2800" dirty="0" err="1">
                <a:solidFill>
                  <a:srgbClr val="0000FF"/>
                </a:solidFill>
              </a:rPr>
              <a:t>hyperplane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28207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27133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4584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004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3861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4928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547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5346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59824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48521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3458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56903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2630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339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26302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36792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48222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27755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46475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18230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462033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44399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08204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1462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514600" y="32829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76488" y="6272213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51238" y="4102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76563" y="4459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28963" y="5005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479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81363" y="3862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47963" y="47767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900363" y="4929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62363" y="4548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64063" y="4535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957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863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78263" y="5983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500563" y="48529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32238" y="53467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76763" y="5691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62563" y="47767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48088" y="32639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57688" y="3340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424488" y="41021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2876549" y="3263900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303622"/>
              </p:ext>
            </p:extLst>
          </p:nvPr>
        </p:nvGraphicFramePr>
        <p:xfrm>
          <a:off x="5881003" y="2635249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700" imgH="215900" progId="Equation.3">
                  <p:embed/>
                </p:oleObj>
              </mc:Choice>
              <mc:Fallback>
                <p:oleObj name="Equation" r:id="rId2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81003" y="2635249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>
            <a:off x="5119688" y="2906712"/>
            <a:ext cx="761315" cy="357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555823"/>
              </p:ext>
            </p:extLst>
          </p:nvPr>
        </p:nvGraphicFramePr>
        <p:xfrm>
          <a:off x="2900363" y="2456587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700" imgH="215900" progId="Equation.3">
                  <p:embed/>
                </p:oleObj>
              </mc:Choice>
              <mc:Fallback>
                <p:oleObj name="Equation" r:id="rId4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00363" y="2456587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>
            <a:off x="4010283" y="4755076"/>
            <a:ext cx="263525" cy="2413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973277" y="2133370"/>
            <a:ext cx="191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negative examples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320698"/>
              </p:ext>
            </p:extLst>
          </p:nvPr>
        </p:nvGraphicFramePr>
        <p:xfrm>
          <a:off x="6081529" y="4581525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700" imgH="215900" progId="Equation.3">
                  <p:embed/>
                </p:oleObj>
              </mc:Choice>
              <mc:Fallback>
                <p:oleObj name="Equation" r:id="rId6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81529" y="4581525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154443" y="4258308"/>
            <a:ext cx="181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positive examples</a:t>
            </a:r>
          </a:p>
        </p:txBody>
      </p:sp>
    </p:spTree>
    <p:extLst>
      <p:ext uri="{BB962C8B-B14F-4D97-AF65-F5344CB8AC3E}">
        <p14:creationId xmlns:p14="http://schemas.microsoft.com/office/powerpoint/2010/main" val="404032525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049096"/>
              </p:ext>
            </p:extLst>
          </p:nvPr>
        </p:nvGraphicFramePr>
        <p:xfrm>
          <a:off x="5881003" y="3069489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700" imgH="215900" progId="Equation.3">
                  <p:embed/>
                </p:oleObj>
              </mc:Choice>
              <mc:Fallback>
                <p:oleObj name="Equation" r:id="rId2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81003" y="3069489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flipH="1">
            <a:off x="5119688" y="3340952"/>
            <a:ext cx="761315" cy="357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041717"/>
              </p:ext>
            </p:extLst>
          </p:nvPr>
        </p:nvGraphicFramePr>
        <p:xfrm>
          <a:off x="2900363" y="2890827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700" imgH="215900" progId="Equation.3">
                  <p:embed/>
                </p:oleObj>
              </mc:Choice>
              <mc:Fallback>
                <p:oleObj name="Equation" r:id="rId4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00363" y="2890827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2973277" y="2567610"/>
            <a:ext cx="191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negative examples</a:t>
            </a: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055986"/>
              </p:ext>
            </p:extLst>
          </p:nvPr>
        </p:nvGraphicFramePr>
        <p:xfrm>
          <a:off x="6081529" y="5015765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700" imgH="215900" progId="Equation.3">
                  <p:embed/>
                </p:oleObj>
              </mc:Choice>
              <mc:Fallback>
                <p:oleObj name="Equation" r:id="rId6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81529" y="5015765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6154443" y="4692548"/>
            <a:ext cx="181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positive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192" y="1764038"/>
            <a:ext cx="593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equations for the margin lines?</a:t>
            </a:r>
          </a:p>
        </p:txBody>
      </p:sp>
    </p:spTree>
    <p:extLst>
      <p:ext uri="{BB962C8B-B14F-4D97-AF65-F5344CB8AC3E}">
        <p14:creationId xmlns:p14="http://schemas.microsoft.com/office/powerpoint/2010/main" val="393200883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889664"/>
              </p:ext>
            </p:extLst>
          </p:nvPr>
        </p:nvGraphicFramePr>
        <p:xfrm>
          <a:off x="5881003" y="3069489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700" imgH="215900" progId="Equation.3">
                  <p:embed/>
                </p:oleObj>
              </mc:Choice>
              <mc:Fallback>
                <p:oleObj name="Equation" r:id="rId2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81003" y="3069489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flipH="1">
            <a:off x="5119688" y="3340952"/>
            <a:ext cx="761315" cy="357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557278"/>
              </p:ext>
            </p:extLst>
          </p:nvPr>
        </p:nvGraphicFramePr>
        <p:xfrm>
          <a:off x="1150286" y="2628900"/>
          <a:ext cx="21383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900" imgH="215900" progId="Equation.3">
                  <p:embed/>
                </p:oleObj>
              </mc:Choice>
              <mc:Fallback>
                <p:oleObj name="Equation" r:id="rId4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0286" y="2628900"/>
                        <a:ext cx="213836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242014"/>
              </p:ext>
            </p:extLst>
          </p:nvPr>
        </p:nvGraphicFramePr>
        <p:xfrm>
          <a:off x="6762750" y="5131639"/>
          <a:ext cx="19129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2000" imgH="215900" progId="Equation.3">
                  <p:embed/>
                </p:oleObj>
              </mc:Choice>
              <mc:Fallback>
                <p:oleObj name="Equation" r:id="rId6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62750" y="5131639"/>
                        <a:ext cx="1912938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1" y="4700458"/>
            <a:ext cx="1925989" cy="59859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93310" y="3555328"/>
            <a:ext cx="1457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c?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327" y="1682612"/>
            <a:ext cx="8024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know they’re the same distance apart (otherwise, they wouldn’t be support vectors!)</a:t>
            </a:r>
          </a:p>
        </p:txBody>
      </p:sp>
    </p:spTree>
    <p:extLst>
      <p:ext uri="{BB962C8B-B14F-4D97-AF65-F5344CB8AC3E}">
        <p14:creationId xmlns:p14="http://schemas.microsoft.com/office/powerpoint/2010/main" val="3202543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214176"/>
              </p:ext>
            </p:extLst>
          </p:nvPr>
        </p:nvGraphicFramePr>
        <p:xfrm>
          <a:off x="5881003" y="3069489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74700" imgH="215900" progId="Equation.3">
                  <p:embed/>
                </p:oleObj>
              </mc:Choice>
              <mc:Fallback>
                <p:oleObj name="Equation" r:id="rId3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1003" y="3069489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flipH="1">
            <a:off x="5119688" y="3340952"/>
            <a:ext cx="761315" cy="357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054011"/>
              </p:ext>
            </p:extLst>
          </p:nvPr>
        </p:nvGraphicFramePr>
        <p:xfrm>
          <a:off x="1504597" y="2396813"/>
          <a:ext cx="21383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50900" imgH="215900" progId="Equation.3">
                  <p:embed/>
                </p:oleObj>
              </mc:Choice>
              <mc:Fallback>
                <p:oleObj name="Equation" r:id="rId5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4597" y="2396813"/>
                        <a:ext cx="213836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670561"/>
              </p:ext>
            </p:extLst>
          </p:nvPr>
        </p:nvGraphicFramePr>
        <p:xfrm>
          <a:off x="6794500" y="5581650"/>
          <a:ext cx="1914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2000" imgH="215900" progId="Equation.3">
                  <p:embed/>
                </p:oleObj>
              </mc:Choice>
              <mc:Fallback>
                <p:oleObj name="Equation" r:id="rId7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94500" y="5581650"/>
                        <a:ext cx="191452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784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Depends! If we scale w, we vary the constant without changing the separating hyperplane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93688" cy="2174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7617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179411"/>
              </p:ext>
            </p:extLst>
          </p:nvPr>
        </p:nvGraphicFramePr>
        <p:xfrm>
          <a:off x="5881003" y="3069489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700" imgH="215900" progId="Equation.3">
                  <p:embed/>
                </p:oleObj>
              </mc:Choice>
              <mc:Fallback>
                <p:oleObj name="Equation" r:id="rId2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81003" y="3069489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flipH="1">
            <a:off x="5119688" y="3340952"/>
            <a:ext cx="761315" cy="357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594069"/>
              </p:ext>
            </p:extLst>
          </p:nvPr>
        </p:nvGraphicFramePr>
        <p:xfrm>
          <a:off x="6794500" y="5581650"/>
          <a:ext cx="1914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" imgH="215900" progId="Equation.3">
                  <p:embed/>
                </p:oleObj>
              </mc:Choice>
              <mc:Fallback>
                <p:oleObj name="Equation" r:id="rId4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94500" y="5581650"/>
                        <a:ext cx="191452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784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Depends! If we scale w, we vary the constant without changing the separating </a:t>
            </a:r>
            <a:r>
              <a:rPr lang="en-US" sz="2000" dirty="0" err="1">
                <a:solidFill>
                  <a:srgbClr val="0000FF"/>
                </a:solidFill>
              </a:rPr>
              <a:t>hyperplane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1360488" cy="9921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3681" y="4578463"/>
            <a:ext cx="2205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Larger w result in larger constants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219399"/>
              </p:ext>
            </p:extLst>
          </p:nvPr>
        </p:nvGraphicFramePr>
        <p:xfrm>
          <a:off x="1150286" y="2628900"/>
          <a:ext cx="21383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900" imgH="215900" progId="Equation.3">
                  <p:embed/>
                </p:oleObj>
              </mc:Choice>
              <mc:Fallback>
                <p:oleObj name="Equation" r:id="rId6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50286" y="2628900"/>
                        <a:ext cx="213836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61873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722845"/>
              </p:ext>
            </p:extLst>
          </p:nvPr>
        </p:nvGraphicFramePr>
        <p:xfrm>
          <a:off x="5881003" y="3069489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700" imgH="215900" progId="Equation.3">
                  <p:embed/>
                </p:oleObj>
              </mc:Choice>
              <mc:Fallback>
                <p:oleObj name="Equation" r:id="rId2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81003" y="3069489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flipH="1">
            <a:off x="5119688" y="3340952"/>
            <a:ext cx="761315" cy="357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258271"/>
              </p:ext>
            </p:extLst>
          </p:nvPr>
        </p:nvGraphicFramePr>
        <p:xfrm>
          <a:off x="6794500" y="5581650"/>
          <a:ext cx="1914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" imgH="215900" progId="Equation.3">
                  <p:embed/>
                </p:oleObj>
              </mc:Choice>
              <mc:Fallback>
                <p:oleObj name="Equation" r:id="rId4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94500" y="5581650"/>
                        <a:ext cx="191452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784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Depends! If we scale w, we vary the constant without changing the separating </a:t>
            </a:r>
            <a:r>
              <a:rPr lang="en-US" sz="2000" dirty="0" err="1">
                <a:solidFill>
                  <a:srgbClr val="0000FF"/>
                </a:solidFill>
              </a:rPr>
              <a:t>hyperplane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3681" y="4578463"/>
            <a:ext cx="2205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Smaller w result in smaller constants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219399"/>
              </p:ext>
            </p:extLst>
          </p:nvPr>
        </p:nvGraphicFramePr>
        <p:xfrm>
          <a:off x="1150286" y="2628900"/>
          <a:ext cx="21383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900" imgH="215900" progId="Equation.3">
                  <p:embed/>
                </p:oleObj>
              </mc:Choice>
              <mc:Fallback>
                <p:oleObj name="Equation" r:id="rId6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50286" y="2628900"/>
                        <a:ext cx="213836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826159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867092"/>
              </p:ext>
            </p:extLst>
          </p:nvPr>
        </p:nvGraphicFramePr>
        <p:xfrm>
          <a:off x="6810375" y="5581650"/>
          <a:ext cx="1882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300" imgH="215900" progId="Equation.3">
                  <p:embed/>
                </p:oleObj>
              </mc:Choice>
              <mc:Fallback>
                <p:oleObj name="Equation" r:id="rId2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10375" y="5581650"/>
                        <a:ext cx="188277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405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now, let’s assume c = 1.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18184397">
            <a:off x="5231262" y="3551636"/>
            <a:ext cx="180349" cy="31832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05802" y="3115422"/>
            <a:ext cx="2811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this distance?</a:t>
            </a: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271317"/>
              </p:ext>
            </p:extLst>
          </p:nvPr>
        </p:nvGraphicFramePr>
        <p:xfrm>
          <a:off x="1166813" y="2628900"/>
          <a:ext cx="21066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8200" imgH="215900" progId="Equation.3">
                  <p:embed/>
                </p:oleObj>
              </mc:Choice>
              <mc:Fallback>
                <p:oleObj name="Equation" r:id="rId4" imgW="838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6813" y="2628900"/>
                        <a:ext cx="2106612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881445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2028290" y="565607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31276" y="5813843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24350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2028290" y="565607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31276" y="5813843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719AD1-CDB8-944F-B8D4-AA7E3BFAB682}"/>
                  </a:ext>
                </a:extLst>
              </p:cNvPr>
              <p:cNvSpPr txBox="1"/>
              <p:nvPr/>
            </p:nvSpPr>
            <p:spPr>
              <a:xfrm>
                <a:off x="5283478" y="4215474"/>
                <a:ext cx="3045193" cy="372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0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+(−2)</m:t>
                          </m:r>
                          <m:r>
                            <a:rPr lang="en-US" sz="20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719AD1-CDB8-944F-B8D4-AA7E3BFAB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478" y="4215474"/>
                <a:ext cx="3045193" cy="372731"/>
              </a:xfrm>
              <a:prstGeom prst="rect">
                <a:avLst/>
              </a:prstGeom>
              <a:blipFill>
                <a:blip r:embed="rId2"/>
                <a:stretch>
                  <a:fillRect l="-1245" r="-124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93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679222"/>
            <a:ext cx="8180732" cy="4724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dirty="0"/>
              <a:t>Assignment 5</a:t>
            </a:r>
          </a:p>
          <a:p>
            <a:pPr lvl="1"/>
            <a:r>
              <a:rPr lang="en-US" sz="2900" dirty="0"/>
              <a:t>Experiments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Assignment 6: due </a:t>
            </a:r>
            <a:r>
              <a:rPr lang="en-US" sz="3200" i="1" dirty="0"/>
              <a:t>Friday</a:t>
            </a:r>
            <a:r>
              <a:rPr lang="en-US" sz="3200" dirty="0"/>
              <a:t> (10/13)</a:t>
            </a:r>
            <a:endParaRPr lang="en-US" sz="3200" i="1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Next class: Meet in Edmunds 105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Midterm: out and due by the end of the day Friday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Course feedback</a:t>
            </a:r>
          </a:p>
          <a:p>
            <a:pPr lvl="1"/>
            <a:r>
              <a:rPr lang="en-US" dirty="0"/>
              <a:t>Thanks!</a:t>
            </a:r>
          </a:p>
          <a:p>
            <a:pPr lvl="1"/>
            <a:r>
              <a:rPr lang="en-US" dirty="0"/>
              <a:t>We’ll go over it at the beginning of next class</a:t>
            </a:r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</p:spTree>
    <p:extLst>
      <p:ext uri="{BB962C8B-B14F-4D97-AF65-F5344CB8AC3E}">
        <p14:creationId xmlns:p14="http://schemas.microsoft.com/office/powerpoint/2010/main" val="2729091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235693"/>
              </p:ext>
            </p:extLst>
          </p:nvPr>
        </p:nvGraphicFramePr>
        <p:xfrm>
          <a:off x="5661025" y="3894138"/>
          <a:ext cx="20447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100" imgH="203200" progId="Equation.3">
                  <p:embed/>
                </p:oleObj>
              </mc:Choice>
              <mc:Fallback>
                <p:oleObj name="Equation" r:id="rId2" imgW="927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61025" y="3894138"/>
                        <a:ext cx="204470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00118" y="3356111"/>
            <a:ext cx="57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it?</a:t>
            </a:r>
          </a:p>
        </p:txBody>
      </p:sp>
    </p:spTree>
    <p:extLst>
      <p:ext uri="{BB962C8B-B14F-4D97-AF65-F5344CB8AC3E}">
        <p14:creationId xmlns:p14="http://schemas.microsoft.com/office/powerpoint/2010/main" val="3321892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5505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that seem right?  What’s the problem?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600759"/>
              </p:ext>
            </p:extLst>
          </p:nvPr>
        </p:nvGraphicFramePr>
        <p:xfrm>
          <a:off x="4983163" y="3792537"/>
          <a:ext cx="20447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100" imgH="203200" progId="Equation.3">
                  <p:embed/>
                </p:oleObj>
              </mc:Choice>
              <mc:Fallback>
                <p:oleObj name="Equation" r:id="rId2" imgW="927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83163" y="3792537"/>
                        <a:ext cx="204470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612103"/>
              </p:ext>
            </p:extLst>
          </p:nvPr>
        </p:nvGraphicFramePr>
        <p:xfrm>
          <a:off x="5678819" y="4552950"/>
          <a:ext cx="22971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400" imgH="203200" progId="Equation.3">
                  <p:embed/>
                </p:oleObj>
              </mc:Choice>
              <mc:Fallback>
                <p:oleObj name="Equation" r:id="rId4" imgW="1041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78819" y="4552950"/>
                        <a:ext cx="2297112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726856"/>
              </p:ext>
            </p:extLst>
          </p:nvPr>
        </p:nvGraphicFramePr>
        <p:xfrm>
          <a:off x="5678819" y="5367627"/>
          <a:ext cx="21018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500" imgH="177800" progId="Equation.3">
                  <p:embed/>
                </p:oleObj>
              </mc:Choice>
              <mc:Fallback>
                <p:oleObj name="Equation" r:id="rId6" imgW="952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78819" y="5367627"/>
                        <a:ext cx="2101850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622669"/>
              </p:ext>
            </p:extLst>
          </p:nvPr>
        </p:nvGraphicFramePr>
        <p:xfrm>
          <a:off x="5754688" y="6150015"/>
          <a:ext cx="671512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800" imgH="177800" progId="Equation.3">
                  <p:embed/>
                </p:oleObj>
              </mc:Choice>
              <mc:Fallback>
                <p:oleObj name="Equation" r:id="rId8" imgW="3048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54688" y="6150015"/>
                        <a:ext cx="671512" cy="392112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100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2370667"/>
            <a:ext cx="1075292" cy="2257126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063" y="1805001"/>
            <a:ext cx="605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far away is the point from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36324" y="2993235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w=(2,4)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400641"/>
              </p:ext>
            </p:extLst>
          </p:nvPr>
        </p:nvGraphicFramePr>
        <p:xfrm>
          <a:off x="5661025" y="3894138"/>
          <a:ext cx="20447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100" imgH="203200" progId="Equation.3">
                  <p:embed/>
                </p:oleObj>
              </mc:Choice>
              <mc:Fallback>
                <p:oleObj name="Equation" r:id="rId2" imgW="927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61025" y="3894138"/>
                        <a:ext cx="204470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7776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2370667"/>
            <a:ext cx="1075292" cy="2257126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063" y="1805001"/>
            <a:ext cx="605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far away is the point from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36324" y="2993235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w=(2,4)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33587"/>
              </p:ext>
            </p:extLst>
          </p:nvPr>
        </p:nvGraphicFramePr>
        <p:xfrm>
          <a:off x="4983163" y="3792537"/>
          <a:ext cx="20447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100" imgH="203200" progId="Equation.3">
                  <p:embed/>
                </p:oleObj>
              </mc:Choice>
              <mc:Fallback>
                <p:oleObj name="Equation" r:id="rId2" imgW="927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83163" y="3792537"/>
                        <a:ext cx="204470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684153"/>
              </p:ext>
            </p:extLst>
          </p:nvPr>
        </p:nvGraphicFramePr>
        <p:xfrm>
          <a:off x="5678819" y="4552950"/>
          <a:ext cx="22971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1400" imgH="203200" progId="Equation.3">
                  <p:embed/>
                </p:oleObj>
              </mc:Choice>
              <mc:Fallback>
                <p:oleObj name="Equation" r:id="rId4" imgW="1041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78819" y="4552950"/>
                        <a:ext cx="2297112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BFB43C-1BBB-3F8B-0C10-7DB0B92E2A44}"/>
                  </a:ext>
                </a:extLst>
              </p:cNvPr>
              <p:cNvSpPr txBox="1"/>
              <p:nvPr/>
            </p:nvSpPr>
            <p:spPr>
              <a:xfrm>
                <a:off x="5688590" y="5352621"/>
                <a:ext cx="20172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=2∗1+4∗1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BFB43C-1BBB-3F8B-0C10-7DB0B92E2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590" y="5352621"/>
                <a:ext cx="2017219" cy="369332"/>
              </a:xfrm>
              <a:prstGeom prst="rect">
                <a:avLst/>
              </a:prstGeom>
              <a:blipFill>
                <a:blip r:embed="rId6"/>
                <a:stretch>
                  <a:fillRect l="-625" r="-312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ECAAEE-34FF-86B3-161B-5FDE462DA0AA}"/>
                  </a:ext>
                </a:extLst>
              </p:cNvPr>
              <p:cNvSpPr txBox="1"/>
              <p:nvPr/>
            </p:nvSpPr>
            <p:spPr>
              <a:xfrm>
                <a:off x="5688589" y="5998509"/>
                <a:ext cx="6994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=6?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ECAAEE-34FF-86B3-161B-5FDE462DA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589" y="5998509"/>
                <a:ext cx="699422" cy="369332"/>
              </a:xfrm>
              <a:prstGeom prst="rect">
                <a:avLst/>
              </a:prstGeom>
              <a:blipFill>
                <a:blip r:embed="rId7"/>
                <a:stretch>
                  <a:fillRect l="-1754" r="-701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313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093683"/>
              </p:ext>
            </p:extLst>
          </p:nvPr>
        </p:nvGraphicFramePr>
        <p:xfrm>
          <a:off x="5632450" y="3640138"/>
          <a:ext cx="21018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500" imgH="444500" progId="Equation.3">
                  <p:embed/>
                </p:oleObj>
              </mc:Choice>
              <mc:Fallback>
                <p:oleObj name="Equation" r:id="rId2" imgW="952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2450" y="3640138"/>
                        <a:ext cx="21018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01330" y="5568356"/>
            <a:ext cx="243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length normalized weight vectors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78222" y="4691583"/>
            <a:ext cx="309977" cy="8767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14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960561"/>
              </p:ext>
            </p:extLst>
          </p:nvPr>
        </p:nvGraphicFramePr>
        <p:xfrm>
          <a:off x="5824538" y="4287838"/>
          <a:ext cx="25781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400" imgH="444500" progId="Equation.3">
                  <p:embed/>
                </p:oleObj>
              </mc:Choice>
              <mc:Fallback>
                <p:oleObj name="Equation" r:id="rId2" imgW="1168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24538" y="4287838"/>
                        <a:ext cx="2578100" cy="97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691223"/>
              </p:ext>
            </p:extLst>
          </p:nvPr>
        </p:nvGraphicFramePr>
        <p:xfrm>
          <a:off x="5851525" y="5160963"/>
          <a:ext cx="2382838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9500" imgH="444500" progId="Equation.3">
                  <p:embed/>
                </p:oleObj>
              </mc:Choice>
              <mc:Fallback>
                <p:oleObj name="Equation" r:id="rId4" imgW="1079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51525" y="5160963"/>
                        <a:ext cx="2382838" cy="97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327518"/>
              </p:ext>
            </p:extLst>
          </p:nvPr>
        </p:nvGraphicFramePr>
        <p:xfrm>
          <a:off x="5885336" y="6242127"/>
          <a:ext cx="9239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9100" imgH="165100" progId="Equation.3">
                  <p:embed/>
                </p:oleObj>
              </mc:Choice>
              <mc:Fallback>
                <p:oleObj name="Equation" r:id="rId6" imgW="419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85336" y="6242127"/>
                        <a:ext cx="923925" cy="36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409095"/>
              </p:ext>
            </p:extLst>
          </p:nvPr>
        </p:nvGraphicFramePr>
        <p:xfrm>
          <a:off x="4966688" y="3190408"/>
          <a:ext cx="21018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52500" imgH="444500" progId="Equation.3">
                  <p:embed/>
                </p:oleObj>
              </mc:Choice>
              <mc:Fallback>
                <p:oleObj name="Equation" r:id="rId8" imgW="952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66688" y="3190408"/>
                        <a:ext cx="21018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0294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2370667"/>
            <a:ext cx="1075292" cy="2257126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063" y="1805001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 magnitude of the weight vector doesn’t matter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36324" y="2993235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w=(2,4)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01330" y="5568356"/>
            <a:ext cx="243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length normalized weight vectors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78222" y="4691583"/>
            <a:ext cx="309977" cy="8767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742219"/>
              </p:ext>
            </p:extLst>
          </p:nvPr>
        </p:nvGraphicFramePr>
        <p:xfrm>
          <a:off x="5632450" y="3627438"/>
          <a:ext cx="21018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500" imgH="444500" progId="Equation.3">
                  <p:embed/>
                </p:oleObj>
              </mc:Choice>
              <mc:Fallback>
                <p:oleObj name="Equation" r:id="rId2" imgW="952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2450" y="3627438"/>
                        <a:ext cx="21018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9596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4130515"/>
            <a:ext cx="206735" cy="49727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406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w=(0.5,1)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138560"/>
              </p:ext>
            </p:extLst>
          </p:nvPr>
        </p:nvGraphicFramePr>
        <p:xfrm>
          <a:off x="5632450" y="3627438"/>
          <a:ext cx="21018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52500" imgH="444500" progId="Equation.3">
                  <p:embed/>
                </p:oleObj>
              </mc:Choice>
              <mc:Fallback>
                <p:oleObj name="Equation" r:id="rId3" imgW="952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2450" y="3627438"/>
                        <a:ext cx="21018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01330" y="5568356"/>
            <a:ext cx="243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length normalized weight vectors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78222" y="4691583"/>
            <a:ext cx="309977" cy="8767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68063" y="1805001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 magnitude of the weight vector doesn’t matter</a:t>
            </a:r>
          </a:p>
        </p:txBody>
      </p:sp>
    </p:spTree>
    <p:extLst>
      <p:ext uri="{BB962C8B-B14F-4D97-AF65-F5344CB8AC3E}">
        <p14:creationId xmlns:p14="http://schemas.microsoft.com/office/powerpoint/2010/main" val="69701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395768"/>
              </p:ext>
            </p:extLst>
          </p:nvPr>
        </p:nvGraphicFramePr>
        <p:xfrm>
          <a:off x="1520825" y="2397125"/>
          <a:ext cx="21066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200" imgH="215900" progId="Equation.3">
                  <p:embed/>
                </p:oleObj>
              </mc:Choice>
              <mc:Fallback>
                <p:oleObj name="Equation" r:id="rId2" imgW="838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0825" y="2397125"/>
                        <a:ext cx="210661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676446"/>
              </p:ext>
            </p:extLst>
          </p:nvPr>
        </p:nvGraphicFramePr>
        <p:xfrm>
          <a:off x="6810375" y="5581650"/>
          <a:ext cx="1882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300" imgH="215900" progId="Equation.3">
                  <p:embed/>
                </p:oleObj>
              </mc:Choice>
              <mc:Fallback>
                <p:oleObj name="Equation" r:id="rId4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0375" y="5581650"/>
                        <a:ext cx="188277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405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now, let’s just assume c = 1.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18184397">
            <a:off x="5231262" y="3551636"/>
            <a:ext cx="180349" cy="31832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05802" y="3115422"/>
            <a:ext cx="2811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this distance?</a:t>
            </a:r>
          </a:p>
        </p:txBody>
      </p:sp>
    </p:spTree>
    <p:extLst>
      <p:ext uri="{BB962C8B-B14F-4D97-AF65-F5344CB8AC3E}">
        <p14:creationId xmlns:p14="http://schemas.microsoft.com/office/powerpoint/2010/main" val="293129463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</a:t>
            </a:r>
            <a:r>
              <a:rPr lang="en-US" dirty="0" err="1"/>
              <a:t>hyperplane</a:t>
            </a:r>
            <a:r>
              <a:rPr lang="en-US" dirty="0"/>
              <a:t>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313532" y="204029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175420" y="502955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350170" y="285944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75495" y="32166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927895" y="37627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546895" y="42199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80295" y="26197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546895" y="35341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699295" y="36865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461295" y="33055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362995" y="32928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1994695" y="42199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2985295" y="42199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677195" y="47406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299495" y="36103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1731170" y="410404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375695" y="44485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061495" y="35341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1547020" y="202124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156620" y="209744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3223420" y="285944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V="1">
            <a:off x="1350170" y="1907646"/>
            <a:ext cx="1114426" cy="3121905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flipV="1">
            <a:off x="313531" y="2401534"/>
            <a:ext cx="3229329" cy="23390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V="1">
            <a:off x="635794" y="2110141"/>
            <a:ext cx="2349501" cy="28031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6569" y="5376333"/>
            <a:ext cx="859722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Two main variations in linear classifiers: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which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 they choose when the data is linearly separable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how they handle data that is not linearly separable</a:t>
            </a:r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 flipV="1">
            <a:off x="4980444" y="201524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flipV="1">
            <a:off x="4842332" y="500450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6017082" y="283439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auto">
          <a:xfrm>
            <a:off x="5442407" y="31915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5594807" y="37376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9"/>
          <p:cNvSpPr>
            <a:spLocks noChangeArrowheads="1"/>
          </p:cNvSpPr>
          <p:nvPr/>
        </p:nvSpPr>
        <p:spPr bwMode="auto">
          <a:xfrm>
            <a:off x="5213807" y="41948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5747207" y="25946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auto">
          <a:xfrm>
            <a:off x="5213807" y="35090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2"/>
          <p:cNvSpPr>
            <a:spLocks noChangeArrowheads="1"/>
          </p:cNvSpPr>
          <p:nvPr/>
        </p:nvSpPr>
        <p:spPr bwMode="auto">
          <a:xfrm>
            <a:off x="5366207" y="36614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3"/>
          <p:cNvSpPr>
            <a:spLocks noChangeArrowheads="1"/>
          </p:cNvSpPr>
          <p:nvPr/>
        </p:nvSpPr>
        <p:spPr bwMode="auto">
          <a:xfrm>
            <a:off x="6128207" y="32804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4"/>
          <p:cNvSpPr>
            <a:spLocks noChangeArrowheads="1"/>
          </p:cNvSpPr>
          <p:nvPr/>
        </p:nvSpPr>
        <p:spPr bwMode="auto">
          <a:xfrm>
            <a:off x="5428047" y="273491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5"/>
          <p:cNvSpPr>
            <a:spLocks noChangeArrowheads="1"/>
          </p:cNvSpPr>
          <p:nvPr/>
        </p:nvSpPr>
        <p:spPr bwMode="auto">
          <a:xfrm>
            <a:off x="6661607" y="41948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6"/>
          <p:cNvSpPr>
            <a:spLocks noChangeArrowheads="1"/>
          </p:cNvSpPr>
          <p:nvPr/>
        </p:nvSpPr>
        <p:spPr bwMode="auto">
          <a:xfrm>
            <a:off x="7652207" y="41948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7"/>
          <p:cNvSpPr>
            <a:spLocks noChangeArrowheads="1"/>
          </p:cNvSpPr>
          <p:nvPr/>
        </p:nvSpPr>
        <p:spPr bwMode="auto">
          <a:xfrm>
            <a:off x="6344107" y="47155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18"/>
          <p:cNvSpPr>
            <a:spLocks noChangeArrowheads="1"/>
          </p:cNvSpPr>
          <p:nvPr/>
        </p:nvSpPr>
        <p:spPr bwMode="auto">
          <a:xfrm>
            <a:off x="6966407" y="35852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9"/>
          <p:cNvSpPr>
            <a:spLocks noChangeArrowheads="1"/>
          </p:cNvSpPr>
          <p:nvPr/>
        </p:nvSpPr>
        <p:spPr bwMode="auto">
          <a:xfrm>
            <a:off x="6398082" y="407899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7042607" y="44234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21"/>
          <p:cNvSpPr>
            <a:spLocks noChangeArrowheads="1"/>
          </p:cNvSpPr>
          <p:nvPr/>
        </p:nvSpPr>
        <p:spPr bwMode="auto">
          <a:xfrm>
            <a:off x="7728407" y="35090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2"/>
          <p:cNvSpPr>
            <a:spLocks noChangeArrowheads="1"/>
          </p:cNvSpPr>
          <p:nvPr/>
        </p:nvSpPr>
        <p:spPr bwMode="auto">
          <a:xfrm>
            <a:off x="6213932" y="199619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3"/>
          <p:cNvSpPr>
            <a:spLocks noChangeArrowheads="1"/>
          </p:cNvSpPr>
          <p:nvPr/>
        </p:nvSpPr>
        <p:spPr bwMode="auto">
          <a:xfrm>
            <a:off x="6823532" y="207239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4"/>
          <p:cNvSpPr>
            <a:spLocks noChangeArrowheads="1"/>
          </p:cNvSpPr>
          <p:nvPr/>
        </p:nvSpPr>
        <p:spPr bwMode="auto">
          <a:xfrm>
            <a:off x="7890332" y="283439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17"/>
          <p:cNvSpPr>
            <a:spLocks noChangeShapeType="1"/>
          </p:cNvSpPr>
          <p:nvPr/>
        </p:nvSpPr>
        <p:spPr bwMode="auto">
          <a:xfrm flipV="1">
            <a:off x="6017082" y="1882600"/>
            <a:ext cx="1114426" cy="3121905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16"/>
          <p:cNvSpPr>
            <a:spLocks noChangeShapeType="1"/>
          </p:cNvSpPr>
          <p:nvPr/>
        </p:nvSpPr>
        <p:spPr bwMode="auto">
          <a:xfrm flipV="1">
            <a:off x="5046942" y="1693333"/>
            <a:ext cx="1255889" cy="190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16"/>
          <p:cNvSpPr>
            <a:spLocks noChangeShapeType="1"/>
          </p:cNvSpPr>
          <p:nvPr/>
        </p:nvSpPr>
        <p:spPr bwMode="auto">
          <a:xfrm flipV="1">
            <a:off x="5302706" y="2085095"/>
            <a:ext cx="2349501" cy="28031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7398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291514"/>
              </p:ext>
            </p:extLst>
          </p:nvPr>
        </p:nvGraphicFramePr>
        <p:xfrm>
          <a:off x="1520825" y="2397125"/>
          <a:ext cx="21066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200" imgH="215900" progId="Equation.3">
                  <p:embed/>
                </p:oleObj>
              </mc:Choice>
              <mc:Fallback>
                <p:oleObj name="Equation" r:id="rId2" imgW="838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0825" y="2397125"/>
                        <a:ext cx="210661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332896"/>
              </p:ext>
            </p:extLst>
          </p:nvPr>
        </p:nvGraphicFramePr>
        <p:xfrm>
          <a:off x="6810375" y="5581650"/>
          <a:ext cx="1882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300" imgH="215900" progId="Equation.3">
                  <p:embed/>
                </p:oleObj>
              </mc:Choice>
              <mc:Fallback>
                <p:oleObj name="Equation" r:id="rId4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0375" y="5581650"/>
                        <a:ext cx="188277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405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now, let’s just assume c = 1.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18184397">
            <a:off x="5231262" y="3551636"/>
            <a:ext cx="180349" cy="31832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178813"/>
              </p:ext>
            </p:extLst>
          </p:nvPr>
        </p:nvGraphicFramePr>
        <p:xfrm>
          <a:off x="5138855" y="2429188"/>
          <a:ext cx="2363787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444500" progId="Equation.3">
                  <p:embed/>
                </p:oleObj>
              </mc:Choice>
              <mc:Fallback>
                <p:oleObj name="Equation" r:id="rId6" imgW="939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38855" y="2429188"/>
                        <a:ext cx="2363787" cy="111918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DBD6AEF-4A05-AB48-B5CA-46E941951F5E}"/>
              </a:ext>
            </a:extLst>
          </p:cNvPr>
          <p:cNvSpPr/>
          <p:nvPr/>
        </p:nvSpPr>
        <p:spPr>
          <a:xfrm>
            <a:off x="6894094" y="2397125"/>
            <a:ext cx="596516" cy="11512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C9C13-1887-3345-ACD6-C9C7E6AE641C}"/>
              </a:ext>
            </a:extLst>
          </p:cNvPr>
          <p:cNvSpPr txBox="1"/>
          <p:nvPr/>
        </p:nvSpPr>
        <p:spPr>
          <a:xfrm>
            <a:off x="6894094" y="2616572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042031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1520825" y="2397125"/>
          <a:ext cx="21066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200" imgH="215900" progId="Equation.3">
                  <p:embed/>
                </p:oleObj>
              </mc:Choice>
              <mc:Fallback>
                <p:oleObj name="Equation" r:id="rId2" imgW="838200" imgH="215900" progId="Equation.3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0825" y="2397125"/>
                        <a:ext cx="210661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6810375" y="5581650"/>
          <a:ext cx="1882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300" imgH="215900" progId="Equation.3">
                  <p:embed/>
                </p:oleObj>
              </mc:Choice>
              <mc:Fallback>
                <p:oleObj name="Equation" r:id="rId4" imgW="749300" imgH="215900" progId="Equation.3">
                  <p:embed/>
                  <p:pic>
                    <p:nvPicPr>
                      <p:cNvPr id="66" name="Object 6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0375" y="5581650"/>
                        <a:ext cx="188277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405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now, let’s just assume c = 1.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18184397">
            <a:off x="5231262" y="3551636"/>
            <a:ext cx="180349" cy="31832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/>
        </p:nvGraphicFramePr>
        <p:xfrm>
          <a:off x="5138855" y="2429188"/>
          <a:ext cx="2363787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444500" progId="Equation.3">
                  <p:embed/>
                </p:oleObj>
              </mc:Choice>
              <mc:Fallback>
                <p:oleObj name="Equation" r:id="rId6" imgW="939800" imgH="444500" progId="Equation.3">
                  <p:embed/>
                  <p:pic>
                    <p:nvPicPr>
                      <p:cNvPr id="61" name="Object 6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38855" y="2429188"/>
                        <a:ext cx="2363787" cy="1119188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965195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margin classifier setup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392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Select the </a:t>
            </a:r>
            <a:r>
              <a:rPr lang="en-US" sz="2800" dirty="0" err="1"/>
              <a:t>hyperplane</a:t>
            </a:r>
            <a:r>
              <a:rPr lang="en-US" sz="2800" dirty="0"/>
              <a:t> with the largest margin where the points are classified correctly </a:t>
            </a:r>
            <a:r>
              <a:rPr lang="en-US" sz="2800" i="1" dirty="0"/>
              <a:t>and outside the margin!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Setup as a </a:t>
            </a:r>
            <a:r>
              <a:rPr lang="en-US" sz="2800" dirty="0">
                <a:solidFill>
                  <a:srgbClr val="FF6600"/>
                </a:solidFill>
              </a:rPr>
              <a:t>constrained optimization problem</a:t>
            </a:r>
            <a:r>
              <a:rPr lang="en-US" sz="2800" dirty="0"/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238148"/>
              </p:ext>
            </p:extLst>
          </p:nvPr>
        </p:nvGraphicFramePr>
        <p:xfrm>
          <a:off x="2556494" y="4558847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800" imgH="215900" progId="Equation.3">
                  <p:embed/>
                </p:oleObj>
              </mc:Choice>
              <mc:Fallback>
                <p:oleObj name="Equation" r:id="rId3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6494" y="4558847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278973"/>
              </p:ext>
            </p:extLst>
          </p:nvPr>
        </p:nvGraphicFramePr>
        <p:xfrm>
          <a:off x="2635250" y="5530850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93800" imgH="215900" progId="Equation.3">
                  <p:embed/>
                </p:oleObj>
              </mc:Choice>
              <mc:Fallback>
                <p:oleObj name="Equation" r:id="rId5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35250" y="5530850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93777" y="497495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05201" y="5528957"/>
            <a:ext cx="253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say?</a:t>
            </a:r>
          </a:p>
        </p:txBody>
      </p:sp>
    </p:spTree>
    <p:extLst>
      <p:ext uri="{BB962C8B-B14F-4D97-AF65-F5344CB8AC3E}">
        <p14:creationId xmlns:p14="http://schemas.microsoft.com/office/powerpoint/2010/main" val="351265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margin classifier setup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392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Select the </a:t>
            </a:r>
            <a:r>
              <a:rPr lang="en-US" sz="2800" dirty="0" err="1"/>
              <a:t>hyperplane</a:t>
            </a:r>
            <a:r>
              <a:rPr lang="en-US" sz="2800" dirty="0"/>
              <a:t> with the largest margin where the points are classified correctly </a:t>
            </a:r>
            <a:r>
              <a:rPr lang="en-US" sz="2800" i="1" dirty="0"/>
              <a:t>and outside the margin!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Setup as a </a:t>
            </a:r>
            <a:r>
              <a:rPr lang="en-US" sz="2800" dirty="0">
                <a:solidFill>
                  <a:srgbClr val="FF6600"/>
                </a:solidFill>
              </a:rPr>
              <a:t>constrained optimization problem</a:t>
            </a:r>
            <a:r>
              <a:rPr lang="en-US" sz="2800" dirty="0"/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407820"/>
              </p:ext>
            </p:extLst>
          </p:nvPr>
        </p:nvGraphicFramePr>
        <p:xfrm>
          <a:off x="3197225" y="4278313"/>
          <a:ext cx="19748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00100" imgH="444500" progId="Equation.3">
                  <p:embed/>
                </p:oleObj>
              </mc:Choice>
              <mc:Fallback>
                <p:oleObj name="Equation" r:id="rId3" imgW="800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7225" y="4278313"/>
                        <a:ext cx="1974850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94498"/>
              </p:ext>
            </p:extLst>
          </p:nvPr>
        </p:nvGraphicFramePr>
        <p:xfrm>
          <a:off x="2635250" y="5530850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93800" imgH="215900" progId="Equation.3">
                  <p:embed/>
                </p:oleObj>
              </mc:Choice>
              <mc:Fallback>
                <p:oleObj name="Equation" r:id="rId5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35250" y="5530850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93777" y="497495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</p:spTree>
    <p:extLst>
      <p:ext uri="{BB962C8B-B14F-4D97-AF65-F5344CB8AC3E}">
        <p14:creationId xmlns:p14="http://schemas.microsoft.com/office/powerpoint/2010/main" val="4118511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the margin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89065" y="292280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9778" y="4562944"/>
                <a:ext cx="76514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6600"/>
                    </a:solidFill>
                  </a:rPr>
                  <a:t>Maximizing the margin is equivalent to minimizing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FF6600"/>
                    </a:solidFill>
                  </a:rPr>
                  <a:t>!</a:t>
                </a:r>
              </a:p>
              <a:p>
                <a:r>
                  <a:rPr lang="en-US" sz="2400" b="1" dirty="0">
                    <a:solidFill>
                      <a:srgbClr val="FF6600"/>
                    </a:solidFill>
                  </a:rPr>
                  <a:t>               (subject to the separating constraints)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78" y="4562944"/>
                <a:ext cx="7651454" cy="830997"/>
              </a:xfrm>
              <a:prstGeom prst="rect">
                <a:avLst/>
              </a:prstGeom>
              <a:blipFill>
                <a:blip r:embed="rId3"/>
                <a:stretch>
                  <a:fillRect l="-1161" t="-4478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054847"/>
              </p:ext>
            </p:extLst>
          </p:nvPr>
        </p:nvGraphicFramePr>
        <p:xfrm>
          <a:off x="2874080" y="2357306"/>
          <a:ext cx="18494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300" imgH="241300" progId="Equation.3">
                  <p:embed/>
                </p:oleObj>
              </mc:Choice>
              <mc:Fallback>
                <p:oleObj name="Equation" r:id="rId4" imgW="749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4080" y="2357306"/>
                        <a:ext cx="18494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106031"/>
              </p:ext>
            </p:extLst>
          </p:nvPr>
        </p:nvGraphicFramePr>
        <p:xfrm>
          <a:off x="2930525" y="3384474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800" imgH="215900" progId="Equation.3">
                  <p:embed/>
                </p:oleObj>
              </mc:Choice>
              <mc:Fallback>
                <p:oleObj name="Equation" r:id="rId6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30525" y="3384474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6335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the margin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129" y="3510508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979200"/>
              </p:ext>
            </p:extLst>
          </p:nvPr>
        </p:nvGraphicFramePr>
        <p:xfrm>
          <a:off x="1167144" y="2945005"/>
          <a:ext cx="18494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9300" imgH="241300" progId="Equation.3">
                  <p:embed/>
                </p:oleObj>
              </mc:Choice>
              <mc:Fallback>
                <p:oleObj name="Equation" r:id="rId2" imgW="749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67144" y="2945005"/>
                        <a:ext cx="18494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099359"/>
              </p:ext>
            </p:extLst>
          </p:nvPr>
        </p:nvGraphicFramePr>
        <p:xfrm>
          <a:off x="1223589" y="3972173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800" imgH="215900" progId="Equation.3">
                  <p:embed/>
                </p:oleObj>
              </mc:Choice>
              <mc:Fallback>
                <p:oleObj name="Equation" r:id="rId4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3589" y="3972173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86780" y="4559586"/>
            <a:ext cx="61734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constraints:</a:t>
            </a:r>
          </a:p>
          <a:p>
            <a:pPr marL="342900" indent="-342900">
              <a:buAutoNum type="arabicPeriod"/>
            </a:pPr>
            <a:r>
              <a:rPr lang="en-US" sz="2000" dirty="0"/>
              <a:t>make sure the data is separable</a:t>
            </a:r>
          </a:p>
          <a:p>
            <a:pPr marL="342900" indent="-342900">
              <a:buAutoNum type="arabicPeriod"/>
            </a:pPr>
            <a:r>
              <a:rPr lang="en-US" sz="2000" dirty="0"/>
              <a:t>encourages w to be larger (once the data is separable)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6261" y="2411875"/>
            <a:ext cx="6304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minimization criterion wants w to be as small as possible</a:t>
            </a:r>
          </a:p>
        </p:txBody>
      </p:sp>
    </p:spTree>
    <p:extLst>
      <p:ext uri="{BB962C8B-B14F-4D97-AF65-F5344CB8AC3E}">
        <p14:creationId xmlns:p14="http://schemas.microsoft.com/office/powerpoint/2010/main" val="440014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241249"/>
              </p:ext>
            </p:extLst>
          </p:nvPr>
        </p:nvGraphicFramePr>
        <p:xfrm>
          <a:off x="1520825" y="2397125"/>
          <a:ext cx="21066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200" imgH="215900" progId="Equation.3">
                  <p:embed/>
                </p:oleObj>
              </mc:Choice>
              <mc:Fallback>
                <p:oleObj name="Equation" r:id="rId2" imgW="838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0825" y="2397125"/>
                        <a:ext cx="210661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288442"/>
              </p:ext>
            </p:extLst>
          </p:nvPr>
        </p:nvGraphicFramePr>
        <p:xfrm>
          <a:off x="6810375" y="5581650"/>
          <a:ext cx="1882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300" imgH="215900" progId="Equation.3">
                  <p:embed/>
                </p:oleObj>
              </mc:Choice>
              <mc:Fallback>
                <p:oleObj name="Equation" r:id="rId4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0375" y="5581650"/>
                        <a:ext cx="188277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405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now, let’s just assume c = 1.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42100" y="2046575"/>
            <a:ext cx="323734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Claim: it does not matter what c we choose for the SVM problem. Why?</a:t>
            </a:r>
          </a:p>
        </p:txBody>
      </p:sp>
    </p:spTree>
    <p:extLst>
      <p:ext uri="{BB962C8B-B14F-4D97-AF65-F5344CB8AC3E}">
        <p14:creationId xmlns:p14="http://schemas.microsoft.com/office/powerpoint/2010/main" val="200526722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020516"/>
              </p:ext>
            </p:extLst>
          </p:nvPr>
        </p:nvGraphicFramePr>
        <p:xfrm>
          <a:off x="1504950" y="2397125"/>
          <a:ext cx="21383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900" imgH="215900" progId="Equation.3">
                  <p:embed/>
                </p:oleObj>
              </mc:Choice>
              <mc:Fallback>
                <p:oleObj name="Equation" r:id="rId2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04950" y="2397125"/>
                        <a:ext cx="213836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93794"/>
              </p:ext>
            </p:extLst>
          </p:nvPr>
        </p:nvGraphicFramePr>
        <p:xfrm>
          <a:off x="6794500" y="5581650"/>
          <a:ext cx="1914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" imgH="215900" progId="Equation.3">
                  <p:embed/>
                </p:oleObj>
              </mc:Choice>
              <mc:Fallback>
                <p:oleObj name="Equation" r:id="rId4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94500" y="5581650"/>
                        <a:ext cx="191452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18184397">
            <a:off x="5231262" y="3551636"/>
            <a:ext cx="180349" cy="31832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5405802" y="3115422"/>
            <a:ext cx="2811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this distance?</a:t>
            </a:r>
          </a:p>
        </p:txBody>
      </p:sp>
    </p:spTree>
    <p:extLst>
      <p:ext uri="{BB962C8B-B14F-4D97-AF65-F5344CB8AC3E}">
        <p14:creationId xmlns:p14="http://schemas.microsoft.com/office/powerpoint/2010/main" val="356572578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214199"/>
              </p:ext>
            </p:extLst>
          </p:nvPr>
        </p:nvGraphicFramePr>
        <p:xfrm>
          <a:off x="1504950" y="2397125"/>
          <a:ext cx="21383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900" imgH="215900" progId="Equation.3">
                  <p:embed/>
                </p:oleObj>
              </mc:Choice>
              <mc:Fallback>
                <p:oleObj name="Equation" r:id="rId2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04950" y="2397125"/>
                        <a:ext cx="213836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260461"/>
              </p:ext>
            </p:extLst>
          </p:nvPr>
        </p:nvGraphicFramePr>
        <p:xfrm>
          <a:off x="6794500" y="5581650"/>
          <a:ext cx="1914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" imgH="215900" progId="Equation.3">
                  <p:embed/>
                </p:oleObj>
              </mc:Choice>
              <mc:Fallback>
                <p:oleObj name="Equation" r:id="rId4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94500" y="5581650"/>
                        <a:ext cx="191452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18184397">
            <a:off x="5231262" y="3551636"/>
            <a:ext cx="180349" cy="31832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866882"/>
              </p:ext>
            </p:extLst>
          </p:nvPr>
        </p:nvGraphicFramePr>
        <p:xfrm>
          <a:off x="5138855" y="2429188"/>
          <a:ext cx="2363787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800" imgH="444500" progId="Equation.3">
                  <p:embed/>
                </p:oleObj>
              </mc:Choice>
              <mc:Fallback>
                <p:oleObj name="Equation" r:id="rId6" imgW="939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38855" y="2429188"/>
                        <a:ext cx="2363787" cy="1119188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80274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the margin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071" y="2505608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536861"/>
              </p:ext>
            </p:extLst>
          </p:nvPr>
        </p:nvGraphicFramePr>
        <p:xfrm>
          <a:off x="1343631" y="1721162"/>
          <a:ext cx="19129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700" imgH="419100" progId="Equation.3">
                  <p:embed/>
                </p:oleObj>
              </mc:Choice>
              <mc:Fallback>
                <p:oleObj name="Equation" r:id="rId2" imgW="7747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43631" y="1721162"/>
                        <a:ext cx="1912938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249219"/>
              </p:ext>
            </p:extLst>
          </p:nvPr>
        </p:nvGraphicFramePr>
        <p:xfrm>
          <a:off x="1416656" y="2967349"/>
          <a:ext cx="30337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500" imgH="215900" progId="Equation.3">
                  <p:embed/>
                </p:oleObj>
              </mc:Choice>
              <mc:Fallback>
                <p:oleObj name="Equation" r:id="rId4" imgW="1206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16656" y="2967349"/>
                        <a:ext cx="303371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53235" y="3818291"/>
            <a:ext cx="486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221" y="5137343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237186"/>
              </p:ext>
            </p:extLst>
          </p:nvPr>
        </p:nvGraphicFramePr>
        <p:xfrm>
          <a:off x="1373236" y="4571840"/>
          <a:ext cx="18494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49300" imgH="241300" progId="Equation.3">
                  <p:embed/>
                </p:oleObj>
              </mc:Choice>
              <mc:Fallback>
                <p:oleObj name="Equation" r:id="rId6" imgW="749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73236" y="4571840"/>
                        <a:ext cx="18494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081752"/>
              </p:ext>
            </p:extLst>
          </p:nvPr>
        </p:nvGraphicFramePr>
        <p:xfrm>
          <a:off x="1429681" y="5599008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93800" imgH="215900" progId="Equation.3">
                  <p:embed/>
                </p:oleObj>
              </mc:Choice>
              <mc:Fallback>
                <p:oleObj name="Equation" r:id="rId8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29681" y="5599008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18961" y="3777735"/>
            <a:ext cx="2964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the difference?</a:t>
            </a:r>
          </a:p>
        </p:txBody>
      </p:sp>
    </p:spTree>
    <p:extLst>
      <p:ext uri="{BB962C8B-B14F-4D97-AF65-F5344CB8AC3E}">
        <p14:creationId xmlns:p14="http://schemas.microsoft.com/office/powerpoint/2010/main" val="215391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approaches so far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Perceptron:</a:t>
            </a:r>
          </a:p>
          <a:p>
            <a:pPr marL="777240" lvl="1" indent="-45720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separable:</a:t>
            </a:r>
          </a:p>
          <a:p>
            <a:pPr marL="777240" lvl="1" indent="-45720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non-separable: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Gradient descent:</a:t>
            </a:r>
          </a:p>
          <a:p>
            <a:pPr marL="777240" lvl="1" indent="-45720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separable:</a:t>
            </a:r>
          </a:p>
          <a:p>
            <a:pPr marL="777240" lvl="1" indent="-45720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non-separable:</a:t>
            </a:r>
          </a:p>
        </p:txBody>
      </p:sp>
    </p:spTree>
    <p:extLst>
      <p:ext uri="{BB962C8B-B14F-4D97-AF65-F5344CB8AC3E}">
        <p14:creationId xmlns:p14="http://schemas.microsoft.com/office/powerpoint/2010/main" val="42934279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the margin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071" y="2505608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67438"/>
              </p:ext>
            </p:extLst>
          </p:nvPr>
        </p:nvGraphicFramePr>
        <p:xfrm>
          <a:off x="1343631" y="1721162"/>
          <a:ext cx="19129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700" imgH="419100" progId="Equation.3">
                  <p:embed/>
                </p:oleObj>
              </mc:Choice>
              <mc:Fallback>
                <p:oleObj name="Equation" r:id="rId2" imgW="7747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43631" y="1721162"/>
                        <a:ext cx="1912938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461527"/>
              </p:ext>
            </p:extLst>
          </p:nvPr>
        </p:nvGraphicFramePr>
        <p:xfrm>
          <a:off x="1416656" y="2967349"/>
          <a:ext cx="30337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500" imgH="215900" progId="Equation.3">
                  <p:embed/>
                </p:oleObj>
              </mc:Choice>
              <mc:Fallback>
                <p:oleObj name="Equation" r:id="rId4" imgW="1206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16656" y="2967349"/>
                        <a:ext cx="303371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53235" y="3818291"/>
            <a:ext cx="486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221" y="5137343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108417"/>
              </p:ext>
            </p:extLst>
          </p:nvPr>
        </p:nvGraphicFramePr>
        <p:xfrm>
          <a:off x="1373236" y="4571840"/>
          <a:ext cx="18494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49300" imgH="241300" progId="Equation.3">
                  <p:embed/>
                </p:oleObj>
              </mc:Choice>
              <mc:Fallback>
                <p:oleObj name="Equation" r:id="rId6" imgW="749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73236" y="4571840"/>
                        <a:ext cx="18494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156896"/>
              </p:ext>
            </p:extLst>
          </p:nvPr>
        </p:nvGraphicFramePr>
        <p:xfrm>
          <a:off x="1429681" y="5599008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93800" imgH="215900" progId="Equation.3">
                  <p:embed/>
                </p:oleObj>
              </mc:Choice>
              <mc:Fallback>
                <p:oleObj name="Equation" r:id="rId8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29681" y="5599008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49890" y="3010771"/>
            <a:ext cx="3994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Learn the exact same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 just scaled by a constant amount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Because of this, often see it with c = 1</a:t>
            </a:r>
          </a:p>
        </p:txBody>
      </p:sp>
    </p:spTree>
    <p:extLst>
      <p:ext uri="{BB962C8B-B14F-4D97-AF65-F5344CB8AC3E}">
        <p14:creationId xmlns:p14="http://schemas.microsoft.com/office/powerpoint/2010/main" val="957396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those that are curious…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380522"/>
              </p:ext>
            </p:extLst>
          </p:nvPr>
        </p:nvGraphicFramePr>
        <p:xfrm>
          <a:off x="1736382" y="1792621"/>
          <a:ext cx="3067449" cy="76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457200" progId="Equation.3">
                  <p:embed/>
                </p:oleObj>
              </mc:Choice>
              <mc:Fallback>
                <p:oleObj name="Equation" r:id="rId2" imgW="1828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36382" y="1792621"/>
                        <a:ext cx="3067449" cy="76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462280"/>
              </p:ext>
            </p:extLst>
          </p:nvPr>
        </p:nvGraphicFramePr>
        <p:xfrm>
          <a:off x="2242035" y="2577067"/>
          <a:ext cx="2811462" cy="1112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635000" progId="Equation.3">
                  <p:embed/>
                </p:oleObj>
              </mc:Choice>
              <mc:Fallback>
                <p:oleObj name="Equation" r:id="rId4" imgW="16002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42035" y="2577067"/>
                        <a:ext cx="2811462" cy="1112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646526"/>
              </p:ext>
            </p:extLst>
          </p:nvPr>
        </p:nvGraphicFramePr>
        <p:xfrm>
          <a:off x="2242035" y="3765440"/>
          <a:ext cx="2436480" cy="848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8100" imgH="457200" progId="Equation.3">
                  <p:embed/>
                </p:oleObj>
              </mc:Choice>
              <mc:Fallback>
                <p:oleObj name="Equation" r:id="rId6" imgW="1308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42035" y="3765440"/>
                        <a:ext cx="2436480" cy="848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731100"/>
              </p:ext>
            </p:extLst>
          </p:nvPr>
        </p:nvGraphicFramePr>
        <p:xfrm>
          <a:off x="2242036" y="4761346"/>
          <a:ext cx="2561796" cy="867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46200" imgH="457200" progId="Equation.3">
                  <p:embed/>
                </p:oleObj>
              </mc:Choice>
              <mc:Fallback>
                <p:oleObj name="Equation" r:id="rId8" imgW="134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42036" y="4761346"/>
                        <a:ext cx="2561796" cy="867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680393"/>
              </p:ext>
            </p:extLst>
          </p:nvPr>
        </p:nvGraphicFramePr>
        <p:xfrm>
          <a:off x="2242036" y="5643764"/>
          <a:ext cx="3063947" cy="825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79600" imgH="508000" progId="Equation.3">
                  <p:embed/>
                </p:oleObj>
              </mc:Choice>
              <mc:Fallback>
                <p:oleObj name="Equation" r:id="rId10" imgW="18796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42036" y="5643764"/>
                        <a:ext cx="3063947" cy="825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02828" y="5829436"/>
            <a:ext cx="194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scaled version of w</a:t>
            </a:r>
          </a:p>
        </p:txBody>
      </p:sp>
    </p:spTree>
    <p:extLst>
      <p:ext uri="{BB962C8B-B14F-4D97-AF65-F5344CB8AC3E}">
        <p14:creationId xmlns:p14="http://schemas.microsoft.com/office/powerpoint/2010/main" val="7818846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Maximizing the margin: the real problem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439365"/>
              </p:ext>
            </p:extLst>
          </p:nvPr>
        </p:nvGraphicFramePr>
        <p:xfrm>
          <a:off x="2930525" y="3549529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215900" progId="Equation.3">
                  <p:embed/>
                </p:oleObj>
              </mc:Choice>
              <mc:Fallback>
                <p:oleObj name="Equation" r:id="rId2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30525" y="3549529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89065" y="292280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30525" y="4562944"/>
            <a:ext cx="2438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the squared?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883056"/>
              </p:ext>
            </p:extLst>
          </p:nvPr>
        </p:nvGraphicFramePr>
        <p:xfrm>
          <a:off x="2727325" y="2282825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00100" imgH="279400" progId="Equation.3">
                  <p:embed/>
                </p:oleObj>
              </mc:Choice>
              <mc:Fallback>
                <p:oleObj name="Equation" r:id="rId4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27325" y="2282825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34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Maximizing the margin: the real problem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21402"/>
              </p:ext>
            </p:extLst>
          </p:nvPr>
        </p:nvGraphicFramePr>
        <p:xfrm>
          <a:off x="5532936" y="3571280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215900" progId="Equation.3">
                  <p:embed/>
                </p:oleObj>
              </mc:Choice>
              <mc:Fallback>
                <p:oleObj name="Equation" r:id="rId2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32936" y="3571280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91476" y="2944560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386562"/>
              </p:ext>
            </p:extLst>
          </p:nvPr>
        </p:nvGraphicFramePr>
        <p:xfrm>
          <a:off x="5182099" y="2259013"/>
          <a:ext cx="33528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900" imgH="317500" progId="Equation.3">
                  <p:embed/>
                </p:oleObj>
              </mc:Choice>
              <mc:Fallback>
                <p:oleObj name="Equation" r:id="rId4" imgW="13589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82099" y="2259013"/>
                        <a:ext cx="3352800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247444" y="1707445"/>
            <a:ext cx="0" cy="25309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348325"/>
              </p:ext>
            </p:extLst>
          </p:nvPr>
        </p:nvGraphicFramePr>
        <p:xfrm>
          <a:off x="658144" y="3695458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800" imgH="215900" progId="Equation.3">
                  <p:embed/>
                </p:oleObj>
              </mc:Choice>
              <mc:Fallback>
                <p:oleObj name="Equation" r:id="rId6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8144" y="3695458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905" y="3096960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747766"/>
              </p:ext>
            </p:extLst>
          </p:nvPr>
        </p:nvGraphicFramePr>
        <p:xfrm>
          <a:off x="534671" y="2304576"/>
          <a:ext cx="347821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09700" imgH="368300" progId="Equation.3">
                  <p:embed/>
                </p:oleObj>
              </mc:Choice>
              <mc:Fallback>
                <p:oleObj name="Equation" r:id="rId7" imgW="14097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4671" y="2304576"/>
                        <a:ext cx="3478213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83532" y="4769556"/>
                <a:ext cx="62203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Minimizing</a:t>
                </a:r>
                <a:r>
                  <a:rPr lang="en-US" sz="2400" dirty="0">
                    <a:solidFill>
                      <a:srgbClr val="0022F5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>
                            <a:solidFill>
                              <a:srgbClr val="0022F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2F5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is equivalent to minimizing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>
                            <a:solidFill>
                              <a:srgbClr val="0022F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2F5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2400" baseline="30000" dirty="0">
                    <a:solidFill>
                      <a:srgbClr val="0000FF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532" y="4769556"/>
                <a:ext cx="6220357" cy="461665"/>
              </a:xfrm>
              <a:prstGeom prst="rect">
                <a:avLst/>
              </a:prstGeom>
              <a:blipFill>
                <a:blip r:embed="rId10"/>
                <a:stretch>
                  <a:fillRect l="-1633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072936" y="5693011"/>
            <a:ext cx="6538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 sum of the squared weights is a convex function!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866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/>
          </a:bodyPr>
          <a:lstStyle/>
          <a:p>
            <a:r>
              <a:rPr lang="en-US" dirty="0"/>
              <a:t>Support vector machine problem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558691"/>
              </p:ext>
            </p:extLst>
          </p:nvPr>
        </p:nvGraphicFramePr>
        <p:xfrm>
          <a:off x="2953103" y="2637467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215900" progId="Equation.3">
                  <p:embed/>
                </p:oleObj>
              </mc:Choice>
              <mc:Fallback>
                <p:oleObj name="Equation" r:id="rId2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53103" y="2637467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7843" y="2175802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082441"/>
              </p:ext>
            </p:extLst>
          </p:nvPr>
        </p:nvGraphicFramePr>
        <p:xfrm>
          <a:off x="2826103" y="1535818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00100" imgH="279400" progId="Equation.3">
                  <p:embed/>
                </p:oleObj>
              </mc:Choice>
              <mc:Fallback>
                <p:oleObj name="Equation" r:id="rId4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6103" y="1535818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8000" y="3265059"/>
            <a:ext cx="83186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is a version of a </a:t>
            </a:r>
            <a:r>
              <a:rPr lang="en-US" sz="2400" dirty="0">
                <a:solidFill>
                  <a:srgbClr val="FF6600"/>
                </a:solidFill>
              </a:rPr>
              <a:t>quadratic optimization problem</a:t>
            </a:r>
          </a:p>
          <a:p>
            <a:endParaRPr lang="en-US" sz="2400" dirty="0"/>
          </a:p>
          <a:p>
            <a:r>
              <a:rPr lang="en-US" sz="2400" dirty="0"/>
              <a:t>Maximize/minimize a quadratic function</a:t>
            </a:r>
          </a:p>
          <a:p>
            <a:endParaRPr lang="en-US" sz="2400" dirty="0"/>
          </a:p>
          <a:p>
            <a:r>
              <a:rPr lang="en-US" sz="2400" dirty="0"/>
              <a:t>Subject to a set of linear constraints</a:t>
            </a:r>
          </a:p>
          <a:p>
            <a:endParaRPr lang="en-US" sz="2400" dirty="0"/>
          </a:p>
          <a:p>
            <a:r>
              <a:rPr lang="en-US" sz="2400" dirty="0"/>
              <a:t>Many, many variants of solving this problem (we’ll see one in a bit)</a:t>
            </a:r>
          </a:p>
        </p:txBody>
      </p:sp>
    </p:spTree>
    <p:extLst>
      <p:ext uri="{BB962C8B-B14F-4D97-AF65-F5344CB8AC3E}">
        <p14:creationId xmlns:p14="http://schemas.microsoft.com/office/powerpoint/2010/main" val="33579205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Soft Margin Classification  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672572" y="221103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537635" y="513679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71238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137710" y="33238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90110" y="3869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9091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442510" y="2726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9091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61510" y="3793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23510" y="3412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725210" y="34000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3569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3475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2039410" y="48478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61710" y="37175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93385" y="42112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737910" y="45557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4237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909235" y="21284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518835" y="2204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8563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98060" y="34111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118660" y="41176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61710" y="40414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823510" y="5619044"/>
            <a:ext cx="662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solidFill>
                  <a:srgbClr val="FF0000"/>
                </a:solidFill>
              </a:rPr>
              <a:t>What about this problem?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693489"/>
              </p:ext>
            </p:extLst>
          </p:nvPr>
        </p:nvGraphicFramePr>
        <p:xfrm>
          <a:off x="5620103" y="3458810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215900" progId="Equation.3">
                  <p:embed/>
                </p:oleObj>
              </mc:Choice>
              <mc:Fallback>
                <p:oleObj name="Equation" r:id="rId2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20103" y="3458810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954843" y="294070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398272"/>
              </p:ext>
            </p:extLst>
          </p:nvPr>
        </p:nvGraphicFramePr>
        <p:xfrm>
          <a:off x="5493103" y="2357161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00100" imgH="279400" progId="Equation.3">
                  <p:embed/>
                </p:oleObj>
              </mc:Choice>
              <mc:Fallback>
                <p:oleObj name="Equation" r:id="rId4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93103" y="2357161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263188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Soft Margin Classification  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672572" y="221103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537635" y="513679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71238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137710" y="33238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90110" y="3869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9091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442510" y="2726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9091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61510" y="3793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23510" y="3412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725210" y="34000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3569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3475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2039410" y="48478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61710" y="37175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93385" y="42112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737910" y="45557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4237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909235" y="21284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518835" y="2204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8563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98060" y="34111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118660" y="41176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61710" y="40414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6959"/>
              </p:ext>
            </p:extLst>
          </p:nvPr>
        </p:nvGraphicFramePr>
        <p:xfrm>
          <a:off x="5620103" y="3458810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215900" progId="Equation.3">
                  <p:embed/>
                </p:oleObj>
              </mc:Choice>
              <mc:Fallback>
                <p:oleObj name="Equation" r:id="rId2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20103" y="3458810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954843" y="294070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480860"/>
              </p:ext>
            </p:extLst>
          </p:nvPr>
        </p:nvGraphicFramePr>
        <p:xfrm>
          <a:off x="5493103" y="2357161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00100" imgH="279400" progId="Equation.3">
                  <p:embed/>
                </p:oleObj>
              </mc:Choice>
              <mc:Fallback>
                <p:oleObj name="Equation" r:id="rId4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93103" y="2357161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1036463" y="2293585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74613" y="2474560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826913" y="2112610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62378" y="5486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We’d l</a:t>
            </a:r>
            <a:r>
              <a:rPr lang="en-US" sz="3600" b="0" dirty="0">
                <a:solidFill>
                  <a:srgbClr val="0000FF"/>
                </a:solidFill>
              </a:rPr>
              <a:t>ike to learn something like this, but our constraints won’t allow it </a:t>
            </a:r>
            <a:r>
              <a:rPr lang="en-US" sz="3600" b="0" dirty="0">
                <a:solidFill>
                  <a:srgbClr val="0000FF"/>
                </a:solidFill>
                <a:sym typeface="Wingdings"/>
              </a:rPr>
              <a:t></a:t>
            </a:r>
            <a:endParaRPr lang="en-US" sz="36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0274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Slack variables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59129"/>
              </p:ext>
            </p:extLst>
          </p:nvPr>
        </p:nvGraphicFramePr>
        <p:xfrm>
          <a:off x="1799471" y="2714978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215900" progId="Equation.3">
                  <p:embed/>
                </p:oleObj>
              </mc:Choice>
              <mc:Fallback>
                <p:oleObj name="Equation" r:id="rId2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99471" y="2714978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4211" y="219686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236059"/>
              </p:ext>
            </p:extLst>
          </p:nvPr>
        </p:nvGraphicFramePr>
        <p:xfrm>
          <a:off x="1672471" y="1613329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00100" imgH="279400" progId="Equation.3">
                  <p:embed/>
                </p:oleObj>
              </mc:Choice>
              <mc:Fallback>
                <p:oleObj name="Equation" r:id="rId4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2471" y="1613329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>
            <a:off x="2052838" y="3342569"/>
            <a:ext cx="972047" cy="747889"/>
          </a:xfrm>
          <a:prstGeom prst="downArrow">
            <a:avLst/>
          </a:prstGeom>
          <a:solidFill>
            <a:srgbClr val="3366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62016"/>
              </p:ext>
            </p:extLst>
          </p:nvPr>
        </p:nvGraphicFramePr>
        <p:xfrm>
          <a:off x="1031259" y="5534025"/>
          <a:ext cx="36083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35100" imgH="215900" progId="Equation.3">
                  <p:embed/>
                </p:oleObj>
              </mc:Choice>
              <mc:Fallback>
                <p:oleObj name="Equation" r:id="rId6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31259" y="5534025"/>
                        <a:ext cx="360838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0287" y="501626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15769"/>
              </p:ext>
            </p:extLst>
          </p:nvPr>
        </p:nvGraphicFramePr>
        <p:xfrm>
          <a:off x="845793" y="4309302"/>
          <a:ext cx="3386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71600" imgH="304800" progId="Equation.3">
                  <p:embed/>
                </p:oleObj>
              </mc:Choice>
              <mc:Fallback>
                <p:oleObj name="Equation" r:id="rId8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45793" y="4309302"/>
                        <a:ext cx="3386138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414605"/>
              </p:ext>
            </p:extLst>
          </p:nvPr>
        </p:nvGraphicFramePr>
        <p:xfrm>
          <a:off x="2517238" y="6076950"/>
          <a:ext cx="958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1000" imgH="215900" progId="Equation.3">
                  <p:embed/>
                </p:oleObj>
              </mc:Choice>
              <mc:Fallback>
                <p:oleObj name="Equation" r:id="rId10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17238" y="6076950"/>
                        <a:ext cx="95885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48111" y="4689270"/>
            <a:ext cx="3055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slack variables </a:t>
            </a:r>
            <a:br>
              <a:rPr lang="en-US" sz="2400" dirty="0"/>
            </a:br>
            <a:r>
              <a:rPr lang="en-US" sz="2400" dirty="0"/>
              <a:t>(one for each example)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231931" y="4713111"/>
            <a:ext cx="890402" cy="30315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866445" y="5287665"/>
            <a:ext cx="1255888" cy="37089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57518" y="5935554"/>
            <a:ext cx="3608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effect does this have?</a:t>
            </a:r>
          </a:p>
        </p:txBody>
      </p:sp>
    </p:spTree>
    <p:extLst>
      <p:ext uri="{BB962C8B-B14F-4D97-AF65-F5344CB8AC3E}">
        <p14:creationId xmlns:p14="http://schemas.microsoft.com/office/powerpoint/2010/main" val="11963825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826913" y="2112610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Slack variables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672572" y="221103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537635" y="513679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71238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137710" y="33238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90110" y="3869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9091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442510" y="2726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9091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61510" y="3793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908176" y="3285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725210" y="34000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3569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3475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2039410" y="48478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61710" y="37175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93385" y="42112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737910" y="45557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4237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909235" y="21284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518835" y="2204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8563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98060" y="34111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118660" y="41176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61710" y="40414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1036463" y="2293585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74613" y="2474560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804564"/>
              </p:ext>
            </p:extLst>
          </p:nvPr>
        </p:nvGraphicFramePr>
        <p:xfrm>
          <a:off x="5087084" y="3241852"/>
          <a:ext cx="36083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215900" progId="Equation.3">
                  <p:embed/>
                </p:oleObj>
              </mc:Choice>
              <mc:Fallback>
                <p:oleObj name="Equation" r:id="rId2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87084" y="3241852"/>
                        <a:ext cx="360838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386112" y="2724096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98632"/>
              </p:ext>
            </p:extLst>
          </p:nvPr>
        </p:nvGraphicFramePr>
        <p:xfrm>
          <a:off x="4901618" y="2017129"/>
          <a:ext cx="3386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304800" progId="Equation.3">
                  <p:embed/>
                </p:oleObj>
              </mc:Choice>
              <mc:Fallback>
                <p:oleObj name="Equation" r:id="rId4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01618" y="2017129"/>
                        <a:ext cx="3386138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320860"/>
              </p:ext>
            </p:extLst>
          </p:nvPr>
        </p:nvGraphicFramePr>
        <p:xfrm>
          <a:off x="6573063" y="3784777"/>
          <a:ext cx="958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1000" imgH="215900" progId="Equation.3">
                  <p:embed/>
                </p:oleObj>
              </mc:Choice>
              <mc:Fallback>
                <p:oleObj name="Equation" r:id="rId6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73063" y="3784777"/>
                        <a:ext cx="95885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>
            <a:endCxn id="16412" idx="5"/>
          </p:cNvCxnSpPr>
          <p:nvPr/>
        </p:nvCxnSpPr>
        <p:spPr>
          <a:xfrm>
            <a:off x="1909235" y="3501673"/>
            <a:ext cx="752475" cy="565786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418169" y="3419158"/>
            <a:ext cx="882297" cy="67024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28889" y="5757333"/>
            <a:ext cx="197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slack penalties</a:t>
            </a:r>
          </a:p>
        </p:txBody>
      </p:sp>
    </p:spTree>
    <p:extLst>
      <p:ext uri="{BB962C8B-B14F-4D97-AF65-F5344CB8AC3E}">
        <p14:creationId xmlns:p14="http://schemas.microsoft.com/office/powerpoint/2010/main" val="146403892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Slack variables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70136"/>
              </p:ext>
            </p:extLst>
          </p:nvPr>
        </p:nvGraphicFramePr>
        <p:xfrm>
          <a:off x="1185440" y="4781782"/>
          <a:ext cx="36083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215900" progId="Equation.3">
                  <p:embed/>
                </p:oleObj>
              </mc:Choice>
              <mc:Fallback>
                <p:oleObj name="Equation" r:id="rId2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85440" y="4781782"/>
                        <a:ext cx="360838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4468" y="4264026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87637"/>
              </p:ext>
            </p:extLst>
          </p:nvPr>
        </p:nvGraphicFramePr>
        <p:xfrm>
          <a:off x="999974" y="3557059"/>
          <a:ext cx="3386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304800" progId="Equation.3">
                  <p:embed/>
                </p:oleObj>
              </mc:Choice>
              <mc:Fallback>
                <p:oleObj name="Equation" r:id="rId4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9974" y="3557059"/>
                        <a:ext cx="3386138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783596"/>
              </p:ext>
            </p:extLst>
          </p:nvPr>
        </p:nvGraphicFramePr>
        <p:xfrm>
          <a:off x="2671419" y="5324707"/>
          <a:ext cx="958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1000" imgH="215900" progId="Equation.3">
                  <p:embed/>
                </p:oleObj>
              </mc:Choice>
              <mc:Fallback>
                <p:oleObj name="Equation" r:id="rId6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71419" y="5324707"/>
                        <a:ext cx="95885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71625" y="4591866"/>
            <a:ext cx="3472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allowed to make a mistake</a:t>
            </a:r>
          </a:p>
        </p:txBody>
      </p:sp>
      <p:cxnSp>
        <p:nvCxnSpPr>
          <p:cNvPr id="14" name="Straight Arrow Connector 13"/>
          <p:cNvCxnSpPr>
            <a:stCxn id="17" idx="1"/>
          </p:cNvCxnSpPr>
          <p:nvPr/>
        </p:nvCxnSpPr>
        <p:spPr>
          <a:xfrm flipH="1" flipV="1">
            <a:off x="4386112" y="3960868"/>
            <a:ext cx="1061742" cy="1169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020626" y="4906313"/>
            <a:ext cx="1481666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47854" y="3557059"/>
            <a:ext cx="3318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penalized by how far from “correct”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0269" y="1959681"/>
            <a:ext cx="4455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trade-off between margin maximization and penalization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324370" y="2790678"/>
            <a:ext cx="1289963" cy="91336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89119" y="2643691"/>
            <a:ext cx="656319" cy="91336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9974" y="2147385"/>
            <a:ext cx="12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margin</a:t>
            </a:r>
          </a:p>
        </p:txBody>
      </p:sp>
    </p:spTree>
    <p:extLst>
      <p:ext uri="{BB962C8B-B14F-4D97-AF65-F5344CB8AC3E}">
        <p14:creationId xmlns:p14="http://schemas.microsoft.com/office/powerpoint/2010/main" val="259331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approaches so far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52777" y="1600200"/>
            <a:ext cx="8932333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Perceptron: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separable: </a:t>
            </a:r>
          </a:p>
          <a:p>
            <a:pPr marL="1051560" lvl="2" indent="-457200"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finds </a:t>
            </a:r>
            <a:r>
              <a:rPr lang="en-US" b="1" i="1" dirty="0">
                <a:solidFill>
                  <a:srgbClr val="0000FF"/>
                </a:solidFill>
              </a:rPr>
              <a:t>some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hyperplane</a:t>
            </a:r>
            <a:r>
              <a:rPr lang="en-US" dirty="0">
                <a:solidFill>
                  <a:srgbClr val="0000FF"/>
                </a:solidFill>
              </a:rPr>
              <a:t> that separates the data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non-separable:</a:t>
            </a:r>
          </a:p>
          <a:p>
            <a:pPr marL="1051560" lvl="2" indent="-457200"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will continue to adjust as it iterates through the examples</a:t>
            </a:r>
          </a:p>
          <a:p>
            <a:pPr marL="1051560" lvl="2" indent="-457200"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final </a:t>
            </a:r>
            <a:r>
              <a:rPr lang="en-US" dirty="0" err="1">
                <a:solidFill>
                  <a:srgbClr val="0000FF"/>
                </a:solidFill>
              </a:rPr>
              <a:t>hyperplane</a:t>
            </a:r>
            <a:r>
              <a:rPr lang="en-US" dirty="0">
                <a:solidFill>
                  <a:srgbClr val="0000FF"/>
                </a:solidFill>
              </a:rPr>
              <a:t> will depend on which examples it saw recently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Gradient descent: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separable and non-separable</a:t>
            </a:r>
          </a:p>
          <a:p>
            <a:pPr marL="1051560" lvl="2" indent="-457200"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finds the </a:t>
            </a:r>
            <a:r>
              <a:rPr lang="en-US" dirty="0" err="1">
                <a:solidFill>
                  <a:srgbClr val="0000FF"/>
                </a:solidFill>
              </a:rPr>
              <a:t>hyperplane</a:t>
            </a:r>
            <a:r>
              <a:rPr lang="en-US" dirty="0">
                <a:solidFill>
                  <a:srgbClr val="0000FF"/>
                </a:solidFill>
              </a:rPr>
              <a:t> that minimizes the objective function (loss + regularization)</a:t>
            </a:r>
          </a:p>
          <a:p>
            <a:pPr marL="594360" lvl="2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32004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Which </a:t>
            </a:r>
            <a:r>
              <a:rPr lang="en-US" dirty="0" err="1">
                <a:solidFill>
                  <a:srgbClr val="FF0000"/>
                </a:solidFill>
              </a:rPr>
              <a:t>hyperplane</a:t>
            </a:r>
            <a:r>
              <a:rPr lang="en-US" dirty="0">
                <a:solidFill>
                  <a:srgbClr val="FF0000"/>
                </a:solidFill>
              </a:rPr>
              <a:t> is this?</a:t>
            </a:r>
          </a:p>
        </p:txBody>
      </p:sp>
    </p:spTree>
    <p:extLst>
      <p:ext uri="{BB962C8B-B14F-4D97-AF65-F5344CB8AC3E}">
        <p14:creationId xmlns:p14="http://schemas.microsoft.com/office/powerpoint/2010/main" val="32175967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/>
          </a:bodyPr>
          <a:lstStyle/>
          <a:p>
            <a:r>
              <a:rPr lang="en-US" dirty="0"/>
              <a:t>Soft margin SVM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0665" y="4464504"/>
            <a:ext cx="4892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Still a </a:t>
            </a:r>
            <a:r>
              <a:rPr lang="en-US" sz="2400" dirty="0">
                <a:solidFill>
                  <a:srgbClr val="FF6600"/>
                </a:solidFill>
              </a:rPr>
              <a:t>quadratic optimization problem!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200040"/>
              </p:ext>
            </p:extLst>
          </p:nvPr>
        </p:nvGraphicFramePr>
        <p:xfrm>
          <a:off x="2728616" y="2929237"/>
          <a:ext cx="36083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215900" progId="Equation.3">
                  <p:embed/>
                </p:oleObj>
              </mc:Choice>
              <mc:Fallback>
                <p:oleObj name="Equation" r:id="rId2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28616" y="2929237"/>
                        <a:ext cx="360838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27644" y="241148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995580"/>
              </p:ext>
            </p:extLst>
          </p:nvPr>
        </p:nvGraphicFramePr>
        <p:xfrm>
          <a:off x="2543150" y="1704514"/>
          <a:ext cx="3386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304800" progId="Equation.3">
                  <p:embed/>
                </p:oleObj>
              </mc:Choice>
              <mc:Fallback>
                <p:oleObj name="Equation" r:id="rId4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3150" y="1704514"/>
                        <a:ext cx="3386138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015720"/>
              </p:ext>
            </p:extLst>
          </p:nvPr>
        </p:nvGraphicFramePr>
        <p:xfrm>
          <a:off x="4214595" y="3472162"/>
          <a:ext cx="958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1000" imgH="215900" progId="Equation.3">
                  <p:embed/>
                </p:oleObj>
              </mc:Choice>
              <mc:Fallback>
                <p:oleObj name="Equation" r:id="rId6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14595" y="3472162"/>
                        <a:ext cx="95885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63582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6" name="Rectangle 5"/>
          <p:cNvSpPr/>
          <p:nvPr/>
        </p:nvSpPr>
        <p:spPr>
          <a:xfrm>
            <a:off x="1877999" y="2846277"/>
            <a:ext cx="5723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https://cs.stanford.edu/~karpathy/svmjs/demo/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972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SVM problem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33" y="1862666"/>
            <a:ext cx="4035778" cy="42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107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1979879" y="50032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120737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215900" progId="Equation.3">
                  <p:embed/>
                </p:oleObj>
              </mc:Choice>
              <mc:Fallback>
                <p:oleObj name="Equation" r:id="rId2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662106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304800" progId="Equation.3">
                  <p:embed/>
                </p:oleObj>
              </mc:Choice>
              <mc:Fallback>
                <p:oleObj name="Equation" r:id="rId4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84824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1000" imgH="215900" progId="Equation.3">
                  <p:embed/>
                </p:oleObj>
              </mc:Choice>
              <mc:Fallback>
                <p:oleObj name="Equation" r:id="rId6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6468" y="5432476"/>
            <a:ext cx="78925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Given the optimal solution, w, b: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Can we figure out what the slack penalties are for each point?</a:t>
            </a:r>
          </a:p>
        </p:txBody>
      </p:sp>
      <p:sp>
        <p:nvSpPr>
          <p:cNvPr id="39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Cross 42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0291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1979879" y="50032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427085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215900" progId="Equation.3">
                  <p:embed/>
                </p:oleObj>
              </mc:Choice>
              <mc:Fallback>
                <p:oleObj name="Equation" r:id="rId2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987123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304800" progId="Equation.3">
                  <p:embed/>
                </p:oleObj>
              </mc:Choice>
              <mc:Fallback>
                <p:oleObj name="Equation" r:id="rId4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206437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1000" imgH="215900" progId="Equation.3">
                  <p:embed/>
                </p:oleObj>
              </mc:Choice>
              <mc:Fallback>
                <p:oleObj name="Equation" r:id="rId6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2834307" y="2144889"/>
            <a:ext cx="1018026" cy="12312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487655" y="2268011"/>
            <a:ext cx="364678" cy="3450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78111" y="1806346"/>
            <a:ext cx="33942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 the margin lines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represent </a:t>
            </a:r>
            <a:r>
              <a:rPr lang="en-US" sz="2400" dirty="0" err="1">
                <a:solidFill>
                  <a:srgbClr val="FF0000"/>
                </a:solidFill>
              </a:rPr>
              <a:t>wrt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w,b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2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Cross 54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5268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301085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215900" progId="Equation.3">
                  <p:embed/>
                </p:oleObj>
              </mc:Choice>
              <mc:Fallback>
                <p:oleObj name="Equation" r:id="rId2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904338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304800" progId="Equation.3">
                  <p:embed/>
                </p:oleObj>
              </mc:Choice>
              <mc:Fallback>
                <p:oleObj name="Equation" r:id="rId4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814706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1000" imgH="215900" progId="Equation.3">
                  <p:embed/>
                </p:oleObj>
              </mc:Choice>
              <mc:Fallback>
                <p:oleObj name="Equation" r:id="rId6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3526104" y="2372786"/>
            <a:ext cx="55200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405879"/>
              </p:ext>
            </p:extLst>
          </p:nvPr>
        </p:nvGraphicFramePr>
        <p:xfrm>
          <a:off x="4199664" y="2030885"/>
          <a:ext cx="1646014" cy="474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49300" imgH="215900" progId="Equation.3">
                  <p:embed/>
                </p:oleObj>
              </mc:Choice>
              <mc:Fallback>
                <p:oleObj name="Equation" r:id="rId8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99664" y="2030885"/>
                        <a:ext cx="1646014" cy="474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667619"/>
              </p:ext>
            </p:extLst>
          </p:nvPr>
        </p:nvGraphicFramePr>
        <p:xfrm>
          <a:off x="1050925" y="1557338"/>
          <a:ext cx="18415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38200" imgH="215900" progId="Equation.3">
                  <p:embed/>
                </p:oleObj>
              </mc:Choice>
              <mc:Fallback>
                <p:oleObj name="Equation" r:id="rId10" imgW="838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50925" y="1557338"/>
                        <a:ext cx="1841500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Arrow Connector 44"/>
          <p:cNvCxnSpPr/>
          <p:nvPr/>
        </p:nvCxnSpPr>
        <p:spPr>
          <a:xfrm>
            <a:off x="2798061" y="1987908"/>
            <a:ext cx="1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02179" y="5816425"/>
            <a:ext cx="591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Or: </a:t>
            </a: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589530"/>
              </p:ext>
            </p:extLst>
          </p:nvPr>
        </p:nvGraphicFramePr>
        <p:xfrm>
          <a:off x="3270390" y="5816425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65200" imgH="215900" progId="Equation.3">
                  <p:embed/>
                </p:oleObj>
              </mc:Choice>
              <mc:Fallback>
                <p:oleObj name="Equation" r:id="rId12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70390" y="5816425"/>
                        <a:ext cx="2120900" cy="474662"/>
                      </a:xfrm>
                      <a:prstGeom prst="rect">
                        <a:avLst/>
                      </a:prstGeom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Cross 46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8390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35824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215900" progId="Equation.3">
                  <p:embed/>
                </p:oleObj>
              </mc:Choice>
              <mc:Fallback>
                <p:oleObj name="Equation" r:id="rId2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995087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304800" progId="Equation.3">
                  <p:embed/>
                </p:oleObj>
              </mc:Choice>
              <mc:Fallback>
                <p:oleObj name="Equation" r:id="rId4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947170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1000" imgH="215900" progId="Equation.3">
                  <p:embed/>
                </p:oleObj>
              </mc:Choice>
              <mc:Fallback>
                <p:oleObj name="Equation" r:id="rId6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507588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200" imgH="215900" progId="Equation.3">
                  <p:embed/>
                </p:oleObj>
              </mc:Choice>
              <mc:Fallback>
                <p:oleObj name="Equation" r:id="rId8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1980" y="5615001"/>
            <a:ext cx="723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slack values for points outside (or on) the margin AND correctly classified? </a:t>
            </a:r>
          </a:p>
        </p:txBody>
      </p:sp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10746" y="301343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52701" y="368336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173416" y="436171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62315" y="4601079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188723" y="4386618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487617" y="3766613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550058" y="344117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912326" y="425961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39160" y="438185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34245" y="415925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117074" y="3931714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94382" y="384352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8684" y="368547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962821" y="337291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538200" y="301343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736814" y="332105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272206" y="2783419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723409" y="2176641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355234" y="225284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ross 64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56751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103747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215900" progId="Equation.3">
                  <p:embed/>
                </p:oleObj>
              </mc:Choice>
              <mc:Fallback>
                <p:oleObj name="Equation" r:id="rId2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920520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304800" progId="Equation.3">
                  <p:embed/>
                </p:oleObj>
              </mc:Choice>
              <mc:Fallback>
                <p:oleObj name="Equation" r:id="rId4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547904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1000" imgH="215900" progId="Equation.3">
                  <p:embed/>
                </p:oleObj>
              </mc:Choice>
              <mc:Fallback>
                <p:oleObj name="Equation" r:id="rId6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733525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200" imgH="215900" progId="Equation.3">
                  <p:embed/>
                </p:oleObj>
              </mc:Choice>
              <mc:Fallback>
                <p:oleObj name="Equation" r:id="rId8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615001"/>
            <a:ext cx="8484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0!  The slack variables have to be greater than or equal to zero and if they’re on or beyond the margin then </a:t>
            </a:r>
            <a:r>
              <a:rPr lang="en-US" sz="2400" dirty="0" err="1">
                <a:solidFill>
                  <a:srgbClr val="0000FF"/>
                </a:solidFill>
              </a:rPr>
              <a:t>y</a:t>
            </a:r>
            <a:r>
              <a:rPr lang="en-US" sz="2400" baseline="-25000" dirty="0" err="1">
                <a:solidFill>
                  <a:srgbClr val="0000FF"/>
                </a:solidFill>
              </a:rPr>
              <a:t>i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dirty="0" err="1">
                <a:solidFill>
                  <a:srgbClr val="0000FF"/>
                </a:solidFill>
              </a:rPr>
              <a:t>wx</a:t>
            </a:r>
            <a:r>
              <a:rPr lang="en-US" sz="2400" baseline="-25000" dirty="0" err="1">
                <a:solidFill>
                  <a:srgbClr val="0000FF"/>
                </a:solidFill>
              </a:rPr>
              <a:t>i</a:t>
            </a:r>
            <a:r>
              <a:rPr lang="en-US" sz="2400" dirty="0" err="1">
                <a:solidFill>
                  <a:srgbClr val="0000FF"/>
                </a:solidFill>
              </a:rPr>
              <a:t>+b</a:t>
            </a:r>
            <a:r>
              <a:rPr lang="en-US" sz="2400" dirty="0">
                <a:solidFill>
                  <a:srgbClr val="0000FF"/>
                </a:solidFill>
              </a:rPr>
              <a:t>) ≥ 1 already</a:t>
            </a:r>
          </a:p>
        </p:txBody>
      </p:sp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10746" y="301343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52701" y="368336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173416" y="436171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62315" y="4601079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188723" y="4386618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487617" y="3766613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550058" y="344117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912326" y="425961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39160" y="438185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34245" y="415925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117074" y="3931714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94382" y="384352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8684" y="368547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962821" y="337291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538200" y="301343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736814" y="332105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272206" y="2783419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723409" y="2176641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355234" y="225284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ross 64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7964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78467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215900" progId="Equation.3">
                  <p:embed/>
                </p:oleObj>
              </mc:Choice>
              <mc:Fallback>
                <p:oleObj name="Equation" r:id="rId2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283076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304800" progId="Equation.3">
                  <p:embed/>
                </p:oleObj>
              </mc:Choice>
              <mc:Fallback>
                <p:oleObj name="Equation" r:id="rId4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985151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1000" imgH="215900" progId="Equation.3">
                  <p:embed/>
                </p:oleObj>
              </mc:Choice>
              <mc:Fallback>
                <p:oleObj name="Equation" r:id="rId6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905570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200" imgH="215900" progId="Equation.3">
                  <p:embed/>
                </p:oleObj>
              </mc:Choice>
              <mc:Fallback>
                <p:oleObj name="Equation" r:id="rId8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001980" y="5615001"/>
            <a:ext cx="723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slack values for points inside the margin AND classified correctly?</a:t>
            </a:r>
          </a:p>
        </p:txBody>
      </p:sp>
      <p:sp>
        <p:nvSpPr>
          <p:cNvPr id="48" name="Oval 47"/>
          <p:cNvSpPr/>
          <p:nvPr/>
        </p:nvSpPr>
        <p:spPr>
          <a:xfrm>
            <a:off x="2142156" y="3624618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ross 50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9219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208469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215900" progId="Equation.3">
                  <p:embed/>
                </p:oleObj>
              </mc:Choice>
              <mc:Fallback>
                <p:oleObj name="Equation" r:id="rId2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122727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304800" progId="Equation.3">
                  <p:embed/>
                </p:oleObj>
              </mc:Choice>
              <mc:Fallback>
                <p:oleObj name="Equation" r:id="rId4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633077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1000" imgH="215900" progId="Equation.3">
                  <p:embed/>
                </p:oleObj>
              </mc:Choice>
              <mc:Fallback>
                <p:oleObj name="Equation" r:id="rId6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831384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200" imgH="215900" progId="Equation.3">
                  <p:embed/>
                </p:oleObj>
              </mc:Choice>
              <mc:Fallback>
                <p:oleObj name="Equation" r:id="rId8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230579" y="5477420"/>
            <a:ext cx="7238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Difference from the point to the margin.</a:t>
            </a:r>
            <a:r>
              <a:rPr lang="en-US" sz="2400" dirty="0">
                <a:solidFill>
                  <a:srgbClr val="FF0000"/>
                </a:solidFill>
              </a:rPr>
              <a:t>  Which is?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306197" y="3808064"/>
            <a:ext cx="177712" cy="14022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978571"/>
              </p:ext>
            </p:extLst>
          </p:nvPr>
        </p:nvGraphicFramePr>
        <p:xfrm>
          <a:off x="2483909" y="6107113"/>
          <a:ext cx="25733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06500" imgH="215900" progId="Equation.3">
                  <p:embed/>
                </p:oleObj>
              </mc:Choice>
              <mc:Fallback>
                <p:oleObj name="Equation" r:id="rId10" imgW="1206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83909" y="6107113"/>
                        <a:ext cx="2573337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57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</a:t>
            </a:r>
            <a:r>
              <a:rPr lang="en-US" dirty="0" err="1"/>
              <a:t>hyperplane</a:t>
            </a:r>
            <a:r>
              <a:rPr lang="en-US" dirty="0"/>
              <a:t> would you choose?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486819" y="193816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48707" y="492742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23457" y="27573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48782" y="31144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01182" y="36605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201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53582" y="25175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20182" y="34319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872582" y="35843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34582" y="32033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36282" y="31906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679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585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50482" y="46384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472782" y="35081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04457" y="400191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48982" y="43463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34782" y="34319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20307" y="19191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29907" y="19953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396707" y="275731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V="1">
            <a:off x="3523457" y="1805516"/>
            <a:ext cx="1114426" cy="3121905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flipV="1">
            <a:off x="2486818" y="2299404"/>
            <a:ext cx="3229329" cy="23390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V="1">
            <a:off x="2809081" y="2008011"/>
            <a:ext cx="2349501" cy="28031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08269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450103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215900" progId="Equation.3">
                  <p:embed/>
                </p:oleObj>
              </mc:Choice>
              <mc:Fallback>
                <p:oleObj name="Equation" r:id="rId2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899775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304800" progId="Equation.3">
                  <p:embed/>
                </p:oleObj>
              </mc:Choice>
              <mc:Fallback>
                <p:oleObj name="Equation" r:id="rId4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402421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1000" imgH="215900" progId="Equation.3">
                  <p:embed/>
                </p:oleObj>
              </mc:Choice>
              <mc:Fallback>
                <p:oleObj name="Equation" r:id="rId6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92422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200" imgH="215900" progId="Equation.3">
                  <p:embed/>
                </p:oleObj>
              </mc:Choice>
              <mc:Fallback>
                <p:oleObj name="Equation" r:id="rId8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601897" y="5671445"/>
            <a:ext cx="82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slack values for points that are incorrectly classified?</a:t>
            </a:r>
          </a:p>
        </p:txBody>
      </p:sp>
      <p:sp>
        <p:nvSpPr>
          <p:cNvPr id="45" name="Oval 44"/>
          <p:cNvSpPr/>
          <p:nvPr/>
        </p:nvSpPr>
        <p:spPr>
          <a:xfrm>
            <a:off x="1227756" y="3454056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487617" y="4084463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ross 48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52104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482841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5100" imgH="215900" progId="Equation.3">
                  <p:embed/>
                </p:oleObj>
              </mc:Choice>
              <mc:Fallback>
                <p:oleObj name="Equation" r:id="rId2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210150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304800" progId="Equation.3">
                  <p:embed/>
                </p:oleObj>
              </mc:Choice>
              <mc:Fallback>
                <p:oleObj name="Equation" r:id="rId4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456545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1000" imgH="215900" progId="Equation.3">
                  <p:embed/>
                </p:oleObj>
              </mc:Choice>
              <mc:Fallback>
                <p:oleObj name="Equation" r:id="rId6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373955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200" imgH="215900" progId="Equation.3">
                  <p:embed/>
                </p:oleObj>
              </mc:Choice>
              <mc:Fallback>
                <p:oleObj name="Equation" r:id="rId8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1838768" y="3661452"/>
            <a:ext cx="752475" cy="565786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882297" cy="67024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615004" y="5451507"/>
            <a:ext cx="131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is?</a:t>
            </a:r>
          </a:p>
        </p:txBody>
      </p: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37987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122754" y="3866805"/>
            <a:ext cx="468489" cy="36043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589843" cy="44643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37545" y="4062505"/>
            <a:ext cx="315384" cy="210519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31007" y="3638729"/>
            <a:ext cx="249414" cy="174275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7902" y="5522364"/>
            <a:ext cx="8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“distance” to the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plus</a:t>
            </a:r>
            <a:r>
              <a:rPr lang="en-US" sz="2400" dirty="0">
                <a:solidFill>
                  <a:srgbClr val="0000FF"/>
                </a:solidFill>
              </a:rPr>
              <a:t> the “distance” to the margin</a:t>
            </a:r>
          </a:p>
        </p:txBody>
      </p:sp>
    </p:spTree>
    <p:extLst>
      <p:ext uri="{BB962C8B-B14F-4D97-AF65-F5344CB8AC3E}">
        <p14:creationId xmlns:p14="http://schemas.microsoft.com/office/powerpoint/2010/main" val="133676964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008519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348155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620539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664975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122754" y="3866805"/>
            <a:ext cx="468489" cy="36043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589843" cy="44643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37545" y="4062505"/>
            <a:ext cx="315384" cy="210519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31007" y="3638729"/>
            <a:ext cx="249414" cy="174275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7902" y="5522364"/>
            <a:ext cx="8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“distance” to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plus</a:t>
            </a:r>
            <a:r>
              <a:rPr lang="en-US" sz="2400" dirty="0">
                <a:solidFill>
                  <a:srgbClr val="0000FF"/>
                </a:solidFill>
              </a:rPr>
              <a:t> the “distance” to the margin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6250" y="6066556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90321000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23361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617063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107137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780325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122754" y="3866805"/>
            <a:ext cx="468489" cy="36043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589843" cy="44643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37545" y="4062505"/>
            <a:ext cx="315384" cy="210519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31007" y="3638729"/>
            <a:ext cx="249414" cy="174275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7902" y="5522364"/>
            <a:ext cx="8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“distance” to the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plus</a:t>
            </a:r>
            <a:r>
              <a:rPr lang="en-US" sz="2400" dirty="0">
                <a:solidFill>
                  <a:srgbClr val="0000FF"/>
                </a:solidFill>
              </a:rPr>
              <a:t> the “distance” to the margin</a:t>
            </a: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877862"/>
              </p:ext>
            </p:extLst>
          </p:nvPr>
        </p:nvGraphicFramePr>
        <p:xfrm>
          <a:off x="1570656" y="6116556"/>
          <a:ext cx="18684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50900" imgH="215900" progId="Equation.3">
                  <p:embed/>
                </p:oleObj>
              </mc:Choice>
              <mc:Fallback>
                <p:oleObj name="Equation" r:id="rId11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70656" y="6116556"/>
                        <a:ext cx="1868488" cy="4746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3757975" y="6168862"/>
            <a:ext cx="944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Why -?</a:t>
            </a:r>
          </a:p>
        </p:txBody>
      </p:sp>
    </p:spTree>
    <p:extLst>
      <p:ext uri="{BB962C8B-B14F-4D97-AF65-F5344CB8AC3E}">
        <p14:creationId xmlns:p14="http://schemas.microsoft.com/office/powerpoint/2010/main" val="3921831562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383028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35632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996764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418282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122754" y="3866805"/>
            <a:ext cx="468489" cy="36043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589843" cy="44643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37545" y="4062505"/>
            <a:ext cx="315384" cy="210519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31007" y="3638729"/>
            <a:ext cx="249414" cy="174275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7902" y="5522364"/>
            <a:ext cx="8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“distance” to the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plus</a:t>
            </a:r>
            <a:r>
              <a:rPr lang="en-US" sz="2400" dirty="0">
                <a:solidFill>
                  <a:srgbClr val="0000FF"/>
                </a:solidFill>
              </a:rPr>
              <a:t> the </a:t>
            </a:r>
            <a:r>
              <a:rPr lang="en-US" sz="2400" dirty="0">
                <a:solidFill>
                  <a:srgbClr val="FF0000"/>
                </a:solidFill>
              </a:rPr>
              <a:t>“distance” to the margin</a:t>
            </a: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052226"/>
              </p:ext>
            </p:extLst>
          </p:nvPr>
        </p:nvGraphicFramePr>
        <p:xfrm>
          <a:off x="1570656" y="6116556"/>
          <a:ext cx="18684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50900" imgH="215900" progId="Equation.3">
                  <p:embed/>
                </p:oleObj>
              </mc:Choice>
              <mc:Fallback>
                <p:oleObj name="Equation" r:id="rId11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70656" y="6116556"/>
                        <a:ext cx="1868488" cy="4746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6115554" y="6087221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640126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477240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095000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559025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313247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122754" y="3866805"/>
            <a:ext cx="468489" cy="36043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589843" cy="44643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37545" y="4062505"/>
            <a:ext cx="315384" cy="210519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31007" y="3638729"/>
            <a:ext cx="249414" cy="174275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7902" y="5522364"/>
            <a:ext cx="8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“distance” to the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plus</a:t>
            </a:r>
            <a:r>
              <a:rPr lang="en-US" sz="2400" dirty="0">
                <a:solidFill>
                  <a:srgbClr val="0000FF"/>
                </a:solidFill>
              </a:rPr>
              <a:t> the “distance” to the margin</a:t>
            </a: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73735"/>
              </p:ext>
            </p:extLst>
          </p:nvPr>
        </p:nvGraphicFramePr>
        <p:xfrm>
          <a:off x="1570656" y="6116556"/>
          <a:ext cx="18684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50900" imgH="215900" progId="Equation.3">
                  <p:embed/>
                </p:oleObj>
              </mc:Choice>
              <mc:Fallback>
                <p:oleObj name="Equation" r:id="rId11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70656" y="6116556"/>
                        <a:ext cx="1868488" cy="4746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6115554" y="6087221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0460933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788453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499215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607328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705948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122754" y="3866805"/>
            <a:ext cx="468489" cy="36043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589843" cy="44643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37545" y="4062505"/>
            <a:ext cx="315384" cy="210519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31007" y="3638729"/>
            <a:ext cx="249414" cy="174275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7902" y="5522364"/>
            <a:ext cx="8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“distance” to the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plus</a:t>
            </a:r>
            <a:r>
              <a:rPr lang="en-US" sz="2400" dirty="0">
                <a:solidFill>
                  <a:srgbClr val="0000FF"/>
                </a:solidFill>
              </a:rPr>
              <a:t> the “distance” to the margin</a:t>
            </a: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504721"/>
              </p:ext>
            </p:extLst>
          </p:nvPr>
        </p:nvGraphicFramePr>
        <p:xfrm>
          <a:off x="2767279" y="6107113"/>
          <a:ext cx="25733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06500" imgH="215900" progId="Equation.3">
                  <p:embed/>
                </p:oleObj>
              </mc:Choice>
              <mc:Fallback>
                <p:oleObj name="Equation" r:id="rId11" imgW="1206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67279" y="6107113"/>
                        <a:ext cx="2573337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5692477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492743"/>
              </p:ext>
            </p:extLst>
          </p:nvPr>
        </p:nvGraphicFramePr>
        <p:xfrm>
          <a:off x="2863672" y="264254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3672" y="264254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162699" y="228888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818506"/>
              </p:ext>
            </p:extLst>
          </p:nvPr>
        </p:nvGraphicFramePr>
        <p:xfrm>
          <a:off x="2863672" y="175343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63672" y="175343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91276"/>
              </p:ext>
            </p:extLst>
          </p:nvPr>
        </p:nvGraphicFramePr>
        <p:xfrm>
          <a:off x="4166205" y="304876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66205" y="304876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770837"/>
              </p:ext>
            </p:extLst>
          </p:nvPr>
        </p:nvGraphicFramePr>
        <p:xfrm>
          <a:off x="1488547" y="4427009"/>
          <a:ext cx="56896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641600" imgH="571500" progId="Equation.3">
                  <p:embed/>
                </p:oleObj>
              </mc:Choice>
              <mc:Fallback>
                <p:oleObj name="Equation" r:id="rId9" imgW="26416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88547" y="4427009"/>
                        <a:ext cx="568960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12648" y="3880555"/>
            <a:ext cx="7896352" cy="141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436187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the Soft Margin SVM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626698"/>
              </p:ext>
            </p:extLst>
          </p:nvPr>
        </p:nvGraphicFramePr>
        <p:xfrm>
          <a:off x="1488547" y="1633009"/>
          <a:ext cx="56896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41600" imgH="571500" progId="Equation.3">
                  <p:embed/>
                </p:oleObj>
              </mc:Choice>
              <mc:Fallback>
                <p:oleObj name="Equation" r:id="rId2" imgW="26416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88547" y="1633009"/>
                        <a:ext cx="568960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>
            <a:off x="3570111" y="3231444"/>
            <a:ext cx="987778" cy="1072445"/>
          </a:xfrm>
          <a:prstGeom prst="downArrow">
            <a:avLst/>
          </a:prstGeom>
          <a:solidFill>
            <a:srgbClr val="DD8047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14364"/>
              </p:ext>
            </p:extLst>
          </p:nvPr>
        </p:nvGraphicFramePr>
        <p:xfrm>
          <a:off x="2636838" y="4708525"/>
          <a:ext cx="36385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89100" imgH="215900" progId="Equation.3">
                  <p:embed/>
                </p:oleObj>
              </mc:Choice>
              <mc:Fallback>
                <p:oleObj name="Equation" r:id="rId4" imgW="168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36838" y="4708525"/>
                        <a:ext cx="3638550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713785"/>
              </p:ext>
            </p:extLst>
          </p:nvPr>
        </p:nvGraphicFramePr>
        <p:xfrm>
          <a:off x="2992614" y="5283906"/>
          <a:ext cx="21875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6000" imgH="203200" progId="Equation.3">
                  <p:embed/>
                </p:oleObj>
              </mc:Choice>
              <mc:Fallback>
                <p:oleObj name="Equation" r:id="rId6" imgW="1016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92614" y="5283906"/>
                        <a:ext cx="2187575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36838" y="6067778"/>
            <a:ext cx="3004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this look familiar?</a:t>
            </a:r>
          </a:p>
        </p:txBody>
      </p:sp>
    </p:spTree>
    <p:extLst>
      <p:ext uri="{BB962C8B-B14F-4D97-AF65-F5344CB8AC3E}">
        <p14:creationId xmlns:p14="http://schemas.microsoft.com/office/powerpoint/2010/main" val="294617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margin classifiers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538956" y="2142244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400844" y="5131507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575594" y="29613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00919" y="3318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153319" y="38646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7723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305719" y="27216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772319" y="36360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924719" y="37884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686719" y="34074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588419" y="33947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2201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2107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902619" y="48425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524919" y="37122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1956594" y="420599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601119" y="45504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286919" y="36360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1772444" y="21231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382044" y="21993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3448844" y="296139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 flipV="1">
            <a:off x="1281906" y="1837444"/>
            <a:ext cx="1676400" cy="3200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 flipV="1">
            <a:off x="977106" y="1837444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 flipV="1">
            <a:off x="1510506" y="1913644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V="1">
            <a:off x="4991894" y="2135894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4853782" y="5125157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6028532" y="29550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453857" y="33122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5606257" y="38583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52252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5758657" y="27153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5225257" y="36297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5377657" y="37821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6139657" y="34011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7041357" y="33884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66730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76636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7"/>
          <p:cNvSpPr>
            <a:spLocks noChangeArrowheads="1"/>
          </p:cNvSpPr>
          <p:nvPr/>
        </p:nvSpPr>
        <p:spPr bwMode="auto">
          <a:xfrm>
            <a:off x="6355557" y="48362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6977857" y="37059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6409532" y="419964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7054057" y="45441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1"/>
          <p:cNvSpPr>
            <a:spLocks noChangeArrowheads="1"/>
          </p:cNvSpPr>
          <p:nvPr/>
        </p:nvSpPr>
        <p:spPr bwMode="auto">
          <a:xfrm>
            <a:off x="7739857" y="36297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2"/>
          <p:cNvSpPr>
            <a:spLocks noChangeArrowheads="1"/>
          </p:cNvSpPr>
          <p:nvPr/>
        </p:nvSpPr>
        <p:spPr bwMode="auto">
          <a:xfrm>
            <a:off x="6225382" y="21168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3"/>
          <p:cNvSpPr>
            <a:spLocks noChangeArrowheads="1"/>
          </p:cNvSpPr>
          <p:nvPr/>
        </p:nvSpPr>
        <p:spPr bwMode="auto">
          <a:xfrm>
            <a:off x="6834982" y="21930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4"/>
          <p:cNvSpPr>
            <a:spLocks noChangeArrowheads="1"/>
          </p:cNvSpPr>
          <p:nvPr/>
        </p:nvSpPr>
        <p:spPr bwMode="auto">
          <a:xfrm>
            <a:off x="7901782" y="295504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 flipV="1">
            <a:off x="5963444" y="1602494"/>
            <a:ext cx="1371600" cy="3429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5811044" y="1831094"/>
            <a:ext cx="1295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V="1">
            <a:off x="6039644" y="1831094"/>
            <a:ext cx="1371600" cy="32766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31774" y="5897223"/>
            <a:ext cx="632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Choose the line where the distance to the nearest point(s) is as large as possible</a:t>
            </a:r>
          </a:p>
        </p:txBody>
      </p:sp>
      <p:sp>
        <p:nvSpPr>
          <p:cNvPr id="26" name="Right Brace 25"/>
          <p:cNvSpPr/>
          <p:nvPr/>
        </p:nvSpPr>
        <p:spPr>
          <a:xfrm rot="6677477">
            <a:off x="1217104" y="5196864"/>
            <a:ext cx="157484" cy="244562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16439" y="5490638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margin</a:t>
            </a:r>
          </a:p>
        </p:txBody>
      </p:sp>
      <p:sp>
        <p:nvSpPr>
          <p:cNvPr id="55" name="Right Brace 54"/>
          <p:cNvSpPr/>
          <p:nvPr/>
        </p:nvSpPr>
        <p:spPr>
          <a:xfrm rot="6677477">
            <a:off x="5820219" y="5198363"/>
            <a:ext cx="224007" cy="87298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377657" y="5350237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margin</a:t>
            </a:r>
          </a:p>
        </p:txBody>
      </p:sp>
    </p:spTree>
    <p:extLst>
      <p:ext uri="{BB962C8B-B14F-4D97-AF65-F5344CB8AC3E}">
        <p14:creationId xmlns:p14="http://schemas.microsoft.com/office/powerpoint/2010/main" val="3258440574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Hinge loss!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048170"/>
              </p:ext>
            </p:extLst>
          </p:nvPr>
        </p:nvGraphicFramePr>
        <p:xfrm>
          <a:off x="4035423" y="2170113"/>
          <a:ext cx="23542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241300" progId="Equation.3">
                  <p:embed/>
                </p:oleObj>
              </mc:Choice>
              <mc:Fallback>
                <p:oleObj name="Equation" r:id="rId2" imgW="1155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35423" y="2170113"/>
                        <a:ext cx="23542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4812" y="2079764"/>
            <a:ext cx="1435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0/1 loss: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3715" y="3199115"/>
            <a:ext cx="1086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Hinge: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553863"/>
              </p:ext>
            </p:extLst>
          </p:nvPr>
        </p:nvGraphicFramePr>
        <p:xfrm>
          <a:off x="4049534" y="3220811"/>
          <a:ext cx="28971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2400" imgH="203200" progId="Equation.3">
                  <p:embed/>
                </p:oleObj>
              </mc:Choice>
              <mc:Fallback>
                <p:oleObj name="Equation" r:id="rId4" imgW="142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49534" y="3220811"/>
                        <a:ext cx="2897187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24344" y="4132567"/>
            <a:ext cx="192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Exponential: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369746"/>
              </p:ext>
            </p:extLst>
          </p:nvPr>
        </p:nvGraphicFramePr>
        <p:xfrm>
          <a:off x="4140687" y="4211816"/>
          <a:ext cx="2354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700" imgH="203200" progId="Equation.3">
                  <p:embed/>
                </p:oleObj>
              </mc:Choice>
              <mc:Fallback>
                <p:oleObj name="Equation" r:id="rId6" imgW="1155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40687" y="4211816"/>
                        <a:ext cx="2354263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69683" y="5225691"/>
            <a:ext cx="2090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Squared loss: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830199"/>
              </p:ext>
            </p:extLst>
          </p:nvPr>
        </p:nvGraphicFramePr>
        <p:xfrm>
          <a:off x="4140687" y="5282359"/>
          <a:ext cx="214788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100" imgH="228600" progId="Equation.3">
                  <p:embed/>
                </p:oleObj>
              </mc:Choice>
              <mc:Fallback>
                <p:oleObj name="Equation" r:id="rId8" imgW="1054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40687" y="5282359"/>
                        <a:ext cx="2147888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665111" y="3080230"/>
            <a:ext cx="5475111" cy="667329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717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303861"/>
              </p:ext>
            </p:extLst>
          </p:nvPr>
        </p:nvGraphicFramePr>
        <p:xfrm>
          <a:off x="944561" y="264254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4561" y="264254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43588" y="228888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268624"/>
              </p:ext>
            </p:extLst>
          </p:nvPr>
        </p:nvGraphicFramePr>
        <p:xfrm>
          <a:off x="944561" y="175343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4561" y="175343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006477"/>
              </p:ext>
            </p:extLst>
          </p:nvPr>
        </p:nvGraphicFramePr>
        <p:xfrm>
          <a:off x="2247094" y="304876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47094" y="304876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763507"/>
              </p:ext>
            </p:extLst>
          </p:nvPr>
        </p:nvGraphicFramePr>
        <p:xfrm>
          <a:off x="5000498" y="2285408"/>
          <a:ext cx="36385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89100" imgH="215900" progId="Equation.3">
                  <p:embed/>
                </p:oleObj>
              </mc:Choice>
              <mc:Fallback>
                <p:oleObj name="Equation" r:id="rId9" imgW="168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00498" y="2285408"/>
                        <a:ext cx="3638550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60222" y="3852333"/>
            <a:ext cx="4686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Do we need the constraints still?</a:t>
            </a:r>
          </a:p>
        </p:txBody>
      </p:sp>
    </p:spTree>
    <p:extLst>
      <p:ext uri="{BB962C8B-B14F-4D97-AF65-F5344CB8AC3E}">
        <p14:creationId xmlns:p14="http://schemas.microsoft.com/office/powerpoint/2010/main" val="4022136537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395972"/>
              </p:ext>
            </p:extLst>
          </p:nvPr>
        </p:nvGraphicFramePr>
        <p:xfrm>
          <a:off x="944561" y="264254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4561" y="264254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43588" y="228888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774535"/>
              </p:ext>
            </p:extLst>
          </p:nvPr>
        </p:nvGraphicFramePr>
        <p:xfrm>
          <a:off x="944561" y="175343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4561" y="175343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017566"/>
              </p:ext>
            </p:extLst>
          </p:nvPr>
        </p:nvGraphicFramePr>
        <p:xfrm>
          <a:off x="2247094" y="304876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47094" y="304876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37878"/>
              </p:ext>
            </p:extLst>
          </p:nvPr>
        </p:nvGraphicFramePr>
        <p:xfrm>
          <a:off x="5000498" y="2285408"/>
          <a:ext cx="36385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89100" imgH="215900" progId="Equation.3">
                  <p:embed/>
                </p:oleObj>
              </mc:Choice>
              <mc:Fallback>
                <p:oleObj name="Equation" r:id="rId9" imgW="168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00498" y="2285408"/>
                        <a:ext cx="3638550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3570111" y="3640666"/>
            <a:ext cx="987778" cy="1072445"/>
          </a:xfrm>
          <a:prstGeom prst="downArrow">
            <a:avLst/>
          </a:prstGeom>
          <a:solidFill>
            <a:srgbClr val="DD8047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311246"/>
              </p:ext>
            </p:extLst>
          </p:nvPr>
        </p:nvGraphicFramePr>
        <p:xfrm>
          <a:off x="1338263" y="5081235"/>
          <a:ext cx="5897562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641600" imgH="304800" progId="Equation.3">
                  <p:embed/>
                </p:oleObj>
              </mc:Choice>
              <mc:Fallback>
                <p:oleObj name="Equation" r:id="rId11" imgW="264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38263" y="5081235"/>
                        <a:ext cx="5897562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3222" y="6038334"/>
            <a:ext cx="3062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Unconstrained problem!</a:t>
            </a:r>
          </a:p>
        </p:txBody>
      </p:sp>
    </p:spTree>
    <p:extLst>
      <p:ext uri="{BB962C8B-B14F-4D97-AF65-F5344CB8AC3E}">
        <p14:creationId xmlns:p14="http://schemas.microsoft.com/office/powerpoint/2010/main" val="3776573716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the Soft Margin SVM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12529"/>
              </p:ext>
            </p:extLst>
          </p:nvPr>
        </p:nvGraphicFramePr>
        <p:xfrm>
          <a:off x="2032000" y="1708150"/>
          <a:ext cx="47069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8200" imgH="304800" progId="Equation.3">
                  <p:embed/>
                </p:oleObj>
              </mc:Choice>
              <mc:Fallback>
                <p:oleObj name="Equation" r:id="rId2" imgW="21082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32000" y="1708150"/>
                        <a:ext cx="4706938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8888" y="2822222"/>
            <a:ext cx="609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this look like something we’ve seen before?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730727"/>
              </p:ext>
            </p:extLst>
          </p:nvPr>
        </p:nvGraphicFramePr>
        <p:xfrm>
          <a:off x="1520119" y="3951993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16200" imgH="457200" progId="Equation.3">
                  <p:embed/>
                </p:oleObj>
              </mc:Choice>
              <mc:Fallback>
                <p:oleObj name="Equation" r:id="rId4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0119" y="3951993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96445" y="5136444"/>
            <a:ext cx="3471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Gradient descent problem!</a:t>
            </a:r>
          </a:p>
        </p:txBody>
      </p:sp>
    </p:spTree>
    <p:extLst>
      <p:ext uri="{BB962C8B-B14F-4D97-AF65-F5344CB8AC3E}">
        <p14:creationId xmlns:p14="http://schemas.microsoft.com/office/powerpoint/2010/main" val="258042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 margin SVM as gradient descent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183761"/>
              </p:ext>
            </p:extLst>
          </p:nvPr>
        </p:nvGraphicFramePr>
        <p:xfrm>
          <a:off x="3400778" y="1708150"/>
          <a:ext cx="47069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8200" imgH="304800" progId="Equation.3">
                  <p:embed/>
                </p:oleObj>
              </mc:Choice>
              <mc:Fallback>
                <p:oleObj name="Equation" r:id="rId2" imgW="21082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00778" y="1708150"/>
                        <a:ext cx="4706938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14902"/>
              </p:ext>
            </p:extLst>
          </p:nvPr>
        </p:nvGraphicFramePr>
        <p:xfrm>
          <a:off x="3400778" y="5758744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16200" imgH="457200" progId="Equation.3">
                  <p:embed/>
                </p:oleObj>
              </mc:Choice>
              <mc:Fallback>
                <p:oleObj name="Equation" r:id="rId4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00778" y="5758744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428171"/>
              </p:ext>
            </p:extLst>
          </p:nvPr>
        </p:nvGraphicFramePr>
        <p:xfrm>
          <a:off x="3400778" y="2819752"/>
          <a:ext cx="4735512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20900" imgH="393700" progId="Equation.3">
                  <p:embed/>
                </p:oleObj>
              </mc:Choice>
              <mc:Fallback>
                <p:oleObj name="Equation" r:id="rId6" imgW="212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00778" y="2819752"/>
                        <a:ext cx="4735512" cy="87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1556" y="2862086"/>
            <a:ext cx="2631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multiply through by 1/C</a:t>
            </a:r>
          </a:p>
          <a:p>
            <a:r>
              <a:rPr lang="en-US" sz="2000" dirty="0">
                <a:solidFill>
                  <a:srgbClr val="0000FF"/>
                </a:solidFill>
              </a:rPr>
              <a:t>and rearrange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567772"/>
              </p:ext>
            </p:extLst>
          </p:nvPr>
        </p:nvGraphicFramePr>
        <p:xfrm>
          <a:off x="3595688" y="4071938"/>
          <a:ext cx="46497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82800" imgH="304800" progId="Equation.3">
                  <p:embed/>
                </p:oleObj>
              </mc:Choice>
              <mc:Fallback>
                <p:oleObj name="Equation" r:id="rId8" imgW="20828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95688" y="4071938"/>
                        <a:ext cx="4649787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30349" y="4216429"/>
            <a:ext cx="1361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let </a:t>
            </a:r>
            <a:r>
              <a:rPr lang="en-US" sz="2000" dirty="0" err="1">
                <a:solidFill>
                  <a:srgbClr val="0000FF"/>
                </a:solidFill>
              </a:rPr>
              <a:t>λ</a:t>
            </a:r>
            <a:r>
              <a:rPr lang="en-US" sz="2000" dirty="0">
                <a:solidFill>
                  <a:srgbClr val="0000FF"/>
                </a:solidFill>
              </a:rPr>
              <a:t>=1/C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86667" y="5103166"/>
            <a:ext cx="523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type of gradient descent problem?</a:t>
            </a:r>
          </a:p>
        </p:txBody>
      </p:sp>
    </p:spTree>
    <p:extLst>
      <p:ext uri="{BB962C8B-B14F-4D97-AF65-F5344CB8AC3E}">
        <p14:creationId xmlns:p14="http://schemas.microsoft.com/office/powerpoint/2010/main" val="21956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 margin SVM as 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220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way to solve the soft margin SVM problem is using gradient descent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152663"/>
              </p:ext>
            </p:extLst>
          </p:nvPr>
        </p:nvGraphicFramePr>
        <p:xfrm>
          <a:off x="2283355" y="2822222"/>
          <a:ext cx="46497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82800" imgH="304800" progId="Equation.3">
                  <p:embed/>
                </p:oleObj>
              </mc:Choice>
              <mc:Fallback>
                <p:oleObj name="Equation" r:id="rId2" imgW="20828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3355" y="2822222"/>
                        <a:ext cx="4649787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8080" y="4501445"/>
            <a:ext cx="1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hinge loss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681111" y="3498497"/>
            <a:ext cx="1721556" cy="10029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83369" y="4653845"/>
            <a:ext cx="227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L2 regularization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276623" y="3368675"/>
            <a:ext cx="129821" cy="11327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1243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SVM solver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53758" y="4841701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771752"/>
              </p:ext>
            </p:extLst>
          </p:nvPr>
        </p:nvGraphicFramePr>
        <p:xfrm>
          <a:off x="1765300" y="4841701"/>
          <a:ext cx="52498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8100" imgH="457200" progId="Equation.3">
                  <p:embed/>
                </p:oleObj>
              </mc:Choice>
              <mc:Fallback>
                <p:oleObj name="Equation" r:id="rId2" imgW="2578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65300" y="4841701"/>
                        <a:ext cx="524986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02996"/>
              </p:ext>
            </p:extLst>
          </p:nvPr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54300" imgH="431800" progId="Equation.3">
                  <p:embed/>
                </p:oleObj>
              </mc:Choice>
              <mc:Fallback>
                <p:oleObj name="Equation" r:id="rId4" imgW="265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80555" y="5684334"/>
            <a:ext cx="1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hinge loss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22973" y="5684334"/>
            <a:ext cx="227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L2 regularization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9652" y="6266553"/>
            <a:ext cx="8582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Finds the largest margin </a:t>
            </a:r>
            <a:r>
              <a:rPr lang="en-US" sz="2400" dirty="0" err="1">
                <a:solidFill>
                  <a:srgbClr val="FF6600"/>
                </a:solidFill>
              </a:rPr>
              <a:t>hyperplane</a:t>
            </a:r>
            <a:r>
              <a:rPr lang="en-US" sz="2400" dirty="0">
                <a:solidFill>
                  <a:srgbClr val="FF6600"/>
                </a:solidFill>
              </a:rPr>
              <a:t> while allowing for a soft margin</a:t>
            </a:r>
          </a:p>
        </p:txBody>
      </p:sp>
    </p:spTree>
    <p:extLst>
      <p:ext uri="{BB962C8B-B14F-4D97-AF65-F5344CB8AC3E}">
        <p14:creationId xmlns:p14="http://schemas.microsoft.com/office/powerpoint/2010/main" val="112626772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machines: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809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of the most successful (if not the most successful) classification approach: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306" y="5834060"/>
            <a:ext cx="2585156" cy="1030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41307"/>
            <a:ext cx="258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Support vector machine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3236" b="7623"/>
          <a:stretch/>
        </p:blipFill>
        <p:spPr>
          <a:xfrm>
            <a:off x="2500450" y="3807339"/>
            <a:ext cx="1377867" cy="434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-1" r="55684" b="14853"/>
          <a:stretch/>
        </p:blipFill>
        <p:spPr>
          <a:xfrm>
            <a:off x="2500450" y="5108357"/>
            <a:ext cx="1176268" cy="4001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472" y="5295457"/>
            <a:ext cx="2331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perceptron algorithm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-1" r="55257" b="6421"/>
          <a:stretch/>
        </p:blipFill>
        <p:spPr>
          <a:xfrm>
            <a:off x="2583000" y="4436596"/>
            <a:ext cx="1176268" cy="4159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1733" y="4482654"/>
            <a:ext cx="209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 nearest neighbor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333" y="3157301"/>
            <a:ext cx="147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decision tree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t="-1" r="47047" b="3533"/>
          <a:stretch/>
        </p:blipFill>
        <p:spPr>
          <a:xfrm>
            <a:off x="2546904" y="3122269"/>
            <a:ext cx="1473706" cy="4778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E14BA0-A91D-724D-8E40-8248DBFD47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0295" b="16386"/>
          <a:stretch/>
        </p:blipFill>
        <p:spPr>
          <a:xfrm>
            <a:off x="4073848" y="3235518"/>
            <a:ext cx="1325644" cy="2760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2EEC3C-7C3F-CE40-8807-1F0DD9E85A0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1702" b="-4520"/>
          <a:stretch/>
        </p:blipFill>
        <p:spPr>
          <a:xfrm>
            <a:off x="4219898" y="3917870"/>
            <a:ext cx="1275847" cy="3318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B8CBA4-1FC5-3B4C-A4AA-E1219C0D05B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-1" r="53090" b="-5718"/>
          <a:stretch/>
        </p:blipFill>
        <p:spPr>
          <a:xfrm>
            <a:off x="4219898" y="4525205"/>
            <a:ext cx="1179594" cy="3356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3984E0-6246-2142-B555-442E2C4BFC3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52775" b="21318"/>
          <a:stretch/>
        </p:blipFill>
        <p:spPr>
          <a:xfrm>
            <a:off x="4193980" y="5248968"/>
            <a:ext cx="1205512" cy="2698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89F599-412B-5E43-979D-C515476547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7661" y="3144869"/>
            <a:ext cx="1683396" cy="4208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21025D-FD3C-D94F-9E26-67CCA3C644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9729" y="3803613"/>
            <a:ext cx="1793054" cy="5074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58292E-B2B5-9F41-943A-1C048576F1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07495" y="4409852"/>
            <a:ext cx="1593562" cy="4510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8863CE-60CE-4A49-A9A8-2E12A6624DB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94526" y="5116664"/>
            <a:ext cx="1706531" cy="4436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A640123-440A-C94A-9950-7694C7102BE2}"/>
              </a:ext>
            </a:extLst>
          </p:cNvPr>
          <p:cNvSpPr txBox="1"/>
          <p:nvPr/>
        </p:nvSpPr>
        <p:spPr>
          <a:xfrm>
            <a:off x="3068053" y="2767263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2F65B5-8702-6E4E-BD82-41DEDF5BABC0}"/>
              </a:ext>
            </a:extLst>
          </p:cNvPr>
          <p:cNvSpPr txBox="1"/>
          <p:nvPr/>
        </p:nvSpPr>
        <p:spPr>
          <a:xfrm>
            <a:off x="4391062" y="274964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CC0DBA-5CD0-2542-95BB-B46EE62CB5AB}"/>
              </a:ext>
            </a:extLst>
          </p:cNvPr>
          <p:cNvSpPr txBox="1"/>
          <p:nvPr/>
        </p:nvSpPr>
        <p:spPr>
          <a:xfrm>
            <a:off x="6258179" y="2752937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6E116B-6FB8-304B-8CD6-2BF8037CC5ED}"/>
              </a:ext>
            </a:extLst>
          </p:cNvPr>
          <p:cNvSpPr txBox="1"/>
          <p:nvPr/>
        </p:nvSpPr>
        <p:spPr>
          <a:xfrm>
            <a:off x="7987131" y="2769110"/>
            <a:ext cx="69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2022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112254-F136-9445-A406-0F9DFDF7D60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83808" y="3157301"/>
            <a:ext cx="1314760" cy="3585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3C98DCB-D3DE-4242-9851-6B3B2B5BB3A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83808" y="3841307"/>
            <a:ext cx="1314760" cy="34729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D9DB48D-3390-7344-9DC8-FCFDCD51B7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16704" y="4477166"/>
            <a:ext cx="1389176" cy="34729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C46372C-E923-1E4A-8E2E-8D8D9AAE615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83807" y="5101623"/>
            <a:ext cx="1253677" cy="4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853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over time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964830-3521-5F41-1AFE-D42FA6450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02" y="1677884"/>
            <a:ext cx="8582626" cy="495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6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margin classifiers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648494" y="1870782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10382" y="4860045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685132" y="26899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110457" y="30471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262857" y="35932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8818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415257" y="24502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881857" y="33646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034257" y="35170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796257" y="31360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697957" y="31233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3296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3202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2012157" y="45711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634457" y="34408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2066132" y="3934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710657" y="42790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396457" y="33646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1881982" y="18517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491582" y="19279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3558382" y="26899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 flipV="1">
            <a:off x="1391444" y="1565982"/>
            <a:ext cx="1676400" cy="3200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 flipV="1">
            <a:off x="1086644" y="1565982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 flipV="1">
            <a:off x="1620044" y="1642182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V="1">
            <a:off x="5101432" y="1864432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4963320" y="4853695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6138070" y="2683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563395" y="30407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5715795" y="35868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53347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5868195" y="24438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5334795" y="33582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5487195" y="35106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6249195" y="31296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7150895" y="31169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67825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77731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7"/>
          <p:cNvSpPr>
            <a:spLocks noChangeArrowheads="1"/>
          </p:cNvSpPr>
          <p:nvPr/>
        </p:nvSpPr>
        <p:spPr bwMode="auto">
          <a:xfrm>
            <a:off x="6465095" y="45647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7087395" y="34344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6519070" y="39281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7163595" y="42726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1"/>
          <p:cNvSpPr>
            <a:spLocks noChangeArrowheads="1"/>
          </p:cNvSpPr>
          <p:nvPr/>
        </p:nvSpPr>
        <p:spPr bwMode="auto">
          <a:xfrm>
            <a:off x="7849395" y="33582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2"/>
          <p:cNvSpPr>
            <a:spLocks noChangeArrowheads="1"/>
          </p:cNvSpPr>
          <p:nvPr/>
        </p:nvSpPr>
        <p:spPr bwMode="auto">
          <a:xfrm>
            <a:off x="6334920" y="18453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3"/>
          <p:cNvSpPr>
            <a:spLocks noChangeArrowheads="1"/>
          </p:cNvSpPr>
          <p:nvPr/>
        </p:nvSpPr>
        <p:spPr bwMode="auto">
          <a:xfrm>
            <a:off x="6944520" y="1921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4"/>
          <p:cNvSpPr>
            <a:spLocks noChangeArrowheads="1"/>
          </p:cNvSpPr>
          <p:nvPr/>
        </p:nvSpPr>
        <p:spPr bwMode="auto">
          <a:xfrm>
            <a:off x="8011320" y="26835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 flipV="1">
            <a:off x="6072982" y="1331032"/>
            <a:ext cx="1371600" cy="3429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5920582" y="1559632"/>
            <a:ext cx="1295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V="1">
            <a:off x="6149182" y="1559632"/>
            <a:ext cx="1371600" cy="32766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1857" y="5619286"/>
            <a:ext cx="8001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 </a:t>
            </a:r>
            <a:r>
              <a:rPr lang="en-US" sz="2000" dirty="0">
                <a:solidFill>
                  <a:srgbClr val="FF6600"/>
                </a:solidFill>
              </a:rPr>
              <a:t>margin</a:t>
            </a:r>
            <a:r>
              <a:rPr lang="en-US" sz="2000" dirty="0">
                <a:solidFill>
                  <a:srgbClr val="0000FF"/>
                </a:solidFill>
              </a:rPr>
              <a:t> of a classifier is the distance to the closest points of either class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FF6600"/>
                </a:solidFill>
              </a:rPr>
              <a:t>Large margin </a:t>
            </a:r>
            <a:r>
              <a:rPr lang="en-US" sz="2000" dirty="0">
                <a:solidFill>
                  <a:srgbClr val="0000FF"/>
                </a:solidFill>
              </a:rPr>
              <a:t>classifiers attempt to maximize this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5977" y="5219176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margin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487195" y="5078775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margin</a:t>
            </a:r>
          </a:p>
        </p:txBody>
      </p:sp>
      <p:sp>
        <p:nvSpPr>
          <p:cNvPr id="57" name="Right Brace 56"/>
          <p:cNvSpPr/>
          <p:nvPr/>
        </p:nvSpPr>
        <p:spPr>
          <a:xfrm rot="6677477">
            <a:off x="1344103" y="4900533"/>
            <a:ext cx="157484" cy="244562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Brace 57"/>
          <p:cNvSpPr/>
          <p:nvPr/>
        </p:nvSpPr>
        <p:spPr>
          <a:xfrm rot="6677477">
            <a:off x="5947218" y="4902032"/>
            <a:ext cx="224007" cy="87298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728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517422" y="3617034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79310" y="6606297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54060" y="443618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79385" y="47933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31785" y="53394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50785" y="57966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84185" y="41964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50785" y="51108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903185" y="52632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65185" y="48822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66885" y="48695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98585" y="57966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89185" y="57966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81085" y="63173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503385" y="51870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35060" y="568078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79585" y="60252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65385" y="51108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50910" y="359798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60510" y="367418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427310" y="443618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2879371" y="3597984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3590572" y="4817184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3863622" y="5612522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4497035" y="4799722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11667" y="1697930"/>
            <a:ext cx="87247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any separating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, there exist some set of “closest points”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These are called the support vectors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For n dimensions, there will be </a:t>
            </a:r>
            <a:r>
              <a:rPr lang="en-US" sz="2400" i="1" dirty="0">
                <a:solidFill>
                  <a:srgbClr val="0000FF"/>
                </a:solidFill>
              </a:rPr>
              <a:t>at least</a:t>
            </a:r>
            <a:r>
              <a:rPr lang="en-US" sz="2400" dirty="0">
                <a:solidFill>
                  <a:srgbClr val="0000FF"/>
                </a:solidFill>
              </a:rPr>
              <a:t> n+1 support vectors </a:t>
            </a:r>
          </a:p>
        </p:txBody>
      </p:sp>
    </p:spTree>
    <p:extLst>
      <p:ext uri="{BB962C8B-B14F-4D97-AF65-F5344CB8AC3E}">
        <p14:creationId xmlns:p14="http://schemas.microsoft.com/office/powerpoint/2010/main" val="2042335647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15328</TotalTime>
  <Words>1861</Words>
  <Application>Microsoft Macintosh PowerPoint</Application>
  <PresentationFormat>On-screen Show (4:3)</PresentationFormat>
  <Paragraphs>363</Paragraphs>
  <Slides>78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6" baseType="lpstr">
      <vt:lpstr>Arial</vt:lpstr>
      <vt:lpstr>Calibri</vt:lpstr>
      <vt:lpstr>Cambria Math</vt:lpstr>
      <vt:lpstr>Tw Cen MT</vt:lpstr>
      <vt:lpstr>Wingdings</vt:lpstr>
      <vt:lpstr>Wingdings 2</vt:lpstr>
      <vt:lpstr>Median</vt:lpstr>
      <vt:lpstr>Equation</vt:lpstr>
      <vt:lpstr>Large Margin classifiers</vt:lpstr>
      <vt:lpstr>Admin</vt:lpstr>
      <vt:lpstr>Which hyperplane?</vt:lpstr>
      <vt:lpstr>Linear approaches so far</vt:lpstr>
      <vt:lpstr>Linear approaches so far</vt:lpstr>
      <vt:lpstr>Which hyperplane would you choose?</vt:lpstr>
      <vt:lpstr>Large margin classifiers</vt:lpstr>
      <vt:lpstr>Large margin classifiers</vt:lpstr>
      <vt:lpstr>Support vectors</vt:lpstr>
      <vt:lpstr>Measuring the margin</vt:lpstr>
      <vt:lpstr>Measuring the margin</vt:lpstr>
      <vt:lpstr>Measuring the margin</vt:lpstr>
      <vt:lpstr>Measuring the margin</vt:lpstr>
      <vt:lpstr>Measuring the margin</vt:lpstr>
      <vt:lpstr>Measuring the margin</vt:lpstr>
      <vt:lpstr>Measuring the margin</vt:lpstr>
      <vt:lpstr>Measuring the margin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Measuring the margin</vt:lpstr>
      <vt:lpstr>Measuring the margin</vt:lpstr>
      <vt:lpstr>Measuring the margin</vt:lpstr>
      <vt:lpstr>Large margin classifier setup</vt:lpstr>
      <vt:lpstr>Large margin classifier setup</vt:lpstr>
      <vt:lpstr>Maximizing the margin</vt:lpstr>
      <vt:lpstr>Maximizing the margin</vt:lpstr>
      <vt:lpstr>Measuring the margin</vt:lpstr>
      <vt:lpstr>Measuring the margin</vt:lpstr>
      <vt:lpstr>Measuring the margin</vt:lpstr>
      <vt:lpstr>Maximizing the margin</vt:lpstr>
      <vt:lpstr>Maximizing the margin</vt:lpstr>
      <vt:lpstr>For those that are curious…</vt:lpstr>
      <vt:lpstr>Maximizing the margin: the real problem</vt:lpstr>
      <vt:lpstr>Maximizing the margin: the real problem</vt:lpstr>
      <vt:lpstr>Support vector machine problem</vt:lpstr>
      <vt:lpstr>Soft Margin Classification  </vt:lpstr>
      <vt:lpstr>Soft Margin Classification  </vt:lpstr>
      <vt:lpstr>Slack variables</vt:lpstr>
      <vt:lpstr>Slack variables</vt:lpstr>
      <vt:lpstr>Slack variables</vt:lpstr>
      <vt:lpstr>Soft margin SVM</vt:lpstr>
      <vt:lpstr>Demo</vt:lpstr>
      <vt:lpstr>Solving the SVM problem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Hinge loss!</vt:lpstr>
      <vt:lpstr>Understanding the Soft Margin SVM</vt:lpstr>
      <vt:lpstr>Understanding the Soft Margin SVM</vt:lpstr>
      <vt:lpstr>Understanding the Soft Margin SVM</vt:lpstr>
      <vt:lpstr>Soft margin SVM as gradient descent</vt:lpstr>
      <vt:lpstr>Soft margin SVM as gradient descent</vt:lpstr>
      <vt:lpstr>Gradient descent SVM solver</vt:lpstr>
      <vt:lpstr>Support vector machines: 2013</vt:lpstr>
      <vt:lpstr>Trends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2351</cp:revision>
  <cp:lastPrinted>2023-10-03T20:32:40Z</cp:lastPrinted>
  <dcterms:created xsi:type="dcterms:W3CDTF">2013-09-08T20:10:23Z</dcterms:created>
  <dcterms:modified xsi:type="dcterms:W3CDTF">2023-10-03T23:30:04Z</dcterms:modified>
</cp:coreProperties>
</file>