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419" r:id="rId3"/>
    <p:sldId id="421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18" r:id="rId12"/>
    <p:sldId id="406" r:id="rId13"/>
    <p:sldId id="407" r:id="rId14"/>
    <p:sldId id="417" r:id="rId15"/>
    <p:sldId id="408" r:id="rId16"/>
    <p:sldId id="409" r:id="rId17"/>
    <p:sldId id="415" r:id="rId18"/>
    <p:sldId id="411" r:id="rId19"/>
    <p:sldId id="412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420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424" r:id="rId49"/>
    <p:sldId id="388" r:id="rId50"/>
    <p:sldId id="425" r:id="rId51"/>
    <p:sldId id="607" r:id="rId52"/>
    <p:sldId id="426" r:id="rId53"/>
    <p:sldId id="416" r:id="rId54"/>
    <p:sldId id="389" r:id="rId55"/>
    <p:sldId id="390" r:id="rId56"/>
    <p:sldId id="391" r:id="rId57"/>
    <p:sldId id="39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00"/>
    <a:srgbClr val="FFFF00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9.emf"/><Relationship Id="rId4" Type="http://schemas.openxmlformats.org/officeDocument/2006/relationships/image" Target="../media/image7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2/17/22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2/17/22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6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5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6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71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66.png"/><Relationship Id="rId4" Type="http://schemas.openxmlformats.org/officeDocument/2006/relationships/image" Target="../media/image61.emf"/><Relationship Id="rId9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73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75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general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 hours goes by fast!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plan on looking everything up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Lookup equations, algorithms, random details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sure you understand the key concepts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Don’t spend too much time on any one question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Skip questions you’re stuck on and come back to them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Watch the time as you go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careful on the T/F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written questions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think before you write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make your argument/analysis clear </a:t>
            </a:r>
            <a:r>
              <a:rPr lang="en-US"/>
              <a:t>and concise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6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have you heard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(Ordinary) Least squares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4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81694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3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80358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4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9502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5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2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784099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7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98027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8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>
                <a:solidFill>
                  <a:srgbClr val="FF0000"/>
                </a:solidFill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82829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9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13168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1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9275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2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17691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3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58475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4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05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81396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41204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0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5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7925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88291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34265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537604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66613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7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41355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1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A249-C096-E24F-8181-F0A638C5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305A-31E4-5846-8239-BFEED758A5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Course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next week</a:t>
            </a:r>
          </a:p>
        </p:txBody>
      </p:sp>
    </p:spTree>
    <p:extLst>
      <p:ext uri="{BB962C8B-B14F-4D97-AF65-F5344CB8AC3E}">
        <p14:creationId xmlns:p14="http://schemas.microsoft.com/office/powerpoint/2010/main" val="4665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1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>
                <a:solidFill>
                  <a:srgbClr val="0000FF"/>
                </a:solidFill>
              </a:rPr>
              <a:t>overfitting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min </a:t>
            </a:r>
            <a:r>
              <a:rPr lang="en-US" sz="2400" dirty="0" err="1">
                <a:solidFill>
                  <a:srgbClr val="0000FF"/>
                </a:solidFill>
              </a:rPr>
              <a:t>w,b</a:t>
            </a:r>
            <a:r>
              <a:rPr lang="en-US" sz="2400" dirty="0">
                <a:solidFill>
                  <a:srgbClr val="0000FF"/>
                </a:solidFill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criterion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that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15544"/>
              </p:ext>
            </p:extLst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43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72154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9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 we allow all possible weights?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preferences?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78333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Generally, we don’t want huge weights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weights are large, a small change in a feature can result in a large change in the prediction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Also gives too much weight to any one feature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Might also prefer weights of 0 for features that aren’t useful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66076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83506"/>
              </p:ext>
            </p:extLst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0" name="Equation" r:id="rId3" imgW="2616200" imgH="457200" progId="Equation.3">
                  <p:embed/>
                </p:oleObj>
              </mc:Choice>
              <mc:Fallback>
                <p:oleObj name="Equation" r:id="rId3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93600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1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535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9162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4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24431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5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32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Squared weights penalizes large values more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69874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8" name="Equation" r:id="rId3" imgW="965200" imgH="406400" progId="Equation.3">
                  <p:embed/>
                </p:oleObj>
              </mc:Choice>
              <mc:Fallback>
                <p:oleObj name="Equation" r:id="rId3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1696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9" name="Equation" r:id="rId5" imgW="1143000" imgH="469900" progId="Equation.3">
                  <p:embed/>
                </p:oleObj>
              </mc:Choice>
              <mc:Fallback>
                <p:oleObj name="Equation" r:id="rId5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60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sum of the squared weights </a:t>
            </a:r>
            <a:br>
              <a:rPr lang="en-US" sz="2400" dirty="0"/>
            </a:br>
            <a:r>
              <a:rPr lang="en-US" sz="2400" dirty="0"/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3499"/>
              </p:ext>
            </p:extLst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5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Smaller values of p (p &lt; 2) encourage sparser vectors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37908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6" name="Equation" r:id="rId5" imgW="965200" imgH="406400" progId="Equation.3">
                  <p:embed/>
                </p:oleObj>
              </mc:Choice>
              <mc:Fallback>
                <p:oleObj name="Equation" r:id="rId5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67224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7" name="Equation" r:id="rId7" imgW="1143000" imgH="469900" progId="Equation.3">
                  <p:embed/>
                </p:oleObj>
              </mc:Choice>
              <mc:Fallback>
                <p:oleObj name="Equation" r:id="rId7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12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example, if w</a:t>
            </a:r>
            <a:r>
              <a:rPr lang="en-US" sz="2400" baseline="-25000" dirty="0"/>
              <a:t>1</a:t>
            </a:r>
            <a:r>
              <a:rPr lang="en-US" sz="2400" dirty="0"/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9806"/>
              </p:ext>
            </p:extLst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3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p-norms penalize larger weights</a:t>
            </a:r>
          </a:p>
          <a:p>
            <a:endParaRPr lang="en-US" sz="2400" dirty="0"/>
          </a:p>
          <a:p>
            <a:r>
              <a:rPr lang="en-US" sz="2400" dirty="0"/>
              <a:t>p &lt; 2 tends to create sparse (i.e. lots of 0 weights)</a:t>
            </a:r>
          </a:p>
          <a:p>
            <a:endParaRPr lang="en-US" sz="2400" dirty="0"/>
          </a:p>
          <a:p>
            <a:r>
              <a:rPr lang="en-US" sz="2400" dirty="0"/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64229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E487-7527-9F41-9A4F-CB5144B1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DFCA-62AC-7F41-8D52-63EDB182FA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447269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Time limited take home exam (you’ll have 2 hours to complete 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Available on Monday (2/21)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finish by end of the day on Friday (2/25)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use your notes, the class notes, the class book(s), and your assignments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NOT use any other resources on the web or search for things on the web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0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79523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9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57752"/>
              </p:ext>
            </p:extLst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0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95248"/>
              </p:ext>
            </p:extLst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1" name="Equation" r:id="rId8" imgW="2451100" imgH="457200" progId="Equation.3">
                  <p:embed/>
                </p:oleObj>
              </mc:Choice>
              <mc:Fallback>
                <p:oleObj name="Equation" r:id="rId8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512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0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39841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1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ensure that the loss + </a:t>
            </a:r>
            <a:r>
              <a:rPr lang="en-US" sz="2400" dirty="0" err="1"/>
              <a:t>regularizer</a:t>
            </a:r>
            <a:r>
              <a:rPr lang="en-US" sz="2400" dirty="0"/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3781292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400" i="1" dirty="0">
                <a:solidFill>
                  <a:srgbClr val="0000FF"/>
                </a:solidFill>
              </a:rPr>
              <a:t>above </a:t>
            </a:r>
            <a:r>
              <a:rPr lang="en-US" sz="2400" dirty="0">
                <a:solidFill>
                  <a:srgbClr val="0000FF"/>
                </a:solidFill>
              </a:rPr>
              <a:t>the function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Mathematically, </a:t>
            </a:r>
            <a:r>
              <a:rPr lang="en-US" sz="2400" i="1" dirty="0"/>
              <a:t>f</a:t>
            </a:r>
            <a:r>
              <a:rPr lang="en-US" sz="2400" dirty="0"/>
              <a:t> is convex if for all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33247"/>
              </p:ext>
            </p:extLst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Equation" r:id="rId4" imgW="3009900" imgH="203200" progId="Equation.3">
                  <p:embed/>
                </p:oleObj>
              </mc:Choice>
              <mc:Fallback>
                <p:oleObj name="Equation" r:id="rId4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value of the function at some point between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value at some point on the </a:t>
            </a:r>
            <a:r>
              <a:rPr lang="en-US" sz="2400" b="1" dirty="0"/>
              <a:t>line segment </a:t>
            </a:r>
            <a:r>
              <a:rPr lang="en-US" sz="2400" dirty="0"/>
              <a:t>between 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x</a:t>
            </a:r>
            <a:r>
              <a:rPr lang="en-US" sz="2400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8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47517"/>
              </p:ext>
            </p:extLst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8"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Mathematically, </a:t>
            </a:r>
            <a:r>
              <a:rPr lang="en-US" sz="2400" i="1" dirty="0"/>
              <a:t>f</a:t>
            </a:r>
            <a:r>
              <a:rPr lang="en-US" sz="2400" dirty="0"/>
              <a:t> is convex if for all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68129"/>
              </p:ext>
            </p:extLst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9" name="Equation" r:id="rId5" imgW="2946400" imgH="203200" progId="Equation.3">
                  <p:embed/>
                </p:oleObj>
              </mc:Choice>
              <mc:Fallback>
                <p:oleObj name="Equation" r:id="rId5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88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62319"/>
              </p:ext>
            </p:extLst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69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80548"/>
              </p:ext>
            </p:extLst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0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84192"/>
              </p:ext>
            </p:extLst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1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55607"/>
                </p:ext>
              </p:extLst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72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15883"/>
                </p:ext>
              </p:extLst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73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definition of the sum of two functions:</a:t>
            </a:r>
          </a:p>
        </p:txBody>
      </p:sp>
    </p:spTree>
    <p:extLst>
      <p:ext uri="{BB962C8B-B14F-4D97-AF65-F5344CB8AC3E}">
        <p14:creationId xmlns:p14="http://schemas.microsoft.com/office/powerpoint/2010/main" val="621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4" name="Equation" r:id="rId4" imgW="3111500" imgH="203200" progId="Equation.3">
                  <p:embed/>
                </p:oleObj>
              </mc:Choice>
              <mc:Fallback>
                <p:oleObj name="Equation" r:id="rId4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5" name="Equation" r:id="rId6" imgW="3657600" imgH="203200" progId="Equation.3">
                  <p:embed/>
                </p:oleObj>
              </mc:Choice>
              <mc:Fallback>
                <p:oleObj name="Equation" r:id="rId6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6" name="Equation" r:id="rId8" imgW="2540000" imgH="203200" progId="Equation.3">
                  <p:embed/>
                </p:oleObj>
              </mc:Choice>
              <mc:Fallback>
                <p:oleObj name="Equation" r:id="rId8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87" name="Equation" r:id="rId10" imgW="2260600" imgH="203200" progId="Equation.3">
                    <p:embed/>
                  </p:oleObj>
                </mc:Choice>
                <mc:Fallback>
                  <p:oleObj name="Equation" r:id="rId10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88" name="Equation" r:id="rId12" imgW="2247900" imgH="203200" progId="Equation.3">
                    <p:embed/>
                  </p:oleObj>
                </mc:Choice>
                <mc:Fallback>
                  <p:oleObj name="Equation" r:id="rId12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89" name="Equation" r:id="rId14" imgW="4572000" imgH="203200" progId="Equation.3">
                    <p:embed/>
                  </p:oleObj>
                </mc:Choice>
                <mc:Fallback>
                  <p:oleObj name="Equation" r:id="rId14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90" name="Equation" r:id="rId16" imgW="2197100" imgH="203200" progId="Equation.3">
                    <p:embed/>
                  </p:oleObj>
                </mc:Choice>
                <mc:Fallback>
                  <p:oleObj name="Equation" r:id="rId16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So: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D002703-687D-5240-9C30-F9B379C9565C}"/>
              </a:ext>
            </a:extLst>
          </p:cNvPr>
          <p:cNvSpPr/>
          <p:nvPr/>
        </p:nvSpPr>
        <p:spPr>
          <a:xfrm>
            <a:off x="1573917" y="4138165"/>
            <a:ext cx="2309151" cy="582966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FE2F4-E077-E248-9CA5-394E4C1B1B06}"/>
              </a:ext>
            </a:extLst>
          </p:cNvPr>
          <p:cNvSpPr/>
          <p:nvPr/>
        </p:nvSpPr>
        <p:spPr>
          <a:xfrm>
            <a:off x="3205406" y="2035350"/>
            <a:ext cx="2309151" cy="582966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CE466-F07A-8448-B81D-2191DA7DA432}"/>
              </a:ext>
            </a:extLst>
          </p:cNvPr>
          <p:cNvSpPr/>
          <p:nvPr/>
        </p:nvSpPr>
        <p:spPr>
          <a:xfrm>
            <a:off x="4229011" y="4109766"/>
            <a:ext cx="2655094" cy="582966"/>
          </a:xfrm>
          <a:prstGeom prst="rect">
            <a:avLst/>
          </a:prstGeom>
          <a:solidFill>
            <a:srgbClr val="00B05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BCD480-75BA-5341-BCFE-2B167096EB10}"/>
              </a:ext>
            </a:extLst>
          </p:cNvPr>
          <p:cNvSpPr/>
          <p:nvPr/>
        </p:nvSpPr>
        <p:spPr>
          <a:xfrm>
            <a:off x="3205405" y="3138676"/>
            <a:ext cx="2731931" cy="582966"/>
          </a:xfrm>
          <a:prstGeom prst="rect">
            <a:avLst/>
          </a:prstGeom>
          <a:solidFill>
            <a:srgbClr val="00B05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744B3B-7181-1C42-BB30-AFFFC7D5EB9C}"/>
              </a:ext>
            </a:extLst>
          </p:cNvPr>
          <p:cNvSpPr/>
          <p:nvPr/>
        </p:nvSpPr>
        <p:spPr>
          <a:xfrm>
            <a:off x="1573917" y="4713981"/>
            <a:ext cx="2309151" cy="582966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9B0285-0D1D-5243-987D-E916743DFA58}"/>
              </a:ext>
            </a:extLst>
          </p:cNvPr>
          <p:cNvSpPr/>
          <p:nvPr/>
        </p:nvSpPr>
        <p:spPr>
          <a:xfrm>
            <a:off x="4229011" y="4685582"/>
            <a:ext cx="2655094" cy="582966"/>
          </a:xfrm>
          <a:prstGeom prst="rect">
            <a:avLst/>
          </a:prstGeom>
          <a:solidFill>
            <a:srgbClr val="0070C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7F36B9-B46F-0247-B50F-6511418AFBF4}"/>
              </a:ext>
            </a:extLst>
          </p:cNvPr>
          <p:cNvSpPr/>
          <p:nvPr/>
        </p:nvSpPr>
        <p:spPr>
          <a:xfrm>
            <a:off x="5705255" y="1970070"/>
            <a:ext cx="2309151" cy="582966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5ED40-2256-B848-9841-2BF2C123D209}"/>
              </a:ext>
            </a:extLst>
          </p:cNvPr>
          <p:cNvSpPr/>
          <p:nvPr/>
        </p:nvSpPr>
        <p:spPr>
          <a:xfrm>
            <a:off x="6146536" y="3158287"/>
            <a:ext cx="2655094" cy="582966"/>
          </a:xfrm>
          <a:prstGeom prst="rect">
            <a:avLst/>
          </a:prstGeom>
          <a:solidFill>
            <a:srgbClr val="0070C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776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6" name="Equation" r:id="rId3" imgW="2451100" imgH="457200" progId="Equation.3">
                  <p:embed/>
                </p:oleObj>
              </mc:Choice>
              <mc:Fallback>
                <p:oleObj name="Equation" r:id="rId3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1040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7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ensure that the loss + </a:t>
            </a:r>
            <a:r>
              <a:rPr lang="en-US" sz="2400" dirty="0" err="1"/>
              <a:t>regularizer</a:t>
            </a:r>
            <a:r>
              <a:rPr lang="en-US" sz="2400" dirty="0"/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convex as long as both loss and </a:t>
            </a:r>
            <a:r>
              <a:rPr lang="en-US" sz="2400" dirty="0" err="1">
                <a:solidFill>
                  <a:srgbClr val="0000FF"/>
                </a:solidFill>
              </a:rPr>
              <a:t>regularizer</a:t>
            </a:r>
            <a:r>
              <a:rPr lang="en-US" sz="2400" dirty="0">
                <a:solidFill>
                  <a:srgbClr val="0000FF"/>
                </a:solidFill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416820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6491"/>
              </p:ext>
            </p:extLst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7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2087335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00907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7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70678"/>
              </p:ext>
            </p:extLst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8" name="Equation" r:id="rId6" imgW="1841500" imgH="457200" progId="Equation.3">
                  <p:embed/>
                </p:oleObj>
              </mc:Choice>
              <mc:Fallback>
                <p:oleObj name="Equation" r:id="rId6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43460"/>
              </p:ext>
            </p:extLst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9" name="Equation" r:id="rId8" imgW="2438400" imgH="457200" progId="Equation.3">
                  <p:embed/>
                </p:oleObj>
              </mc:Choice>
              <mc:Fallback>
                <p:oleObj name="Equation" r:id="rId8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3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59615"/>
              </p:ext>
            </p:extLst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5"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Regularizer</a:t>
            </a:r>
            <a:r>
              <a:rPr lang="en-US" sz="2400" dirty="0"/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78913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61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Machine learning basics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different types of learning problems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feature-based machine learning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data assumptions/data generating distribution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Classification problem setup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Proper experimentation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train/</a:t>
            </a:r>
            <a:r>
              <a:rPr lang="en-US" dirty="0" err="1"/>
              <a:t>dev</a:t>
            </a:r>
            <a:r>
              <a:rPr lang="en-US" dirty="0"/>
              <a:t>/test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evaluation/accuracy/training error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optimizing </a:t>
            </a:r>
            <a:r>
              <a:rPr lang="en-US" dirty="0" err="1"/>
              <a:t>hyperparameters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3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4789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4" name="Equation" r:id="rId3" imgW="2705100" imgH="444500" progId="Equation.3">
                  <p:embed/>
                </p:oleObj>
              </mc:Choice>
              <mc:Fallback>
                <p:oleObj name="Equation" r:id="rId3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066796"/>
              </p:ext>
            </p:extLst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5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15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8210"/>
              </p:ext>
            </p:extLst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9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38028"/>
              </p:ext>
            </p:extLst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0" name="Equation" r:id="rId5" imgW="977900" imgH="444500" progId="Equation.3">
                  <p:embed/>
                </p:oleObj>
              </mc:Choice>
              <mc:Fallback>
                <p:oleObj name="Equation" r:id="rId5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46863"/>
              </p:ext>
            </p:extLst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1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1351925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53958"/>
              </p:ext>
            </p:extLst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2" name="Equation" r:id="rId3" imgW="2717800" imgH="457200" progId="Equation.3">
                  <p:embed/>
                </p:oleObj>
              </mc:Choice>
              <mc:Fallback>
                <p:oleObj name="Equation" r:id="rId3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60847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3" name="Equation" r:id="rId5" imgW="2705100" imgH="444500" progId="Equation.3">
                  <p:embed/>
                </p:oleObj>
              </mc:Choice>
              <mc:Fallback>
                <p:oleObj name="Equation" r:id="rId5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59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64245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1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the </a:t>
            </a:r>
            <a:r>
              <a:rPr lang="en-US" sz="2400" dirty="0" err="1">
                <a:solidFill>
                  <a:srgbClr val="FF0000"/>
                </a:solidFill>
              </a:rPr>
              <a:t>regularizer</a:t>
            </a:r>
            <a:r>
              <a:rPr lang="en-US" sz="2400" dirty="0">
                <a:solidFill>
                  <a:srgbClr val="FF0000"/>
                </a:solidFill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positive, reduces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endParaRPr lang="en-US" sz="2400" baseline="-250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negative, increases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moves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43837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5"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4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78637"/>
              </p:ext>
            </p:extLst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08" name="Equation" r:id="rId3" imgW="2260600" imgH="457200" progId="Equation.3">
                  <p:embed/>
                </p:oleObj>
              </mc:Choice>
              <mc:Fallback>
                <p:oleObj name="Equation" r:id="rId3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80591"/>
              </p:ext>
            </p:extLst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09" name="Equation" r:id="rId5" imgW="2044700" imgH="469900" progId="Equation.3">
                  <p:embed/>
                </p:oleObj>
              </mc:Choice>
              <mc:Fallback>
                <p:oleObj name="Equation" r:id="rId5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34067"/>
              </p:ext>
            </p:extLst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10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25646"/>
              </p:ext>
            </p:extLst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11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2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00722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3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the </a:t>
            </a:r>
            <a:r>
              <a:rPr lang="en-US" sz="2400" dirty="0" err="1">
                <a:solidFill>
                  <a:srgbClr val="FF0000"/>
                </a:solidFill>
              </a:rPr>
              <a:t>regularizer</a:t>
            </a:r>
            <a:r>
              <a:rPr lang="en-US" sz="2400" dirty="0">
                <a:solidFill>
                  <a:srgbClr val="FF0000"/>
                </a:solidFill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0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75379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7" name="Equation" r:id="rId3" imgW="2921000" imgH="228600" progId="Equation.3">
                  <p:embed/>
                </p:oleObj>
              </mc:Choice>
              <mc:Fallback>
                <p:oleObj name="Equation" r:id="rId3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positive, reduces by a constant</a:t>
            </a:r>
            <a:endParaRPr lang="en-US" sz="2400" baseline="-250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is negative, increases by a constant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moves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 towards 0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4190010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58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0110" y="3334722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0" name="Equation" r:id="rId3" imgW="2705100" imgH="444500" progId="Equation.3">
                  <p:embed/>
                </p:oleObj>
              </mc:Choice>
              <mc:Fallback>
                <p:oleObj name="Equation" r:id="rId3" imgW="2705100" imgH="4445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110" y="3334722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342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909"/>
              </p:ext>
            </p:extLst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7" name="Equation" r:id="rId4" imgW="2540000" imgH="228600" progId="Equation.3">
                  <p:embed/>
                </p:oleObj>
              </mc:Choice>
              <mc:Fallback>
                <p:oleObj name="Equation" r:id="rId4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0960"/>
              </p:ext>
            </p:extLst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8" name="Equation" r:id="rId6" imgW="2184400" imgH="228600" progId="Equation.3">
                  <p:embed/>
                </p:oleObj>
              </mc:Choice>
              <mc:Fallback>
                <p:oleObj name="Equation" r:id="rId6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60341"/>
              </p:ext>
            </p:extLst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9" name="Equation" r:id="rId8" imgW="2349500" imgH="254000" progId="Equation.3">
                  <p:embed/>
                </p:oleObj>
              </mc:Choice>
              <mc:Fallback>
                <p:oleObj name="Equation" r:id="rId8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34310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Learning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trees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K-NN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Perceptron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Algorithm properties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training/learning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rational/why it works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classifying</a:t>
            </a:r>
          </a:p>
          <a:p>
            <a:pPr marL="777240" lvl="1" indent="-457200">
              <a:buFontTx/>
              <a:buChar char="-"/>
            </a:pPr>
            <a:r>
              <a:rPr lang="en-US" dirty="0" err="1"/>
              <a:t>hyperparameters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avoiding </a:t>
            </a:r>
            <a:r>
              <a:rPr lang="en-US" dirty="0" err="1"/>
              <a:t>overfitting</a:t>
            </a:r>
            <a:endParaRPr lang="en-US" dirty="0"/>
          </a:p>
          <a:p>
            <a:pPr marL="777240" lvl="1" indent="-457200">
              <a:buFontTx/>
              <a:buChar char="-"/>
            </a:pPr>
            <a:r>
              <a:rPr lang="en-US" dirty="0"/>
              <a:t>algorithm variants/improvements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3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37533"/>
              </p:ext>
            </p:extLst>
          </p:nvPr>
        </p:nvGraphicFramePr>
        <p:xfrm>
          <a:off x="1300163" y="3211348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2" name="Equation" r:id="rId3" imgW="1384300" imgH="215900" progId="Equation.3">
                  <p:embed/>
                </p:oleObj>
              </mc:Choice>
              <mc:Fallback>
                <p:oleObj name="Equation" r:id="rId3" imgW="13843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211348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296532"/>
              </p:ext>
            </p:extLst>
          </p:nvPr>
        </p:nvGraphicFramePr>
        <p:xfrm>
          <a:off x="1300163" y="4028952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3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028952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838" y="2813200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491" y="3550020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" y="5009378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838" y="5190871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squared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006614-7239-4D4D-9A8A-309D6EB55CDB}"/>
                  </a:ext>
                </a:extLst>
              </p:cNvPr>
              <p:cNvSpPr txBox="1"/>
              <p:nvPr/>
            </p:nvSpPr>
            <p:spPr>
              <a:xfrm>
                <a:off x="2588903" y="1710809"/>
                <a:ext cx="3489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006614-7239-4D4D-9A8A-309D6EB5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03" y="1710809"/>
                <a:ext cx="3489866" cy="461665"/>
              </a:xfrm>
              <a:prstGeom prst="rect">
                <a:avLst/>
              </a:prstGeom>
              <a:blipFill>
                <a:blip r:embed="rId7"/>
                <a:stretch>
                  <a:fillRect r="-727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08FF94-C44F-0942-9FB5-DE47DFE78121}"/>
              </a:ext>
            </a:extLst>
          </p:cNvPr>
          <p:cNvCxnSpPr>
            <a:cxnSpLocks/>
          </p:cNvCxnSpPr>
          <p:nvPr/>
        </p:nvCxnSpPr>
        <p:spPr>
          <a:xfrm flipV="1">
            <a:off x="4503178" y="2714298"/>
            <a:ext cx="0" cy="20495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C38B20-1315-C54C-98C9-BF984E9E5EC6}"/>
                  </a:ext>
                </a:extLst>
              </p:cNvPr>
              <p:cNvSpPr txBox="1"/>
              <p:nvPr/>
            </p:nvSpPr>
            <p:spPr>
              <a:xfrm>
                <a:off x="5055907" y="3226868"/>
                <a:ext cx="16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C38B20-1315-C54C-98C9-BF984E9E5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07" y="3226868"/>
                <a:ext cx="1692836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19788E-DA57-824F-837D-20B6ED9AEA2D}"/>
                  </a:ext>
                </a:extLst>
              </p:cNvPr>
              <p:cNvSpPr txBox="1"/>
              <p:nvPr/>
            </p:nvSpPr>
            <p:spPr>
              <a:xfrm>
                <a:off x="5130881" y="4042005"/>
                <a:ext cx="94788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𝑤𝑗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19788E-DA57-824F-837D-20B6ED9AE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81" y="4042005"/>
                <a:ext cx="947888" cy="392993"/>
              </a:xfrm>
              <a:prstGeom prst="rect">
                <a:avLst/>
              </a:prstGeom>
              <a:blipFill>
                <a:blip r:embed="rId9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9A1FF3A-3A11-B643-9FA9-F10C1C3653AA}"/>
              </a:ext>
            </a:extLst>
          </p:cNvPr>
          <p:cNvSpPr txBox="1"/>
          <p:nvPr/>
        </p:nvSpPr>
        <p:spPr>
          <a:xfrm>
            <a:off x="4657675" y="289317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313B5-E07B-E549-8F48-99EF16F0B4E0}"/>
              </a:ext>
            </a:extLst>
          </p:cNvPr>
          <p:cNvSpPr txBox="1"/>
          <p:nvPr/>
        </p:nvSpPr>
        <p:spPr>
          <a:xfrm>
            <a:off x="4640823" y="376435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1BD55A-D382-DB4A-9DC3-31096378F397}"/>
                  </a:ext>
                </a:extLst>
              </p:cNvPr>
              <p:cNvSpPr txBox="1"/>
              <p:nvPr/>
            </p:nvSpPr>
            <p:spPr>
              <a:xfrm>
                <a:off x="771240" y="5641553"/>
                <a:ext cx="5079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1BD55A-D382-DB4A-9DC3-31096378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40" y="5641553"/>
                <a:ext cx="5079467" cy="461665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90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A000"/>
                </a:solidFill>
              </a:rPr>
              <a:t>   randomly shuffle the training data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i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   for each weight: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</a:p>
          <a:p>
            <a:pPr marL="0" indent="0">
              <a:buNone/>
            </a:pPr>
            <a:r>
              <a:rPr lang="en-US" sz="2400" dirty="0"/>
              <a:t>      update the bias 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000" dirty="0"/>
              <a:t>(use the same weight update equations, but:</a:t>
            </a:r>
            <a:br>
              <a:rPr lang="en-US" sz="2000" dirty="0"/>
            </a:br>
            <a:r>
              <a:rPr lang="en-US" sz="2000" dirty="0"/>
              <a:t>             - b =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br>
              <a:rPr lang="en-US" sz="2000" dirty="0"/>
            </a:br>
            <a:r>
              <a:rPr lang="en-US" sz="2000" dirty="0"/>
              <a:t>             - replace </a:t>
            </a:r>
            <a:r>
              <a:rPr lang="en-US" sz="2000" dirty="0" err="1"/>
              <a:t>x</a:t>
            </a:r>
            <a:r>
              <a:rPr lang="en-US" sz="2000" baseline="-25000" dirty="0" err="1"/>
              <a:t>ij</a:t>
            </a:r>
            <a:r>
              <a:rPr lang="en-US" sz="2000" dirty="0"/>
              <a:t> with 1)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A52CD-EFC1-BA42-ACDF-75B147F91F4C}"/>
                  </a:ext>
                </a:extLst>
              </p:cNvPr>
              <p:cNvSpPr txBox="1"/>
              <p:nvPr/>
            </p:nvSpPr>
            <p:spPr>
              <a:xfrm>
                <a:off x="1621950" y="3429000"/>
                <a:ext cx="3489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A52CD-EFC1-BA42-ACDF-75B147F9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50" y="3429000"/>
                <a:ext cx="3489866" cy="461665"/>
              </a:xfrm>
              <a:prstGeom prst="rect">
                <a:avLst/>
              </a:prstGeom>
              <a:blipFill>
                <a:blip r:embed="rId2"/>
                <a:stretch>
                  <a:fillRect r="-362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983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58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for some number of iterations:</a:t>
            </a:r>
          </a:p>
          <a:p>
            <a:pPr lvl="2"/>
            <a:r>
              <a:rPr lang="en-US" sz="2000" dirty="0"/>
              <a:t>for each example (xi, </a:t>
            </a:r>
            <a:r>
              <a:rPr lang="en-US" sz="2000" dirty="0" err="1"/>
              <a:t>yi</a:t>
            </a:r>
            <a:r>
              <a:rPr lang="en-US" sz="2000" dirty="0"/>
              <a:t>) in the training dataset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1573A6-BCEC-B94A-A885-09D1A4ED19F9}"/>
                  </a:ext>
                </a:extLst>
              </p:cNvPr>
              <p:cNvSpPr txBox="1"/>
              <p:nvPr/>
            </p:nvSpPr>
            <p:spPr>
              <a:xfrm>
                <a:off x="2273592" y="3561883"/>
                <a:ext cx="3489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1573A6-BCEC-B94A-A885-09D1A4ED1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92" y="3561883"/>
                <a:ext cx="3489866" cy="461665"/>
              </a:xfrm>
              <a:prstGeom prst="rect">
                <a:avLst/>
              </a:prstGeom>
              <a:blipFill>
                <a:blip r:embed="rId2"/>
                <a:stretch>
                  <a:fillRect r="-72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553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12330"/>
              </p:ext>
            </p:extLst>
          </p:nvPr>
        </p:nvGraphicFramePr>
        <p:xfrm>
          <a:off x="1310216" y="2367315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2"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0216" y="2367315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4407" y="2437870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216" y="3899722"/>
            <a:ext cx="624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gradient descent the only way to find w and 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0216" y="4704875"/>
            <a:ext cx="5396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Many other ways to find the minimum.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Some are don’t even require iteration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Whole field called 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90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3812127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5535"/>
              </p:ext>
            </p:extLst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4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40325"/>
              </p:ext>
            </p:extLst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5" name="Equation" r:id="rId5" imgW="1384300" imgH="215900" progId="Equation.3">
                  <p:embed/>
                </p:oleObj>
              </mc:Choice>
              <mc:Fallback>
                <p:oleObj name="Equation" r:id="rId5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70490"/>
              </p:ext>
            </p:extLst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6" name="Equation" r:id="rId7" imgW="787400" imgH="203200" progId="Equation.3">
                  <p:embed/>
                </p:oleObj>
              </mc:Choice>
              <mc:Fallback>
                <p:oleObj name="Equation" r:id="rId7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squared error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30118"/>
              </p:ext>
            </p:extLst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7" name="Equation" r:id="rId9" imgW="1816100" imgH="228600" progId="Equation.3">
                  <p:embed/>
                </p:oleObj>
              </mc:Choice>
              <mc:Fallback>
                <p:oleObj name="Equation" r:id="rId9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13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17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Geometric view of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distances between examples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decision boundaries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example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removing erroneous features/picking good features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challenges with high-dimensional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feature normalization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pre-processing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outlier detection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8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Comparing algorithms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n-fold cross validation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leave one out validation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bootstrap resampling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t-test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imbalanced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evaluation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precision/recall, F1, AUC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subsampling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oversampling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weighted binary classifiers</a:t>
            </a:r>
          </a:p>
          <a:p>
            <a:pPr marL="777240" lvl="1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7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Multiclass classification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Modifying existing approaches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OVA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AVA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Tree-based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micro- vs. macro-averaging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Ranking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binary classifier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using weighted binary classifier</a:t>
            </a:r>
          </a:p>
        </p:txBody>
      </p:sp>
    </p:spTree>
    <p:extLst>
      <p:ext uri="{BB962C8B-B14F-4D97-AF65-F5344CB8AC3E}">
        <p14:creationId xmlns:p14="http://schemas.microsoft.com/office/powerpoint/2010/main" val="57252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0/1 loss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Surrogate loss functions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Convexity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regularization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different </a:t>
            </a:r>
            <a:r>
              <a:rPr lang="en-US" dirty="0" err="1"/>
              <a:t>regularizers</a:t>
            </a:r>
            <a:endParaRPr lang="en-US" dirty="0"/>
          </a:p>
          <a:p>
            <a:pPr marL="1051560" lvl="2" indent="-457200">
              <a:buFontTx/>
              <a:buChar char="-"/>
            </a:pPr>
            <a:r>
              <a:rPr lang="en-US" dirty="0"/>
              <a:t>p-norms</a:t>
            </a:r>
          </a:p>
        </p:txBody>
      </p:sp>
    </p:spTree>
    <p:extLst>
      <p:ext uri="{BB962C8B-B14F-4D97-AF65-F5344CB8AC3E}">
        <p14:creationId xmlns:p14="http://schemas.microsoft.com/office/powerpoint/2010/main" val="366638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10944</TotalTime>
  <Words>2000</Words>
  <Application>Microsoft Macintosh PowerPoint</Application>
  <PresentationFormat>On-screen Show (4:3)</PresentationFormat>
  <Paragraphs>420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Calibri</vt:lpstr>
      <vt:lpstr>Cambria Math</vt:lpstr>
      <vt:lpstr>Tw Cen MT</vt:lpstr>
      <vt:lpstr>Wingdings</vt:lpstr>
      <vt:lpstr>Wingdings 2</vt:lpstr>
      <vt:lpstr>Median</vt:lpstr>
      <vt:lpstr>Equation</vt:lpstr>
      <vt:lpstr>Regularization</vt:lpstr>
      <vt:lpstr>Admin</vt:lpstr>
      <vt:lpstr>Midterm details</vt:lpstr>
      <vt:lpstr>Midterm topics</vt:lpstr>
      <vt:lpstr>Midterm topics</vt:lpstr>
      <vt:lpstr>Midterm topics</vt:lpstr>
      <vt:lpstr>Midterm topics</vt:lpstr>
      <vt:lpstr>Midterm topics</vt:lpstr>
      <vt:lpstr>Midterm topics</vt:lpstr>
      <vt:lpstr>Midterm general advice</vt:lpstr>
      <vt:lpstr>How many have you heard of?</vt:lpstr>
      <vt:lpstr>Model-based machine learning</vt:lpstr>
      <vt:lpstr>Model-based machine learning</vt:lpstr>
      <vt:lpstr>Surrogate loss functions</vt:lpstr>
      <vt:lpstr>Finding the minimum</vt:lpstr>
      <vt:lpstr>Gradient descent</vt:lpstr>
      <vt:lpstr>Perceptron learning algorithm!</vt:lpstr>
      <vt:lpstr>The constant</vt:lpstr>
      <vt:lpstr>The constant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Gradient descent</vt:lpstr>
      <vt:lpstr>Regularization with p-norms</vt:lpstr>
      <vt:lpstr>Putting it together</vt:lpstr>
      <vt:lpstr>Gradient descent details</vt:lpstr>
      <vt:lpstr>Gradient descent</vt:lpstr>
      <vt:lpstr>Model-based machine learning</vt:lpstr>
      <vt:lpstr>Regularizers summarized</vt:lpstr>
      <vt:lpstr>The other loss functions</vt:lpstr>
      <vt:lpstr>Many tools support these different combinations</vt:lpstr>
      <vt:lpstr>Common names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1991</cp:revision>
  <cp:lastPrinted>2013-09-17T22:01:58Z</cp:lastPrinted>
  <dcterms:created xsi:type="dcterms:W3CDTF">2013-09-08T20:10:23Z</dcterms:created>
  <dcterms:modified xsi:type="dcterms:W3CDTF">2022-02-17T20:04:02Z</dcterms:modified>
</cp:coreProperties>
</file>