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533" r:id="rId36"/>
    <p:sldId id="449" r:id="rId37"/>
    <p:sldId id="450" r:id="rId38"/>
    <p:sldId id="438" r:id="rId39"/>
    <p:sldId id="464" r:id="rId40"/>
    <p:sldId id="465" r:id="rId41"/>
    <p:sldId id="463" r:id="rId42"/>
    <p:sldId id="466" r:id="rId43"/>
    <p:sldId id="467" r:id="rId44"/>
    <p:sldId id="448" r:id="rId45"/>
    <p:sldId id="460" r:id="rId46"/>
    <p:sldId id="441" r:id="rId47"/>
    <p:sldId id="442" r:id="rId48"/>
    <p:sldId id="469" r:id="rId49"/>
    <p:sldId id="470" r:id="rId50"/>
    <p:sldId id="471" r:id="rId51"/>
    <p:sldId id="474" r:id="rId52"/>
    <p:sldId id="475" r:id="rId53"/>
    <p:sldId id="473" r:id="rId54"/>
    <p:sldId id="47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13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1/25/22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1/25/22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Geometric View 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Spring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CCCCC"/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CCCC"/>
                </a:solidFill>
              </a:rPr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Compare predicted labels to actual labels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could we score these for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accuracy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evaluate the model, compare the predicted labels to the actual labels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Accuracy</a:t>
            </a:r>
            <a:r>
              <a:rPr lang="en-US" sz="2400" dirty="0"/>
              <a:t>: the proportion of examples where we correctly predicted the label</a:t>
            </a:r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7017" y="2544489"/>
            <a:ext cx="3890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way to do algorithm development: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test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ok?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Once you look at/use test data </a:t>
            </a:r>
            <a:r>
              <a:rPr lang="en-US" sz="2400" b="1" dirty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So, how can we evaluate our algorithm during development?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52941" y="2080717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Labeled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0506" y="2724773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>
                <a:solidFill>
                  <a:srgbClr val="FF6600"/>
                </a:solidFill>
              </a:rPr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506" y="2724773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/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to development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careful not to </a:t>
            </a:r>
            <a:r>
              <a:rPr lang="en-US" dirty="0" err="1"/>
              <a:t>overfit</a:t>
            </a:r>
            <a:r>
              <a:rPr lang="en-US" dirty="0"/>
              <a:t> to the development data!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Often we’ll split off development data multiple times (in fact, on the fly)… you can still 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, but this helps avoid it</a:t>
            </a: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should we pick?</a:t>
            </a: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2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solution posted under the “Resources” tab on </a:t>
            </a:r>
            <a:r>
              <a:rPr lang="en-US" sz="3200" dirty="0" err="1"/>
              <a:t>sakai</a:t>
            </a:r>
            <a:r>
              <a:rPr lang="en-US" sz="3200" dirty="0"/>
              <a:t> (use them to debug!)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back soon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Keep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Videos?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development data to decide!</a:t>
            </a: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/>
              <a:t>   </a:t>
            </a:r>
            <a:r>
              <a:rPr lang="en-US" sz="1600" dirty="0"/>
              <a:t>(read the book for a more detailed </a:t>
            </a:r>
          </a:p>
          <a:p>
            <a:r>
              <a:rPr lang="en-US" sz="1600" dirty="0"/>
              <a:t>     discussion of this)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41501" y="2624071"/>
            <a:ext cx="4765539" cy="3228264"/>
            <a:chOff x="3841501" y="2624071"/>
            <a:chExt cx="4765539" cy="322826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7496" y="545222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395" y="5082893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/>
              <a:t>Proper Experimentation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two 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8164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3" imgW="1943100" imgH="279400" progId="Equation.3">
                  <p:embed/>
                </p:oleObj>
              </mc:Choice>
              <mc:Fallback>
                <p:oleObj name="Equation" r:id="rId3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6182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7" name="Equation" r:id="rId5" imgW="2857500" imgH="279400" progId="Equation.3">
                  <p:embed/>
                </p:oleObj>
              </mc:Choice>
              <mc:Fallback>
                <p:oleObj name="Equation" r:id="rId5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5C05D-EBFF-204A-B4D7-6ABDEF58BCBF}"/>
              </a:ext>
            </a:extLst>
          </p:cNvPr>
          <p:cNvSpPr txBox="1"/>
          <p:nvPr/>
        </p:nvSpPr>
        <p:spPr>
          <a:xfrm>
            <a:off x="1431759" y="510198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Measuring distance/similarity is a domain-specific problem and there are many, many different variations!</a:t>
            </a:r>
          </a:p>
        </p:txBody>
      </p:sp>
    </p:spTree>
    <p:extLst>
      <p:ext uri="{BB962C8B-B14F-4D97-AF65-F5344CB8AC3E}">
        <p14:creationId xmlns:p14="http://schemas.microsoft.com/office/powerpoint/2010/main" val="640466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</a:t>
            </a:r>
            <a:r>
              <a:rPr lang="en-US" sz="2000" dirty="0">
                <a:solidFill>
                  <a:srgbClr val="FF6600"/>
                </a:solidFill>
              </a:rPr>
              <a:t>locally</a:t>
            </a:r>
            <a:r>
              <a:rPr lang="en-US" sz="2000" dirty="0">
                <a:solidFill>
                  <a:srgbClr val="0000FF"/>
                </a:solidFill>
              </a:rPr>
              <a:t>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tell how well we’re doing?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without labels)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REAL WORLD USE OF ML ALGORITHMS</a:t>
            </a: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3?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blue.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100?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>
                <a:solidFill>
                  <a:srgbClr val="FF0000"/>
                </a:solidFill>
              </a:rPr>
              <a:t>overfitting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underfitting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did we control this for decision trees?  </a:t>
            </a: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choose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heuristics:</a:t>
            </a:r>
          </a:p>
          <a:p>
            <a:pPr lvl="1"/>
            <a:r>
              <a:rPr lang="en-US" dirty="0"/>
              <a:t>often 3, 5, 7</a:t>
            </a:r>
          </a:p>
          <a:p>
            <a:pPr lvl="1"/>
            <a:r>
              <a:rPr lang="en-US" dirty="0"/>
              <a:t>choose an odd number to avoid 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variation ideas?</a:t>
            </a: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</a:t>
            </a:r>
            <a:r>
              <a:rPr lang="en-US" i="1" dirty="0"/>
              <a:t>k</a:t>
            </a:r>
            <a:r>
              <a:rPr lang="en-US" dirty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</a:t>
            </a:r>
            <a:r>
              <a:rPr lang="en-US" i="1" dirty="0"/>
              <a:t>k</a:t>
            </a:r>
            <a:r>
              <a:rPr lang="en-US" dirty="0"/>
              <a:t>-NN: </a:t>
            </a:r>
          </a:p>
          <a:p>
            <a:pPr lvl="1"/>
            <a:r>
              <a:rPr lang="en-US" dirty="0"/>
              <a:t>Right now, all examples are treated equally</a:t>
            </a:r>
          </a:p>
          <a:p>
            <a:pPr lvl="1"/>
            <a:r>
              <a:rPr lang="en-US" dirty="0"/>
              <a:t>weight the “vote” of the examples, so that closer examples have more vote/weight</a:t>
            </a:r>
          </a:p>
          <a:p>
            <a:pPr lvl="1"/>
            <a:r>
              <a:rPr lang="en-US" dirty="0"/>
              <a:t>often use some sort of exponential decay </a:t>
            </a:r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18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do</a:t>
            </a:r>
            <a:r>
              <a:rPr lang="en-US" sz="2800" b="0" dirty="0">
                <a:solidFill>
                  <a:srgbClr val="FF0000"/>
                </a:solidFill>
              </a:rPr>
              <a:t> the decision boundaries for decision trees like?</a:t>
            </a: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for DT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they use the features in the same way to label the examples?</a:t>
            </a: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k-</a:t>
            </a:r>
            <a:r>
              <a:rPr lang="en-US" sz="2800" dirty="0">
                <a:solidFill>
                  <a:srgbClr val="0000FF"/>
                </a:solidFill>
              </a:rPr>
              <a:t>NN doesn’t require any training!</a:t>
            </a: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k-NN treats all features equally!  Decision trees “select”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assume there’s an underlying distribution that generates both the training and test examples</a:t>
            </a: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 a </a:t>
            </a:r>
          </a:p>
          <a:p>
            <a:r>
              <a:rPr lang="en-US" sz="2000" dirty="0"/>
              <a:t>classifier</a:t>
            </a:r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4970</TotalTime>
  <Words>1461</Words>
  <Application>Microsoft Macintosh PowerPoint</Application>
  <PresentationFormat>On-screen Show (4:3)</PresentationFormat>
  <Paragraphs>477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CMMI10</vt:lpstr>
      <vt:lpstr>Rockwell</vt:lpstr>
      <vt:lpstr>Tw Cen MT</vt:lpstr>
      <vt:lpstr>Wingdings</vt:lpstr>
      <vt:lpstr>Wingdings 2</vt:lpstr>
      <vt:lpstr>Median</vt:lpstr>
      <vt:lpstr>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his example?</vt:lpstr>
      <vt:lpstr>What about his example?</vt:lpstr>
      <vt:lpstr>What about his example?</vt:lpstr>
      <vt:lpstr>k-Nearest Neighbor (k-NN)</vt:lpstr>
      <vt:lpstr>k-Nearest Neighbor (k-NN)</vt:lpstr>
      <vt:lpstr>Euclidean distance</vt:lpstr>
      <vt:lpstr>Euclidean distance</vt:lpstr>
      <vt:lpstr>Euclidean distance</vt:lpstr>
      <vt:lpstr>Decision boundaries</vt:lpstr>
      <vt:lpstr>k-NN decision boundaries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523</cp:revision>
  <dcterms:created xsi:type="dcterms:W3CDTF">2013-09-08T20:10:23Z</dcterms:created>
  <dcterms:modified xsi:type="dcterms:W3CDTF">2022-01-25T22:47:57Z</dcterms:modified>
</cp:coreProperties>
</file>