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58" r:id="rId3"/>
    <p:sldId id="397" r:id="rId4"/>
    <p:sldId id="359" r:id="rId5"/>
    <p:sldId id="360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9" r:id="rId14"/>
    <p:sldId id="368" r:id="rId15"/>
    <p:sldId id="458" r:id="rId16"/>
    <p:sldId id="459" r:id="rId17"/>
    <p:sldId id="370" r:id="rId18"/>
    <p:sldId id="371" r:id="rId19"/>
    <p:sldId id="372" r:id="rId20"/>
    <p:sldId id="373" r:id="rId21"/>
    <p:sldId id="374" r:id="rId22"/>
    <p:sldId id="375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1" autoAdjust="0"/>
    <p:restoredTop sz="94713"/>
  </p:normalViewPr>
  <p:slideViewPr>
    <p:cSldViewPr snapToObjects="1">
      <p:cViewPr varScale="1">
        <p:scale>
          <a:sx n="108" d="100"/>
          <a:sy n="108" d="100"/>
        </p:scale>
        <p:origin x="1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02387811279704E-2"/>
          <c:y val="6.0708263069139998E-2"/>
          <c:w val="0.90439680558222901"/>
          <c:h val="0.857484032877003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Sheet1!$C$3:$C$102</c:f>
              <c:numCache>
                <c:formatCode>General</c:formatCode>
                <c:ptCount val="10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105</c:v>
                </c:pt>
                <c:pt idx="53">
                  <c:v>107</c:v>
                </c:pt>
                <c:pt idx="54">
                  <c:v>109</c:v>
                </c:pt>
                <c:pt idx="55">
                  <c:v>111</c:v>
                </c:pt>
                <c:pt idx="56">
                  <c:v>113</c:v>
                </c:pt>
                <c:pt idx="57">
                  <c:v>115</c:v>
                </c:pt>
                <c:pt idx="58">
                  <c:v>117</c:v>
                </c:pt>
                <c:pt idx="59">
                  <c:v>119</c:v>
                </c:pt>
                <c:pt idx="60">
                  <c:v>121</c:v>
                </c:pt>
                <c:pt idx="61">
                  <c:v>123</c:v>
                </c:pt>
                <c:pt idx="62">
                  <c:v>125</c:v>
                </c:pt>
                <c:pt idx="63">
                  <c:v>127</c:v>
                </c:pt>
                <c:pt idx="64">
                  <c:v>129</c:v>
                </c:pt>
                <c:pt idx="65">
                  <c:v>131</c:v>
                </c:pt>
                <c:pt idx="66">
                  <c:v>133</c:v>
                </c:pt>
                <c:pt idx="67">
                  <c:v>135</c:v>
                </c:pt>
                <c:pt idx="68">
                  <c:v>137</c:v>
                </c:pt>
                <c:pt idx="69">
                  <c:v>139</c:v>
                </c:pt>
                <c:pt idx="70">
                  <c:v>141</c:v>
                </c:pt>
                <c:pt idx="71">
                  <c:v>143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151</c:v>
                </c:pt>
                <c:pt idx="76">
                  <c:v>153</c:v>
                </c:pt>
                <c:pt idx="77">
                  <c:v>155</c:v>
                </c:pt>
                <c:pt idx="78">
                  <c:v>157</c:v>
                </c:pt>
                <c:pt idx="79">
                  <c:v>159</c:v>
                </c:pt>
                <c:pt idx="80">
                  <c:v>161</c:v>
                </c:pt>
                <c:pt idx="81">
                  <c:v>163</c:v>
                </c:pt>
                <c:pt idx="82">
                  <c:v>165</c:v>
                </c:pt>
                <c:pt idx="83">
                  <c:v>167</c:v>
                </c:pt>
                <c:pt idx="84">
                  <c:v>169</c:v>
                </c:pt>
                <c:pt idx="85">
                  <c:v>171</c:v>
                </c:pt>
                <c:pt idx="86">
                  <c:v>173</c:v>
                </c:pt>
                <c:pt idx="87">
                  <c:v>175</c:v>
                </c:pt>
                <c:pt idx="88">
                  <c:v>177</c:v>
                </c:pt>
                <c:pt idx="89">
                  <c:v>179</c:v>
                </c:pt>
                <c:pt idx="90">
                  <c:v>181</c:v>
                </c:pt>
                <c:pt idx="91">
                  <c:v>183</c:v>
                </c:pt>
                <c:pt idx="92">
                  <c:v>185</c:v>
                </c:pt>
                <c:pt idx="93">
                  <c:v>187</c:v>
                </c:pt>
                <c:pt idx="94">
                  <c:v>189</c:v>
                </c:pt>
                <c:pt idx="95">
                  <c:v>191</c:v>
                </c:pt>
                <c:pt idx="96">
                  <c:v>193</c:v>
                </c:pt>
                <c:pt idx="97">
                  <c:v>195</c:v>
                </c:pt>
                <c:pt idx="98">
                  <c:v>197</c:v>
                </c:pt>
                <c:pt idx="99">
                  <c:v>199</c:v>
                </c:pt>
              </c:numCache>
            </c:numRef>
          </c:cat>
          <c:val>
            <c:numRef>
              <c:f>Sheet1!$D$3:$D$102</c:f>
              <c:numCache>
                <c:formatCode>General</c:formatCode>
                <c:ptCount val="100"/>
                <c:pt idx="0">
                  <c:v>0.4</c:v>
                </c:pt>
                <c:pt idx="1">
                  <c:v>0.35199999999999998</c:v>
                </c:pt>
                <c:pt idx="2">
                  <c:v>0.31744</c:v>
                </c:pt>
                <c:pt idx="3">
                  <c:v>0.28979199999999999</c:v>
                </c:pt>
                <c:pt idx="4">
                  <c:v>0.26656767999999997</c:v>
                </c:pt>
                <c:pt idx="5">
                  <c:v>0.24650186752</c:v>
                </c:pt>
                <c:pt idx="6">
                  <c:v>0.228843952538</c:v>
                </c:pt>
                <c:pt idx="7">
                  <c:v>0.21310318261</c:v>
                </c:pt>
                <c:pt idx="8">
                  <c:v>0.198936489676</c:v>
                </c:pt>
                <c:pt idx="9">
                  <c:v>0.186092021415</c:v>
                </c:pt>
                <c:pt idx="10">
                  <c:v>0.17437786636200001</c:v>
                </c:pt>
                <c:pt idx="11">
                  <c:v>0.16364344064</c:v>
                </c:pt>
                <c:pt idx="12">
                  <c:v>0.153767768976</c:v>
                </c:pt>
                <c:pt idx="13">
                  <c:v>0.14465176436300001</c:v>
                </c:pt>
                <c:pt idx="14">
                  <c:v>0.13621294866399999</c:v>
                </c:pt>
                <c:pt idx="15">
                  <c:v>0.128381727695</c:v>
                </c:pt>
                <c:pt idx="16">
                  <c:v>0.121098692194</c:v>
                </c:pt>
                <c:pt idx="17">
                  <c:v>0.114312616763</c:v>
                </c:pt>
                <c:pt idx="18">
                  <c:v>0.10797894635999999</c:v>
                </c:pt>
                <c:pt idx="19">
                  <c:v>0.102058631289</c:v>
                </c:pt>
                <c:pt idx="20">
                  <c:v>9.6517216382900006E-2</c:v>
                </c:pt>
                <c:pt idx="21">
                  <c:v>9.1324118984800001E-2</c:v>
                </c:pt>
                <c:pt idx="22">
                  <c:v>8.6452049425899999E-2</c:v>
                </c:pt>
                <c:pt idx="23">
                  <c:v>8.18765406227E-2</c:v>
                </c:pt>
                <c:pt idx="24">
                  <c:v>7.7575562347699994E-2</c:v>
                </c:pt>
                <c:pt idx="25">
                  <c:v>7.3529201986599999E-2</c:v>
                </c:pt>
                <c:pt idx="26">
                  <c:v>6.9719398077400005E-2</c:v>
                </c:pt>
                <c:pt idx="27">
                  <c:v>6.6129716171799996E-2</c:v>
                </c:pt>
                <c:pt idx="28">
                  <c:v>6.2745158946600002E-2</c:v>
                </c:pt>
                <c:pt idx="29">
                  <c:v>5.9552004267800003E-2</c:v>
                </c:pt>
                <c:pt idx="30">
                  <c:v>5.6537666251100002E-2</c:v>
                </c:pt>
                <c:pt idx="31">
                  <c:v>5.3690575375999999E-2</c:v>
                </c:pt>
                <c:pt idx="32">
                  <c:v>5.1000074498899997E-2</c:v>
                </c:pt>
                <c:pt idx="33">
                  <c:v>4.8456328215199997E-2</c:v>
                </c:pt>
                <c:pt idx="34">
                  <c:v>4.60502434951E-2</c:v>
                </c:pt>
                <c:pt idx="35">
                  <c:v>4.3773399897100003E-2</c:v>
                </c:pt>
                <c:pt idx="36">
                  <c:v>4.1617987957600001E-2</c:v>
                </c:pt>
                <c:pt idx="37">
                  <c:v>3.9576754596500001E-2</c:v>
                </c:pt>
                <c:pt idx="38">
                  <c:v>3.7642954570300001E-2</c:v>
                </c:pt>
                <c:pt idx="39">
                  <c:v>3.5810307160799998E-2</c:v>
                </c:pt>
                <c:pt idx="40">
                  <c:v>3.4072957416599998E-2</c:v>
                </c:pt>
                <c:pt idx="41">
                  <c:v>3.2425441366500003E-2</c:v>
                </c:pt>
                <c:pt idx="42">
                  <c:v>3.0862654713199999E-2</c:v>
                </c:pt>
                <c:pt idx="43">
                  <c:v>2.93798245864E-2</c:v>
                </c:pt>
                <c:pt idx="44">
                  <c:v>2.7972483993300001E-2</c:v>
                </c:pt>
                <c:pt idx="45">
                  <c:v>2.6636448657E-2</c:v>
                </c:pt>
                <c:pt idx="46">
                  <c:v>2.5367795972399999E-2</c:v>
                </c:pt>
                <c:pt idx="47">
                  <c:v>2.4162845848099999E-2</c:v>
                </c:pt>
                <c:pt idx="48">
                  <c:v>2.301814323E-2</c:v>
                </c:pt>
                <c:pt idx="49">
                  <c:v>2.1930442130100002E-2</c:v>
                </c:pt>
                <c:pt idx="50">
                  <c:v>2.0896691004699999E-2</c:v>
                </c:pt>
                <c:pt idx="51">
                  <c:v>1.99140193467E-2</c:v>
                </c:pt>
                <c:pt idx="52">
                  <c:v>1.8979725370299998E-2</c:v>
                </c:pt>
                <c:pt idx="53">
                  <c:v>1.8091264683299999E-2</c:v>
                </c:pt>
                <c:pt idx="54">
                  <c:v>1.7246239852100002E-2</c:v>
                </c:pt>
                <c:pt idx="55">
                  <c:v>1.6442390776400001E-2</c:v>
                </c:pt>
                <c:pt idx="56">
                  <c:v>1.5677585798599999E-2</c:v>
                </c:pt>
                <c:pt idx="57">
                  <c:v>1.4949813482900001E-2</c:v>
                </c:pt>
                <c:pt idx="58">
                  <c:v>1.42571750031E-2</c:v>
                </c:pt>
                <c:pt idx="59">
                  <c:v>1.35978770874E-2</c:v>
                </c:pt>
                <c:pt idx="60">
                  <c:v>1.29702254717E-2</c:v>
                </c:pt>
                <c:pt idx="61">
                  <c:v>1.23726188186E-2</c:v>
                </c:pt>
                <c:pt idx="62">
                  <c:v>1.18035430637E-2</c:v>
                </c:pt>
                <c:pt idx="63">
                  <c:v>1.12615661543E-2</c:v>
                </c:pt>
                <c:pt idx="64">
                  <c:v>1.07453331482E-2</c:v>
                </c:pt>
                <c:pt idx="65">
                  <c:v>1.02535616444E-2</c:v>
                </c:pt>
                <c:pt idx="66">
                  <c:v>9.7850375208500002E-3</c:v>
                </c:pt>
                <c:pt idx="67">
                  <c:v>9.3386109529599998E-3</c:v>
                </c:pt>
                <c:pt idx="68">
                  <c:v>8.91319269415E-3</c:v>
                </c:pt>
                <c:pt idx="69">
                  <c:v>8.5077505970600001E-3</c:v>
                </c:pt>
                <c:pt idx="70">
                  <c:v>8.1213063582400002E-3</c:v>
                </c:pt>
                <c:pt idx="71">
                  <c:v>7.7529324697300003E-3</c:v>
                </c:pt>
                <c:pt idx="72">
                  <c:v>7.4017493626900004E-3</c:v>
                </c:pt>
                <c:pt idx="73">
                  <c:v>7.0669227291300001E-3</c:v>
                </c:pt>
                <c:pt idx="74">
                  <c:v>6.7476610093500002E-3</c:v>
                </c:pt>
                <c:pt idx="75">
                  <c:v>6.4432130333600002E-3</c:v>
                </c:pt>
                <c:pt idx="76">
                  <c:v>6.1528658057299996E-3</c:v>
                </c:pt>
                <c:pt idx="77">
                  <c:v>5.8759424239600002E-3</c:v>
                </c:pt>
                <c:pt idx="78">
                  <c:v>5.6118001213399998E-3</c:v>
                </c:pt>
                <c:pt idx="79">
                  <c:v>5.3598284260799999E-3</c:v>
                </c:pt>
                <c:pt idx="80">
                  <c:v>5.1194474288099997E-3</c:v>
                </c:pt>
                <c:pt idx="81">
                  <c:v>4.89010615141E-3</c:v>
                </c:pt>
                <c:pt idx="82">
                  <c:v>4.6712810106299997E-3</c:v>
                </c:pt>
                <c:pt idx="83">
                  <c:v>4.4624743702699997E-3</c:v>
                </c:pt>
                <c:pt idx="84">
                  <c:v>4.2632131763300002E-3</c:v>
                </c:pt>
                <c:pt idx="85">
                  <c:v>4.0730476698300003E-3</c:v>
                </c:pt>
                <c:pt idx="86">
                  <c:v>3.8915501724699998E-3</c:v>
                </c:pt>
                <c:pt idx="87">
                  <c:v>3.7183139404999999E-3</c:v>
                </c:pt>
                <c:pt idx="88">
                  <c:v>3.5529520827100002E-3</c:v>
                </c:pt>
                <c:pt idx="89">
                  <c:v>3.3950965384700002E-3</c:v>
                </c:pt>
                <c:pt idx="90">
                  <c:v>3.24439711223E-3</c:v>
                </c:pt>
                <c:pt idx="91">
                  <c:v>3.1005205611099999E-3</c:v>
                </c:pt>
                <c:pt idx="92">
                  <c:v>2.96314973231E-3</c:v>
                </c:pt>
                <c:pt idx="93">
                  <c:v>2.8319827473800002E-3</c:v>
                </c:pt>
                <c:pt idx="94">
                  <c:v>2.7067322307199999E-3</c:v>
                </c:pt>
                <c:pt idx="95">
                  <c:v>2.5871245794300002E-3</c:v>
                </c:pt>
                <c:pt idx="96">
                  <c:v>2.4728992724600001E-3</c:v>
                </c:pt>
                <c:pt idx="97">
                  <c:v>2.3638082163899999E-3</c:v>
                </c:pt>
                <c:pt idx="98">
                  <c:v>2.25961512611E-3</c:v>
                </c:pt>
                <c:pt idx="99">
                  <c:v>2.1600949380599999E-3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C-D349-B902-FDC30C54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509240"/>
        <c:axId val="2144489976"/>
      </c:lineChart>
      <c:catAx>
        <c:axId val="20955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489976"/>
        <c:crosses val="autoZero"/>
        <c:auto val="1"/>
        <c:lblAlgn val="ctr"/>
        <c:lblOffset val="100"/>
        <c:noMultiLvlLbl val="0"/>
      </c:catAx>
      <c:valAx>
        <c:axId val="214448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0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Sheet1!$B$1:$B$100</c:f>
              <c:numCache>
                <c:formatCode>General</c:formatCode>
                <c:ptCount val="100"/>
                <c:pt idx="0">
                  <c:v>0</c:v>
                </c:pt>
                <c:pt idx="1">
                  <c:v>0.25</c:v>
                </c:pt>
                <c:pt idx="2">
                  <c:v>0.296296296296296</c:v>
                </c:pt>
                <c:pt idx="3">
                  <c:v>0.31640625</c:v>
                </c:pt>
                <c:pt idx="4">
                  <c:v>0.32768000000000003</c:v>
                </c:pt>
                <c:pt idx="5">
                  <c:v>0.33489797668038401</c:v>
                </c:pt>
                <c:pt idx="6">
                  <c:v>0.33991667708911399</c:v>
                </c:pt>
                <c:pt idx="7">
                  <c:v>0.34360891580581698</c:v>
                </c:pt>
                <c:pt idx="8">
                  <c:v>0.34643941611461798</c:v>
                </c:pt>
                <c:pt idx="9">
                  <c:v>0.34867844009999999</c:v>
                </c:pt>
                <c:pt idx="10">
                  <c:v>0.35049389948139198</c:v>
                </c:pt>
                <c:pt idx="11">
                  <c:v>0.35199562801413697</c:v>
                </c:pt>
                <c:pt idx="12">
                  <c:v>0.35325849847116098</c:v>
                </c:pt>
                <c:pt idx="13">
                  <c:v>0.35433531021985898</c:v>
                </c:pt>
                <c:pt idx="14">
                  <c:v>0.355264366494144</c:v>
                </c:pt>
                <c:pt idx="15">
                  <c:v>0.35607413045179298</c:v>
                </c:pt>
                <c:pt idx="16">
                  <c:v>0.35678619474629297</c:v>
                </c:pt>
                <c:pt idx="17">
                  <c:v>0.35741723679466297</c:v>
                </c:pt>
                <c:pt idx="18">
                  <c:v>0.35798034220346397</c:v>
                </c:pt>
                <c:pt idx="19">
                  <c:v>0.35848592240854199</c:v>
                </c:pt>
                <c:pt idx="20">
                  <c:v>0.35894236464095303</c:v>
                </c:pt>
                <c:pt idx="21">
                  <c:v>0.35935650109560702</c:v>
                </c:pt>
                <c:pt idx="22">
                  <c:v>0.35973395338014202</c:v>
                </c:pt>
                <c:pt idx="23">
                  <c:v>0.36007938928552302</c:v>
                </c:pt>
                <c:pt idx="24">
                  <c:v>0.360396716858018</c:v>
                </c:pt>
                <c:pt idx="25">
                  <c:v>0.36068923293650401</c:v>
                </c:pt>
                <c:pt idx="26">
                  <c:v>0.36095973815091398</c:v>
                </c:pt>
                <c:pt idx="27">
                  <c:v>0.36121062689684302</c:v>
                </c:pt>
                <c:pt idx="28">
                  <c:v>0.361443958416996</c:v>
                </c:pt>
                <c:pt idx="29">
                  <c:v>0.36166151346161002</c:v>
                </c:pt>
                <c:pt idx="30">
                  <c:v>0.36186483982970302</c:v>
                </c:pt>
                <c:pt idx="31">
                  <c:v>0.36205528925631603</c:v>
                </c:pt>
                <c:pt idx="32">
                  <c:v>0.36223404750551502</c:v>
                </c:pt>
                <c:pt idx="33">
                  <c:v>0.36240215908566398</c:v>
                </c:pt>
                <c:pt idx="34">
                  <c:v>0.36256054767581403</c:v>
                </c:pt>
                <c:pt idx="35">
                  <c:v>0.36271003310707201</c:v>
                </c:pt>
                <c:pt idx="36">
                  <c:v>0.36285134555833598</c:v>
                </c:pt>
                <c:pt idx="37">
                  <c:v>0.36298513748531303</c:v>
                </c:pt>
                <c:pt idx="38">
                  <c:v>0.36311199369415198</c:v>
                </c:pt>
                <c:pt idx="39">
                  <c:v>0.36323243988788001</c:v>
                </c:pt>
                <c:pt idx="40">
                  <c:v>0.36334694994907701</c:v>
                </c:pt>
                <c:pt idx="41">
                  <c:v>0.36345595217160198</c:v>
                </c:pt>
                <c:pt idx="42">
                  <c:v>0.363559834614128</c:v>
                </c:pt>
                <c:pt idx="43">
                  <c:v>0.36365894971657797</c:v>
                </c:pt>
                <c:pt idx="44">
                  <c:v>0.36375361829518998</c:v>
                </c:pt>
                <c:pt idx="45">
                  <c:v>0.36384413301167201</c:v>
                </c:pt>
                <c:pt idx="46">
                  <c:v>0.36393076139545799</c:v>
                </c:pt>
                <c:pt idx="47">
                  <c:v>0.36401374848483398</c:v>
                </c:pt>
                <c:pt idx="48">
                  <c:v>0.364093319141859</c:v>
                </c:pt>
                <c:pt idx="49">
                  <c:v>0.36416968008711598</c:v>
                </c:pt>
                <c:pt idx="50">
                  <c:v>0.36424302169309902</c:v>
                </c:pt>
                <c:pt idx="51">
                  <c:v>0.36431351956897001</c:v>
                </c:pt>
                <c:pt idx="52">
                  <c:v>0.36438133596447603</c:v>
                </c:pt>
                <c:pt idx="53">
                  <c:v>0.36444662101664299</c:v>
                </c:pt>
                <c:pt idx="54">
                  <c:v>0.36450951385942199</c:v>
                </c:pt>
                <c:pt idx="55">
                  <c:v>0.36457014361354201</c:v>
                </c:pt>
                <c:pt idx="56">
                  <c:v>0.36462863027138798</c:v>
                </c:pt>
                <c:pt idx="57">
                  <c:v>0.36468508548967798</c:v>
                </c:pt>
                <c:pt idx="58">
                  <c:v>0.36473961330094101</c:v>
                </c:pt>
                <c:pt idx="59">
                  <c:v>0.36479231075334401</c:v>
                </c:pt>
                <c:pt idx="60">
                  <c:v>0.36484326848716903</c:v>
                </c:pt>
                <c:pt idx="61">
                  <c:v>0.36489257125508701</c:v>
                </c:pt>
                <c:pt idx="62">
                  <c:v>0.36494029839256897</c:v>
                </c:pt>
                <c:pt idx="63">
                  <c:v>0.36498652424390698</c:v>
                </c:pt>
                <c:pt idx="64">
                  <c:v>0.36503131854865201</c:v>
                </c:pt>
                <c:pt idx="65">
                  <c:v>0.36507474679266999</c:v>
                </c:pt>
                <c:pt idx="66">
                  <c:v>0.36511687052761299</c:v>
                </c:pt>
                <c:pt idx="67">
                  <c:v>0.36515774766198</c:v>
                </c:pt>
                <c:pt idx="68">
                  <c:v>0.36519743272671801</c:v>
                </c:pt>
                <c:pt idx="69">
                  <c:v>0.36523597711796102</c:v>
                </c:pt>
                <c:pt idx="70">
                  <c:v>0.36527342931908102</c:v>
                </c:pt>
                <c:pt idx="71">
                  <c:v>0.36530983510416098</c:v>
                </c:pt>
                <c:pt idx="72">
                  <c:v>0.36534523772462102</c:v>
                </c:pt>
                <c:pt idx="73">
                  <c:v>0.36537967808066701</c:v>
                </c:pt>
                <c:pt idx="74">
                  <c:v>0.36541319487888901</c:v>
                </c:pt>
                <c:pt idx="75">
                  <c:v>0.36544582477739601</c:v>
                </c:pt>
                <c:pt idx="76">
                  <c:v>0.36547760251957101</c:v>
                </c:pt>
                <c:pt idx="77">
                  <c:v>0.365508561057451</c:v>
                </c:pt>
                <c:pt idx="78">
                  <c:v>0.36553873166572598</c:v>
                </c:pt>
                <c:pt idx="79">
                  <c:v>0.36556814404711802</c:v>
                </c:pt>
                <c:pt idx="80">
                  <c:v>0.36559682642992403</c:v>
                </c:pt>
                <c:pt idx="81">
                  <c:v>0.36562480565838501</c:v>
                </c:pt>
                <c:pt idx="82">
                  <c:v>0.36565210727647701</c:v>
                </c:pt>
                <c:pt idx="83">
                  <c:v>0.36567875560570501</c:v>
                </c:pt>
                <c:pt idx="84">
                  <c:v>0.365704773817361</c:v>
                </c:pt>
                <c:pt idx="85">
                  <c:v>0.36573018399973101</c:v>
                </c:pt>
                <c:pt idx="86">
                  <c:v>0.36575500722064203</c:v>
                </c:pt>
                <c:pt idx="87">
                  <c:v>0.365779263585709</c:v>
                </c:pt>
                <c:pt idx="88">
                  <c:v>0.36580297229265002</c:v>
                </c:pt>
                <c:pt idx="89">
                  <c:v>0.36582615168197402</c:v>
                </c:pt>
                <c:pt idx="90">
                  <c:v>0.36584881928427399</c:v>
                </c:pt>
                <c:pt idx="91">
                  <c:v>0.36587099186446698</c:v>
                </c:pt>
                <c:pt idx="92">
                  <c:v>0.36589268546314702</c:v>
                </c:pt>
                <c:pt idx="93">
                  <c:v>0.36591391543525997</c:v>
                </c:pt>
                <c:pt idx="94">
                  <c:v>0.365934696486372</c:v>
                </c:pt>
                <c:pt idx="95">
                  <c:v>0.36595504270664198</c:v>
                </c:pt>
                <c:pt idx="96">
                  <c:v>0.36597496760266601</c:v>
                </c:pt>
                <c:pt idx="97">
                  <c:v>0.365994484127388</c:v>
                </c:pt>
                <c:pt idx="98">
                  <c:v>0.36601360470818201</c:v>
                </c:pt>
                <c:pt idx="99">
                  <c:v>0.36603234127322898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2-E04B-B9EC-F18AD8C6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78536"/>
        <c:axId val="2143981496"/>
      </c:lineChart>
      <c:catAx>
        <c:axId val="214397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981496"/>
        <c:crosses val="autoZero"/>
        <c:auto val="1"/>
        <c:lblAlgn val="ctr"/>
        <c:lblOffset val="100"/>
        <c:noMultiLvlLbl val="0"/>
      </c:catAx>
      <c:valAx>
        <c:axId val="214398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0.97000000000000097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0.99781759729877495</c:v>
                </c:pt>
                <c:pt idx="1">
                  <c:v>0.84509804001425703</c:v>
                </c:pt>
                <c:pt idx="2">
                  <c:v>0.75482523977329097</c:v>
                </c:pt>
                <c:pt idx="3">
                  <c:v>0.69010562085580296</c:v>
                </c:pt>
                <c:pt idx="4">
                  <c:v>0.63937680047641399</c:v>
                </c:pt>
                <c:pt idx="5">
                  <c:v>0.59748830160802702</c:v>
                </c:pt>
                <c:pt idx="6">
                  <c:v>0.56169245426983905</c:v>
                </c:pt>
                <c:pt idx="7">
                  <c:v>0.53034892017680602</c:v>
                </c:pt>
                <c:pt idx="8">
                  <c:v>0.502399441440884</c:v>
                </c:pt>
                <c:pt idx="9">
                  <c:v>0.47712125471966199</c:v>
                </c:pt>
                <c:pt idx="10">
                  <c:v>0.453998660743344</c:v>
                </c:pt>
                <c:pt idx="11">
                  <c:v>0.43265071305127201</c:v>
                </c:pt>
                <c:pt idx="12">
                  <c:v>0.41278795015589098</c:v>
                </c:pt>
                <c:pt idx="13">
                  <c:v>0.39418520778266503</c:v>
                </c:pt>
                <c:pt idx="14">
                  <c:v>0.37666383332930597</c:v>
                </c:pt>
                <c:pt idx="15">
                  <c:v>0.36007965170297801</c:v>
                </c:pt>
                <c:pt idx="16">
                  <c:v>0.34431458549889998</c:v>
                </c:pt>
                <c:pt idx="17">
                  <c:v>0.32927067364020501</c:v>
                </c:pt>
                <c:pt idx="18">
                  <c:v>0.31486570896291</c:v>
                </c:pt>
                <c:pt idx="19">
                  <c:v>0.30102999566398098</c:v>
                </c:pt>
                <c:pt idx="20">
                  <c:v>0.28770389827826098</c:v>
                </c:pt>
                <c:pt idx="21">
                  <c:v>0.27483596093413698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0.22712918588007899</c:v>
                </c:pt>
                <c:pt idx="26">
                  <c:v>0.21597954798073399</c:v>
                </c:pt>
                <c:pt idx="27">
                  <c:v>0.20508723254452499</c:v>
                </c:pt>
                <c:pt idx="28">
                  <c:v>0.194430175410059</c:v>
                </c:pt>
                <c:pt idx="29">
                  <c:v>0.18398839264729699</c:v>
                </c:pt>
                <c:pt idx="30">
                  <c:v>0.17374369845149101</c:v>
                </c:pt>
                <c:pt idx="31">
                  <c:v>0.16367946719316501</c:v>
                </c:pt>
                <c:pt idx="32">
                  <c:v>0.15378043141146899</c:v>
                </c:pt>
                <c:pt idx="33">
                  <c:v>0.14403250924980701</c:v>
                </c:pt>
                <c:pt idx="34">
                  <c:v>0.13442265614629001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9.7132613992133701E-2</c:v>
                </c:pt>
                <c:pt idx="39">
                  <c:v>8.8045629527840397E-2</c:v>
                </c:pt>
                <c:pt idx="40">
                  <c:v>7.9034077461204194E-2</c:v>
                </c:pt>
                <c:pt idx="41">
                  <c:v>7.0089351582518195E-2</c:v>
                </c:pt>
                <c:pt idx="42">
                  <c:v>6.12032000464523E-2</c:v>
                </c:pt>
                <c:pt idx="43">
                  <c:v>5.2367675260006297E-2</c:v>
                </c:pt>
                <c:pt idx="44">
                  <c:v>4.3575087859449899E-2</c:v>
                </c:pt>
                <c:pt idx="45">
                  <c:v>3.4817964070696997E-2</c:v>
                </c:pt>
                <c:pt idx="46">
                  <c:v>2.6089005832535601E-2</c:v>
                </c:pt>
                <c:pt idx="47">
                  <c:v>1.7381053129605799E-2</c:v>
                </c:pt>
                <c:pt idx="48">
                  <c:v>8.6870480347111308E-3</c:v>
                </c:pt>
                <c:pt idx="49">
                  <c:v>-1.92865493310657E-16</c:v>
                </c:pt>
                <c:pt idx="50">
                  <c:v>-8.6870480347115506E-3</c:v>
                </c:pt>
                <c:pt idx="51">
                  <c:v>-1.7381053129606201E-2</c:v>
                </c:pt>
                <c:pt idx="52">
                  <c:v>-2.6089005832536E-2</c:v>
                </c:pt>
                <c:pt idx="53">
                  <c:v>-3.4817964070697399E-2</c:v>
                </c:pt>
                <c:pt idx="54">
                  <c:v>-4.3575087859450301E-2</c:v>
                </c:pt>
                <c:pt idx="55">
                  <c:v>-5.2367675260006699E-2</c:v>
                </c:pt>
                <c:pt idx="56">
                  <c:v>-6.1203200046452702E-2</c:v>
                </c:pt>
                <c:pt idx="57">
                  <c:v>-7.0089351582518694E-2</c:v>
                </c:pt>
                <c:pt idx="58">
                  <c:v>-7.9034077461204597E-2</c:v>
                </c:pt>
                <c:pt idx="59">
                  <c:v>-8.8045629527840896E-2</c:v>
                </c:pt>
                <c:pt idx="60">
                  <c:v>-9.7132613992134201E-2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-0.13442265614629001</c:v>
                </c:pt>
                <c:pt idx="65">
                  <c:v>-0.14403250924980701</c:v>
                </c:pt>
                <c:pt idx="66">
                  <c:v>-0.15378043141146999</c:v>
                </c:pt>
                <c:pt idx="67">
                  <c:v>-0.16367946719316601</c:v>
                </c:pt>
                <c:pt idx="68">
                  <c:v>-0.17374369845149201</c:v>
                </c:pt>
                <c:pt idx="69">
                  <c:v>-0.18398839264729799</c:v>
                </c:pt>
                <c:pt idx="70">
                  <c:v>-0.19443017541006</c:v>
                </c:pt>
                <c:pt idx="71">
                  <c:v>-0.20508723254452499</c:v>
                </c:pt>
                <c:pt idx="72">
                  <c:v>-0.21597954798073499</c:v>
                </c:pt>
                <c:pt idx="73">
                  <c:v>-0.22712918588007999</c:v>
                </c:pt>
                <c:pt idx="74">
                  <c:v>-0.23856062735983199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-0.27483596093413798</c:v>
                </c:pt>
                <c:pt idx="78">
                  <c:v>-0.28770389827826198</c:v>
                </c:pt>
                <c:pt idx="79">
                  <c:v>-0.30102999566398198</c:v>
                </c:pt>
                <c:pt idx="80">
                  <c:v>-0.314865708962911</c:v>
                </c:pt>
                <c:pt idx="81">
                  <c:v>-0.32927067364020601</c:v>
                </c:pt>
                <c:pt idx="82">
                  <c:v>-0.34431458549890098</c:v>
                </c:pt>
                <c:pt idx="83">
                  <c:v>-0.36007965170297901</c:v>
                </c:pt>
                <c:pt idx="84">
                  <c:v>-0.37666383332930697</c:v>
                </c:pt>
                <c:pt idx="85">
                  <c:v>-0.39418520778266603</c:v>
                </c:pt>
                <c:pt idx="86">
                  <c:v>-0.41278795015589198</c:v>
                </c:pt>
                <c:pt idx="87">
                  <c:v>-0.43265071305127301</c:v>
                </c:pt>
                <c:pt idx="88">
                  <c:v>-0.45399866074334499</c:v>
                </c:pt>
                <c:pt idx="89">
                  <c:v>-0.47712125471966399</c:v>
                </c:pt>
                <c:pt idx="90">
                  <c:v>-0.502399441440886</c:v>
                </c:pt>
                <c:pt idx="91">
                  <c:v>-0.53034892017680801</c:v>
                </c:pt>
                <c:pt idx="92">
                  <c:v>-0.56169245426984105</c:v>
                </c:pt>
                <c:pt idx="93">
                  <c:v>-0.59748830160803001</c:v>
                </c:pt>
                <c:pt idx="94">
                  <c:v>-0.63937680047641698</c:v>
                </c:pt>
                <c:pt idx="95">
                  <c:v>-0.69010562085580596</c:v>
                </c:pt>
                <c:pt idx="96">
                  <c:v>-0.75482523977329596</c:v>
                </c:pt>
                <c:pt idx="97">
                  <c:v>-0.84509804001426403</c:v>
                </c:pt>
                <c:pt idx="98">
                  <c:v>-0.99781759729878905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2-F848-8B45-AC789EC13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268760"/>
        <c:axId val="-2045265816"/>
      </c:lineChart>
      <c:catAx>
        <c:axId val="-20452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5265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526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26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image" Target="../media/image25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we can’t do this </a:t>
            </a:r>
            <a:r>
              <a:rPr lang="en-US" baseline="0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a classifier?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pretend like the training data defines out data generating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sample with replacement to generate new “training”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100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101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which methods</a:t>
            </a:r>
            <a:r>
              <a:rPr lang="en-US" baseline="0" dirty="0"/>
              <a:t> that we’ve seen so far are more unstable?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decision trees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many other “boosting” variants besides </a:t>
            </a:r>
            <a:r>
              <a:rPr lang="en-US" dirty="0" err="1"/>
              <a:t>AdaBoost</a:t>
            </a:r>
            <a:r>
              <a:rPr lang="en-US" baseline="0" dirty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4/14/22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106.0257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20426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2977" y="4604342"/>
            <a:ext cx="1558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0.064 =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35% error! </a:t>
            </a:r>
          </a:p>
        </p:txBody>
      </p:sp>
    </p:spTree>
    <p:extLst>
      <p:ext uri="{BB962C8B-B14F-4D97-AF65-F5344CB8AC3E}">
        <p14:creationId xmlns:p14="http://schemas.microsoft.com/office/powerpoint/2010/main" val="637972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Boosting Neural 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Ada-Boosting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Arcing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Bagging</a:t>
            </a: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</a:p>
        </p:txBody>
      </p:sp>
    </p:spTree>
    <p:extLst>
      <p:ext uri="{BB962C8B-B14F-4D97-AF65-F5344CB8AC3E}">
        <p14:creationId xmlns:p14="http://schemas.microsoft.com/office/powerpoint/2010/main" val="31036982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Boosting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720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91710"/>
              </p:ext>
            </p:extLst>
          </p:nvPr>
        </p:nvGraphicFramePr>
        <p:xfrm>
          <a:off x="1985963" y="2819400"/>
          <a:ext cx="4246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3" imgW="1498600" imgH="228600" progId="Equation.3">
                  <p:embed/>
                </p:oleObj>
              </mc:Choice>
              <mc:Fallback>
                <p:oleObj name="Equation" r:id="rId3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963" y="2819400"/>
                        <a:ext cx="42465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8073"/>
              </p:ext>
            </p:extLst>
          </p:nvPr>
        </p:nvGraphicFramePr>
        <p:xfrm>
          <a:off x="2010214" y="3810000"/>
          <a:ext cx="42381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00099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9673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1336"/>
              </p:ext>
            </p:extLst>
          </p:nvPr>
        </p:nvGraphicFramePr>
        <p:xfrm>
          <a:off x="835025" y="2667000"/>
          <a:ext cx="6546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07" name="Equation" r:id="rId3" imgW="2311400" imgH="228600" progId="Equation.3">
                  <p:embed/>
                </p:oleObj>
              </mc:Choice>
              <mc:Fallback>
                <p:oleObj name="Equation" r:id="rId3" imgW="231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5" y="2667000"/>
                        <a:ext cx="6546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65747"/>
              </p:ext>
            </p:extLst>
          </p:nvPr>
        </p:nvGraphicFramePr>
        <p:xfrm>
          <a:off x="1363662" y="3537175"/>
          <a:ext cx="56467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 classifiers in general, for r = probability of mistake for individual classifier: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76796"/>
              </p:ext>
            </p:extLst>
          </p:nvPr>
        </p:nvGraphicFramePr>
        <p:xfrm>
          <a:off x="1497013" y="3141663"/>
          <a:ext cx="59737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28" name="Equation" r:id="rId3" imgW="2108200" imgH="495300" progId="Equation.3">
                  <p:embed/>
                </p:oleObj>
              </mc:Choice>
              <mc:Fallback>
                <p:oleObj name="Equation" r:id="rId3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013" y="3141663"/>
                        <a:ext cx="5973762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(cumulative probability distribution for the binomial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92561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enough classifiers…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93007"/>
              </p:ext>
            </p:extLst>
          </p:nvPr>
        </p:nvGraphicFramePr>
        <p:xfrm>
          <a:off x="1143000" y="2286000"/>
          <a:ext cx="7197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4048" y="1703536"/>
            <a:ext cx="106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 = 0.4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79644"/>
              </p:ext>
            </p:extLst>
          </p:nvPr>
        </p:nvGraphicFramePr>
        <p:xfrm>
          <a:off x="2546350" y="1503363"/>
          <a:ext cx="36703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50" name="Equation" r:id="rId4" imgW="2108200" imgH="495300" progId="Equation.3">
                  <p:embed/>
                </p:oleObj>
              </mc:Choice>
              <mc:Fallback>
                <p:oleObj name="Equation" r:id="rId4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1503363"/>
                        <a:ext cx="36703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B21DD8-6EFF-5543-8DE9-DB1FF2F032DA}"/>
              </a:ext>
            </a:extLst>
          </p:cNvPr>
          <p:cNvSpPr txBox="1"/>
          <p:nvPr/>
        </p:nvSpPr>
        <p:spPr>
          <a:xfrm>
            <a:off x="3353590" y="6324600"/>
            <a:ext cx="20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FF"/>
                </a:solidFill>
              </a:rPr>
              <a:t>number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240556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320831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</a:rPr>
              <a:t>Assuming the decisions made between classifiers are independent</a:t>
            </a:r>
            <a:r>
              <a:rPr lang="en-US" sz="2800" dirty="0">
                <a:solidFill>
                  <a:srgbClr val="FF0000"/>
                </a:solidFill>
              </a:rPr>
              <a:t>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9734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independent classifiers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5892147"/>
            <a:ext cx="7447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Where do we get</a:t>
            </a:r>
            <a:r>
              <a:rPr lang="en-US" sz="3200" i="1" dirty="0">
                <a:solidFill>
                  <a:srgbClr val="FF0000"/>
                </a:solidFill>
              </a:rPr>
              <a:t> m </a:t>
            </a:r>
            <a:r>
              <a:rPr lang="en-US" sz="3200" dirty="0">
                <a:solidFill>
                  <a:srgbClr val="FF0000"/>
                </a:solidFill>
              </a:rPr>
              <a:t>independent classifiers?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0" y="1600200"/>
            <a:ext cx="4086631" cy="35814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52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3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63" name="Rounded Rectangle 6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68" name="Rounded Rectangle 6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6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799" y="16764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799" y="2281535"/>
            <a:ext cx="69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</a:t>
            </a:r>
            <a:r>
              <a:rPr lang="en-US" sz="2400" dirty="0" err="1">
                <a:solidFill>
                  <a:srgbClr val="0000FF"/>
                </a:solidFill>
              </a:rPr>
              <a:t>nn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799" y="2819400"/>
            <a:ext cx="152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perceptron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799" y="3429000"/>
            <a:ext cx="16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naïve </a:t>
            </a:r>
            <a:r>
              <a:rPr lang="en-US" sz="2400" dirty="0" err="1">
                <a:solidFill>
                  <a:srgbClr val="0000FF"/>
                </a:solidFill>
              </a:rPr>
              <a:t>bayes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799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2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6821268" y="58629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3477" y="5803941"/>
            <a:ext cx="168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Pros/cons?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8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48" name="Rounded Rectangle 4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8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Lots of existing classifiers already</a:t>
            </a:r>
          </a:p>
          <a:p>
            <a:pPr lvl="1"/>
            <a:r>
              <a:rPr lang="en-US" dirty="0"/>
              <a:t>Can work well for some problems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Often, classifiers are not independent, that is, </a:t>
            </a:r>
            <a:r>
              <a:rPr lang="en-US" b="1" dirty="0">
                <a:solidFill>
                  <a:srgbClr val="FF6600"/>
                </a:solidFill>
              </a:rPr>
              <a:t>they make the same mistakes!</a:t>
            </a:r>
          </a:p>
          <a:p>
            <a:pPr lvl="2"/>
            <a:r>
              <a:rPr lang="en-US" dirty="0"/>
              <a:t>e.g. many of these classifiers are linear models</a:t>
            </a:r>
          </a:p>
          <a:p>
            <a:pPr lvl="2"/>
            <a:r>
              <a:rPr lang="en-US" dirty="0"/>
              <a:t>voting won’t help us if they’re making the same mistakes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Monday (4/18) submit project proposal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620" y="1905000"/>
            <a:ext cx="1476980" cy="2827803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5913" y="282780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6718716" y="1835017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021561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1561" y="2158125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905000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1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3855728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63859" y="2158126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7"/>
          <p:cNvGrpSpPr/>
          <p:nvPr/>
        </p:nvGrpSpPr>
        <p:grpSpPr>
          <a:xfrm>
            <a:off x="6718712" y="2438400"/>
            <a:ext cx="1022235" cy="551708"/>
            <a:chOff x="7391399" y="3505200"/>
            <a:chExt cx="1398809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67200" y="2508383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21561" y="2761508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2508383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63859" y="2761509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37"/>
          <p:cNvGrpSpPr/>
          <p:nvPr/>
        </p:nvGrpSpPr>
        <p:grpSpPr>
          <a:xfrm>
            <a:off x="6718714" y="4248892"/>
            <a:ext cx="1051790" cy="551708"/>
            <a:chOff x="7391399" y="3505200"/>
            <a:chExt cx="1439251" cy="1371600"/>
          </a:xfrm>
          <a:effectLst/>
        </p:grpSpPr>
        <p:sp>
          <p:nvSpPr>
            <p:cNvPr id="45" name="Rounded Rectangle 4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67200" y="4318875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1561" y="4572000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318875"/>
            <a:ext cx="8695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63859" y="4572001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046" y="4953000"/>
            <a:ext cx="81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the same learning algorithm, but train on different parts of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22912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Learning from different data, so can’t </a:t>
            </a:r>
            <a:r>
              <a:rPr lang="en-US" dirty="0" err="1"/>
              <a:t>overfit</a:t>
            </a:r>
            <a:r>
              <a:rPr lang="en-US" dirty="0"/>
              <a:t> to same examples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Each classifier is only training on a small amount of data</a:t>
            </a:r>
          </a:p>
          <a:p>
            <a:pPr lvl="1"/>
            <a:r>
              <a:rPr lang="en-US" dirty="0"/>
              <a:t>Not clear why this would do any better than training on full data and using good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64854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3: bagging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7721064" y="2346556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9548" y="2416539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5715000" y="34834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3909" y="2669664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6207" y="2669665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7"/>
          <p:cNvGrpSpPr/>
          <p:nvPr/>
        </p:nvGrpSpPr>
        <p:grpSpPr>
          <a:xfrm>
            <a:off x="7721062" y="4760431"/>
            <a:ext cx="1051790" cy="551708"/>
            <a:chOff x="7391399" y="3505200"/>
            <a:chExt cx="1439251" cy="1371600"/>
          </a:xfrm>
          <a:effectLst/>
        </p:grpSpPr>
        <p:sp>
          <p:nvSpPr>
            <p:cNvPr id="23" name="Rounded Rectangle 2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69548" y="4830414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3909" y="5083539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66207" y="5083540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71073" y="2898264"/>
            <a:ext cx="819727" cy="820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1073" y="4830414"/>
            <a:ext cx="819727" cy="4889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</p:spTree>
    <p:extLst>
      <p:ext uri="{BB962C8B-B14F-4D97-AF65-F5344CB8AC3E}">
        <p14:creationId xmlns:p14="http://schemas.microsoft.com/office/powerpoint/2010/main" val="7723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821732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59" y="5863415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3" y="1620518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45" y="5955436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5" y="5955436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65" y="5575513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532611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15027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75" y="4793709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322424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7540" y="6396335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69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45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9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53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8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91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1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04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42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0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1" y="3526306"/>
            <a:ext cx="375843" cy="3786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36480" y="1676400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75" y="2364974"/>
            <a:ext cx="418573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2" y="3295398"/>
            <a:ext cx="418573" cy="246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80" y="2768847"/>
            <a:ext cx="431361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55" y="2900474"/>
            <a:ext cx="431361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550954"/>
            <a:ext cx="418573" cy="2462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8" y="3069900"/>
            <a:ext cx="428780" cy="420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469" y="2364974"/>
            <a:ext cx="431361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57" y="3714659"/>
            <a:ext cx="431361" cy="2462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51" y="3146693"/>
            <a:ext cx="375843" cy="37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040" y="2535132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1" y="3570907"/>
            <a:ext cx="418573" cy="24621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83719" y="4111427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3383719" y="4114800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4200" y="2606325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62467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2" y="3309437"/>
            <a:ext cx="418573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59" y="3295398"/>
            <a:ext cx="418573" cy="2462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7" y="2550954"/>
            <a:ext cx="418573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155" y="3069900"/>
            <a:ext cx="428780" cy="4203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6" y="2364974"/>
            <a:ext cx="431361" cy="2462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44" y="3714659"/>
            <a:ext cx="431361" cy="246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60" y="2797173"/>
            <a:ext cx="375843" cy="3786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88" y="3570907"/>
            <a:ext cx="418573" cy="2462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0" y="2340767"/>
            <a:ext cx="428780" cy="420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46" y="2823681"/>
            <a:ext cx="418573" cy="2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2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training data as a proxy for the data generating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4124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</p:spTree>
    <p:extLst>
      <p:ext uri="{BB962C8B-B14F-4D97-AF65-F5344CB8AC3E}">
        <p14:creationId xmlns:p14="http://schemas.microsoft.com/office/powerpoint/2010/main" val="376016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 random example from the real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it to the new “training” data</a:t>
            </a:r>
          </a:p>
        </p:txBody>
      </p:sp>
      <p:sp>
        <p:nvSpPr>
          <p:cNvPr id="29" name="Oval 28"/>
          <p:cNvSpPr/>
          <p:nvPr/>
        </p:nvSpPr>
        <p:spPr>
          <a:xfrm>
            <a:off x="33120" y="23622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put it back (i.e. leave it) in the original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72192" y="5503539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down on the paper (don’t write your name):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happy about right now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worried about right now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Fold the piece of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collect them, redistribute them and we’ll read them out 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don’t want to participate, just leave the paper blank</a:t>
            </a:r>
          </a:p>
        </p:txBody>
      </p:sp>
    </p:spTree>
    <p:extLst>
      <p:ext uri="{BB962C8B-B14F-4D97-AF65-F5344CB8AC3E}">
        <p14:creationId xmlns:p14="http://schemas.microsoft.com/office/powerpoint/2010/main" val="14787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3974224" y="6149686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4526290" y="4863124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 going until you’ve created a new “training” data set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m “new” training data sets by sampling with replacement from the original training data set (called </a:t>
            </a:r>
            <a:r>
              <a:rPr lang="en-US" i="1" dirty="0"/>
              <a:t>m</a:t>
            </a:r>
            <a:r>
              <a:rPr lang="en-US" dirty="0"/>
              <a:t> “</a:t>
            </a:r>
            <a:r>
              <a:rPr lang="en-US" dirty="0">
                <a:solidFill>
                  <a:srgbClr val="FF6600"/>
                </a:solidFill>
              </a:rPr>
              <a:t>bootstrap</a:t>
            </a:r>
            <a:r>
              <a:rPr lang="en-US" dirty="0"/>
              <a:t>” samples)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 a classifier on each of these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classify, take the majority vote from the </a:t>
            </a:r>
            <a:r>
              <a:rPr lang="en-US" i="1" dirty="0"/>
              <a:t>m</a:t>
            </a:r>
            <a:r>
              <a:rPr lang="en-US" dirty="0"/>
              <a:t> classifiers</a:t>
            </a:r>
          </a:p>
        </p:txBody>
      </p:sp>
    </p:spTree>
    <p:extLst>
      <p:ext uri="{BB962C8B-B14F-4D97-AF65-F5344CB8AC3E}">
        <p14:creationId xmlns:p14="http://schemas.microsoft.com/office/powerpoint/2010/main" val="416422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409146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</p:spTree>
    <p:extLst>
      <p:ext uri="{BB962C8B-B14F-4D97-AF65-F5344CB8AC3E}">
        <p14:creationId xmlns:p14="http://schemas.microsoft.com/office/powerpoint/2010/main" val="226977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7665" y="2286000"/>
            <a:ext cx="7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 data set of size n, what is the probability that a given example will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be select in a “new” training set sampled from the original?</a:t>
            </a:r>
          </a:p>
        </p:txBody>
      </p:sp>
    </p:spTree>
    <p:extLst>
      <p:ext uri="{BB962C8B-B14F-4D97-AF65-F5344CB8AC3E}">
        <p14:creationId xmlns:p14="http://schemas.microsoft.com/office/powerpoint/2010/main" val="172025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7900" y="1905000"/>
            <a:ext cx="77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first time?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23299"/>
              </p:ext>
            </p:extLst>
          </p:nvPr>
        </p:nvGraphicFramePr>
        <p:xfrm>
          <a:off x="3581400" y="29845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01" name="Equation" r:id="rId7" imgW="457200" imgH="177800" progId="Equation.3">
                  <p:embed/>
                </p:oleObj>
              </mc:Choice>
              <mc:Fallback>
                <p:oleObj name="Equation" r:id="rId7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2984500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4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04" y="1783546"/>
            <a:ext cx="745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</a:t>
            </a:r>
            <a:r>
              <a:rPr lang="en-US" sz="2800" b="1" i="1" dirty="0">
                <a:solidFill>
                  <a:srgbClr val="FF0000"/>
                </a:solidFill>
              </a:rPr>
              <a:t>any</a:t>
            </a:r>
            <a:r>
              <a:rPr lang="en-US" sz="2800" dirty="0">
                <a:solidFill>
                  <a:srgbClr val="FF0000"/>
                </a:solidFill>
              </a:rPr>
              <a:t> of the n times?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24342"/>
              </p:ext>
            </p:extLst>
          </p:nvPr>
        </p:nvGraphicFramePr>
        <p:xfrm>
          <a:off x="2980689" y="2895146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5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0689" y="2895146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0549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draw is independent and has the same probability</a:t>
            </a:r>
          </a:p>
        </p:txBody>
      </p:sp>
    </p:spTree>
    <p:extLst>
      <p:ext uri="{BB962C8B-B14F-4D97-AF65-F5344CB8AC3E}">
        <p14:creationId xmlns:p14="http://schemas.microsoft.com/office/powerpoint/2010/main" val="203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overlap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88471"/>
              </p:ext>
            </p:extLst>
          </p:nvPr>
        </p:nvGraphicFramePr>
        <p:xfrm>
          <a:off x="1219200" y="2514600"/>
          <a:ext cx="6400800" cy="36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82380"/>
            <a:ext cx="566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Converges very quickly to 1/e ≈ 63%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968"/>
              </p:ext>
            </p:extLst>
          </p:nvPr>
        </p:nvGraphicFramePr>
        <p:xfrm>
          <a:off x="3200400" y="16383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1" name="Equation" r:id="rId4" imgW="609600" imgH="228600" progId="Equation.3">
                  <p:embed/>
                </p:oleObj>
              </mc:Choice>
              <mc:Fallback>
                <p:oleObj name="Equation" r:id="rId4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6383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0338" y="4090663"/>
            <a:ext cx="13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p(not chosen)</a:t>
            </a:r>
          </a:p>
        </p:txBody>
      </p:sp>
    </p:spTree>
    <p:extLst>
      <p:ext uri="{BB962C8B-B14F-4D97-AF65-F5344CB8AC3E}">
        <p14:creationId xmlns:p14="http://schemas.microsoft.com/office/powerpoint/2010/main" val="289487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overlap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5335" y="2375210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335" y="3886200"/>
            <a:ext cx="390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 average, a randomly sampled data set will only contain 63% of the examples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896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Let’s say 10% of our examples are noisy (i.e. don’t provide good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each of the “new” data set, what proportion of noisy examples will they have?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They’ll still have ~10% of the examples as noisy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However, these examples will only represent about two-thirds of the original noisy examples</a:t>
            </a:r>
          </a:p>
          <a:p>
            <a:pPr marL="4572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00FF"/>
                </a:solidFill>
              </a:rPr>
              <a:t>For some classifiers that have trouble with noisy classifiers, this can help</a:t>
            </a:r>
          </a:p>
        </p:txBody>
      </p:sp>
    </p:spTree>
    <p:extLst>
      <p:ext uri="{BB962C8B-B14F-4D97-AF65-F5344CB8AC3E}">
        <p14:creationId xmlns:p14="http://schemas.microsoft.com/office/powerpoint/2010/main" val="2216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Bagging tends to reduce the </a:t>
            </a:r>
            <a:r>
              <a:rPr lang="en-US" i="1" dirty="0">
                <a:solidFill>
                  <a:srgbClr val="FF6600"/>
                </a:solidFill>
              </a:rPr>
              <a:t>variance</a:t>
            </a:r>
            <a:r>
              <a:rPr lang="en-US" dirty="0"/>
              <a:t> of the classifier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By voting, the classifiers are more robust to noisy examples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Bagging is most useful for classifiers that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Unstable: small changes in the training set produce very different models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Prone to </a:t>
            </a:r>
            <a:r>
              <a:rPr lang="en-US" dirty="0" err="1">
                <a:solidFill>
                  <a:srgbClr val="000000"/>
                </a:solidFill>
              </a:rPr>
              <a:t>overfitting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Often has similar effect to regularization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1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4: boosting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480077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“Strong”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target error rate </a:t>
            </a:r>
            <a:r>
              <a:rPr lang="en-US" dirty="0" err="1"/>
              <a:t>ε</a:t>
            </a:r>
            <a:endParaRPr lang="en-US" dirty="0"/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strong learning algorithm</a:t>
            </a:r>
            <a:r>
              <a:rPr lang="en-US" dirty="0"/>
              <a:t> will produce a classifier with error rate &lt;</a:t>
            </a:r>
            <a:r>
              <a:rPr lang="en-US" dirty="0" err="1"/>
              <a:t>ε</a:t>
            </a:r>
            <a:r>
              <a:rPr lang="en-US" dirty="0"/>
              <a:t> with probability 1-p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weak learning algorithm</a:t>
            </a:r>
            <a:r>
              <a:rPr lang="en-US" dirty="0"/>
              <a:t> will produce a classifier with error rate &lt; 0.5 with probability 1-p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Weak learners are much easier to create!</a:t>
            </a:r>
          </a:p>
        </p:txBody>
      </p:sp>
    </p:spTree>
    <p:extLst>
      <p:ext uri="{BB962C8B-B14F-4D97-AF65-F5344CB8AC3E}">
        <p14:creationId xmlns:p14="http://schemas.microsoft.com/office/powerpoint/2010/main" val="170022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learners for boosting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weak learning algorithm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weak classifier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>
                <a:solidFill>
                  <a:srgbClr val="0000FF"/>
                </a:solidFill>
              </a:rPr>
              <a:t>weighted</a:t>
            </a:r>
            <a:r>
              <a:rPr lang="en-US" sz="2800" dirty="0">
                <a:solidFill>
                  <a:srgbClr val="0000FF"/>
                </a:solidFill>
              </a:rPr>
              <a:t>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our algorithms can handle weights?</a:t>
            </a:r>
          </a:p>
        </p:txBody>
      </p:sp>
    </p:spTree>
    <p:extLst>
      <p:ext uri="{BB962C8B-B14F-4D97-AF65-F5344CB8AC3E}">
        <p14:creationId xmlns:p14="http://schemas.microsoft.com/office/powerpoint/2010/main" val="30327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boosting: basic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Classify:</a:t>
            </a:r>
          </a:p>
          <a:p>
            <a:pPr>
              <a:buFontTx/>
              <a:buChar char="-"/>
            </a:pPr>
            <a:r>
              <a:rPr lang="en-US" dirty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/>
              <a:t>weighted vote based on how well the weak classifier did when it was trained (i.e. in relation to training error)</a:t>
            </a:r>
          </a:p>
        </p:txBody>
      </p:sp>
    </p:spTree>
    <p:extLst>
      <p:ext uri="{BB962C8B-B14F-4D97-AF65-F5344CB8AC3E}">
        <p14:creationId xmlns:p14="http://schemas.microsoft.com/office/powerpoint/2010/main" val="251742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basics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 weak classifier: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4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should we change the example weights?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classified 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classified incorrect</a:t>
            </a:r>
          </a:p>
        </p:txBody>
      </p:sp>
    </p:spTree>
    <p:extLst>
      <p:ext uri="{BB962C8B-B14F-4D97-AF65-F5344CB8AC3E}">
        <p14:creationId xmlns:p14="http://schemas.microsoft.com/office/powerpoint/2010/main" val="3929936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Training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another weak classifier: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18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79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weighted vote based on how well they classify the training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weak_2_vote &gt; weak_1_vote since it got more right</a:t>
            </a:r>
          </a:p>
        </p:txBody>
      </p:sp>
    </p:spTree>
    <p:extLst>
      <p:ext uri="{BB962C8B-B14F-4D97-AF65-F5344CB8AC3E}">
        <p14:creationId xmlns:p14="http://schemas.microsoft.com/office/powerpoint/2010/main" val="138400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x</a:t>
            </a:r>
            <a:r>
              <a:rPr lang="en-US" sz="2400" i="1" baseline="-25000" dirty="0"/>
              <a:t>i </a:t>
            </a:r>
            <a:r>
              <a:rPr lang="en-US" sz="2400" dirty="0"/>
              <a:t>		example </a:t>
            </a:r>
            <a:r>
              <a:rPr lang="en-US" sz="2400" dirty="0" err="1"/>
              <a:t>i</a:t>
            </a:r>
            <a:r>
              <a:rPr lang="en-US" sz="2400" dirty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		weight for example </a:t>
            </a:r>
            <a:r>
              <a:rPr lang="en-US" sz="2400" i="1" dirty="0" err="1"/>
              <a:t>i</a:t>
            </a:r>
            <a:r>
              <a:rPr lang="en-US" sz="2400" dirty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classifier</a:t>
            </a:r>
            <a:r>
              <a:rPr lang="en-US" sz="2400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)	 +1/-1 prediction of classifier </a:t>
            </a:r>
            <a:r>
              <a:rPr lang="en-US" sz="2400" i="1" dirty="0"/>
              <a:t>k</a:t>
            </a:r>
            <a:r>
              <a:rPr lang="en-US" sz="2400" dirty="0"/>
              <a:t> example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0820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1" name="Equation" r:id="rId3" imgW="406400" imgH="215900" progId="Equation.3">
                  <p:embed/>
                </p:oleObj>
              </mc:Choice>
              <mc:Fallback>
                <p:oleObj name="Equation" r:id="rId3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1648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2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15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calculate “score” for this classifier:</a:t>
            </a:r>
          </a:p>
          <a:p>
            <a:pPr marL="594360" lvl="2" indent="0">
              <a:buNone/>
            </a:pP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82114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6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619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7" name="Equation" r:id="rId5" imgW="2286000" imgH="317500" progId="Equation.3">
                  <p:embed/>
                </p:oleObj>
              </mc:Choice>
              <mc:Fallback>
                <p:oleObj name="Equation" r:id="rId5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2502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8"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60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221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8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1186378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range of possible values?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8733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2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6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Between 0 (if we get all examples right) and 1 (if we get them all wrong)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68028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6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2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“score” or weight for this classifier is: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15114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0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look like (specifically for errors between 0 and 1)?</a:t>
            </a:r>
          </a:p>
        </p:txBody>
      </p:sp>
    </p:spTree>
    <p:extLst>
      <p:ext uri="{BB962C8B-B14F-4D97-AF65-F5344CB8AC3E}">
        <p14:creationId xmlns:p14="http://schemas.microsoft.com/office/powerpoint/2010/main" val="3260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to label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724400"/>
            <a:ext cx="340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decide on the final prediction?</a:t>
            </a: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8824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4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35924"/>
            <a:ext cx="5498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ranges from +∞ to -∞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for most reasonable values: ranges from ~1 to -1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errors of 50% = 0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 &gt; 50% = positive error &lt; 50% = negative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859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9069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894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8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369237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929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2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~1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1418225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15342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6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~1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We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2294908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AdaBoost</a:t>
            </a:r>
            <a:r>
              <a:rPr lang="en-US" dirty="0"/>
              <a:t>: train, updating the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5141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2334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3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8707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4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Z is called the </a:t>
            </a:r>
            <a:r>
              <a:rPr lang="en-US" sz="2800" dirty="0">
                <a:solidFill>
                  <a:srgbClr val="FF6600"/>
                </a:solidFill>
              </a:rPr>
              <a:t>normalizing constant. </a:t>
            </a:r>
            <a:r>
              <a:rPr lang="en-US" sz="2800" dirty="0">
                <a:solidFill>
                  <a:srgbClr val="0000FF"/>
                </a:solidFill>
              </a:rPr>
              <a:t>It is used to make sure that the weights sum 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42021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6112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7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37400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8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6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9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normalizing constant (i.e. the sum of the “new” </a:t>
            </a:r>
            <a:r>
              <a:rPr lang="en-US" sz="2800" dirty="0" err="1">
                <a:solidFill>
                  <a:srgbClr val="FF6600"/>
                </a:solidFill>
              </a:rPr>
              <a:t>w</a:t>
            </a:r>
            <a:r>
              <a:rPr lang="en-US" sz="2800" baseline="-25000" dirty="0" err="1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76863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20" name="Equation" r:id="rId9" imgW="2565400" imgH="457200" progId="Equation.3">
                  <p:embed/>
                </p:oleObj>
              </mc:Choice>
              <mc:Fallback>
                <p:oleObj name="Equation" r:id="rId9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33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6265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8956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375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0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6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only change weights based on current classifier (not all previous classifiers)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800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5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1435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0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</p:spTree>
    <p:extLst>
      <p:ext uri="{BB962C8B-B14F-4D97-AF65-F5344CB8AC3E}">
        <p14:creationId xmlns:p14="http://schemas.microsoft.com/office/powerpoint/2010/main" val="130860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28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628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28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38200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9464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take majority vote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if they output probabilities, take a weighted vote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565468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having multiple classifiers help?</a:t>
            </a:r>
          </a:p>
        </p:txBody>
      </p:sp>
    </p:spTree>
    <p:extLst>
      <p:ext uri="{BB962C8B-B14F-4D97-AF65-F5344CB8AC3E}">
        <p14:creationId xmlns:p14="http://schemas.microsoft.com/office/powerpoint/2010/main" val="2811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9774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 α 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trust classifier output and move as normal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bad (&gt;50% error) α is negative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classifier is so bad, consider opposite prediction of 	classifier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2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3919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error)αis positive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back (&gt;50% error)αis negative</a:t>
            </a:r>
          </a:p>
        </p:txBody>
      </p:sp>
    </p:spTree>
    <p:extLst>
      <p:ext uri="{BB962C8B-B14F-4D97-AF65-F5344CB8AC3E}">
        <p14:creationId xmlns:p14="http://schemas.microsoft.com/office/powerpoint/2010/main" val="39180891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546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anything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966563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939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7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Exponential loss!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62113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8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AdaBoost</a:t>
            </a:r>
            <a:r>
              <a:rPr lang="en-US" sz="2800" dirty="0">
                <a:solidFill>
                  <a:srgbClr val="0000FF"/>
                </a:solidFill>
              </a:rPr>
              <a:t> turns out to be another approach for minimizing the exponential loss!</a:t>
            </a:r>
          </a:p>
        </p:txBody>
      </p:sp>
    </p:spTree>
    <p:extLst>
      <p:ext uri="{BB962C8B-B14F-4D97-AF65-F5344CB8AC3E}">
        <p14:creationId xmlns:p14="http://schemas.microsoft.com/office/powerpoint/2010/main" val="1478493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cs typeface="+mn-cs"/>
                </a:rPr>
                <a:t>loss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70" name="Equation" r:id="rId4" imgW="457200" imgH="203200" progId="Equation.3">
                    <p:embed/>
                  </p:oleObj>
                </mc:Choice>
                <mc:Fallback>
                  <p:oleObj name="Equation" r:id="rId4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007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 with equal weighted data set</a:t>
            </a:r>
          </a:p>
        </p:txBody>
      </p:sp>
    </p:spTree>
    <p:extLst>
      <p:ext uri="{BB962C8B-B14F-4D97-AF65-F5344CB8AC3E}">
        <p14:creationId xmlns:p14="http://schemas.microsoft.com/office/powerpoint/2010/main" val="388593824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learner =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326009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20313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less weight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more weight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2469560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1344966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9114911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56964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96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32985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we use as a classifier?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4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1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a decision stump?</a:t>
            </a:r>
          </a:p>
        </p:txBody>
      </p:sp>
    </p:spTree>
    <p:extLst>
      <p:ext uri="{BB962C8B-B14F-4D97-AF65-F5344CB8AC3E}">
        <p14:creationId xmlns:p14="http://schemas.microsoft.com/office/powerpoint/2010/main" val="19306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boosted decision stumps?</a:t>
            </a:r>
          </a:p>
        </p:txBody>
      </p:sp>
    </p:spTree>
    <p:extLst>
      <p:ext uri="{BB962C8B-B14F-4D97-AF65-F5344CB8AC3E}">
        <p14:creationId xmlns:p14="http://schemas.microsoft.com/office/powerpoint/2010/main" val="17624314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you learn multiple stumps for that dimension then it’s the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3282552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of the keys is that boosting tends not to </a:t>
            </a:r>
            <a:r>
              <a:rPr lang="en-US" sz="2400" dirty="0" err="1"/>
              <a:t>overfit</a:t>
            </a:r>
            <a:r>
              <a:rPr lang="en-US" sz="2400" dirty="0"/>
              <a:t>, even for a large number of iterations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/>
              <a:t>can</a:t>
            </a:r>
            <a:r>
              <a:rPr lang="en-US" sz="2400" dirty="0">
                <a:cs typeface="+mn-cs"/>
              </a:rPr>
              <a:t> 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parameters!</a:t>
            </a:r>
          </a:p>
        </p:txBody>
      </p:sp>
    </p:spTree>
    <p:extLst>
      <p:ext uri="{BB962C8B-B14F-4D97-AF65-F5344CB8AC3E}">
        <p14:creationId xmlns:p14="http://schemas.microsoft.com/office/powerpoint/2010/main" val="556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8534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54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2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8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4DC87-ACE2-344C-B7B6-8FB20EAE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2" y="4607479"/>
            <a:ext cx="6290918" cy="182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D4231-D382-6D45-AFDA-4FDB060A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2" y="2590800"/>
            <a:ext cx="6498177" cy="139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46D0-B6EC-DF4C-AB6A-AAA1B578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68" y="356878"/>
            <a:ext cx="7315200" cy="14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give you some context of importance: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485383"/>
            <a:ext cx="1181100" cy="35933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550" y="3642499"/>
            <a:ext cx="120015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0518" y="6175408"/>
            <a:ext cx="945482" cy="22539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1705580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9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4" r:id="rId4" imgW="76320" imgH="190440" progId="">
                  <p:embed/>
                </p:oleObj>
              </mc:Choice>
              <mc:Fallback>
                <p:oleObj r:id="rId4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 output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873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94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“weak” classifiers learned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3091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</a:t>
            </a:r>
            <a:r>
              <a:rPr lang="en-US" dirty="0" err="1"/>
              <a:t>vs</a:t>
            </a:r>
            <a:r>
              <a:rPr lang="en-US" dirty="0"/>
              <a:t> Boosting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10541</TotalTime>
  <Words>3398</Words>
  <Application>Microsoft Macintosh PowerPoint</Application>
  <PresentationFormat>On-screen Show (4:3)</PresentationFormat>
  <Paragraphs>783</Paragraphs>
  <Slides>101</Slides>
  <Notes>21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Calibri</vt:lpstr>
      <vt:lpstr>Comic Sans MS</vt:lpstr>
      <vt:lpstr>Sylfaen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Ensemble learning</vt:lpstr>
      <vt:lpstr>Admin</vt:lpstr>
      <vt:lpstr>Quick exercise</vt:lpstr>
      <vt:lpstr>Ensemble learning</vt:lpstr>
      <vt:lpstr>Ensemble learning</vt:lpstr>
      <vt:lpstr>Ensemble learning</vt:lpstr>
      <vt:lpstr>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Given enough classifiers…</vt:lpstr>
      <vt:lpstr>What is the catch?</vt:lpstr>
      <vt:lpstr>What is the catch?</vt:lpstr>
      <vt:lpstr>Obtaining independent classifiers</vt:lpstr>
      <vt:lpstr>Idea 1: different learning methods</vt:lpstr>
      <vt:lpstr>Idea 1: different learning methods</vt:lpstr>
      <vt:lpstr>Idea 2: split up training data</vt:lpstr>
      <vt:lpstr>Idea 2: split up training data</vt:lpstr>
      <vt:lpstr>Idea 3: bagging</vt:lpstr>
      <vt:lpstr>data generating distribution</vt:lpstr>
      <vt:lpstr>Ideal situation</vt:lpstr>
      <vt:lpstr>bagging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bagging</vt:lpstr>
      <vt:lpstr>bagging concerns</vt:lpstr>
      <vt:lpstr>bagging concerns</vt:lpstr>
      <vt:lpstr>bagging concerns</vt:lpstr>
      <vt:lpstr>bagging concerns</vt:lpstr>
      <vt:lpstr>probability of overlap</vt:lpstr>
      <vt:lpstr>bagging overlap</vt:lpstr>
      <vt:lpstr>When does bagging work</vt:lpstr>
      <vt:lpstr>When does bagging work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1055</cp:revision>
  <cp:lastPrinted>2019-11-22T17:28:42Z</cp:lastPrinted>
  <dcterms:created xsi:type="dcterms:W3CDTF">2011-01-25T19:35:23Z</dcterms:created>
  <dcterms:modified xsi:type="dcterms:W3CDTF">2022-04-14T20:56:12Z</dcterms:modified>
</cp:coreProperties>
</file>