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256" r:id="rId2"/>
    <p:sldId id="358" r:id="rId3"/>
    <p:sldId id="619" r:id="rId4"/>
    <p:sldId id="620" r:id="rId5"/>
    <p:sldId id="621" r:id="rId6"/>
    <p:sldId id="622" r:id="rId7"/>
    <p:sldId id="626" r:id="rId8"/>
    <p:sldId id="627" r:id="rId9"/>
    <p:sldId id="628" r:id="rId10"/>
    <p:sldId id="629" r:id="rId11"/>
    <p:sldId id="630" r:id="rId12"/>
    <p:sldId id="631" r:id="rId13"/>
    <p:sldId id="632" r:id="rId14"/>
    <p:sldId id="633" r:id="rId15"/>
    <p:sldId id="635" r:id="rId16"/>
    <p:sldId id="636" r:id="rId17"/>
    <p:sldId id="662" r:id="rId18"/>
    <p:sldId id="637" r:id="rId19"/>
    <p:sldId id="679" r:id="rId20"/>
    <p:sldId id="642" r:id="rId21"/>
    <p:sldId id="641" r:id="rId22"/>
    <p:sldId id="645" r:id="rId23"/>
    <p:sldId id="647" r:id="rId24"/>
    <p:sldId id="648" r:id="rId25"/>
    <p:sldId id="649" r:id="rId26"/>
    <p:sldId id="650" r:id="rId27"/>
    <p:sldId id="663" r:id="rId28"/>
    <p:sldId id="665" r:id="rId29"/>
    <p:sldId id="666" r:id="rId30"/>
    <p:sldId id="667" r:id="rId31"/>
    <p:sldId id="653" r:id="rId32"/>
    <p:sldId id="655" r:id="rId33"/>
    <p:sldId id="656" r:id="rId34"/>
    <p:sldId id="657" r:id="rId35"/>
    <p:sldId id="680" r:id="rId36"/>
    <p:sldId id="659" r:id="rId37"/>
    <p:sldId id="658" r:id="rId38"/>
    <p:sldId id="661" r:id="rId39"/>
    <p:sldId id="681" r:id="rId40"/>
    <p:sldId id="654" r:id="rId41"/>
    <p:sldId id="668" r:id="rId42"/>
    <p:sldId id="669" r:id="rId43"/>
    <p:sldId id="671" r:id="rId44"/>
    <p:sldId id="672" r:id="rId45"/>
    <p:sldId id="673" r:id="rId46"/>
    <p:sldId id="670" r:id="rId47"/>
    <p:sldId id="276" r:id="rId48"/>
    <p:sldId id="675" r:id="rId49"/>
    <p:sldId id="283" r:id="rId50"/>
    <p:sldId id="287" r:id="rId51"/>
    <p:sldId id="286" r:id="rId52"/>
    <p:sldId id="285" r:id="rId53"/>
    <p:sldId id="288" r:id="rId54"/>
    <p:sldId id="674" r:id="rId55"/>
    <p:sldId id="304" r:id="rId56"/>
    <p:sldId id="305" r:id="rId57"/>
    <p:sldId id="311" r:id="rId58"/>
    <p:sldId id="312" r:id="rId59"/>
    <p:sldId id="315" r:id="rId60"/>
    <p:sldId id="677" r:id="rId61"/>
    <p:sldId id="339" r:id="rId62"/>
    <p:sldId id="678" r:id="rId63"/>
    <p:sldId id="682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clrMru>
    <a:srgbClr val="FFD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80" autoAdjust="0"/>
    <p:restoredTop sz="94579"/>
  </p:normalViewPr>
  <p:slideViewPr>
    <p:cSldViewPr snapToObjects="1">
      <p:cViewPr varScale="1">
        <p:scale>
          <a:sx n="127" d="100"/>
          <a:sy n="127" d="100"/>
        </p:scale>
        <p:origin x="184" y="1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AB8A2-4CDC-C644-955E-E61285109A67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3D43B-3BE5-D943-AF8B-60202E0F5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02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0213A-4496-8E41-939D-6D779164903A}" type="datetimeFigureOut">
              <a:rPr lang="en-US" smtClean="0"/>
              <a:pPr/>
              <a:t>3/23/22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E9A50-EED1-FA4E-868B-D30F9FDBA6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97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406C2-1B2C-4329-BE8D-E32811738F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08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Words that have similar weights, will likely predict similar outputs, i.e., are likely to occur as context for the same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E9A50-EED1-FA4E-868B-D30F9FDBA6F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E9A50-EED1-FA4E-868B-D30F9FDBA6F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75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79D8-7B89-4B9A-A238-82BEFDAAE04D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116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E9A50-EED1-FA4E-868B-D30F9FDBA6F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6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allows us to focus on particular regions, but we now have too many weights.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E9A50-EED1-FA4E-868B-D30F9FDBA6F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B6FE768-D535-DB4F-A86D-18423950C428}" type="datetimeFigureOut">
              <a:rPr lang="en-US" smtClean="0"/>
              <a:pPr/>
              <a:t>3/23/22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3/23/22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B6FE768-D535-DB4F-A86D-18423950C428}" type="datetimeFigureOut">
              <a:rPr lang="en-US" smtClean="0"/>
              <a:pPr/>
              <a:t>3/23/22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3/23/22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3/23/22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B6FE768-D535-DB4F-A86D-18423950C428}" type="datetimeFigureOut">
              <a:rPr lang="en-US" smtClean="0"/>
              <a:pPr/>
              <a:t>3/23/22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B6FE768-D535-DB4F-A86D-18423950C428}" type="datetimeFigureOut">
              <a:rPr lang="en-US" smtClean="0"/>
              <a:pPr/>
              <a:t>3/23/22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3/23/22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3/23/22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3/23/22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B6FE768-D535-DB4F-A86D-18423950C428}" type="datetimeFigureOut">
              <a:rPr lang="en-US" smtClean="0"/>
              <a:pPr/>
              <a:t>3/23/22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B6FE768-D535-DB4F-A86D-18423950C428}" type="datetimeFigureOut">
              <a:rPr lang="en-US" smtClean="0"/>
              <a:pPr/>
              <a:t>3/23/22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owardsdatascience.com/simple-introduction-to-convolutional-neural-networks-cdf8d3077bac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simple-introduction-to-convolutional-neural-networks-cdf8d3077bac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simple-introduction-to-convolutional-neural-networks-cdf8d3077bac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simple-introduction-to-convolutional-neural-networks-cdf8d3077bac" TargetMode="Externa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9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9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9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2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scs.ryerson.ca/~aharley/vis/conv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deep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David Kauchak</a:t>
            </a:r>
          </a:p>
          <a:p>
            <a:r>
              <a:rPr lang="en-US" dirty="0"/>
              <a:t>CS158 – Spring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makes “deep learning” hard for NNs?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1458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0676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601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10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200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1344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53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381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>
            <a:off x="1572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1991487" y="269856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2181987" y="2660464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2524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2715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7" idx="4"/>
            <a:endCxn id="4" idx="0"/>
          </p:cNvCxnSpPr>
          <p:nvPr/>
        </p:nvCxnSpPr>
        <p:spPr bwMode="auto">
          <a:xfrm rot="5400000">
            <a:off x="1381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4"/>
            <a:endCxn id="5" idx="0"/>
          </p:cNvCxnSpPr>
          <p:nvPr/>
        </p:nvCxnSpPr>
        <p:spPr bwMode="auto">
          <a:xfrm rot="16200000" flipH="1">
            <a:off x="1686687" y="3460563"/>
            <a:ext cx="609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7" idx="4"/>
            <a:endCxn id="6" idx="1"/>
          </p:cNvCxnSpPr>
          <p:nvPr/>
        </p:nvCxnSpPr>
        <p:spPr bwMode="auto">
          <a:xfrm rot="16200000" flipH="1">
            <a:off x="1877187" y="3270062"/>
            <a:ext cx="654237" cy="88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7" idx="4"/>
            <a:endCxn id="9" idx="0"/>
          </p:cNvCxnSpPr>
          <p:nvPr/>
        </p:nvCxnSpPr>
        <p:spPr bwMode="auto">
          <a:xfrm rot="16200000" flipH="1">
            <a:off x="2220087" y="2927163"/>
            <a:ext cx="6096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8" idx="4"/>
            <a:endCxn id="4" idx="0"/>
          </p:cNvCxnSpPr>
          <p:nvPr/>
        </p:nvCxnSpPr>
        <p:spPr bwMode="auto">
          <a:xfrm rot="5400000">
            <a:off x="1686687" y="3308163"/>
            <a:ext cx="6096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8" idx="4"/>
            <a:endCxn id="5" idx="0"/>
          </p:cNvCxnSpPr>
          <p:nvPr/>
        </p:nvCxnSpPr>
        <p:spPr bwMode="auto">
          <a:xfrm rot="5400000">
            <a:off x="19914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8" idx="5"/>
            <a:endCxn id="6" idx="0"/>
          </p:cNvCxnSpPr>
          <p:nvPr/>
        </p:nvCxnSpPr>
        <p:spPr bwMode="auto">
          <a:xfrm rot="16200000" flipH="1">
            <a:off x="2289750" y="3530225"/>
            <a:ext cx="654237" cy="273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5"/>
            <a:endCxn id="9" idx="0"/>
          </p:cNvCxnSpPr>
          <p:nvPr/>
        </p:nvCxnSpPr>
        <p:spPr bwMode="auto">
          <a:xfrm rot="16200000" flipH="1">
            <a:off x="2556450" y="3263525"/>
            <a:ext cx="654237" cy="806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4"/>
            <a:endCxn id="4" idx="7"/>
          </p:cNvCxnSpPr>
          <p:nvPr/>
        </p:nvCxnSpPr>
        <p:spPr bwMode="auto">
          <a:xfrm rot="5400000">
            <a:off x="1984951" y="3117663"/>
            <a:ext cx="654237" cy="1187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0" idx="5"/>
            <a:endCxn id="5" idx="0"/>
          </p:cNvCxnSpPr>
          <p:nvPr/>
        </p:nvCxnSpPr>
        <p:spPr bwMode="auto">
          <a:xfrm rot="5400000">
            <a:off x="2289751" y="3270063"/>
            <a:ext cx="654237" cy="793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0" idx="4"/>
            <a:endCxn id="6" idx="0"/>
          </p:cNvCxnSpPr>
          <p:nvPr/>
        </p:nvCxnSpPr>
        <p:spPr bwMode="auto">
          <a:xfrm rot="5400000">
            <a:off x="2524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0" idx="4"/>
            <a:endCxn id="9" idx="7"/>
          </p:cNvCxnSpPr>
          <p:nvPr/>
        </p:nvCxnSpPr>
        <p:spPr bwMode="auto">
          <a:xfrm rot="16200000" flipH="1">
            <a:off x="2823150" y="3467099"/>
            <a:ext cx="654237" cy="488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1458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0676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2601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2296287" y="5715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1344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Arrow Connector 33"/>
          <p:cNvCxnSpPr>
            <a:stCxn id="29" idx="5"/>
            <a:endCxn id="32" idx="1"/>
          </p:cNvCxnSpPr>
          <p:nvPr/>
        </p:nvCxnSpPr>
        <p:spPr bwMode="auto">
          <a:xfrm rot="16200000" flipH="1">
            <a:off x="1718250" y="5136963"/>
            <a:ext cx="622674" cy="622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0" idx="4"/>
            <a:endCxn id="32" idx="0"/>
          </p:cNvCxnSpPr>
          <p:nvPr/>
        </p:nvCxnSpPr>
        <p:spPr bwMode="auto">
          <a:xfrm rot="16200000" flipH="1">
            <a:off x="2067687" y="53340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1" idx="3"/>
            <a:endCxn id="32" idx="0"/>
          </p:cNvCxnSpPr>
          <p:nvPr/>
        </p:nvCxnSpPr>
        <p:spPr bwMode="auto">
          <a:xfrm rot="5400000">
            <a:off x="2258188" y="5327463"/>
            <a:ext cx="578037" cy="19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33" idx="4"/>
            <a:endCxn id="32" idx="7"/>
          </p:cNvCxnSpPr>
          <p:nvPr/>
        </p:nvCxnSpPr>
        <p:spPr bwMode="auto">
          <a:xfrm rot="5400000">
            <a:off x="2632651" y="5105400"/>
            <a:ext cx="578037" cy="7304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>
            <a:off x="2297081" y="61714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272501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214406"/>
              </p:ext>
            </p:extLst>
          </p:nvPr>
        </p:nvGraphicFramePr>
        <p:xfrm>
          <a:off x="3529736" y="2519692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018" name="Equation" r:id="rId3" imgW="1320800" imgH="215900" progId="Equation.3">
                  <p:embed/>
                </p:oleObj>
              </mc:Choice>
              <mc:Fallback>
                <p:oleObj name="Equation" r:id="rId3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9736" y="2519692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248778"/>
              </p:ext>
            </p:extLst>
          </p:nvPr>
        </p:nvGraphicFramePr>
        <p:xfrm>
          <a:off x="3466236" y="2715533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019" name="Equation" r:id="rId5" imgW="2540000" imgH="279400" progId="Equation.3">
                  <p:embed/>
                </p:oleObj>
              </mc:Choice>
              <mc:Fallback>
                <p:oleObj name="Equation" r:id="rId5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66236" y="2715533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542902"/>
              </p:ext>
            </p:extLst>
          </p:nvPr>
        </p:nvGraphicFramePr>
        <p:xfrm>
          <a:off x="3492500" y="3276600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020" name="Equation" r:id="rId7" imgW="1320800" imgH="215900" progId="Equation.3">
                  <p:embed/>
                </p:oleObj>
              </mc:Choice>
              <mc:Fallback>
                <p:oleObj name="Equation" r:id="rId7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2500" y="3276600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589244"/>
              </p:ext>
            </p:extLst>
          </p:nvPr>
        </p:nvGraphicFramePr>
        <p:xfrm>
          <a:off x="3429000" y="3472441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021" name="Equation" r:id="rId8" imgW="2540000" imgH="279400" progId="Equation.3">
                  <p:embed/>
                </p:oleObj>
              </mc:Choice>
              <mc:Fallback>
                <p:oleObj name="Equation" r:id="rId8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9000" y="3472441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962400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10000" y="4802103"/>
            <a:ext cx="500348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Modified errors tend to get diluted as they get combined with many layers of weight corrections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3810000" y="3125333"/>
            <a:ext cx="1219200" cy="175146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330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905000"/>
            <a:ext cx="8153400" cy="44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Growing field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Driven by:</a:t>
            </a:r>
          </a:p>
          <a:p>
            <a:pPr lvl="1"/>
            <a:r>
              <a:rPr lang="en-US" dirty="0"/>
              <a:t>Increase in data availability</a:t>
            </a:r>
          </a:p>
          <a:p>
            <a:pPr lvl="1"/>
            <a:r>
              <a:rPr lang="en-US" dirty="0"/>
              <a:t>Increase in computational power</a:t>
            </a:r>
          </a:p>
          <a:p>
            <a:pPr lvl="1"/>
            <a:r>
              <a:rPr lang="en-US" dirty="0"/>
              <a:t>Parallelizability of many of the algorithms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Involves more than just neural networks (though, they’re a very popular model)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1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word2vec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people have heard of it?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it?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85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Wine data uses word occurrences as a feature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does this miss?</a:t>
            </a:r>
          </a:p>
        </p:txBody>
      </p:sp>
    </p:spTree>
    <p:extLst>
      <p:ext uri="{BB962C8B-B14F-4D97-AF65-F5344CB8AC3E}">
        <p14:creationId xmlns:p14="http://schemas.microsoft.com/office/powerpoint/2010/main" val="3960635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67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Wine data uses word occurrences as a feature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does this miss?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8919" y="3505200"/>
            <a:ext cx="6417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wine had a dark </a:t>
            </a:r>
            <a:r>
              <a:rPr lang="en-US" sz="2400" dirty="0">
                <a:solidFill>
                  <a:srgbClr val="FF6600"/>
                </a:solidFill>
              </a:rPr>
              <a:t>red</a:t>
            </a:r>
            <a:r>
              <a:rPr lang="en-US" sz="2400" dirty="0"/>
              <a:t> color”			Zinfandel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6386" y="4095928"/>
            <a:ext cx="600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wine was a deep </a:t>
            </a:r>
            <a:r>
              <a:rPr lang="en-US" sz="2400" dirty="0">
                <a:solidFill>
                  <a:srgbClr val="FF6600"/>
                </a:solidFill>
              </a:rPr>
              <a:t>crimson</a:t>
            </a:r>
            <a:r>
              <a:rPr lang="en-US" sz="2400" dirty="0"/>
              <a:t> color”		label?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935" y="5798403"/>
            <a:ext cx="7077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Would like to recognize that words have similar meaning even though they aren’t lexically the same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4701063"/>
            <a:ext cx="600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wine was a deep </a:t>
            </a:r>
            <a:r>
              <a:rPr lang="en-US" sz="2400" dirty="0">
                <a:solidFill>
                  <a:srgbClr val="FF6600"/>
                </a:solidFill>
              </a:rPr>
              <a:t>yellow</a:t>
            </a:r>
            <a:r>
              <a:rPr lang="en-US" sz="2400" dirty="0"/>
              <a:t> color”		label?</a:t>
            </a:r>
          </a:p>
        </p:txBody>
      </p:sp>
    </p:spTree>
    <p:extLst>
      <p:ext uri="{BB962C8B-B14F-4D97-AF65-F5344CB8AC3E}">
        <p14:creationId xmlns:p14="http://schemas.microsoft.com/office/powerpoint/2010/main" val="3991548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Key idea: project words into a multi-dimensional “meaning” 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800" y="2996624"/>
            <a:ext cx="1018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word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438400" y="31242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11764" y="2971800"/>
            <a:ext cx="278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[x</a:t>
            </a:r>
            <a:r>
              <a:rPr lang="en-US" sz="3600" baseline="-25000" dirty="0"/>
              <a:t>1</a:t>
            </a:r>
            <a:r>
              <a:rPr lang="en-US" sz="3600" dirty="0"/>
              <a:t>, x</a:t>
            </a:r>
            <a:r>
              <a:rPr lang="en-US" sz="3600" baseline="-25000" dirty="0"/>
              <a:t>2</a:t>
            </a:r>
            <a:r>
              <a:rPr lang="en-US" sz="3600" dirty="0"/>
              <a:t>, …, </a:t>
            </a:r>
            <a:r>
              <a:rPr lang="en-US" sz="3600" dirty="0" err="1"/>
              <a:t>x</a:t>
            </a:r>
            <a:r>
              <a:rPr lang="en-US" sz="3600" baseline="-25000" dirty="0" err="1"/>
              <a:t>d</a:t>
            </a:r>
            <a:r>
              <a:rPr lang="en-US" sz="360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119818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Key idea: project words into a multi-dimensional “meaning” 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800" y="2996624"/>
            <a:ext cx="1018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word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438400" y="31242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11764" y="2971800"/>
            <a:ext cx="278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[x</a:t>
            </a:r>
            <a:r>
              <a:rPr lang="en-US" sz="3600" baseline="-25000" dirty="0"/>
              <a:t>1</a:t>
            </a:r>
            <a:r>
              <a:rPr lang="en-US" sz="3600" dirty="0"/>
              <a:t>, x</a:t>
            </a:r>
            <a:r>
              <a:rPr lang="en-US" sz="3600" baseline="-25000" dirty="0"/>
              <a:t>2</a:t>
            </a:r>
            <a:r>
              <a:rPr lang="en-US" sz="3600" dirty="0"/>
              <a:t>, …, </a:t>
            </a:r>
            <a:r>
              <a:rPr lang="en-US" sz="3600" dirty="0" err="1"/>
              <a:t>x</a:t>
            </a:r>
            <a:r>
              <a:rPr lang="en-US" sz="3600" baseline="-25000" dirty="0" err="1"/>
              <a:t>d</a:t>
            </a:r>
            <a:r>
              <a:rPr lang="en-US" sz="3600" dirty="0"/>
              <a:t>]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943600" y="5056300"/>
            <a:ext cx="1828800" cy="16764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943600" y="4065700"/>
            <a:ext cx="0" cy="2667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43600" y="6732700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5836" y="4063424"/>
            <a:ext cx="7529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717436" y="41910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90800" y="4038600"/>
            <a:ext cx="2552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[r</a:t>
            </a:r>
            <a:r>
              <a:rPr lang="en-US" sz="3600" baseline="-25000" dirty="0">
                <a:solidFill>
                  <a:srgbClr val="FF0000"/>
                </a:solidFill>
              </a:rPr>
              <a:t>1</a:t>
            </a:r>
            <a:r>
              <a:rPr lang="en-US" sz="3600" dirty="0">
                <a:solidFill>
                  <a:srgbClr val="FF0000"/>
                </a:solidFill>
              </a:rPr>
              <a:t>, r</a:t>
            </a:r>
            <a:r>
              <a:rPr lang="en-US" sz="3600" baseline="-25000" dirty="0">
                <a:solidFill>
                  <a:srgbClr val="FF0000"/>
                </a:solidFill>
              </a:rPr>
              <a:t>2</a:t>
            </a:r>
            <a:r>
              <a:rPr lang="en-US" sz="3600" dirty="0">
                <a:solidFill>
                  <a:srgbClr val="FF0000"/>
                </a:solidFill>
              </a:rPr>
              <a:t>, …, </a:t>
            </a:r>
            <a:r>
              <a:rPr lang="en-US" sz="3600" dirty="0" err="1">
                <a:solidFill>
                  <a:srgbClr val="FF0000"/>
                </a:solidFill>
              </a:rPr>
              <a:t>r</a:t>
            </a:r>
            <a:r>
              <a:rPr lang="en-US" sz="3600" baseline="-25000" dirty="0" err="1">
                <a:solidFill>
                  <a:srgbClr val="FF0000"/>
                </a:solidFill>
              </a:rPr>
              <a:t>d</a:t>
            </a:r>
            <a:r>
              <a:rPr lang="en-US" sz="3600" dirty="0">
                <a:solidFill>
                  <a:srgbClr val="FF0000"/>
                </a:solidFill>
              </a:rPr>
              <a:t>]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3810000"/>
            <a:ext cx="837895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" y="5090755"/>
            <a:ext cx="13644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crimson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750953" y="51816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24317" y="5029200"/>
            <a:ext cx="2624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6600"/>
                </a:solidFill>
              </a:rPr>
              <a:t>[c</a:t>
            </a:r>
            <a:r>
              <a:rPr lang="en-US" sz="3600" baseline="-25000" dirty="0">
                <a:solidFill>
                  <a:srgbClr val="FF6600"/>
                </a:solidFill>
              </a:rPr>
              <a:t>1</a:t>
            </a:r>
            <a:r>
              <a:rPr lang="en-US" sz="3600" dirty="0">
                <a:solidFill>
                  <a:srgbClr val="FF6600"/>
                </a:solidFill>
              </a:rPr>
              <a:t>, c</a:t>
            </a:r>
            <a:r>
              <a:rPr lang="en-US" sz="3600" baseline="-25000" dirty="0">
                <a:solidFill>
                  <a:srgbClr val="FF6600"/>
                </a:solidFill>
              </a:rPr>
              <a:t>2</a:t>
            </a:r>
            <a:r>
              <a:rPr lang="en-US" sz="3600" dirty="0">
                <a:solidFill>
                  <a:srgbClr val="FF6600"/>
                </a:solidFill>
              </a:rPr>
              <a:t>, …, c</a:t>
            </a:r>
            <a:r>
              <a:rPr lang="en-US" sz="3600" baseline="-25000" dirty="0">
                <a:solidFill>
                  <a:srgbClr val="FF6600"/>
                </a:solidFill>
              </a:rPr>
              <a:t>d</a:t>
            </a:r>
            <a:r>
              <a:rPr lang="en-US" sz="3600" dirty="0">
                <a:solidFill>
                  <a:srgbClr val="FF6600"/>
                </a:solidFill>
              </a:rPr>
              <a:t>]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35163" y="5100961"/>
            <a:ext cx="1237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[r</a:t>
            </a:r>
            <a:r>
              <a:rPr lang="en-US" sz="1600" baseline="-25000" dirty="0">
                <a:solidFill>
                  <a:srgbClr val="FF0000"/>
                </a:solidFill>
              </a:rPr>
              <a:t>1</a:t>
            </a:r>
            <a:r>
              <a:rPr lang="en-US" sz="1600" dirty="0">
                <a:solidFill>
                  <a:srgbClr val="FF0000"/>
                </a:solidFill>
              </a:rPr>
              <a:t>, r</a:t>
            </a:r>
            <a:r>
              <a:rPr lang="en-US" sz="1600" baseline="-25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, …, </a:t>
            </a:r>
            <a:r>
              <a:rPr lang="en-US" sz="1600" dirty="0" err="1">
                <a:solidFill>
                  <a:srgbClr val="FF0000"/>
                </a:solidFill>
              </a:rPr>
              <a:t>r</a:t>
            </a:r>
            <a:r>
              <a:rPr lang="en-US" sz="1600" baseline="-25000" dirty="0" err="1">
                <a:solidFill>
                  <a:srgbClr val="FF0000"/>
                </a:solidFill>
              </a:rPr>
              <a:t>d</a:t>
            </a:r>
            <a:r>
              <a:rPr lang="en-US" sz="1600" dirty="0">
                <a:solidFill>
                  <a:srgbClr val="FF0000"/>
                </a:solidFill>
              </a:rPr>
              <a:t>]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11363" y="5410200"/>
            <a:ext cx="1269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</a:rPr>
              <a:t>[c</a:t>
            </a:r>
            <a:r>
              <a:rPr lang="en-US" sz="1600" baseline="-25000" dirty="0">
                <a:solidFill>
                  <a:srgbClr val="FF6600"/>
                </a:solidFill>
              </a:rPr>
              <a:t>1</a:t>
            </a:r>
            <a:r>
              <a:rPr lang="en-US" sz="1600" dirty="0">
                <a:solidFill>
                  <a:srgbClr val="FF6600"/>
                </a:solidFill>
              </a:rPr>
              <a:t>, c</a:t>
            </a:r>
            <a:r>
              <a:rPr lang="en-US" sz="1600" baseline="-25000" dirty="0">
                <a:solidFill>
                  <a:srgbClr val="FF6600"/>
                </a:solidFill>
              </a:rPr>
              <a:t>2</a:t>
            </a:r>
            <a:r>
              <a:rPr lang="en-US" sz="1600" dirty="0">
                <a:solidFill>
                  <a:srgbClr val="FF6600"/>
                </a:solidFill>
              </a:rPr>
              <a:t>, …, c</a:t>
            </a:r>
            <a:r>
              <a:rPr lang="en-US" sz="1600" baseline="-25000" dirty="0">
                <a:solidFill>
                  <a:srgbClr val="FF6600"/>
                </a:solidFill>
              </a:rPr>
              <a:t>d</a:t>
            </a:r>
            <a:r>
              <a:rPr lang="en-US" sz="1600" dirty="0">
                <a:solidFill>
                  <a:srgbClr val="FF6600"/>
                </a:solidFill>
              </a:rPr>
              <a:t>] </a:t>
            </a:r>
          </a:p>
        </p:txBody>
      </p:sp>
      <p:sp>
        <p:nvSpPr>
          <p:cNvPr id="23" name="Oval 22"/>
          <p:cNvSpPr/>
          <p:nvPr/>
        </p:nvSpPr>
        <p:spPr>
          <a:xfrm>
            <a:off x="7714237" y="5257800"/>
            <a:ext cx="134363" cy="154615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790437" y="5486400"/>
            <a:ext cx="134363" cy="154615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4369" y="6005155"/>
            <a:ext cx="12334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D70A"/>
                </a:solidFill>
              </a:rPr>
              <a:t>yellow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1750953" y="60960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624317" y="5943600"/>
            <a:ext cx="278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D70A"/>
                </a:solidFill>
              </a:rPr>
              <a:t>[y</a:t>
            </a:r>
            <a:r>
              <a:rPr lang="en-US" sz="3600" baseline="-25000" dirty="0">
                <a:solidFill>
                  <a:srgbClr val="FFD70A"/>
                </a:solidFill>
              </a:rPr>
              <a:t>1</a:t>
            </a:r>
            <a:r>
              <a:rPr lang="en-US" sz="3600" dirty="0">
                <a:solidFill>
                  <a:srgbClr val="FFD70A"/>
                </a:solidFill>
              </a:rPr>
              <a:t>, y</a:t>
            </a:r>
            <a:r>
              <a:rPr lang="en-US" sz="3600" baseline="-25000" dirty="0">
                <a:solidFill>
                  <a:srgbClr val="FFD70A"/>
                </a:solidFill>
              </a:rPr>
              <a:t>2</a:t>
            </a:r>
            <a:r>
              <a:rPr lang="en-US" sz="3600" dirty="0">
                <a:solidFill>
                  <a:srgbClr val="FFD70A"/>
                </a:solidFill>
              </a:rPr>
              <a:t>, …, </a:t>
            </a:r>
            <a:r>
              <a:rPr lang="en-US" sz="3600" dirty="0" err="1">
                <a:solidFill>
                  <a:srgbClr val="FFD70A"/>
                </a:solidFill>
              </a:rPr>
              <a:t>y</a:t>
            </a:r>
            <a:r>
              <a:rPr lang="en-US" sz="3600" baseline="-25000" dirty="0" err="1">
                <a:solidFill>
                  <a:srgbClr val="FFD70A"/>
                </a:solidFill>
              </a:rPr>
              <a:t>d</a:t>
            </a:r>
            <a:r>
              <a:rPr lang="en-US" sz="3600" dirty="0">
                <a:solidFill>
                  <a:srgbClr val="FFD70A"/>
                </a:solidFill>
              </a:rPr>
              <a:t>]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8000" y="4191000"/>
            <a:ext cx="1340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D70A"/>
                </a:solidFill>
              </a:rPr>
              <a:t>[y</a:t>
            </a:r>
            <a:r>
              <a:rPr lang="en-US" sz="1600" baseline="-25000" dirty="0">
                <a:solidFill>
                  <a:srgbClr val="FFD70A"/>
                </a:solidFill>
              </a:rPr>
              <a:t>1</a:t>
            </a:r>
            <a:r>
              <a:rPr lang="en-US" sz="1600" dirty="0">
                <a:solidFill>
                  <a:srgbClr val="FFD70A"/>
                </a:solidFill>
              </a:rPr>
              <a:t>, y</a:t>
            </a:r>
            <a:r>
              <a:rPr lang="en-US" sz="1600" baseline="-25000" dirty="0">
                <a:solidFill>
                  <a:srgbClr val="FFD70A"/>
                </a:solidFill>
              </a:rPr>
              <a:t>2</a:t>
            </a:r>
            <a:r>
              <a:rPr lang="en-US" sz="1600" dirty="0">
                <a:solidFill>
                  <a:srgbClr val="FFD70A"/>
                </a:solidFill>
              </a:rPr>
              <a:t>, …, </a:t>
            </a:r>
            <a:r>
              <a:rPr lang="en-US" sz="1600" dirty="0" err="1">
                <a:solidFill>
                  <a:srgbClr val="FFD70A"/>
                </a:solidFill>
              </a:rPr>
              <a:t>y</a:t>
            </a:r>
            <a:r>
              <a:rPr lang="en-US" sz="1600" baseline="-25000" dirty="0" err="1">
                <a:solidFill>
                  <a:srgbClr val="FFD70A"/>
                </a:solidFill>
              </a:rPr>
              <a:t>d</a:t>
            </a:r>
            <a:r>
              <a:rPr lang="en-US" sz="1600" dirty="0">
                <a:solidFill>
                  <a:srgbClr val="FFD70A"/>
                </a:solidFill>
              </a:rPr>
              <a:t>] </a:t>
            </a:r>
          </a:p>
        </p:txBody>
      </p:sp>
      <p:sp>
        <p:nvSpPr>
          <p:cNvPr id="29" name="Oval 28"/>
          <p:cNvSpPr/>
          <p:nvPr/>
        </p:nvSpPr>
        <p:spPr>
          <a:xfrm>
            <a:off x="8153400" y="4343400"/>
            <a:ext cx="134363" cy="154615"/>
          </a:xfrm>
          <a:prstGeom prst="ellipse">
            <a:avLst/>
          </a:prstGeom>
          <a:solidFill>
            <a:srgbClr val="FFD70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52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Key idea: project words into a multi-dimensional “meaning” 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800" y="2996624"/>
            <a:ext cx="1018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word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438400" y="31242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11764" y="2971800"/>
            <a:ext cx="278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[x</a:t>
            </a:r>
            <a:r>
              <a:rPr lang="en-US" sz="3600" baseline="-25000" dirty="0"/>
              <a:t>1</a:t>
            </a:r>
            <a:r>
              <a:rPr lang="en-US" sz="3600" dirty="0"/>
              <a:t>, x</a:t>
            </a:r>
            <a:r>
              <a:rPr lang="en-US" sz="3600" baseline="-25000" dirty="0"/>
              <a:t>2</a:t>
            </a:r>
            <a:r>
              <a:rPr lang="en-US" sz="3600" dirty="0"/>
              <a:t>, …, </a:t>
            </a:r>
            <a:r>
              <a:rPr lang="en-US" sz="3600" dirty="0" err="1"/>
              <a:t>x</a:t>
            </a:r>
            <a:r>
              <a:rPr lang="en-US" sz="3600" baseline="-25000" dirty="0" err="1"/>
              <a:t>d</a:t>
            </a:r>
            <a:r>
              <a:rPr lang="en-US" sz="3600" dirty="0"/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038600"/>
            <a:ext cx="8080248" cy="266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idea of word representations is not new: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Co-occurrence matrices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Latent Semantic Analysis (LSA)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r>
              <a:rPr lang="en-US" sz="2800" dirty="0"/>
              <a:t>New idea: learn word representation using a task-driven approach</a:t>
            </a:r>
          </a:p>
        </p:txBody>
      </p:sp>
    </p:spTree>
    <p:extLst>
      <p:ext uri="{BB962C8B-B14F-4D97-AF65-F5344CB8AC3E}">
        <p14:creationId xmlns:p14="http://schemas.microsoft.com/office/powerpoint/2010/main" val="234252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0" y="1981200"/>
            <a:ext cx="6324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</a:rPr>
              <a:t>I like to eat </a:t>
            </a:r>
            <a:r>
              <a:rPr lang="en-US" dirty="0">
                <a:solidFill>
                  <a:srgbClr val="FF6600"/>
                </a:solidFill>
              </a:rPr>
              <a:t>bananas</a:t>
            </a:r>
            <a:r>
              <a:rPr lang="en-US" dirty="0"/>
              <a:t> </a:t>
            </a:r>
            <a:r>
              <a:rPr lang="en-US" dirty="0">
                <a:solidFill>
                  <a:srgbClr val="008000"/>
                </a:solidFill>
              </a:rPr>
              <a:t>with cream cheese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368" y="3429000"/>
            <a:ext cx="76645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Given a </a:t>
            </a:r>
            <a:r>
              <a:rPr lang="en-US" sz="2800" dirty="0">
                <a:solidFill>
                  <a:srgbClr val="00B050"/>
                </a:solidFill>
              </a:rPr>
              <a:t>context</a:t>
            </a:r>
            <a:r>
              <a:rPr lang="en-US" sz="2800" dirty="0"/>
              <a:t> of words</a:t>
            </a:r>
          </a:p>
          <a:p>
            <a:endParaRPr lang="en-US" sz="2800" dirty="0"/>
          </a:p>
          <a:p>
            <a:r>
              <a:rPr lang="en-US" sz="2800" dirty="0"/>
              <a:t>Predict what </a:t>
            </a:r>
            <a:r>
              <a:rPr lang="en-US" sz="2800" dirty="0">
                <a:solidFill>
                  <a:srgbClr val="EE6F2D"/>
                </a:solidFill>
              </a:rPr>
              <a:t>words</a:t>
            </a:r>
            <a:r>
              <a:rPr lang="en-US" sz="2800" dirty="0"/>
              <a:t> are likely to occur in that context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286000" y="2590800"/>
            <a:ext cx="381000" cy="914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667000" y="2590800"/>
            <a:ext cx="3429000" cy="914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124200" y="2590800"/>
            <a:ext cx="838200" cy="17526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208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Given text, can generate lots of examples: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97193" y="2819400"/>
            <a:ext cx="6324600" cy="609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dirty="0"/>
              <a:t>I like to eat bananas with cream cheese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648" y="3591640"/>
            <a:ext cx="9717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input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3591640"/>
            <a:ext cx="1813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prediction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10" y="4191000"/>
            <a:ext cx="31738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___ like to eat</a:t>
            </a:r>
          </a:p>
          <a:p>
            <a:endParaRPr lang="en-US" dirty="0"/>
          </a:p>
          <a:p>
            <a:r>
              <a:rPr lang="en-US" dirty="0"/>
              <a:t>I ___ to eat bananas</a:t>
            </a:r>
          </a:p>
          <a:p>
            <a:endParaRPr lang="en-US" dirty="0"/>
          </a:p>
          <a:p>
            <a:r>
              <a:rPr lang="en-US" dirty="0"/>
              <a:t>I like ___ eat bananas with</a:t>
            </a:r>
          </a:p>
          <a:p>
            <a:endParaRPr lang="en-US" dirty="0"/>
          </a:p>
          <a:p>
            <a:r>
              <a:rPr lang="en-US" dirty="0"/>
              <a:t>I like to ___ bananas with cream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4191000"/>
            <a:ext cx="4977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  <a:p>
            <a:endParaRPr lang="en-US" dirty="0"/>
          </a:p>
          <a:p>
            <a:r>
              <a:rPr lang="en-US" dirty="0"/>
              <a:t>like</a:t>
            </a:r>
          </a:p>
          <a:p>
            <a:endParaRPr lang="en-US" dirty="0"/>
          </a:p>
          <a:p>
            <a:r>
              <a:rPr lang="en-US" dirty="0"/>
              <a:t>to</a:t>
            </a:r>
          </a:p>
          <a:p>
            <a:endParaRPr lang="en-US" dirty="0"/>
          </a:p>
          <a:p>
            <a:r>
              <a:rPr lang="en-US" dirty="0"/>
              <a:t>eat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" y="4176416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68704" y="4195472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94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Assignment 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Use data like this to learn a distribution:</a:t>
            </a:r>
            <a:endParaRPr lang="en-US" sz="3200" dirty="0">
              <a:solidFill>
                <a:srgbClr val="FF66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193903"/>
              </p:ext>
            </p:extLst>
          </p:nvPr>
        </p:nvGraphicFramePr>
        <p:xfrm>
          <a:off x="1447800" y="4038600"/>
          <a:ext cx="47512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540" name="Equation" r:id="rId3" imgW="1346200" imgH="215900" progId="Equation.3">
                  <p:embed/>
                </p:oleObj>
              </mc:Choice>
              <mc:Fallback>
                <p:oleObj name="Equation" r:id="rId3" imgW="1346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4038600"/>
                        <a:ext cx="4751294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513841"/>
              </p:ext>
            </p:extLst>
          </p:nvPr>
        </p:nvGraphicFramePr>
        <p:xfrm>
          <a:off x="1447800" y="2765425"/>
          <a:ext cx="385445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541" name="Equation" r:id="rId5" imgW="1092200" imgH="203200" progId="Equation.3">
                  <p:embed/>
                </p:oleObj>
              </mc:Choice>
              <mc:Fallback>
                <p:oleObj name="Equation" r:id="rId5" imgW="1092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47800" y="2765425"/>
                        <a:ext cx="3854450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Left Brace 3"/>
          <p:cNvSpPr/>
          <p:nvPr/>
        </p:nvSpPr>
        <p:spPr>
          <a:xfrm rot="16200000">
            <a:off x="3390900" y="4152018"/>
            <a:ext cx="304800" cy="1600200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 rot="16200000">
            <a:off x="5028615" y="4152900"/>
            <a:ext cx="304800" cy="1600200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48067" y="5295885"/>
            <a:ext cx="141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 before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93781" y="5295885"/>
            <a:ext cx="125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 after</a:t>
            </a:r>
          </a:p>
        </p:txBody>
      </p:sp>
    </p:spTree>
    <p:extLst>
      <p:ext uri="{BB962C8B-B14F-4D97-AF65-F5344CB8AC3E}">
        <p14:creationId xmlns:p14="http://schemas.microsoft.com/office/powerpoint/2010/main" val="904727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 a neural network on this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22748"/>
            <a:ext cx="4419600" cy="49183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9200" y="6356392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</a:t>
            </a:r>
            <a:r>
              <a:rPr lang="en-US" dirty="0" err="1"/>
              <a:t>pdf</a:t>
            </a:r>
            <a:r>
              <a:rPr lang="en-US" dirty="0"/>
              <a:t>/1301.3781v3.pdf</a:t>
            </a:r>
          </a:p>
        </p:txBody>
      </p:sp>
    </p:spTree>
    <p:extLst>
      <p:ext uri="{BB962C8B-B14F-4D97-AF65-F5344CB8AC3E}">
        <p14:creationId xmlns:p14="http://schemas.microsoft.com/office/powerpoint/2010/main" val="2753557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words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0574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How can we input a “word” into a network?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495800"/>
            <a:ext cx="1600200" cy="147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49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“One-hot” encoding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48" y="1676400"/>
            <a:ext cx="8302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For a vocabulary of V words, have V input nodes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All inputs are 0 except the for the one corresponding to the word </a:t>
            </a:r>
          </a:p>
        </p:txBody>
      </p:sp>
      <p:sp>
        <p:nvSpPr>
          <p:cNvPr id="12" name="Oval 11"/>
          <p:cNvSpPr/>
          <p:nvPr/>
        </p:nvSpPr>
        <p:spPr>
          <a:xfrm>
            <a:off x="3704003" y="37862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14775" y="4398512"/>
            <a:ext cx="675027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14776" y="5386466"/>
            <a:ext cx="675026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04003" y="63008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96222" y="47795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9505" y="576746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4003" y="3797934"/>
            <a:ext cx="297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  <a:endParaRPr lang="en-US" sz="16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710925" y="4362112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apple</a:t>
            </a:r>
            <a:endParaRPr lang="en-US" sz="16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3627803" y="5352712"/>
            <a:ext cx="817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banana</a:t>
            </a:r>
            <a:endParaRPr lang="en-US" sz="16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3648752" y="6300866"/>
            <a:ext cx="665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zebra</a:t>
            </a:r>
            <a:endParaRPr lang="en-US" sz="1600" baseline="-25000" dirty="0"/>
          </a:p>
        </p:txBody>
      </p:sp>
      <p:sp>
        <p:nvSpPr>
          <p:cNvPr id="23" name="Right Brace 22"/>
          <p:cNvSpPr/>
          <p:nvPr/>
        </p:nvSpPr>
        <p:spPr>
          <a:xfrm>
            <a:off x="4618403" y="3786266"/>
            <a:ext cx="609600" cy="2853154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57800" y="5017134"/>
            <a:ext cx="1183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 nodes</a:t>
            </a:r>
          </a:p>
        </p:txBody>
      </p:sp>
    </p:spTree>
    <p:extLst>
      <p:ext uri="{BB962C8B-B14F-4D97-AF65-F5344CB8AC3E}">
        <p14:creationId xmlns:p14="http://schemas.microsoft.com/office/powerpoint/2010/main" val="743440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“One-hot” encoding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48" y="1676400"/>
            <a:ext cx="8302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For a vocabulary of V words, have V input nodes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All inputs are 0 except the for the one corresponding to the word </a:t>
            </a:r>
          </a:p>
        </p:txBody>
      </p:sp>
      <p:sp>
        <p:nvSpPr>
          <p:cNvPr id="12" name="Oval 11"/>
          <p:cNvSpPr/>
          <p:nvPr/>
        </p:nvSpPr>
        <p:spPr>
          <a:xfrm>
            <a:off x="3704003" y="37862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14775" y="4398512"/>
            <a:ext cx="675027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14776" y="5386466"/>
            <a:ext cx="675026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04003" y="63008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96222" y="47795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9505" y="576746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4003" y="3797934"/>
            <a:ext cx="297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  <a:endParaRPr lang="en-US" sz="16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710925" y="4362112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apple</a:t>
            </a:r>
            <a:endParaRPr lang="en-US" sz="16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3627803" y="5352712"/>
            <a:ext cx="817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banana</a:t>
            </a:r>
            <a:endParaRPr lang="en-US" sz="16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3648752" y="6300866"/>
            <a:ext cx="665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zebra</a:t>
            </a:r>
            <a:endParaRPr lang="en-US" sz="16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4876800"/>
            <a:ext cx="113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banana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19200" y="4779512"/>
            <a:ext cx="685800" cy="783088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16970" y="3733800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13355" y="4382785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16970" y="6312534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45100" y="5338465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415366"/>
            <a:ext cx="1600200" cy="14797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648200" y="3797934"/>
            <a:ext cx="1828800" cy="107886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648200" y="5977797"/>
            <a:ext cx="1828800" cy="66162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74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“One-hot” encoding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48" y="1676400"/>
            <a:ext cx="8302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For a vocabulary of V words, have V input nodes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All inputs are 0 except the for the one corresponding to the word </a:t>
            </a:r>
          </a:p>
        </p:txBody>
      </p:sp>
      <p:sp>
        <p:nvSpPr>
          <p:cNvPr id="12" name="Oval 11"/>
          <p:cNvSpPr/>
          <p:nvPr/>
        </p:nvSpPr>
        <p:spPr>
          <a:xfrm>
            <a:off x="3704003" y="37862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14775" y="4398512"/>
            <a:ext cx="675027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14776" y="5386466"/>
            <a:ext cx="675026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04003" y="63008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96222" y="47795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9505" y="576746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4003" y="3797934"/>
            <a:ext cx="297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  <a:endParaRPr lang="en-US" sz="16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710925" y="4362112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apple</a:t>
            </a:r>
            <a:endParaRPr lang="en-US" sz="16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3627803" y="5352712"/>
            <a:ext cx="817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banana</a:t>
            </a:r>
            <a:endParaRPr lang="en-US" sz="16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3648752" y="6300866"/>
            <a:ext cx="665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zebra</a:t>
            </a:r>
            <a:endParaRPr lang="en-US" sz="16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4876800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apple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19200" y="4779512"/>
            <a:ext cx="685800" cy="783088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16970" y="3733800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13355" y="4382785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16970" y="6312534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45100" y="5338465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415366"/>
            <a:ext cx="1600200" cy="14797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648200" y="3797934"/>
            <a:ext cx="1828800" cy="107886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648200" y="5977797"/>
            <a:ext cx="1828800" cy="66162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452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990600"/>
            <a:ext cx="4766582" cy="472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3600" y="1143000"/>
            <a:ext cx="19050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71600"/>
            <a:ext cx="3286724" cy="36576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505200" y="2895600"/>
            <a:ext cx="685800" cy="783088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15000" y="4659868"/>
            <a:ext cx="181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100 to 1000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4420794" y="62484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blog.acolyer.org</a:t>
            </a:r>
            <a:r>
              <a:rPr lang="en-US" sz="1400" dirty="0"/>
              <a:t>/2016/04/21/the-amazing-power-of-word-vectors/</a:t>
            </a:r>
          </a:p>
        </p:txBody>
      </p:sp>
    </p:spTree>
    <p:extLst>
      <p:ext uri="{BB962C8B-B14F-4D97-AF65-F5344CB8AC3E}">
        <p14:creationId xmlns:p14="http://schemas.microsoft.com/office/powerpoint/2010/main" val="3423009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077634"/>
            <a:ext cx="95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input nodes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722" y="1676400"/>
            <a:ext cx="4766582" cy="472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53322" y="1828800"/>
            <a:ext cx="19050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81200" y="2590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81200" y="3354769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81200" y="4876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3400" y="5257800"/>
            <a:ext cx="1299918" cy="533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09600" y="3735769"/>
            <a:ext cx="1223718" cy="1903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5677" y="2971800"/>
            <a:ext cx="1323123" cy="25817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600" y="2286000"/>
            <a:ext cx="1223718" cy="4471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09600" y="2438400"/>
            <a:ext cx="1219200" cy="1066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9600" y="2590800"/>
            <a:ext cx="1223718" cy="2286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38862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46702" y="42555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17654" y="6248400"/>
            <a:ext cx="157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output nodes</a:t>
            </a:r>
          </a:p>
        </p:txBody>
      </p:sp>
      <p:sp>
        <p:nvSpPr>
          <p:cNvPr id="26" name="Oval 25"/>
          <p:cNvSpPr/>
          <p:nvPr/>
        </p:nvSpPr>
        <p:spPr>
          <a:xfrm>
            <a:off x="3310195" y="20574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302712" y="2590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308192" y="5470634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302712" y="33853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95400" y="5708302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hidden nodes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4300722" y="1676400"/>
            <a:ext cx="0" cy="47244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438626" y="2286000"/>
            <a:ext cx="761774" cy="4622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479127" y="2748208"/>
            <a:ext cx="721273" cy="152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479127" y="2996968"/>
            <a:ext cx="721273" cy="247366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438626" y="2438401"/>
            <a:ext cx="864086" cy="24383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438626" y="2996969"/>
            <a:ext cx="871569" cy="1956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8" idx="6"/>
          </p:cNvCxnSpPr>
          <p:nvPr/>
        </p:nvCxnSpPr>
        <p:spPr>
          <a:xfrm>
            <a:off x="2362200" y="5067300"/>
            <a:ext cx="838200" cy="571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21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6996" y="5887134"/>
            <a:ext cx="95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input nodes</a:t>
            </a:r>
          </a:p>
        </p:txBody>
      </p:sp>
      <p:sp>
        <p:nvSpPr>
          <p:cNvPr id="6" name="Oval 5"/>
          <p:cNvSpPr/>
          <p:nvPr/>
        </p:nvSpPr>
        <p:spPr>
          <a:xfrm>
            <a:off x="4559596" y="2400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59596" y="3164269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59596" y="4686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11796" y="5067300"/>
            <a:ext cx="1299918" cy="533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187996" y="3545269"/>
            <a:ext cx="1223718" cy="1903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84073" y="2781300"/>
            <a:ext cx="1323123" cy="25817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87996" y="2095500"/>
            <a:ext cx="1223718" cy="4471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87996" y="2247900"/>
            <a:ext cx="1219200" cy="1066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187996" y="2400300"/>
            <a:ext cx="1223718" cy="2286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11796" y="36957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25098" y="40650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96050" y="6057900"/>
            <a:ext cx="157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output nodes</a:t>
            </a:r>
          </a:p>
        </p:txBody>
      </p:sp>
      <p:sp>
        <p:nvSpPr>
          <p:cNvPr id="26" name="Oval 25"/>
          <p:cNvSpPr/>
          <p:nvPr/>
        </p:nvSpPr>
        <p:spPr>
          <a:xfrm>
            <a:off x="5888591" y="18669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81108" y="2400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86588" y="5280134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881108" y="31948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73796" y="5517802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hidden nodes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017022" y="2095500"/>
            <a:ext cx="761774" cy="4622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057523" y="2557708"/>
            <a:ext cx="721273" cy="152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057523" y="2806468"/>
            <a:ext cx="721273" cy="247366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017022" y="2247901"/>
            <a:ext cx="864086" cy="24383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017022" y="2806469"/>
            <a:ext cx="871569" cy="1956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8" idx="6"/>
          </p:cNvCxnSpPr>
          <p:nvPr/>
        </p:nvCxnSpPr>
        <p:spPr>
          <a:xfrm>
            <a:off x="4940596" y="4876800"/>
            <a:ext cx="838200" cy="571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6836" y="2845475"/>
            <a:ext cx="25096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___ like to eat</a:t>
            </a:r>
          </a:p>
          <a:p>
            <a:endParaRPr lang="en-US" sz="1400" dirty="0"/>
          </a:p>
          <a:p>
            <a:r>
              <a:rPr lang="en-US" sz="1400" dirty="0"/>
              <a:t>I ___ to eat bananas</a:t>
            </a:r>
          </a:p>
          <a:p>
            <a:endParaRPr lang="en-US" sz="1400" dirty="0"/>
          </a:p>
          <a:p>
            <a:r>
              <a:rPr lang="en-US" sz="1400" dirty="0"/>
              <a:t>I like ___ eat bananas with</a:t>
            </a:r>
          </a:p>
          <a:p>
            <a:endParaRPr lang="en-US" sz="1400" dirty="0"/>
          </a:p>
          <a:p>
            <a:r>
              <a:rPr lang="en-US" sz="1400" dirty="0"/>
              <a:t>I like to ___ bananas with cream</a:t>
            </a:r>
          </a:p>
          <a:p>
            <a:endParaRPr lang="en-US" sz="1400" dirty="0"/>
          </a:p>
          <a:p>
            <a:r>
              <a:rPr lang="en-US" sz="1400" dirty="0"/>
              <a:t>…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23436" y="2743200"/>
            <a:ext cx="4410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</a:t>
            </a:r>
          </a:p>
          <a:p>
            <a:endParaRPr lang="en-US" sz="1400" dirty="0"/>
          </a:p>
          <a:p>
            <a:r>
              <a:rPr lang="en-US" sz="1400" dirty="0"/>
              <a:t>like</a:t>
            </a:r>
          </a:p>
          <a:p>
            <a:endParaRPr lang="en-US" sz="1400" dirty="0"/>
          </a:p>
          <a:p>
            <a:r>
              <a:rPr lang="en-US" sz="1400" dirty="0"/>
              <a:t>to</a:t>
            </a:r>
          </a:p>
          <a:p>
            <a:endParaRPr lang="en-US" sz="1400" dirty="0"/>
          </a:p>
          <a:p>
            <a:r>
              <a:rPr lang="en-US" sz="1400" dirty="0"/>
              <a:t>eat</a:t>
            </a:r>
          </a:p>
          <a:p>
            <a:endParaRPr lang="en-US" sz="1400" dirty="0"/>
          </a:p>
          <a:p>
            <a:r>
              <a:rPr lang="en-US" sz="1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79612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6996" y="5887134"/>
            <a:ext cx="95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input nodes</a:t>
            </a:r>
          </a:p>
        </p:txBody>
      </p:sp>
      <p:sp>
        <p:nvSpPr>
          <p:cNvPr id="6" name="Oval 5"/>
          <p:cNvSpPr/>
          <p:nvPr/>
        </p:nvSpPr>
        <p:spPr>
          <a:xfrm>
            <a:off x="4559596" y="2400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59596" y="3164269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59596" y="4686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11796" y="5067300"/>
            <a:ext cx="1299918" cy="533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187996" y="3545269"/>
            <a:ext cx="1223718" cy="1903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84073" y="2781300"/>
            <a:ext cx="1323123" cy="25817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87996" y="2095500"/>
            <a:ext cx="1223718" cy="4471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87996" y="2247900"/>
            <a:ext cx="1219200" cy="1066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187996" y="2400300"/>
            <a:ext cx="1223718" cy="2286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11796" y="36957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25098" y="40650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96050" y="6057900"/>
            <a:ext cx="157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output nodes</a:t>
            </a:r>
          </a:p>
        </p:txBody>
      </p:sp>
      <p:sp>
        <p:nvSpPr>
          <p:cNvPr id="26" name="Oval 25"/>
          <p:cNvSpPr/>
          <p:nvPr/>
        </p:nvSpPr>
        <p:spPr>
          <a:xfrm>
            <a:off x="5888591" y="18669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81108" y="2400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86588" y="5280134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881108" y="31948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73796" y="5517802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hidden nodes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017022" y="2095500"/>
            <a:ext cx="761774" cy="4622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057523" y="2557708"/>
            <a:ext cx="721273" cy="152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057523" y="2806468"/>
            <a:ext cx="721273" cy="247366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017022" y="2247901"/>
            <a:ext cx="864086" cy="24383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017022" y="2806469"/>
            <a:ext cx="871569" cy="1956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8" idx="6"/>
          </p:cNvCxnSpPr>
          <p:nvPr/>
        </p:nvCxnSpPr>
        <p:spPr>
          <a:xfrm>
            <a:off x="4940596" y="4876800"/>
            <a:ext cx="838200" cy="571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7387" y="1447800"/>
            <a:ext cx="28417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srgbClr val="008000"/>
              </a:solidFill>
            </a:endParaRPr>
          </a:p>
          <a:p>
            <a:r>
              <a:rPr lang="en-US" sz="1600" dirty="0">
                <a:solidFill>
                  <a:srgbClr val="008000"/>
                </a:solidFill>
              </a:rPr>
              <a:t>I like to ___ bananas with cream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36347" y="1295400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6600"/>
              </a:solidFill>
            </a:endParaRPr>
          </a:p>
          <a:p>
            <a:r>
              <a:rPr lang="en-US" dirty="0">
                <a:solidFill>
                  <a:srgbClr val="FF6600"/>
                </a:solidFill>
              </a:rPr>
              <a:t>eat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3431" y="2071304"/>
            <a:ext cx="41549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…</a:t>
            </a:r>
          </a:p>
          <a:p>
            <a:r>
              <a:rPr lang="en-US" dirty="0">
                <a:solidFill>
                  <a:srgbClr val="008000"/>
                </a:solidFill>
              </a:rPr>
              <a:t>1</a:t>
            </a:r>
          </a:p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…</a:t>
            </a:r>
          </a:p>
          <a:p>
            <a:r>
              <a:rPr lang="en-US" dirty="0">
                <a:solidFill>
                  <a:srgbClr val="008000"/>
                </a:solidFill>
              </a:rPr>
              <a:t>1</a:t>
            </a:r>
          </a:p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…</a:t>
            </a:r>
          </a:p>
          <a:p>
            <a:r>
              <a:rPr lang="en-US" dirty="0">
                <a:solidFill>
                  <a:srgbClr val="008000"/>
                </a:solidFill>
              </a:rPr>
              <a:t>1</a:t>
            </a:r>
          </a:p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4247" y="2907268"/>
            <a:ext cx="235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59622" y="3669268"/>
            <a:ext cx="49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18563" y="4495800"/>
            <a:ext cx="36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28598" y="2071304"/>
            <a:ext cx="41549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0</a:t>
            </a:r>
          </a:p>
          <a:p>
            <a:r>
              <a:rPr lang="en-US" dirty="0">
                <a:solidFill>
                  <a:srgbClr val="FF6600"/>
                </a:solidFill>
              </a:rPr>
              <a:t>0</a:t>
            </a:r>
          </a:p>
          <a:p>
            <a:r>
              <a:rPr lang="en-US" dirty="0">
                <a:solidFill>
                  <a:srgbClr val="FF6600"/>
                </a:solidFill>
              </a:rPr>
              <a:t>…</a:t>
            </a:r>
          </a:p>
          <a:p>
            <a:r>
              <a:rPr lang="en-US" dirty="0">
                <a:solidFill>
                  <a:srgbClr val="FF6600"/>
                </a:solidFill>
              </a:rPr>
              <a:t>1</a:t>
            </a:r>
          </a:p>
          <a:p>
            <a:r>
              <a:rPr lang="en-US" dirty="0">
                <a:solidFill>
                  <a:srgbClr val="FF6600"/>
                </a:solidFill>
              </a:rPr>
              <a:t>0</a:t>
            </a:r>
          </a:p>
          <a:p>
            <a:r>
              <a:rPr lang="en-US" dirty="0">
                <a:solidFill>
                  <a:srgbClr val="FF6600"/>
                </a:solidFill>
              </a:rPr>
              <a:t>…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37157" y="2630269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eat</a:t>
            </a:r>
          </a:p>
        </p:txBody>
      </p:sp>
    </p:spTree>
    <p:extLst>
      <p:ext uri="{BB962C8B-B14F-4D97-AF65-F5344CB8AC3E}">
        <p14:creationId xmlns:p14="http://schemas.microsoft.com/office/powerpoint/2010/main" val="2432670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055203"/>
            <a:ext cx="8308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Deep learning is a branch of machine learning based on a set of algorithms that attempt to model high level abstractions in data by using a deep graph with multiple processing layers, composed of multiple linear and non-linear transformations.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265003"/>
            <a:ext cx="8308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Deep learning is part of a broader family of machine learning methods based on learning representations of data.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90027"/>
            <a:ext cx="2286000" cy="20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82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077634"/>
            <a:ext cx="95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input nodes</a:t>
            </a:r>
          </a:p>
        </p:txBody>
      </p:sp>
      <p:sp>
        <p:nvSpPr>
          <p:cNvPr id="6" name="Oval 5"/>
          <p:cNvSpPr/>
          <p:nvPr/>
        </p:nvSpPr>
        <p:spPr>
          <a:xfrm>
            <a:off x="1981200" y="2590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81200" y="3354769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81200" y="4876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3400" y="5257800"/>
            <a:ext cx="1299918" cy="533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09600" y="3735769"/>
            <a:ext cx="1223718" cy="1903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5677" y="2971800"/>
            <a:ext cx="1323123" cy="25817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600" y="2286000"/>
            <a:ext cx="1223718" cy="4471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09600" y="2438400"/>
            <a:ext cx="1219200" cy="1066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9600" y="2590800"/>
            <a:ext cx="1223718" cy="2286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38862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46702" y="42555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17654" y="6248400"/>
            <a:ext cx="157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output nodes</a:t>
            </a:r>
          </a:p>
        </p:txBody>
      </p:sp>
      <p:sp>
        <p:nvSpPr>
          <p:cNvPr id="26" name="Oval 25"/>
          <p:cNvSpPr/>
          <p:nvPr/>
        </p:nvSpPr>
        <p:spPr>
          <a:xfrm>
            <a:off x="3310195" y="20574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302712" y="2590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308192" y="5470634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302712" y="33853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95400" y="5708302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hidden nodes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438626" y="2286000"/>
            <a:ext cx="761774" cy="4622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479127" y="2748208"/>
            <a:ext cx="721273" cy="152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479127" y="2996968"/>
            <a:ext cx="721273" cy="247366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438626" y="2438401"/>
            <a:ext cx="864086" cy="24383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438626" y="2996969"/>
            <a:ext cx="871569" cy="1956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8" idx="6"/>
          </p:cNvCxnSpPr>
          <p:nvPr/>
        </p:nvCxnSpPr>
        <p:spPr>
          <a:xfrm>
            <a:off x="2362200" y="5067300"/>
            <a:ext cx="838200" cy="571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914400" y="2251840"/>
            <a:ext cx="762000" cy="3352800"/>
          </a:xfrm>
          <a:prstGeom prst="rect">
            <a:avLst/>
          </a:prstGeom>
          <a:solidFill>
            <a:srgbClr val="0000FF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073" y="1655673"/>
            <a:ext cx="135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VxN</a:t>
            </a:r>
            <a:r>
              <a:rPr lang="en-US" dirty="0">
                <a:solidFill>
                  <a:srgbClr val="0000FF"/>
                </a:solidFill>
              </a:rPr>
              <a:t> weights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05401" y="2010722"/>
            <a:ext cx="3660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weights for each word provide an N dimensional mapping of the word</a:t>
            </a:r>
          </a:p>
          <a:p>
            <a:endParaRPr lang="en-US" sz="2400" dirty="0"/>
          </a:p>
          <a:p>
            <a:r>
              <a:rPr lang="en-US" sz="2400" dirty="0"/>
              <a:t>Words that predict similarly should have similar weights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9DCCA-7EF7-224B-9934-B9E7432C2C1F}"/>
              </a:ext>
            </a:extLst>
          </p:cNvPr>
          <p:cNvSpPr txBox="1"/>
          <p:nvPr/>
        </p:nvSpPr>
        <p:spPr>
          <a:xfrm>
            <a:off x="5638800" y="5271143"/>
            <a:ext cx="2289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Why does this work?</a:t>
            </a:r>
          </a:p>
        </p:txBody>
      </p:sp>
    </p:spTree>
    <p:extLst>
      <p:ext uri="{BB962C8B-B14F-4D97-AF65-F5344CB8AC3E}">
        <p14:creationId xmlns:p14="http://schemas.microsoft.com/office/powerpoint/2010/main" val="2505213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905000"/>
            <a:ext cx="7574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vector(word1) – vector(word2) =  vector(word3) - X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660806"/>
            <a:ext cx="450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word1 is to word2 as word3 is to X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88" y="3810000"/>
            <a:ext cx="774319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86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905000"/>
            <a:ext cx="7574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vector(word1) – vector(word2) =  vector(word3) - X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433935"/>
            <a:ext cx="450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word1 is to word2 as word3 is to 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67716"/>
            <a:ext cx="7719391" cy="2915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72" y="3186716"/>
            <a:ext cx="763656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50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95600"/>
            <a:ext cx="7958889" cy="373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905000"/>
            <a:ext cx="7574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vector(word1) – vector(word2) =  vector(word3) - X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433935"/>
            <a:ext cx="450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word1 is to word2 as word3 is to X</a:t>
            </a:r>
          </a:p>
        </p:txBody>
      </p:sp>
    </p:spTree>
    <p:extLst>
      <p:ext uri="{BB962C8B-B14F-4D97-AF65-F5344CB8AC3E}">
        <p14:creationId xmlns:p14="http://schemas.microsoft.com/office/powerpoint/2010/main" val="1333580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313"/>
          <a:stretch/>
        </p:blipFill>
        <p:spPr>
          <a:xfrm>
            <a:off x="0" y="139700"/>
            <a:ext cx="9144000" cy="5620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1095" y="5939135"/>
            <a:ext cx="6611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2-Dimensional projection of the N-dimensional space</a:t>
            </a:r>
          </a:p>
        </p:txBody>
      </p:sp>
    </p:spTree>
    <p:extLst>
      <p:ext uri="{BB962C8B-B14F-4D97-AF65-F5344CB8AC3E}">
        <p14:creationId xmlns:p14="http://schemas.microsoft.com/office/powerpoint/2010/main" val="1387875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780E-E9E8-C54C-82CB-26963A71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2DE00A-54AE-BA44-9171-898CEE1B64E3}"/>
              </a:ext>
            </a:extLst>
          </p:cNvPr>
          <p:cNvSpPr/>
          <p:nvPr/>
        </p:nvSpPr>
        <p:spPr>
          <a:xfrm>
            <a:off x="2209800" y="3124200"/>
            <a:ext cx="4159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projector.tensorflow.org</a:t>
            </a:r>
            <a:r>
              <a:rPr lang="en-US" sz="2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30158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Bag Of Words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05000"/>
            <a:ext cx="32004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77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models: skip-gram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51000"/>
            <a:ext cx="3581400" cy="43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50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word2vec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model for learning word representations from large amounts of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Has become a popular pre-processing step for learning a more robust feature representation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Models like word2vec have also been incorporated into other learning approaches (e.g. translation tasks)</a:t>
            </a:r>
          </a:p>
        </p:txBody>
      </p:sp>
    </p:spTree>
    <p:extLst>
      <p:ext uri="{BB962C8B-B14F-4D97-AF65-F5344CB8AC3E}">
        <p14:creationId xmlns:p14="http://schemas.microsoft.com/office/powerpoint/2010/main" val="3705866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word2vec resources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blog.acolyer.org</a:t>
            </a:r>
            <a:r>
              <a:rPr lang="en-US" dirty="0"/>
              <a:t>/2016/04/21/the-amazing-power-of-word-vectors/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code.google.com</a:t>
            </a:r>
            <a:r>
              <a:rPr lang="en-US" dirty="0"/>
              <a:t>/archive/p/word2vec/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https://deeplearning4j.org/word2vec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</a:t>
            </a:r>
            <a:r>
              <a:rPr lang="en-US" dirty="0" err="1"/>
              <a:t>pdf</a:t>
            </a:r>
            <a:r>
              <a:rPr lang="en-US" dirty="0"/>
              <a:t>/1301.3781v3.pdf</a:t>
            </a:r>
          </a:p>
        </p:txBody>
      </p:sp>
    </p:spTree>
    <p:extLst>
      <p:ext uri="{BB962C8B-B14F-4D97-AF65-F5344CB8AC3E}">
        <p14:creationId xmlns:p14="http://schemas.microsoft.com/office/powerpoint/2010/main" val="133277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Key: learning better features that abstract from the “raw”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Using </a:t>
            </a:r>
            <a:r>
              <a:rPr lang="en-US" dirty="0">
                <a:solidFill>
                  <a:srgbClr val="FF6600"/>
                </a:solidFill>
              </a:rPr>
              <a:t>learned</a:t>
            </a:r>
            <a:r>
              <a:rPr lang="en-US" dirty="0"/>
              <a:t> feature representations based on large amounts of data, generally unsupervised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Using classifiers with multiple layers of learning</a:t>
            </a:r>
          </a:p>
        </p:txBody>
      </p:sp>
    </p:spTree>
    <p:extLst>
      <p:ext uri="{BB962C8B-B14F-4D97-AF65-F5344CB8AC3E}">
        <p14:creationId xmlns:p14="http://schemas.microsoft.com/office/powerpoint/2010/main" val="3802828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Input: pixels of the image</a:t>
            </a:r>
          </a:p>
          <a:p>
            <a:pPr marL="0" indent="0">
              <a:buNone/>
            </a:pPr>
            <a:r>
              <a:rPr lang="en-US" sz="2400" dirty="0"/>
              <a:t>Output: what’s in the image</a:t>
            </a:r>
          </a:p>
          <a:p>
            <a:pPr marL="0" indent="0">
              <a:buNone/>
            </a:pPr>
            <a:r>
              <a:rPr lang="en-US" sz="2400" dirty="0"/>
              <a:t>Ideally: have some features that identify ”parts”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00147-EEF0-CA41-B3FB-098886091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95600"/>
            <a:ext cx="8001000" cy="36287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00F6C2-4E95-4A4A-8CA3-70F56E7FBA93}"/>
              </a:ext>
            </a:extLst>
          </p:cNvPr>
          <p:cNvSpPr/>
          <p:nvPr/>
        </p:nvSpPr>
        <p:spPr>
          <a:xfrm>
            <a:off x="3276600" y="6584358"/>
            <a:ext cx="617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https://towardsdatascience.com/simple-introduction-to-convolutional-neural-networks-cdf8d3077bac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12273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492E-8AD7-1D4E-9460-00DD53FCF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many different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502E2-FBF0-F643-932D-590D67E6F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09800"/>
            <a:ext cx="8305800" cy="31195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6D9D7A-D579-524F-8D55-C6FE14576F71}"/>
              </a:ext>
            </a:extLst>
          </p:cNvPr>
          <p:cNvSpPr/>
          <p:nvPr/>
        </p:nvSpPr>
        <p:spPr>
          <a:xfrm>
            <a:off x="3276600" y="6584358"/>
            <a:ext cx="617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https://towardsdatascience.com/simple-introduction-to-convolutional-neural-networks-cdf8d3077bac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71101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EC700-7CA3-454D-9043-44A62C4D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many different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4BAE2-08E3-4749-BB99-07984C6FC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4699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255D5B-8687-AC40-8D57-B14C0540CDB2}"/>
              </a:ext>
            </a:extLst>
          </p:cNvPr>
          <p:cNvSpPr/>
          <p:nvPr/>
        </p:nvSpPr>
        <p:spPr>
          <a:xfrm>
            <a:off x="3276600" y="6584358"/>
            <a:ext cx="617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https://towardsdatascience.com/simple-introduction-to-convolutional-neural-networks-cdf8d3077bac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92062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7B1A-1477-B241-B9CD-B29E0905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kernels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A3793-56A9-F14F-9833-BAC010153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42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7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CAE9AA-7A50-5949-A27E-06E5034E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953000"/>
            <a:ext cx="1714500" cy="172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38E7A-F1C6-474A-96D7-0682A2560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953000"/>
            <a:ext cx="1714500" cy="172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C2F43-AB81-B348-AB75-AC1D90A91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28600"/>
            <a:ext cx="1663700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3A1458-FD4F-1342-8D69-91F448EAD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90800"/>
            <a:ext cx="1663700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0218C-9C5A-BF47-91A9-87528F4CF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590800"/>
            <a:ext cx="16637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9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CAE9AA-7A50-5949-A27E-06E5034E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953000"/>
            <a:ext cx="1714500" cy="172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38E7A-F1C6-474A-96D7-0682A2560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953000"/>
            <a:ext cx="1714500" cy="172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C2F43-AB81-B348-AB75-AC1D90A91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28600"/>
            <a:ext cx="1663700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3A1458-FD4F-1342-8D69-91F448EAD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90800"/>
            <a:ext cx="1663700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0218C-9C5A-BF47-91A9-87528F4CF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590800"/>
            <a:ext cx="1663700" cy="167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AC653-8F47-8D4E-AEFD-22AB944FDB24}"/>
              </a:ext>
            </a:extLst>
          </p:cNvPr>
          <p:cNvSpPr txBox="1"/>
          <p:nvPr/>
        </p:nvSpPr>
        <p:spPr>
          <a:xfrm>
            <a:off x="3140035" y="3429000"/>
            <a:ext cx="2851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Idea: learn kernels</a:t>
            </a:r>
          </a:p>
        </p:txBody>
      </p:sp>
    </p:spTree>
    <p:extLst>
      <p:ext uri="{BB962C8B-B14F-4D97-AF65-F5344CB8AC3E}">
        <p14:creationId xmlns:p14="http://schemas.microsoft.com/office/powerpoint/2010/main" val="839417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C8270-AE51-5840-8544-4AB6A9C7E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NN approach doesn’t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B3F85-00A5-B740-A4CA-363E28C44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40" y="2057400"/>
            <a:ext cx="8622216" cy="37309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5B5203-FFDA-D042-86C7-09392FCBE074}"/>
              </a:ext>
            </a:extLst>
          </p:cNvPr>
          <p:cNvSpPr/>
          <p:nvPr/>
        </p:nvSpPr>
        <p:spPr>
          <a:xfrm>
            <a:off x="3276600" y="6584358"/>
            <a:ext cx="617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https://towardsdatascience.com/simple-introduction-to-convolutional-neural-networks-cdf8d3077bac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7145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Traditional NN approach doesn’t 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dirty="0"/>
              <a:t>The information of image is the pixel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If we’re dealing with a 512x512 RGB image, we have 512x512x3 = 786,432 inputs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solidFill>
                  <a:srgbClr val="FF0000"/>
                </a:solidFill>
              </a:rPr>
              <a:t>How many weights will we have with 5 hidden nodes?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For example, a 512x512 RGB image has 512x512x3 = 786,432 and therefore </a:t>
            </a:r>
            <a:r>
              <a:rPr lang="en-US" altLang="zh-TW" dirty="0">
                <a:solidFill>
                  <a:schemeClr val="accent2"/>
                </a:solidFill>
              </a:rPr>
              <a:t>786,432 weights</a:t>
            </a:r>
            <a:r>
              <a:rPr lang="en-US" altLang="zh-TW" dirty="0"/>
              <a:t> in the next layer </a:t>
            </a:r>
            <a:r>
              <a:rPr lang="en-US" altLang="zh-TW" b="1" dirty="0">
                <a:solidFill>
                  <a:srgbClr val="FF0000"/>
                </a:solidFill>
              </a:rPr>
              <a:t>per neuron</a:t>
            </a:r>
            <a:endParaRPr lang="en-US" altLang="zh-TW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9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Traditional NN approach doesn’t 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The information of image is the pixel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If we’re dealing with a 512x512 RGB image, we have 512x512x3 = 786,432 inputs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solidFill>
                  <a:srgbClr val="0070C0"/>
                </a:solidFill>
              </a:rPr>
              <a:t>786,432 weights </a:t>
            </a:r>
            <a:r>
              <a:rPr lang="en-US" altLang="zh-TW" b="1" dirty="0">
                <a:solidFill>
                  <a:srgbClr val="0070C0"/>
                </a:solidFill>
              </a:rPr>
              <a:t>per neuron = ~4M weights!</a:t>
            </a:r>
            <a:endParaRPr lang="en-US" altLang="zh-TW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37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Convolutional Neural Networks (CNNs)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1464166" y="2431691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9" name="直線單箭頭接點 18"/>
          <p:cNvCxnSpPr/>
          <p:nvPr/>
        </p:nvCxnSpPr>
        <p:spPr>
          <a:xfrm>
            <a:off x="2496089" y="2431690"/>
            <a:ext cx="0" cy="22892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2679616" y="340317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>
            <a:off x="1472217" y="5107277"/>
            <a:ext cx="623821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1181697" y="5183072"/>
            <a:ext cx="119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b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(Channel)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線單箭頭接點 22"/>
          <p:cNvCxnSpPr/>
          <p:nvPr/>
        </p:nvCxnSpPr>
        <p:spPr>
          <a:xfrm flipV="1">
            <a:off x="2202290" y="4836823"/>
            <a:ext cx="216526" cy="22215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2422635" y="483682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62400" y="3866832"/>
            <a:ext cx="44532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>
                <a:latin typeface="Arial" panose="020B0604020202020204" pitchFamily="34" charset="0"/>
                <a:cs typeface="Arial" panose="020B0604020202020204" pitchFamily="34" charset="0"/>
              </a:rPr>
              <a:t>We’ll draw layers as blocks of nodes/inputs, e.g., 512 x 512 x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TW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3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ttps://encrypted-tbn1.gstatic.com/images?q=tbn:ANd9GcQ-1rHkamhDd8jaylUzd9ZLACpZeFJeUbYXt8ulOFnLR3-GhW0v"/>
          <p:cNvPicPr>
            <a:picLocks noChangeAspect="1" noChangeArrowheads="1"/>
          </p:cNvPicPr>
          <p:nvPr/>
        </p:nvPicPr>
        <p:blipFill>
          <a:blip r:embed="rId3" cstate="print"/>
          <a:srcRect l="33803" r="10141" b="21695"/>
          <a:stretch>
            <a:fillRect/>
          </a:stretch>
        </p:blipFill>
        <p:spPr bwMode="auto">
          <a:xfrm>
            <a:off x="227248" y="3810000"/>
            <a:ext cx="1312888" cy="1143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1219200"/>
          </a:xfrm>
        </p:spPr>
        <p:txBody>
          <a:bodyPr/>
          <a:lstStyle/>
          <a:p>
            <a:pPr marL="742950" lvl="2" indent="-342900"/>
            <a:r>
              <a:rPr lang="en-US" dirty="0"/>
              <a:t>Train </a:t>
            </a:r>
            <a:r>
              <a:rPr lang="en-US" i="1" dirty="0"/>
              <a:t>multiple layers</a:t>
            </a:r>
            <a:r>
              <a:rPr lang="en-US" dirty="0"/>
              <a:t> of features/abstractions from data.</a:t>
            </a:r>
          </a:p>
          <a:p>
            <a:pPr marL="742950" lvl="2" indent="-342900"/>
            <a:r>
              <a:rPr lang="en-US" dirty="0"/>
              <a:t>Try to discover </a:t>
            </a:r>
            <a:r>
              <a:rPr lang="en-US" i="1" dirty="0"/>
              <a:t>representation</a:t>
            </a:r>
            <a:r>
              <a:rPr lang="en-US" dirty="0"/>
              <a:t> that makes decisions easy.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8736" y="2971800"/>
            <a:ext cx="12192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Low-level</a:t>
            </a:r>
          </a:p>
          <a:p>
            <a:pPr algn="ctr"/>
            <a:r>
              <a:rPr lang="en-US" dirty="0"/>
              <a:t>Features</a:t>
            </a:r>
          </a:p>
        </p:txBody>
      </p:sp>
      <p:sp>
        <p:nvSpPr>
          <p:cNvPr id="7" name="Down Arrow 6"/>
          <p:cNvSpPr/>
          <p:nvPr/>
        </p:nvSpPr>
        <p:spPr>
          <a:xfrm rot="5400000" flipV="1">
            <a:off x="1273436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5400000" flipV="1">
            <a:off x="3864236" y="43815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16536" y="2971800"/>
            <a:ext cx="12192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Mid-level</a:t>
            </a:r>
          </a:p>
          <a:p>
            <a:pPr algn="ctr"/>
            <a:r>
              <a:rPr lang="en-US" dirty="0"/>
              <a:t>Features</a:t>
            </a:r>
          </a:p>
        </p:txBody>
      </p:sp>
      <p:sp>
        <p:nvSpPr>
          <p:cNvPr id="11" name="Down Arrow 10"/>
          <p:cNvSpPr/>
          <p:nvPr/>
        </p:nvSpPr>
        <p:spPr>
          <a:xfrm rot="5400000" flipV="1">
            <a:off x="2721236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5400000" flipV="1">
            <a:off x="5312036" y="43815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64336" y="2971800"/>
            <a:ext cx="12192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High-level</a:t>
            </a:r>
          </a:p>
          <a:p>
            <a:pPr algn="ctr"/>
            <a:r>
              <a:rPr lang="en-US" dirty="0"/>
              <a:t>Features</a:t>
            </a:r>
          </a:p>
        </p:txBody>
      </p:sp>
      <p:sp>
        <p:nvSpPr>
          <p:cNvPr id="14" name="Down Arrow 13"/>
          <p:cNvSpPr/>
          <p:nvPr/>
        </p:nvSpPr>
        <p:spPr>
          <a:xfrm rot="5400000" flipV="1">
            <a:off x="4169036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12136" y="2971800"/>
            <a:ext cx="12192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</a:t>
            </a:r>
          </a:p>
        </p:txBody>
      </p:sp>
      <p:sp>
        <p:nvSpPr>
          <p:cNvPr id="15" name="Down Arrow 14"/>
          <p:cNvSpPr/>
          <p:nvPr/>
        </p:nvSpPr>
        <p:spPr>
          <a:xfrm rot="5400000" flipV="1">
            <a:off x="5616836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771048" y="4114800"/>
            <a:ext cx="11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“Cat”?</a:t>
            </a:r>
          </a:p>
        </p:txBody>
      </p:sp>
      <p:sp>
        <p:nvSpPr>
          <p:cNvPr id="19" name="Down Arrow 18"/>
          <p:cNvSpPr/>
          <p:nvPr/>
        </p:nvSpPr>
        <p:spPr>
          <a:xfrm rot="5400000" flipV="1">
            <a:off x="7123347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4000" y="2819400"/>
            <a:ext cx="6019800" cy="31242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95400" y="5943600"/>
            <a:ext cx="643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Learning:  train layers of features so that classifier works well.</a:t>
            </a:r>
          </a:p>
        </p:txBody>
      </p:sp>
      <p:sp>
        <p:nvSpPr>
          <p:cNvPr id="22" name="Down Arrow 21"/>
          <p:cNvSpPr/>
          <p:nvPr/>
        </p:nvSpPr>
        <p:spPr>
          <a:xfrm rot="5400000" flipV="1">
            <a:off x="4076700" y="940832"/>
            <a:ext cx="609600" cy="46482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More abstract representation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52346" y="6442346"/>
            <a:ext cx="336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 adapted from: Adam Coates</a:t>
            </a:r>
          </a:p>
        </p:txBody>
      </p:sp>
    </p:spTree>
    <p:extLst>
      <p:ext uri="{BB962C8B-B14F-4D97-AF65-F5344CB8AC3E}">
        <p14:creationId xmlns:p14="http://schemas.microsoft.com/office/powerpoint/2010/main" val="2488746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304800"/>
            <a:ext cx="8153400" cy="990600"/>
          </a:xfrm>
        </p:spPr>
        <p:txBody>
          <a:bodyPr/>
          <a:lstStyle/>
          <a:p>
            <a:r>
              <a:rPr lang="en-US" altLang="zh-TW" dirty="0"/>
              <a:t>Locally connected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image features are usually local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reduce the fully-connected network to locally-connected network.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For example, if we set window size 5, we only need 5x5x3 = 75</a:t>
            </a:r>
          </a:p>
        </p:txBody>
      </p:sp>
    </p:spTree>
    <p:extLst>
      <p:ext uri="{BB962C8B-B14F-4D97-AF65-F5344CB8AC3E}">
        <p14:creationId xmlns:p14="http://schemas.microsoft.com/office/powerpoint/2010/main" val="42604377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fully connected -&gt; locally connected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3270428" y="2406607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9" name="向右箭號 8"/>
          <p:cNvSpPr/>
          <p:nvPr/>
        </p:nvSpPr>
        <p:spPr>
          <a:xfrm>
            <a:off x="4279005" y="3525937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" name="文字方塊 11"/>
          <p:cNvSpPr txBox="1"/>
          <p:nvPr/>
        </p:nvSpPr>
        <p:spPr>
          <a:xfrm>
            <a:off x="3039604" y="505128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678036" y="505128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物件 17"/>
          <p:cNvGraphicFramePr>
            <a:graphicFrameLocks noChangeAspect="1"/>
          </p:cNvGraphicFramePr>
          <p:nvPr/>
        </p:nvGraphicFramePr>
        <p:xfrm>
          <a:off x="3282100" y="2126943"/>
          <a:ext cx="828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10" name="Equation" r:id="rId4" imgW="1104840" imgH="317160" progId="Equation.DSMT4">
                  <p:embed/>
                </p:oleObj>
              </mc:Choice>
              <mc:Fallback>
                <p:oleObj name="Equation" r:id="rId4" imgW="1104840" imgH="317160" progId="Equation.DSMT4">
                  <p:embed/>
                  <p:pic>
                    <p:nvPicPr>
                      <p:cNvPr id="18" name="物件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82100" y="2126943"/>
                        <a:ext cx="8286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橢圓 2"/>
          <p:cNvSpPr/>
          <p:nvPr/>
        </p:nvSpPr>
        <p:spPr>
          <a:xfrm>
            <a:off x="49978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4" name="直線接點 13"/>
          <p:cNvCxnSpPr>
            <a:endCxn id="3" idx="2"/>
          </p:cNvCxnSpPr>
          <p:nvPr/>
        </p:nvCxnSpPr>
        <p:spPr>
          <a:xfrm>
            <a:off x="3985205" y="2506586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endCxn id="3" idx="2"/>
          </p:cNvCxnSpPr>
          <p:nvPr/>
        </p:nvCxnSpPr>
        <p:spPr>
          <a:xfrm flipV="1">
            <a:off x="3911959" y="2767645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>
            <a:endCxn id="3" idx="2"/>
          </p:cNvCxnSpPr>
          <p:nvPr/>
        </p:nvCxnSpPr>
        <p:spPr>
          <a:xfrm>
            <a:off x="3985205" y="2767646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立方體 6"/>
          <p:cNvSpPr/>
          <p:nvPr/>
        </p:nvSpPr>
        <p:spPr>
          <a:xfrm>
            <a:off x="3270428" y="2506586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30" name="直線接點 29"/>
          <p:cNvCxnSpPr>
            <a:endCxn id="3" idx="2"/>
          </p:cNvCxnSpPr>
          <p:nvPr/>
        </p:nvCxnSpPr>
        <p:spPr>
          <a:xfrm>
            <a:off x="3911959" y="2626128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986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立方體 19"/>
          <p:cNvSpPr/>
          <p:nvPr/>
        </p:nvSpPr>
        <p:spPr>
          <a:xfrm>
            <a:off x="4997808" y="2516245"/>
            <a:ext cx="1328939" cy="3818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hidden nodes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3270428" y="2406607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向右箭號 5"/>
          <p:cNvSpPr/>
          <p:nvPr/>
        </p:nvSpPr>
        <p:spPr>
          <a:xfrm>
            <a:off x="4279005" y="3525937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文字方塊 6"/>
          <p:cNvSpPr txBox="1"/>
          <p:nvPr/>
        </p:nvSpPr>
        <p:spPr>
          <a:xfrm>
            <a:off x="3039604" y="505128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922330" y="505128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物件 8"/>
          <p:cNvGraphicFramePr>
            <a:graphicFrameLocks noChangeAspect="1"/>
          </p:cNvGraphicFramePr>
          <p:nvPr/>
        </p:nvGraphicFramePr>
        <p:xfrm>
          <a:off x="3282100" y="2126943"/>
          <a:ext cx="828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75" name="Equation" r:id="rId3" imgW="1104840" imgH="317160" progId="Equation.DSMT4">
                  <p:embed/>
                </p:oleObj>
              </mc:Choice>
              <mc:Fallback>
                <p:oleObj name="Equation" r:id="rId3" imgW="1104840" imgH="317160" progId="Equation.DSMT4">
                  <p:embed/>
                  <p:pic>
                    <p:nvPicPr>
                      <p:cNvPr id="9" name="物件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2100" y="2126943"/>
                        <a:ext cx="8286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橢圓 9"/>
          <p:cNvSpPr/>
          <p:nvPr/>
        </p:nvSpPr>
        <p:spPr>
          <a:xfrm>
            <a:off x="49978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1" name="直線接點 10"/>
          <p:cNvCxnSpPr>
            <a:endCxn id="10" idx="2"/>
          </p:cNvCxnSpPr>
          <p:nvPr/>
        </p:nvCxnSpPr>
        <p:spPr>
          <a:xfrm>
            <a:off x="3985205" y="2506586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>
            <a:endCxn id="10" idx="2"/>
          </p:cNvCxnSpPr>
          <p:nvPr/>
        </p:nvCxnSpPr>
        <p:spPr>
          <a:xfrm flipV="1">
            <a:off x="3911959" y="2767645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endCxn id="10" idx="2"/>
          </p:cNvCxnSpPr>
          <p:nvPr/>
        </p:nvCxnSpPr>
        <p:spPr>
          <a:xfrm>
            <a:off x="3985205" y="2767646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立方體 13"/>
          <p:cNvSpPr/>
          <p:nvPr/>
        </p:nvSpPr>
        <p:spPr>
          <a:xfrm>
            <a:off x="3270428" y="2506586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5" name="直線接點 14"/>
          <p:cNvCxnSpPr>
            <a:endCxn id="10" idx="2"/>
          </p:cNvCxnSpPr>
          <p:nvPr/>
        </p:nvCxnSpPr>
        <p:spPr>
          <a:xfrm>
            <a:off x="3911959" y="2626128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橢圓 15"/>
          <p:cNvSpPr/>
          <p:nvPr/>
        </p:nvSpPr>
        <p:spPr>
          <a:xfrm>
            <a:off x="5239286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7" name="橢圓 16"/>
          <p:cNvSpPr/>
          <p:nvPr/>
        </p:nvSpPr>
        <p:spPr>
          <a:xfrm>
            <a:off x="5480765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橢圓 17"/>
          <p:cNvSpPr/>
          <p:nvPr/>
        </p:nvSpPr>
        <p:spPr>
          <a:xfrm>
            <a:off x="5722244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橢圓 18"/>
          <p:cNvSpPr/>
          <p:nvPr/>
        </p:nvSpPr>
        <p:spPr>
          <a:xfrm>
            <a:off x="59666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2" name="物件 21"/>
          <p:cNvGraphicFramePr>
            <a:graphicFrameLocks noChangeAspect="1"/>
          </p:cNvGraphicFramePr>
          <p:nvPr/>
        </p:nvGraphicFramePr>
        <p:xfrm>
          <a:off x="5098022" y="2235953"/>
          <a:ext cx="12287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76" name="Equation" r:id="rId5" imgW="1638000" imgH="393480" progId="Equation.DSMT4">
                  <p:embed/>
                </p:oleObj>
              </mc:Choice>
              <mc:Fallback>
                <p:oleObj name="Equation" r:id="rId5" imgW="1638000" imgH="393480" progId="Equation.DSMT4">
                  <p:embed/>
                  <p:pic>
                    <p:nvPicPr>
                      <p:cNvPr id="22" name="物件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98022" y="2235953"/>
                        <a:ext cx="122872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Brace 2">
            <a:extLst>
              <a:ext uri="{FF2B5EF4-FFF2-40B4-BE49-F238E27FC236}">
                <a16:creationId xmlns:a16="http://schemas.microsoft.com/office/drawing/2014/main" id="{0F683B0D-F1AC-3347-B3B0-5CDA5905CD15}"/>
              </a:ext>
            </a:extLst>
          </p:cNvPr>
          <p:cNvSpPr/>
          <p:nvPr/>
        </p:nvSpPr>
        <p:spPr>
          <a:xfrm rot="16200000">
            <a:off x="5523077" y="1555704"/>
            <a:ext cx="382743" cy="1375547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958B8C-0453-E646-96E5-35907F750C06}"/>
              </a:ext>
            </a:extLst>
          </p:cNvPr>
          <p:cNvSpPr txBox="1"/>
          <p:nvPr/>
        </p:nvSpPr>
        <p:spPr>
          <a:xfrm>
            <a:off x="4677316" y="1672086"/>
            <a:ext cx="240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hidden nodes</a:t>
            </a:r>
          </a:p>
        </p:txBody>
      </p:sp>
    </p:spTree>
    <p:extLst>
      <p:ext uri="{BB962C8B-B14F-4D97-AF65-F5344CB8AC3E}">
        <p14:creationId xmlns:p14="http://schemas.microsoft.com/office/powerpoint/2010/main" val="41576940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立方體 19"/>
          <p:cNvSpPr/>
          <p:nvPr/>
        </p:nvSpPr>
        <p:spPr>
          <a:xfrm>
            <a:off x="4997808" y="2406606"/>
            <a:ext cx="1460143" cy="2523935"/>
          </a:xfrm>
          <a:prstGeom prst="cube">
            <a:avLst>
              <a:gd name="adj" fmla="val 142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apply across entire image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3270428" y="2406607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向右箭號 5"/>
          <p:cNvSpPr/>
          <p:nvPr/>
        </p:nvSpPr>
        <p:spPr>
          <a:xfrm>
            <a:off x="4279005" y="3525937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文字方塊 6"/>
          <p:cNvSpPr txBox="1"/>
          <p:nvPr/>
        </p:nvSpPr>
        <p:spPr>
          <a:xfrm>
            <a:off x="3039604" y="505128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61559" y="505128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物件 8"/>
          <p:cNvGraphicFramePr>
            <a:graphicFrameLocks noChangeAspect="1"/>
          </p:cNvGraphicFramePr>
          <p:nvPr/>
        </p:nvGraphicFramePr>
        <p:xfrm>
          <a:off x="3282100" y="2126943"/>
          <a:ext cx="828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99" name="Equation" r:id="rId3" imgW="1104840" imgH="317160" progId="Equation.DSMT4">
                  <p:embed/>
                </p:oleObj>
              </mc:Choice>
              <mc:Fallback>
                <p:oleObj name="Equation" r:id="rId3" imgW="1104840" imgH="317160" progId="Equation.DSMT4">
                  <p:embed/>
                  <p:pic>
                    <p:nvPicPr>
                      <p:cNvPr id="9" name="物件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2100" y="2126943"/>
                        <a:ext cx="8286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橢圓 9"/>
          <p:cNvSpPr/>
          <p:nvPr/>
        </p:nvSpPr>
        <p:spPr>
          <a:xfrm>
            <a:off x="49978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1" name="直線接點 10"/>
          <p:cNvCxnSpPr>
            <a:endCxn id="10" idx="2"/>
          </p:cNvCxnSpPr>
          <p:nvPr/>
        </p:nvCxnSpPr>
        <p:spPr>
          <a:xfrm>
            <a:off x="3985205" y="2506586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>
            <a:endCxn id="10" idx="2"/>
          </p:cNvCxnSpPr>
          <p:nvPr/>
        </p:nvCxnSpPr>
        <p:spPr>
          <a:xfrm flipV="1">
            <a:off x="3911959" y="2767645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endCxn id="10" idx="2"/>
          </p:cNvCxnSpPr>
          <p:nvPr/>
        </p:nvCxnSpPr>
        <p:spPr>
          <a:xfrm>
            <a:off x="3985205" y="2767646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立方體 13"/>
          <p:cNvSpPr/>
          <p:nvPr/>
        </p:nvSpPr>
        <p:spPr>
          <a:xfrm>
            <a:off x="3270428" y="2506586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5" name="直線接點 14"/>
          <p:cNvCxnSpPr>
            <a:endCxn id="10" idx="2"/>
          </p:cNvCxnSpPr>
          <p:nvPr/>
        </p:nvCxnSpPr>
        <p:spPr>
          <a:xfrm>
            <a:off x="3911959" y="2626128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橢圓 15"/>
          <p:cNvSpPr/>
          <p:nvPr/>
        </p:nvSpPr>
        <p:spPr>
          <a:xfrm>
            <a:off x="5239286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7" name="橢圓 16"/>
          <p:cNvSpPr/>
          <p:nvPr/>
        </p:nvSpPr>
        <p:spPr>
          <a:xfrm>
            <a:off x="5480765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橢圓 17"/>
          <p:cNvSpPr/>
          <p:nvPr/>
        </p:nvSpPr>
        <p:spPr>
          <a:xfrm>
            <a:off x="5722244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橢圓 18"/>
          <p:cNvSpPr/>
          <p:nvPr/>
        </p:nvSpPr>
        <p:spPr>
          <a:xfrm>
            <a:off x="59666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2" name="物件 21"/>
          <p:cNvGraphicFramePr>
            <a:graphicFrameLocks noChangeAspect="1"/>
          </p:cNvGraphicFramePr>
          <p:nvPr/>
        </p:nvGraphicFramePr>
        <p:xfrm>
          <a:off x="4656535" y="2110979"/>
          <a:ext cx="23717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500" name="Equation" r:id="rId5" imgW="3162240" imgH="393480" progId="Equation.DSMT4">
                  <p:embed/>
                </p:oleObj>
              </mc:Choice>
              <mc:Fallback>
                <p:oleObj name="Equation" r:id="rId5" imgW="3162240" imgH="393480" progId="Equation.DSMT4">
                  <p:embed/>
                  <p:pic>
                    <p:nvPicPr>
                      <p:cNvPr id="22" name="物件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6535" y="2110979"/>
                        <a:ext cx="237172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Brace 20">
            <a:extLst>
              <a:ext uri="{FF2B5EF4-FFF2-40B4-BE49-F238E27FC236}">
                <a16:creationId xmlns:a16="http://schemas.microsoft.com/office/drawing/2014/main" id="{E495DC1B-0349-6043-AEF4-F491DD77E900}"/>
              </a:ext>
            </a:extLst>
          </p:cNvPr>
          <p:cNvSpPr/>
          <p:nvPr/>
        </p:nvSpPr>
        <p:spPr>
          <a:xfrm rot="16200000">
            <a:off x="5523077" y="1555704"/>
            <a:ext cx="382743" cy="1375547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A362A6-C817-3049-A909-399FC7444655}"/>
              </a:ext>
            </a:extLst>
          </p:cNvPr>
          <p:cNvSpPr txBox="1"/>
          <p:nvPr/>
        </p:nvSpPr>
        <p:spPr>
          <a:xfrm>
            <a:off x="4677316" y="1672086"/>
            <a:ext cx="240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hidden nodes</a:t>
            </a:r>
          </a:p>
        </p:txBody>
      </p:sp>
    </p:spTree>
    <p:extLst>
      <p:ext uri="{BB962C8B-B14F-4D97-AF65-F5344CB8AC3E}">
        <p14:creationId xmlns:p14="http://schemas.microsoft.com/office/powerpoint/2010/main" val="4077440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立方體 19"/>
          <p:cNvSpPr/>
          <p:nvPr/>
        </p:nvSpPr>
        <p:spPr>
          <a:xfrm>
            <a:off x="4997808" y="2406606"/>
            <a:ext cx="1460143" cy="2523935"/>
          </a:xfrm>
          <a:prstGeom prst="cube">
            <a:avLst>
              <a:gd name="adj" fmla="val 142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apply across entire image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3270428" y="2406607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向右箭號 5"/>
          <p:cNvSpPr/>
          <p:nvPr/>
        </p:nvSpPr>
        <p:spPr>
          <a:xfrm>
            <a:off x="4279005" y="3525937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文字方塊 6"/>
          <p:cNvSpPr txBox="1"/>
          <p:nvPr/>
        </p:nvSpPr>
        <p:spPr>
          <a:xfrm>
            <a:off x="3039604" y="505128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61559" y="505128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物件 8"/>
          <p:cNvGraphicFramePr>
            <a:graphicFrameLocks noChangeAspect="1"/>
          </p:cNvGraphicFramePr>
          <p:nvPr/>
        </p:nvGraphicFramePr>
        <p:xfrm>
          <a:off x="3282100" y="2126943"/>
          <a:ext cx="828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73" name="Equation" r:id="rId3" imgW="1104840" imgH="317160" progId="Equation.DSMT4">
                  <p:embed/>
                </p:oleObj>
              </mc:Choice>
              <mc:Fallback>
                <p:oleObj name="Equation" r:id="rId3" imgW="1104840" imgH="317160" progId="Equation.DSMT4">
                  <p:embed/>
                  <p:pic>
                    <p:nvPicPr>
                      <p:cNvPr id="9" name="物件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2100" y="2126943"/>
                        <a:ext cx="8286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橢圓 9"/>
          <p:cNvSpPr/>
          <p:nvPr/>
        </p:nvSpPr>
        <p:spPr>
          <a:xfrm>
            <a:off x="49978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1" name="直線接點 10"/>
          <p:cNvCxnSpPr>
            <a:endCxn id="10" idx="2"/>
          </p:cNvCxnSpPr>
          <p:nvPr/>
        </p:nvCxnSpPr>
        <p:spPr>
          <a:xfrm>
            <a:off x="3985205" y="2506586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>
            <a:endCxn id="10" idx="2"/>
          </p:cNvCxnSpPr>
          <p:nvPr/>
        </p:nvCxnSpPr>
        <p:spPr>
          <a:xfrm flipV="1">
            <a:off x="3911959" y="2767645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endCxn id="10" idx="2"/>
          </p:cNvCxnSpPr>
          <p:nvPr/>
        </p:nvCxnSpPr>
        <p:spPr>
          <a:xfrm>
            <a:off x="3985205" y="2767646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立方體 13"/>
          <p:cNvSpPr/>
          <p:nvPr/>
        </p:nvSpPr>
        <p:spPr>
          <a:xfrm>
            <a:off x="3270428" y="2506586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5" name="直線接點 14"/>
          <p:cNvCxnSpPr>
            <a:endCxn id="10" idx="2"/>
          </p:cNvCxnSpPr>
          <p:nvPr/>
        </p:nvCxnSpPr>
        <p:spPr>
          <a:xfrm>
            <a:off x="3911959" y="2626128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橢圓 15"/>
          <p:cNvSpPr/>
          <p:nvPr/>
        </p:nvSpPr>
        <p:spPr>
          <a:xfrm>
            <a:off x="5239286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7" name="橢圓 16"/>
          <p:cNvSpPr/>
          <p:nvPr/>
        </p:nvSpPr>
        <p:spPr>
          <a:xfrm>
            <a:off x="5480765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橢圓 17"/>
          <p:cNvSpPr/>
          <p:nvPr/>
        </p:nvSpPr>
        <p:spPr>
          <a:xfrm>
            <a:off x="5722244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橢圓 18"/>
          <p:cNvSpPr/>
          <p:nvPr/>
        </p:nvSpPr>
        <p:spPr>
          <a:xfrm>
            <a:off x="59666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2" name="物件 21"/>
          <p:cNvGraphicFramePr>
            <a:graphicFrameLocks noChangeAspect="1"/>
          </p:cNvGraphicFramePr>
          <p:nvPr/>
        </p:nvGraphicFramePr>
        <p:xfrm>
          <a:off x="4656535" y="2110979"/>
          <a:ext cx="23717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74" name="Equation" r:id="rId5" imgW="3162240" imgH="393480" progId="Equation.DSMT4">
                  <p:embed/>
                </p:oleObj>
              </mc:Choice>
              <mc:Fallback>
                <p:oleObj name="Equation" r:id="rId5" imgW="3162240" imgH="393480" progId="Equation.DSMT4">
                  <p:embed/>
                  <p:pic>
                    <p:nvPicPr>
                      <p:cNvPr id="22" name="物件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6535" y="2110979"/>
                        <a:ext cx="237172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Brace 20">
            <a:extLst>
              <a:ext uri="{FF2B5EF4-FFF2-40B4-BE49-F238E27FC236}">
                <a16:creationId xmlns:a16="http://schemas.microsoft.com/office/drawing/2014/main" id="{E495DC1B-0349-6043-AEF4-F491DD77E900}"/>
              </a:ext>
            </a:extLst>
          </p:cNvPr>
          <p:cNvSpPr/>
          <p:nvPr/>
        </p:nvSpPr>
        <p:spPr>
          <a:xfrm rot="16200000">
            <a:off x="5523077" y="1555704"/>
            <a:ext cx="382743" cy="1375547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A362A6-C817-3049-A909-399FC7444655}"/>
              </a:ext>
            </a:extLst>
          </p:cNvPr>
          <p:cNvSpPr txBox="1"/>
          <p:nvPr/>
        </p:nvSpPr>
        <p:spPr>
          <a:xfrm>
            <a:off x="4677316" y="1672086"/>
            <a:ext cx="240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hidden nodes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8565C-9355-0443-8993-0D886D374DE3}"/>
              </a:ext>
            </a:extLst>
          </p:cNvPr>
          <p:cNvSpPr txBox="1"/>
          <p:nvPr/>
        </p:nvSpPr>
        <p:spPr>
          <a:xfrm>
            <a:off x="1242049" y="5701955"/>
            <a:ext cx="6417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How many weighs assuming: 512x512x3 images,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5 x 5 x 3 locally connected, and 5 hidden nodes?</a:t>
            </a:r>
          </a:p>
        </p:txBody>
      </p:sp>
    </p:spTree>
    <p:extLst>
      <p:ext uri="{BB962C8B-B14F-4D97-AF65-F5344CB8AC3E}">
        <p14:creationId xmlns:p14="http://schemas.microsoft.com/office/powerpoint/2010/main" val="5292061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Too many weights!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2226468"/>
            <a:ext cx="8035612" cy="4098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Despite only locally-connected, there are still too many weights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512x512x5 neurons in the next layer, we have 5x5x3 local connections = </a:t>
            </a:r>
            <a:r>
              <a:rPr lang="en-US" altLang="zh-TW" dirty="0">
                <a:solidFill>
                  <a:srgbClr val="0070C0"/>
                </a:solidFill>
              </a:rPr>
              <a:t>98 million weights</a:t>
            </a:r>
          </a:p>
        </p:txBody>
      </p:sp>
    </p:spTree>
    <p:extLst>
      <p:ext uri="{BB962C8B-B14F-4D97-AF65-F5344CB8AC3E}">
        <p14:creationId xmlns:p14="http://schemas.microsoft.com/office/powerpoint/2010/main" val="21184972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Share weights:</a:t>
            </a:r>
            <a:endParaRPr lang="zh-TW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0C3982-515A-9E40-89BE-6AE002280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966"/>
          <a:stretch/>
        </p:blipFill>
        <p:spPr>
          <a:xfrm>
            <a:off x="378240" y="2057400"/>
            <a:ext cx="3279360" cy="37309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6FD9CE-A466-9440-9242-107A54EFC105}"/>
              </a:ext>
            </a:extLst>
          </p:cNvPr>
          <p:cNvSpPr txBox="1"/>
          <p:nvPr/>
        </p:nvSpPr>
        <p:spPr>
          <a:xfrm>
            <a:off x="3917932" y="1828800"/>
            <a:ext cx="52260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weights to a given hidden node are the same for the locally-connected edges</a:t>
            </a:r>
          </a:p>
          <a:p>
            <a:endParaRPr lang="en-US" sz="2400" dirty="0"/>
          </a:p>
          <a:p>
            <a:r>
              <a:rPr lang="en-US" sz="2400" dirty="0"/>
              <a:t>During classifying, we treat it like we have different edges, just with the same weight</a:t>
            </a:r>
          </a:p>
          <a:p>
            <a:endParaRPr lang="en-US" sz="2400" dirty="0"/>
          </a:p>
          <a:p>
            <a:r>
              <a:rPr lang="en-US" sz="2400" dirty="0"/>
              <a:t>During training, we update the weights as normal except we update </a:t>
            </a:r>
            <a:r>
              <a:rPr lang="en-US" sz="2400" i="1" dirty="0"/>
              <a:t>the same weights</a:t>
            </a:r>
            <a:r>
              <a:rPr lang="en-US" sz="2400" dirty="0"/>
              <a:t> for a given hidden node</a:t>
            </a:r>
          </a:p>
          <a:p>
            <a:endParaRPr lang="en-US" sz="2400" dirty="0"/>
          </a:p>
          <a:p>
            <a:r>
              <a:rPr lang="en-US" sz="2400" dirty="0"/>
              <a:t>Solves the positional issue!</a:t>
            </a:r>
          </a:p>
        </p:txBody>
      </p:sp>
    </p:spTree>
    <p:extLst>
      <p:ext uri="{BB962C8B-B14F-4D97-AF65-F5344CB8AC3E}">
        <p14:creationId xmlns:p14="http://schemas.microsoft.com/office/powerpoint/2010/main" val="10865842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平行四邊形 33"/>
          <p:cNvSpPr/>
          <p:nvPr/>
        </p:nvSpPr>
        <p:spPr>
          <a:xfrm>
            <a:off x="4921390" y="5342941"/>
            <a:ext cx="597155" cy="235424"/>
          </a:xfrm>
          <a:prstGeom prst="parallelogram">
            <a:avLst>
              <a:gd name="adj" fmla="val 96739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Share weights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We share parameter in the </a:t>
            </a:r>
            <a:r>
              <a:rPr lang="en-US" altLang="zh-TW" dirty="0">
                <a:solidFill>
                  <a:schemeClr val="accent2"/>
                </a:solidFill>
              </a:rPr>
              <a:t>same depth</a:t>
            </a:r>
            <a:r>
              <a:rPr lang="en-US" altLang="zh-TW" dirty="0"/>
              <a:t>.</a:t>
            </a:r>
          </a:p>
          <a:p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4997808" y="2928201"/>
            <a:ext cx="1460143" cy="2523935"/>
          </a:xfrm>
          <a:prstGeom prst="cube">
            <a:avLst>
              <a:gd name="adj" fmla="val 142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立方體 5"/>
          <p:cNvSpPr/>
          <p:nvPr/>
        </p:nvSpPr>
        <p:spPr>
          <a:xfrm>
            <a:off x="3270428" y="2928202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向右箭號 6"/>
          <p:cNvSpPr/>
          <p:nvPr/>
        </p:nvSpPr>
        <p:spPr>
          <a:xfrm>
            <a:off x="4279005" y="4047532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/>
          <p:cNvSpPr txBox="1"/>
          <p:nvPr/>
        </p:nvSpPr>
        <p:spPr>
          <a:xfrm>
            <a:off x="3039604" y="557287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861559" y="557287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997807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2" name="直線接點 11"/>
          <p:cNvCxnSpPr>
            <a:endCxn id="11" idx="2"/>
          </p:cNvCxnSpPr>
          <p:nvPr/>
        </p:nvCxnSpPr>
        <p:spPr>
          <a:xfrm>
            <a:off x="3985205" y="3028181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endCxn id="11" idx="2"/>
          </p:cNvCxnSpPr>
          <p:nvPr/>
        </p:nvCxnSpPr>
        <p:spPr>
          <a:xfrm flipV="1">
            <a:off x="3911959" y="3289240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endCxn id="11" idx="2"/>
          </p:cNvCxnSpPr>
          <p:nvPr/>
        </p:nvCxnSpPr>
        <p:spPr>
          <a:xfrm>
            <a:off x="3985205" y="3289241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立方體 14"/>
          <p:cNvSpPr/>
          <p:nvPr/>
        </p:nvSpPr>
        <p:spPr>
          <a:xfrm>
            <a:off x="3270428" y="3028181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6" name="直線接點 15"/>
          <p:cNvCxnSpPr>
            <a:endCxn id="11" idx="2"/>
          </p:cNvCxnSpPr>
          <p:nvPr/>
        </p:nvCxnSpPr>
        <p:spPr>
          <a:xfrm>
            <a:off x="3911959" y="3147723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橢圓 16"/>
          <p:cNvSpPr/>
          <p:nvPr/>
        </p:nvSpPr>
        <p:spPr>
          <a:xfrm>
            <a:off x="5239286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橢圓 17"/>
          <p:cNvSpPr/>
          <p:nvPr/>
        </p:nvSpPr>
        <p:spPr>
          <a:xfrm>
            <a:off x="5480765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橢圓 18"/>
          <p:cNvSpPr/>
          <p:nvPr/>
        </p:nvSpPr>
        <p:spPr>
          <a:xfrm>
            <a:off x="5722244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0" name="橢圓 19"/>
          <p:cNvSpPr/>
          <p:nvPr/>
        </p:nvSpPr>
        <p:spPr>
          <a:xfrm>
            <a:off x="5966607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2" name="物件 21"/>
          <p:cNvGraphicFramePr>
            <a:graphicFrameLocks noChangeAspect="1"/>
          </p:cNvGraphicFramePr>
          <p:nvPr/>
        </p:nvGraphicFramePr>
        <p:xfrm>
          <a:off x="3102769" y="2675436"/>
          <a:ext cx="13620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07" name="Equation" r:id="rId3" imgW="1815840" imgH="317160" progId="Equation.DSMT4">
                  <p:embed/>
                </p:oleObj>
              </mc:Choice>
              <mc:Fallback>
                <p:oleObj name="Equation" r:id="rId3" imgW="1815840" imgH="317160" progId="Equation.DSMT4">
                  <p:embed/>
                  <p:pic>
                    <p:nvPicPr>
                      <p:cNvPr id="22" name="物件 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2769" y="2675436"/>
                        <a:ext cx="13620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矩形 24"/>
          <p:cNvSpPr/>
          <p:nvPr/>
        </p:nvSpPr>
        <p:spPr>
          <a:xfrm>
            <a:off x="4921676" y="3028180"/>
            <a:ext cx="356248" cy="254469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8" name="平行四邊形 27"/>
          <p:cNvSpPr/>
          <p:nvPr/>
        </p:nvSpPr>
        <p:spPr>
          <a:xfrm>
            <a:off x="4921676" y="2795200"/>
            <a:ext cx="597155" cy="235424"/>
          </a:xfrm>
          <a:prstGeom prst="parallelogram">
            <a:avLst>
              <a:gd name="adj" fmla="val 96739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1" name="物件 20"/>
          <p:cNvGraphicFramePr>
            <a:graphicFrameLocks noChangeAspect="1"/>
          </p:cNvGraphicFramePr>
          <p:nvPr/>
        </p:nvGraphicFramePr>
        <p:xfrm>
          <a:off x="5681601" y="2660147"/>
          <a:ext cx="137160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08" name="Equation" r:id="rId5" imgW="1828800" imgH="317160" progId="Equation.DSMT4">
                  <p:embed/>
                </p:oleObj>
              </mc:Choice>
              <mc:Fallback>
                <p:oleObj name="Equation" r:id="rId5" imgW="1828800" imgH="317160" progId="Equation.DSMT4">
                  <p:embed/>
                  <p:pic>
                    <p:nvPicPr>
                      <p:cNvPr id="21" name="物件 2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81601" y="2660147"/>
                        <a:ext cx="1371600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直線接點 29"/>
          <p:cNvCxnSpPr/>
          <p:nvPr/>
        </p:nvCxnSpPr>
        <p:spPr>
          <a:xfrm>
            <a:off x="5539303" y="2794498"/>
            <a:ext cx="0" cy="13370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5160578" y="2779209"/>
            <a:ext cx="0" cy="19793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22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Parameter sharing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We share parameter in the </a:t>
            </a:r>
            <a:r>
              <a:rPr lang="en-US" altLang="zh-TW" dirty="0">
                <a:solidFill>
                  <a:schemeClr val="accent2"/>
                </a:solidFill>
              </a:rPr>
              <a:t>same depth</a:t>
            </a:r>
          </a:p>
          <a:p>
            <a:pPr marL="0" indent="0">
              <a:buNone/>
            </a:pPr>
            <a:endParaRPr lang="en-US" altLang="zh-TW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altLang="zh-TW" dirty="0"/>
              <a:t>Now we only have 75x5=375 weights</a:t>
            </a:r>
            <a:endParaRPr lang="en-US" altLang="zh-TW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altLang="zh-TW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altLang="zh-TW" dirty="0"/>
              <a:t>We call these layers “</a:t>
            </a:r>
            <a:r>
              <a:rPr lang="en-US" altLang="zh-TW" dirty="0">
                <a:solidFill>
                  <a:schemeClr val="accent2"/>
                </a:solidFill>
              </a:rPr>
              <a:t>convolution layers</a:t>
            </a:r>
            <a:r>
              <a:rPr lang="en-US" altLang="zh-TW" dirty="0"/>
              <a:t>”.</a:t>
            </a: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What is learned can be considered as the convolution filters (like a kernel)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2980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Pool layers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Convolution layers  are often followed by pool layers</a:t>
            </a:r>
          </a:p>
          <a:p>
            <a:pPr marL="0" indent="0">
              <a:buNone/>
            </a:pPr>
            <a:r>
              <a:rPr lang="en-US" altLang="zh-TW" dirty="0"/>
              <a:t> </a:t>
            </a:r>
          </a:p>
          <a:p>
            <a:pPr marL="0" indent="0">
              <a:buNone/>
            </a:pPr>
            <a:r>
              <a:rPr lang="en-US" altLang="zh-TW" dirty="0"/>
              <a:t>Reduce the weights without losing too much information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190688"/>
              </p:ext>
            </p:extLst>
          </p:nvPr>
        </p:nvGraphicFramePr>
        <p:xfrm>
          <a:off x="2362200" y="4398066"/>
          <a:ext cx="1620000" cy="162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197053" y="607959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Single depth slice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4147347" y="5071709"/>
            <a:ext cx="1445013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/>
          <p:cNvSpPr txBox="1"/>
          <p:nvPr/>
        </p:nvSpPr>
        <p:spPr>
          <a:xfrm>
            <a:off x="4177236" y="472546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Max pooling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825757"/>
              </p:ext>
            </p:extLst>
          </p:nvPr>
        </p:nvGraphicFramePr>
        <p:xfrm>
          <a:off x="5757507" y="4803066"/>
          <a:ext cx="810000" cy="81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822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for neural networks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1458087" y="36568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067687" y="36568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601087" y="36568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10487" y="27424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20087" y="27424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134487" y="36568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53487" y="27424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381887" y="2361406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>
            <a:off x="1572387" y="2323306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1991487" y="236140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2181987" y="232330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2524887" y="2361406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2715387" y="2323306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7" idx="4"/>
            <a:endCxn id="4" idx="0"/>
          </p:cNvCxnSpPr>
          <p:nvPr/>
        </p:nvCxnSpPr>
        <p:spPr bwMode="auto">
          <a:xfrm rot="5400000">
            <a:off x="1381887" y="327580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4"/>
            <a:endCxn id="5" idx="0"/>
          </p:cNvCxnSpPr>
          <p:nvPr/>
        </p:nvCxnSpPr>
        <p:spPr bwMode="auto">
          <a:xfrm rot="16200000" flipH="1">
            <a:off x="1686687" y="3123404"/>
            <a:ext cx="609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7" idx="4"/>
            <a:endCxn id="6" idx="1"/>
          </p:cNvCxnSpPr>
          <p:nvPr/>
        </p:nvCxnSpPr>
        <p:spPr bwMode="auto">
          <a:xfrm rot="16200000" flipH="1">
            <a:off x="1877187" y="2932903"/>
            <a:ext cx="654237" cy="88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7" idx="4"/>
            <a:endCxn id="9" idx="0"/>
          </p:cNvCxnSpPr>
          <p:nvPr/>
        </p:nvCxnSpPr>
        <p:spPr bwMode="auto">
          <a:xfrm rot="16200000" flipH="1">
            <a:off x="2220087" y="2590004"/>
            <a:ext cx="6096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8" idx="4"/>
            <a:endCxn id="4" idx="0"/>
          </p:cNvCxnSpPr>
          <p:nvPr/>
        </p:nvCxnSpPr>
        <p:spPr bwMode="auto">
          <a:xfrm rot="5400000">
            <a:off x="1686687" y="2971004"/>
            <a:ext cx="6096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8" idx="4"/>
            <a:endCxn id="5" idx="0"/>
          </p:cNvCxnSpPr>
          <p:nvPr/>
        </p:nvCxnSpPr>
        <p:spPr bwMode="auto">
          <a:xfrm rot="5400000">
            <a:off x="1991487" y="327580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8" idx="5"/>
            <a:endCxn id="6" idx="0"/>
          </p:cNvCxnSpPr>
          <p:nvPr/>
        </p:nvCxnSpPr>
        <p:spPr bwMode="auto">
          <a:xfrm rot="16200000" flipH="1">
            <a:off x="2289750" y="3193066"/>
            <a:ext cx="654237" cy="273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5"/>
            <a:endCxn id="9" idx="0"/>
          </p:cNvCxnSpPr>
          <p:nvPr/>
        </p:nvCxnSpPr>
        <p:spPr bwMode="auto">
          <a:xfrm rot="16200000" flipH="1">
            <a:off x="2556450" y="2926366"/>
            <a:ext cx="654237" cy="806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4"/>
            <a:endCxn id="4" idx="7"/>
          </p:cNvCxnSpPr>
          <p:nvPr/>
        </p:nvCxnSpPr>
        <p:spPr bwMode="auto">
          <a:xfrm rot="5400000">
            <a:off x="1984951" y="2780504"/>
            <a:ext cx="654237" cy="1187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0" idx="5"/>
            <a:endCxn id="5" idx="0"/>
          </p:cNvCxnSpPr>
          <p:nvPr/>
        </p:nvCxnSpPr>
        <p:spPr bwMode="auto">
          <a:xfrm rot="5400000">
            <a:off x="2289751" y="2932904"/>
            <a:ext cx="654237" cy="793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0" idx="4"/>
            <a:endCxn id="6" idx="0"/>
          </p:cNvCxnSpPr>
          <p:nvPr/>
        </p:nvCxnSpPr>
        <p:spPr bwMode="auto">
          <a:xfrm rot="5400000">
            <a:off x="2524887" y="327580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0" idx="4"/>
            <a:endCxn id="9" idx="7"/>
          </p:cNvCxnSpPr>
          <p:nvPr/>
        </p:nvCxnSpPr>
        <p:spPr bwMode="auto">
          <a:xfrm rot="16200000" flipH="1">
            <a:off x="2823150" y="3129940"/>
            <a:ext cx="654237" cy="488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1458087" y="45396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067687" y="45396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2601087" y="45396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2296287" y="53778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134487" y="45396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Arrow Connector 33"/>
          <p:cNvCxnSpPr>
            <a:stCxn id="29" idx="5"/>
            <a:endCxn id="32" idx="1"/>
          </p:cNvCxnSpPr>
          <p:nvPr/>
        </p:nvCxnSpPr>
        <p:spPr bwMode="auto">
          <a:xfrm rot="16200000" flipH="1">
            <a:off x="1718250" y="4799804"/>
            <a:ext cx="622674" cy="622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0" idx="4"/>
            <a:endCxn id="32" idx="0"/>
          </p:cNvCxnSpPr>
          <p:nvPr/>
        </p:nvCxnSpPr>
        <p:spPr bwMode="auto">
          <a:xfrm rot="16200000" flipH="1">
            <a:off x="2067687" y="4996841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1" idx="3"/>
            <a:endCxn id="32" idx="0"/>
          </p:cNvCxnSpPr>
          <p:nvPr/>
        </p:nvCxnSpPr>
        <p:spPr bwMode="auto">
          <a:xfrm rot="5400000">
            <a:off x="2258188" y="4990304"/>
            <a:ext cx="578037" cy="19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33" idx="4"/>
            <a:endCxn id="32" idx="7"/>
          </p:cNvCxnSpPr>
          <p:nvPr/>
        </p:nvCxnSpPr>
        <p:spPr bwMode="auto">
          <a:xfrm rot="5400000">
            <a:off x="2632651" y="4768241"/>
            <a:ext cx="578037" cy="7304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>
            <a:off x="2297081" y="5834247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272501" y="40090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91000" y="2165366"/>
            <a:ext cx="47296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Traditional NN models: 1-2 hidden layers</a:t>
            </a:r>
          </a:p>
          <a:p>
            <a:endParaRPr lang="en-US" sz="2000" dirty="0"/>
          </a:p>
          <a:p>
            <a:r>
              <a:rPr lang="en-US" sz="2000" dirty="0"/>
              <a:t>Deep learning NN models: 3+ hidden layers </a:t>
            </a:r>
          </a:p>
        </p:txBody>
      </p:sp>
    </p:spTree>
    <p:extLst>
      <p:ext uri="{BB962C8B-B14F-4D97-AF65-F5344CB8AC3E}">
        <p14:creationId xmlns:p14="http://schemas.microsoft.com/office/powerpoint/2010/main" val="35245820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B039-E911-7046-816F-4504DB7A8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Linear Unit (</a:t>
            </a:r>
            <a:r>
              <a:rPr lang="en-US" dirty="0" err="1"/>
              <a:t>ReLU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8A48B-D17D-2B4D-8567-B81290D59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743200"/>
            <a:ext cx="640892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250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775" t="19150" r="737" b="1410"/>
          <a:stretch/>
        </p:blipFill>
        <p:spPr>
          <a:xfrm>
            <a:off x="97361" y="1778604"/>
            <a:ext cx="8950048" cy="367360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43754" y="1478521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22739" y="1488795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73925" y="1474407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877241" y="1474407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249470" y="1482572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152786" y="1484743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215107" y="1226028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085291" y="1226028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445627" y="1225414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350618" y="1225414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725708" y="1225414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639754" y="1225414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518606" y="1036498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zh-TW" alt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770784" y="1036498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zh-TW" alt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013863" y="1036498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zh-TW" alt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646956" y="1473381"/>
            <a:ext cx="15456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Fully-connected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74017" y="5423452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280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708099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059285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036053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334830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283420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7504924" y="54234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1600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7361" y="395503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32x32</a:t>
            </a:r>
            <a:endParaRPr lang="zh-TW" alt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2522101" y="565027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16x16</a:t>
            </a:r>
            <a:endParaRPr lang="zh-TW" alt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904438" y="565027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8x8</a:t>
            </a:r>
            <a:endParaRPr lang="zh-TW" alt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7174966" y="565027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4x4</a:t>
            </a:r>
            <a:endParaRPr lang="zh-TW" alt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10312" y="5446238"/>
            <a:ext cx="9298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Weights: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63680" y="5673361"/>
            <a:ext cx="6126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Size:</a:t>
            </a:r>
            <a:endParaRPr lang="zh-TW" alt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325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C26B-D3D8-7247-91C9-E170007E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BBD7B7-D75F-084A-B49B-94D1EFECE87C}"/>
              </a:ext>
            </a:extLst>
          </p:cNvPr>
          <p:cNvSpPr/>
          <p:nvPr/>
        </p:nvSpPr>
        <p:spPr>
          <a:xfrm>
            <a:off x="1752600" y="3124200"/>
            <a:ext cx="5282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http://scs.ryerson.ca/~aharley/vis/conv/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39852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BCFF-0C21-C741-8DDE-329DDBFB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97E37-E8A3-254E-9C33-CBDBE223D22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6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lvl="1" indent="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  <a:buNone/>
            </a:pPr>
            <a:r>
              <a:rPr lang="en-US" dirty="0"/>
              <a:t>Feature quality is critical to the performance of ML methods</a:t>
            </a:r>
          </a:p>
          <a:p>
            <a:pPr marL="285750" lvl="1" indent="-28575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</a:pPr>
            <a:endParaRPr lang="en-US" dirty="0"/>
          </a:p>
          <a:p>
            <a:pPr marL="0" lvl="1" indent="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  <a:buNone/>
            </a:pPr>
            <a:r>
              <a:rPr lang="en-US" dirty="0"/>
              <a:t>Normal process = hand-crafted features</a:t>
            </a:r>
          </a:p>
          <a:p>
            <a:pPr marL="285750" lvl="1" indent="-28575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</a:pPr>
            <a:endParaRPr lang="en-US" dirty="0"/>
          </a:p>
          <a:p>
            <a:pPr marL="0" lvl="1" indent="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  <a:buNone/>
            </a:pPr>
            <a:r>
              <a:rPr lang="en-US" dirty="0"/>
              <a:t>Deep learning: find algorithms to automatically discover features from the data</a:t>
            </a:r>
          </a:p>
        </p:txBody>
      </p:sp>
    </p:spTree>
    <p:extLst>
      <p:ext uri="{BB962C8B-B14F-4D97-AF65-F5344CB8AC3E}">
        <p14:creationId xmlns:p14="http://schemas.microsoft.com/office/powerpoint/2010/main" val="449701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makes “deep learning” hard for NNs?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1458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0676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601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10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200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1344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53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381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>
            <a:off x="1572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1991487" y="269856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2181987" y="2660464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2524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2715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7" idx="4"/>
            <a:endCxn id="4" idx="0"/>
          </p:cNvCxnSpPr>
          <p:nvPr/>
        </p:nvCxnSpPr>
        <p:spPr bwMode="auto">
          <a:xfrm rot="5400000">
            <a:off x="1381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4"/>
            <a:endCxn id="5" idx="0"/>
          </p:cNvCxnSpPr>
          <p:nvPr/>
        </p:nvCxnSpPr>
        <p:spPr bwMode="auto">
          <a:xfrm rot="16200000" flipH="1">
            <a:off x="1686687" y="3460563"/>
            <a:ext cx="609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7" idx="4"/>
            <a:endCxn id="6" idx="1"/>
          </p:cNvCxnSpPr>
          <p:nvPr/>
        </p:nvCxnSpPr>
        <p:spPr bwMode="auto">
          <a:xfrm rot="16200000" flipH="1">
            <a:off x="1877187" y="3270062"/>
            <a:ext cx="654237" cy="88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7" idx="4"/>
            <a:endCxn id="9" idx="0"/>
          </p:cNvCxnSpPr>
          <p:nvPr/>
        </p:nvCxnSpPr>
        <p:spPr bwMode="auto">
          <a:xfrm rot="16200000" flipH="1">
            <a:off x="2220087" y="2927163"/>
            <a:ext cx="6096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8" idx="4"/>
            <a:endCxn id="4" idx="0"/>
          </p:cNvCxnSpPr>
          <p:nvPr/>
        </p:nvCxnSpPr>
        <p:spPr bwMode="auto">
          <a:xfrm rot="5400000">
            <a:off x="1686687" y="3308163"/>
            <a:ext cx="6096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8" idx="4"/>
            <a:endCxn id="5" idx="0"/>
          </p:cNvCxnSpPr>
          <p:nvPr/>
        </p:nvCxnSpPr>
        <p:spPr bwMode="auto">
          <a:xfrm rot="5400000">
            <a:off x="19914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8" idx="5"/>
            <a:endCxn id="6" idx="0"/>
          </p:cNvCxnSpPr>
          <p:nvPr/>
        </p:nvCxnSpPr>
        <p:spPr bwMode="auto">
          <a:xfrm rot="16200000" flipH="1">
            <a:off x="2289750" y="3530225"/>
            <a:ext cx="654237" cy="273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5"/>
            <a:endCxn id="9" idx="0"/>
          </p:cNvCxnSpPr>
          <p:nvPr/>
        </p:nvCxnSpPr>
        <p:spPr bwMode="auto">
          <a:xfrm rot="16200000" flipH="1">
            <a:off x="2556450" y="3263525"/>
            <a:ext cx="654237" cy="806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4"/>
            <a:endCxn id="4" idx="7"/>
          </p:cNvCxnSpPr>
          <p:nvPr/>
        </p:nvCxnSpPr>
        <p:spPr bwMode="auto">
          <a:xfrm rot="5400000">
            <a:off x="1984951" y="3117663"/>
            <a:ext cx="654237" cy="1187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0" idx="5"/>
            <a:endCxn id="5" idx="0"/>
          </p:cNvCxnSpPr>
          <p:nvPr/>
        </p:nvCxnSpPr>
        <p:spPr bwMode="auto">
          <a:xfrm rot="5400000">
            <a:off x="2289751" y="3270063"/>
            <a:ext cx="654237" cy="793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0" idx="4"/>
            <a:endCxn id="6" idx="0"/>
          </p:cNvCxnSpPr>
          <p:nvPr/>
        </p:nvCxnSpPr>
        <p:spPr bwMode="auto">
          <a:xfrm rot="5400000">
            <a:off x="2524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0" idx="4"/>
            <a:endCxn id="9" idx="7"/>
          </p:cNvCxnSpPr>
          <p:nvPr/>
        </p:nvCxnSpPr>
        <p:spPr bwMode="auto">
          <a:xfrm rot="16200000" flipH="1">
            <a:off x="2823150" y="3467099"/>
            <a:ext cx="654237" cy="488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1458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0676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2601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2296287" y="5715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1344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Arrow Connector 33"/>
          <p:cNvCxnSpPr>
            <a:stCxn id="29" idx="5"/>
            <a:endCxn id="32" idx="1"/>
          </p:cNvCxnSpPr>
          <p:nvPr/>
        </p:nvCxnSpPr>
        <p:spPr bwMode="auto">
          <a:xfrm rot="16200000" flipH="1">
            <a:off x="1718250" y="5136963"/>
            <a:ext cx="622674" cy="622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0" idx="4"/>
            <a:endCxn id="32" idx="0"/>
          </p:cNvCxnSpPr>
          <p:nvPr/>
        </p:nvCxnSpPr>
        <p:spPr bwMode="auto">
          <a:xfrm rot="16200000" flipH="1">
            <a:off x="2067687" y="53340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1" idx="3"/>
            <a:endCxn id="32" idx="0"/>
          </p:cNvCxnSpPr>
          <p:nvPr/>
        </p:nvCxnSpPr>
        <p:spPr bwMode="auto">
          <a:xfrm rot="5400000">
            <a:off x="2258188" y="5327463"/>
            <a:ext cx="578037" cy="19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33" idx="4"/>
            <a:endCxn id="32" idx="7"/>
          </p:cNvCxnSpPr>
          <p:nvPr/>
        </p:nvCxnSpPr>
        <p:spPr bwMode="auto">
          <a:xfrm rot="5400000">
            <a:off x="2632651" y="5105400"/>
            <a:ext cx="578037" cy="7304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>
            <a:off x="2297081" y="61714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272501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042288"/>
              </p:ext>
            </p:extLst>
          </p:nvPr>
        </p:nvGraphicFramePr>
        <p:xfrm>
          <a:off x="4114800" y="2856696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" name="Equation" r:id="rId3" imgW="1320800" imgH="215900" progId="Equation.3">
                  <p:embed/>
                </p:oleObj>
              </mc:Choice>
              <mc:Fallback>
                <p:oleObj name="Equation" r:id="rId3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856696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869022"/>
              </p:ext>
            </p:extLst>
          </p:nvPr>
        </p:nvGraphicFramePr>
        <p:xfrm>
          <a:off x="4051300" y="3052537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" name="Equation" r:id="rId5" imgW="2540000" imgH="279400" progId="Equation.3">
                  <p:embed/>
                </p:oleObj>
              </mc:Choice>
              <mc:Fallback>
                <p:oleObj name="Equation" r:id="rId5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51300" y="3052537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1308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makes “deep learning” hard for NNs?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1458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0676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601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10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200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1344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53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381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>
            <a:off x="1572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1991487" y="269856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2181987" y="2660464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2524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2715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7" idx="4"/>
            <a:endCxn id="4" idx="0"/>
          </p:cNvCxnSpPr>
          <p:nvPr/>
        </p:nvCxnSpPr>
        <p:spPr bwMode="auto">
          <a:xfrm rot="5400000">
            <a:off x="1381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4"/>
            <a:endCxn id="5" idx="0"/>
          </p:cNvCxnSpPr>
          <p:nvPr/>
        </p:nvCxnSpPr>
        <p:spPr bwMode="auto">
          <a:xfrm rot="16200000" flipH="1">
            <a:off x="1686687" y="3460563"/>
            <a:ext cx="609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7" idx="4"/>
            <a:endCxn id="6" idx="1"/>
          </p:cNvCxnSpPr>
          <p:nvPr/>
        </p:nvCxnSpPr>
        <p:spPr bwMode="auto">
          <a:xfrm rot="16200000" flipH="1">
            <a:off x="1877187" y="3270062"/>
            <a:ext cx="654237" cy="88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7" idx="4"/>
            <a:endCxn id="9" idx="0"/>
          </p:cNvCxnSpPr>
          <p:nvPr/>
        </p:nvCxnSpPr>
        <p:spPr bwMode="auto">
          <a:xfrm rot="16200000" flipH="1">
            <a:off x="2220087" y="2927163"/>
            <a:ext cx="6096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8" idx="4"/>
            <a:endCxn id="4" idx="0"/>
          </p:cNvCxnSpPr>
          <p:nvPr/>
        </p:nvCxnSpPr>
        <p:spPr bwMode="auto">
          <a:xfrm rot="5400000">
            <a:off x="1686687" y="3308163"/>
            <a:ext cx="6096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8" idx="4"/>
            <a:endCxn id="5" idx="0"/>
          </p:cNvCxnSpPr>
          <p:nvPr/>
        </p:nvCxnSpPr>
        <p:spPr bwMode="auto">
          <a:xfrm rot="5400000">
            <a:off x="19914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8" idx="5"/>
            <a:endCxn id="6" idx="0"/>
          </p:cNvCxnSpPr>
          <p:nvPr/>
        </p:nvCxnSpPr>
        <p:spPr bwMode="auto">
          <a:xfrm rot="16200000" flipH="1">
            <a:off x="2289750" y="3530225"/>
            <a:ext cx="654237" cy="273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5"/>
            <a:endCxn id="9" idx="0"/>
          </p:cNvCxnSpPr>
          <p:nvPr/>
        </p:nvCxnSpPr>
        <p:spPr bwMode="auto">
          <a:xfrm rot="16200000" flipH="1">
            <a:off x="2556450" y="3263525"/>
            <a:ext cx="654237" cy="806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4"/>
            <a:endCxn id="4" idx="7"/>
          </p:cNvCxnSpPr>
          <p:nvPr/>
        </p:nvCxnSpPr>
        <p:spPr bwMode="auto">
          <a:xfrm rot="5400000">
            <a:off x="1984951" y="3117663"/>
            <a:ext cx="654237" cy="1187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0" idx="5"/>
            <a:endCxn id="5" idx="0"/>
          </p:cNvCxnSpPr>
          <p:nvPr/>
        </p:nvCxnSpPr>
        <p:spPr bwMode="auto">
          <a:xfrm rot="5400000">
            <a:off x="2289751" y="3270063"/>
            <a:ext cx="654237" cy="793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0" idx="4"/>
            <a:endCxn id="6" idx="0"/>
          </p:cNvCxnSpPr>
          <p:nvPr/>
        </p:nvCxnSpPr>
        <p:spPr bwMode="auto">
          <a:xfrm rot="5400000">
            <a:off x="2524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0" idx="4"/>
            <a:endCxn id="9" idx="7"/>
          </p:cNvCxnSpPr>
          <p:nvPr/>
        </p:nvCxnSpPr>
        <p:spPr bwMode="auto">
          <a:xfrm rot="16200000" flipH="1">
            <a:off x="2823150" y="3467099"/>
            <a:ext cx="654237" cy="488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1458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0676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2601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2296287" y="5715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1344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Arrow Connector 33"/>
          <p:cNvCxnSpPr>
            <a:stCxn id="29" idx="5"/>
            <a:endCxn id="32" idx="1"/>
          </p:cNvCxnSpPr>
          <p:nvPr/>
        </p:nvCxnSpPr>
        <p:spPr bwMode="auto">
          <a:xfrm rot="16200000" flipH="1">
            <a:off x="1718250" y="5136963"/>
            <a:ext cx="622674" cy="622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0" idx="4"/>
            <a:endCxn id="32" idx="0"/>
          </p:cNvCxnSpPr>
          <p:nvPr/>
        </p:nvCxnSpPr>
        <p:spPr bwMode="auto">
          <a:xfrm rot="16200000" flipH="1">
            <a:off x="2067687" y="53340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1" idx="3"/>
            <a:endCxn id="32" idx="0"/>
          </p:cNvCxnSpPr>
          <p:nvPr/>
        </p:nvCxnSpPr>
        <p:spPr bwMode="auto">
          <a:xfrm rot="5400000">
            <a:off x="2258188" y="5327463"/>
            <a:ext cx="578037" cy="19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33" idx="4"/>
            <a:endCxn id="32" idx="7"/>
          </p:cNvCxnSpPr>
          <p:nvPr/>
        </p:nvCxnSpPr>
        <p:spPr bwMode="auto">
          <a:xfrm rot="5400000">
            <a:off x="2632651" y="5105400"/>
            <a:ext cx="578037" cy="7304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>
            <a:off x="2297081" y="61714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272501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0956"/>
              </p:ext>
            </p:extLst>
          </p:nvPr>
        </p:nvGraphicFramePr>
        <p:xfrm>
          <a:off x="3529736" y="2519692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002" name="Equation" r:id="rId3" imgW="1320800" imgH="215900" progId="Equation.3">
                  <p:embed/>
                </p:oleObj>
              </mc:Choice>
              <mc:Fallback>
                <p:oleObj name="Equation" r:id="rId3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9736" y="2519692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685331"/>
              </p:ext>
            </p:extLst>
          </p:nvPr>
        </p:nvGraphicFramePr>
        <p:xfrm>
          <a:off x="3466236" y="2715533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003" name="Equation" r:id="rId5" imgW="2540000" imgH="279400" progId="Equation.3">
                  <p:embed/>
                </p:oleObj>
              </mc:Choice>
              <mc:Fallback>
                <p:oleObj name="Equation" r:id="rId5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66236" y="2715533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855673"/>
              </p:ext>
            </p:extLst>
          </p:nvPr>
        </p:nvGraphicFramePr>
        <p:xfrm>
          <a:off x="3492500" y="3276600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004" name="Equation" r:id="rId7" imgW="1320800" imgH="215900" progId="Equation.3">
                  <p:embed/>
                </p:oleObj>
              </mc:Choice>
              <mc:Fallback>
                <p:oleObj name="Equation" r:id="rId7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2500" y="3276600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984036"/>
              </p:ext>
            </p:extLst>
          </p:nvPr>
        </p:nvGraphicFramePr>
        <p:xfrm>
          <a:off x="3429000" y="3472441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005" name="Equation" r:id="rId8" imgW="2540000" imgH="279400" progId="Equation.3">
                  <p:embed/>
                </p:oleObj>
              </mc:Choice>
              <mc:Fallback>
                <p:oleObj name="Equation" r:id="rId8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9000" y="3472441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962400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988111" y="5436471"/>
            <a:ext cx="3935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will happened to the modified errors further up?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3810000" y="3125333"/>
            <a:ext cx="1371600" cy="263430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6267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12807</TotalTime>
  <Words>1735</Words>
  <Application>Microsoft Macintosh PowerPoint</Application>
  <PresentationFormat>On-screen Show (4:3)</PresentationFormat>
  <Paragraphs>437</Paragraphs>
  <Slides>63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Tw Cen MT</vt:lpstr>
      <vt:lpstr>Wingdings</vt:lpstr>
      <vt:lpstr>Wingdings 2</vt:lpstr>
      <vt:lpstr>Median</vt:lpstr>
      <vt:lpstr>Equation</vt:lpstr>
      <vt:lpstr>deep learning</vt:lpstr>
      <vt:lpstr>Admin</vt:lpstr>
      <vt:lpstr>Deep learning</vt:lpstr>
      <vt:lpstr>Deep learning</vt:lpstr>
      <vt:lpstr>Deep learning</vt:lpstr>
      <vt:lpstr>Deep learning for neural networks</vt:lpstr>
      <vt:lpstr>Importance of features</vt:lpstr>
      <vt:lpstr>Challenges</vt:lpstr>
      <vt:lpstr>Challenges</vt:lpstr>
      <vt:lpstr>Challenges</vt:lpstr>
      <vt:lpstr>Deep learning</vt:lpstr>
      <vt:lpstr>word2vec</vt:lpstr>
      <vt:lpstr>Word representations</vt:lpstr>
      <vt:lpstr>Word representations</vt:lpstr>
      <vt:lpstr>Word representations</vt:lpstr>
      <vt:lpstr>Word representations</vt:lpstr>
      <vt:lpstr>Word representations</vt:lpstr>
      <vt:lpstr>A prediction problem</vt:lpstr>
      <vt:lpstr>A prediction problem</vt:lpstr>
      <vt:lpstr>A prediction problem</vt:lpstr>
      <vt:lpstr>Train a neural network on this problem</vt:lpstr>
      <vt:lpstr>Encoding words</vt:lpstr>
      <vt:lpstr>“One-hot” encoding</vt:lpstr>
      <vt:lpstr>“One-hot” encoding</vt:lpstr>
      <vt:lpstr>“One-hot” encoding</vt:lpstr>
      <vt:lpstr>PowerPoint Presentation</vt:lpstr>
      <vt:lpstr>Another view</vt:lpstr>
      <vt:lpstr>Training: backpropagation</vt:lpstr>
      <vt:lpstr>Training: backpropagation</vt:lpstr>
      <vt:lpstr>Word representation</vt:lpstr>
      <vt:lpstr>Results</vt:lpstr>
      <vt:lpstr>Results</vt:lpstr>
      <vt:lpstr>Results</vt:lpstr>
      <vt:lpstr>Results</vt:lpstr>
      <vt:lpstr>Visualized</vt:lpstr>
      <vt:lpstr>Continuous Bag Of Words</vt:lpstr>
      <vt:lpstr>Other models: skip-gram</vt:lpstr>
      <vt:lpstr>word2vec</vt:lpstr>
      <vt:lpstr>word2vec resources </vt:lpstr>
      <vt:lpstr>Image classification</vt:lpstr>
      <vt:lpstr>Challenge: many different features</vt:lpstr>
      <vt:lpstr>Challenge: many different features</vt:lpstr>
      <vt:lpstr>Image kernels</vt:lpstr>
      <vt:lpstr>PowerPoint Presentation</vt:lpstr>
      <vt:lpstr>PowerPoint Presentation</vt:lpstr>
      <vt:lpstr>Traditional NN approach doesn’t work</vt:lpstr>
      <vt:lpstr>Traditional NN approach doesn’t work</vt:lpstr>
      <vt:lpstr>Traditional NN approach doesn’t work</vt:lpstr>
      <vt:lpstr>Convolutional Neural Networks (CNNs)</vt:lpstr>
      <vt:lpstr>Locally connected</vt:lpstr>
      <vt:lpstr>fully connected -&gt; locally connected</vt:lpstr>
      <vt:lpstr>hidden nodes</vt:lpstr>
      <vt:lpstr>apply across entire image</vt:lpstr>
      <vt:lpstr>apply across entire image</vt:lpstr>
      <vt:lpstr>Too many weights!</vt:lpstr>
      <vt:lpstr>Share weights:</vt:lpstr>
      <vt:lpstr>Share weights</vt:lpstr>
      <vt:lpstr>Parameter sharing</vt:lpstr>
      <vt:lpstr>Pool layers</vt:lpstr>
      <vt:lpstr>Rectified Linear Unit (ReLU)</vt:lpstr>
      <vt:lpstr>PowerPoint Presentation</vt:lpstr>
      <vt:lpstr>Another example</vt:lpstr>
      <vt:lpstr>Next class</vt:lpstr>
    </vt:vector>
  </TitlesOfParts>
  <Company>Pomona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CORpus analysis</dc:title>
  <dc:creator>Dave Kauchak</dc:creator>
  <cp:lastModifiedBy>Microsoft Office User</cp:lastModifiedBy>
  <cp:revision>997</cp:revision>
  <cp:lastPrinted>2016-11-02T00:11:25Z</cp:lastPrinted>
  <dcterms:created xsi:type="dcterms:W3CDTF">2011-01-25T19:35:23Z</dcterms:created>
  <dcterms:modified xsi:type="dcterms:W3CDTF">2022-03-24T19:15:48Z</dcterms:modified>
</cp:coreProperties>
</file>