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0"/>
  </p:notesMasterIdLst>
  <p:handoutMasterIdLst>
    <p:handoutMasterId r:id="rId61"/>
  </p:handoutMasterIdLst>
  <p:sldIdLst>
    <p:sldId id="256" r:id="rId2"/>
    <p:sldId id="358" r:id="rId3"/>
    <p:sldId id="525" r:id="rId4"/>
    <p:sldId id="614" r:id="rId5"/>
    <p:sldId id="540" r:id="rId6"/>
    <p:sldId id="538" r:id="rId7"/>
    <p:sldId id="539" r:id="rId8"/>
    <p:sldId id="541" r:id="rId9"/>
    <p:sldId id="542" r:id="rId10"/>
    <p:sldId id="543" r:id="rId11"/>
    <p:sldId id="544" r:id="rId12"/>
    <p:sldId id="547" r:id="rId13"/>
    <p:sldId id="548" r:id="rId14"/>
    <p:sldId id="549" r:id="rId15"/>
    <p:sldId id="545" r:id="rId16"/>
    <p:sldId id="551" r:id="rId17"/>
    <p:sldId id="550" r:id="rId18"/>
    <p:sldId id="552" r:id="rId19"/>
    <p:sldId id="631" r:id="rId20"/>
    <p:sldId id="575" r:id="rId21"/>
    <p:sldId id="576" r:id="rId22"/>
    <p:sldId id="565" r:id="rId23"/>
    <p:sldId id="566" r:id="rId24"/>
    <p:sldId id="567" r:id="rId25"/>
    <p:sldId id="568" r:id="rId26"/>
    <p:sldId id="569" r:id="rId27"/>
    <p:sldId id="616" r:id="rId28"/>
    <p:sldId id="570" r:id="rId29"/>
    <p:sldId id="571" r:id="rId30"/>
    <p:sldId id="572" r:id="rId31"/>
    <p:sldId id="574" r:id="rId32"/>
    <p:sldId id="577" r:id="rId33"/>
    <p:sldId id="578" r:id="rId34"/>
    <p:sldId id="579" r:id="rId35"/>
    <p:sldId id="580" r:id="rId36"/>
    <p:sldId id="581" r:id="rId37"/>
    <p:sldId id="582" r:id="rId38"/>
    <p:sldId id="583" r:id="rId39"/>
    <p:sldId id="584" r:id="rId40"/>
    <p:sldId id="586" r:id="rId41"/>
    <p:sldId id="585" r:id="rId42"/>
    <p:sldId id="588" r:id="rId43"/>
    <p:sldId id="587" r:id="rId44"/>
    <p:sldId id="589" r:id="rId45"/>
    <p:sldId id="617" r:id="rId46"/>
    <p:sldId id="618" r:id="rId47"/>
    <p:sldId id="619" r:id="rId48"/>
    <p:sldId id="620" r:id="rId49"/>
    <p:sldId id="621" r:id="rId50"/>
    <p:sldId id="622" r:id="rId51"/>
    <p:sldId id="623" r:id="rId52"/>
    <p:sldId id="624" r:id="rId53"/>
    <p:sldId id="625" r:id="rId54"/>
    <p:sldId id="626" r:id="rId55"/>
    <p:sldId id="627" r:id="rId56"/>
    <p:sldId id="628" r:id="rId57"/>
    <p:sldId id="630" r:id="rId58"/>
    <p:sldId id="629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7" autoAdjust="0"/>
    <p:restoredTop sz="89184"/>
  </p:normalViewPr>
  <p:slideViewPr>
    <p:cSldViewPr snapToObjects="1">
      <p:cViewPr varScale="1">
        <p:scale>
          <a:sx n="113" d="100"/>
          <a:sy n="113" d="100"/>
        </p:scale>
        <p:origin x="195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3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4" Type="http://schemas.openxmlformats.org/officeDocument/2006/relationships/image" Target="../media/image4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3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7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5D11C-A000-9242-84A9-48B920106DCB}" type="datetimeFigureOut">
              <a:rPr lang="en-US" smtClean="0"/>
              <a:t>3/8/22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50B9-50D7-A24E-BE4E-8246FE27A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1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3/8/22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no,</a:t>
            </a:r>
            <a:r>
              <a:rPr lang="en-US" baseline="0" dirty="0"/>
              <a:t> it doesn’t very as theta changes.  It’s a constant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38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squared error is optimal if we assume that the data was actually generated from a line with </a:t>
            </a:r>
            <a:r>
              <a:rPr lang="en-US" dirty="0" err="1"/>
              <a:t>gaussian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squared error is optimal if we assume that the data was actually generated from a line with </a:t>
            </a:r>
            <a:r>
              <a:rPr lang="en-US" dirty="0" err="1"/>
              <a:t>gaussian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squared error is optimal if we assume that the data was actually generated from a line with </a:t>
            </a:r>
            <a:r>
              <a:rPr lang="en-US" dirty="0" err="1"/>
              <a:t>gaussian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38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38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42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as lambda gets larger we bias more and more towards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31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Goes to 0!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80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let’s try a different route this time</a:t>
            </a:r>
          </a:p>
          <a:p>
            <a:pPr marL="171450" indent="-171450">
              <a:buFontTx/>
              <a:buChar char="-"/>
            </a:pPr>
            <a:r>
              <a:rPr lang="en-US" dirty="0"/>
              <a:t>rather than deriving</a:t>
            </a:r>
            <a:r>
              <a:rPr lang="en-US" baseline="0" dirty="0"/>
              <a:t> a model (the book does it that way)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let’s start with a type of model and see if we can work our way towards a working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30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27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Yes! </a:t>
            </a:r>
          </a:p>
          <a:p>
            <a:pPr marL="171450" indent="-171450">
              <a:buFontTx/>
              <a:buChar char="-"/>
            </a:pPr>
            <a:r>
              <a:rPr lang="en-US" dirty="0"/>
              <a:t> As the variance gets higher, the</a:t>
            </a:r>
            <a:r>
              <a:rPr lang="en-US" baseline="0" dirty="0"/>
              <a:t> prior is weaker (more distributed probabilities).  Higher variance = lower lambda.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 the variance gets lower, the prior is stronger (more peaked distribution).</a:t>
            </a:r>
            <a:r>
              <a:rPr lang="en-US" baseline="0" dirty="0"/>
              <a:t>  Lower variance = higher lambda.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4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3/8/22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3/8/22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3/8/22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3/8/22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3/8/22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emf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10.e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4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4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43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0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46.e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5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52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4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4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5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54.png"/><Relationship Id="rId4" Type="http://schemas.openxmlformats.org/officeDocument/2006/relationships/image" Target="../media/image5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53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53.emf"/><Relationship Id="rId10" Type="http://schemas.openxmlformats.org/officeDocument/2006/relationships/image" Target="../media/image54.png"/><Relationship Id="rId4" Type="http://schemas.openxmlformats.org/officeDocument/2006/relationships/oleObject" Target="../embeddings/oleObject63.bin"/><Relationship Id="rId9" Type="http://schemas.openxmlformats.org/officeDocument/2006/relationships/image" Target="../media/image5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58.png"/><Relationship Id="rId4" Type="http://schemas.openxmlformats.org/officeDocument/2006/relationships/image" Target="../media/image5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59.e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5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31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6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61.emf"/><Relationship Id="rId4" Type="http://schemas.openxmlformats.org/officeDocument/2006/relationships/oleObject" Target="../embeddings/oleObject7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6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64.emf"/><Relationship Id="rId4" Type="http://schemas.openxmlformats.org/officeDocument/2006/relationships/oleObject" Target="../embeddings/oleObject74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67.emf"/><Relationship Id="rId4" Type="http://schemas.openxmlformats.org/officeDocument/2006/relationships/oleObject" Target="../embeddings/oleObject76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69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70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72.e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71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82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CS158 – Fall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Priors</a:t>
            </a:r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52563"/>
              </p:ext>
            </p:extLst>
          </p:nvPr>
        </p:nvGraphicFramePr>
        <p:xfrm>
          <a:off x="2302455" y="3694124"/>
          <a:ext cx="40020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62" name="Equation" r:id="rId4" imgW="1714500" imgH="215900" progId="Equation.3">
                  <p:embed/>
                </p:oleObj>
              </mc:Choice>
              <mc:Fallback>
                <p:oleObj name="Equation" r:id="rId4" imgW="171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2455" y="3694124"/>
                        <a:ext cx="4002088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7899" y="1846335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likelihood of the data under the model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84299" y="2643664"/>
            <a:ext cx="1411501" cy="10022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0562" y="1846335"/>
            <a:ext cx="3877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probability of different parameters,</a:t>
            </a:r>
          </a:p>
          <a:p>
            <a:r>
              <a:rPr lang="en-US" sz="2000" dirty="0"/>
              <a:t>call the </a:t>
            </a:r>
            <a:r>
              <a:rPr lang="en-US" sz="2000" dirty="0">
                <a:solidFill>
                  <a:srgbClr val="FF6600"/>
                </a:solidFill>
              </a:rPr>
              <a:t>prior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56099" y="2489776"/>
            <a:ext cx="762000" cy="11561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7899" y="4917824"/>
            <a:ext cx="6582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MLE assume for a prior on the model parameters?</a:t>
            </a:r>
          </a:p>
        </p:txBody>
      </p:sp>
    </p:spTree>
    <p:extLst>
      <p:ext uri="{BB962C8B-B14F-4D97-AF65-F5344CB8AC3E}">
        <p14:creationId xmlns:p14="http://schemas.microsoft.com/office/powerpoint/2010/main" val="1649034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Priors</a:t>
            </a:r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947434"/>
              </p:ext>
            </p:extLst>
          </p:nvPr>
        </p:nvGraphicFramePr>
        <p:xfrm>
          <a:off x="2302455" y="3694124"/>
          <a:ext cx="40020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6" name="Equation" r:id="rId4" imgW="1714500" imgH="215900" progId="Equation.3">
                  <p:embed/>
                </p:oleObj>
              </mc:Choice>
              <mc:Fallback>
                <p:oleObj name="Equation" r:id="rId4" imgW="171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2455" y="3694124"/>
                        <a:ext cx="4002088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7899" y="1846335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likelihood of the data under the model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84299" y="2643664"/>
            <a:ext cx="1411501" cy="10022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0562" y="1846335"/>
            <a:ext cx="3877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probability of different parameters,</a:t>
            </a:r>
          </a:p>
          <a:p>
            <a:r>
              <a:rPr lang="en-US" sz="2000" dirty="0"/>
              <a:t>call the </a:t>
            </a:r>
            <a:r>
              <a:rPr lang="en-US" sz="2000" dirty="0">
                <a:solidFill>
                  <a:srgbClr val="FF6600"/>
                </a:solidFill>
              </a:rPr>
              <a:t>prior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56099" y="2489776"/>
            <a:ext cx="762000" cy="11561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3298" y="4917824"/>
            <a:ext cx="83920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Assumes a </a:t>
            </a:r>
            <a:r>
              <a:rPr lang="en-US" sz="2800" dirty="0">
                <a:solidFill>
                  <a:srgbClr val="FF6600"/>
                </a:solidFill>
              </a:rPr>
              <a:t>uniform prior</a:t>
            </a:r>
            <a:r>
              <a:rPr lang="en-US" sz="2800" dirty="0">
                <a:solidFill>
                  <a:srgbClr val="0000FF"/>
                </a:solidFill>
              </a:rPr>
              <a:t>, i.e. all </a:t>
            </a:r>
            <a:r>
              <a:rPr lang="en-US" sz="2800" dirty="0" err="1">
                <a:solidFill>
                  <a:srgbClr val="0000FF"/>
                </a:solidFill>
              </a:rPr>
              <a:t>Θ</a:t>
            </a:r>
            <a:r>
              <a:rPr lang="en-US" sz="2800" dirty="0">
                <a:solidFill>
                  <a:srgbClr val="0000FF"/>
                </a:solidFill>
              </a:rPr>
              <a:t> are equally likely!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Relies solely on the likelihood</a:t>
            </a:r>
          </a:p>
        </p:txBody>
      </p:sp>
    </p:spTree>
    <p:extLst>
      <p:ext uri="{BB962C8B-B14F-4D97-AF65-F5344CB8AC3E}">
        <p14:creationId xmlns:p14="http://schemas.microsoft.com/office/powerpoint/2010/main" val="2247907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approach</a:t>
            </a:r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216449"/>
              </p:ext>
            </p:extLst>
          </p:nvPr>
        </p:nvGraphicFramePr>
        <p:xfrm>
          <a:off x="2057400" y="2057400"/>
          <a:ext cx="40020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8" name="Equation" r:id="rId3" imgW="1714500" imgH="215900" progId="Equation.3">
                  <p:embed/>
                </p:oleObj>
              </mc:Choice>
              <mc:Fallback>
                <p:oleObj name="Equation" r:id="rId3" imgW="1714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2057400"/>
                        <a:ext cx="4002088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663242"/>
              </p:ext>
            </p:extLst>
          </p:nvPr>
        </p:nvGraphicFramePr>
        <p:xfrm>
          <a:off x="304800" y="3733800"/>
          <a:ext cx="32575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" name="Equation" r:id="rId5" imgW="1752600" imgH="457200" progId="Equation.3">
                  <p:embed/>
                </p:oleObj>
              </mc:Choice>
              <mc:Fallback>
                <p:oleObj name="Equation" r:id="rId5" imgW="175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33800"/>
                        <a:ext cx="32575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2286000" y="2560638"/>
            <a:ext cx="2209800" cy="11731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600700" y="2560638"/>
            <a:ext cx="190500" cy="11731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56437" y="4071840"/>
            <a:ext cx="3777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use any distribution we’d like.</a:t>
            </a:r>
          </a:p>
          <a:p>
            <a:endParaRPr lang="en-US" dirty="0"/>
          </a:p>
          <a:p>
            <a:r>
              <a:rPr lang="en-US" dirty="0"/>
              <a:t>This allows us to impart addition </a:t>
            </a:r>
            <a:r>
              <a:rPr lang="en-US" dirty="0">
                <a:solidFill>
                  <a:srgbClr val="FF6600"/>
                </a:solidFill>
              </a:rPr>
              <a:t>bias</a:t>
            </a:r>
            <a:r>
              <a:rPr lang="en-US" dirty="0"/>
              <a:t> into the model</a:t>
            </a:r>
          </a:p>
        </p:txBody>
      </p:sp>
    </p:spTree>
    <p:extLst>
      <p:ext uri="{BB962C8B-B14F-4D97-AF65-F5344CB8AC3E}">
        <p14:creationId xmlns:p14="http://schemas.microsoft.com/office/powerpoint/2010/main" val="3617184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view on the prior</a:t>
            </a:r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610073"/>
              </p:ext>
            </p:extLst>
          </p:nvPr>
        </p:nvGraphicFramePr>
        <p:xfrm>
          <a:off x="1295400" y="2560638"/>
          <a:ext cx="56927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62" name="Equation" r:id="rId3" imgW="2438400" imgH="215900" progId="Equation.3">
                  <p:embed/>
                </p:oleObj>
              </mc:Choice>
              <mc:Fallback>
                <p:oleObj name="Equation" r:id="rId3" imgW="2438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2560638"/>
                        <a:ext cx="5692775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2959" y="1780652"/>
            <a:ext cx="6342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Remember, the max is the same if we take the log: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942016"/>
              </p:ext>
            </p:extLst>
          </p:nvPr>
        </p:nvGraphicFramePr>
        <p:xfrm>
          <a:off x="646113" y="4051300"/>
          <a:ext cx="3602037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63" name="Equation" r:id="rId5" imgW="1854200" imgH="457200" progId="Equation.3">
                  <p:embed/>
                </p:oleObj>
              </mc:Choice>
              <mc:Fallback>
                <p:oleObj name="Equation" r:id="rId5" imgW="1854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4051300"/>
                        <a:ext cx="3602037" cy="887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2895600" y="3147220"/>
            <a:ext cx="1278609" cy="815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258528" y="3147220"/>
            <a:ext cx="370872" cy="815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88084" y="4052093"/>
            <a:ext cx="3777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use any distribution we’d like.</a:t>
            </a:r>
          </a:p>
          <a:p>
            <a:endParaRPr lang="en-US" dirty="0"/>
          </a:p>
          <a:p>
            <a:r>
              <a:rPr lang="en-US" dirty="0"/>
              <a:t>This allows us to impart addition </a:t>
            </a:r>
            <a:r>
              <a:rPr lang="en-US" dirty="0">
                <a:solidFill>
                  <a:srgbClr val="FF6600"/>
                </a:solidFill>
              </a:rPr>
              <a:t>bias</a:t>
            </a:r>
            <a:r>
              <a:rPr lang="en-US" dirty="0"/>
              <a:t> into the model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5000" y="5715000"/>
            <a:ext cx="5108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Does this look like something we’ve seen before?</a:t>
            </a:r>
          </a:p>
        </p:txBody>
      </p:sp>
    </p:spTree>
    <p:extLst>
      <p:ext uri="{BB962C8B-B14F-4D97-AF65-F5344CB8AC3E}">
        <p14:creationId xmlns:p14="http://schemas.microsoft.com/office/powerpoint/2010/main" val="2661792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 </a:t>
            </a:r>
            <a:r>
              <a:rPr lang="en-US" dirty="0" err="1"/>
              <a:t>vs</a:t>
            </a:r>
            <a:r>
              <a:rPr lang="en-US" dirty="0"/>
              <a:t> prior</a:t>
            </a:r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761647"/>
              </p:ext>
            </p:extLst>
          </p:nvPr>
        </p:nvGraphicFramePr>
        <p:xfrm>
          <a:off x="1295400" y="2362200"/>
          <a:ext cx="56927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79" name="Equation" r:id="rId4" imgW="2438400" imgH="215900" progId="Equation.3">
                  <p:embed/>
                </p:oleObj>
              </mc:Choice>
              <mc:Fallback>
                <p:oleObj name="Equation" r:id="rId4" imgW="2438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2362200"/>
                        <a:ext cx="5692775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127561"/>
              </p:ext>
            </p:extLst>
          </p:nvPr>
        </p:nvGraphicFramePr>
        <p:xfrm>
          <a:off x="1600200" y="4800600"/>
          <a:ext cx="4995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80" name="Equation" r:id="rId6" imgW="2451100" imgH="457200" progId="Equation.3">
                  <p:embed/>
                </p:oleObj>
              </mc:Choice>
              <mc:Fallback>
                <p:oleObj name="Equation" r:id="rId6" imgW="2451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00200" y="4800600"/>
                        <a:ext cx="4995862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4038600"/>
            <a:ext cx="3351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loss function based on the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3505200"/>
            <a:ext cx="3121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likelihood based on the data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8556" y="4038600"/>
            <a:ext cx="1317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</a:rPr>
              <a:t>regularizer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14590" y="3505200"/>
            <a:ext cx="681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prior</a:t>
            </a:r>
          </a:p>
        </p:txBody>
      </p:sp>
      <p:cxnSp>
        <p:nvCxnSpPr>
          <p:cNvPr id="12" name="Straight Arrow Connector 11"/>
          <p:cNvCxnSpPr>
            <a:endCxn id="5" idx="2"/>
          </p:cNvCxnSpPr>
          <p:nvPr/>
        </p:nvCxnSpPr>
        <p:spPr>
          <a:xfrm flipV="1">
            <a:off x="3276600" y="2865438"/>
            <a:ext cx="865187" cy="6397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124200" y="4545072"/>
            <a:ext cx="533400" cy="40792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019800" y="2865438"/>
            <a:ext cx="143668" cy="61506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791200" y="4483227"/>
            <a:ext cx="327498" cy="4697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ight Brace 24"/>
          <p:cNvSpPr/>
          <p:nvPr/>
        </p:nvSpPr>
        <p:spPr>
          <a:xfrm>
            <a:off x="6886094" y="3505200"/>
            <a:ext cx="276706" cy="933510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23389" y="3714690"/>
            <a:ext cx="395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fit </a:t>
            </a:r>
          </a:p>
        </p:txBody>
      </p:sp>
      <p:sp>
        <p:nvSpPr>
          <p:cNvPr id="28" name="Right Brace 27"/>
          <p:cNvSpPr/>
          <p:nvPr/>
        </p:nvSpPr>
        <p:spPr>
          <a:xfrm flipH="1">
            <a:off x="1295400" y="3505200"/>
            <a:ext cx="276706" cy="933510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315200" y="3705255"/>
            <a:ext cx="130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model bias</a:t>
            </a:r>
          </a:p>
        </p:txBody>
      </p:sp>
    </p:spTree>
    <p:extLst>
      <p:ext uri="{BB962C8B-B14F-4D97-AF65-F5344CB8AC3E}">
        <p14:creationId xmlns:p14="http://schemas.microsoft.com/office/powerpoint/2010/main" val="1026975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for NB</a:t>
            </a:r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469707"/>
              </p:ext>
            </p:extLst>
          </p:nvPr>
        </p:nvGraphicFramePr>
        <p:xfrm>
          <a:off x="2057400" y="1660249"/>
          <a:ext cx="4495800" cy="397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08" name="Equation" r:id="rId4" imgW="2438400" imgH="215900" progId="Equation.3">
                  <p:embed/>
                </p:oleObj>
              </mc:Choice>
              <mc:Fallback>
                <p:oleObj name="Equation" r:id="rId4" imgW="2438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7400" y="1660249"/>
                        <a:ext cx="4495800" cy="397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231941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Uniform prior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2490" y="234778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Dirichlet</a:t>
            </a:r>
            <a:r>
              <a:rPr lang="en-US" dirty="0"/>
              <a:t> prior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307848"/>
              </p:ext>
            </p:extLst>
          </p:nvPr>
        </p:nvGraphicFramePr>
        <p:xfrm>
          <a:off x="533400" y="5620794"/>
          <a:ext cx="2489200" cy="78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09" name="Equation" r:id="rId6" imgW="1371600" imgH="431800" progId="Equation.3">
                  <p:embed/>
                </p:oleObj>
              </mc:Choice>
              <mc:Fallback>
                <p:oleObj name="Equation" r:id="rId6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620794"/>
                        <a:ext cx="2489200" cy="7800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3352800" y="2209800"/>
            <a:ext cx="0" cy="44196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800" y="3057835"/>
            <a:ext cx="1558910" cy="13139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9747" y="3057835"/>
            <a:ext cx="1582698" cy="13139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3800" y="3057836"/>
            <a:ext cx="1548569" cy="13139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75436" y="4520819"/>
            <a:ext cx="76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λ</a:t>
            </a:r>
            <a:r>
              <a:rPr lang="en-US" dirty="0"/>
              <a:t>= 0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35943" y="4736068"/>
            <a:ext cx="3774657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29200" y="4659868"/>
            <a:ext cx="110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increasing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6593" y="3029462"/>
            <a:ext cx="1548569" cy="1313938"/>
          </a:xfrm>
          <a:prstGeom prst="rect">
            <a:avLst/>
          </a:prstGeom>
        </p:spPr>
      </p:pic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002718"/>
              </p:ext>
            </p:extLst>
          </p:nvPr>
        </p:nvGraphicFramePr>
        <p:xfrm>
          <a:off x="3513138" y="5573898"/>
          <a:ext cx="555466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10" name="Equation" r:id="rId11" imgW="3060700" imgH="431800" progId="Equation.3">
                  <p:embed/>
                </p:oleObj>
              </mc:Choice>
              <mc:Fallback>
                <p:oleObj name="Equation" r:id="rId11" imgW="3060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138" y="5573898"/>
                        <a:ext cx="5554662" cy="779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547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Prior: another view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051056"/>
              </p:ext>
            </p:extLst>
          </p:nvPr>
        </p:nvGraphicFramePr>
        <p:xfrm>
          <a:off x="2133600" y="2014855"/>
          <a:ext cx="4049713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227" name="Equation" r:id="rId4" imgW="2120900" imgH="482600" progId="Equation.3">
                  <p:embed/>
                </p:oleObj>
              </mc:Choice>
              <mc:Fallback>
                <p:oleObj name="Equation" r:id="rId4" imgW="2120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2014855"/>
                        <a:ext cx="4049713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3250" y="4731603"/>
            <a:ext cx="6710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happens to our likelihood if, for one of the labels, we never saw a particular feature?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500930"/>
              </p:ext>
            </p:extLst>
          </p:nvPr>
        </p:nvGraphicFramePr>
        <p:xfrm>
          <a:off x="3022600" y="3352800"/>
          <a:ext cx="2489200" cy="78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228" name="Equation" r:id="rId6" imgW="1371600" imgH="431800" progId="Equation.3">
                  <p:embed/>
                </p:oleObj>
              </mc:Choice>
              <mc:Fallback>
                <p:oleObj name="Equation" r:id="rId6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3352800"/>
                        <a:ext cx="2489200" cy="7800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00539" y="3500735"/>
            <a:ext cx="74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MLE: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5927205"/>
            <a:ext cx="1476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Goes to 0!</a:t>
            </a:r>
          </a:p>
        </p:txBody>
      </p:sp>
    </p:spTree>
    <p:extLst>
      <p:ext uri="{BB962C8B-B14F-4D97-AF65-F5344CB8AC3E}">
        <p14:creationId xmlns:p14="http://schemas.microsoft.com/office/powerpoint/2010/main" val="164935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Prior: another view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469332"/>
              </p:ext>
            </p:extLst>
          </p:nvPr>
        </p:nvGraphicFramePr>
        <p:xfrm>
          <a:off x="1604963" y="4468813"/>
          <a:ext cx="555466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08" name="Equation" r:id="rId3" imgW="3060700" imgH="431800" progId="Equation.3">
                  <p:embed/>
                </p:oleObj>
              </mc:Choice>
              <mc:Fallback>
                <p:oleObj name="Equation" r:id="rId3" imgW="3060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4468813"/>
                        <a:ext cx="5554662" cy="779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745492"/>
              </p:ext>
            </p:extLst>
          </p:nvPr>
        </p:nvGraphicFramePr>
        <p:xfrm>
          <a:off x="2819400" y="2236807"/>
          <a:ext cx="2489200" cy="78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09" name="Equation" r:id="rId5" imgW="1371600" imgH="431800" progId="Equation.3">
                  <p:embed/>
                </p:oleObj>
              </mc:Choice>
              <mc:Fallback>
                <p:oleObj name="Equation" r:id="rId5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36807"/>
                        <a:ext cx="2489200" cy="7800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own Arrow 16"/>
          <p:cNvSpPr/>
          <p:nvPr/>
        </p:nvSpPr>
        <p:spPr>
          <a:xfrm>
            <a:off x="3962400" y="3352800"/>
            <a:ext cx="685800" cy="6858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32325" y="5848290"/>
            <a:ext cx="2893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Adding a prior avoids this!</a:t>
            </a:r>
          </a:p>
        </p:txBody>
      </p:sp>
    </p:spTree>
    <p:extLst>
      <p:ext uri="{BB962C8B-B14F-4D97-AF65-F5344CB8AC3E}">
        <p14:creationId xmlns:p14="http://schemas.microsoft.com/office/powerpoint/2010/main" val="2536113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1705463"/>
            <a:ext cx="1143000" cy="2455863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77232" y="277211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4372463"/>
            <a:ext cx="1143000" cy="9599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279" y="5638800"/>
            <a:ext cx="3167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each label, pretend like we’ve seen each feature value occur in </a:t>
            </a:r>
            <a:r>
              <a:rPr lang="en-US" dirty="0" err="1"/>
              <a:t>λ</a:t>
            </a:r>
            <a:r>
              <a:rPr lang="en-US" dirty="0"/>
              <a:t> additional examples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066800" y="4953000"/>
            <a:ext cx="381000" cy="685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884754"/>
              </p:ext>
            </p:extLst>
          </p:nvPr>
        </p:nvGraphicFramePr>
        <p:xfrm>
          <a:off x="3581400" y="2236807"/>
          <a:ext cx="2489200" cy="78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33" name="Equation" r:id="rId3" imgW="1371600" imgH="431800" progId="Equation.3">
                  <p:embed/>
                </p:oleObj>
              </mc:Choice>
              <mc:Fallback>
                <p:oleObj name="Equation" r:id="rId3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236807"/>
                        <a:ext cx="2489200" cy="7800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own Arrow 16"/>
          <p:cNvSpPr/>
          <p:nvPr/>
        </p:nvSpPr>
        <p:spPr>
          <a:xfrm>
            <a:off x="4724400" y="3352800"/>
            <a:ext cx="685800" cy="6858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05200" y="55626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Sometimes this is also called </a:t>
            </a:r>
            <a:r>
              <a:rPr lang="en-US" sz="2000" dirty="0">
                <a:solidFill>
                  <a:srgbClr val="FF6600"/>
                </a:solidFill>
              </a:rPr>
              <a:t>smoothing </a:t>
            </a:r>
            <a:r>
              <a:rPr lang="en-US" sz="2000" dirty="0">
                <a:solidFill>
                  <a:srgbClr val="0000FF"/>
                </a:solidFill>
              </a:rPr>
              <a:t>because it is seen as smoothing or interpolating between the MLE and some other distribution</a:t>
            </a: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227625"/>
              </p:ext>
            </p:extLst>
          </p:nvPr>
        </p:nvGraphicFramePr>
        <p:xfrm>
          <a:off x="2632869" y="4372463"/>
          <a:ext cx="555466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34" name="Equation" r:id="rId5" imgW="3060700" imgH="431800" progId="Equation.3">
                  <p:embed/>
                </p:oleObj>
              </mc:Choice>
              <mc:Fallback>
                <p:oleObj name="Equation" r:id="rId5" imgW="3060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869" y="4372463"/>
                        <a:ext cx="5554662" cy="779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7960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209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Coin1 data: 3 Heads and 1 Tail</a:t>
            </a:r>
          </a:p>
          <a:p>
            <a:pPr marL="0" indent="0">
              <a:buNone/>
            </a:pPr>
            <a:r>
              <a:rPr lang="en-US" dirty="0"/>
              <a:t>Coin2 data: 30 Heads and 10 tails</a:t>
            </a:r>
          </a:p>
          <a:p>
            <a:pPr marL="0" indent="0">
              <a:buNone/>
            </a:pPr>
            <a:r>
              <a:rPr lang="en-US" dirty="0"/>
              <a:t>Coin3 data: 2 Tails</a:t>
            </a:r>
          </a:p>
          <a:p>
            <a:pPr marL="0" indent="0">
              <a:buNone/>
            </a:pPr>
            <a:r>
              <a:rPr lang="en-US" dirty="0"/>
              <a:t>Coin4 data:  497 Heads and 503 tails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89B81B3B-400D-8E4A-B2D9-6E9816A159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945866"/>
              </p:ext>
            </p:extLst>
          </p:nvPr>
        </p:nvGraphicFramePr>
        <p:xfrm>
          <a:off x="1447800" y="4469871"/>
          <a:ext cx="555466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683" name="Equation" r:id="rId3" imgW="3060700" imgH="431800" progId="Equation.3">
                  <p:embed/>
                </p:oleObj>
              </mc:Choice>
              <mc:Fallback>
                <p:oleObj name="Equation" r:id="rId3" imgW="3060700" imgH="431800" progId="Equation.3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469871"/>
                        <a:ext cx="5554662" cy="779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AB7D06A-E231-8848-87ED-92276E9C1A57}"/>
              </a:ext>
            </a:extLst>
          </p:cNvPr>
          <p:cNvSpPr txBox="1"/>
          <p:nvPr/>
        </p:nvSpPr>
        <p:spPr>
          <a:xfrm>
            <a:off x="1371600" y="5647594"/>
            <a:ext cx="6147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Does this do the right thing in these cases?</a:t>
            </a:r>
          </a:p>
        </p:txBody>
      </p:sp>
    </p:spTree>
    <p:extLst>
      <p:ext uri="{BB962C8B-B14F-4D97-AF65-F5344CB8AC3E}">
        <p14:creationId xmlns:p14="http://schemas.microsoft.com/office/powerpoint/2010/main" val="408139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Grading update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2362200"/>
            <a:ext cx="4343400" cy="8382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59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models </a:t>
            </a:r>
            <a:r>
              <a:rPr lang="en-US" dirty="0" err="1"/>
              <a:t>vs</a:t>
            </a:r>
            <a:r>
              <a:rPr lang="en-US" dirty="0"/>
              <a:t> conditional models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232169"/>
              </p:ext>
            </p:extLst>
          </p:nvPr>
        </p:nvGraphicFramePr>
        <p:xfrm>
          <a:off x="1676400" y="2978295"/>
          <a:ext cx="2538412" cy="526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28" name="Equation" r:id="rId3" imgW="1041400" imgH="215900" progId="Equation.3">
                  <p:embed/>
                </p:oleObj>
              </mc:Choice>
              <mc:Fallback>
                <p:oleObj name="Equation" r:id="rId3" imgW="1041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2978295"/>
                        <a:ext cx="2538412" cy="526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1817" y="1892719"/>
            <a:ext cx="7105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We’ve been trying to model the joint distribution (i.e. the data generating distribution):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9690" y="3810000"/>
            <a:ext cx="7105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However, if all we’re interested in is classification, why not directly model the conditional distribution: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441828"/>
              </p:ext>
            </p:extLst>
          </p:nvPr>
        </p:nvGraphicFramePr>
        <p:xfrm>
          <a:off x="1662113" y="4654550"/>
          <a:ext cx="26003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629" name="Equation" r:id="rId5" imgW="1066800" imgH="215900" progId="Equation.3">
                  <p:embed/>
                </p:oleObj>
              </mc:Choice>
              <mc:Fallback>
                <p:oleObj name="Equation" r:id="rId5" imgW="1066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62113" y="4654550"/>
                        <a:ext cx="2600325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084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first try: linear</a:t>
            </a: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372711"/>
              </p:ext>
            </p:extLst>
          </p:nvPr>
        </p:nvGraphicFramePr>
        <p:xfrm>
          <a:off x="1171575" y="1938338"/>
          <a:ext cx="62579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38" name="Equation" r:id="rId4" imgW="2781300" imgH="215900" progId="Equation.3">
                  <p:embed/>
                </p:oleObj>
              </mc:Choice>
              <mc:Fallback>
                <p:oleObj name="Equation" r:id="rId4" imgW="2781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1938338"/>
                        <a:ext cx="62579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4038600"/>
            <a:ext cx="64996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- Nothing constrains it to be a probability</a:t>
            </a:r>
          </a:p>
          <a:p>
            <a:r>
              <a:rPr lang="en-US" sz="2400" dirty="0">
                <a:solidFill>
                  <a:srgbClr val="0000FF"/>
                </a:solidFill>
              </a:rPr>
              <a:t>- Could still have combination of features and weight that exceeds 1 or is below 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2743200"/>
            <a:ext cx="3021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problems with this?</a:t>
            </a:r>
          </a:p>
        </p:txBody>
      </p:sp>
    </p:spTree>
    <p:extLst>
      <p:ext uri="{BB962C8B-B14F-4D97-AF65-F5344CB8AC3E}">
        <p14:creationId xmlns:p14="http://schemas.microsoft.com/office/powerpoint/2010/main" val="285744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290" y="224971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Linear model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7428" y="3338275"/>
            <a:ext cx="689429" cy="303590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3713" y="28334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+∞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3713" y="6374180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-∞</a:t>
            </a:r>
          </a:p>
        </p:txBody>
      </p:sp>
      <p:sp>
        <p:nvSpPr>
          <p:cNvPr id="9" name="Rectangle 8"/>
          <p:cNvSpPr/>
          <p:nvPr/>
        </p:nvSpPr>
        <p:spPr>
          <a:xfrm>
            <a:off x="6550783" y="3265705"/>
            <a:ext cx="689429" cy="3035905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08018" y="2772930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8018" y="63137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76686" y="220133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probability</a:t>
            </a:r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538189"/>
              </p:ext>
            </p:extLst>
          </p:nvPr>
        </p:nvGraphicFramePr>
        <p:xfrm>
          <a:off x="5594350" y="1662113"/>
          <a:ext cx="24003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55" name="Equation" r:id="rId3" imgW="1066800" imgH="215900" progId="Equation.3">
                  <p:embed/>
                </p:oleObj>
              </mc:Choice>
              <mc:Fallback>
                <p:oleObj name="Equation" r:id="rId3" imgW="1066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4350" y="1662113"/>
                        <a:ext cx="24003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594350" y="1638000"/>
            <a:ext cx="2505075" cy="495600"/>
          </a:xfrm>
          <a:prstGeom prst="rect">
            <a:avLst/>
          </a:prstGeom>
          <a:solidFill>
            <a:srgbClr val="FF0000">
              <a:alpha val="2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10800000">
            <a:off x="3581400" y="4038600"/>
            <a:ext cx="990600" cy="1143000"/>
          </a:xfrm>
          <a:prstGeom prst="rightArrow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89868" y="5253789"/>
            <a:ext cx="36061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like linear models! </a:t>
            </a:r>
          </a:p>
          <a:p>
            <a:br>
              <a:rPr lang="en-US" dirty="0"/>
            </a:br>
            <a:r>
              <a:rPr lang="en-US" dirty="0"/>
              <a:t>Can we transform the probability into a function that ranges over all values? </a:t>
            </a: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06173"/>
              </p:ext>
            </p:extLst>
          </p:nvPr>
        </p:nvGraphicFramePr>
        <p:xfrm>
          <a:off x="458788" y="1662113"/>
          <a:ext cx="36290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56" name="Equation" r:id="rId5" imgW="1612900" imgH="215900" progId="Equation.3">
                  <p:embed/>
                </p:oleObj>
              </mc:Choice>
              <mc:Fallback>
                <p:oleObj name="Equation" r:id="rId5" imgW="1612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662113"/>
                        <a:ext cx="36290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9478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Odds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90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Rather than predict the probability, we can predict the ratio of 1/0 (positive/negative)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Predict the </a:t>
            </a:r>
            <a:r>
              <a:rPr lang="en-US" sz="2400" b="1" dirty="0"/>
              <a:t>odds</a:t>
            </a:r>
            <a:r>
              <a:rPr lang="en-US" sz="2400" dirty="0"/>
              <a:t> that it is 1 (true): </a:t>
            </a:r>
            <a:r>
              <a:rPr lang="en-US" sz="2400" dirty="0">
                <a:solidFill>
                  <a:srgbClr val="FF6600"/>
                </a:solidFill>
              </a:rPr>
              <a:t>How much more likely is 1 than 0.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Does this help us?</a:t>
            </a:r>
          </a:p>
        </p:txBody>
      </p:sp>
      <p:graphicFrame>
        <p:nvGraphicFramePr>
          <p:cNvPr id="860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525877"/>
              </p:ext>
            </p:extLst>
          </p:nvPr>
        </p:nvGraphicFramePr>
        <p:xfrm>
          <a:off x="922338" y="5146675"/>
          <a:ext cx="7653337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86" name="Equation" r:id="rId3" imgW="4178300" imgH="431800" progId="Equation.3">
                  <p:embed/>
                </p:oleObj>
              </mc:Choice>
              <mc:Fallback>
                <p:oleObj name="Equation" r:id="rId3" imgW="4178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5146675"/>
                        <a:ext cx="7653337" cy="78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837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90" y="228600"/>
            <a:ext cx="8153400" cy="990600"/>
          </a:xfrm>
        </p:spPr>
        <p:txBody>
          <a:bodyPr/>
          <a:lstStyle/>
          <a:p>
            <a:r>
              <a:rPr lang="en-US" dirty="0"/>
              <a:t>Odds ratio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290" y="224971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Linear model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7428" y="3338275"/>
            <a:ext cx="689429" cy="303590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3713" y="28334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+∞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3713" y="6374180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-∞</a:t>
            </a:r>
          </a:p>
        </p:txBody>
      </p:sp>
      <p:sp>
        <p:nvSpPr>
          <p:cNvPr id="9" name="Rectangle 8"/>
          <p:cNvSpPr/>
          <p:nvPr/>
        </p:nvSpPr>
        <p:spPr>
          <a:xfrm>
            <a:off x="6550783" y="3265705"/>
            <a:ext cx="689429" cy="3035905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62878" y="2785025"/>
            <a:ext cx="108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+∞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08018" y="63137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76686" y="220133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odds ratio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5961" y="3896714"/>
            <a:ext cx="345923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Where is the dividing line between class 1 and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class 0 being selected?</a:t>
            </a:r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5681663" y="1543050"/>
          <a:ext cx="23272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03" name="Equation" r:id="rId3" imgW="1270000" imgH="393700" progId="Equation.3">
                  <p:embed/>
                </p:oleObj>
              </mc:Choice>
              <mc:Fallback>
                <p:oleObj name="Equation" r:id="rId3" imgW="1270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1543050"/>
                        <a:ext cx="232727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06173"/>
              </p:ext>
            </p:extLst>
          </p:nvPr>
        </p:nvGraphicFramePr>
        <p:xfrm>
          <a:off x="458788" y="1662113"/>
          <a:ext cx="36290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504" name="Equation" r:id="rId5" imgW="1612900" imgH="215900" progId="Equation.3">
                  <p:embed/>
                </p:oleObj>
              </mc:Choice>
              <mc:Fallback>
                <p:oleObj name="Equation" r:id="rId5" imgW="1612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662113"/>
                        <a:ext cx="36290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9064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Odds ratio</a:t>
            </a:r>
          </a:p>
        </p:txBody>
      </p:sp>
      <p:sp>
        <p:nvSpPr>
          <p:cNvPr id="4" name="Rectangle 3"/>
          <p:cNvSpPr/>
          <p:nvPr/>
        </p:nvSpPr>
        <p:spPr>
          <a:xfrm>
            <a:off x="1733791" y="3039309"/>
            <a:ext cx="3971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Does this suggest another transformation?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38242" name="Object 4"/>
          <p:cNvGraphicFramePr>
            <a:graphicFrameLocks noChangeAspect="1"/>
          </p:cNvGraphicFramePr>
          <p:nvPr/>
        </p:nvGraphicFramePr>
        <p:xfrm>
          <a:off x="5681663" y="1543050"/>
          <a:ext cx="23272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20" name="Equation" r:id="rId3" imgW="1270000" imgH="393700" progId="Equation.3">
                  <p:embed/>
                </p:oleObj>
              </mc:Choice>
              <mc:Fallback>
                <p:oleObj name="Equation" r:id="rId3" imgW="1270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1543050"/>
                        <a:ext cx="232727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3" name="Object 4"/>
          <p:cNvGraphicFramePr>
            <a:graphicFrameLocks noChangeAspect="1"/>
          </p:cNvGraphicFramePr>
          <p:nvPr/>
        </p:nvGraphicFramePr>
        <p:xfrm>
          <a:off x="800100" y="2067540"/>
          <a:ext cx="4421187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21" name="Equation" r:id="rId5" imgW="2413000" imgH="177800" progId="Equation.3">
                  <p:embed/>
                </p:oleObj>
              </mc:Choice>
              <mc:Fallback>
                <p:oleObj name="Equation" r:id="rId5" imgW="2413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2067540"/>
                        <a:ext cx="4421187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800100" y="1579335"/>
          <a:ext cx="411797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622" name="Equation" r:id="rId7" imgW="2247900" imgH="177800" progId="Equation.3">
                  <p:embed/>
                </p:oleObj>
              </mc:Choice>
              <mc:Fallback>
                <p:oleObj name="Equation" r:id="rId7" imgW="2247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579335"/>
                        <a:ext cx="4117975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757666" y="3614587"/>
            <a:ext cx="5346095" cy="27819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682822" y="6403752"/>
            <a:ext cx="488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    1     2    3    4    5    6     7     8    9   ….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757666" y="3626682"/>
            <a:ext cx="460806" cy="2760124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36397" y="4765513"/>
            <a:ext cx="134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odds ratio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20059" y="3621847"/>
            <a:ext cx="4883701" cy="2760124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2081110" y="625754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2487505" y="626480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2877607" y="625028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3284002" y="625754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3653291" y="625754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4059686" y="626480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4059686" y="624302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4466081" y="625028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4856183" y="623576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5262578" y="624302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5631867" y="624302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6038262" y="625028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924175" y="1543050"/>
            <a:ext cx="1981805" cy="361722"/>
          </a:xfrm>
          <a:prstGeom prst="rect">
            <a:avLst/>
          </a:prstGeom>
          <a:solidFill>
            <a:srgbClr val="FF0000">
              <a:alpha val="3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24290" y="1543050"/>
            <a:ext cx="1862641" cy="361722"/>
          </a:xfrm>
          <a:prstGeom prst="rect">
            <a:avLst/>
          </a:prstGeom>
          <a:solidFill>
            <a:srgbClr val="008000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682822" y="2392978"/>
            <a:ext cx="5616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We’re trying to find some transformation that transforms the odds ratio to a number that is -∞ to +∞</a:t>
            </a:r>
          </a:p>
        </p:txBody>
      </p:sp>
    </p:spTree>
    <p:extLst>
      <p:ext uri="{BB962C8B-B14F-4D97-AF65-F5344CB8AC3E}">
        <p14:creationId xmlns:p14="http://schemas.microsoft.com/office/powerpoint/2010/main" val="1548225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7666" y="3614587"/>
            <a:ext cx="5346095" cy="27819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82822" y="6403752"/>
            <a:ext cx="488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    1     2    3    4    5    6     7     8    9   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7666" y="3626682"/>
            <a:ext cx="460806" cy="2760124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20059" y="3621847"/>
            <a:ext cx="4883701" cy="2760124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2081110" y="625754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2487505" y="626480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2877607" y="625028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3284002" y="625754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3653291" y="625754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4059686" y="626480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4059686" y="624302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4466081" y="625028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4856183" y="623576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5262578" y="624302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5631867" y="624302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6038262" y="625028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152400"/>
            <a:ext cx="7162800" cy="315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71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90" y="228600"/>
            <a:ext cx="8153400" cy="990600"/>
          </a:xfrm>
        </p:spPr>
        <p:txBody>
          <a:bodyPr/>
          <a:lstStyle/>
          <a:p>
            <a:r>
              <a:rPr lang="en-US" dirty="0"/>
              <a:t>Log odds (</a:t>
            </a:r>
            <a:r>
              <a:rPr lang="en-US" dirty="0" err="1"/>
              <a:t>logit</a:t>
            </a:r>
            <a:r>
              <a:rPr lang="en-US" dirty="0"/>
              <a:t> function)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290" y="224971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Linear regression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7428" y="3338275"/>
            <a:ext cx="689429" cy="303590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3713" y="28334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+∞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3713" y="6374180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-∞</a:t>
            </a:r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28346"/>
              </p:ext>
            </p:extLst>
          </p:nvPr>
        </p:nvGraphicFramePr>
        <p:xfrm>
          <a:off x="458788" y="1662113"/>
          <a:ext cx="36290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1" name="Equation" r:id="rId3" imgW="1612900" imgH="215900" progId="Equation.3">
                  <p:embed/>
                </p:oleObj>
              </mc:Choice>
              <mc:Fallback>
                <p:oleObj name="Equation" r:id="rId3" imgW="1612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1662113"/>
                        <a:ext cx="36290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550783" y="3265705"/>
            <a:ext cx="689429" cy="3035905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62878" y="2785025"/>
            <a:ext cx="108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+∞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95923" y="63137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-∞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76686" y="220133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odds ratio</a:t>
            </a:r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5497513" y="1543050"/>
          <a:ext cx="269716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2" name="Equation" r:id="rId5" imgW="1473200" imgH="393700" progId="Equation.3">
                  <p:embed/>
                </p:oleObj>
              </mc:Choice>
              <mc:Fallback>
                <p:oleObj name="Equation" r:id="rId5" imgW="1473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513" y="1543050"/>
                        <a:ext cx="2697162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473703" y="4267200"/>
            <a:ext cx="3694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do we get the probability of an example?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5800" y="1600200"/>
            <a:ext cx="616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66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19393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odds (</a:t>
            </a:r>
            <a:r>
              <a:rPr lang="en-US" dirty="0" err="1"/>
              <a:t>logit</a:t>
            </a:r>
            <a:r>
              <a:rPr lang="en-US" dirty="0"/>
              <a:t> function)</a:t>
            </a:r>
          </a:p>
        </p:txBody>
      </p:sp>
      <p:graphicFrame>
        <p:nvGraphicFramePr>
          <p:cNvPr id="9318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125553"/>
              </p:ext>
            </p:extLst>
          </p:nvPr>
        </p:nvGraphicFramePr>
        <p:xfrm>
          <a:off x="1400175" y="1716088"/>
          <a:ext cx="58610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61" name="Equation" r:id="rId3" imgW="3200400" imgH="431800" progId="Equation.3">
                  <p:embed/>
                </p:oleObj>
              </mc:Choice>
              <mc:Fallback>
                <p:oleObj name="Equation" r:id="rId3" imgW="3200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1716088"/>
                        <a:ext cx="586105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533088"/>
              </p:ext>
            </p:extLst>
          </p:nvPr>
        </p:nvGraphicFramePr>
        <p:xfrm>
          <a:off x="1836738" y="2949575"/>
          <a:ext cx="42576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62" name="Equation" r:id="rId5" imgW="2324100" imgH="431800" progId="Equation.3">
                  <p:embed/>
                </p:oleObj>
              </mc:Choice>
              <mc:Fallback>
                <p:oleObj name="Equation" r:id="rId5" imgW="2324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2949575"/>
                        <a:ext cx="4257675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772277"/>
              </p:ext>
            </p:extLst>
          </p:nvPr>
        </p:nvGraphicFramePr>
        <p:xfrm>
          <a:off x="1365250" y="4133850"/>
          <a:ext cx="625633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63" name="Equation" r:id="rId7" imgW="3416300" imgH="241300" progId="Equation.3">
                  <p:embed/>
                </p:oleObj>
              </mc:Choice>
              <mc:Fallback>
                <p:oleObj name="Equation" r:id="rId7" imgW="3416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4133850"/>
                        <a:ext cx="6256338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169868"/>
              </p:ext>
            </p:extLst>
          </p:nvPr>
        </p:nvGraphicFramePr>
        <p:xfrm>
          <a:off x="2244725" y="5581650"/>
          <a:ext cx="45116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64" name="Equation" r:id="rId9" imgW="2463800" imgH="393700" progId="Equation.3">
                  <p:embed/>
                </p:oleObj>
              </mc:Choice>
              <mc:Fallback>
                <p:oleObj name="Equation" r:id="rId9" imgW="2463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725" y="5581650"/>
                        <a:ext cx="4511675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93143" y="4777619"/>
            <a:ext cx="2237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3692" y="5345708"/>
            <a:ext cx="1372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anyone recognize this?</a:t>
            </a:r>
          </a:p>
        </p:txBody>
      </p:sp>
    </p:spTree>
    <p:extLst>
      <p:ext uri="{BB962C8B-B14F-4D97-AF65-F5344CB8AC3E}">
        <p14:creationId xmlns:p14="http://schemas.microsoft.com/office/powerpoint/2010/main" val="113079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Coin1 data: 3 Heads and 1 Tail</a:t>
            </a:r>
          </a:p>
          <a:p>
            <a:pPr marL="0" indent="0">
              <a:buNone/>
            </a:pPr>
            <a:r>
              <a:rPr lang="en-US" dirty="0"/>
              <a:t>Coin2 data: 30 Heads and 10 tails</a:t>
            </a:r>
          </a:p>
          <a:p>
            <a:pPr marL="0" indent="0">
              <a:buNone/>
            </a:pPr>
            <a:r>
              <a:rPr lang="en-US" dirty="0"/>
              <a:t>Coin3 data: 2 Tails</a:t>
            </a:r>
          </a:p>
          <a:p>
            <a:pPr marL="0" indent="0">
              <a:buNone/>
            </a:pPr>
            <a:r>
              <a:rPr lang="en-US" dirty="0"/>
              <a:t>Coin4 data:  497 Heads and 503 tails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If someone asked you what the probability of heads was for each of these coins, what would you say?</a:t>
            </a:r>
          </a:p>
        </p:txBody>
      </p:sp>
    </p:spTree>
    <p:extLst>
      <p:ext uri="{BB962C8B-B14F-4D97-AF65-F5344CB8AC3E}">
        <p14:creationId xmlns:p14="http://schemas.microsoft.com/office/powerpoint/2010/main" val="3591010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function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250" y="3090333"/>
            <a:ext cx="3251200" cy="2159000"/>
          </a:xfrm>
          <a:prstGeom prst="rect">
            <a:avLst/>
          </a:prstGeom>
        </p:spPr>
      </p:pic>
      <p:graphicFrame>
        <p:nvGraphicFramePr>
          <p:cNvPr id="942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33256"/>
              </p:ext>
            </p:extLst>
          </p:nvPr>
        </p:nvGraphicFramePr>
        <p:xfrm>
          <a:off x="3178175" y="1889125"/>
          <a:ext cx="18827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06" name="Equation" r:id="rId4" imgW="1028700" imgH="393700" progId="Equation.3">
                  <p:embed/>
                </p:oleObj>
              </mc:Choice>
              <mc:Fallback>
                <p:oleObj name="Equation" r:id="rId4" imgW="1028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1889125"/>
                        <a:ext cx="1882775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571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135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would we classify examples once we had a trained model?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If the sum &gt; 0 then p(1)/p(0) &gt; 1, so positive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the sum &lt; 0 then p(1)/p(0) &lt; 1, so negative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Still a </a:t>
            </a:r>
            <a:r>
              <a:rPr lang="en-US" i="1" dirty="0"/>
              <a:t>linear</a:t>
            </a:r>
            <a:r>
              <a:rPr lang="en-US" dirty="0"/>
              <a:t> classifier (decision boundary is a line)</a:t>
            </a:r>
          </a:p>
        </p:txBody>
      </p:sp>
      <p:graphicFrame>
        <p:nvGraphicFramePr>
          <p:cNvPr id="952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59567"/>
              </p:ext>
            </p:extLst>
          </p:nvPr>
        </p:nvGraphicFramePr>
        <p:xfrm>
          <a:off x="1508125" y="2732088"/>
          <a:ext cx="58610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30" name="Equation" r:id="rId3" imgW="3200400" imgH="431800" progId="Equation.3">
                  <p:embed/>
                </p:oleObj>
              </mc:Choice>
              <mc:Fallback>
                <p:oleObj name="Equation" r:id="rId3" imgW="3200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2732088"/>
                        <a:ext cx="586105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036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logistic regression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should we learn the parameters for logistic regression (i.e. the w’s and b)?</a:t>
            </a:r>
          </a:p>
          <a:p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413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872802"/>
              </p:ext>
            </p:extLst>
          </p:nvPr>
        </p:nvGraphicFramePr>
        <p:xfrm>
          <a:off x="1774825" y="2982913"/>
          <a:ext cx="58594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51" name="Equation" r:id="rId4" imgW="3200400" imgH="431800" progId="Equation.3">
                  <p:embed/>
                </p:oleObj>
              </mc:Choice>
              <mc:Fallback>
                <p:oleObj name="Equation" r:id="rId4" imgW="3200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2982913"/>
                        <a:ext cx="5859463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3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214944"/>
              </p:ext>
            </p:extLst>
          </p:nvPr>
        </p:nvGraphicFramePr>
        <p:xfrm>
          <a:off x="2163763" y="4724400"/>
          <a:ext cx="4465637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52" name="Equation" r:id="rId6" imgW="2438400" imgH="393700" progId="Equation.3">
                  <p:embed/>
                </p:oleObj>
              </mc:Choice>
              <mc:Fallback>
                <p:oleObj name="Equation" r:id="rId6" imgW="2438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4724400"/>
                        <a:ext cx="4465637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36571" y="4003524"/>
            <a:ext cx="2189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parameters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4741334" y="3580191"/>
            <a:ext cx="495905" cy="3507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526859" y="4659901"/>
            <a:ext cx="767619" cy="19352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542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logistic regression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58898"/>
              </p:ext>
            </p:extLst>
          </p:nvPr>
        </p:nvGraphicFramePr>
        <p:xfrm>
          <a:off x="576263" y="2590800"/>
          <a:ext cx="34623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739" name="Equation" r:id="rId3" imgW="1892300" imgH="457200" progId="Equation.3">
                  <p:embed/>
                </p:oleObj>
              </mc:Choice>
              <mc:Fallback>
                <p:oleObj name="Equation" r:id="rId3" imgW="1892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2590800"/>
                        <a:ext cx="3462337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836564"/>
              </p:ext>
            </p:extLst>
          </p:nvPr>
        </p:nvGraphicFramePr>
        <p:xfrm>
          <a:off x="2241213" y="3584575"/>
          <a:ext cx="36496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740" name="Equation" r:id="rId5" imgW="1993900" imgH="457200" progId="Equation.3">
                  <p:embed/>
                </p:oleObj>
              </mc:Choice>
              <mc:Fallback>
                <p:oleObj name="Equation" r:id="rId5" imgW="1993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213" y="3584575"/>
                        <a:ext cx="3649662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813526"/>
              </p:ext>
            </p:extLst>
          </p:nvPr>
        </p:nvGraphicFramePr>
        <p:xfrm>
          <a:off x="2245975" y="4721225"/>
          <a:ext cx="37211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741" name="Equation" r:id="rId7" imgW="2032000" imgH="457200" progId="Equation.3">
                  <p:embed/>
                </p:oleObj>
              </mc:Choice>
              <mc:Fallback>
                <p:oleObj name="Equation" r:id="rId7" imgW="2032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5975" y="4721225"/>
                        <a:ext cx="372110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48400" y="3821668"/>
            <a:ext cx="195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assume labels 1, -1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1752600"/>
            <a:ext cx="8325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Find the parameters that maximize the likelihood (or log-likelihood) of the data:</a:t>
            </a:r>
          </a:p>
        </p:txBody>
      </p:sp>
    </p:spTree>
    <p:extLst>
      <p:ext uri="{BB962C8B-B14F-4D97-AF65-F5344CB8AC3E}">
        <p14:creationId xmlns:p14="http://schemas.microsoft.com/office/powerpoint/2010/main" val="83383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logistic regression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65826"/>
              </p:ext>
            </p:extLst>
          </p:nvPr>
        </p:nvGraphicFramePr>
        <p:xfrm>
          <a:off x="411163" y="1828800"/>
          <a:ext cx="54435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818" name="Equation" r:id="rId3" imgW="2971800" imgH="457200" progId="Equation.3">
                  <p:embed/>
                </p:oleObj>
              </mc:Choice>
              <mc:Fallback>
                <p:oleObj name="Equation" r:id="rId3" imgW="2971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1828800"/>
                        <a:ext cx="5443537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2814935"/>
            <a:ext cx="3345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We want to maximize, i.e.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699142"/>
              </p:ext>
            </p:extLst>
          </p:nvPr>
        </p:nvGraphicFramePr>
        <p:xfrm>
          <a:off x="1066800" y="3505200"/>
          <a:ext cx="511651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819" name="Equation" r:id="rId5" imgW="2794000" imgH="215900" progId="Equation.3">
                  <p:embed/>
                </p:oleObj>
              </mc:Choice>
              <mc:Fallback>
                <p:oleObj name="Equation" r:id="rId5" imgW="2794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05200"/>
                        <a:ext cx="5116513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795742"/>
              </p:ext>
            </p:extLst>
          </p:nvPr>
        </p:nvGraphicFramePr>
        <p:xfrm>
          <a:off x="2413000" y="4014788"/>
          <a:ext cx="48148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820" name="Equation" r:id="rId7" imgW="2628900" imgH="457200" progId="Equation.3">
                  <p:embed/>
                </p:oleObj>
              </mc:Choice>
              <mc:Fallback>
                <p:oleObj name="Equation" r:id="rId7" imgW="2628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4014788"/>
                        <a:ext cx="481488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406103"/>
              </p:ext>
            </p:extLst>
          </p:nvPr>
        </p:nvGraphicFramePr>
        <p:xfrm>
          <a:off x="2438400" y="4852988"/>
          <a:ext cx="46291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821" name="Equation" r:id="rId9" imgW="2527300" imgH="457200" progId="Equation.3">
                  <p:embed/>
                </p:oleObj>
              </mc:Choice>
              <mc:Fallback>
                <p:oleObj name="Equation" r:id="rId9" imgW="2527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852988"/>
                        <a:ext cx="462915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47800" y="5967040"/>
            <a:ext cx="5736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Look familiar?  Hint: anybody read the book?</a:t>
            </a:r>
          </a:p>
        </p:txBody>
      </p:sp>
    </p:spTree>
    <p:extLst>
      <p:ext uri="{BB962C8B-B14F-4D97-AF65-F5344CB8AC3E}">
        <p14:creationId xmlns:p14="http://schemas.microsoft.com/office/powerpoint/2010/main" val="5749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505200"/>
            <a:ext cx="7188200" cy="262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logistic regression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211" y="2941053"/>
            <a:ext cx="2608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Surrogate loss functions: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610267"/>
              </p:ext>
            </p:extLst>
          </p:nvPr>
        </p:nvGraphicFramePr>
        <p:xfrm>
          <a:off x="1752600" y="1752600"/>
          <a:ext cx="4397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43" name="Equation" r:id="rId4" imgW="2400300" imgH="457200" progId="Equation.3">
                  <p:embed/>
                </p:oleObj>
              </mc:Choice>
              <mc:Fallback>
                <p:oleObj name="Equation" r:id="rId4" imgW="2400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752600"/>
                        <a:ext cx="439737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447800" y="4419600"/>
            <a:ext cx="6858000" cy="6858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4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regression: three views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364659" y="1751806"/>
          <a:ext cx="61626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8" name="Equation" r:id="rId3" imgW="3365500" imgH="393700" progId="Equation.3">
                  <p:embed/>
                </p:oleObj>
              </mc:Choice>
              <mc:Fallback>
                <p:oleObj name="Equation" r:id="rId3" imgW="3365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59" y="1751806"/>
                        <a:ext cx="6162675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707430"/>
              </p:ext>
            </p:extLst>
          </p:nvPr>
        </p:nvGraphicFramePr>
        <p:xfrm>
          <a:off x="376691" y="3636823"/>
          <a:ext cx="481488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9" name="Equation" r:id="rId5" imgW="2628900" imgH="355600" progId="Equation.3">
                  <p:embed/>
                </p:oleObj>
              </mc:Choice>
              <mc:Fallback>
                <p:oleObj name="Equation" r:id="rId5" imgW="26289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691" y="3636823"/>
                        <a:ext cx="4814887" cy="652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78950" y="1751806"/>
            <a:ext cx="216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linear classifier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6558" y="3486006"/>
            <a:ext cx="2165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conditional model</a:t>
            </a:r>
          </a:p>
          <a:p>
            <a:r>
              <a:rPr lang="en-US" sz="2000" dirty="0">
                <a:solidFill>
                  <a:srgbClr val="0000FF"/>
                </a:solidFill>
              </a:rPr>
              <a:t>logistic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270010"/>
              </p:ext>
            </p:extLst>
          </p:nvPr>
        </p:nvGraphicFramePr>
        <p:xfrm>
          <a:off x="630027" y="5334000"/>
          <a:ext cx="4397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0" name="Equation" r:id="rId7" imgW="2400300" imgH="457200" progId="Equation.3">
                  <p:embed/>
                </p:oleObj>
              </mc:Choice>
              <mc:Fallback>
                <p:oleObj name="Equation" r:id="rId7" imgW="2400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27" y="5334000"/>
                        <a:ext cx="439737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53200" y="5334000"/>
            <a:ext cx="2403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linear model minimizing logistic loss</a:t>
            </a:r>
          </a:p>
        </p:txBody>
      </p:sp>
    </p:spTree>
    <p:extLst>
      <p:ext uri="{BB962C8B-B14F-4D97-AF65-F5344CB8AC3E}">
        <p14:creationId xmlns:p14="http://schemas.microsoft.com/office/powerpoint/2010/main" val="30836984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540110"/>
              </p:ext>
            </p:extLst>
          </p:nvPr>
        </p:nvGraphicFramePr>
        <p:xfrm>
          <a:off x="1981200" y="1828800"/>
          <a:ext cx="4397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86" name="Equation" r:id="rId3" imgW="2400300" imgH="457200" progId="Equation.3">
                  <p:embed/>
                </p:oleObj>
              </mc:Choice>
              <mc:Fallback>
                <p:oleObj name="Equation" r:id="rId3" imgW="2400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828800"/>
                        <a:ext cx="439737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2421" y="3124200"/>
            <a:ext cx="6926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we minimize this loss function, in practice, the results aren’t great and we tend to </a:t>
            </a:r>
            <a:r>
              <a:rPr lang="en-US" sz="2400" dirty="0" err="1"/>
              <a:t>overfit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5229545"/>
            <a:ext cx="1252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Solution?</a:t>
            </a:r>
          </a:p>
        </p:txBody>
      </p:sp>
    </p:spTree>
    <p:extLst>
      <p:ext uri="{BB962C8B-B14F-4D97-AF65-F5344CB8AC3E}">
        <p14:creationId xmlns:p14="http://schemas.microsoft.com/office/powerpoint/2010/main" val="10664831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Regularization/prior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211732"/>
              </p:ext>
            </p:extLst>
          </p:nvPr>
        </p:nvGraphicFramePr>
        <p:xfrm>
          <a:off x="609600" y="2057400"/>
          <a:ext cx="786125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60" name="Equation" r:id="rId3" imgW="3644900" imgH="457200" progId="Equation.3">
                  <p:embed/>
                </p:oleObj>
              </mc:Choice>
              <mc:Fallback>
                <p:oleObj name="Equation" r:id="rId3" imgW="3644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57400"/>
                        <a:ext cx="7861252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0" y="3634770"/>
            <a:ext cx="483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or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079154"/>
              </p:ext>
            </p:extLst>
          </p:nvPr>
        </p:nvGraphicFramePr>
        <p:xfrm>
          <a:off x="955675" y="4760913"/>
          <a:ext cx="7292975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61" name="Equation" r:id="rId5" imgW="3251200" imgH="457200" progId="Equation.3">
                  <p:embed/>
                </p:oleObj>
              </mc:Choice>
              <mc:Fallback>
                <p:oleObj name="Equation" r:id="rId5" imgW="3251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4760913"/>
                        <a:ext cx="7292975" cy="1030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07344" y="6212822"/>
            <a:ext cx="433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are some of the </a:t>
            </a:r>
            <a:r>
              <a:rPr lang="en-US" dirty="0" err="1">
                <a:solidFill>
                  <a:srgbClr val="FF0000"/>
                </a:solidFill>
              </a:rPr>
              <a:t>regularizers</a:t>
            </a:r>
            <a:r>
              <a:rPr lang="en-US" dirty="0">
                <a:solidFill>
                  <a:srgbClr val="FF0000"/>
                </a:solidFill>
              </a:rPr>
              <a:t> we know?</a:t>
            </a:r>
          </a:p>
        </p:txBody>
      </p:sp>
    </p:spTree>
    <p:extLst>
      <p:ext uri="{BB962C8B-B14F-4D97-AF65-F5344CB8AC3E}">
        <p14:creationId xmlns:p14="http://schemas.microsoft.com/office/powerpoint/2010/main" val="156563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Regularization/prior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911177"/>
              </p:ext>
            </p:extLst>
          </p:nvPr>
        </p:nvGraphicFramePr>
        <p:xfrm>
          <a:off x="1295400" y="2286000"/>
          <a:ext cx="62166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28" name="Equation" r:id="rId3" imgW="2882900" imgH="457200" progId="Equation.3">
                  <p:embed/>
                </p:oleObj>
              </mc:Choice>
              <mc:Fallback>
                <p:oleObj name="Equation" r:id="rId3" imgW="2882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6216650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831" y="1720474"/>
            <a:ext cx="233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L2 regularization: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7231" y="4038600"/>
            <a:ext cx="7491369" cy="2601357"/>
            <a:chOff x="357231" y="4038600"/>
            <a:chExt cx="7491369" cy="2601357"/>
          </a:xfrm>
        </p:grpSpPr>
        <p:sp>
          <p:nvSpPr>
            <p:cNvPr id="6" name="TextBox 5"/>
            <p:cNvSpPr txBox="1"/>
            <p:nvPr/>
          </p:nvSpPr>
          <p:spPr>
            <a:xfrm>
              <a:off x="357231" y="4038600"/>
              <a:ext cx="2052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Gaussian prior: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0" y="4117938"/>
              <a:ext cx="4038600" cy="252201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09800" y="5791200"/>
              <a:ext cx="12229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p(</a:t>
              </a:r>
              <a:r>
                <a:rPr lang="en-US" sz="2400" dirty="0" err="1"/>
                <a:t>w,b</a:t>
              </a:r>
              <a:r>
                <a:rPr lang="en-US" sz="2400" dirty="0"/>
                <a:t>) ~ 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85C90F3-2693-014B-A6F8-F067736FDA50}"/>
              </a:ext>
            </a:extLst>
          </p:cNvPr>
          <p:cNvSpPr txBox="1"/>
          <p:nvPr/>
        </p:nvSpPr>
        <p:spPr>
          <a:xfrm>
            <a:off x="732359" y="4500265"/>
            <a:ext cx="2700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Gaussians are defined by a mean (</a:t>
            </a:r>
            <a:r>
              <a:rPr lang="en-US" dirty="0" err="1"/>
              <a:t>μ</a:t>
            </a:r>
            <a:r>
              <a:rPr lang="en-US" dirty="0"/>
              <a:t>) and a variance (σ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171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5343845"/>
            <a:ext cx="4343400" cy="12954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040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Regularization/prior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12905"/>
              </p:ext>
            </p:extLst>
          </p:nvPr>
        </p:nvGraphicFramePr>
        <p:xfrm>
          <a:off x="1295400" y="2286000"/>
          <a:ext cx="62166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72" name="Equation" r:id="rId3" imgW="2882900" imgH="457200" progId="Equation.3">
                  <p:embed/>
                </p:oleObj>
              </mc:Choice>
              <mc:Fallback>
                <p:oleObj name="Equation" r:id="rId3" imgW="2882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6216650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831" y="1720474"/>
            <a:ext cx="233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L2 regularization: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231" y="4038600"/>
            <a:ext cx="2052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Gaussian prior: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202064"/>
              </p:ext>
            </p:extLst>
          </p:nvPr>
        </p:nvGraphicFramePr>
        <p:xfrm>
          <a:off x="1295400" y="4648200"/>
          <a:ext cx="66278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73" name="Equation" r:id="rId5" imgW="3073400" imgH="457200" progId="Equation.3">
                  <p:embed/>
                </p:oleObj>
              </mc:Choice>
              <mc:Fallback>
                <p:oleObj name="Equation" r:id="rId5" imgW="3073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648200"/>
                        <a:ext cx="6627812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10735"/>
              </p:ext>
            </p:extLst>
          </p:nvPr>
        </p:nvGraphicFramePr>
        <p:xfrm>
          <a:off x="6716712" y="5791200"/>
          <a:ext cx="12065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74" name="Equation" r:id="rId7" imgW="558800" imgH="393700" progId="Equation.3">
                  <p:embed/>
                </p:oleObj>
              </mc:Choice>
              <mc:Fallback>
                <p:oleObj name="Equation" r:id="rId7" imgW="558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712" y="5791200"/>
                        <a:ext cx="1206500" cy="852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57600" y="6103585"/>
            <a:ext cx="2575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Does the </a:t>
            </a:r>
            <a:r>
              <a:rPr lang="en-US" sz="2000" dirty="0" err="1">
                <a:solidFill>
                  <a:srgbClr val="FF0000"/>
                </a:solidFill>
              </a:rPr>
              <a:t>λ</a:t>
            </a:r>
            <a:r>
              <a:rPr lang="en-US" sz="2000" dirty="0">
                <a:solidFill>
                  <a:srgbClr val="FF0000"/>
                </a:solidFill>
              </a:rPr>
              <a:t> make sense?</a:t>
            </a:r>
          </a:p>
        </p:txBody>
      </p:sp>
    </p:spTree>
    <p:extLst>
      <p:ext uri="{BB962C8B-B14F-4D97-AF65-F5344CB8AC3E}">
        <p14:creationId xmlns:p14="http://schemas.microsoft.com/office/powerpoint/2010/main" val="197916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Regularization/prior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736106"/>
              </p:ext>
            </p:extLst>
          </p:nvPr>
        </p:nvGraphicFramePr>
        <p:xfrm>
          <a:off x="1295400" y="2286000"/>
          <a:ext cx="62166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48" name="Equation" r:id="rId4" imgW="2882900" imgH="457200" progId="Equation.3">
                  <p:embed/>
                </p:oleObj>
              </mc:Choice>
              <mc:Fallback>
                <p:oleObj name="Equation" r:id="rId4" imgW="2882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6216650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831" y="1720474"/>
            <a:ext cx="233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L2 regularization: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231" y="4038600"/>
            <a:ext cx="2052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Gaussian prior: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340945"/>
              </p:ext>
            </p:extLst>
          </p:nvPr>
        </p:nvGraphicFramePr>
        <p:xfrm>
          <a:off x="347772" y="4644597"/>
          <a:ext cx="5122424" cy="76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49" name="Equation" r:id="rId6" imgW="3073400" imgH="457200" progId="Equation.3">
                  <p:embed/>
                </p:oleObj>
              </mc:Choice>
              <mc:Fallback>
                <p:oleObj name="Equation" r:id="rId6" imgW="3073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72" y="4644597"/>
                        <a:ext cx="5122424" cy="7656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053854"/>
              </p:ext>
            </p:extLst>
          </p:nvPr>
        </p:nvGraphicFramePr>
        <p:xfrm>
          <a:off x="3975100" y="5545175"/>
          <a:ext cx="12065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50" name="Equation" r:id="rId8" imgW="558800" imgH="393700" progId="Equation.3">
                  <p:embed/>
                </p:oleObj>
              </mc:Choice>
              <mc:Fallback>
                <p:oleObj name="Equation" r:id="rId8" imgW="558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5545175"/>
                        <a:ext cx="1206500" cy="852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9243" y="4496391"/>
            <a:ext cx="3358910" cy="20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322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Regularization/prior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052749"/>
              </p:ext>
            </p:extLst>
          </p:nvPr>
        </p:nvGraphicFramePr>
        <p:xfrm>
          <a:off x="1349375" y="2286000"/>
          <a:ext cx="61071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20" name="Equation" r:id="rId3" imgW="2832100" imgH="457200" progId="Equation.3">
                  <p:embed/>
                </p:oleObj>
              </mc:Choice>
              <mc:Fallback>
                <p:oleObj name="Equation" r:id="rId3" imgW="2832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2286000"/>
                        <a:ext cx="6107113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831" y="1720474"/>
            <a:ext cx="233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L1 regularization: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57231" y="3810000"/>
            <a:ext cx="8634369" cy="2910726"/>
            <a:chOff x="357231" y="3810000"/>
            <a:chExt cx="8634369" cy="2910726"/>
          </a:xfrm>
        </p:grpSpPr>
        <p:sp>
          <p:nvSpPr>
            <p:cNvPr id="6" name="TextBox 5"/>
            <p:cNvSpPr txBox="1"/>
            <p:nvPr/>
          </p:nvSpPr>
          <p:spPr>
            <a:xfrm>
              <a:off x="357231" y="4038600"/>
              <a:ext cx="21190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0000FF"/>
                  </a:solidFill>
                </a:rPr>
                <a:t>Laplacian</a:t>
              </a:r>
              <a:r>
                <a:rPr lang="en-US" sz="2400" dirty="0">
                  <a:solidFill>
                    <a:srgbClr val="0000FF"/>
                  </a:solidFill>
                </a:rPr>
                <a:t> prior: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33600" y="5161422"/>
              <a:ext cx="12229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p(</a:t>
              </a:r>
              <a:r>
                <a:rPr lang="en-US" sz="2400" dirty="0" err="1"/>
                <a:t>w,b</a:t>
              </a:r>
              <a:r>
                <a:rPr lang="en-US" sz="2400" dirty="0"/>
                <a:t>) ~  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79800" y="3810000"/>
              <a:ext cx="5511800" cy="2910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236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Regularization/prior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034900"/>
              </p:ext>
            </p:extLst>
          </p:nvPr>
        </p:nvGraphicFramePr>
        <p:xfrm>
          <a:off x="1349375" y="2286000"/>
          <a:ext cx="61071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90" name="Equation" r:id="rId3" imgW="2832100" imgH="457200" progId="Equation.3">
                  <p:embed/>
                </p:oleObj>
              </mc:Choice>
              <mc:Fallback>
                <p:oleObj name="Equation" r:id="rId3" imgW="2832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2286000"/>
                        <a:ext cx="6107113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831" y="1720474"/>
            <a:ext cx="233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L1 regularization: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231" y="4038600"/>
            <a:ext cx="2119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Laplacian</a:t>
            </a:r>
            <a:r>
              <a:rPr lang="en-US" sz="2400" dirty="0">
                <a:solidFill>
                  <a:srgbClr val="0000FF"/>
                </a:solidFill>
              </a:rPr>
              <a:t> prior: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664592"/>
              </p:ext>
            </p:extLst>
          </p:nvPr>
        </p:nvGraphicFramePr>
        <p:xfrm>
          <a:off x="1506538" y="4648200"/>
          <a:ext cx="61896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91" name="Equation" r:id="rId5" imgW="2870200" imgH="457200" progId="Equation.3">
                  <p:embed/>
                </p:oleObj>
              </mc:Choice>
              <mc:Fallback>
                <p:oleObj name="Equation" r:id="rId5" imgW="2870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4648200"/>
                        <a:ext cx="6189662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64F7FE-AEBD-7741-960D-82D505961E48}"/>
                  </a:ext>
                </a:extLst>
              </p:cNvPr>
              <p:cNvSpPr txBox="1"/>
              <p:nvPr/>
            </p:nvSpPr>
            <p:spPr>
              <a:xfrm>
                <a:off x="6781800" y="5979559"/>
                <a:ext cx="83612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64F7FE-AEBD-7741-960D-82D505961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5979559"/>
                <a:ext cx="836126" cy="693844"/>
              </a:xfrm>
              <a:prstGeom prst="rect">
                <a:avLst/>
              </a:prstGeom>
              <a:blipFill>
                <a:blip r:embed="rId7"/>
                <a:stretch>
                  <a:fillRect l="-7463" r="-447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6177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 vs. L2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0"/>
            <a:ext cx="4328808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1223" y="1752600"/>
            <a:ext cx="2714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L1 = </a:t>
            </a:r>
            <a:r>
              <a:rPr lang="en-US" sz="2400" dirty="0" err="1"/>
              <a:t>Laplacian</a:t>
            </a:r>
            <a:r>
              <a:rPr lang="en-US" sz="2400" dirty="0"/>
              <a:t> prior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1752600"/>
            <a:ext cx="2648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L2 = Gaussian prior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926122"/>
            <a:ext cx="3733800" cy="233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538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0" y="2895600"/>
            <a:ext cx="58674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Why is it called logistic regression?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It is a classifier??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0" y="3048000"/>
            <a:ext cx="1524000" cy="381000"/>
          </a:xfrm>
          <a:prstGeom prst="rect">
            <a:avLst/>
          </a:prstGeom>
          <a:solidFill>
            <a:srgbClr val="FF6600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339602"/>
              </p:ext>
            </p:extLst>
          </p:nvPr>
        </p:nvGraphicFramePr>
        <p:xfrm>
          <a:off x="1183704" y="5105400"/>
          <a:ext cx="58610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59" name="Equation" r:id="rId3" imgW="3200400" imgH="431800" progId="Equation.3">
                  <p:embed/>
                </p:oleObj>
              </mc:Choice>
              <mc:Fallback>
                <p:oleObj name="Equation" r:id="rId3" imgW="3200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704" y="5105400"/>
                        <a:ext cx="586105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56605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 digression: </a:t>
            </a:r>
            <a:br>
              <a:rPr lang="en-US" dirty="0"/>
            </a:br>
            <a:r>
              <a:rPr lang="en-US" dirty="0"/>
              <a:t>regression vs. classification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438400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Raw data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38200" y="3124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38200" y="3733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38200" y="4343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38200" y="4953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38200" y="5562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24384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7044" y="3135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7044" y="3733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7044" y="4343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7044" y="4964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8800" y="5562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Right Arrow 15"/>
          <p:cNvSpPr/>
          <p:nvPr/>
        </p:nvSpPr>
        <p:spPr bwMode="auto">
          <a:xfrm>
            <a:off x="2667000" y="3810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400" y="4724400"/>
            <a:ext cx="1124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extract</a:t>
            </a:r>
          </a:p>
          <a:p>
            <a:r>
              <a:rPr lang="en-US" sz="2000" dirty="0"/>
              <a:t>features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0" y="29189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AB932"/>
                </a:solidFill>
              </a:rPr>
              <a:t>f</a:t>
            </a:r>
            <a:r>
              <a:rPr lang="en-US" baseline="-25000" dirty="0">
                <a:solidFill>
                  <a:srgbClr val="BAB932"/>
                </a:solidFill>
              </a:rPr>
              <a:t>1</a:t>
            </a:r>
            <a:r>
              <a:rPr lang="en-US" dirty="0">
                <a:solidFill>
                  <a:srgbClr val="BAB932"/>
                </a:solidFill>
              </a:rPr>
              <a:t>, f</a:t>
            </a:r>
            <a:r>
              <a:rPr lang="en-US" baseline="-25000" dirty="0">
                <a:solidFill>
                  <a:srgbClr val="BAB932"/>
                </a:solidFill>
              </a:rPr>
              <a:t>2</a:t>
            </a:r>
            <a:r>
              <a:rPr lang="en-US" dirty="0">
                <a:solidFill>
                  <a:srgbClr val="BAB932"/>
                </a:solidFill>
              </a:rPr>
              <a:t>, f</a:t>
            </a:r>
            <a:r>
              <a:rPr lang="en-US" baseline="-25000" dirty="0">
                <a:solidFill>
                  <a:srgbClr val="BAB932"/>
                </a:solidFill>
              </a:rPr>
              <a:t>3</a:t>
            </a:r>
            <a:r>
              <a:rPr lang="en-US" dirty="0">
                <a:solidFill>
                  <a:srgbClr val="BAB932"/>
                </a:solidFill>
              </a:rPr>
              <a:t>, …, f</a:t>
            </a:r>
            <a:r>
              <a:rPr lang="en-US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0" y="34523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AB932"/>
                </a:solidFill>
              </a:rPr>
              <a:t>f</a:t>
            </a:r>
            <a:r>
              <a:rPr lang="en-US" baseline="-25000" dirty="0">
                <a:solidFill>
                  <a:srgbClr val="BAB932"/>
                </a:solidFill>
              </a:rPr>
              <a:t>1</a:t>
            </a:r>
            <a:r>
              <a:rPr lang="en-US" dirty="0">
                <a:solidFill>
                  <a:srgbClr val="BAB932"/>
                </a:solidFill>
              </a:rPr>
              <a:t>, f</a:t>
            </a:r>
            <a:r>
              <a:rPr lang="en-US" baseline="-25000" dirty="0">
                <a:solidFill>
                  <a:srgbClr val="BAB932"/>
                </a:solidFill>
              </a:rPr>
              <a:t>2</a:t>
            </a:r>
            <a:r>
              <a:rPr lang="en-US" dirty="0">
                <a:solidFill>
                  <a:srgbClr val="BAB932"/>
                </a:solidFill>
              </a:rPr>
              <a:t>, f</a:t>
            </a:r>
            <a:r>
              <a:rPr lang="en-US" baseline="-25000" dirty="0">
                <a:solidFill>
                  <a:srgbClr val="BAB932"/>
                </a:solidFill>
              </a:rPr>
              <a:t>3</a:t>
            </a:r>
            <a:r>
              <a:rPr lang="en-US" dirty="0">
                <a:solidFill>
                  <a:srgbClr val="BAB932"/>
                </a:solidFill>
              </a:rPr>
              <a:t>, …, f</a:t>
            </a:r>
            <a:r>
              <a:rPr lang="en-US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0" y="39857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AB932"/>
                </a:solidFill>
              </a:rPr>
              <a:t>f</a:t>
            </a:r>
            <a:r>
              <a:rPr lang="en-US" baseline="-25000" dirty="0">
                <a:solidFill>
                  <a:srgbClr val="BAB932"/>
                </a:solidFill>
              </a:rPr>
              <a:t>1</a:t>
            </a:r>
            <a:r>
              <a:rPr lang="en-US" dirty="0">
                <a:solidFill>
                  <a:srgbClr val="BAB932"/>
                </a:solidFill>
              </a:rPr>
              <a:t>, f</a:t>
            </a:r>
            <a:r>
              <a:rPr lang="en-US" baseline="-25000" dirty="0">
                <a:solidFill>
                  <a:srgbClr val="BAB932"/>
                </a:solidFill>
              </a:rPr>
              <a:t>2</a:t>
            </a:r>
            <a:r>
              <a:rPr lang="en-US" dirty="0">
                <a:solidFill>
                  <a:srgbClr val="BAB932"/>
                </a:solidFill>
              </a:rPr>
              <a:t>, f</a:t>
            </a:r>
            <a:r>
              <a:rPr lang="en-US" baseline="-25000" dirty="0">
                <a:solidFill>
                  <a:srgbClr val="BAB932"/>
                </a:solidFill>
              </a:rPr>
              <a:t>3</a:t>
            </a:r>
            <a:r>
              <a:rPr lang="en-US" dirty="0">
                <a:solidFill>
                  <a:srgbClr val="BAB932"/>
                </a:solidFill>
              </a:rPr>
              <a:t>, …, f</a:t>
            </a:r>
            <a:r>
              <a:rPr lang="en-US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000" y="45953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AB932"/>
                </a:solidFill>
              </a:rPr>
              <a:t>f</a:t>
            </a:r>
            <a:r>
              <a:rPr lang="en-US" baseline="-25000" dirty="0">
                <a:solidFill>
                  <a:srgbClr val="BAB932"/>
                </a:solidFill>
              </a:rPr>
              <a:t>1</a:t>
            </a:r>
            <a:r>
              <a:rPr lang="en-US" dirty="0">
                <a:solidFill>
                  <a:srgbClr val="BAB932"/>
                </a:solidFill>
              </a:rPr>
              <a:t>, f</a:t>
            </a:r>
            <a:r>
              <a:rPr lang="en-US" baseline="-25000" dirty="0">
                <a:solidFill>
                  <a:srgbClr val="BAB932"/>
                </a:solidFill>
              </a:rPr>
              <a:t>2</a:t>
            </a:r>
            <a:r>
              <a:rPr lang="en-US" dirty="0">
                <a:solidFill>
                  <a:srgbClr val="BAB932"/>
                </a:solidFill>
              </a:rPr>
              <a:t>, f</a:t>
            </a:r>
            <a:r>
              <a:rPr lang="en-US" baseline="-25000" dirty="0">
                <a:solidFill>
                  <a:srgbClr val="BAB932"/>
                </a:solidFill>
              </a:rPr>
              <a:t>3</a:t>
            </a:r>
            <a:r>
              <a:rPr lang="en-US" dirty="0">
                <a:solidFill>
                  <a:srgbClr val="BAB932"/>
                </a:solidFill>
              </a:rPr>
              <a:t>, …, f</a:t>
            </a:r>
            <a:r>
              <a:rPr lang="en-US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3431" y="5193268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AB932"/>
                </a:solidFill>
              </a:rPr>
              <a:t>f</a:t>
            </a:r>
            <a:r>
              <a:rPr lang="en-US" baseline="-25000" dirty="0">
                <a:solidFill>
                  <a:srgbClr val="BAB932"/>
                </a:solidFill>
              </a:rPr>
              <a:t>1</a:t>
            </a:r>
            <a:r>
              <a:rPr lang="en-US" dirty="0">
                <a:solidFill>
                  <a:srgbClr val="BAB932"/>
                </a:solidFill>
              </a:rPr>
              <a:t>, f</a:t>
            </a:r>
            <a:r>
              <a:rPr lang="en-US" baseline="-25000" dirty="0">
                <a:solidFill>
                  <a:srgbClr val="BAB932"/>
                </a:solidFill>
              </a:rPr>
              <a:t>2</a:t>
            </a:r>
            <a:r>
              <a:rPr lang="en-US" dirty="0">
                <a:solidFill>
                  <a:srgbClr val="BAB932"/>
                </a:solidFill>
              </a:rPr>
              <a:t>, f</a:t>
            </a:r>
            <a:r>
              <a:rPr lang="en-US" baseline="-25000" dirty="0">
                <a:solidFill>
                  <a:srgbClr val="BAB932"/>
                </a:solidFill>
              </a:rPr>
              <a:t>3</a:t>
            </a:r>
            <a:r>
              <a:rPr lang="en-US" dirty="0">
                <a:solidFill>
                  <a:srgbClr val="BAB932"/>
                </a:solidFill>
              </a:rPr>
              <a:t>, …, f</a:t>
            </a:r>
            <a:r>
              <a:rPr lang="en-US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40783" y="2438400"/>
            <a:ext cx="11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features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36183" y="24384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08753" y="2838510"/>
            <a:ext cx="611436" cy="2797874"/>
          </a:xfrm>
          <a:prstGeom prst="rect">
            <a:avLst/>
          </a:prstGeom>
          <a:solidFill>
            <a:srgbClr val="FF0000">
              <a:alpha val="4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374191" y="3066074"/>
            <a:ext cx="2685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classification: discrete (some finite set of labels)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regression: real value</a:t>
            </a:r>
          </a:p>
        </p:txBody>
      </p:sp>
    </p:spTree>
    <p:extLst>
      <p:ext uri="{BB962C8B-B14F-4D97-AF65-F5344CB8AC3E}">
        <p14:creationId xmlns:p14="http://schemas.microsoft.com/office/powerpoint/2010/main" val="67153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-647700" y="3971475"/>
            <a:ext cx="3429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800" y="5685975"/>
            <a:ext cx="3962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600200" y="2714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81200" y="3095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86000" y="28665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09800" y="3476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35523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28800" y="3857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40857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524000" y="4238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76400" y="45429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981200" y="47715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676400" y="49239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24000" y="52287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828800" y="53049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1850912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some points, find the </a:t>
            </a:r>
            <a:r>
              <a:rPr lang="en-US" b="1" i="1" dirty="0">
                <a:solidFill>
                  <a:srgbClr val="FF0000"/>
                </a:solidFill>
              </a:rPr>
              <a:t>line</a:t>
            </a:r>
            <a:r>
              <a:rPr lang="en-US" dirty="0"/>
              <a:t> that best fits/explains the data</a:t>
            </a:r>
          </a:p>
          <a:p>
            <a:endParaRPr lang="en-US" dirty="0"/>
          </a:p>
          <a:p>
            <a:r>
              <a:rPr lang="en-US" dirty="0"/>
              <a:t>Our model is a line, i.e. we’re assuming a linear relationship between the feature and the label value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00" y="3742875"/>
            <a:ext cx="33528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19100" y="6221607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can we find this line?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60285" y="5731325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708" y="3716443"/>
            <a:ext cx="211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response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y</a:t>
            </a:r>
            <a:r>
              <a:rPr lang="en-US" dirty="0"/>
              <a:t>)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906816"/>
              </p:ext>
            </p:extLst>
          </p:nvPr>
        </p:nvGraphicFramePr>
        <p:xfrm>
          <a:off x="5308600" y="4511675"/>
          <a:ext cx="227806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44" name="Equation" r:id="rId3" imgW="914400" imgH="203200" progId="Equation.3">
                  <p:embed/>
                </p:oleObj>
              </mc:Choice>
              <mc:Fallback>
                <p:oleObj name="Equation" r:id="rId3" imgW="914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0" y="4511675"/>
                        <a:ext cx="2278063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762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-647700" y="4152900"/>
            <a:ext cx="3429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800" y="5867400"/>
            <a:ext cx="3962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600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81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86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09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288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5240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764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981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676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240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8288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218198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 a line </a:t>
            </a:r>
            <a:r>
              <a:rPr lang="en-US" i="1" dirty="0"/>
              <a:t>h</a:t>
            </a:r>
            <a:r>
              <a:rPr lang="en-US" dirty="0"/>
              <a:t> that minimizes some loss/error function: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00" y="3924300"/>
            <a:ext cx="33528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272088" y="2938463"/>
          <a:ext cx="17145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87" name="Equation" r:id="rId4" imgW="762000" imgH="165100" progId="Equation.3">
                  <p:embed/>
                </p:oleObj>
              </mc:Choice>
              <mc:Fallback>
                <p:oleObj name="Equation" r:id="rId4" imgW="7620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088" y="2938463"/>
                        <a:ext cx="171450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355876" y="5888560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feature (</a:t>
            </a:r>
            <a:r>
              <a:rPr lang="en-US" dirty="0" err="1"/>
              <a:t>x</a:t>
            </a:r>
            <a:r>
              <a:rPr lang="en-US" dirty="0"/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518" y="3825298"/>
            <a:ext cx="211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response </a:t>
            </a:r>
          </a:p>
          <a:p>
            <a:r>
              <a:rPr lang="en-US" dirty="0"/>
              <a:t>(</a:t>
            </a:r>
            <a:r>
              <a:rPr lang="en-US" dirty="0" err="1"/>
              <a:t>y</a:t>
            </a:r>
            <a:r>
              <a:rPr lang="en-US" dirty="0"/>
              <a:t>)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822095" y="3564859"/>
            <a:ext cx="5273525" cy="2123911"/>
            <a:chOff x="3822095" y="3564859"/>
            <a:chExt cx="5273525" cy="2123911"/>
          </a:xfrm>
        </p:grpSpPr>
        <p:sp>
          <p:nvSpPr>
            <p:cNvPr id="29" name="TextBox 28"/>
            <p:cNvSpPr txBox="1"/>
            <p:nvPr/>
          </p:nvSpPr>
          <p:spPr>
            <a:xfrm>
              <a:off x="3822095" y="3564859"/>
              <a:ext cx="3401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Sum of the individual errors:</a:t>
              </a:r>
            </a:p>
          </p:txBody>
        </p:sp>
        <p:graphicFrame>
          <p:nvGraphicFramePr>
            <p:cNvPr id="33796" name="Object 4"/>
            <p:cNvGraphicFramePr>
              <a:graphicFrameLocks noChangeAspect="1"/>
            </p:cNvGraphicFramePr>
            <p:nvPr/>
          </p:nvGraphicFramePr>
          <p:xfrm>
            <a:off x="4740275" y="4202113"/>
            <a:ext cx="360045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7288" name="Equation" r:id="rId6" imgW="1600200" imgH="304800" progId="Equation.3">
                    <p:embed/>
                  </p:oleObj>
                </mc:Choice>
                <mc:Fallback>
                  <p:oleObj name="Equation" r:id="rId6" imgW="1600200" imgH="304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0275" y="4202113"/>
                          <a:ext cx="3600450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Left Brace 29"/>
            <p:cNvSpPr/>
            <p:nvPr/>
          </p:nvSpPr>
          <p:spPr bwMode="auto">
            <a:xfrm rot="16200000">
              <a:off x="7385360" y="4449845"/>
              <a:ext cx="457200" cy="1371600"/>
            </a:xfrm>
            <a:prstGeom prst="lef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89525" y="5319438"/>
              <a:ext cx="2806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0/1 loss!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140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minimization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do we find the minimum of an equation?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Take the derivative, set to 0 and solve (going to be a min or a max)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Any problems here?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Ideas?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558174"/>
              </p:ext>
            </p:extLst>
          </p:nvPr>
        </p:nvGraphicFramePr>
        <p:xfrm>
          <a:off x="2303711" y="2362200"/>
          <a:ext cx="36004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92" name="Equation" r:id="rId3" imgW="1600200" imgH="304800" progId="Equation.3">
                  <p:embed/>
                </p:oleObj>
              </mc:Choice>
              <mc:Fallback>
                <p:oleObj name="Equation" r:id="rId3" imgW="16002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711" y="2362200"/>
                        <a:ext cx="36004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291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we’re really doing during training is selecting the </a:t>
            </a:r>
            <a:r>
              <a:rPr lang="en-US" dirty="0" err="1"/>
              <a:t>Θ</a:t>
            </a:r>
            <a:r>
              <a:rPr lang="en-US" dirty="0"/>
              <a:t> that maximizes: </a:t>
            </a:r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521816"/>
              </p:ext>
            </p:extLst>
          </p:nvPr>
        </p:nvGraphicFramePr>
        <p:xfrm>
          <a:off x="3252788" y="3290888"/>
          <a:ext cx="15700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851" name="Equation" r:id="rId3" imgW="673100" imgH="203200" progId="Equation.3">
                  <p:embed/>
                </p:oleObj>
              </mc:Choice>
              <mc:Fallback>
                <p:oleObj name="Equation" r:id="rId3" imgW="673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52788" y="3290888"/>
                        <a:ext cx="1570037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859" y="5257800"/>
            <a:ext cx="7997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That is, we pick the most likely model parameters given the data</a:t>
            </a:r>
          </a:p>
        </p:txBody>
      </p:sp>
      <p:graphicFrame>
        <p:nvGraphicFramePr>
          <p:cNvPr id="6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760592"/>
              </p:ext>
            </p:extLst>
          </p:nvPr>
        </p:nvGraphicFramePr>
        <p:xfrm>
          <a:off x="2346325" y="4449763"/>
          <a:ext cx="33480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852" name="Equation" r:id="rId5" imgW="1435100" imgH="215900" progId="Equation.3">
                  <p:embed/>
                </p:oleObj>
              </mc:Choice>
              <mc:Fallback>
                <p:oleObj name="Equation" r:id="rId5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46325" y="4449763"/>
                        <a:ext cx="3348038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3886200"/>
            <a:ext cx="537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i.e.</a:t>
            </a:r>
          </a:p>
        </p:txBody>
      </p:sp>
    </p:spTree>
    <p:extLst>
      <p:ext uri="{BB962C8B-B14F-4D97-AF65-F5344CB8AC3E}">
        <p14:creationId xmlns:p14="http://schemas.microsoft.com/office/powerpoint/2010/main" val="39525285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-647700" y="4152900"/>
            <a:ext cx="3429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800" y="5867400"/>
            <a:ext cx="3962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600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81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86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09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288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5240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764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981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676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240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8288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00" y="3924300"/>
            <a:ext cx="33528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343400" y="4229100"/>
          <a:ext cx="3886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35" name="Equation" r:id="rId4" imgW="1727200" imgH="304800" progId="Equation.3">
                  <p:embed/>
                </p:oleObj>
              </mc:Choice>
              <mc:Fallback>
                <p:oleObj name="Equation" r:id="rId4" imgW="17272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229100"/>
                        <a:ext cx="3886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355876" y="5888560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feature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518" y="3825298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response</a:t>
            </a: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4321175" y="2095500"/>
          <a:ext cx="36004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36" name="Equation" r:id="rId6" imgW="1600200" imgH="304800" progId="Equation.3">
                  <p:embed/>
                </p:oleObj>
              </mc:Choice>
              <mc:Fallback>
                <p:oleObj name="Equation" r:id="rId6" imgW="16002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2095500"/>
                        <a:ext cx="36004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Down Arrow 28"/>
          <p:cNvSpPr/>
          <p:nvPr/>
        </p:nvSpPr>
        <p:spPr>
          <a:xfrm>
            <a:off x="5721052" y="3115735"/>
            <a:ext cx="653143" cy="8382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152572" y="5309810"/>
            <a:ext cx="338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squared error is convex!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4800" y="6083300"/>
            <a:ext cx="47752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881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-647700" y="4152900"/>
            <a:ext cx="3429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800" y="5867400"/>
            <a:ext cx="3962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600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81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86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09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288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5240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764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981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676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240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8288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2133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 a line </a:t>
            </a:r>
            <a:r>
              <a:rPr lang="en-US" i="1" dirty="0" err="1"/>
              <a:t>h</a:t>
            </a:r>
            <a:r>
              <a:rPr lang="en-US" dirty="0"/>
              <a:t> that minimizes an error function: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00" y="3924300"/>
            <a:ext cx="33528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343400" y="3048000"/>
          <a:ext cx="3886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9" name="Equation" r:id="rId4" imgW="1727200" imgH="304800" progId="Equation.3">
                  <p:embed/>
                </p:oleObj>
              </mc:Choice>
              <mc:Fallback>
                <p:oleObj name="Equation" r:id="rId4" imgW="17272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048000"/>
                        <a:ext cx="3886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582841"/>
              </p:ext>
            </p:extLst>
          </p:nvPr>
        </p:nvGraphicFramePr>
        <p:xfrm>
          <a:off x="4362450" y="4633913"/>
          <a:ext cx="4572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0" name="Equation" r:id="rId6" imgW="2032000" imgH="317500" progId="Equation.3">
                  <p:embed/>
                </p:oleObj>
              </mc:Choice>
              <mc:Fallback>
                <p:oleObj name="Equation" r:id="rId6" imgW="20320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4633913"/>
                        <a:ext cx="45720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810000" y="395793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case of a 2d line:</a:t>
            </a:r>
          </a:p>
        </p:txBody>
      </p:sp>
      <p:sp>
        <p:nvSpPr>
          <p:cNvPr id="24" name="Left Brace 23"/>
          <p:cNvSpPr/>
          <p:nvPr/>
        </p:nvSpPr>
        <p:spPr bwMode="auto">
          <a:xfrm rot="16200000">
            <a:off x="7772400" y="4800600"/>
            <a:ext cx="457200" cy="1371600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39000" y="5646003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function for a line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55876" y="5888560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feature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518" y="3825298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36429975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We’d like to </a:t>
            </a:r>
            <a:r>
              <a:rPr lang="en-US" i="1" dirty="0"/>
              <a:t>minimize</a:t>
            </a:r>
            <a:r>
              <a:rPr lang="en-US" dirty="0"/>
              <a:t> the error</a:t>
            </a:r>
          </a:p>
          <a:p>
            <a:pPr marL="365760" lvl="1" indent="0">
              <a:buNone/>
            </a:pPr>
            <a:r>
              <a:rPr lang="en-US" dirty="0"/>
              <a:t>Find w</a:t>
            </a:r>
            <a:r>
              <a:rPr lang="en-US" baseline="-25000" dirty="0"/>
              <a:t>1</a:t>
            </a:r>
            <a:r>
              <a:rPr lang="en-US" dirty="0"/>
              <a:t> and w</a:t>
            </a:r>
            <a:r>
              <a:rPr lang="en-US" baseline="-25000" dirty="0"/>
              <a:t>0</a:t>
            </a:r>
            <a:r>
              <a:rPr lang="en-US" dirty="0"/>
              <a:t> such that the error is minimized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We can solve this in closed form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86370" name="Object 2"/>
          <p:cNvGraphicFramePr>
            <a:graphicFrameLocks noChangeAspect="1"/>
          </p:cNvGraphicFramePr>
          <p:nvPr/>
        </p:nvGraphicFramePr>
        <p:xfrm>
          <a:off x="1676400" y="3352800"/>
          <a:ext cx="4686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64" name="Equation" r:id="rId3" imgW="2082800" imgH="304800" progId="Equation.3">
                  <p:embed/>
                </p:oleObj>
              </mc:Choice>
              <mc:Fallback>
                <p:oleObj name="Equation" r:id="rId3" imgW="20828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352800"/>
                        <a:ext cx="46863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9031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72381"/>
            <a:ext cx="8153400" cy="637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If we have </a:t>
            </a:r>
            <a:r>
              <a:rPr lang="en-US" sz="2400" i="1" dirty="0"/>
              <a:t>m</a:t>
            </a:r>
            <a:r>
              <a:rPr lang="en-US" sz="2400" dirty="0"/>
              <a:t> features, then we have a line in </a:t>
            </a:r>
            <a:r>
              <a:rPr lang="en-US" sz="2400" i="1" dirty="0"/>
              <a:t>m</a:t>
            </a:r>
            <a:r>
              <a:rPr lang="en-US" sz="2400" dirty="0"/>
              <a:t> dimensions</a:t>
            </a: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57991"/>
              </p:ext>
            </p:extLst>
          </p:nvPr>
        </p:nvGraphicFramePr>
        <p:xfrm>
          <a:off x="1802471" y="2946640"/>
          <a:ext cx="4914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88" name="Equation" r:id="rId3" imgW="2184400" imgH="203200" progId="Equation.3">
                  <p:embed/>
                </p:oleObj>
              </mc:Choice>
              <mc:Fallback>
                <p:oleObj name="Equation" r:id="rId3" imgW="2184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2471" y="2946640"/>
                        <a:ext cx="4914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93133" y="4101068"/>
            <a:ext cx="101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weights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3621248" y="3647755"/>
            <a:ext cx="725198" cy="18142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999829" y="3646547"/>
            <a:ext cx="725199" cy="27093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1839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7220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can still calculate the squared error like before</a:t>
            </a: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758065" y="4237038"/>
          <a:ext cx="72866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31" name="Equation" r:id="rId3" imgW="3238500" imgH="304800" progId="Equation.3">
                  <p:embed/>
                </p:oleObj>
              </mc:Choice>
              <mc:Fallback>
                <p:oleObj name="Equation" r:id="rId3" imgW="32385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65" y="4237038"/>
                        <a:ext cx="72866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31991" y="5479144"/>
            <a:ext cx="472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Still can solve this exactly!</a:t>
            </a:r>
          </a:p>
        </p:txBody>
      </p:sp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1562100" y="2779486"/>
          <a:ext cx="4914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32" name="Equation" r:id="rId5" imgW="2184400" imgH="203200" progId="Equation.3">
                  <p:embed/>
                </p:oleObj>
              </mc:Choice>
              <mc:Fallback>
                <p:oleObj name="Equation" r:id="rId5" imgW="2184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2779486"/>
                        <a:ext cx="4914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38039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function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250" y="3090333"/>
            <a:ext cx="3251200" cy="2159000"/>
          </a:xfrm>
          <a:prstGeom prst="rect">
            <a:avLst/>
          </a:prstGeom>
        </p:spPr>
      </p:pic>
      <p:graphicFrame>
        <p:nvGraphicFramePr>
          <p:cNvPr id="942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125301"/>
              </p:ext>
            </p:extLst>
          </p:nvPr>
        </p:nvGraphicFramePr>
        <p:xfrm>
          <a:off x="3178175" y="1889125"/>
          <a:ext cx="18827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36" name="Equation" r:id="rId4" imgW="1028700" imgH="393700" progId="Equation.3">
                  <p:embed/>
                </p:oleObj>
              </mc:Choice>
              <mc:Fallback>
                <p:oleObj name="Equation" r:id="rId4" imgW="1028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1889125"/>
                        <a:ext cx="1882775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31972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24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Find the best fit of the data based on a logistic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3856710"/>
            <a:ext cx="3479800" cy="233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709" y="3374567"/>
            <a:ext cx="3763434" cy="28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343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27774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 summarized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Two classification models:</a:t>
            </a:r>
          </a:p>
          <a:p>
            <a:pPr lvl="1"/>
            <a:r>
              <a:rPr lang="en-US" dirty="0"/>
              <a:t>Naïve Bayes (models </a:t>
            </a:r>
            <a:r>
              <a:rPr lang="en-US" dirty="0">
                <a:solidFill>
                  <a:srgbClr val="FF6600"/>
                </a:solidFill>
              </a:rPr>
              <a:t>joint</a:t>
            </a:r>
            <a:r>
              <a:rPr lang="en-US" dirty="0"/>
              <a:t> distribution)</a:t>
            </a:r>
          </a:p>
          <a:p>
            <a:pPr lvl="1"/>
            <a:r>
              <a:rPr lang="en-US" dirty="0"/>
              <a:t>Logistic Regression (models </a:t>
            </a:r>
            <a:r>
              <a:rPr lang="en-US" dirty="0">
                <a:solidFill>
                  <a:srgbClr val="FF6600"/>
                </a:solidFill>
              </a:rPr>
              <a:t>conditional</a:t>
            </a:r>
            <a:r>
              <a:rPr lang="en-US" dirty="0"/>
              <a:t> distribution)</a:t>
            </a:r>
          </a:p>
          <a:p>
            <a:pPr lvl="2"/>
            <a:r>
              <a:rPr lang="en-US" dirty="0"/>
              <a:t>In practice this tends to work better if all you want to do is classify</a:t>
            </a:r>
          </a:p>
          <a:p>
            <a:pPr lvl="1"/>
            <a:endParaRPr lang="en-US" dirty="0"/>
          </a:p>
          <a:p>
            <a:pPr marL="45720" indent="0">
              <a:buNone/>
            </a:pPr>
            <a:r>
              <a:rPr lang="en-US" dirty="0"/>
              <a:t>Priors/smoothing/regularization</a:t>
            </a:r>
          </a:p>
          <a:p>
            <a:pPr marL="822960" lvl="1" indent="-457200"/>
            <a:r>
              <a:rPr lang="en-US" dirty="0"/>
              <a:t>Important for both models</a:t>
            </a:r>
          </a:p>
          <a:p>
            <a:pPr marL="822960" lvl="1" indent="-457200"/>
            <a:r>
              <a:rPr lang="en-US" dirty="0"/>
              <a:t>In theory: allow us to impart some prior knowledge</a:t>
            </a:r>
          </a:p>
          <a:p>
            <a:pPr marL="822960" lvl="1" indent="-457200"/>
            <a:r>
              <a:rPr lang="en-US" dirty="0"/>
              <a:t>In practice: avoids </a:t>
            </a:r>
            <a:r>
              <a:rPr lang="en-US" dirty="0" err="1"/>
              <a:t>overfitting</a:t>
            </a:r>
            <a:r>
              <a:rPr lang="en-US" dirty="0"/>
              <a:t> and often tune on development data</a:t>
            </a:r>
          </a:p>
        </p:txBody>
      </p:sp>
    </p:spTree>
    <p:extLst>
      <p:ext uri="{BB962C8B-B14F-4D97-AF65-F5344CB8AC3E}">
        <p14:creationId xmlns:p14="http://schemas.microsoft.com/office/powerpoint/2010/main" val="2285359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revisited</a:t>
            </a:r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84084"/>
              </p:ext>
            </p:extLst>
          </p:nvPr>
        </p:nvGraphicFramePr>
        <p:xfrm>
          <a:off x="3152775" y="3962400"/>
          <a:ext cx="207486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654" name="Equation" r:id="rId3" imgW="889000" imgH="203200" progId="Equation.3">
                  <p:embed/>
                </p:oleObj>
              </mc:Choice>
              <mc:Fallback>
                <p:oleObj name="Equation" r:id="rId3" imgW="889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2775" y="3962400"/>
                        <a:ext cx="2074863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743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want to incorporate a prior belief of what the probabilities might be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do this, we need to break down our probability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5166" y="4788128"/>
            <a:ext cx="171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(Hint: Bayes rule)</a:t>
            </a:r>
          </a:p>
        </p:txBody>
      </p:sp>
    </p:spTree>
    <p:extLst>
      <p:ext uri="{BB962C8B-B14F-4D97-AF65-F5344CB8AC3E}">
        <p14:creationId xmlns:p14="http://schemas.microsoft.com/office/powerpoint/2010/main" val="1096543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revisited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2362200"/>
            <a:ext cx="4872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each of these probabilities?</a:t>
            </a:r>
          </a:p>
        </p:txBody>
      </p:sp>
      <p:graphicFrame>
        <p:nvGraphicFramePr>
          <p:cNvPr id="9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455975"/>
              </p:ext>
            </p:extLst>
          </p:nvPr>
        </p:nvGraphicFramePr>
        <p:xfrm>
          <a:off x="2246463" y="3645932"/>
          <a:ext cx="40894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677" name="Equation" r:id="rId3" imgW="1752600" imgH="431800" progId="Equation.3">
                  <p:embed/>
                </p:oleObj>
              </mc:Choice>
              <mc:Fallback>
                <p:oleObj name="Equation" r:id="rId3" imgW="1752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6463" y="3645932"/>
                        <a:ext cx="4089400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60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Priors</a:t>
            </a:r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397923"/>
              </p:ext>
            </p:extLst>
          </p:nvPr>
        </p:nvGraphicFramePr>
        <p:xfrm>
          <a:off x="2246463" y="3645932"/>
          <a:ext cx="40894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720" name="Equation" r:id="rId3" imgW="1752600" imgH="431800" progId="Equation.3">
                  <p:embed/>
                </p:oleObj>
              </mc:Choice>
              <mc:Fallback>
                <p:oleObj name="Equation" r:id="rId3" imgW="1752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6463" y="3645932"/>
                        <a:ext cx="4089400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07899" y="1846335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likelihood of the data under the model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84299" y="2643664"/>
            <a:ext cx="1600200" cy="84986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0562" y="1846335"/>
            <a:ext cx="3877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probability of different parameters,</a:t>
            </a:r>
          </a:p>
          <a:p>
            <a:r>
              <a:rPr lang="en-US" sz="2000" dirty="0"/>
              <a:t>call the </a:t>
            </a:r>
            <a:r>
              <a:rPr lang="en-US" sz="2000" dirty="0">
                <a:solidFill>
                  <a:srgbClr val="FF6600"/>
                </a:solidFill>
              </a:rPr>
              <a:t>prior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56099" y="2489776"/>
            <a:ext cx="762000" cy="115615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67760" y="5819745"/>
            <a:ext cx="399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probability of seeing the data (regardless of model)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684499" y="4652407"/>
            <a:ext cx="419100" cy="116733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762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Priors</a:t>
            </a:r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658038"/>
              </p:ext>
            </p:extLst>
          </p:nvPr>
        </p:nvGraphicFramePr>
        <p:xfrm>
          <a:off x="1828800" y="1905000"/>
          <a:ext cx="40608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41" name="Equation" r:id="rId4" imgW="1739900" imgH="431800" progId="Equation.3">
                  <p:embed/>
                </p:oleObj>
              </mc:Choice>
              <mc:Fallback>
                <p:oleObj name="Equation" r:id="rId4" imgW="1739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1905000"/>
                        <a:ext cx="4060825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4265399" y="2921833"/>
            <a:ext cx="419100" cy="116733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362200" y="4415135"/>
            <a:ext cx="474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p(data) matter for the </a:t>
            </a:r>
            <a:r>
              <a:rPr lang="en-US" sz="2400" dirty="0" err="1">
                <a:solidFill>
                  <a:srgbClr val="FF0000"/>
                </a:solidFill>
              </a:rPr>
              <a:t>argmax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4035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9422</TotalTime>
  <Words>1826</Words>
  <Application>Microsoft Macintosh PowerPoint</Application>
  <PresentationFormat>On-screen Show (4:3)</PresentationFormat>
  <Paragraphs>334</Paragraphs>
  <Slides>58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Calibri</vt:lpstr>
      <vt:lpstr>Cambria Math</vt:lpstr>
      <vt:lpstr>Tw Cen MT</vt:lpstr>
      <vt:lpstr>Wingdings</vt:lpstr>
      <vt:lpstr>Wingdings 2</vt:lpstr>
      <vt:lpstr>Median</vt:lpstr>
      <vt:lpstr>Equation</vt:lpstr>
      <vt:lpstr>Logistic regression</vt:lpstr>
      <vt:lpstr>Admin</vt:lpstr>
      <vt:lpstr>Priors</vt:lpstr>
      <vt:lpstr>Basic steps for probabilistic modeling</vt:lpstr>
      <vt:lpstr>Training revisited</vt:lpstr>
      <vt:lpstr>Estimating revisited</vt:lpstr>
      <vt:lpstr>Estimating revisited</vt:lpstr>
      <vt:lpstr>Priors</vt:lpstr>
      <vt:lpstr>Priors</vt:lpstr>
      <vt:lpstr>Priors</vt:lpstr>
      <vt:lpstr>Priors</vt:lpstr>
      <vt:lpstr>A better approach</vt:lpstr>
      <vt:lpstr>Another view on the prior</vt:lpstr>
      <vt:lpstr>Regularization vs prior</vt:lpstr>
      <vt:lpstr>Prior for NB</vt:lpstr>
      <vt:lpstr>Prior: another view</vt:lpstr>
      <vt:lpstr>Prior: another view</vt:lpstr>
      <vt:lpstr>Smoothing</vt:lpstr>
      <vt:lpstr>Priors</vt:lpstr>
      <vt:lpstr>Basic steps for probabilistic modeling</vt:lpstr>
      <vt:lpstr>Joint models vs conditional models</vt:lpstr>
      <vt:lpstr>A first try: linear</vt:lpstr>
      <vt:lpstr>The challenge</vt:lpstr>
      <vt:lpstr>Odds ratio</vt:lpstr>
      <vt:lpstr>Odds ratio</vt:lpstr>
      <vt:lpstr>Odds ratio</vt:lpstr>
      <vt:lpstr>PowerPoint Presentation</vt:lpstr>
      <vt:lpstr>Log odds (logit function)</vt:lpstr>
      <vt:lpstr>Log odds (logit function)</vt:lpstr>
      <vt:lpstr>Logistic function</vt:lpstr>
      <vt:lpstr>Logistic regression</vt:lpstr>
      <vt:lpstr>Training logistic regression models</vt:lpstr>
      <vt:lpstr>MLE logistic regression</vt:lpstr>
      <vt:lpstr>MLE logistic regression</vt:lpstr>
      <vt:lpstr>MLE logistic regression</vt:lpstr>
      <vt:lpstr>logistic regression: three views</vt:lpstr>
      <vt:lpstr>Overfitting</vt:lpstr>
      <vt:lpstr>Regularization/prior</vt:lpstr>
      <vt:lpstr>Regularization/prior</vt:lpstr>
      <vt:lpstr>Regularization/prior</vt:lpstr>
      <vt:lpstr>Regularization/prior</vt:lpstr>
      <vt:lpstr>Regularization/prior</vt:lpstr>
      <vt:lpstr>Regularization/prior</vt:lpstr>
      <vt:lpstr>L1 vs. L2</vt:lpstr>
      <vt:lpstr>Logistic regression</vt:lpstr>
      <vt:lpstr>A digression:  regression vs. classification</vt:lpstr>
      <vt:lpstr>linear regression</vt:lpstr>
      <vt:lpstr>Linear regression</vt:lpstr>
      <vt:lpstr>Error minimization</vt:lpstr>
      <vt:lpstr>Linear regression</vt:lpstr>
      <vt:lpstr>Linear regression</vt:lpstr>
      <vt:lpstr>Linear regression</vt:lpstr>
      <vt:lpstr>Multiple linear regression</vt:lpstr>
      <vt:lpstr>Multiple linear regression</vt:lpstr>
      <vt:lpstr>Logistic function</vt:lpstr>
      <vt:lpstr>Logistic regression</vt:lpstr>
      <vt:lpstr>Basic steps for probabilistic modeling</vt:lpstr>
      <vt:lpstr>Probabilistic models summarized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Microsoft Office User</cp:lastModifiedBy>
  <cp:revision>756</cp:revision>
  <cp:lastPrinted>2016-10-20T21:34:05Z</cp:lastPrinted>
  <dcterms:created xsi:type="dcterms:W3CDTF">2011-01-25T19:35:23Z</dcterms:created>
  <dcterms:modified xsi:type="dcterms:W3CDTF">2022-03-08T20:54:22Z</dcterms:modified>
</cp:coreProperties>
</file>