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5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1"/>
  </p:notesMasterIdLst>
  <p:handoutMasterIdLst>
    <p:handoutMasterId r:id="rId62"/>
  </p:handoutMasterIdLst>
  <p:sldIdLst>
    <p:sldId id="256" r:id="rId2"/>
    <p:sldId id="358" r:id="rId3"/>
    <p:sldId id="359" r:id="rId4"/>
    <p:sldId id="389" r:id="rId5"/>
    <p:sldId id="391" r:id="rId6"/>
    <p:sldId id="360" r:id="rId7"/>
    <p:sldId id="361" r:id="rId8"/>
    <p:sldId id="362" r:id="rId9"/>
    <p:sldId id="363" r:id="rId10"/>
    <p:sldId id="364" r:id="rId11"/>
    <p:sldId id="365" r:id="rId12"/>
    <p:sldId id="392" r:id="rId13"/>
    <p:sldId id="393" r:id="rId14"/>
    <p:sldId id="366" r:id="rId15"/>
    <p:sldId id="367" r:id="rId16"/>
    <p:sldId id="394" r:id="rId17"/>
    <p:sldId id="368" r:id="rId18"/>
    <p:sldId id="369" r:id="rId19"/>
    <p:sldId id="436" r:id="rId20"/>
    <p:sldId id="370" r:id="rId21"/>
    <p:sldId id="376" r:id="rId22"/>
    <p:sldId id="377" r:id="rId23"/>
    <p:sldId id="378" r:id="rId24"/>
    <p:sldId id="395" r:id="rId25"/>
    <p:sldId id="396" r:id="rId26"/>
    <p:sldId id="413" r:id="rId27"/>
    <p:sldId id="397" r:id="rId28"/>
    <p:sldId id="398" r:id="rId29"/>
    <p:sldId id="399" r:id="rId30"/>
    <p:sldId id="404" r:id="rId31"/>
    <p:sldId id="405" r:id="rId32"/>
    <p:sldId id="406" r:id="rId33"/>
    <p:sldId id="407" r:id="rId34"/>
    <p:sldId id="408" r:id="rId35"/>
    <p:sldId id="432" r:id="rId36"/>
    <p:sldId id="409" r:id="rId37"/>
    <p:sldId id="410" r:id="rId38"/>
    <p:sldId id="434" r:id="rId39"/>
    <p:sldId id="411" r:id="rId40"/>
    <p:sldId id="412" r:id="rId41"/>
    <p:sldId id="437" r:id="rId42"/>
    <p:sldId id="438" r:id="rId43"/>
    <p:sldId id="439" r:id="rId44"/>
    <p:sldId id="440" r:id="rId45"/>
    <p:sldId id="441" r:id="rId46"/>
    <p:sldId id="442" r:id="rId47"/>
    <p:sldId id="443" r:id="rId48"/>
    <p:sldId id="444" r:id="rId49"/>
    <p:sldId id="445" r:id="rId50"/>
    <p:sldId id="446" r:id="rId51"/>
    <p:sldId id="447" r:id="rId52"/>
    <p:sldId id="448" r:id="rId53"/>
    <p:sldId id="449" r:id="rId54"/>
    <p:sldId id="450" r:id="rId55"/>
    <p:sldId id="451" r:id="rId56"/>
    <p:sldId id="452" r:id="rId57"/>
    <p:sldId id="453" r:id="rId58"/>
    <p:sldId id="454" r:id="rId59"/>
    <p:sldId id="455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26"/>
  </p:normalViewPr>
  <p:slideViewPr>
    <p:cSldViewPr snapToObjects="1">
      <p:cViewPr varScale="1">
        <p:scale>
          <a:sx n="121" d="100"/>
          <a:sy n="121" d="100"/>
        </p:scale>
        <p:origin x="189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1C461-7B3B-E741-925E-CE7B76E12C21}" type="datetimeFigureOut">
              <a:rPr lang="en-US" smtClean="0"/>
              <a:t>3/1/22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00B46-C726-C34C-BA48-01F2805D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80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3/1/22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ED442-FB69-0642-AEE6-060C8D232A69}" type="slidenum">
              <a:rPr lang="en-US"/>
              <a:pPr/>
              <a:t>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ED442-FB69-0642-AEE6-060C8D232A69}" type="slidenum">
              <a:rPr lang="en-US"/>
              <a:pPr/>
              <a:t>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o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ED442-FB69-0642-AEE6-060C8D232A69}" type="slidenum">
              <a:rPr lang="en-US"/>
              <a:pPr/>
              <a:t>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o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EE62A-B6B6-894F-87EA-26ABC6A085EA}" type="slidenum">
              <a:rPr lang="en-US"/>
              <a:pPr/>
              <a:t>21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EE62A-B6B6-894F-87EA-26ABC6A085EA}" type="slidenum">
              <a:rPr lang="en-US"/>
              <a:pPr/>
              <a:t>22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21E0ED-91F4-9A49-815B-FA018103DD67}" type="slidenum">
              <a:rPr lang="en-US"/>
              <a:pPr/>
              <a:t>23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44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chain rule!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64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/>
              <a:t>chain rule!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6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3/1/22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3/1/22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3/1/22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3/1/22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3/1/22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3/1/22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oleObject" Target="../embeddings/oleObject2.bin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oleObject" Target="../embeddings/oleObject3.bin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3.v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oleObject" Target="../embeddings/oleObject4.bin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4.v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15.emf"/><Relationship Id="rId2" Type="http://schemas.openxmlformats.org/officeDocument/2006/relationships/tags" Target="../tags/tag4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e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8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1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5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3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5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2.emf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4.emf"/><Relationship Id="rId5" Type="http://schemas.openxmlformats.org/officeDocument/2006/relationships/image" Target="../media/image41.emf"/><Relationship Id="rId15" Type="http://schemas.openxmlformats.org/officeDocument/2006/relationships/image" Target="../media/image46.e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3.emf"/><Relationship Id="rId14" Type="http://schemas.openxmlformats.org/officeDocument/2006/relationships/oleObject" Target="../embeddings/oleObject42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7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CS158 – Spring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2819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We can also talk about probability distributions over multiple variables</a:t>
            </a:r>
          </a:p>
          <a:p>
            <a:pPr marL="0" indent="0">
              <a:buNone/>
            </a:pPr>
            <a:endParaRPr lang="en-US" sz="24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P(X,Y)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 probability of X </a:t>
            </a:r>
            <a:r>
              <a:rPr lang="en-US" sz="2000" i="1" dirty="0">
                <a:solidFill>
                  <a:srgbClr val="775F55"/>
                </a:solidFill>
              </a:rPr>
              <a:t>and</a:t>
            </a:r>
            <a:r>
              <a:rPr lang="en-US" sz="2000" dirty="0">
                <a:solidFill>
                  <a:srgbClr val="775F55"/>
                </a:solidFill>
              </a:rPr>
              <a:t> Y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a distribution over the cross product of possible values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667563"/>
              </p:ext>
            </p:extLst>
          </p:nvPr>
        </p:nvGraphicFramePr>
        <p:xfrm>
          <a:off x="533400" y="41910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810298"/>
              </p:ext>
            </p:extLst>
          </p:nvPr>
        </p:nvGraphicFramePr>
        <p:xfrm>
          <a:off x="533400" y="41910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10200" y="4876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</a:t>
            </a:r>
            <a:r>
              <a:rPr lang="en-US" sz="2800" dirty="0" err="1">
                <a:solidFill>
                  <a:srgbClr val="FF0000"/>
                </a:solidFill>
              </a:rPr>
              <a:t>P(ENGPass</a:t>
            </a:r>
            <a:r>
              <a:rPr lang="en-US" sz="2800" dirty="0">
                <a:solidFill>
                  <a:srgbClr val="FF0000"/>
                </a:solidFill>
              </a:rPr>
              <a:t>)?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2133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>
                <a:solidFill>
                  <a:srgbClr val="775F55"/>
                </a:solidFill>
              </a:rPr>
              <a:t>Still a probability distribution</a:t>
            </a:r>
          </a:p>
          <a:p>
            <a:pPr lvl="1"/>
            <a:r>
              <a:rPr lang="en-US" sz="2000">
                <a:solidFill>
                  <a:srgbClr val="775F55"/>
                </a:solidFill>
              </a:rPr>
              <a:t>all values between 0 and 1, inclusive</a:t>
            </a:r>
          </a:p>
          <a:p>
            <a:pPr lvl="1"/>
            <a:r>
              <a:rPr lang="en-US" sz="2000">
                <a:solidFill>
                  <a:srgbClr val="775F55"/>
                </a:solidFill>
              </a:rPr>
              <a:t>all values sum to 1</a:t>
            </a:r>
          </a:p>
          <a:p>
            <a:pPr marL="0" indent="0">
              <a:buFont typeface="Wingdings"/>
              <a:buNone/>
            </a:pPr>
            <a:endParaRPr lang="en-US" sz="2400" i="1">
              <a:solidFill>
                <a:srgbClr val="775F55"/>
              </a:solidFill>
            </a:endParaRPr>
          </a:p>
          <a:p>
            <a:pPr marL="0" indent="0">
              <a:buFont typeface="Wingdings"/>
              <a:buNone/>
            </a:pPr>
            <a:r>
              <a:rPr lang="en-US" sz="2400" i="1">
                <a:solidFill>
                  <a:srgbClr val="775F55"/>
                </a:solidFill>
              </a:rPr>
              <a:t>All</a:t>
            </a:r>
            <a:r>
              <a:rPr lang="en-US" sz="2400">
                <a:solidFill>
                  <a:srgbClr val="775F55"/>
                </a:solidFill>
              </a:rPr>
              <a:t> questions/probabilities of the two variables can be calculate from the joint distribution</a:t>
            </a:r>
            <a:endParaRPr lang="en-US" sz="2400" dirty="0">
              <a:solidFill>
                <a:srgbClr val="775F55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Still a probability distribution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all values between 0 and 1, inclusive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all values sum to 1</a:t>
            </a:r>
          </a:p>
          <a:p>
            <a:pPr marL="0" indent="0">
              <a:buNone/>
            </a:pPr>
            <a:endParaRPr lang="en-US" sz="2400" i="1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rgbClr val="775F55"/>
                </a:solidFill>
              </a:rPr>
              <a:t>All</a:t>
            </a:r>
            <a:r>
              <a:rPr lang="en-US" sz="2400" dirty="0">
                <a:solidFill>
                  <a:srgbClr val="775F55"/>
                </a:solidFill>
              </a:rPr>
              <a:t> questions/probabilities of the two variables can be calculate from the joint distribution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41910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10200" y="48768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did you figure that out?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4114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0.92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41910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62000" y="2133600"/>
          <a:ext cx="264860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84" name="Equation" r:id="rId3" imgW="1066800" imgH="368300" progId="Equation.3">
                  <p:embed/>
                </p:oleObj>
              </mc:Choice>
              <mc:Fallback>
                <p:oleObj name="Equation" r:id="rId3" imgW="10668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133600"/>
                        <a:ext cx="264860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409151"/>
              </p:ext>
            </p:extLst>
          </p:nvPr>
        </p:nvGraphicFramePr>
        <p:xfrm>
          <a:off x="5820330" y="3200400"/>
          <a:ext cx="24384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373114"/>
              </p:ext>
            </p:extLst>
          </p:nvPr>
        </p:nvGraphicFramePr>
        <p:xfrm>
          <a:off x="5820330" y="4800600"/>
          <a:ext cx="29718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P(EngPass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A3234AC-E4D5-3F44-9E47-9D88F4A9D4EA}"/>
              </a:ext>
            </a:extLst>
          </p:cNvPr>
          <p:cNvSpPr txBox="1"/>
          <p:nvPr/>
        </p:nvSpPr>
        <p:spPr>
          <a:xfrm>
            <a:off x="4163308" y="1759803"/>
            <a:ext cx="4628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This is called “summing over” or “marginalizing out” a variable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61248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As we learn more information, we can update our probability distribution</a:t>
            </a:r>
          </a:p>
          <a:p>
            <a:pPr marL="0" indent="0">
              <a:buNone/>
            </a:pPr>
            <a:br>
              <a:rPr lang="en-US" sz="2400" dirty="0">
                <a:solidFill>
                  <a:srgbClr val="775F55"/>
                </a:solidFill>
              </a:rPr>
            </a:br>
            <a:r>
              <a:rPr lang="en-US" sz="2400" dirty="0">
                <a:solidFill>
                  <a:srgbClr val="775F55"/>
                </a:solidFill>
              </a:rPr>
              <a:t>P(X|Y) models this (read “probability of X </a:t>
            </a:r>
            <a:r>
              <a:rPr lang="en-US" sz="2400" i="1" dirty="0">
                <a:solidFill>
                  <a:srgbClr val="775F55"/>
                </a:solidFill>
              </a:rPr>
              <a:t>given</a:t>
            </a:r>
            <a:r>
              <a:rPr lang="en-US" sz="2400" dirty="0">
                <a:solidFill>
                  <a:srgbClr val="775F55"/>
                </a:solidFill>
              </a:rPr>
              <a:t> Y”)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What is the probability of a heads </a:t>
            </a:r>
            <a:r>
              <a:rPr lang="en-US" sz="2000" i="1" dirty="0">
                <a:solidFill>
                  <a:srgbClr val="775F55"/>
                </a:solidFill>
              </a:rPr>
              <a:t>given</a:t>
            </a:r>
            <a:r>
              <a:rPr lang="en-US" sz="2000" dirty="0">
                <a:solidFill>
                  <a:srgbClr val="775F55"/>
                </a:solidFill>
              </a:rPr>
              <a:t> that both sides of the coin are heads?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What is the probability the document is about Chardonnay, given that it contains the word “Pinot”?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What is the probability of the word “noir” given that the sentence also contains the word “pinot”?</a:t>
            </a:r>
            <a:endParaRPr lang="en-US" sz="2400" dirty="0">
              <a:solidFill>
                <a:srgbClr val="775F55"/>
              </a:solidFill>
            </a:endParaRPr>
          </a:p>
          <a:p>
            <a:endParaRPr lang="en-US" sz="24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rgbClr val="775F55"/>
                </a:solidFill>
              </a:rPr>
              <a:t>Notice that it is still a distribution over the values of X</a:t>
            </a:r>
          </a:p>
          <a:p>
            <a:pPr lvl="1"/>
            <a:endParaRPr lang="en-US" sz="2000" dirty="0">
              <a:solidFill>
                <a:srgbClr val="775F55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838200" y="1722438"/>
          <a:ext cx="24415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24" name="Equation" r:id="rId13" imgW="774700" imgH="177800" progId="Equation.3">
                  <p:embed/>
                </p:oleObj>
              </mc:Choice>
              <mc:Fallback>
                <p:oleObj name="Equation" r:id="rId13" imgW="774700" imgH="1778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22438"/>
                        <a:ext cx="2441575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2514600"/>
            <a:ext cx="4108450" cy="1155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6663" y="2722563"/>
            <a:ext cx="1639887" cy="911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65325" y="2693988"/>
            <a:ext cx="2368550" cy="8826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2045" y="3032786"/>
            <a:ext cx="252222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>
                <a:solidFill>
                  <a:schemeClr val="tx2"/>
                </a:solidFill>
                <a:latin typeface="Century Schoolbook" charset="0"/>
              </a:rPr>
              <a:t>x</a:t>
            </a: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32150" y="2989263"/>
            <a:ext cx="256480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>
                <a:solidFill>
                  <a:schemeClr val="tx2"/>
                </a:solidFill>
                <a:latin typeface="Century Schoolbook" charset="0"/>
              </a:rPr>
              <a:t>y</a:t>
            </a: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73275" y="3017838"/>
            <a:ext cx="33338" cy="187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939925" y="2876550"/>
            <a:ext cx="695325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973263" y="3008313"/>
            <a:ext cx="844550" cy="179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073275" y="3130550"/>
            <a:ext cx="811213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238375" y="3300413"/>
            <a:ext cx="5969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36663" y="4419600"/>
            <a:ext cx="6703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 terms of </a:t>
            </a:r>
            <a:r>
              <a:rPr lang="en-US" sz="2400" dirty="0" err="1">
                <a:solidFill>
                  <a:srgbClr val="FF0000"/>
                </a:solidFill>
              </a:rPr>
              <a:t>pior</a:t>
            </a:r>
            <a:r>
              <a:rPr lang="en-US" sz="2400" dirty="0">
                <a:solidFill>
                  <a:srgbClr val="FF0000"/>
                </a:solidFill>
              </a:rPr>
              <a:t> and joint distributions, what is the conditional probability distribution?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838200" y="1600200"/>
          <a:ext cx="2441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08" name="Equation" r:id="rId13" imgW="1193800" imgH="393700" progId="Equation.3">
                  <p:embed/>
                </p:oleObj>
              </mc:Choice>
              <mc:Fallback>
                <p:oleObj name="Equation" r:id="rId13" imgW="1193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00200"/>
                        <a:ext cx="2441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105400" y="2286000"/>
            <a:ext cx="388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Given that y has happened, in what proportion of those events does x also happen  </a:t>
            </a:r>
          </a:p>
        </p:txBody>
      </p:sp>
      <p:sp>
        <p:nvSpPr>
          <p:cNvPr id="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2514600"/>
            <a:ext cx="4108450" cy="1155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6663" y="2722563"/>
            <a:ext cx="1639887" cy="911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65325" y="2693988"/>
            <a:ext cx="2368550" cy="8826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2045" y="3032786"/>
            <a:ext cx="252222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>
                <a:solidFill>
                  <a:schemeClr val="tx2"/>
                </a:solidFill>
                <a:latin typeface="Century Schoolbook" charset="0"/>
              </a:rPr>
              <a:t>x</a:t>
            </a:r>
          </a:p>
        </p:txBody>
      </p:sp>
      <p:sp>
        <p:nvSpPr>
          <p:cNvPr id="20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32150" y="2989263"/>
            <a:ext cx="256480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>
                <a:solidFill>
                  <a:schemeClr val="tx2"/>
                </a:solidFill>
                <a:latin typeface="Century Schoolbook" charset="0"/>
              </a:rPr>
              <a:t>y</a:t>
            </a:r>
          </a:p>
        </p:txBody>
      </p:sp>
      <p:sp>
        <p:nvSpPr>
          <p:cNvPr id="21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73275" y="3017838"/>
            <a:ext cx="33338" cy="187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939925" y="2876550"/>
            <a:ext cx="695325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973263" y="3008313"/>
            <a:ext cx="844550" cy="179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073275" y="3130550"/>
            <a:ext cx="811213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238375" y="3300413"/>
            <a:ext cx="5969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5400" y="2286000"/>
            <a:ext cx="388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Given that </a:t>
            </a:r>
            <a:r>
              <a:rPr lang="en-US" sz="2400" dirty="0" err="1">
                <a:solidFill>
                  <a:srgbClr val="0000FF"/>
                </a:solidFill>
              </a:rPr>
              <a:t>y</a:t>
            </a:r>
            <a:r>
              <a:rPr lang="en-US" sz="2400" dirty="0">
                <a:solidFill>
                  <a:srgbClr val="0000FF"/>
                </a:solidFill>
              </a:rPr>
              <a:t> has happened, what proportion of those events does </a:t>
            </a:r>
            <a:r>
              <a:rPr lang="en-US" sz="2400" dirty="0" err="1">
                <a:solidFill>
                  <a:srgbClr val="0000FF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 also happen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50833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What is: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p(</a:t>
            </a:r>
            <a:r>
              <a:rPr lang="en-US" sz="2000" dirty="0" err="1">
                <a:solidFill>
                  <a:srgbClr val="FF0000"/>
                </a:solidFill>
              </a:rPr>
              <a:t>MLPass</a:t>
            </a:r>
            <a:r>
              <a:rPr lang="en-US" sz="2000" dirty="0">
                <a:solidFill>
                  <a:srgbClr val="FF0000"/>
                </a:solidFill>
              </a:rPr>
              <a:t>=true | </a:t>
            </a:r>
            <a:r>
              <a:rPr lang="en-US" sz="2000" dirty="0" err="1">
                <a:solidFill>
                  <a:srgbClr val="FF0000"/>
                </a:solidFill>
              </a:rPr>
              <a:t>EngPass</a:t>
            </a:r>
            <a:r>
              <a:rPr lang="en-US" sz="2000" dirty="0">
                <a:solidFill>
                  <a:srgbClr val="FF0000"/>
                </a:solidFill>
              </a:rPr>
              <a:t>=false)?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28600" y="44196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3955" name="Content Placeholder 3"/>
          <p:cNvGraphicFramePr>
            <a:graphicFrameLocks noChangeAspect="1"/>
          </p:cNvGraphicFramePr>
          <p:nvPr/>
        </p:nvGraphicFramePr>
        <p:xfrm>
          <a:off x="838200" y="1600200"/>
          <a:ext cx="2441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49" name="Equation" r:id="rId13" imgW="1193800" imgH="393700" progId="Equation.3">
                  <p:embed/>
                </p:oleObj>
              </mc:Choice>
              <mc:Fallback>
                <p:oleObj name="Equation" r:id="rId13" imgW="1193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00200"/>
                        <a:ext cx="2441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2514600"/>
            <a:ext cx="4108450" cy="1155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6663" y="2722563"/>
            <a:ext cx="1639887" cy="911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65325" y="2693988"/>
            <a:ext cx="2368550" cy="8826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2045" y="3032786"/>
            <a:ext cx="252222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>
                <a:solidFill>
                  <a:schemeClr val="tx2"/>
                </a:solidFill>
                <a:latin typeface="Century Schoolbook" charset="0"/>
              </a:rPr>
              <a:t>x</a:t>
            </a:r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32150" y="2989263"/>
            <a:ext cx="256480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>
                <a:solidFill>
                  <a:schemeClr val="tx2"/>
                </a:solidFill>
                <a:latin typeface="Century Schoolbook" charset="0"/>
              </a:rPr>
              <a:t>y</a:t>
            </a:r>
          </a:p>
        </p:txBody>
      </p:sp>
      <p:sp>
        <p:nvSpPr>
          <p:cNvPr id="25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73275" y="3017838"/>
            <a:ext cx="33338" cy="187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939925" y="2876550"/>
            <a:ext cx="695325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973263" y="3008313"/>
            <a:ext cx="844550" cy="179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073275" y="3130550"/>
            <a:ext cx="811213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238375" y="3300413"/>
            <a:ext cx="5969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255855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What is: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p(</a:t>
            </a:r>
            <a:r>
              <a:rPr lang="en-US" sz="2000" dirty="0" err="1">
                <a:solidFill>
                  <a:srgbClr val="FF0000"/>
                </a:solidFill>
              </a:rPr>
              <a:t>MLPass</a:t>
            </a:r>
            <a:r>
              <a:rPr lang="en-US" sz="2000" dirty="0">
                <a:solidFill>
                  <a:srgbClr val="FF0000"/>
                </a:solidFill>
              </a:rPr>
              <a:t>=true | </a:t>
            </a:r>
            <a:r>
              <a:rPr lang="en-US" sz="2000" dirty="0" err="1">
                <a:solidFill>
                  <a:srgbClr val="FF0000"/>
                </a:solidFill>
              </a:rPr>
              <a:t>EngPass</a:t>
            </a:r>
            <a:r>
              <a:rPr lang="en-US" sz="2000" dirty="0">
                <a:solidFill>
                  <a:srgbClr val="FF0000"/>
                </a:solidFill>
              </a:rPr>
              <a:t>=false)?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438400" y="4572000"/>
          <a:ext cx="274478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550" name="Equation" r:id="rId3" imgW="1244600" imgH="177800" progId="Equation.3">
                  <p:embed/>
                </p:oleObj>
              </mc:Choice>
              <mc:Fallback>
                <p:oleObj name="Equation" r:id="rId3" imgW="12446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572000"/>
                        <a:ext cx="2744788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28600" y="19050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5108" name="Object 4"/>
          <p:cNvGraphicFramePr>
            <a:graphicFrameLocks noChangeAspect="1"/>
          </p:cNvGraphicFramePr>
          <p:nvPr/>
        </p:nvGraphicFramePr>
        <p:xfrm>
          <a:off x="871538" y="5243513"/>
          <a:ext cx="54324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551" name="Equation" r:id="rId5" imgW="2463800" imgH="177800" progId="Equation.3">
                  <p:embed/>
                </p:oleObj>
              </mc:Choice>
              <mc:Fallback>
                <p:oleObj name="Equation" r:id="rId5" imgW="24638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5243513"/>
                        <a:ext cx="543242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 bwMode="auto">
          <a:xfrm>
            <a:off x="990600" y="5105400"/>
            <a:ext cx="52578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477000" y="47345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0.125</a:t>
            </a:r>
          </a:p>
        </p:txBody>
      </p:sp>
      <p:graphicFrame>
        <p:nvGraphicFramePr>
          <p:cNvPr id="175109" name="Content Placeholder 3"/>
          <p:cNvGraphicFramePr>
            <a:graphicFrameLocks noChangeAspect="1"/>
          </p:cNvGraphicFramePr>
          <p:nvPr/>
        </p:nvGraphicFramePr>
        <p:xfrm>
          <a:off x="5562600" y="1633537"/>
          <a:ext cx="2441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552" name="Equation" r:id="rId7" imgW="1193800" imgH="393700" progId="Equation.3">
                  <p:embed/>
                </p:oleObj>
              </mc:Choice>
              <mc:Fallback>
                <p:oleObj name="Equation" r:id="rId7" imgW="1193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633537"/>
                        <a:ext cx="2441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2648" y="6091535"/>
            <a:ext cx="715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Notice this is very different than p(</a:t>
            </a:r>
            <a:r>
              <a:rPr lang="en-US" sz="2400" dirty="0" err="1">
                <a:solidFill>
                  <a:srgbClr val="0000FF"/>
                </a:solidFill>
              </a:rPr>
              <a:t>MLPass</a:t>
            </a:r>
            <a:r>
              <a:rPr lang="en-US" sz="2400" dirty="0">
                <a:solidFill>
                  <a:srgbClr val="0000FF"/>
                </a:solidFill>
              </a:rPr>
              <a:t>=true) = 0.89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are distributions over 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1674810"/>
            <a:ext cx="3027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Conditional probability</a:t>
            </a:r>
          </a:p>
        </p:txBody>
      </p:sp>
      <p:graphicFrame>
        <p:nvGraphicFramePr>
          <p:cNvPr id="7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959163"/>
              </p:ext>
            </p:extLst>
          </p:nvPr>
        </p:nvGraphicFramePr>
        <p:xfrm>
          <a:off x="5994400" y="2971800"/>
          <a:ext cx="10906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27" name="Equation" r:id="rId3" imgW="533400" imgH="203200" progId="Equation.3">
                  <p:embed/>
                </p:oleObj>
              </mc:Choice>
              <mc:Fallback>
                <p:oleObj name="Equation" r:id="rId3" imgW="533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2971800"/>
                        <a:ext cx="1090613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0759" y="1827210"/>
            <a:ext cx="2582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Unconditional/prior</a:t>
            </a:r>
          </a:p>
          <a:p>
            <a:r>
              <a:rPr lang="en-US" sz="2400" dirty="0"/>
              <a:t>probability</a:t>
            </a:r>
          </a:p>
        </p:txBody>
      </p:sp>
      <p:graphicFrame>
        <p:nvGraphicFramePr>
          <p:cNvPr id="9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416372"/>
              </p:ext>
            </p:extLst>
          </p:nvPr>
        </p:nvGraphicFramePr>
        <p:xfrm>
          <a:off x="1408112" y="2971800"/>
          <a:ext cx="7270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28" name="Equation" r:id="rId5" imgW="355600" imgH="203200" progId="Equation.3">
                  <p:embed/>
                </p:oleObj>
              </mc:Choice>
              <mc:Fallback>
                <p:oleObj name="Equation" r:id="rId5" imgW="355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12" y="2971800"/>
                        <a:ext cx="72707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855357"/>
              </p:ext>
            </p:extLst>
          </p:nvPr>
        </p:nvGraphicFramePr>
        <p:xfrm>
          <a:off x="787096" y="4114800"/>
          <a:ext cx="24384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185381"/>
              </p:ext>
            </p:extLst>
          </p:nvPr>
        </p:nvGraphicFramePr>
        <p:xfrm>
          <a:off x="5486400" y="4153104"/>
          <a:ext cx="3279648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3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|</a:t>
                      </a:r>
                      <a:br>
                        <a:rPr lang="en-US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 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=false)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0.125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0.875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16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Midterm: back on Thursday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grading update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note about notation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2819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775F55"/>
                </a:solidFill>
              </a:rPr>
              <a:t>When talking about a particular random variable value, you should technically write p(X=x), etc.</a:t>
            </a:r>
          </a:p>
          <a:p>
            <a:pPr marL="0" indent="0">
              <a:buNone/>
            </a:pPr>
            <a:br>
              <a:rPr lang="en-US" sz="2800" dirty="0">
                <a:solidFill>
                  <a:srgbClr val="775F55"/>
                </a:solidFill>
              </a:rPr>
            </a:br>
            <a:r>
              <a:rPr lang="en-US" sz="2800" dirty="0">
                <a:solidFill>
                  <a:srgbClr val="775F55"/>
                </a:solidFill>
              </a:rPr>
              <a:t>However, when it’s clear , we’ll often shorten it</a:t>
            </a:r>
          </a:p>
          <a:p>
            <a:pPr marL="0" indent="0">
              <a:buNone/>
            </a:pPr>
            <a:br>
              <a:rPr lang="en-US" sz="2800" dirty="0">
                <a:solidFill>
                  <a:srgbClr val="775F55"/>
                </a:solidFill>
              </a:rPr>
            </a:br>
            <a:r>
              <a:rPr lang="en-US" sz="2800" dirty="0">
                <a:solidFill>
                  <a:srgbClr val="775F55"/>
                </a:solidFill>
              </a:rPr>
              <a:t>Also, we may also say P(X) or p(x) to generically mean any particular value, i.e. P(X=</a:t>
            </a:r>
            <a:r>
              <a:rPr lang="en-US" sz="2800" dirty="0" err="1">
                <a:solidFill>
                  <a:srgbClr val="775F55"/>
                </a:solidFill>
              </a:rPr>
              <a:t>x</a:t>
            </a:r>
            <a:r>
              <a:rPr lang="en-US" sz="2800" dirty="0">
                <a:solidFill>
                  <a:srgbClr val="775F55"/>
                </a:solidFill>
              </a:rPr>
              <a:t>)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438400" y="5029200"/>
          <a:ext cx="274478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85" name="Equation" r:id="rId3" imgW="1244600" imgH="177800" progId="Equation.3">
                  <p:embed/>
                </p:oleObj>
              </mc:Choice>
              <mc:Fallback>
                <p:oleObj name="Equation" r:id="rId3" imgW="12446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29200"/>
                        <a:ext cx="2744788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08" name="Object 4"/>
          <p:cNvGraphicFramePr>
            <a:graphicFrameLocks noChangeAspect="1"/>
          </p:cNvGraphicFramePr>
          <p:nvPr/>
        </p:nvGraphicFramePr>
        <p:xfrm>
          <a:off x="871538" y="5700713"/>
          <a:ext cx="54324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86" name="Equation" r:id="rId5" imgW="2463800" imgH="177800" progId="Equation.3">
                  <p:embed/>
                </p:oleObj>
              </mc:Choice>
              <mc:Fallback>
                <p:oleObj name="Equation" r:id="rId5" imgW="24638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5700713"/>
                        <a:ext cx="543242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 bwMode="auto">
          <a:xfrm>
            <a:off x="990600" y="5562600"/>
            <a:ext cx="52578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477000" y="5191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0.125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Properties of probabilities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76400"/>
            <a:ext cx="8229600" cy="914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ea typeface="ＭＳ Ｐゴシック" charset="-128"/>
              </a:rPr>
              <a:t>P(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  <a:sym typeface="Symbol" charset="2"/>
              </a:rPr>
              <a:t>or</a:t>
            </a:r>
            <a:r>
              <a:rPr lang="en-US" dirty="0">
                <a:ea typeface="ＭＳ Ｐゴシック" charset="-128"/>
                <a:sym typeface="Symbol" charset="2"/>
              </a:rPr>
              <a:t> </a:t>
            </a:r>
            <a:r>
              <a:rPr lang="en-US" i="1" dirty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) = ?</a:t>
            </a:r>
          </a:p>
        </p:txBody>
      </p:sp>
      <p:pic>
        <p:nvPicPr>
          <p:cNvPr id="4" name="Picture 4" descr="axiom3-ve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33600" y="2438400"/>
            <a:ext cx="37814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Properties of probabilities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76400"/>
            <a:ext cx="8229600" cy="914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ea typeface="ＭＳ Ｐゴシック" charset="-128"/>
              </a:rPr>
              <a:t>P(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  <a:sym typeface="Symbol" charset="2"/>
              </a:rPr>
              <a:t>or</a:t>
            </a:r>
            <a:r>
              <a:rPr lang="en-US" dirty="0">
                <a:ea typeface="ＭＳ Ｐゴシック" charset="-128"/>
                <a:sym typeface="Symbol" charset="2"/>
              </a:rPr>
              <a:t> </a:t>
            </a:r>
            <a:r>
              <a:rPr lang="en-US" i="1" dirty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) = P(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>
                <a:ea typeface="ＭＳ Ｐゴシック" charset="-128"/>
              </a:rPr>
              <a:t>) + P(</a:t>
            </a:r>
            <a:r>
              <a:rPr lang="en-US" i="1" dirty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) - P(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>
                <a:ea typeface="ＭＳ Ｐゴシック" charset="-128"/>
              </a:rPr>
              <a:t>,</a:t>
            </a:r>
            <a:r>
              <a:rPr lang="en-US" i="1" dirty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)</a:t>
            </a:r>
          </a:p>
        </p:txBody>
      </p:sp>
      <p:pic>
        <p:nvPicPr>
          <p:cNvPr id="52228" name="Picture 4" descr="axiom3-ve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33600" y="2438400"/>
            <a:ext cx="37814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01650" y="336806"/>
            <a:ext cx="5337524" cy="577594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 dirty="0"/>
              <a:t>Properties of probabilities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09600" y="1676400"/>
            <a:ext cx="8382000" cy="3975755"/>
          </a:xfrm>
          <a:noFill/>
        </p:spPr>
        <p:txBody>
          <a:bodyPr lIns="63500" tIns="25400" rIns="63500" bIns="25400">
            <a:spAutoFit/>
          </a:bodyPr>
          <a:lstStyle/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800" dirty="0">
                <a:solidFill>
                  <a:schemeClr val="tx2"/>
                </a:solidFill>
              </a:rPr>
              <a:t>P(</a:t>
            </a:r>
            <a:r>
              <a:rPr lang="en-US" sz="2800" dirty="0">
                <a:solidFill>
                  <a:schemeClr val="tx2"/>
                </a:solidFill>
                <a:latin typeface="Symbol" charset="2"/>
              </a:rPr>
              <a:t>Ø</a:t>
            </a:r>
            <a:r>
              <a:rPr lang="en-US" sz="2800" dirty="0">
                <a:solidFill>
                  <a:schemeClr val="tx2"/>
                </a:solidFill>
              </a:rPr>
              <a:t>E) = 1– P(E)</a:t>
            </a: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800" dirty="0">
                <a:solidFill>
                  <a:schemeClr val="tx2"/>
                </a:solidFill>
              </a:rPr>
              <a:t>More generally:</a:t>
            </a:r>
          </a:p>
          <a:p>
            <a:pPr lvl="1">
              <a:lnSpc>
                <a:spcPct val="94000"/>
              </a:lnSpc>
              <a:spcBef>
                <a:spcPct val="47000"/>
              </a:spcBef>
            </a:pPr>
            <a:r>
              <a:rPr lang="en-US" sz="2500" dirty="0">
                <a:solidFill>
                  <a:schemeClr val="tx2"/>
                </a:solidFill>
              </a:rPr>
              <a:t>Given events E = e</a:t>
            </a:r>
            <a:r>
              <a:rPr lang="en-US" sz="2500" baseline="-25000" dirty="0">
                <a:solidFill>
                  <a:schemeClr val="tx2"/>
                </a:solidFill>
              </a:rPr>
              <a:t>1</a:t>
            </a:r>
            <a:r>
              <a:rPr lang="en-US" sz="2500" dirty="0">
                <a:solidFill>
                  <a:schemeClr val="tx2"/>
                </a:solidFill>
              </a:rPr>
              <a:t>, e</a:t>
            </a:r>
            <a:r>
              <a:rPr lang="en-US" sz="2500" baseline="-25000" dirty="0">
                <a:solidFill>
                  <a:schemeClr val="tx2"/>
                </a:solidFill>
              </a:rPr>
              <a:t>2</a:t>
            </a:r>
            <a:r>
              <a:rPr lang="en-US" sz="2500" dirty="0">
                <a:solidFill>
                  <a:schemeClr val="tx2"/>
                </a:solidFill>
              </a:rPr>
              <a:t>, …, e</a:t>
            </a:r>
            <a:r>
              <a:rPr lang="en-US" sz="2500" baseline="-25000" dirty="0">
                <a:solidFill>
                  <a:schemeClr val="tx2"/>
                </a:solidFill>
              </a:rPr>
              <a:t>n</a:t>
            </a:r>
            <a:endParaRPr lang="en-US" sz="2500" dirty="0">
              <a:solidFill>
                <a:schemeClr val="tx2"/>
              </a:solidFill>
            </a:endParaRPr>
          </a:p>
          <a:p>
            <a:pPr lvl="1">
              <a:lnSpc>
                <a:spcPct val="94000"/>
              </a:lnSpc>
              <a:spcBef>
                <a:spcPct val="47000"/>
              </a:spcBef>
            </a:pPr>
            <a:endParaRPr lang="en-US" sz="2500" dirty="0">
              <a:solidFill>
                <a:schemeClr val="tx2"/>
              </a:solidFill>
            </a:endParaRPr>
          </a:p>
          <a:p>
            <a:pPr eaLnBrk="1" hangingPunct="1">
              <a:lnSpc>
                <a:spcPct val="94000"/>
              </a:lnSpc>
              <a:spcBef>
                <a:spcPct val="47000"/>
              </a:spcBef>
            </a:pPr>
            <a:endParaRPr lang="en-US" sz="2800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800" dirty="0">
                <a:solidFill>
                  <a:schemeClr val="tx2"/>
                </a:solidFill>
              </a:rPr>
              <a:t>P(E1, E2) </a:t>
            </a:r>
            <a:r>
              <a:rPr lang="en-US" sz="2800" dirty="0">
                <a:solidFill>
                  <a:schemeClr val="tx2"/>
                </a:solidFill>
                <a:ea typeface="Tahoma" charset="0"/>
                <a:cs typeface="Tahoma" charset="0"/>
              </a:rPr>
              <a:t>≤ </a:t>
            </a:r>
            <a:r>
              <a:rPr lang="en-US" sz="2800" dirty="0">
                <a:solidFill>
                  <a:schemeClr val="tx2"/>
                </a:solidFill>
              </a:rPr>
              <a:t>P(E1)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637268"/>
              </p:ext>
            </p:extLst>
          </p:nvPr>
        </p:nvGraphicFramePr>
        <p:xfrm>
          <a:off x="1715814" y="4038600"/>
          <a:ext cx="262758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56" name="Equation" r:id="rId6" imgW="1270000" imgH="368300" progId="Equation.3">
                  <p:embed/>
                </p:oleObj>
              </mc:Choice>
              <mc:Fallback>
                <p:oleObj name="Equation" r:id="rId6" imgW="12700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5814" y="4038600"/>
                        <a:ext cx="2627586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 (aka product rule)</a:t>
            </a:r>
          </a:p>
        </p:txBody>
      </p:sp>
      <p:graphicFrame>
        <p:nvGraphicFramePr>
          <p:cNvPr id="177154" name="Content Placeholder 3"/>
          <p:cNvGraphicFramePr>
            <a:graphicFrameLocks noChangeAspect="1"/>
          </p:cNvGraphicFramePr>
          <p:nvPr/>
        </p:nvGraphicFramePr>
        <p:xfrm>
          <a:off x="796925" y="1752600"/>
          <a:ext cx="2441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321" name="Equation" r:id="rId3" imgW="1193800" imgH="393700" progId="Equation.3">
                  <p:embed/>
                </p:oleObj>
              </mc:Choice>
              <mc:Fallback>
                <p:oleObj name="Equation" r:id="rId3" imgW="1193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1752600"/>
                        <a:ext cx="2441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5" name="Content Placeholder 3"/>
          <p:cNvGraphicFramePr>
            <a:graphicFrameLocks noChangeAspect="1"/>
          </p:cNvGraphicFramePr>
          <p:nvPr/>
        </p:nvGraphicFramePr>
        <p:xfrm>
          <a:off x="5064125" y="1828800"/>
          <a:ext cx="30130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322" name="Equation" r:id="rId5" imgW="1473200" imgH="177800" progId="Equation.3">
                  <p:embed/>
                </p:oleObj>
              </mc:Choice>
              <mc:Fallback>
                <p:oleObj name="Equation" r:id="rId5" imgW="14732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25" y="1828800"/>
                        <a:ext cx="301307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 bwMode="auto">
          <a:xfrm>
            <a:off x="3692525" y="1828800"/>
            <a:ext cx="1066800" cy="533400"/>
          </a:xfrm>
          <a:prstGeom prst="rightArrow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014008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775F55"/>
                </a:solidFill>
              </a:rPr>
              <a:t>We can view calculating the probability of X </a:t>
            </a:r>
            <a:r>
              <a:rPr lang="en-US" sz="2400" i="1" dirty="0">
                <a:solidFill>
                  <a:srgbClr val="775F55"/>
                </a:solidFill>
              </a:rPr>
              <a:t>AND</a:t>
            </a:r>
            <a:r>
              <a:rPr lang="en-US" sz="2400" dirty="0">
                <a:solidFill>
                  <a:srgbClr val="775F55"/>
                </a:solidFill>
              </a:rPr>
              <a:t> Y occurring as two steps: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solidFill>
                  <a:srgbClr val="775F55"/>
                </a:solidFill>
              </a:rPr>
              <a:t>Y occurs with some probability P(Y)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solidFill>
                  <a:srgbClr val="775F55"/>
                </a:solidFill>
              </a:rPr>
              <a:t>Then, X occurs, given that Y has occurred</a:t>
            </a:r>
          </a:p>
          <a:p>
            <a:pPr algn="l"/>
            <a:r>
              <a:rPr lang="en-US" sz="2400" dirty="0">
                <a:solidFill>
                  <a:srgbClr val="775F55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57150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or you can just trust the math… </a:t>
            </a:r>
            <a:r>
              <a:rPr lang="en-US" sz="2400" dirty="0" err="1">
                <a:solidFill>
                  <a:srgbClr val="0000FF"/>
                </a:solidFill>
                <a:sym typeface="Wingdings"/>
              </a:rPr>
              <a:t>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1707822"/>
            <a:ext cx="3241675" cy="609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p:graphicFrame>
        <p:nvGraphicFramePr>
          <p:cNvPr id="177155" name="Content Placeholder 3"/>
          <p:cNvGraphicFramePr>
            <a:graphicFrameLocks noChangeAspect="1"/>
          </p:cNvGraphicFramePr>
          <p:nvPr/>
        </p:nvGraphicFramePr>
        <p:xfrm>
          <a:off x="639763" y="1905000"/>
          <a:ext cx="386873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12" name="Equation" r:id="rId3" imgW="1892300" imgH="177800" progId="Equation.3">
                  <p:embed/>
                </p:oleObj>
              </mc:Choice>
              <mc:Fallback>
                <p:oleObj name="Equation" r:id="rId3" imgW="18923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1905000"/>
                        <a:ext cx="3868737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4" name="Object 4"/>
          <p:cNvGraphicFramePr>
            <a:graphicFrameLocks noChangeAspect="1"/>
          </p:cNvGraphicFramePr>
          <p:nvPr/>
        </p:nvGraphicFramePr>
        <p:xfrm>
          <a:off x="609600" y="2438400"/>
          <a:ext cx="36099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13" name="Equation" r:id="rId5" imgW="1765300" imgH="177800" progId="Equation.3">
                  <p:embed/>
                </p:oleObj>
              </mc:Choice>
              <mc:Fallback>
                <p:oleObj name="Equation" r:id="rId5" imgW="1765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438400"/>
                        <a:ext cx="360997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5" name="Object 5"/>
          <p:cNvGraphicFramePr>
            <a:graphicFrameLocks noChangeAspect="1"/>
          </p:cNvGraphicFramePr>
          <p:nvPr/>
        </p:nvGraphicFramePr>
        <p:xfrm>
          <a:off x="584200" y="3048000"/>
          <a:ext cx="45974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14" name="Equation" r:id="rId7" imgW="2247900" imgH="177800" progId="Equation.3">
                  <p:embed/>
                </p:oleObj>
              </mc:Choice>
              <mc:Fallback>
                <p:oleObj name="Equation" r:id="rId7" imgW="22479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3048000"/>
                        <a:ext cx="4597400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6" name="Object 6"/>
          <p:cNvGraphicFramePr>
            <a:graphicFrameLocks noChangeAspect="1"/>
          </p:cNvGraphicFramePr>
          <p:nvPr/>
        </p:nvGraphicFramePr>
        <p:xfrm>
          <a:off x="631825" y="3657600"/>
          <a:ext cx="36353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15" name="Equation" r:id="rId9" imgW="1778000" imgH="177800" progId="Equation.3">
                  <p:embed/>
                </p:oleObj>
              </mc:Choice>
              <mc:Fallback>
                <p:oleObj name="Equation" r:id="rId9" imgW="17780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3657600"/>
                        <a:ext cx="3635375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489277"/>
              </p:ext>
            </p:extLst>
          </p:nvPr>
        </p:nvGraphicFramePr>
        <p:xfrm>
          <a:off x="1676400" y="4724400"/>
          <a:ext cx="5181600" cy="740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16" name="Equation" r:id="rId11" imgW="1244600" imgH="177800" progId="Equation.3">
                  <p:embed/>
                </p:oleObj>
              </mc:Choice>
              <mc:Fallback>
                <p:oleObj name="Equation" r:id="rId11" imgW="12446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724400"/>
                        <a:ext cx="5181600" cy="7402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the chain rule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We saw that we could calculate the individual prior probabilities using the joint distribution</a:t>
            </a:r>
          </a:p>
          <a:p>
            <a:endParaRPr lang="en-US" sz="2400" dirty="0">
              <a:solidFill>
                <a:srgbClr val="775F55"/>
              </a:solidFill>
            </a:endParaRPr>
          </a:p>
          <a:p>
            <a:endParaRPr lang="en-US" sz="24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What if we don’t have the joint distribution, but do have conditional probability information:</a:t>
            </a:r>
          </a:p>
          <a:p>
            <a:pPr lvl="1"/>
            <a:r>
              <a:rPr lang="en-US" sz="2100" dirty="0">
                <a:solidFill>
                  <a:srgbClr val="775F55"/>
                </a:solidFill>
              </a:rPr>
              <a:t>P(Y)</a:t>
            </a:r>
          </a:p>
          <a:p>
            <a:pPr lvl="1"/>
            <a:r>
              <a:rPr lang="en-US" sz="2100" dirty="0">
                <a:solidFill>
                  <a:srgbClr val="775F55"/>
                </a:solidFill>
              </a:rPr>
              <a:t>P(X|Y) </a:t>
            </a:r>
          </a:p>
        </p:txBody>
      </p:sp>
      <p:graphicFrame>
        <p:nvGraphicFramePr>
          <p:cNvPr id="314370" name="Object 2"/>
          <p:cNvGraphicFramePr>
            <a:graphicFrameLocks noChangeAspect="1"/>
          </p:cNvGraphicFramePr>
          <p:nvPr/>
        </p:nvGraphicFramePr>
        <p:xfrm>
          <a:off x="2527300" y="2514600"/>
          <a:ext cx="2108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77" name="Equation" r:id="rId3" imgW="1054100" imgH="368300" progId="Equation.3">
                  <p:embed/>
                </p:oleObj>
              </mc:Choice>
              <mc:Fallback>
                <p:oleObj name="Equation" r:id="rId3" imgW="10541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2514600"/>
                        <a:ext cx="21082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1" name="Object 3"/>
          <p:cNvGraphicFramePr>
            <a:graphicFrameLocks noChangeAspect="1"/>
          </p:cNvGraphicFramePr>
          <p:nvPr/>
        </p:nvGraphicFramePr>
        <p:xfrm>
          <a:off x="2222500" y="5334000"/>
          <a:ext cx="2768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78" name="Equation" r:id="rId5" imgW="1384300" imgH="368300" progId="Equation.3">
                  <p:embed/>
                </p:oleObj>
              </mc:Choice>
              <mc:Fallback>
                <p:oleObj name="Equation" r:id="rId5" imgW="13843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5334000"/>
                        <a:ext cx="2768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Bayes</a:t>
            </a:r>
            <a:r>
              <a:rPr lang="en-US" dirty="0"/>
              <a:t>’ rule (theorem)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2000" y="1905000"/>
            <a:ext cx="7342188" cy="2133600"/>
            <a:chOff x="762000" y="1905000"/>
            <a:chExt cx="7342188" cy="2133600"/>
          </a:xfrm>
        </p:grpSpPr>
        <p:graphicFrame>
          <p:nvGraphicFramePr>
            <p:cNvPr id="4" name="Content Placeholder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4125975"/>
                </p:ext>
              </p:extLst>
            </p:nvPr>
          </p:nvGraphicFramePr>
          <p:xfrm>
            <a:off x="762000" y="1905000"/>
            <a:ext cx="2441575" cy="804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936" name="Equation" r:id="rId3" imgW="1193800" imgH="393700" progId="Equation.3">
                    <p:embed/>
                  </p:oleObj>
                </mc:Choice>
                <mc:Fallback>
                  <p:oleObj name="Equation" r:id="rId3" imgW="1193800" imgH="393700" progId="Equation.3">
                    <p:embed/>
                    <p:pic>
                      <p:nvPicPr>
                        <p:cNvPr id="0" name="Content Placeholder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" y="1905000"/>
                          <a:ext cx="2441575" cy="804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Content Placeholder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3812891"/>
                </p:ext>
              </p:extLst>
            </p:nvPr>
          </p:nvGraphicFramePr>
          <p:xfrm>
            <a:off x="5029200" y="1981200"/>
            <a:ext cx="3013075" cy="363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937" name="Equation" r:id="rId5" imgW="1473200" imgH="177800" progId="Equation.3">
                    <p:embed/>
                  </p:oleObj>
                </mc:Choice>
                <mc:Fallback>
                  <p:oleObj name="Equation" r:id="rId5" imgW="1473200" imgH="177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9200" y="1981200"/>
                          <a:ext cx="3013075" cy="3635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ight Arrow 5"/>
            <p:cNvSpPr/>
            <p:nvPr/>
          </p:nvSpPr>
          <p:spPr bwMode="auto">
            <a:xfrm>
              <a:off x="3657600" y="1981200"/>
              <a:ext cx="1066800" cy="533400"/>
            </a:xfrm>
            <a:prstGeom prst="rightArrow">
              <a:avLst/>
            </a:prstGeom>
            <a:noFill/>
            <a:ln w="254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graphicFrame>
          <p:nvGraphicFramePr>
            <p:cNvPr id="7" name="Content Placeholder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6923381"/>
                </p:ext>
              </p:extLst>
            </p:nvPr>
          </p:nvGraphicFramePr>
          <p:xfrm>
            <a:off x="796925" y="3233737"/>
            <a:ext cx="2441575" cy="804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938" name="Equation" r:id="rId7" imgW="1193800" imgH="393700" progId="Equation.3">
                    <p:embed/>
                  </p:oleObj>
                </mc:Choice>
                <mc:Fallback>
                  <p:oleObj name="Equation" r:id="rId7" imgW="1193800" imgH="3937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925" y="3233737"/>
                          <a:ext cx="2441575" cy="804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Content Placeholder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6610026"/>
                </p:ext>
              </p:extLst>
            </p:nvPr>
          </p:nvGraphicFramePr>
          <p:xfrm>
            <a:off x="5038725" y="3309938"/>
            <a:ext cx="3065463" cy="363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939" name="Equation" r:id="rId9" imgW="1498600" imgH="177800" progId="Equation.3">
                    <p:embed/>
                  </p:oleObj>
                </mc:Choice>
                <mc:Fallback>
                  <p:oleObj name="Equation" r:id="rId9" imgW="1498600" imgH="1778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8725" y="3309938"/>
                          <a:ext cx="3065463" cy="363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ight Arrow 8"/>
            <p:cNvSpPr/>
            <p:nvPr/>
          </p:nvSpPr>
          <p:spPr bwMode="auto">
            <a:xfrm>
              <a:off x="3692525" y="3309937"/>
              <a:ext cx="1066800" cy="533400"/>
            </a:xfrm>
            <a:prstGeom prst="rightArrow">
              <a:avLst/>
            </a:prstGeom>
            <a:noFill/>
            <a:ln w="254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</p:grpSp>
      <p:graphicFrame>
        <p:nvGraphicFramePr>
          <p:cNvPr id="250886" name="Content Placeholder 3"/>
          <p:cNvGraphicFramePr>
            <a:graphicFrameLocks noChangeAspect="1"/>
          </p:cNvGraphicFramePr>
          <p:nvPr/>
        </p:nvGraphicFramePr>
        <p:xfrm>
          <a:off x="2133600" y="4876800"/>
          <a:ext cx="4269301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40" name="Equation" r:id="rId11" imgW="1574800" imgH="393700" progId="Equation.3">
                  <p:embed/>
                </p:oleObj>
              </mc:Choice>
              <mc:Fallback>
                <p:oleObj name="Equation" r:id="rId11" imgW="1574800" imgH="393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76800"/>
                        <a:ext cx="4269301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243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775F55"/>
                </a:solidFill>
              </a:rPr>
              <a:t>Allows us to talk about P(Y|X) rather than P(X|Y)</a:t>
            </a:r>
          </a:p>
          <a:p>
            <a:pPr marL="0" indent="0">
              <a:buNone/>
            </a:pPr>
            <a:endParaRPr lang="en-US" sz="28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775F55"/>
                </a:solidFill>
              </a:rPr>
              <a:t>Sometimes this can be more intuitive</a:t>
            </a:r>
          </a:p>
          <a:p>
            <a:pPr marL="0" indent="0">
              <a:buNone/>
            </a:pPr>
            <a:endParaRPr lang="en-US" sz="28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Why?</a:t>
            </a:r>
          </a:p>
        </p:txBody>
      </p:sp>
      <p:graphicFrame>
        <p:nvGraphicFramePr>
          <p:cNvPr id="251906" name="Content Placeholder 3"/>
          <p:cNvGraphicFramePr>
            <a:graphicFrameLocks noChangeAspect="1"/>
          </p:cNvGraphicFramePr>
          <p:nvPr/>
        </p:nvGraphicFramePr>
        <p:xfrm>
          <a:off x="2133600" y="4343400"/>
          <a:ext cx="42687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04" name="Equation" r:id="rId3" imgW="1574800" imgH="393700" progId="Equation.3">
                  <p:embed/>
                </p:oleObj>
              </mc:Choice>
              <mc:Fallback>
                <p:oleObj name="Equation" r:id="rId3" imgW="1574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43400"/>
                        <a:ext cx="4268788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775F55"/>
                </a:solidFill>
              </a:rPr>
              <a:t>p(disease</a:t>
            </a:r>
            <a:r>
              <a:rPr lang="en-US" sz="2400" dirty="0">
                <a:solidFill>
                  <a:srgbClr val="775F55"/>
                </a:solidFill>
              </a:rPr>
              <a:t> | symptoms)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For everyone who had those symptoms, how likely is the disease?</a:t>
            </a:r>
          </a:p>
          <a:p>
            <a:pPr lvl="1"/>
            <a:r>
              <a:rPr lang="en-US" sz="2000" dirty="0" err="1">
                <a:solidFill>
                  <a:srgbClr val="775F55"/>
                </a:solidFill>
              </a:rPr>
              <a:t>p(symptoms|disease</a:t>
            </a:r>
            <a:r>
              <a:rPr lang="en-US" sz="2000" dirty="0">
                <a:solidFill>
                  <a:srgbClr val="775F55"/>
                </a:solidFill>
              </a:rPr>
              <a:t>)</a:t>
            </a:r>
          </a:p>
          <a:p>
            <a:pPr lvl="2"/>
            <a:r>
              <a:rPr lang="en-US" sz="1800" dirty="0">
                <a:solidFill>
                  <a:srgbClr val="775F55"/>
                </a:solidFill>
              </a:rPr>
              <a:t>For everyone that had the disease, how likely is the symptom?</a:t>
            </a:r>
          </a:p>
          <a:p>
            <a:pPr lvl="2"/>
            <a:endParaRPr lang="en-US" sz="18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p( label| features )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For all examples that had those features, how likely is that label?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p(features | label)</a:t>
            </a:r>
          </a:p>
          <a:p>
            <a:pPr lvl="2"/>
            <a:r>
              <a:rPr lang="en-US" sz="1800" dirty="0">
                <a:solidFill>
                  <a:srgbClr val="775F55"/>
                </a:solidFill>
              </a:rPr>
              <a:t>For all the examples with that label, how likely is this feature</a:t>
            </a:r>
          </a:p>
          <a:p>
            <a:endParaRPr lang="en-US" sz="2400" dirty="0">
              <a:solidFill>
                <a:srgbClr val="775F55"/>
              </a:solidFill>
            </a:endParaRPr>
          </a:p>
          <a:p>
            <a:r>
              <a:rPr lang="en-US" sz="2400" dirty="0" err="1">
                <a:solidFill>
                  <a:srgbClr val="775F55"/>
                </a:solidFill>
              </a:rPr>
              <a:t>p(cause</a:t>
            </a:r>
            <a:r>
              <a:rPr lang="en-US" sz="2400" dirty="0">
                <a:solidFill>
                  <a:srgbClr val="775F55"/>
                </a:solidFill>
              </a:rPr>
              <a:t> | effect) vs. </a:t>
            </a:r>
            <a:r>
              <a:rPr lang="en-US" sz="2400" dirty="0" err="1">
                <a:solidFill>
                  <a:srgbClr val="775F55"/>
                </a:solidFill>
              </a:rPr>
              <a:t>p(effect</a:t>
            </a:r>
            <a:r>
              <a:rPr lang="en-US" sz="2400" dirty="0">
                <a:solidFill>
                  <a:srgbClr val="775F55"/>
                </a:solidFill>
              </a:rPr>
              <a:t> | cause)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2" y="489206"/>
            <a:ext cx="8491537" cy="687752"/>
          </a:xfrm>
          <a:noFill/>
        </p:spPr>
        <p:txBody>
          <a:bodyPr wrap="squar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 dirty="0"/>
              <a:t>Basic probability theory: terminology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5806" y="2286000"/>
            <a:ext cx="8235950" cy="3154300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An </a:t>
            </a:r>
            <a:r>
              <a:rPr lang="en-US" sz="2400" b="1" dirty="0">
                <a:solidFill>
                  <a:srgbClr val="FF6600"/>
                </a:solidFill>
              </a:rPr>
              <a:t>experiment</a:t>
            </a:r>
            <a:r>
              <a:rPr lang="en-US" sz="2400" dirty="0">
                <a:solidFill>
                  <a:schemeClr val="tx2"/>
                </a:solidFill>
              </a:rPr>
              <a:t> has a set of potential outcomes, e.g., throw a die, “look at” another example</a:t>
            </a: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The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rgbClr val="FF6600"/>
                </a:solidFill>
              </a:rPr>
              <a:t>sample space</a:t>
            </a:r>
            <a:r>
              <a:rPr lang="en-US" sz="2400" dirty="0">
                <a:solidFill>
                  <a:srgbClr val="FF6600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of an experiment is the set of all possible outcomes, e.g., {1, 2, 3, 4, 5, 6}</a:t>
            </a: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For machine learning the sample spaces can be </a:t>
            </a:r>
            <a:r>
              <a:rPr lang="en-US" sz="2400" b="1" i="1" dirty="0">
                <a:solidFill>
                  <a:schemeClr val="tx2"/>
                </a:solidFill>
              </a:rPr>
              <a:t>very</a:t>
            </a:r>
            <a:r>
              <a:rPr lang="en-US" sz="2400" dirty="0">
                <a:solidFill>
                  <a:schemeClr val="tx2"/>
                </a:solidFill>
              </a:rPr>
              <a:t> large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261176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 just won’t put these away.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3935848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These, I just won’t put away.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1905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7" name="Curved Right Arrow 6"/>
          <p:cNvSpPr/>
          <p:nvPr/>
        </p:nvSpPr>
        <p:spPr>
          <a:xfrm rot="16200000">
            <a:off x="4063423" y="2668728"/>
            <a:ext cx="304801" cy="659248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3276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direct object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28800" y="5435024"/>
            <a:ext cx="5867400" cy="584776"/>
            <a:chOff x="1752600" y="5435024"/>
            <a:chExt cx="5867400" cy="584776"/>
          </a:xfrm>
        </p:grpSpPr>
        <p:sp>
          <p:nvSpPr>
            <p:cNvPr id="9" name="TextBox 8"/>
            <p:cNvSpPr txBox="1"/>
            <p:nvPr/>
          </p:nvSpPr>
          <p:spPr>
            <a:xfrm>
              <a:off x="1752600" y="5435024"/>
              <a:ext cx="5867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I just won’t put       away.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191000" y="5867400"/>
              <a:ext cx="685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267200" y="5943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590800" y="4520624"/>
            <a:ext cx="1954648" cy="1118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86199" y="4876800"/>
            <a:ext cx="83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3500" y="1752600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What</a:t>
            </a:r>
            <a:r>
              <a:rPr lang="en-US" sz="3200" dirty="0"/>
              <a:t> did you put       away?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22098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43400" y="2209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3505200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socks </a:t>
            </a:r>
            <a:r>
              <a:rPr lang="en-US" sz="3200" dirty="0">
                <a:solidFill>
                  <a:srgbClr val="0000FF"/>
                </a:solidFill>
              </a:rPr>
              <a:t>that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 </a:t>
            </a:r>
            <a:r>
              <a:rPr lang="en-US" sz="3200" dirty="0"/>
              <a:t>put       away.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3960812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40341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17412"/>
            <a:ext cx="83088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Whose</a:t>
            </a:r>
            <a:r>
              <a:rPr lang="en-US" sz="3200" dirty="0"/>
              <a:t> socks did you fold      and put       away?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48200" y="24384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48200" y="236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705600" y="24384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05600" y="236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33400" y="3048000"/>
            <a:ext cx="7315200" cy="3124200"/>
            <a:chOff x="533400" y="3048000"/>
            <a:chExt cx="7315200" cy="3124200"/>
          </a:xfrm>
        </p:grpSpPr>
        <p:sp>
          <p:nvSpPr>
            <p:cNvPr id="9" name="Down Arrow 8"/>
            <p:cNvSpPr/>
            <p:nvPr/>
          </p:nvSpPr>
          <p:spPr>
            <a:xfrm>
              <a:off x="4267200" y="3048000"/>
              <a:ext cx="762000" cy="9144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" y="4114800"/>
              <a:ext cx="541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</a:rPr>
                <a:t>Whose</a:t>
              </a:r>
              <a:r>
                <a:rPr lang="en-US" sz="3200" dirty="0"/>
                <a:t> socks did you fold       ?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724400" y="4635788"/>
              <a:ext cx="685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724400" y="4559588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gap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400" y="5265747"/>
              <a:ext cx="7315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</a:rPr>
                <a:t>Whose</a:t>
              </a:r>
              <a:r>
                <a:rPr lang="en-US" sz="3200" dirty="0"/>
                <a:t> socks did you put        away?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724400" y="5786735"/>
              <a:ext cx="685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724400" y="5710535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gap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Parasitic gaps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17412"/>
            <a:ext cx="83088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These</a:t>
            </a:r>
            <a:r>
              <a:rPr lang="en-US" sz="3200" dirty="0"/>
              <a:t> I’ll put       away without folding       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90800" y="2436812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90800" y="236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781800" y="2433935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81800" y="23577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33400" y="3048000"/>
            <a:ext cx="7315200" cy="3124200"/>
            <a:chOff x="533400" y="3048000"/>
            <a:chExt cx="7315200" cy="3124200"/>
          </a:xfrm>
        </p:grpSpPr>
        <p:sp>
          <p:nvSpPr>
            <p:cNvPr id="13" name="TextBox 12"/>
            <p:cNvSpPr txBox="1"/>
            <p:nvPr/>
          </p:nvSpPr>
          <p:spPr>
            <a:xfrm>
              <a:off x="533400" y="5265747"/>
              <a:ext cx="7315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</a:rPr>
                <a:t>These</a:t>
              </a:r>
              <a:r>
                <a:rPr lang="en-US" sz="3200" dirty="0"/>
                <a:t> without folding         .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33400" y="3048000"/>
              <a:ext cx="5410200" cy="3124200"/>
              <a:chOff x="533400" y="3048000"/>
              <a:chExt cx="5410200" cy="3124200"/>
            </a:xfrm>
          </p:grpSpPr>
          <p:sp>
            <p:nvSpPr>
              <p:cNvPr id="9" name="Down Arrow 8"/>
              <p:cNvSpPr/>
              <p:nvPr/>
            </p:nvSpPr>
            <p:spPr>
              <a:xfrm>
                <a:off x="4267200" y="3048000"/>
                <a:ext cx="762000" cy="914400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33400" y="4114800"/>
                <a:ext cx="541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00FF"/>
                    </a:solidFill>
                  </a:rPr>
                  <a:t>These</a:t>
                </a:r>
                <a:r>
                  <a:rPr lang="en-US" sz="3200" dirty="0"/>
                  <a:t> I’ll put        away.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2667000" y="4635788"/>
                <a:ext cx="6858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2667000" y="4559588"/>
                <a:ext cx="16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gap</a:t>
                </a: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4114800" y="5786735"/>
                <a:ext cx="6858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4114800" y="5710535"/>
                <a:ext cx="16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gap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2286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Parasitic gaps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17412"/>
            <a:ext cx="830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These</a:t>
            </a:r>
            <a:r>
              <a:rPr lang="en-US" sz="2800" dirty="0"/>
              <a:t> I’ll put        away without folding        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362200" y="23622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0" y="23622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0" y="236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0480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1. Cannot exist by themselves (parasitic)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8576" y="3733800"/>
            <a:ext cx="830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These</a:t>
            </a:r>
            <a:r>
              <a:rPr lang="en-US" sz="2800" dirty="0"/>
              <a:t> I’ll put my pants away without folding        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086600" y="4189412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86600" y="41865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4876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2. They’re optional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376" y="5562600"/>
            <a:ext cx="830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These</a:t>
            </a:r>
            <a:r>
              <a:rPr lang="en-US" sz="2800" dirty="0"/>
              <a:t> I’ll put        away without folding them.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590800" y="6018212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90800" y="60153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Parasitic gaps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http://literalminded.wordpress.com/2009/02/10/dougs-parasitic-gap/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of parasitic gaps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75F55"/>
                </a:solidFill>
              </a:rPr>
              <a:t>Parasitic gaps occur on average in 1/100,000 sentences</a:t>
            </a:r>
          </a:p>
          <a:p>
            <a:pPr marL="0" indent="0">
              <a:buNone/>
            </a:pPr>
            <a:endParaRPr lang="en-US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75F55"/>
                </a:solidFill>
              </a:rPr>
              <a:t>Problem:</a:t>
            </a:r>
          </a:p>
          <a:p>
            <a:pPr marL="365760" lvl="1" indent="0">
              <a:buNone/>
            </a:pPr>
            <a:r>
              <a:rPr lang="en-US" dirty="0">
                <a:solidFill>
                  <a:srgbClr val="775F55"/>
                </a:solidFill>
              </a:rPr>
              <a:t>Your friend has developed a machine learning approach to identify parasitic gaps.  If a sentence has a parasitic gap, it correctly identifies it 95% of the time.  If it doesn’t, it will incorrectly say it does with probability 0.005.  </a:t>
            </a:r>
            <a:r>
              <a:rPr lang="en-US" dirty="0">
                <a:solidFill>
                  <a:srgbClr val="FF0000"/>
                </a:solidFill>
              </a:rPr>
              <a:t>Suppose we run it on a sentence and the algorithm says it is a parasitic gap, what is the probability it actually is?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</a:t>
            </a:r>
            <a:r>
              <a:rPr lang="en-US" dirty="0"/>
              <a:t> of parasitic gaps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8461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775F55"/>
                </a:solidFill>
              </a:rPr>
              <a:t>Your friend has developed a machine learning approach to identify parasitic gaps.  If a sentence has a parasitic gap, it correctly identifies it 95% of the time.  If it doesn’t, it will incorrectly say it does with probability 0.005.  </a:t>
            </a:r>
            <a:r>
              <a:rPr lang="en-US" dirty="0">
                <a:solidFill>
                  <a:srgbClr val="FF0000"/>
                </a:solidFill>
              </a:rPr>
              <a:t>Suppose we run it on a sentence and the algorithm says it is a parasitic gap, what is the probability it actually is?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97624" y="3153728"/>
            <a:ext cx="205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 = gap</a:t>
            </a:r>
          </a:p>
          <a:p>
            <a:r>
              <a:rPr lang="en-US" sz="2000" dirty="0"/>
              <a:t>T = test positive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4582418"/>
            <a:ext cx="6096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question do we want to ask?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</a:t>
            </a:r>
            <a:r>
              <a:rPr lang="en-US" dirty="0"/>
              <a:t> of parasitic gaps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97624" y="3153728"/>
            <a:ext cx="205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 = gap</a:t>
            </a:r>
          </a:p>
          <a:p>
            <a:r>
              <a:rPr lang="en-US" sz="2000" dirty="0"/>
              <a:t>T = test positive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316340"/>
              </p:ext>
            </p:extLst>
          </p:nvPr>
        </p:nvGraphicFramePr>
        <p:xfrm>
          <a:off x="914400" y="3952875"/>
          <a:ext cx="15192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" name="Equation" r:id="rId3" imgW="660400" imgH="203200" progId="Equation.3">
                  <p:embed/>
                </p:oleObj>
              </mc:Choice>
              <mc:Fallback>
                <p:oleObj name="Equation" r:id="rId3" imgW="660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52875"/>
                        <a:ext cx="1519238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1676400"/>
            <a:ext cx="8461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775F55"/>
                </a:solidFill>
              </a:rPr>
              <a:t>Your friend has developed a machine learning approach to identify parasitic gaps.  If a sentence has a parasitic gap, it correctly identifies it 95% of the time.  If it doesn’t, it will incorrectly say it does with probability 0.005.  </a:t>
            </a:r>
            <a:r>
              <a:rPr lang="en-US" dirty="0">
                <a:solidFill>
                  <a:srgbClr val="FF0000"/>
                </a:solidFill>
              </a:rPr>
              <a:t>Suppose we run it on a sentence and the algorithm says it is a parasitic gap, what is the probability it actually is?</a:t>
            </a:r>
          </a:p>
        </p:txBody>
      </p:sp>
    </p:spTree>
    <p:extLst>
      <p:ext uri="{BB962C8B-B14F-4D97-AF65-F5344CB8AC3E}">
        <p14:creationId xmlns:p14="http://schemas.microsoft.com/office/powerpoint/2010/main" val="20387972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</a:t>
            </a:r>
            <a:r>
              <a:rPr lang="en-US" dirty="0"/>
              <a:t> of parasitic gaps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14400" y="3743186"/>
          <a:ext cx="3006982" cy="905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94" name="Equation" r:id="rId3" imgW="1308100" imgH="393700" progId="Equation.3">
                  <p:embed/>
                </p:oleObj>
              </mc:Choice>
              <mc:Fallback>
                <p:oleObj name="Equation" r:id="rId3" imgW="13081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743186"/>
                        <a:ext cx="3006982" cy="9050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3" name="Object 3"/>
          <p:cNvGraphicFramePr>
            <a:graphicFrameLocks noChangeAspect="1"/>
          </p:cNvGraphicFramePr>
          <p:nvPr/>
        </p:nvGraphicFramePr>
        <p:xfrm>
          <a:off x="1981200" y="4887912"/>
          <a:ext cx="2424112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95" name="Equation" r:id="rId5" imgW="1054100" imgH="558800" progId="Equation.3">
                  <p:embed/>
                </p:oleObj>
              </mc:Choice>
              <mc:Fallback>
                <p:oleObj name="Equation" r:id="rId5" imgW="1054100" imgH="558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887912"/>
                        <a:ext cx="2424112" cy="128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4" name="Object 4"/>
          <p:cNvGraphicFramePr>
            <a:graphicFrameLocks noChangeAspect="1"/>
          </p:cNvGraphicFramePr>
          <p:nvPr/>
        </p:nvGraphicFramePr>
        <p:xfrm>
          <a:off x="4648200" y="4913313"/>
          <a:ext cx="39433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96" name="Equation" r:id="rId7" imgW="1714500" imgH="393700" progId="Equation.3">
                  <p:embed/>
                </p:oleObj>
              </mc:Choice>
              <mc:Fallback>
                <p:oleObj name="Equation" r:id="rId7" imgW="17145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913313"/>
                        <a:ext cx="3943350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97624" y="3153728"/>
            <a:ext cx="205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 = gap</a:t>
            </a:r>
          </a:p>
          <a:p>
            <a:r>
              <a:rPr lang="en-US" sz="2000" dirty="0"/>
              <a:t>T = test positive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1676400"/>
            <a:ext cx="8461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775F55"/>
                </a:solidFill>
              </a:rPr>
              <a:t>Your friend has developed a machine learning approach to identify parasitic gaps.  If a sentence has a parasitic gap, it correctly identifies it 95% of the time.  If it doesn’t, it will incorrectly say it does with probability 0.005.  </a:t>
            </a:r>
            <a:r>
              <a:rPr lang="en-US" dirty="0">
                <a:solidFill>
                  <a:srgbClr val="FF0000"/>
                </a:solidFill>
              </a:rPr>
              <a:t>Suppose we run it on a sentence and the algorithm says it is a parasitic gap, what is the probability it actually is?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2" y="489206"/>
            <a:ext cx="8491537" cy="694549"/>
          </a:xfrm>
          <a:noFill/>
        </p:spPr>
        <p:txBody>
          <a:bodyPr wrap="squar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 dirty="0"/>
              <a:t>Basic probability theory: terminology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524000"/>
            <a:ext cx="8235950" cy="4778899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000" dirty="0">
                <a:solidFill>
                  <a:schemeClr val="tx2"/>
                </a:solidFill>
              </a:rPr>
              <a:t>An </a:t>
            </a:r>
            <a:r>
              <a:rPr lang="en-US" sz="2000" b="1" dirty="0">
                <a:solidFill>
                  <a:srgbClr val="FF6600"/>
                </a:solidFill>
              </a:rPr>
              <a:t>event</a:t>
            </a:r>
            <a:r>
              <a:rPr lang="en-US" sz="2000" dirty="0">
                <a:solidFill>
                  <a:schemeClr val="tx2"/>
                </a:solidFill>
              </a:rPr>
              <a:t> is a subset of the sample space</a:t>
            </a: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000" dirty="0">
                <a:solidFill>
                  <a:schemeClr val="tx2"/>
                </a:solidFill>
              </a:rPr>
              <a:t>Dice rolls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{2}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{3, 6}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even = {2, 4, 6}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odd = {1, 3, 5}</a:t>
            </a:r>
          </a:p>
          <a:p>
            <a:pPr marL="137160" indent="0">
              <a:lnSpc>
                <a:spcPct val="93000"/>
              </a:lnSpc>
              <a:spcBef>
                <a:spcPct val="47000"/>
              </a:spcBef>
              <a:buNone/>
            </a:pPr>
            <a:endParaRPr lang="en-US" sz="2000" dirty="0">
              <a:solidFill>
                <a:schemeClr val="tx2"/>
              </a:solidFill>
              <a:ea typeface="ＭＳ Ｐゴシック" charset="-128"/>
            </a:endParaRPr>
          </a:p>
          <a:p>
            <a:pPr marL="137160" indent="0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000" dirty="0">
                <a:solidFill>
                  <a:schemeClr val="tx2"/>
                </a:solidFill>
                <a:ea typeface="ＭＳ Ｐゴシック" charset="-128"/>
              </a:rPr>
              <a:t>Machine learning</a:t>
            </a:r>
          </a:p>
          <a:p>
            <a:pPr marL="800100" lvl="1" indent="-342900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A particular feature has particular values</a:t>
            </a:r>
          </a:p>
          <a:p>
            <a:pPr marL="800100" lvl="1" indent="-342900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An example, i.e. a particular setting of feature values</a:t>
            </a:r>
          </a:p>
          <a:p>
            <a:pPr marL="800100" lvl="1" indent="-342900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label = Chardonnay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</a:t>
            </a:r>
            <a:r>
              <a:rPr lang="en-US" dirty="0"/>
              <a:t> of parasitic gaps</a:t>
            </a:r>
          </a:p>
        </p:txBody>
      </p:sp>
      <p:graphicFrame>
        <p:nvGraphicFramePr>
          <p:cNvPr id="312324" name="Object 4"/>
          <p:cNvGraphicFramePr>
            <a:graphicFrameLocks noChangeAspect="1"/>
          </p:cNvGraphicFramePr>
          <p:nvPr/>
        </p:nvGraphicFramePr>
        <p:xfrm>
          <a:off x="1012825" y="3667125"/>
          <a:ext cx="49657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31" name="Equation" r:id="rId3" imgW="2159000" imgH="393700" progId="Equation.3">
                  <p:embed/>
                </p:oleObj>
              </mc:Choice>
              <mc:Fallback>
                <p:oleObj name="Equation" r:id="rId3" imgW="21590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3667125"/>
                        <a:ext cx="4965700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97624" y="3153728"/>
            <a:ext cx="205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 = gap</a:t>
            </a:r>
          </a:p>
          <a:p>
            <a:r>
              <a:rPr lang="en-US" sz="2000" dirty="0"/>
              <a:t>T = test positive</a:t>
            </a:r>
          </a:p>
        </p:txBody>
      </p:sp>
      <p:graphicFrame>
        <p:nvGraphicFramePr>
          <p:cNvPr id="313349" name="Object 5"/>
          <p:cNvGraphicFramePr>
            <a:graphicFrameLocks noChangeAspect="1"/>
          </p:cNvGraphicFramePr>
          <p:nvPr/>
        </p:nvGraphicFramePr>
        <p:xfrm>
          <a:off x="1981200" y="4981575"/>
          <a:ext cx="601662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32" name="Equation" r:id="rId5" imgW="2616200" imgH="368300" progId="Equation.3">
                  <p:embed/>
                </p:oleObj>
              </mc:Choice>
              <mc:Fallback>
                <p:oleObj name="Equation" r:id="rId5" imgW="2616200" imgH="3683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981575"/>
                        <a:ext cx="6016625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1676400"/>
            <a:ext cx="8461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775F55"/>
                </a:solidFill>
              </a:rPr>
              <a:t>Your friend has developed a machine learning approach to identify parasitic gaps.  If a sentence has a parasitic gap, it correctly identifies it 95% of the time.  If it doesn’t, it will incorrectly say it does with probability 0.005.  </a:t>
            </a:r>
            <a:r>
              <a:rPr lang="en-US" dirty="0">
                <a:solidFill>
                  <a:srgbClr val="FF0000"/>
                </a:solidFill>
              </a:rPr>
              <a:t>Suppose we run it on a sentence and the algorithm says it is a parasitic gap, what is the probability it actually is?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7" name="Group 37"/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2438400"/>
            <a:ext cx="46041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 the data with a probabilistic model</a:t>
            </a:r>
          </a:p>
          <a:p>
            <a:endParaRPr lang="en-US" sz="2400" dirty="0"/>
          </a:p>
          <a:p>
            <a:r>
              <a:rPr lang="en-US" sz="2400" dirty="0"/>
              <a:t>specifically, learn p(</a:t>
            </a:r>
            <a:r>
              <a:rPr lang="en-US" sz="2400" i="1" dirty="0"/>
              <a:t>features, label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p(</a:t>
            </a:r>
            <a:r>
              <a:rPr lang="en-US" sz="2400" i="1" dirty="0"/>
              <a:t>features, label</a:t>
            </a:r>
            <a:r>
              <a:rPr lang="en-US" sz="2400" dirty="0"/>
              <a:t>) tells us how likely these features and this example are</a:t>
            </a:r>
          </a:p>
        </p:txBody>
      </p:sp>
    </p:spTree>
    <p:extLst>
      <p:ext uri="{BB962C8B-B14F-4D97-AF65-F5344CB8AC3E}">
        <p14:creationId xmlns:p14="http://schemas.microsoft.com/office/powerpoint/2010/main" val="34042182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example: classifying fruit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245" y="2720087"/>
            <a:ext cx="2657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red, round, leaf, 3oz,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245" y="3563237"/>
            <a:ext cx="3208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round, no leaf, 4oz,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245" y="4472927"/>
            <a:ext cx="3354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4oz,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245" y="5497133"/>
            <a:ext cx="3317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curved, no leaf, 5oz,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99266" y="2119217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label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99266" y="2770772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8045" y="3591127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3698045" y="455511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3698045" y="5486806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653938" y="2210663"/>
            <a:ext cx="115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18221" y="1620518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</a:t>
            </a:r>
          </a:p>
        </p:txBody>
      </p:sp>
      <p:sp>
        <p:nvSpPr>
          <p:cNvPr id="15" name="Right Arrow 14"/>
          <p:cNvSpPr/>
          <p:nvPr/>
        </p:nvSpPr>
        <p:spPr bwMode="auto">
          <a:xfrm>
            <a:off x="4991210" y="3527287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16" name="Group 37"/>
          <p:cNvGrpSpPr/>
          <p:nvPr/>
        </p:nvGrpSpPr>
        <p:grpSpPr>
          <a:xfrm>
            <a:off x="5826983" y="3174508"/>
            <a:ext cx="1432277" cy="1371600"/>
            <a:chOff x="7391400" y="3505200"/>
            <a:chExt cx="1432277" cy="137160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 rot="19152411">
            <a:off x="5015746" y="2973514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</p:spTree>
    <p:extLst>
      <p:ext uri="{BB962C8B-B14F-4D97-AF65-F5344CB8AC3E}">
        <p14:creationId xmlns:p14="http://schemas.microsoft.com/office/powerpoint/2010/main" val="39996809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Probabilistic models define a </a:t>
            </a:r>
            <a:r>
              <a:rPr lang="en-US" i="1" dirty="0">
                <a:solidFill>
                  <a:srgbClr val="FF6600"/>
                </a:solidFill>
              </a:rPr>
              <a:t>probability distribution</a:t>
            </a:r>
            <a:r>
              <a:rPr lang="en-US" dirty="0"/>
              <a:t> over features and labels: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05400" y="3785379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245" y="4272872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43400" y="41148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705600" y="41148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4262735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0.004</a:t>
            </a:r>
          </a:p>
        </p:txBody>
      </p:sp>
    </p:spTree>
    <p:extLst>
      <p:ext uri="{BB962C8B-B14F-4D97-AF65-F5344CB8AC3E}">
        <p14:creationId xmlns:p14="http://schemas.microsoft.com/office/powerpoint/2010/main" val="39148586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 vs. classifier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273323" y="2209800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2168" y="26972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511323" y="2539221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6873523" y="2539221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9323" y="2687156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481" y="1768831"/>
            <a:ext cx="297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Probabilistic model: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254" y="4290234"/>
            <a:ext cx="1572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Classifier: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648" y="5029200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grpSp>
        <p:nvGrpSpPr>
          <p:cNvPr id="20" name="Group 37"/>
          <p:cNvGrpSpPr/>
          <p:nvPr/>
        </p:nvGrpSpPr>
        <p:grpSpPr>
          <a:xfrm>
            <a:off x="5273323" y="4551844"/>
            <a:ext cx="1432277" cy="1371600"/>
            <a:chOff x="7391400" y="3505200"/>
            <a:chExt cx="1432277" cy="137160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23" name="Right Arrow 22"/>
          <p:cNvSpPr/>
          <p:nvPr/>
        </p:nvSpPr>
        <p:spPr bwMode="auto">
          <a:xfrm>
            <a:off x="4511323" y="488126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6873523" y="488126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9323" y="5029200"/>
            <a:ext cx="11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banana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01752" y="40386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3052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models: classification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Probabilistic models define a </a:t>
            </a:r>
            <a:r>
              <a:rPr lang="en-US" i="1" dirty="0">
                <a:solidFill>
                  <a:srgbClr val="FF6600"/>
                </a:solidFill>
              </a:rPr>
              <a:t>probability distribution</a:t>
            </a:r>
            <a:r>
              <a:rPr lang="en-US" dirty="0"/>
              <a:t> over features and labels: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24237" y="2891135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3082" y="3378628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62237" y="322055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724437" y="322055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0237" y="3368491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375" y="6193100"/>
            <a:ext cx="819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use a probabilistic model for classification/prediction?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33082" y="44958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2126" y="5083489"/>
            <a:ext cx="3820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Given an unlabeled example: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0" y="5105400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5053275"/>
            <a:ext cx="22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 the label</a:t>
            </a:r>
          </a:p>
        </p:txBody>
      </p:sp>
    </p:spTree>
    <p:extLst>
      <p:ext uri="{BB962C8B-B14F-4D97-AF65-F5344CB8AC3E}">
        <p14:creationId xmlns:p14="http://schemas.microsoft.com/office/powerpoint/2010/main" val="16462656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Probabilistic models define a </a:t>
            </a:r>
            <a:r>
              <a:rPr lang="en-US" i="1" dirty="0">
                <a:solidFill>
                  <a:srgbClr val="FF6600"/>
                </a:solidFill>
              </a:rPr>
              <a:t>probability distribution</a:t>
            </a:r>
            <a:r>
              <a:rPr lang="en-US" dirty="0"/>
              <a:t> over features and labels: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05400" y="2983805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245" y="32306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12088" y="3328008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2570" y="3097175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0.004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5334000"/>
            <a:ext cx="6941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each label, ask for the probability under the model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Pick the label with the highest probability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0556" y="3834621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apple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68149" y="3657600"/>
            <a:ext cx="127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0.00002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4312088" y="3886200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780744" y="3230693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80744" y="3788885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91400" y="3020975"/>
            <a:ext cx="1451904" cy="636625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091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 vs. classifier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273323" y="2209800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2168" y="26972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511323" y="2539221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6873523" y="2539221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9323" y="2687156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481" y="1768831"/>
            <a:ext cx="297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Probabilistic model: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254" y="4290234"/>
            <a:ext cx="1572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Classifier: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648" y="5029200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grpSp>
        <p:nvGrpSpPr>
          <p:cNvPr id="20" name="Group 37"/>
          <p:cNvGrpSpPr/>
          <p:nvPr/>
        </p:nvGrpSpPr>
        <p:grpSpPr>
          <a:xfrm>
            <a:off x="5273323" y="4551844"/>
            <a:ext cx="1432277" cy="1371600"/>
            <a:chOff x="7391400" y="3505200"/>
            <a:chExt cx="1432277" cy="137160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23" name="Right Arrow 22"/>
          <p:cNvSpPr/>
          <p:nvPr/>
        </p:nvSpPr>
        <p:spPr bwMode="auto">
          <a:xfrm>
            <a:off x="4511323" y="488126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6873523" y="488126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9323" y="5029200"/>
            <a:ext cx="11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banana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01752" y="40386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31842" y="6258941"/>
            <a:ext cx="3958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probabilistic models?</a:t>
            </a:r>
          </a:p>
        </p:txBody>
      </p:sp>
    </p:spTree>
    <p:extLst>
      <p:ext uri="{BB962C8B-B14F-4D97-AF65-F5344CB8AC3E}">
        <p14:creationId xmlns:p14="http://schemas.microsoft.com/office/powerpoint/2010/main" val="18008096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Probabilities are nice to work with</a:t>
            </a:r>
          </a:p>
          <a:p>
            <a:pPr lvl="1"/>
            <a:r>
              <a:rPr lang="en-US" dirty="0"/>
              <a:t>range between 0 and 1</a:t>
            </a:r>
          </a:p>
          <a:p>
            <a:pPr lvl="1"/>
            <a:r>
              <a:rPr lang="en-US" dirty="0"/>
              <a:t>can combine them in a well understood way</a:t>
            </a:r>
          </a:p>
          <a:p>
            <a:pPr lvl="1"/>
            <a:r>
              <a:rPr lang="en-US" dirty="0"/>
              <a:t>lots of mathematical background/theory</a:t>
            </a:r>
          </a:p>
          <a:p>
            <a:pPr lvl="1"/>
            <a:r>
              <a:rPr lang="en-US" dirty="0"/>
              <a:t>an aside: to get the benefit of probabilistic output you can sometimes </a:t>
            </a:r>
            <a:r>
              <a:rPr lang="en-US" dirty="0">
                <a:solidFill>
                  <a:srgbClr val="FF6600"/>
                </a:solidFill>
              </a:rPr>
              <a:t>calibrate</a:t>
            </a:r>
            <a:r>
              <a:rPr lang="en-US" dirty="0"/>
              <a:t> the confidence output of a non-probabilistic classifier</a:t>
            </a:r>
          </a:p>
          <a:p>
            <a:pPr lvl="1"/>
            <a:endParaRPr lang="en-US" dirty="0"/>
          </a:p>
          <a:p>
            <a:pPr marL="45720" indent="0">
              <a:buNone/>
            </a:pPr>
            <a:r>
              <a:rPr lang="en-US" dirty="0"/>
              <a:t>Provide a strong, well-founded groundwork</a:t>
            </a:r>
          </a:p>
          <a:p>
            <a:pPr marL="822960" lvl="1" indent="-457200"/>
            <a:r>
              <a:rPr lang="en-US" dirty="0"/>
              <a:t>Allow us to make clear decisions about things like regularization</a:t>
            </a:r>
          </a:p>
          <a:p>
            <a:pPr marL="822960" lvl="1" indent="-457200"/>
            <a:r>
              <a:rPr lang="en-US" dirty="0"/>
              <a:t>Tend to be much less “heuristic” than the models we’ve seen</a:t>
            </a:r>
          </a:p>
          <a:p>
            <a:pPr marL="822960" lvl="1" indent="-457200"/>
            <a:r>
              <a:rPr lang="en-US" dirty="0"/>
              <a:t>Different models have very clear meanings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755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models: big questions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</a:t>
            </a:r>
            <a:r>
              <a:rPr lang="en-US"/>
              <a:t>how do </a:t>
            </a:r>
            <a:r>
              <a:rPr lang="en-US" dirty="0"/>
              <a:t>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832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We’re interested in probabilities of events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p({2})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p(label=survived)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p(label=Chardonnay)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p(“Pinot” occurred)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Same problems we’ve been dealing with so far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76989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232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4632" y="1738595"/>
            <a:ext cx="2133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ML in general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4196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1"/>
          <p:cNvSpPr txBox="1">
            <a:spLocks/>
          </p:cNvSpPr>
          <p:nvPr/>
        </p:nvSpPr>
        <p:spPr>
          <a:xfrm>
            <a:off x="5181600" y="2514600"/>
            <a:ext cx="3461611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/>
              <a:t>Which model do we use (decision tree, linear model, non-parametric)</a:t>
            </a:r>
          </a:p>
          <a:p>
            <a:pPr marL="0" indent="0">
              <a:buFont typeface="Wingdings"/>
              <a:buNone/>
            </a:pPr>
            <a:endParaRPr lang="en-US" sz="2400" dirty="0"/>
          </a:p>
          <a:p>
            <a:pPr marL="0" indent="0">
              <a:buFont typeface="Wingdings"/>
              <a:buNone/>
            </a:pPr>
            <a:r>
              <a:rPr lang="en-US" sz="2400" dirty="0"/>
              <a:t>How do train the model?</a:t>
            </a:r>
          </a:p>
          <a:p>
            <a:pPr marL="0" indent="0">
              <a:buFont typeface="Wingdings"/>
              <a:buNone/>
            </a:pPr>
            <a:endParaRPr lang="en-US" sz="2400" dirty="0"/>
          </a:p>
          <a:p>
            <a:pPr marL="0" indent="0">
              <a:buFont typeface="Wingdings"/>
              <a:buNone/>
            </a:pPr>
            <a:endParaRPr lang="en-US" sz="2400" dirty="0"/>
          </a:p>
          <a:p>
            <a:pPr marL="0" indent="0">
              <a:buFont typeface="Wingdings"/>
              <a:buNone/>
            </a:pPr>
            <a:r>
              <a:rPr lang="en-US" sz="2400" dirty="0"/>
              <a:t>How do we deal with </a:t>
            </a:r>
            <a:r>
              <a:rPr lang="en-US" sz="2400" dirty="0" err="1"/>
              <a:t>overfitting</a:t>
            </a:r>
            <a:r>
              <a:rPr lang="en-US" sz="2400" dirty="0"/>
              <a:t>?</a:t>
            </a:r>
          </a:p>
          <a:p>
            <a:pPr marL="0" indent="0">
              <a:buFont typeface="Wingdings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2868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02278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2362200"/>
            <a:ext cx="4343400" cy="8382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81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89" y="228600"/>
            <a:ext cx="8378952" cy="990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was the data generating distribution?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336" y="5655086"/>
            <a:ext cx="428780" cy="420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876" y="5696769"/>
            <a:ext cx="375843" cy="378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7995" y="1620518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81491" y="1620518"/>
            <a:ext cx="1059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set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862" y="5788790"/>
            <a:ext cx="418573" cy="246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4252" y="5788790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8482" y="5408867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975" y="5365965"/>
            <a:ext cx="418573" cy="2462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975" y="4983628"/>
            <a:ext cx="418573" cy="246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0192" y="4627063"/>
            <a:ext cx="418573" cy="2462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336" y="5155778"/>
            <a:ext cx="428780" cy="4203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74157" y="6229689"/>
            <a:ext cx="361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generating distribution</a:t>
            </a:r>
          </a:p>
        </p:txBody>
      </p:sp>
      <p:sp>
        <p:nvSpPr>
          <p:cNvPr id="24" name="Oval 23"/>
          <p:cNvSpPr/>
          <p:nvPr/>
        </p:nvSpPr>
        <p:spPr>
          <a:xfrm>
            <a:off x="1684417" y="4491788"/>
            <a:ext cx="5347368" cy="17537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1411" y="3091655"/>
            <a:ext cx="418573" cy="2462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2487" y="2333042"/>
            <a:ext cx="418573" cy="2462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631" y="2333042"/>
            <a:ext cx="428780" cy="4203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2995" y="2712965"/>
            <a:ext cx="431361" cy="2462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1270" y="2844592"/>
            <a:ext cx="431361" cy="2462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033" y="2959184"/>
            <a:ext cx="375843" cy="3786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7093" y="3280087"/>
            <a:ext cx="418573" cy="2462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742" y="3033868"/>
            <a:ext cx="418573" cy="2462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946" y="3033868"/>
            <a:ext cx="428780" cy="4203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9984" y="2309092"/>
            <a:ext cx="431361" cy="2462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7672" y="3658777"/>
            <a:ext cx="431361" cy="2462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073" y="3526306"/>
            <a:ext cx="375843" cy="37869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856" y="2657004"/>
            <a:ext cx="418573" cy="2462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715" y="2409941"/>
            <a:ext cx="431361" cy="2462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478" y="2524533"/>
            <a:ext cx="375843" cy="37869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2538" y="2845436"/>
            <a:ext cx="418573" cy="2462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321" y="2104160"/>
            <a:ext cx="428780" cy="42037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3117" y="3224126"/>
            <a:ext cx="431361" cy="2462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518" y="3091655"/>
            <a:ext cx="375843" cy="378690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 flipV="1">
            <a:off x="5792538" y="3658777"/>
            <a:ext cx="597363" cy="110038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774158" y="3904997"/>
            <a:ext cx="476758" cy="85416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7878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picking a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36" y="5655086"/>
            <a:ext cx="428780" cy="420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876" y="5696769"/>
            <a:ext cx="375843" cy="378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862" y="5788790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252" y="5788790"/>
            <a:ext cx="431361" cy="246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482" y="5408867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75" y="5365965"/>
            <a:ext cx="418573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75" y="4983628"/>
            <a:ext cx="418573" cy="2462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192" y="4627063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36" y="5155778"/>
            <a:ext cx="428780" cy="4203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74157" y="6229689"/>
            <a:ext cx="361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generating distribution</a:t>
            </a:r>
          </a:p>
        </p:txBody>
      </p:sp>
      <p:sp>
        <p:nvSpPr>
          <p:cNvPr id="14" name="Oval 13"/>
          <p:cNvSpPr/>
          <p:nvPr/>
        </p:nvSpPr>
        <p:spPr>
          <a:xfrm>
            <a:off x="1684417" y="4491788"/>
            <a:ext cx="5347368" cy="17537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0" y="2286000"/>
            <a:ext cx="75301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we’re really trying to do is model the data generating distribution, that is how likely the feature/label combinations are</a:t>
            </a:r>
          </a:p>
        </p:txBody>
      </p:sp>
    </p:spTree>
    <p:extLst>
      <p:ext uri="{BB962C8B-B14F-4D97-AF65-F5344CB8AC3E}">
        <p14:creationId xmlns:p14="http://schemas.microsoft.com/office/powerpoint/2010/main" val="38144910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557737"/>
              </p:ext>
            </p:extLst>
          </p:nvPr>
        </p:nvGraphicFramePr>
        <p:xfrm>
          <a:off x="304800" y="2014319"/>
          <a:ext cx="2846624" cy="517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34" name="Equation" r:id="rId4" imgW="1117600" imgH="203200" progId="Equation.3">
                  <p:embed/>
                </p:oleObj>
              </mc:Choice>
              <mc:Fallback>
                <p:oleObj name="Equation" r:id="rId4" imgW="111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2014319"/>
                        <a:ext cx="2846624" cy="517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806649"/>
              </p:ext>
            </p:extLst>
          </p:nvPr>
        </p:nvGraphicFramePr>
        <p:xfrm>
          <a:off x="3276600" y="2027237"/>
          <a:ext cx="26050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35" name="Equation" r:id="rId6" imgW="1155700" imgH="215900" progId="Equation.3">
                  <p:embed/>
                </p:oleObj>
              </mc:Choice>
              <mc:Fallback>
                <p:oleObj name="Equation" r:id="rId6" imgW="1155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76600" y="2027237"/>
                        <a:ext cx="260508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969425"/>
              </p:ext>
            </p:extLst>
          </p:nvPr>
        </p:nvGraphicFramePr>
        <p:xfrm>
          <a:off x="3276600" y="2971800"/>
          <a:ext cx="32924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36" name="Equation" r:id="rId8" imgW="1460500" imgH="215900" progId="Equation.3">
                  <p:embed/>
                </p:oleObj>
              </mc:Choice>
              <mc:Fallback>
                <p:oleObj name="Equation" r:id="rId8" imgW="146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76600" y="2971800"/>
                        <a:ext cx="329247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95600" y="4490110"/>
            <a:ext cx="1775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rule?</a:t>
            </a:r>
          </a:p>
        </p:txBody>
      </p:sp>
    </p:spTree>
    <p:extLst>
      <p:ext uri="{BB962C8B-B14F-4D97-AF65-F5344CB8AC3E}">
        <p14:creationId xmlns:p14="http://schemas.microsoft.com/office/powerpoint/2010/main" val="5404915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00465"/>
              </p:ext>
            </p:extLst>
          </p:nvPr>
        </p:nvGraphicFramePr>
        <p:xfrm>
          <a:off x="304800" y="2014319"/>
          <a:ext cx="2846624" cy="517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54" name="Equation" r:id="rId4" imgW="1117600" imgH="203200" progId="Equation.3">
                  <p:embed/>
                </p:oleObj>
              </mc:Choice>
              <mc:Fallback>
                <p:oleObj name="Equation" r:id="rId4" imgW="111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2014319"/>
                        <a:ext cx="2846624" cy="517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989501"/>
              </p:ext>
            </p:extLst>
          </p:nvPr>
        </p:nvGraphicFramePr>
        <p:xfrm>
          <a:off x="3276600" y="2027237"/>
          <a:ext cx="26050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55" name="Equation" r:id="rId6" imgW="1155700" imgH="215900" progId="Equation.3">
                  <p:embed/>
                </p:oleObj>
              </mc:Choice>
              <mc:Fallback>
                <p:oleObj name="Equation" r:id="rId6" imgW="1155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76600" y="2027237"/>
                        <a:ext cx="260508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429205"/>
              </p:ext>
            </p:extLst>
          </p:nvPr>
        </p:nvGraphicFramePr>
        <p:xfrm>
          <a:off x="2332038" y="2971800"/>
          <a:ext cx="32924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56" name="Equation" r:id="rId8" imgW="1460500" imgH="215900" progId="Equation.3">
                  <p:embed/>
                </p:oleObj>
              </mc:Choice>
              <mc:Fallback>
                <p:oleObj name="Equation" r:id="rId8" imgW="146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32038" y="2971800"/>
                        <a:ext cx="329247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301959"/>
              </p:ext>
            </p:extLst>
          </p:nvPr>
        </p:nvGraphicFramePr>
        <p:xfrm>
          <a:off x="2332038" y="3932237"/>
          <a:ext cx="43529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57" name="Equation" r:id="rId10" imgW="1930400" imgH="215900" progId="Equation.3">
                  <p:embed/>
                </p:oleObj>
              </mc:Choice>
              <mc:Fallback>
                <p:oleObj name="Equation" r:id="rId10" imgW="1930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32038" y="3932237"/>
                        <a:ext cx="435292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103864"/>
              </p:ext>
            </p:extLst>
          </p:nvPr>
        </p:nvGraphicFramePr>
        <p:xfrm>
          <a:off x="2332038" y="5665788"/>
          <a:ext cx="377983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58" name="Equation" r:id="rId12" imgW="1676400" imgH="482600" progId="Equation.3">
                  <p:embed/>
                </p:oleObj>
              </mc:Choice>
              <mc:Fallback>
                <p:oleObj name="Equation" r:id="rId12" imgW="1676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32038" y="5665788"/>
                        <a:ext cx="3779837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949194"/>
              </p:ext>
            </p:extLst>
          </p:nvPr>
        </p:nvGraphicFramePr>
        <p:xfrm>
          <a:off x="2332038" y="4953000"/>
          <a:ext cx="62436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59" name="Equation" r:id="rId14" imgW="2768600" imgH="215900" progId="Equation.3">
                  <p:embed/>
                </p:oleObj>
              </mc:Choice>
              <mc:Fallback>
                <p:oleObj name="Equation" r:id="rId14" imgW="276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332038" y="4953000"/>
                        <a:ext cx="624363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364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 1: pick a model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093349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50" name="Equation" r:id="rId3" imgW="2768600" imgH="482600" progId="Equation.3">
                  <p:embed/>
                </p:oleObj>
              </mc:Choice>
              <mc:Fallback>
                <p:oleObj name="Equation" r:id="rId3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3174" y="2362200"/>
            <a:ext cx="7989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So, far we have made NO assumptions about the data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587767"/>
              </p:ext>
            </p:extLst>
          </p:nvPr>
        </p:nvGraphicFramePr>
        <p:xfrm>
          <a:off x="2821896" y="3048000"/>
          <a:ext cx="30638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51" name="Equation" r:id="rId5" imgW="1358900" imgH="215900" progId="Equation.3">
                  <p:embed/>
                </p:oleObj>
              </mc:Choice>
              <mc:Fallback>
                <p:oleObj name="Equation" r:id="rId5" imgW="1358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1896" y="3048000"/>
                        <a:ext cx="3063875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3733800"/>
            <a:ext cx="74342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many entries would the probability distribution table have if we tried to represent all possible values (e.g. for the wine data set)?</a:t>
            </a:r>
          </a:p>
        </p:txBody>
      </p:sp>
    </p:spTree>
    <p:extLst>
      <p:ext uri="{BB962C8B-B14F-4D97-AF65-F5344CB8AC3E}">
        <p14:creationId xmlns:p14="http://schemas.microsoft.com/office/powerpoint/2010/main" val="19247120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distribution tables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099448"/>
              </p:ext>
            </p:extLst>
          </p:nvPr>
        </p:nvGraphicFramePr>
        <p:xfrm>
          <a:off x="2071008" y="1600200"/>
          <a:ext cx="435428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p(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09780" y="4876800"/>
            <a:ext cx="8156267" cy="1600200"/>
          </a:xfrm>
        </p:spPr>
        <p:txBody>
          <a:bodyPr>
            <a:noAutofit/>
          </a:bodyPr>
          <a:lstStyle/>
          <a:p>
            <a:pPr marL="0" indent="0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Wine problem:</a:t>
            </a:r>
          </a:p>
          <a:p>
            <a:pPr lvl="2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</a:rPr>
              <a:t>all possible combination of features</a:t>
            </a:r>
          </a:p>
          <a:p>
            <a:pPr lvl="2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</a:rPr>
              <a:t>~7000 binary features</a:t>
            </a:r>
          </a:p>
          <a:p>
            <a:pPr lvl="2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</a:rPr>
              <a:t>Sample space size: 2</a:t>
            </a:r>
            <a:r>
              <a:rPr lang="en-US" sz="1800" baseline="30000" dirty="0">
                <a:solidFill>
                  <a:schemeClr val="tx2"/>
                </a:solidFill>
              </a:rPr>
              <a:t>7000</a:t>
            </a:r>
            <a:r>
              <a:rPr lang="en-US" sz="1800" dirty="0">
                <a:solidFill>
                  <a:schemeClr val="tx2"/>
                </a:solidFill>
              </a:rPr>
              <a:t> = </a:t>
            </a:r>
            <a:r>
              <a:rPr lang="en-US" sz="1800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66200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7000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1621696755662202026466665085478377095191112430363743256235982084151527023162702352987080237879446000465199601909953098453865255789254651320410702211025356465864743158522707659937334084284272242001228187826007293108261704319448426639207778412509999686016943600666001120981757929667878196255237700655294757256678055809293844627218640216108862600816097132874749204352087401101862690842327501724605231129395523505905454421455477250950909650788947809468359293957411256947343861912152968484743444067412041740208875403718694217015502207353983812242992587435375361610415934359455766656170179090417259702533652666268202180849389281269970952857089069637557541434487608824836994199380241519751451012512704382908728091953847630285781185402409995889596419227760125536049115624034999471441609057308424293139621199536793730129447956002483335707389983920299103223465980389530690429801740098017325210691307971242016963397230218353007589784519525848553710885819563173700074380516741118913461750148452176798429678284228737312742212202251759753599483925702987790770635533479024493543538666051259107956729143121629778878481855229281965417660098039899799168140474938421574351580260381151068286406789730483829220346042775765507377656754750702714466226348768570962126107476270520304948890720897859368904706342854853166866565732717466065818560906648495080127617546145721617695557519921175075140677751044967285908225585477714472423349007640263217608921135525612411945387026802990440018385850576719369689759366121356888838680023840932567380777501891470304962150996983853975207154939633923720287592041517294937079097785362510832009283960480723795488706954662168804465211249307629009199071774235503913511744153297374793008995583051888413533479846411368000499940373724560035428811232632821866113106455077289922996946915601858083982074170460683212438815202609958469658816137582638292102954734388883216362712230292122979538486835548353571060340778917741702636365620272695543751778074131345510181000946880940781122057380335371124632958916237089580476224595091825301636909236240671411644331656159828058372078343988856239089202844090255382937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7806" y="6153090"/>
            <a:ext cx="2548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Any problems with this?</a:t>
            </a:r>
          </a:p>
        </p:txBody>
      </p:sp>
    </p:spTree>
    <p:extLst>
      <p:ext uri="{BB962C8B-B14F-4D97-AF65-F5344CB8AC3E}">
        <p14:creationId xmlns:p14="http://schemas.microsoft.com/office/powerpoint/2010/main" val="1908730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0850" y="1828800"/>
            <a:ext cx="8235950" cy="4875385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A random variable is a mapping from the sample space to a number (think events)</a:t>
            </a: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It represents all the possible values of something we want to measure in an experiment</a:t>
            </a: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For example, random variable, </a:t>
            </a:r>
            <a:r>
              <a:rPr lang="en-US" sz="2400" i="1" dirty="0">
                <a:solidFill>
                  <a:schemeClr val="tx2"/>
                </a:solidFill>
              </a:rPr>
              <a:t>X</a:t>
            </a:r>
            <a:r>
              <a:rPr lang="en-US" sz="2400" dirty="0">
                <a:solidFill>
                  <a:schemeClr val="tx2"/>
                </a:solidFill>
              </a:rPr>
              <a:t>, could be the number of heads for a coin</a:t>
            </a:r>
          </a:p>
          <a:p>
            <a:pPr eaLnBrk="1" hangingPunct="1">
              <a:lnSpc>
                <a:spcPct val="93000"/>
              </a:lnSpc>
              <a:spcBef>
                <a:spcPct val="4700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ct val="4700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ct val="4700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Really for notational convenience, since the event space can sometimes be irregular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4744720"/>
          <a:ext cx="76961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3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/>
              <a:t>Random variables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5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We’re interested in the probability of the different values of a random variable</a:t>
            </a:r>
            <a:br>
              <a:rPr lang="en-US" sz="2400" dirty="0">
                <a:solidFill>
                  <a:srgbClr val="775F55"/>
                </a:solidFill>
              </a:rPr>
            </a:br>
            <a:endParaRPr lang="en-US" sz="24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The definition of probabilities over </a:t>
            </a:r>
            <a:r>
              <a:rPr lang="en-US" sz="2400" i="1" dirty="0">
                <a:solidFill>
                  <a:srgbClr val="775F55"/>
                </a:solidFill>
              </a:rPr>
              <a:t>all</a:t>
            </a:r>
            <a:r>
              <a:rPr lang="en-US" sz="2400" dirty="0">
                <a:solidFill>
                  <a:srgbClr val="775F55"/>
                </a:solidFill>
              </a:rPr>
              <a:t> of the possible values of a random variable defines a </a:t>
            </a:r>
            <a:r>
              <a:rPr lang="en-US" sz="2400" b="1" dirty="0">
                <a:solidFill>
                  <a:srgbClr val="FF6600"/>
                </a:solidFill>
              </a:rPr>
              <a:t>probability distribution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378900"/>
              </p:ext>
            </p:extLst>
          </p:nvPr>
        </p:nvGraphicFramePr>
        <p:xfrm>
          <a:off x="762000" y="3916167"/>
          <a:ext cx="76961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3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612553"/>
              </p:ext>
            </p:extLst>
          </p:nvPr>
        </p:nvGraphicFramePr>
        <p:xfrm>
          <a:off x="3048000" y="4805167"/>
          <a:ext cx="2514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P(X=3) = 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P(X=2)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3/8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P(X=1)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3/8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P(X=0)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1/8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To be explicit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A probability distribution assigns probability values to </a:t>
            </a:r>
            <a:r>
              <a:rPr lang="en-US" sz="2000" i="1" dirty="0">
                <a:solidFill>
                  <a:schemeClr val="tx2"/>
                </a:solidFill>
              </a:rPr>
              <a:t>all possible values </a:t>
            </a:r>
            <a:r>
              <a:rPr lang="en-US" sz="2000" dirty="0">
                <a:solidFill>
                  <a:schemeClr val="tx2"/>
                </a:solidFill>
              </a:rPr>
              <a:t>of a random variable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These values must be &gt;= 0 and &lt;= 1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These values must sum to 1 for all possible values of the random variable</a:t>
            </a:r>
          </a:p>
          <a:p>
            <a:pPr lvl="1"/>
            <a:endParaRPr lang="en-US" sz="2000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4267200"/>
          <a:ext cx="2514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P(X=3) = 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P(X=2)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P(X=1)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1/2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P(X=0)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1/2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105400" y="4343400"/>
          <a:ext cx="2514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P(X=3) = 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P(X=2)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P(X=1)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P(X=0)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 flipV="1">
            <a:off x="914400" y="4114800"/>
            <a:ext cx="2895600" cy="21336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4953000" y="4191000"/>
            <a:ext cx="2895600" cy="21336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Unconditional/prior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775F55"/>
                </a:solidFill>
              </a:rPr>
              <a:t>Simplest form of probability is</a:t>
            </a:r>
          </a:p>
          <a:p>
            <a:pPr lvl="1"/>
            <a:r>
              <a:rPr lang="en-US" sz="2400" dirty="0">
                <a:solidFill>
                  <a:srgbClr val="775F55"/>
                </a:solidFill>
              </a:rPr>
              <a:t>P(X)</a:t>
            </a:r>
          </a:p>
          <a:p>
            <a:pPr marL="0" indent="0">
              <a:buNone/>
            </a:pPr>
            <a:endParaRPr lang="en-US" sz="28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775F55"/>
                </a:solidFill>
              </a:rPr>
              <a:t>Prior probability: without any additional information, what is the probability</a:t>
            </a:r>
          </a:p>
          <a:p>
            <a:pPr lvl="1"/>
            <a:r>
              <a:rPr lang="en-US" sz="2400" dirty="0">
                <a:solidFill>
                  <a:srgbClr val="775F55"/>
                </a:solidFill>
              </a:rPr>
              <a:t>What is the probability of heads?</a:t>
            </a:r>
          </a:p>
          <a:p>
            <a:pPr lvl="1"/>
            <a:r>
              <a:rPr lang="en-US" sz="2400" dirty="0">
                <a:solidFill>
                  <a:srgbClr val="775F55"/>
                </a:solidFill>
              </a:rPr>
              <a:t>What is the probability of surviving the titanic?</a:t>
            </a:r>
          </a:p>
          <a:p>
            <a:pPr lvl="1"/>
            <a:r>
              <a:rPr lang="en-US" sz="2400" dirty="0">
                <a:solidFill>
                  <a:srgbClr val="775F55"/>
                </a:solidFill>
              </a:rPr>
              <a:t>What is the probability of a wine review containing the word “banana”?</a:t>
            </a:r>
          </a:p>
          <a:p>
            <a:pPr lvl="1"/>
            <a:r>
              <a:rPr lang="en-US" sz="2400" dirty="0">
                <a:solidFill>
                  <a:srgbClr val="775F55"/>
                </a:solidFill>
              </a:rPr>
              <a:t>What is the probability of a passenger on the titanic being under 21 years old?</a:t>
            </a:r>
          </a:p>
          <a:p>
            <a:pPr lvl="1"/>
            <a:r>
              <a:rPr lang="en-US" sz="2400" dirty="0">
                <a:solidFill>
                  <a:srgbClr val="775F55"/>
                </a:solidFill>
              </a:rPr>
              <a:t>…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6157</TotalTime>
  <Words>2992</Words>
  <Application>Microsoft Macintosh PowerPoint</Application>
  <PresentationFormat>On-screen Show (4:3)</PresentationFormat>
  <Paragraphs>590</Paragraphs>
  <Slides>59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Calibri</vt:lpstr>
      <vt:lpstr>Century Schoolbook</vt:lpstr>
      <vt:lpstr>Symbol</vt:lpstr>
      <vt:lpstr>Tw Cen MT</vt:lpstr>
      <vt:lpstr>Wingdings</vt:lpstr>
      <vt:lpstr>Wingdings 2</vt:lpstr>
      <vt:lpstr>Median</vt:lpstr>
      <vt:lpstr>Equation</vt:lpstr>
      <vt:lpstr>Probability</vt:lpstr>
      <vt:lpstr>Admin</vt:lpstr>
      <vt:lpstr>Basic probability theory: terminology</vt:lpstr>
      <vt:lpstr>Basic probability theory: terminology</vt:lpstr>
      <vt:lpstr>Events</vt:lpstr>
      <vt:lpstr>Random variables</vt:lpstr>
      <vt:lpstr>Random variables</vt:lpstr>
      <vt:lpstr>Probability distribution</vt:lpstr>
      <vt:lpstr>Unconditional/prior probability</vt:lpstr>
      <vt:lpstr>Joint distribution</vt:lpstr>
      <vt:lpstr>Joint distribution</vt:lpstr>
      <vt:lpstr>Joint distribution</vt:lpstr>
      <vt:lpstr>Joint distribution</vt:lpstr>
      <vt:lpstr>Conditional probability</vt:lpstr>
      <vt:lpstr>Conditional probability</vt:lpstr>
      <vt:lpstr>Conditional probability</vt:lpstr>
      <vt:lpstr>Conditional probability</vt:lpstr>
      <vt:lpstr>Conditional probability</vt:lpstr>
      <vt:lpstr>Both are distributions over X</vt:lpstr>
      <vt:lpstr>A note about notation</vt:lpstr>
      <vt:lpstr>Properties of probabilities</vt:lpstr>
      <vt:lpstr>Properties of probabilities</vt:lpstr>
      <vt:lpstr>Properties of probabilities</vt:lpstr>
      <vt:lpstr>Chain rule (aka product rule)</vt:lpstr>
      <vt:lpstr>Chain rule</vt:lpstr>
      <vt:lpstr>Applications of the chain rule</vt:lpstr>
      <vt:lpstr>Bayes’ rule (theorem)</vt:lpstr>
      <vt:lpstr>Bayes’ rule</vt:lpstr>
      <vt:lpstr>Bayes’ rule</vt:lpstr>
      <vt:lpstr>Gaps</vt:lpstr>
      <vt:lpstr>Gaps</vt:lpstr>
      <vt:lpstr>Gaps</vt:lpstr>
      <vt:lpstr>Parasitic gaps</vt:lpstr>
      <vt:lpstr>Parasitic gaps</vt:lpstr>
      <vt:lpstr>Parasitic gaps</vt:lpstr>
      <vt:lpstr>Frequency of parasitic gaps</vt:lpstr>
      <vt:lpstr>Prob of parasitic gaps</vt:lpstr>
      <vt:lpstr>Prob of parasitic gaps</vt:lpstr>
      <vt:lpstr>Prob of parasitic gaps</vt:lpstr>
      <vt:lpstr>Prob of parasitic gaps</vt:lpstr>
      <vt:lpstr>Probabilistic Modeling</vt:lpstr>
      <vt:lpstr>An example: classifying fruit</vt:lpstr>
      <vt:lpstr>Probabilistic models</vt:lpstr>
      <vt:lpstr>Probabilistic model vs. classifier</vt:lpstr>
      <vt:lpstr>Probabilistic models: classification</vt:lpstr>
      <vt:lpstr>Probabilistic models</vt:lpstr>
      <vt:lpstr>Probabilistic model vs. classifier</vt:lpstr>
      <vt:lpstr>Probabilistic models</vt:lpstr>
      <vt:lpstr>Probabilistic models: big questions</vt:lpstr>
      <vt:lpstr>Same problems we’ve been dealing with so far</vt:lpstr>
      <vt:lpstr>Basic steps for probabilistic modeling</vt:lpstr>
      <vt:lpstr>Basic steps for probabilistic modeling</vt:lpstr>
      <vt:lpstr>What was the data generating distribution?</vt:lpstr>
      <vt:lpstr>Step 1: picking a model</vt:lpstr>
      <vt:lpstr>Some math</vt:lpstr>
      <vt:lpstr>Some math</vt:lpstr>
      <vt:lpstr>Step  1: pick a model</vt:lpstr>
      <vt:lpstr>Full distribution tables</vt:lpstr>
      <vt:lpstr>27000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Microsoft Office User</cp:lastModifiedBy>
  <cp:revision>371</cp:revision>
  <cp:lastPrinted>2019-10-16T16:55:19Z</cp:lastPrinted>
  <dcterms:created xsi:type="dcterms:W3CDTF">2011-01-25T19:35:23Z</dcterms:created>
  <dcterms:modified xsi:type="dcterms:W3CDTF">2022-03-01T20:25:41Z</dcterms:modified>
</cp:coreProperties>
</file>