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6" r:id="rId2"/>
    <p:sldId id="362" r:id="rId3"/>
    <p:sldId id="268" r:id="rId4"/>
    <p:sldId id="270" r:id="rId5"/>
    <p:sldId id="272" r:id="rId6"/>
    <p:sldId id="269" r:id="rId7"/>
    <p:sldId id="274" r:id="rId8"/>
    <p:sldId id="275" r:id="rId9"/>
    <p:sldId id="273" r:id="rId10"/>
    <p:sldId id="283" r:id="rId11"/>
    <p:sldId id="293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2" r:id="rId21"/>
    <p:sldId id="296" r:id="rId22"/>
    <p:sldId id="297" r:id="rId23"/>
    <p:sldId id="301" r:id="rId24"/>
    <p:sldId id="300" r:id="rId25"/>
    <p:sldId id="358" r:id="rId26"/>
    <p:sldId id="359" r:id="rId27"/>
    <p:sldId id="357" r:id="rId28"/>
    <p:sldId id="304" r:id="rId29"/>
    <p:sldId id="312" r:id="rId30"/>
    <p:sldId id="305" r:id="rId31"/>
    <p:sldId id="306" r:id="rId32"/>
    <p:sldId id="309" r:id="rId33"/>
    <p:sldId id="687" r:id="rId34"/>
    <p:sldId id="688" r:id="rId35"/>
    <p:sldId id="689" r:id="rId36"/>
    <p:sldId id="686" r:id="rId37"/>
    <p:sldId id="308" r:id="rId38"/>
    <p:sldId id="303" r:id="rId39"/>
    <p:sldId id="313" r:id="rId40"/>
    <p:sldId id="307" r:id="rId41"/>
    <p:sldId id="311" r:id="rId42"/>
    <p:sldId id="310" r:id="rId43"/>
    <p:sldId id="314" r:id="rId44"/>
    <p:sldId id="316" r:id="rId45"/>
    <p:sldId id="325" r:id="rId46"/>
    <p:sldId id="326" r:id="rId47"/>
    <p:sldId id="327" r:id="rId48"/>
    <p:sldId id="318" r:id="rId49"/>
    <p:sldId id="319" r:id="rId50"/>
    <p:sldId id="677" r:id="rId51"/>
    <p:sldId id="678" r:id="rId52"/>
    <p:sldId id="320" r:id="rId53"/>
    <p:sldId id="321" r:id="rId54"/>
    <p:sldId id="322" r:id="rId55"/>
    <p:sldId id="323" r:id="rId56"/>
    <p:sldId id="324" r:id="rId57"/>
    <p:sldId id="328" r:id="rId58"/>
    <p:sldId id="329" r:id="rId59"/>
    <p:sldId id="330" r:id="rId60"/>
    <p:sldId id="332" r:id="rId61"/>
    <p:sldId id="333" r:id="rId62"/>
    <p:sldId id="334" r:id="rId63"/>
    <p:sldId id="673" r:id="rId64"/>
    <p:sldId id="674" r:id="rId65"/>
    <p:sldId id="618" r:id="rId66"/>
    <p:sldId id="680" r:id="rId67"/>
    <p:sldId id="679" r:id="rId68"/>
    <p:sldId id="682" r:id="rId69"/>
    <p:sldId id="681" r:id="rId70"/>
    <p:sldId id="675" r:id="rId71"/>
    <p:sldId id="620" r:id="rId72"/>
    <p:sldId id="621" r:id="rId73"/>
    <p:sldId id="622" r:id="rId74"/>
    <p:sldId id="360" r:id="rId75"/>
    <p:sldId id="335" r:id="rId76"/>
    <p:sldId id="361" r:id="rId77"/>
    <p:sldId id="363" r:id="rId78"/>
    <p:sldId id="364" r:id="rId79"/>
    <p:sldId id="623" r:id="rId80"/>
    <p:sldId id="365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4" r:id="rId94"/>
    <p:sldId id="355" r:id="rId95"/>
    <p:sldId id="624" r:id="rId96"/>
    <p:sldId id="625" r:id="rId97"/>
    <p:sldId id="626" r:id="rId98"/>
    <p:sldId id="627" r:id="rId99"/>
    <p:sldId id="628" r:id="rId100"/>
    <p:sldId id="629" r:id="rId101"/>
    <p:sldId id="631" r:id="rId102"/>
    <p:sldId id="630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644" r:id="rId126"/>
    <p:sldId id="683" r:id="rId127"/>
    <p:sldId id="684" r:id="rId128"/>
    <p:sldId id="685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0AEF"/>
    <a:srgbClr val="00B050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/>
    <p:restoredTop sz="94726"/>
  </p:normalViewPr>
  <p:slideViewPr>
    <p:cSldViewPr snapToGrid="0" snapToObjects="1">
      <p:cViewPr varScale="1">
        <p:scale>
          <a:sx n="168" d="100"/>
          <a:sy n="168" d="100"/>
        </p:scale>
        <p:origin x="5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4/16/24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4/16/24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0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0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2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2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2.e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68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41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2" y="338328"/>
            <a:ext cx="8153400" cy="9906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  <a:r>
                  <a:rPr lang="en-US" sz="2800" baseline="30000" dirty="0"/>
                  <a:t>3</a:t>
                </a:r>
                <a:endParaRPr lang="en-US" sz="2800" dirty="0"/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blipFill>
                <a:blip r:embed="rId2"/>
                <a:stretch>
                  <a:fillRect l="-165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895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</p:spTree>
    <p:extLst>
      <p:ext uri="{BB962C8B-B14F-4D97-AF65-F5344CB8AC3E}">
        <p14:creationId xmlns:p14="http://schemas.microsoft.com/office/powerpoint/2010/main" val="26486291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541666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32AC3-2F36-E04C-8EB5-DB4CF96A6F02}"/>
              </a:ext>
            </a:extLst>
          </p:cNvPr>
          <p:cNvSpPr txBox="1"/>
          <p:nvPr/>
        </p:nvSpPr>
        <p:spPr>
          <a:xfrm>
            <a:off x="6370655" y="1828800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7B6B-FC88-4F48-997F-A91809180F12}"/>
              </a:ext>
            </a:extLst>
          </p:cNvPr>
          <p:cNvSpPr txBox="1"/>
          <p:nvPr/>
        </p:nvSpPr>
        <p:spPr>
          <a:xfrm>
            <a:off x="6300319" y="2172119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5B5E-90B2-D643-8300-7F3FAC9309B3}"/>
              </a:ext>
            </a:extLst>
          </p:cNvPr>
          <p:cNvSpPr txBox="1"/>
          <p:nvPr/>
        </p:nvSpPr>
        <p:spPr>
          <a:xfrm>
            <a:off x="6340511" y="3088051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EA89-B4AE-3545-80BF-36F9C7562FAD}"/>
              </a:ext>
            </a:extLst>
          </p:cNvPr>
          <p:cNvSpPr txBox="1"/>
          <p:nvPr/>
        </p:nvSpPr>
        <p:spPr>
          <a:xfrm>
            <a:off x="6340511" y="3542318"/>
            <a:ext cx="219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logV+VE)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7596-90FA-CF4A-97B9-DB1E89F391BC}"/>
              </a:ext>
            </a:extLst>
          </p:cNvPr>
          <p:cNvSpPr txBox="1"/>
          <p:nvPr/>
        </p:nvSpPr>
        <p:spPr>
          <a:xfrm>
            <a:off x="6370655" y="3996585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42474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Johnson’s: </a:t>
            </a:r>
            <a:r>
              <a:rPr lang="en-US" sz="3200" dirty="0"/>
              <a:t>O(V</a:t>
            </a:r>
            <a:r>
              <a:rPr lang="en-US" sz="3200" baseline="30000" dirty="0"/>
              <a:t>2</a:t>
            </a:r>
            <a:r>
              <a:rPr lang="en-US" sz="3200" dirty="0"/>
              <a:t> log V + V E)</a:t>
            </a:r>
          </a:p>
        </p:txBody>
      </p:sp>
    </p:spTree>
    <p:extLst>
      <p:ext uri="{BB962C8B-B14F-4D97-AF65-F5344CB8AC3E}">
        <p14:creationId xmlns:p14="http://schemas.microsoft.com/office/powerpoint/2010/main" val="27984781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5F4DAE27-2793-FB46-A5BB-7C3A914E2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DAGs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1729640D-F563-2347-81AB-67252C240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19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Can represent dependency graphs</a:t>
            </a:r>
          </a:p>
        </p:txBody>
      </p:sp>
      <p:sp>
        <p:nvSpPr>
          <p:cNvPr id="65539" name="Text Box 4">
            <a:extLst>
              <a:ext uri="{FF2B5EF4-FFF2-40B4-BE49-F238E27FC236}">
                <a16:creationId xmlns:a16="http://schemas.microsoft.com/office/drawing/2014/main" id="{17ADA5DD-C7F0-A84B-8ED6-BF28A25D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BB6B3E45-20A1-414C-9834-FF76CC59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E44A3FED-0DD6-9548-9842-4233DA57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14888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65542" name="Text Box 7">
            <a:extLst>
              <a:ext uri="{FF2B5EF4-FFF2-40B4-BE49-F238E27FC236}">
                <a16:creationId xmlns:a16="http://schemas.microsoft.com/office/drawing/2014/main" id="{F8E52BA9-8BC7-EE46-B4C4-B46FE0E40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910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id="{AC96A122-8B90-A84E-B6A2-CD042B77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53000"/>
            <a:ext cx="457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65544" name="Text Box 9">
            <a:extLst>
              <a:ext uri="{FF2B5EF4-FFF2-40B4-BE49-F238E27FC236}">
                <a16:creationId xmlns:a16="http://schemas.microsoft.com/office/drawing/2014/main" id="{4A48DBC0-7FE4-9E43-B6D8-3FDCF36A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76888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65545" name="Text Box 10">
            <a:extLst>
              <a:ext uri="{FF2B5EF4-FFF2-40B4-BE49-F238E27FC236}">
                <a16:creationId xmlns:a16="http://schemas.microsoft.com/office/drawing/2014/main" id="{50E327D1-AF70-9F42-99CC-7C0E44DC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65546" name="Text Box 11">
            <a:extLst>
              <a:ext uri="{FF2B5EF4-FFF2-40B4-BE49-F238E27FC236}">
                <a16:creationId xmlns:a16="http://schemas.microsoft.com/office/drawing/2014/main" id="{C9EC25E0-B02B-974F-A5D6-24EB33A1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95688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65547" name="Text Box 12">
            <a:extLst>
              <a:ext uri="{FF2B5EF4-FFF2-40B4-BE49-F238E27FC236}">
                <a16:creationId xmlns:a16="http://schemas.microsoft.com/office/drawing/2014/main" id="{25AAC153-7243-A249-B5FB-26C173004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14888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65548" name="Line 13">
            <a:extLst>
              <a:ext uri="{FF2B5EF4-FFF2-40B4-BE49-F238E27FC236}">
                <a16:creationId xmlns:a16="http://schemas.microsoft.com/office/drawing/2014/main" id="{CCFBE50C-9D8F-3947-9557-610B18D00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4">
            <a:extLst>
              <a:ext uri="{FF2B5EF4-FFF2-40B4-BE49-F238E27FC236}">
                <a16:creationId xmlns:a16="http://schemas.microsoft.com/office/drawing/2014/main" id="{7EC2246F-CE22-DA40-897C-944F9563F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5">
            <a:extLst>
              <a:ext uri="{FF2B5EF4-FFF2-40B4-BE49-F238E27FC236}">
                <a16:creationId xmlns:a16="http://schemas.microsoft.com/office/drawing/2014/main" id="{1FABD087-9F3C-574B-A574-E2C6E83AC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810000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6">
            <a:extLst>
              <a:ext uri="{FF2B5EF4-FFF2-40B4-BE49-F238E27FC236}">
                <a16:creationId xmlns:a16="http://schemas.microsoft.com/office/drawing/2014/main" id="{70475BEF-57AB-FF4E-8E4B-CF7779403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7">
            <a:extLst>
              <a:ext uri="{FF2B5EF4-FFF2-40B4-BE49-F238E27FC236}">
                <a16:creationId xmlns:a16="http://schemas.microsoft.com/office/drawing/2014/main" id="{20E6D8B7-CA7C-9142-996A-5998D3A8E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528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8">
            <a:extLst>
              <a:ext uri="{FF2B5EF4-FFF2-40B4-BE49-F238E27FC236}">
                <a16:creationId xmlns:a16="http://schemas.microsoft.com/office/drawing/2014/main" id="{1F21EF34-17F4-6C42-92F9-033FA2084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343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9">
            <a:extLst>
              <a:ext uri="{FF2B5EF4-FFF2-40B4-BE49-F238E27FC236}">
                <a16:creationId xmlns:a16="http://schemas.microsoft.com/office/drawing/2014/main" id="{FA30761E-83A0-0049-85CD-22E8B3B54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20">
            <a:extLst>
              <a:ext uri="{FF2B5EF4-FFF2-40B4-BE49-F238E27FC236}">
                <a16:creationId xmlns:a16="http://schemas.microsoft.com/office/drawing/2014/main" id="{45D93371-7520-074E-9799-BD22E0D34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78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474AEEE2-B726-E642-8185-CDA15447AD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36526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Topological sort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DBD01AD3-48FA-E24A-9FEB-64C609EE5B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081088"/>
            <a:ext cx="6629400" cy="19383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A linear ordering of all the vertices such that for all edges (u,v) </a:t>
            </a:r>
            <a:r>
              <a:rPr lang="en-US" altLang="en-US" sz="2200">
                <a:ea typeface="ＭＳ Ｐゴシック" panose="020B0600070205080204" pitchFamily="34" charset="-128"/>
                <a:sym typeface="Symbol" pitchFamily="2" charset="2"/>
              </a:rPr>
              <a:t> E, u appears before v in the ordering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200"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sym typeface="Symbol" pitchFamily="2" charset="2"/>
              </a:rPr>
              <a:t>An ordering of the nodes that </a:t>
            </a:r>
            <a:r>
              <a:rPr lang="ja-JP" altLang="en-US" sz="2200">
                <a:ea typeface="ＭＳ Ｐゴシック" panose="020B0600070205080204" pitchFamily="34" charset="-128"/>
                <a:sym typeface="Symbol" pitchFamily="2" charset="2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  <a:sym typeface="Symbol" pitchFamily="2" charset="2"/>
              </a:rPr>
              <a:t>obeys</a:t>
            </a:r>
            <a:r>
              <a:rPr lang="ja-JP" altLang="en-US" sz="2200">
                <a:ea typeface="ＭＳ Ｐゴシック" panose="020B0600070205080204" pitchFamily="34" charset="-128"/>
                <a:sym typeface="Symbol" pitchFamily="2" charset="2"/>
              </a:rPr>
              <a:t>”</a:t>
            </a:r>
            <a:r>
              <a:rPr lang="en-US" altLang="ja-JP" sz="2200">
                <a:ea typeface="ＭＳ Ｐゴシック" panose="020B0600070205080204" pitchFamily="34" charset="-128"/>
                <a:sym typeface="Symbol" pitchFamily="2" charset="2"/>
              </a:rPr>
              <a:t> the dependencies, i.e. an activity can’t happen until it’s dependent activities have happened</a:t>
            </a:r>
            <a:endParaRPr lang="en-US" altLang="en-US" sz="2200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66563" name="Text Box 4">
            <a:extLst>
              <a:ext uri="{FF2B5EF4-FFF2-40B4-BE49-F238E27FC236}">
                <a16:creationId xmlns:a16="http://schemas.microsoft.com/office/drawing/2014/main" id="{1FC8F814-D9BD-F044-BEBC-B0DB40A2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811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9538229A-1465-D341-8DD3-9AFE6862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631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66565" name="Text Box 6">
            <a:extLst>
              <a:ext uri="{FF2B5EF4-FFF2-40B4-BE49-F238E27FC236}">
                <a16:creationId xmlns:a16="http://schemas.microsoft.com/office/drawing/2014/main" id="{49C29802-2A74-ED46-98A3-A31B9CE7A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66566" name="Text Box 7">
            <a:extLst>
              <a:ext uri="{FF2B5EF4-FFF2-40B4-BE49-F238E27FC236}">
                <a16:creationId xmlns:a16="http://schemas.microsoft.com/office/drawing/2014/main" id="{DE5F745A-FB0F-3047-B45F-3AA1B1FF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id="{2AA8684F-37C0-804E-8D35-1CEDDC6C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66568" name="Text Box 9">
            <a:extLst>
              <a:ext uri="{FF2B5EF4-FFF2-40B4-BE49-F238E27FC236}">
                <a16:creationId xmlns:a16="http://schemas.microsoft.com/office/drawing/2014/main" id="{109C32E7-8B0D-5B40-9284-D9001973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66569" name="Text Box 10">
            <a:extLst>
              <a:ext uri="{FF2B5EF4-FFF2-40B4-BE49-F238E27FC236}">
                <a16:creationId xmlns:a16="http://schemas.microsoft.com/office/drawing/2014/main" id="{8217D7B0-B2EF-5244-A7FA-42AD3DB14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66570" name="Text Box 11">
            <a:extLst>
              <a:ext uri="{FF2B5EF4-FFF2-40B4-BE49-F238E27FC236}">
                <a16:creationId xmlns:a16="http://schemas.microsoft.com/office/drawing/2014/main" id="{782A9B5B-C060-7349-A750-4CA868A6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66571" name="Text Box 12">
            <a:extLst>
              <a:ext uri="{FF2B5EF4-FFF2-40B4-BE49-F238E27FC236}">
                <a16:creationId xmlns:a16="http://schemas.microsoft.com/office/drawing/2014/main" id="{A4EC9C5F-A2DD-784F-84B5-C0A8E887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66572" name="Line 13">
            <a:extLst>
              <a:ext uri="{FF2B5EF4-FFF2-40B4-BE49-F238E27FC236}">
                <a16:creationId xmlns:a16="http://schemas.microsoft.com/office/drawing/2014/main" id="{B5DB8CF3-81B9-7340-9A48-AEADFCA84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29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4">
            <a:extLst>
              <a:ext uri="{FF2B5EF4-FFF2-40B4-BE49-F238E27FC236}">
                <a16:creationId xmlns:a16="http://schemas.microsoft.com/office/drawing/2014/main" id="{84037330-813B-6544-BA03-25501A543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15">
            <a:extLst>
              <a:ext uri="{FF2B5EF4-FFF2-40B4-BE49-F238E27FC236}">
                <a16:creationId xmlns:a16="http://schemas.microsoft.com/office/drawing/2014/main" id="{1EE9F453-C856-D04A-A8F4-EF629BFD4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81513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Line 16">
            <a:extLst>
              <a:ext uri="{FF2B5EF4-FFF2-40B4-BE49-F238E27FC236}">
                <a16:creationId xmlns:a16="http://schemas.microsoft.com/office/drawing/2014/main" id="{E316E0BC-8359-EB41-9EB3-5B21825AE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17">
            <a:extLst>
              <a:ext uri="{FF2B5EF4-FFF2-40B4-BE49-F238E27FC236}">
                <a16:creationId xmlns:a16="http://schemas.microsoft.com/office/drawing/2014/main" id="{9FE894B7-7337-134C-B488-8836854CC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024313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18">
            <a:extLst>
              <a:ext uri="{FF2B5EF4-FFF2-40B4-BE49-F238E27FC236}">
                <a16:creationId xmlns:a16="http://schemas.microsoft.com/office/drawing/2014/main" id="{79EE8162-CE9B-994B-840A-E91ED2017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Line 19">
            <a:extLst>
              <a:ext uri="{FF2B5EF4-FFF2-40B4-BE49-F238E27FC236}">
                <a16:creationId xmlns:a16="http://schemas.microsoft.com/office/drawing/2014/main" id="{6FA91DC6-70F3-6A41-83A1-B9079FAEA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Line 20">
            <a:extLst>
              <a:ext uri="{FF2B5EF4-FFF2-40B4-BE49-F238E27FC236}">
                <a16:creationId xmlns:a16="http://schemas.microsoft.com/office/drawing/2014/main" id="{FD8CD4D3-988A-C244-BEF8-FA533603A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3" name="Text Box 21">
            <a:extLst>
              <a:ext uri="{FF2B5EF4-FFF2-40B4-BE49-F238E27FC236}">
                <a16:creationId xmlns:a16="http://schemas.microsoft.com/office/drawing/2014/main" id="{A16B077E-34DC-024F-A62D-333C59AF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9556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131094" name="Text Box 22">
            <a:extLst>
              <a:ext uri="{FF2B5EF4-FFF2-40B4-BE49-F238E27FC236}">
                <a16:creationId xmlns:a16="http://schemas.microsoft.com/office/drawing/2014/main" id="{613DEA38-197B-7442-AE13-3922B2B4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24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131095" name="Text Box 23">
            <a:extLst>
              <a:ext uri="{FF2B5EF4-FFF2-40B4-BE49-F238E27FC236}">
                <a16:creationId xmlns:a16="http://schemas.microsoft.com/office/drawing/2014/main" id="{AB166861-DDDF-7D4B-A6D1-3B7DDA6B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910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131096" name="Text Box 24">
            <a:extLst>
              <a:ext uri="{FF2B5EF4-FFF2-40B4-BE49-F238E27FC236}">
                <a16:creationId xmlns:a16="http://schemas.microsoft.com/office/drawing/2014/main" id="{5CBD9C8B-9125-DC43-806A-DFCBAB04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6216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131097" name="Text Box 25">
            <a:extLst>
              <a:ext uri="{FF2B5EF4-FFF2-40B4-BE49-F238E27FC236}">
                <a16:creationId xmlns:a16="http://schemas.microsoft.com/office/drawing/2014/main" id="{CE2842E9-3950-8145-99D3-D2136437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66236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131098" name="Text Box 26">
            <a:extLst>
              <a:ext uri="{FF2B5EF4-FFF2-40B4-BE49-F238E27FC236}">
                <a16:creationId xmlns:a16="http://schemas.microsoft.com/office/drawing/2014/main" id="{C932E54D-DA12-8441-83FD-52D7BE277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24400"/>
            <a:ext cx="457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131099" name="Text Box 27">
            <a:extLst>
              <a:ext uri="{FF2B5EF4-FFF2-40B4-BE49-F238E27FC236}">
                <a16:creationId xmlns:a16="http://schemas.microsoft.com/office/drawing/2014/main" id="{8C7A59E2-3D60-784D-89FF-58E121289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6256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131100" name="Text Box 28">
            <a:extLst>
              <a:ext uri="{FF2B5EF4-FFF2-40B4-BE49-F238E27FC236}">
                <a16:creationId xmlns:a16="http://schemas.microsoft.com/office/drawing/2014/main" id="{D6ADAC84-B978-AA4A-B23E-172C6119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71976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118812" name="Text Box 29">
            <a:extLst>
              <a:ext uri="{FF2B5EF4-FFF2-40B4-BE49-F238E27FC236}">
                <a16:creationId xmlns:a16="http://schemas.microsoft.com/office/drawing/2014/main" id="{3CDD02AF-731F-9A4D-9504-0A21DF3F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</p:spTree>
    <p:extLst>
      <p:ext uri="{BB962C8B-B14F-4D97-AF65-F5344CB8AC3E}">
        <p14:creationId xmlns:p14="http://schemas.microsoft.com/office/powerpoint/2010/main" val="4483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3" grpId="0" animBg="1"/>
      <p:bldP spid="131094" grpId="0" animBg="1"/>
      <p:bldP spid="131095" grpId="0" animBg="1"/>
      <p:bldP spid="131096" grpId="0" animBg="1"/>
      <p:bldP spid="131097" grpId="0" animBg="1"/>
      <p:bldP spid="131098" grpId="0" animBg="1"/>
      <p:bldP spid="131099" grpId="0" animBg="1"/>
      <p:bldP spid="131100" grpId="0" animBg="1"/>
      <p:bldP spid="11881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03B66340-388A-5F48-AC58-0D49A49E0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119810" name="Picture 4" descr="topsort1">
            <a:extLst>
              <a:ext uri="{FF2B5EF4-FFF2-40B4-BE49-F238E27FC236}">
                <a16:creationId xmlns:a16="http://schemas.microsoft.com/office/drawing/2014/main" id="{0A9E16A0-E265-5A44-B4DF-1772897D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3F3EBEE5-BAD5-B64A-964F-B5071AA12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68610" name="Picture 3" descr="topsort1">
            <a:extLst>
              <a:ext uri="{FF2B5EF4-FFF2-40B4-BE49-F238E27FC236}">
                <a16:creationId xmlns:a16="http://schemas.microsoft.com/office/drawing/2014/main" id="{2F4E2070-39B3-0647-A057-CC5F790D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4">
            <a:extLst>
              <a:ext uri="{FF2B5EF4-FFF2-40B4-BE49-F238E27FC236}">
                <a16:creationId xmlns:a16="http://schemas.microsoft.com/office/drawing/2014/main" id="{9802FBF1-EE39-9C43-A76B-4A4C2C58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8113"/>
            <a:ext cx="1371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68612" name="Text Box 5">
            <a:extLst>
              <a:ext uri="{FF2B5EF4-FFF2-40B4-BE49-F238E27FC236}">
                <a16:creationId xmlns:a16="http://schemas.microsoft.com/office/drawing/2014/main" id="{473C3A77-51C6-9F47-92E7-3690ACE8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631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68613" name="Text Box 6">
            <a:extLst>
              <a:ext uri="{FF2B5EF4-FFF2-40B4-BE49-F238E27FC236}">
                <a16:creationId xmlns:a16="http://schemas.microsoft.com/office/drawing/2014/main" id="{61708F93-8D20-F844-BDEA-9F7AA181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68614" name="Text Box 7">
            <a:extLst>
              <a:ext uri="{FF2B5EF4-FFF2-40B4-BE49-F238E27FC236}">
                <a16:creationId xmlns:a16="http://schemas.microsoft.com/office/drawing/2014/main" id="{60AE7F39-5FE8-BF47-8407-706C0E1A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68615" name="Text Box 8">
            <a:extLst>
              <a:ext uri="{FF2B5EF4-FFF2-40B4-BE49-F238E27FC236}">
                <a16:creationId xmlns:a16="http://schemas.microsoft.com/office/drawing/2014/main" id="{43D4151F-09B6-2D4A-B003-CC1616DE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68616" name="Text Box 9">
            <a:extLst>
              <a:ext uri="{FF2B5EF4-FFF2-40B4-BE49-F238E27FC236}">
                <a16:creationId xmlns:a16="http://schemas.microsoft.com/office/drawing/2014/main" id="{FDFD1267-87AD-A44C-A20B-415D1B8E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68617" name="Text Box 10">
            <a:extLst>
              <a:ext uri="{FF2B5EF4-FFF2-40B4-BE49-F238E27FC236}">
                <a16:creationId xmlns:a16="http://schemas.microsoft.com/office/drawing/2014/main" id="{A597790C-2A80-4049-AA9A-CCCD2A13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68618" name="Text Box 11">
            <a:extLst>
              <a:ext uri="{FF2B5EF4-FFF2-40B4-BE49-F238E27FC236}">
                <a16:creationId xmlns:a16="http://schemas.microsoft.com/office/drawing/2014/main" id="{0B55D0DF-7067-D94A-BD8F-5A1B99D2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68619" name="Text Box 12">
            <a:extLst>
              <a:ext uri="{FF2B5EF4-FFF2-40B4-BE49-F238E27FC236}">
                <a16:creationId xmlns:a16="http://schemas.microsoft.com/office/drawing/2014/main" id="{7C496BFC-B21A-4446-8860-2E17DF03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68620" name="Line 13">
            <a:extLst>
              <a:ext uri="{FF2B5EF4-FFF2-40B4-BE49-F238E27FC236}">
                <a16:creationId xmlns:a16="http://schemas.microsoft.com/office/drawing/2014/main" id="{1B8D94E8-ABB2-404B-B26D-56D709C95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29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4">
            <a:extLst>
              <a:ext uri="{FF2B5EF4-FFF2-40B4-BE49-F238E27FC236}">
                <a16:creationId xmlns:a16="http://schemas.microsoft.com/office/drawing/2014/main" id="{6DCACE46-7781-DD4D-AE41-130F29ACB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5">
            <a:extLst>
              <a:ext uri="{FF2B5EF4-FFF2-40B4-BE49-F238E27FC236}">
                <a16:creationId xmlns:a16="http://schemas.microsoft.com/office/drawing/2014/main" id="{47C13909-6BE3-5043-9FB8-38CDE1747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81513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6">
            <a:extLst>
              <a:ext uri="{FF2B5EF4-FFF2-40B4-BE49-F238E27FC236}">
                <a16:creationId xmlns:a16="http://schemas.microsoft.com/office/drawing/2014/main" id="{CC9E1D28-8C22-BF46-A7B5-1ECF0D274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7">
            <a:extLst>
              <a:ext uri="{FF2B5EF4-FFF2-40B4-BE49-F238E27FC236}">
                <a16:creationId xmlns:a16="http://schemas.microsoft.com/office/drawing/2014/main" id="{4CF4E44B-1ADB-1941-BAB1-155241C8C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024313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8">
            <a:extLst>
              <a:ext uri="{FF2B5EF4-FFF2-40B4-BE49-F238E27FC236}">
                <a16:creationId xmlns:a16="http://schemas.microsoft.com/office/drawing/2014/main" id="{82B46B17-BB5A-0342-B400-8825455F94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9">
            <a:extLst>
              <a:ext uri="{FF2B5EF4-FFF2-40B4-BE49-F238E27FC236}">
                <a16:creationId xmlns:a16="http://schemas.microsoft.com/office/drawing/2014/main" id="{652F4514-E26C-0D4E-89A0-BC36735FF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20">
            <a:extLst>
              <a:ext uri="{FF2B5EF4-FFF2-40B4-BE49-F238E27FC236}">
                <a16:creationId xmlns:a16="http://schemas.microsoft.com/office/drawing/2014/main" id="{0885FBAD-BF4B-E346-8591-E04AC0D13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4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BF2C7C9-3FC5-4443-A132-441FC45CF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69634" name="Picture 3" descr="topsort1">
            <a:extLst>
              <a:ext uri="{FF2B5EF4-FFF2-40B4-BE49-F238E27FC236}">
                <a16:creationId xmlns:a16="http://schemas.microsoft.com/office/drawing/2014/main" id="{469EFE58-06C6-5143-BAD5-71B801E1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4">
            <a:extLst>
              <a:ext uri="{FF2B5EF4-FFF2-40B4-BE49-F238E27FC236}">
                <a16:creationId xmlns:a16="http://schemas.microsoft.com/office/drawing/2014/main" id="{98C79988-B742-F440-AE48-12FB3F98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1371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69636" name="Text Box 5">
            <a:extLst>
              <a:ext uri="{FF2B5EF4-FFF2-40B4-BE49-F238E27FC236}">
                <a16:creationId xmlns:a16="http://schemas.microsoft.com/office/drawing/2014/main" id="{EA0B61FB-A991-A841-8D65-A71103D9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631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796D4AD5-B090-4B4D-A996-97D402A4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5B9A9F44-0C11-1249-B866-0F45012E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69639" name="Text Box 8">
            <a:extLst>
              <a:ext uri="{FF2B5EF4-FFF2-40B4-BE49-F238E27FC236}">
                <a16:creationId xmlns:a16="http://schemas.microsoft.com/office/drawing/2014/main" id="{DE12C6A4-9427-F440-A50D-A2B46478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69640" name="Text Box 9">
            <a:extLst>
              <a:ext uri="{FF2B5EF4-FFF2-40B4-BE49-F238E27FC236}">
                <a16:creationId xmlns:a16="http://schemas.microsoft.com/office/drawing/2014/main" id="{72B45819-2B14-AB4B-9FCC-EFAFE57B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69641" name="Text Box 10">
            <a:extLst>
              <a:ext uri="{FF2B5EF4-FFF2-40B4-BE49-F238E27FC236}">
                <a16:creationId xmlns:a16="http://schemas.microsoft.com/office/drawing/2014/main" id="{42A13B26-3968-F34D-8182-56949968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69642" name="Text Box 11">
            <a:extLst>
              <a:ext uri="{FF2B5EF4-FFF2-40B4-BE49-F238E27FC236}">
                <a16:creationId xmlns:a16="http://schemas.microsoft.com/office/drawing/2014/main" id="{2CD9C83F-46F5-C34C-839E-F9C2F47A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69643" name="Text Box 12">
            <a:extLst>
              <a:ext uri="{FF2B5EF4-FFF2-40B4-BE49-F238E27FC236}">
                <a16:creationId xmlns:a16="http://schemas.microsoft.com/office/drawing/2014/main" id="{4BE08197-1D9F-224C-9329-97AE70DF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69644" name="Line 13">
            <a:extLst>
              <a:ext uri="{FF2B5EF4-FFF2-40B4-BE49-F238E27FC236}">
                <a16:creationId xmlns:a16="http://schemas.microsoft.com/office/drawing/2014/main" id="{37804029-D4D3-0042-A4DC-84BBF224B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29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4">
            <a:extLst>
              <a:ext uri="{FF2B5EF4-FFF2-40B4-BE49-F238E27FC236}">
                <a16:creationId xmlns:a16="http://schemas.microsoft.com/office/drawing/2014/main" id="{FB7C9A2B-FE08-5446-B53C-9F35881EF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5">
            <a:extLst>
              <a:ext uri="{FF2B5EF4-FFF2-40B4-BE49-F238E27FC236}">
                <a16:creationId xmlns:a16="http://schemas.microsoft.com/office/drawing/2014/main" id="{604DB93A-CA48-DA40-96D0-A297866B1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81513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6">
            <a:extLst>
              <a:ext uri="{FF2B5EF4-FFF2-40B4-BE49-F238E27FC236}">
                <a16:creationId xmlns:a16="http://schemas.microsoft.com/office/drawing/2014/main" id="{A8299A86-E2E1-CE4E-8D8B-D5AFA39BA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7">
            <a:extLst>
              <a:ext uri="{FF2B5EF4-FFF2-40B4-BE49-F238E27FC236}">
                <a16:creationId xmlns:a16="http://schemas.microsoft.com/office/drawing/2014/main" id="{79CAA0C8-E472-DF40-8671-70CDC0BDC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024313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18">
            <a:extLst>
              <a:ext uri="{FF2B5EF4-FFF2-40B4-BE49-F238E27FC236}">
                <a16:creationId xmlns:a16="http://schemas.microsoft.com/office/drawing/2014/main" id="{2954DFB0-400B-5848-9F2D-66A659D1B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9">
            <a:extLst>
              <a:ext uri="{FF2B5EF4-FFF2-40B4-BE49-F238E27FC236}">
                <a16:creationId xmlns:a16="http://schemas.microsoft.com/office/drawing/2014/main" id="{9DD1B8FB-7A1C-DC4F-8E89-F71A6DA03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0">
            <a:extLst>
              <a:ext uri="{FF2B5EF4-FFF2-40B4-BE49-F238E27FC236}">
                <a16:creationId xmlns:a16="http://schemas.microsoft.com/office/drawing/2014/main" id="{204ED774-47FC-AF4E-85FD-AD53C414E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09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07609C4-B8D4-6A44-A144-AF0484AC7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0658" name="Picture 3" descr="topsort1">
            <a:extLst>
              <a:ext uri="{FF2B5EF4-FFF2-40B4-BE49-F238E27FC236}">
                <a16:creationId xmlns:a16="http://schemas.microsoft.com/office/drawing/2014/main" id="{FF6C59AB-A7E2-3C48-BA8C-98BEFA29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4">
            <a:extLst>
              <a:ext uri="{FF2B5EF4-FFF2-40B4-BE49-F238E27FC236}">
                <a16:creationId xmlns:a16="http://schemas.microsoft.com/office/drawing/2014/main" id="{E7A3982C-228C-104B-8BE1-DA30AF1E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1260E5F6-2480-9C43-AFBC-3183A286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631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0661" name="Text Box 6">
            <a:extLst>
              <a:ext uri="{FF2B5EF4-FFF2-40B4-BE49-F238E27FC236}">
                <a16:creationId xmlns:a16="http://schemas.microsoft.com/office/drawing/2014/main" id="{CCA72816-2B32-6641-9B5C-CBCBD1A6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id="{1ADD738A-995D-254A-B319-07BA2F76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0663" name="Text Box 8">
            <a:extLst>
              <a:ext uri="{FF2B5EF4-FFF2-40B4-BE49-F238E27FC236}">
                <a16:creationId xmlns:a16="http://schemas.microsoft.com/office/drawing/2014/main" id="{261D264C-017A-9B4C-9B3E-BCF74D5B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0664" name="Text Box 9">
            <a:extLst>
              <a:ext uri="{FF2B5EF4-FFF2-40B4-BE49-F238E27FC236}">
                <a16:creationId xmlns:a16="http://schemas.microsoft.com/office/drawing/2014/main" id="{FBB7ECA7-3E1B-A944-B0FF-E8D8D5E9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0665" name="Text Box 10">
            <a:extLst>
              <a:ext uri="{FF2B5EF4-FFF2-40B4-BE49-F238E27FC236}">
                <a16:creationId xmlns:a16="http://schemas.microsoft.com/office/drawing/2014/main" id="{147936CB-592F-4B4D-B1C6-BA162A93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0666" name="Text Box 11">
            <a:extLst>
              <a:ext uri="{FF2B5EF4-FFF2-40B4-BE49-F238E27FC236}">
                <a16:creationId xmlns:a16="http://schemas.microsoft.com/office/drawing/2014/main" id="{E412FBD9-C273-F14B-B996-6BF2FEB0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0667" name="Text Box 12">
            <a:extLst>
              <a:ext uri="{FF2B5EF4-FFF2-40B4-BE49-F238E27FC236}">
                <a16:creationId xmlns:a16="http://schemas.microsoft.com/office/drawing/2014/main" id="{904B774F-05A0-444D-BE41-FB70A5BD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0668" name="Line 14">
            <a:extLst>
              <a:ext uri="{FF2B5EF4-FFF2-40B4-BE49-F238E27FC236}">
                <a16:creationId xmlns:a16="http://schemas.microsoft.com/office/drawing/2014/main" id="{1F3540A5-2F12-DA4E-9800-D84238F01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15">
            <a:extLst>
              <a:ext uri="{FF2B5EF4-FFF2-40B4-BE49-F238E27FC236}">
                <a16:creationId xmlns:a16="http://schemas.microsoft.com/office/drawing/2014/main" id="{40E9D144-FC0D-794B-9EF5-780C98B3C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81513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16">
            <a:extLst>
              <a:ext uri="{FF2B5EF4-FFF2-40B4-BE49-F238E27FC236}">
                <a16:creationId xmlns:a16="http://schemas.microsoft.com/office/drawing/2014/main" id="{8D1D23F9-81C5-2042-8B61-45049D6C5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8">
            <a:extLst>
              <a:ext uri="{FF2B5EF4-FFF2-40B4-BE49-F238E27FC236}">
                <a16:creationId xmlns:a16="http://schemas.microsoft.com/office/drawing/2014/main" id="{9457367B-300E-5B48-BEBF-DB9EB1A89C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9">
            <a:extLst>
              <a:ext uri="{FF2B5EF4-FFF2-40B4-BE49-F238E27FC236}">
                <a16:creationId xmlns:a16="http://schemas.microsoft.com/office/drawing/2014/main" id="{EE2B9F19-AAA1-9741-9B7B-7E2D6D83A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20">
            <a:extLst>
              <a:ext uri="{FF2B5EF4-FFF2-40B4-BE49-F238E27FC236}">
                <a16:creationId xmlns:a16="http://schemas.microsoft.com/office/drawing/2014/main" id="{7887C061-8C46-2A40-A81A-9F7E62D7D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12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8AC416B-03F0-9347-8D62-5074390E8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1682" name="Picture 3" descr="topsort1">
            <a:extLst>
              <a:ext uri="{FF2B5EF4-FFF2-40B4-BE49-F238E27FC236}">
                <a16:creationId xmlns:a16="http://schemas.microsoft.com/office/drawing/2014/main" id="{512466C9-3617-9F49-814A-5987979E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4">
            <a:extLst>
              <a:ext uri="{FF2B5EF4-FFF2-40B4-BE49-F238E27FC236}">
                <a16:creationId xmlns:a16="http://schemas.microsoft.com/office/drawing/2014/main" id="{A08F1C77-C419-CB4F-8173-2A0052E0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0B90C0A5-6D31-2547-88D4-F6E35C9E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6313"/>
            <a:ext cx="9144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1685" name="Text Box 6">
            <a:extLst>
              <a:ext uri="{FF2B5EF4-FFF2-40B4-BE49-F238E27FC236}">
                <a16:creationId xmlns:a16="http://schemas.microsoft.com/office/drawing/2014/main" id="{DCA9221D-C762-3C43-BD22-F9DBF1B9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1686" name="Text Box 7">
            <a:extLst>
              <a:ext uri="{FF2B5EF4-FFF2-40B4-BE49-F238E27FC236}">
                <a16:creationId xmlns:a16="http://schemas.microsoft.com/office/drawing/2014/main" id="{403651B1-ECD5-E947-8AC5-4D8ADE4D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1687" name="Text Box 8">
            <a:extLst>
              <a:ext uri="{FF2B5EF4-FFF2-40B4-BE49-F238E27FC236}">
                <a16:creationId xmlns:a16="http://schemas.microsoft.com/office/drawing/2014/main" id="{1EBC830A-D990-BB46-8A29-717CB32F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1688" name="Text Box 9">
            <a:extLst>
              <a:ext uri="{FF2B5EF4-FFF2-40B4-BE49-F238E27FC236}">
                <a16:creationId xmlns:a16="http://schemas.microsoft.com/office/drawing/2014/main" id="{324732AC-A2DF-944D-A8A5-818019AB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1689" name="Text Box 10">
            <a:extLst>
              <a:ext uri="{FF2B5EF4-FFF2-40B4-BE49-F238E27FC236}">
                <a16:creationId xmlns:a16="http://schemas.microsoft.com/office/drawing/2014/main" id="{3B443DC5-BC47-8948-8B5F-3EC9AA27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64E7967B-A460-3645-92F0-E0B7C805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1691" name="Text Box 12">
            <a:extLst>
              <a:ext uri="{FF2B5EF4-FFF2-40B4-BE49-F238E27FC236}">
                <a16:creationId xmlns:a16="http://schemas.microsoft.com/office/drawing/2014/main" id="{5E096FE7-6050-F541-BE64-8732B1FE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1692" name="Line 13">
            <a:extLst>
              <a:ext uri="{FF2B5EF4-FFF2-40B4-BE49-F238E27FC236}">
                <a16:creationId xmlns:a16="http://schemas.microsoft.com/office/drawing/2014/main" id="{D4AB31DF-775C-0E42-91E5-FD0E2370F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4">
            <a:extLst>
              <a:ext uri="{FF2B5EF4-FFF2-40B4-BE49-F238E27FC236}">
                <a16:creationId xmlns:a16="http://schemas.microsoft.com/office/drawing/2014/main" id="{8EC548D5-62D5-AB43-B023-40DF8B636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81513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5">
            <a:extLst>
              <a:ext uri="{FF2B5EF4-FFF2-40B4-BE49-F238E27FC236}">
                <a16:creationId xmlns:a16="http://schemas.microsoft.com/office/drawing/2014/main" id="{B04CFFBE-437E-2B4B-89D0-EB369D308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6">
            <a:extLst>
              <a:ext uri="{FF2B5EF4-FFF2-40B4-BE49-F238E27FC236}">
                <a16:creationId xmlns:a16="http://schemas.microsoft.com/office/drawing/2014/main" id="{11EEE2E9-0AA7-ED46-8974-2537075363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7">
            <a:extLst>
              <a:ext uri="{FF2B5EF4-FFF2-40B4-BE49-F238E27FC236}">
                <a16:creationId xmlns:a16="http://schemas.microsoft.com/office/drawing/2014/main" id="{020986BB-46DC-B04A-B99F-0B0A9D5B4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8">
            <a:extLst>
              <a:ext uri="{FF2B5EF4-FFF2-40B4-BE49-F238E27FC236}">
                <a16:creationId xmlns:a16="http://schemas.microsoft.com/office/drawing/2014/main" id="{7F825F23-7141-D242-92B4-3315CD36A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blipFill>
                <a:blip r:embed="rId3"/>
                <a:stretch>
                  <a:fillRect l="-5263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Distance of the shortest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If we can calculate this,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we’re done!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blipFill>
                <a:blip r:embed="rId4"/>
                <a:stretch>
                  <a:fillRect l="-1210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5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622E24C-FA11-AD40-A708-9A58A5C37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2706" name="Picture 3" descr="topsort1">
            <a:extLst>
              <a:ext uri="{FF2B5EF4-FFF2-40B4-BE49-F238E27FC236}">
                <a16:creationId xmlns:a16="http://schemas.microsoft.com/office/drawing/2014/main" id="{2E6FBAAE-2FD1-D94E-8552-681B0F64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4">
            <a:extLst>
              <a:ext uri="{FF2B5EF4-FFF2-40B4-BE49-F238E27FC236}">
                <a16:creationId xmlns:a16="http://schemas.microsoft.com/office/drawing/2014/main" id="{1CBE9C5C-7757-744E-83DA-C190A8D0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FD76A264-EDCD-2542-B27D-5AA79342E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914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AA1ABDA8-34CD-F049-A350-CE513D95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2710" name="Text Box 7">
            <a:extLst>
              <a:ext uri="{FF2B5EF4-FFF2-40B4-BE49-F238E27FC236}">
                <a16:creationId xmlns:a16="http://schemas.microsoft.com/office/drawing/2014/main" id="{217CB0FB-B170-E241-AB0C-7603AA06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2711" name="Text Box 8">
            <a:extLst>
              <a:ext uri="{FF2B5EF4-FFF2-40B4-BE49-F238E27FC236}">
                <a16:creationId xmlns:a16="http://schemas.microsoft.com/office/drawing/2014/main" id="{E51F9650-D8C9-4149-B8FF-8B3134F5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2712" name="Text Box 9">
            <a:extLst>
              <a:ext uri="{FF2B5EF4-FFF2-40B4-BE49-F238E27FC236}">
                <a16:creationId xmlns:a16="http://schemas.microsoft.com/office/drawing/2014/main" id="{FFBC0D1C-99E8-404A-90BD-B75B2BB3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2713" name="Text Box 10">
            <a:extLst>
              <a:ext uri="{FF2B5EF4-FFF2-40B4-BE49-F238E27FC236}">
                <a16:creationId xmlns:a16="http://schemas.microsoft.com/office/drawing/2014/main" id="{81871EFC-842D-CB41-96CB-867CC245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2714" name="Text Box 11">
            <a:extLst>
              <a:ext uri="{FF2B5EF4-FFF2-40B4-BE49-F238E27FC236}">
                <a16:creationId xmlns:a16="http://schemas.microsoft.com/office/drawing/2014/main" id="{07DB9554-C8BB-9E48-9DF9-D487919E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2715" name="Text Box 12">
            <a:extLst>
              <a:ext uri="{FF2B5EF4-FFF2-40B4-BE49-F238E27FC236}">
                <a16:creationId xmlns:a16="http://schemas.microsoft.com/office/drawing/2014/main" id="{FA652606-84B3-E74D-828B-E2EF8F867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2716" name="Line 15">
            <a:extLst>
              <a:ext uri="{FF2B5EF4-FFF2-40B4-BE49-F238E27FC236}">
                <a16:creationId xmlns:a16="http://schemas.microsoft.com/office/drawing/2014/main" id="{6E1EFD54-BD13-CC4D-AC54-555E8E00E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6">
            <a:extLst>
              <a:ext uri="{FF2B5EF4-FFF2-40B4-BE49-F238E27FC236}">
                <a16:creationId xmlns:a16="http://schemas.microsoft.com/office/drawing/2014/main" id="{522305DC-E8AB-2541-BD01-3FBE77173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7">
            <a:extLst>
              <a:ext uri="{FF2B5EF4-FFF2-40B4-BE49-F238E27FC236}">
                <a16:creationId xmlns:a16="http://schemas.microsoft.com/office/drawing/2014/main" id="{DA74907B-ABB7-5546-BEF4-85E057C8B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Line 18">
            <a:extLst>
              <a:ext uri="{FF2B5EF4-FFF2-40B4-BE49-F238E27FC236}">
                <a16:creationId xmlns:a16="http://schemas.microsoft.com/office/drawing/2014/main" id="{399FF3A7-8800-3747-BD4A-A50FFA4AC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17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2B29B611-BD3F-6548-8D4E-C6E33009B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3730" name="Picture 3" descr="topsort1">
            <a:extLst>
              <a:ext uri="{FF2B5EF4-FFF2-40B4-BE49-F238E27FC236}">
                <a16:creationId xmlns:a16="http://schemas.microsoft.com/office/drawing/2014/main" id="{8522C7DD-2AB3-6349-9448-885EADBE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">
            <a:extLst>
              <a:ext uri="{FF2B5EF4-FFF2-40B4-BE49-F238E27FC236}">
                <a16:creationId xmlns:a16="http://schemas.microsoft.com/office/drawing/2014/main" id="{DFE9A992-F4F0-7D44-AE09-4FFE0085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3EB7482D-2099-524C-82B7-FAEA989C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3733" name="Text Box 6">
            <a:extLst>
              <a:ext uri="{FF2B5EF4-FFF2-40B4-BE49-F238E27FC236}">
                <a16:creationId xmlns:a16="http://schemas.microsoft.com/office/drawing/2014/main" id="{3CFE2C53-8AF2-624B-967F-3895F063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613D3077-9CE5-3D4D-AB8E-8153C3D6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62513"/>
            <a:ext cx="6858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3735" name="Text Box 8">
            <a:extLst>
              <a:ext uri="{FF2B5EF4-FFF2-40B4-BE49-F238E27FC236}">
                <a16:creationId xmlns:a16="http://schemas.microsoft.com/office/drawing/2014/main" id="{85424F9C-6CA0-CE40-AC3A-257E4536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3736" name="Text Box 9">
            <a:extLst>
              <a:ext uri="{FF2B5EF4-FFF2-40B4-BE49-F238E27FC236}">
                <a16:creationId xmlns:a16="http://schemas.microsoft.com/office/drawing/2014/main" id="{7DFC7625-5690-EC4F-A7AA-9B58624C8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3737" name="Text Box 10">
            <a:extLst>
              <a:ext uri="{FF2B5EF4-FFF2-40B4-BE49-F238E27FC236}">
                <a16:creationId xmlns:a16="http://schemas.microsoft.com/office/drawing/2014/main" id="{5318E1FC-3923-2246-A41A-F1711A19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3738" name="Text Box 11">
            <a:extLst>
              <a:ext uri="{FF2B5EF4-FFF2-40B4-BE49-F238E27FC236}">
                <a16:creationId xmlns:a16="http://schemas.microsoft.com/office/drawing/2014/main" id="{4F447A62-1774-624D-BA19-CF5E2DBA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3739" name="Text Box 12">
            <a:extLst>
              <a:ext uri="{FF2B5EF4-FFF2-40B4-BE49-F238E27FC236}">
                <a16:creationId xmlns:a16="http://schemas.microsoft.com/office/drawing/2014/main" id="{193FD2CF-C5F1-F645-AE28-B9A3AB8E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3740" name="Line 13">
            <a:extLst>
              <a:ext uri="{FF2B5EF4-FFF2-40B4-BE49-F238E27FC236}">
                <a16:creationId xmlns:a16="http://schemas.microsoft.com/office/drawing/2014/main" id="{8004CE86-BD62-C049-8063-98BC54F1A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4">
            <a:extLst>
              <a:ext uri="{FF2B5EF4-FFF2-40B4-BE49-F238E27FC236}">
                <a16:creationId xmlns:a16="http://schemas.microsoft.com/office/drawing/2014/main" id="{4FAA882F-C90D-4640-A9EA-581928E3D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5014913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5">
            <a:extLst>
              <a:ext uri="{FF2B5EF4-FFF2-40B4-BE49-F238E27FC236}">
                <a16:creationId xmlns:a16="http://schemas.microsoft.com/office/drawing/2014/main" id="{91958B1A-02C2-8848-A347-BA2453AA3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3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6">
            <a:extLst>
              <a:ext uri="{FF2B5EF4-FFF2-40B4-BE49-F238E27FC236}">
                <a16:creationId xmlns:a16="http://schemas.microsoft.com/office/drawing/2014/main" id="{E377D1B2-B9AD-4B4A-AA1F-DB45D3468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29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4F72966-1D71-0D4F-9CED-084D7267D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4754" name="Picture 3" descr="topsort1">
            <a:extLst>
              <a:ext uri="{FF2B5EF4-FFF2-40B4-BE49-F238E27FC236}">
                <a16:creationId xmlns:a16="http://schemas.microsoft.com/office/drawing/2014/main" id="{8239DEC6-154C-8643-A0B2-A8E37423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>
            <a:extLst>
              <a:ext uri="{FF2B5EF4-FFF2-40B4-BE49-F238E27FC236}">
                <a16:creationId xmlns:a16="http://schemas.microsoft.com/office/drawing/2014/main" id="{12CF3AD4-1FE3-9141-8F27-9A31D6A3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B218A3FA-1E49-A444-B149-43E602D0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4757" name="Text Box 6">
            <a:extLst>
              <a:ext uri="{FF2B5EF4-FFF2-40B4-BE49-F238E27FC236}">
                <a16:creationId xmlns:a16="http://schemas.microsoft.com/office/drawing/2014/main" id="{62FFADF4-8277-D043-AAF3-BAFAD458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4758" name="Text Box 7">
            <a:extLst>
              <a:ext uri="{FF2B5EF4-FFF2-40B4-BE49-F238E27FC236}">
                <a16:creationId xmlns:a16="http://schemas.microsoft.com/office/drawing/2014/main" id="{307913AC-2A9E-4B45-9760-CD810F52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685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4759" name="Text Box 8">
            <a:extLst>
              <a:ext uri="{FF2B5EF4-FFF2-40B4-BE49-F238E27FC236}">
                <a16:creationId xmlns:a16="http://schemas.microsoft.com/office/drawing/2014/main" id="{383AE9AB-0851-A84C-B428-26ECA0935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4760" name="Text Box 9">
            <a:extLst>
              <a:ext uri="{FF2B5EF4-FFF2-40B4-BE49-F238E27FC236}">
                <a16:creationId xmlns:a16="http://schemas.microsoft.com/office/drawing/2014/main" id="{92A2BF07-9B43-834F-96FB-ECDD3AD4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4761" name="Text Box 10">
            <a:extLst>
              <a:ext uri="{FF2B5EF4-FFF2-40B4-BE49-F238E27FC236}">
                <a16:creationId xmlns:a16="http://schemas.microsoft.com/office/drawing/2014/main" id="{0370F196-FB73-A74D-83A8-9B6A0231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4762" name="Text Box 11">
            <a:extLst>
              <a:ext uri="{FF2B5EF4-FFF2-40B4-BE49-F238E27FC236}">
                <a16:creationId xmlns:a16="http://schemas.microsoft.com/office/drawing/2014/main" id="{ECDD0896-EF84-9441-B78E-93D30F50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4763" name="Text Box 12">
            <a:extLst>
              <a:ext uri="{FF2B5EF4-FFF2-40B4-BE49-F238E27FC236}">
                <a16:creationId xmlns:a16="http://schemas.microsoft.com/office/drawing/2014/main" id="{C50B900D-E8D8-E448-ACC9-6DFA81ED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4764" name="Line 13">
            <a:extLst>
              <a:ext uri="{FF2B5EF4-FFF2-40B4-BE49-F238E27FC236}">
                <a16:creationId xmlns:a16="http://schemas.microsoft.com/office/drawing/2014/main" id="{6785A9B7-8A2C-7747-9779-2AE82B8EE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6">
            <a:extLst>
              <a:ext uri="{FF2B5EF4-FFF2-40B4-BE49-F238E27FC236}">
                <a16:creationId xmlns:a16="http://schemas.microsoft.com/office/drawing/2014/main" id="{25850E26-AEB0-854A-AC3A-7E53109BF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71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5BF5E988-3628-1347-B744-C305B842B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</a:t>
            </a:r>
          </a:p>
        </p:txBody>
      </p:sp>
      <p:pic>
        <p:nvPicPr>
          <p:cNvPr id="75778" name="Picture 3" descr="topsort1">
            <a:extLst>
              <a:ext uri="{FF2B5EF4-FFF2-40B4-BE49-F238E27FC236}">
                <a16:creationId xmlns:a16="http://schemas.microsoft.com/office/drawing/2014/main" id="{32381F3A-8F8F-6A4C-BC49-D1213316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>
            <a:extLst>
              <a:ext uri="{FF2B5EF4-FFF2-40B4-BE49-F238E27FC236}">
                <a16:creationId xmlns:a16="http://schemas.microsoft.com/office/drawing/2014/main" id="{2B6AF6D0-118D-7F48-9691-6576BA62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underwear</a:t>
            </a:r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FFF2A193-BDC5-AB4B-ABDF-665BBDB8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pants</a:t>
            </a:r>
          </a:p>
        </p:txBody>
      </p:sp>
      <p:sp>
        <p:nvSpPr>
          <p:cNvPr id="75781" name="Text Box 6">
            <a:extLst>
              <a:ext uri="{FF2B5EF4-FFF2-40B4-BE49-F238E27FC236}">
                <a16:creationId xmlns:a16="http://schemas.microsoft.com/office/drawing/2014/main" id="{BE1E30BB-B654-F048-867B-A21AEE8C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belt</a:t>
            </a:r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FBA4DC39-3CE3-3D45-9126-3DF65DD4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68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shirt</a:t>
            </a:r>
          </a:p>
        </p:txBody>
      </p:sp>
      <p:sp>
        <p:nvSpPr>
          <p:cNvPr id="75783" name="Text Box 8">
            <a:extLst>
              <a:ext uri="{FF2B5EF4-FFF2-40B4-BE49-F238E27FC236}">
                <a16:creationId xmlns:a16="http://schemas.microsoft.com/office/drawing/2014/main" id="{900E8064-3CC2-1842-A443-1E863983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4513"/>
            <a:ext cx="457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tie</a:t>
            </a:r>
          </a:p>
        </p:txBody>
      </p:sp>
      <p:sp>
        <p:nvSpPr>
          <p:cNvPr id="75784" name="Text Box 9">
            <a:extLst>
              <a:ext uri="{FF2B5EF4-FFF2-40B4-BE49-F238E27FC236}">
                <a16:creationId xmlns:a16="http://schemas.microsoft.com/office/drawing/2014/main" id="{BEC6FA6F-ED57-D540-921E-37D8427C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jacket</a:t>
            </a:r>
          </a:p>
        </p:txBody>
      </p:sp>
      <p:sp>
        <p:nvSpPr>
          <p:cNvPr id="75785" name="Text Box 10">
            <a:extLst>
              <a:ext uri="{FF2B5EF4-FFF2-40B4-BE49-F238E27FC236}">
                <a16:creationId xmlns:a16="http://schemas.microsoft.com/office/drawing/2014/main" id="{B8CC7A0F-EB89-374A-8761-C5451953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67113"/>
            <a:ext cx="838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socks</a:t>
            </a:r>
          </a:p>
        </p:txBody>
      </p:sp>
      <p:sp>
        <p:nvSpPr>
          <p:cNvPr id="75786" name="Text Box 11">
            <a:extLst>
              <a:ext uri="{FF2B5EF4-FFF2-40B4-BE49-F238E27FC236}">
                <a16:creationId xmlns:a16="http://schemas.microsoft.com/office/drawing/2014/main" id="{E0999B06-D52D-E141-9839-B4EEB18D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2672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shoes</a:t>
            </a:r>
          </a:p>
        </p:txBody>
      </p:sp>
      <p:sp>
        <p:nvSpPr>
          <p:cNvPr id="75787" name="Text Box 12">
            <a:extLst>
              <a:ext uri="{FF2B5EF4-FFF2-40B4-BE49-F238E27FC236}">
                <a16:creationId xmlns:a16="http://schemas.microsoft.com/office/drawing/2014/main" id="{97C11201-90E0-3B42-86CE-B7332350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watch</a:t>
            </a:r>
          </a:p>
        </p:txBody>
      </p:sp>
      <p:sp>
        <p:nvSpPr>
          <p:cNvPr id="75788" name="Line 13">
            <a:extLst>
              <a:ext uri="{FF2B5EF4-FFF2-40B4-BE49-F238E27FC236}">
                <a16:creationId xmlns:a16="http://schemas.microsoft.com/office/drawing/2014/main" id="{EFA606B2-C50B-4345-9951-7A55ABACB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48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4">
            <a:extLst>
              <a:ext uri="{FF2B5EF4-FFF2-40B4-BE49-F238E27FC236}">
                <a16:creationId xmlns:a16="http://schemas.microsoft.com/office/drawing/2014/main" id="{483CEA16-FFA0-3B4C-8257-9F60067C4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6005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Text Box 15">
            <a:extLst>
              <a:ext uri="{FF2B5EF4-FFF2-40B4-BE49-F238E27FC236}">
                <a16:creationId xmlns:a16="http://schemas.microsoft.com/office/drawing/2014/main" id="{3EE09224-3E73-6C49-AF8F-542A7B5B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148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5791" name="Text Box 16">
            <a:extLst>
              <a:ext uri="{FF2B5EF4-FFF2-40B4-BE49-F238E27FC236}">
                <a16:creationId xmlns:a16="http://schemas.microsoft.com/office/drawing/2014/main" id="{1CC918B4-0224-6046-8053-383152D8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562799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74CFA217-24CF-A84B-94F5-9A57ECD98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76802" name="Picture 4" descr="topsort1">
            <a:extLst>
              <a:ext uri="{FF2B5EF4-FFF2-40B4-BE49-F238E27FC236}">
                <a16:creationId xmlns:a16="http://schemas.microsoft.com/office/drawing/2014/main" id="{D6A9976B-BEF5-6C45-95EB-3C9EA450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727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6654A504-5EB8-DA46-9669-441791557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77826" name="Picture 3" descr="topsort1">
            <a:extLst>
              <a:ext uri="{FF2B5EF4-FFF2-40B4-BE49-F238E27FC236}">
                <a16:creationId xmlns:a16="http://schemas.microsoft.com/office/drawing/2014/main" id="{13F94960-9371-4449-B802-AA9820C3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4">
            <a:extLst>
              <a:ext uri="{FF2B5EF4-FFF2-40B4-BE49-F238E27FC236}">
                <a16:creationId xmlns:a16="http://schemas.microsoft.com/office/drawing/2014/main" id="{3BDDEA88-E68F-8948-95B7-2CEC6B3A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502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95F5767B-D3BB-9A47-92E1-0D8B590B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2408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1FFF"/>
                </a:solidFill>
              </a:rPr>
              <a:t>O(|V|+|E|)</a:t>
            </a:r>
          </a:p>
        </p:txBody>
      </p:sp>
    </p:spTree>
    <p:extLst>
      <p:ext uri="{BB962C8B-B14F-4D97-AF65-F5344CB8AC3E}">
        <p14:creationId xmlns:p14="http://schemas.microsoft.com/office/powerpoint/2010/main" val="8250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13288F75-141A-AB4E-B0E1-7A8D4F9A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78850" name="Picture 3" descr="topsort1">
            <a:extLst>
              <a:ext uri="{FF2B5EF4-FFF2-40B4-BE49-F238E27FC236}">
                <a16:creationId xmlns:a16="http://schemas.microsoft.com/office/drawing/2014/main" id="{4E76B4E8-B406-2B4D-AA54-29B2F2C6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>
            <a:extLst>
              <a:ext uri="{FF2B5EF4-FFF2-40B4-BE49-F238E27FC236}">
                <a16:creationId xmlns:a16="http://schemas.microsoft.com/office/drawing/2014/main" id="{E87C8BFF-4590-D348-9A49-A5A550E3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502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3365" name="Text Box 5">
            <a:extLst>
              <a:ext uri="{FF2B5EF4-FFF2-40B4-BE49-F238E27FC236}">
                <a16:creationId xmlns:a16="http://schemas.microsoft.com/office/drawing/2014/main" id="{FAB01FA3-8DF1-4144-9F09-01CB238B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F1FFF"/>
                </a:solidFill>
              </a:rPr>
              <a:t>O(E) overall</a:t>
            </a:r>
          </a:p>
        </p:txBody>
      </p:sp>
    </p:spTree>
    <p:extLst>
      <p:ext uri="{BB962C8B-B14F-4D97-AF65-F5344CB8AC3E}">
        <p14:creationId xmlns:p14="http://schemas.microsoft.com/office/powerpoint/2010/main" val="13400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FF438907-0A5E-E449-992F-26913CB5F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79874" name="Picture 3" descr="topsort1">
            <a:extLst>
              <a:ext uri="{FF2B5EF4-FFF2-40B4-BE49-F238E27FC236}">
                <a16:creationId xmlns:a16="http://schemas.microsoft.com/office/drawing/2014/main" id="{C87655EB-9C6B-5440-99B6-3958077C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4">
            <a:extLst>
              <a:ext uri="{FF2B5EF4-FFF2-40B4-BE49-F238E27FC236}">
                <a16:creationId xmlns:a16="http://schemas.microsoft.com/office/drawing/2014/main" id="{D12D5905-0BF0-894F-82AB-6498643C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502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9876" name="Text Box 6">
            <a:extLst>
              <a:ext uri="{FF2B5EF4-FFF2-40B4-BE49-F238E27FC236}">
                <a16:creationId xmlns:a16="http://schemas.microsoft.com/office/drawing/2014/main" id="{E91D9AE3-02EC-BD4D-A8BF-7922D2F1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624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How many calls?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C0AA19F2-D290-6744-BFEF-88E02317C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1F1FFF"/>
                </a:solidFill>
              </a:rPr>
              <a:t>|V|</a:t>
            </a:r>
          </a:p>
        </p:txBody>
      </p:sp>
    </p:spTree>
    <p:extLst>
      <p:ext uri="{BB962C8B-B14F-4D97-AF65-F5344CB8AC3E}">
        <p14:creationId xmlns:p14="http://schemas.microsoft.com/office/powerpoint/2010/main" val="11122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E398438B-908B-C54F-BBC0-F20C1A51F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pic>
        <p:nvPicPr>
          <p:cNvPr id="80898" name="Picture 3" descr="topsort1">
            <a:extLst>
              <a:ext uri="{FF2B5EF4-FFF2-40B4-BE49-F238E27FC236}">
                <a16:creationId xmlns:a16="http://schemas.microsoft.com/office/drawing/2014/main" id="{DA52EBB2-D8EC-474E-BF5B-DB4E3622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4">
            <a:extLst>
              <a:ext uri="{FF2B5EF4-FFF2-40B4-BE49-F238E27FC236}">
                <a16:creationId xmlns:a16="http://schemas.microsoft.com/office/drawing/2014/main" id="{A851B239-ED92-9140-B67F-4A58482C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502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0" name="Text Box 5">
            <a:extLst>
              <a:ext uri="{FF2B5EF4-FFF2-40B4-BE49-F238E27FC236}">
                <a16:creationId xmlns:a16="http://schemas.microsoft.com/office/drawing/2014/main" id="{C5893093-8845-5445-B88B-6EADE417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624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Overall running time?</a:t>
            </a:r>
          </a:p>
        </p:txBody>
      </p:sp>
      <p:sp>
        <p:nvSpPr>
          <p:cNvPr id="145414" name="Text Box 6">
            <a:extLst>
              <a:ext uri="{FF2B5EF4-FFF2-40B4-BE49-F238E27FC236}">
                <a16:creationId xmlns:a16="http://schemas.microsoft.com/office/drawing/2014/main" id="{DC35828B-1209-C043-B71E-E45DF045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1F1FFF"/>
                </a:solidFill>
              </a:rPr>
              <a:t>O(|V|</a:t>
            </a:r>
            <a:r>
              <a:rPr lang="en-US" altLang="en-US" sz="2800" baseline="30000">
                <a:solidFill>
                  <a:srgbClr val="1F1FFF"/>
                </a:solidFill>
              </a:rPr>
              <a:t>2</a:t>
            </a:r>
            <a:r>
              <a:rPr lang="en-US" altLang="en-US" sz="2800">
                <a:solidFill>
                  <a:srgbClr val="1F1FFF"/>
                </a:solidFill>
              </a:rPr>
              <a:t>+|V| |E|)</a:t>
            </a:r>
          </a:p>
        </p:txBody>
      </p:sp>
    </p:spTree>
    <p:extLst>
      <p:ext uri="{BB962C8B-B14F-4D97-AF65-F5344CB8AC3E}">
        <p14:creationId xmlns:p14="http://schemas.microsoft.com/office/powerpoint/2010/main" val="2378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9F977C7B-0F49-5240-BAA7-F1AC313CB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we do better?</a:t>
            </a:r>
          </a:p>
        </p:txBody>
      </p:sp>
      <p:pic>
        <p:nvPicPr>
          <p:cNvPr id="81922" name="Picture 4" descr="topsort1">
            <a:extLst>
              <a:ext uri="{FF2B5EF4-FFF2-40B4-BE49-F238E27FC236}">
                <a16:creationId xmlns:a16="http://schemas.microsoft.com/office/drawing/2014/main" id="{755AE6B7-CABA-FB4F-BFB9-DAD266F9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876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7405A6DC-A2BF-3949-929F-D6F36311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502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447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aseline="30000" dirty="0">
                  <a:solidFill>
                    <a:srgbClr val="FF66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i.e. shortest path now including vertex k+1? (Hint: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blipFill>
                <a:blip r:embed="rId2"/>
                <a:stretch>
                  <a:fillRect l="-1413" t="-2759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284" y="5120458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B85C230D-2ADD-954E-AB4F-957880999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 2</a:t>
            </a:r>
          </a:p>
        </p:txBody>
      </p:sp>
      <p:pic>
        <p:nvPicPr>
          <p:cNvPr id="82946" name="Picture 4" descr="topsort2">
            <a:extLst>
              <a:ext uri="{FF2B5EF4-FFF2-40B4-BE49-F238E27FC236}">
                <a16:creationId xmlns:a16="http://schemas.microsoft.com/office/drawing/2014/main" id="{4BAB5D14-DE24-504A-8EAA-25CCE390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842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7864F97B-7AB3-4644-BF15-3F6A94CB5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 2</a:t>
            </a:r>
          </a:p>
        </p:txBody>
      </p:sp>
      <p:pic>
        <p:nvPicPr>
          <p:cNvPr id="83970" name="Picture 3" descr="topsort2">
            <a:extLst>
              <a:ext uri="{FF2B5EF4-FFF2-40B4-BE49-F238E27FC236}">
                <a16:creationId xmlns:a16="http://schemas.microsoft.com/office/drawing/2014/main" id="{BFEB03D3-06E3-0E46-A796-7C0DCF4A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4">
            <a:extLst>
              <a:ext uri="{FF2B5EF4-FFF2-40B4-BE49-F238E27FC236}">
                <a16:creationId xmlns:a16="http://schemas.microsoft.com/office/drawing/2014/main" id="{265963B2-8837-7340-A0EA-37219D3E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54102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5074004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EA7CECD-92C1-904A-BE44-C1EFB187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 2</a:t>
            </a:r>
          </a:p>
        </p:txBody>
      </p:sp>
      <p:pic>
        <p:nvPicPr>
          <p:cNvPr id="84994" name="Picture 3" descr="topsort2">
            <a:extLst>
              <a:ext uri="{FF2B5EF4-FFF2-40B4-BE49-F238E27FC236}">
                <a16:creationId xmlns:a16="http://schemas.microsoft.com/office/drawing/2014/main" id="{DF12FBB3-0832-2D45-A7AB-FA526180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4">
            <a:extLst>
              <a:ext uri="{FF2B5EF4-FFF2-40B4-BE49-F238E27FC236}">
                <a16:creationId xmlns:a16="http://schemas.microsoft.com/office/drawing/2014/main" id="{B11D6F67-DA27-4546-A4EE-07AC5EBD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54102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209667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AECCAE8E-9C4F-834F-8B78-F1C5F1F2C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 2</a:t>
            </a:r>
          </a:p>
        </p:txBody>
      </p:sp>
      <p:pic>
        <p:nvPicPr>
          <p:cNvPr id="86018" name="Picture 3" descr="topsort2">
            <a:extLst>
              <a:ext uri="{FF2B5EF4-FFF2-40B4-BE49-F238E27FC236}">
                <a16:creationId xmlns:a16="http://schemas.microsoft.com/office/drawing/2014/main" id="{4975DEB3-9022-0843-80C8-E7DE0943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4">
            <a:extLst>
              <a:ext uri="{FF2B5EF4-FFF2-40B4-BE49-F238E27FC236}">
                <a16:creationId xmlns:a16="http://schemas.microsoft.com/office/drawing/2014/main" id="{D647EE5A-8D66-864E-B43A-30348C76E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53000"/>
            <a:ext cx="61722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639764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ABB617E0-D6E5-7D4D-B8A8-688E6C2082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6941" y="168733"/>
            <a:ext cx="75438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time?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0277303-4ACF-224E-967D-1226AC62A2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6941" y="1037095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process each node?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How many times do we process each edge?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6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O(|V| + |E|)</a:t>
            </a:r>
          </a:p>
        </p:txBody>
      </p:sp>
      <p:pic>
        <p:nvPicPr>
          <p:cNvPr id="87043" name="Picture 4" descr="topsort2">
            <a:extLst>
              <a:ext uri="{FF2B5EF4-FFF2-40B4-BE49-F238E27FC236}">
                <a16:creationId xmlns:a16="http://schemas.microsoft.com/office/drawing/2014/main" id="{812874FC-6F8C-334C-9E1E-992BB9EF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54338"/>
            <a:ext cx="46482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F54CF9AB-E524-1C40-A82D-B477EB5C0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Detecting cycles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38545E1-6957-DF41-9A31-FB11157AA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28527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Undirected graph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BFS or DFS.  If we reach a node we’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ve seen already, then we’ve found a cycle (have to be a bit careful </a:t>
            </a:r>
            <a:r>
              <a:rPr lang="en-US" altLang="ja-JP" sz="2000">
                <a:ea typeface="ＭＳ Ｐゴシック" panose="020B0600070205080204" pitchFamily="34" charset="-128"/>
              </a:rPr>
              <a:t>about the node we just came from)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Directed graph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TopologicalSort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the length of the list returned 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|V| then a cycle exists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1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144BA-6C88-8E67-18D0-7FA5C40CF9E9}"/>
              </a:ext>
            </a:extLst>
          </p:cNvPr>
          <p:cNvSpPr txBox="1"/>
          <p:nvPr/>
        </p:nvSpPr>
        <p:spPr>
          <a:xfrm>
            <a:off x="3100552" y="2879835"/>
            <a:ext cx="224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6930351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295400" y="2103226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600200" y="4236826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743200" y="3322426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2743200" y="4998826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4267200" y="4998826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4267200" y="3322426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2057400" y="3589126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2055485" y="4692111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057400" y="3551026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3276600" y="3589126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4533900" y="3855826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3276600" y="3703426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3198485" y="3777711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3276600" y="5265526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971800" y="3855826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563087" y="4084426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81400" y="5303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57400" y="4922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67000" y="4160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429000" y="4313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733800" y="3932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95400" y="32462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76400" y="29414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cxnSpLocks/>
            <a:stCxn id="74" idx="4"/>
          </p:cNvCxnSpPr>
          <p:nvPr/>
        </p:nvCxnSpPr>
        <p:spPr>
          <a:xfrm>
            <a:off x="1562100" y="2636626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1750685" y="2558511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1828800" y="2369926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1750685" y="2558511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cxnSpLocks/>
            <a:stCxn id="74" idx="5"/>
          </p:cNvCxnSpPr>
          <p:nvPr/>
        </p:nvCxnSpPr>
        <p:spPr>
          <a:xfrm>
            <a:off x="1750685" y="2558511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286000" y="2255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09800" y="2636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201556" y="28652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2712826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81400" y="3170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642603" y="1045229"/>
            <a:ext cx="6111766" cy="652741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What are the shortest paths from S to each of the vertices?</a:t>
            </a:r>
          </a:p>
        </p:txBody>
      </p:sp>
    </p:spTree>
    <p:extLst>
      <p:ext uri="{BB962C8B-B14F-4D97-AF65-F5344CB8AC3E}">
        <p14:creationId xmlns:p14="http://schemas.microsoft.com/office/powerpoint/2010/main" val="14070423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061425FD-DEC8-6847-A481-0EB5B540F8BE}"/>
              </a:ext>
            </a:extLst>
          </p:cNvPr>
          <p:cNvSpPr txBox="1"/>
          <p:nvPr/>
        </p:nvSpPr>
        <p:spPr>
          <a:xfrm>
            <a:off x="1717797" y="630284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CCDB8-79E3-0BA8-4251-BCA537687418}"/>
              </a:ext>
            </a:extLst>
          </p:cNvPr>
          <p:cNvSpPr txBox="1">
            <a:spLocks/>
          </p:cNvSpPr>
          <p:nvPr/>
        </p:nvSpPr>
        <p:spPr>
          <a:xfrm>
            <a:off x="1642603" y="1045229"/>
            <a:ext cx="6111766" cy="652741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Reweight the graph on the right based on the h values</a:t>
            </a:r>
          </a:p>
        </p:txBody>
      </p:sp>
    </p:spTree>
    <p:extLst>
      <p:ext uri="{BB962C8B-B14F-4D97-AF65-F5344CB8AC3E}">
        <p14:creationId xmlns:p14="http://schemas.microsoft.com/office/powerpoint/2010/main" val="341837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6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blipFill>
                <a:blip r:embed="rId2"/>
                <a:stretch>
                  <a:fillRect l="-168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4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1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6248400"/>
            <a:ext cx="34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cost of this path?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i(k+1)</a:t>
            </a:r>
            <a:r>
              <a:rPr lang="en-US" sz="2400" baseline="30000" dirty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01980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(k+1)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baseline="30000" dirty="0" err="1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8597" y="61677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/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9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560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combine these two options?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3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2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36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whichever is 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/>
              <p:nvPr/>
            </p:nvSpPr>
            <p:spPr>
              <a:xfrm>
                <a:off x="469392" y="4263953"/>
                <a:ext cx="6486519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6486519" cy="623504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0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C63-4BDC-8B49-B0F6-DB2FA78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2F3D-D7DC-8E4F-AA34-24ED842EB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increasing k, i.e. k = 1 to V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  <a:blipFill>
                <a:blip r:embed="rId2"/>
                <a:stretch>
                  <a:fillRect l="-1698" t="-1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d</a:t>
                </a:r>
                <a:r>
                  <a:rPr lang="en-US" sz="2800" baseline="30000" dirty="0"/>
                  <a:t>0</a:t>
                </a:r>
                <a:r>
                  <a:rPr lang="en-US" sz="2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blipFill>
                <a:blip r:embed="rId3"/>
                <a:stretch>
                  <a:fillRect l="-1541" t="-1954" b="-140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2860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0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047" y="622647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72000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18939" y="6172200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change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7" name="TextBox 4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50712" y="3886200"/>
            <a:ext cx="321288" cy="2003161"/>
            <a:chOff x="67956" y="3864239"/>
            <a:chExt cx="321288" cy="2003161"/>
          </a:xfrm>
        </p:grpSpPr>
        <p:sp>
          <p:nvSpPr>
            <p:cNvPr id="54" name="TextBox 53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0600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4400" y="3733800"/>
          <a:ext cx="28146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1130300" progId="Equation.3">
                  <p:embed/>
                </p:oleObj>
              </mc:Choice>
              <mc:Fallback>
                <p:oleObj name="Equation" r:id="rId4" imgW="1346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3733800"/>
                        <a:ext cx="28146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1700" y="3733800"/>
          <a:ext cx="2841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1130300" progId="Equation.3">
                  <p:embed/>
                </p:oleObj>
              </mc:Choice>
              <mc:Fallback>
                <p:oleObj name="Equation" r:id="rId4" imgW="1358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1700" y="3733800"/>
                        <a:ext cx="28416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5" name="Oval 64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89500" y="3733800"/>
          <a:ext cx="25479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1130300" progId="Equation.3">
                  <p:embed/>
                </p:oleObj>
              </mc:Choice>
              <mc:Fallback>
                <p:oleObj name="Equation" r:id="rId4" imgW="1219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500" y="3733800"/>
                        <a:ext cx="25479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1130300" progId="Equation.3">
                  <p:embed/>
                </p:oleObj>
              </mc:Choice>
              <mc:Fallback>
                <p:oleObj name="Equation" r:id="rId4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30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9" name="Oval 68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2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1130300" progId="Equation.3">
                  <p:embed/>
                </p:oleObj>
              </mc:Choice>
              <mc:Fallback>
                <p:oleObj name="Equation" r:id="rId4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1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6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2098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09800" y="4648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2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4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4419600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3505200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5181600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5181600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3505200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3048000" y="37719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3046085" y="48748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4267200" y="37719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364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Arrow Connector 23"/>
          <p:cNvCxnSpPr>
            <a:stCxn id="17" idx="4"/>
            <a:endCxn id="14" idx="0"/>
          </p:cNvCxnSpPr>
          <p:nvPr/>
        </p:nvCxnSpPr>
        <p:spPr>
          <a:xfrm>
            <a:off x="55245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862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5"/>
            <a:endCxn id="14" idx="1"/>
          </p:cNvCxnSpPr>
          <p:nvPr/>
        </p:nvCxnSpPr>
        <p:spPr>
          <a:xfrm>
            <a:off x="4189085" y="39604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3687" y="426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48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105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410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5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94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19800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91400" y="1981200"/>
            <a:ext cx="7620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93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7108D42-72FE-B6E7-4EFF-7D23F5F4B8E5}"/>
              </a:ext>
            </a:extLst>
          </p:cNvPr>
          <p:cNvSpPr/>
          <p:nvPr/>
        </p:nvSpPr>
        <p:spPr>
          <a:xfrm>
            <a:off x="5420891" y="5472203"/>
            <a:ext cx="1976306" cy="369332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800CB4-C46E-D241-DE5F-C193B728A58C}"/>
              </a:ext>
            </a:extLst>
          </p:cNvPr>
          <p:cNvSpPr/>
          <p:nvPr/>
        </p:nvSpPr>
        <p:spPr>
          <a:xfrm>
            <a:off x="5334000" y="5524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4488F-18DA-3977-E41F-0C989C9A4A58}"/>
              </a:ext>
            </a:extLst>
          </p:cNvPr>
          <p:cNvSpPr txBox="1"/>
          <p:nvPr/>
        </p:nvSpPr>
        <p:spPr>
          <a:xfrm>
            <a:off x="5380823" y="5536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51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36192"/>
              </p:ext>
            </p:extLst>
          </p:nvPr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7108D42-72FE-B6E7-4EFF-7D23F5F4B8E5}"/>
              </a:ext>
            </a:extLst>
          </p:cNvPr>
          <p:cNvSpPr/>
          <p:nvPr/>
        </p:nvSpPr>
        <p:spPr>
          <a:xfrm>
            <a:off x="5420891" y="5472203"/>
            <a:ext cx="1976306" cy="369332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4488F-18DA-3977-E41F-0C989C9A4A58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79C908-1CD4-5FBA-EE7D-3745B024445C}"/>
              </a:ext>
            </a:extLst>
          </p:cNvPr>
          <p:cNvSpPr/>
          <p:nvPr/>
        </p:nvSpPr>
        <p:spPr>
          <a:xfrm>
            <a:off x="1084569" y="5524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93998F-3F17-10A7-3389-7EF58EA2807F}"/>
              </a:ext>
            </a:extLst>
          </p:cNvPr>
          <p:cNvSpPr/>
          <p:nvPr/>
        </p:nvSpPr>
        <p:spPr>
          <a:xfrm>
            <a:off x="1673995" y="5508211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9A1B91-EA1C-11F6-189B-3680267A9292}"/>
              </a:ext>
            </a:extLst>
          </p:cNvPr>
          <p:cNvSpPr/>
          <p:nvPr/>
        </p:nvSpPr>
        <p:spPr>
          <a:xfrm>
            <a:off x="1084569" y="4712732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587843-300F-254E-4E73-9C233E6C9814}"/>
              </a:ext>
            </a:extLst>
          </p:cNvPr>
          <p:cNvSpPr/>
          <p:nvPr/>
        </p:nvSpPr>
        <p:spPr>
          <a:xfrm>
            <a:off x="5357355" y="5518511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033DE-9CEF-47AF-3192-090C26B90C59}"/>
              </a:ext>
            </a:extLst>
          </p:cNvPr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313630-5EAC-EEF3-FB67-7C4DA3EF412B}"/>
              </a:ext>
            </a:extLst>
          </p:cNvPr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</p:spTree>
    <p:extLst>
      <p:ext uri="{BB962C8B-B14F-4D97-AF65-F5344CB8AC3E}">
        <p14:creationId xmlns:p14="http://schemas.microsoft.com/office/powerpoint/2010/main" val="4048188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B072BD9-81C1-0E7B-74D6-DD46DC3A33AE}"/>
              </a:ext>
            </a:extLst>
          </p:cNvPr>
          <p:cNvSpPr/>
          <p:nvPr/>
        </p:nvSpPr>
        <p:spPr>
          <a:xfrm>
            <a:off x="6499282" y="5498068"/>
            <a:ext cx="900362" cy="47180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4E1E9F3-3309-A8B3-A804-B63DCB9BAE93}"/>
              </a:ext>
            </a:extLst>
          </p:cNvPr>
          <p:cNvSpPr/>
          <p:nvPr/>
        </p:nvSpPr>
        <p:spPr>
          <a:xfrm>
            <a:off x="6477000" y="554347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4B771-5565-54E9-672A-593D4976A5D4}"/>
              </a:ext>
            </a:extLst>
          </p:cNvPr>
          <p:cNvSpPr txBox="1"/>
          <p:nvPr/>
        </p:nvSpPr>
        <p:spPr>
          <a:xfrm>
            <a:off x="6508968" y="55121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FC817E-8269-7844-9CD4-C3A8FF6018F6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0427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B072BD9-81C1-0E7B-74D6-DD46DC3A33AE}"/>
              </a:ext>
            </a:extLst>
          </p:cNvPr>
          <p:cNvSpPr/>
          <p:nvPr/>
        </p:nvSpPr>
        <p:spPr>
          <a:xfrm>
            <a:off x="6499282" y="5498068"/>
            <a:ext cx="900362" cy="47180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34B771-5565-54E9-672A-593D4976A5D4}"/>
              </a:ext>
            </a:extLst>
          </p:cNvPr>
          <p:cNvSpPr txBox="1"/>
          <p:nvPr/>
        </p:nvSpPr>
        <p:spPr>
          <a:xfrm>
            <a:off x="6501812" y="5460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BC6028-9E28-1B47-24D1-9B1405683F1A}"/>
              </a:ext>
            </a:extLst>
          </p:cNvPr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CE044-D911-CF70-7208-87E97B27170D}"/>
              </a:ext>
            </a:extLst>
          </p:cNvPr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75DCB1-E7E4-B1D5-1285-F40F48E94DB8}"/>
              </a:ext>
            </a:extLst>
          </p:cNvPr>
          <p:cNvSpPr/>
          <p:nvPr/>
        </p:nvSpPr>
        <p:spPr>
          <a:xfrm>
            <a:off x="2232082" y="5498068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BAF3264-BDD8-7564-8C92-27A955545187}"/>
              </a:ext>
            </a:extLst>
          </p:cNvPr>
          <p:cNvSpPr/>
          <p:nvPr/>
        </p:nvSpPr>
        <p:spPr>
          <a:xfrm>
            <a:off x="1662674" y="5498068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61E901-22AE-8596-9AA2-CC8933138368}"/>
              </a:ext>
            </a:extLst>
          </p:cNvPr>
          <p:cNvSpPr/>
          <p:nvPr/>
        </p:nvSpPr>
        <p:spPr>
          <a:xfrm>
            <a:off x="2228088" y="466087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508133-6B0C-1A6B-C6EE-8B1B3C7B34E8}"/>
              </a:ext>
            </a:extLst>
          </p:cNvPr>
          <p:cNvSpPr/>
          <p:nvPr/>
        </p:nvSpPr>
        <p:spPr>
          <a:xfrm>
            <a:off x="6459366" y="5492234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D922F-7636-F310-928A-7C1FD55B52E3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1816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AA6C9A9-6D73-9599-CD19-A85CC338023C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B6CB3-FB83-7CAC-BEE6-4D539BB8399F}"/>
              </a:ext>
            </a:extLst>
          </p:cNvPr>
          <p:cNvSpPr txBox="1"/>
          <p:nvPr/>
        </p:nvSpPr>
        <p:spPr>
          <a:xfrm>
            <a:off x="6504307" y="54864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2222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7575" y="3733800"/>
          <a:ext cx="27622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1130300" progId="Equation.3">
                  <p:embed/>
                </p:oleObj>
              </mc:Choice>
              <mc:Fallback>
                <p:oleObj name="Equation" r:id="rId2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7575" y="3733800"/>
                        <a:ext cx="27622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95325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1130300" progId="Equation.3">
                  <p:embed/>
                </p:oleObj>
              </mc:Choice>
              <mc:Fallback>
                <p:oleObj name="Equation" r:id="rId2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8" name="Oval 67"/>
          <p:cNvSpPr/>
          <p:nvPr/>
        </p:nvSpPr>
        <p:spPr>
          <a:xfrm>
            <a:off x="7086600" y="3886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58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1130300" progId="Equation.3">
                  <p:embed/>
                </p:oleObj>
              </mc:Choice>
              <mc:Fallback>
                <p:oleObj name="Equation" r:id="rId2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6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9151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1130300" progId="Equation.3">
                  <p:embed/>
                </p:oleObj>
              </mc:Choice>
              <mc:Fallback>
                <p:oleObj name="Equation" r:id="rId2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92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1130300" progId="Equation.3">
                  <p:embed/>
                </p:oleObj>
              </mc:Choice>
              <mc:Fallback>
                <p:oleObj name="Equation" r:id="rId2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2971800" y="4724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25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687888" y="3733800"/>
          <a:ext cx="3108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1130300" progId="Equation.3">
                  <p:embed/>
                </p:oleObj>
              </mc:Choice>
              <mc:Fallback>
                <p:oleObj name="Equation" r:id="rId2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7888" y="3733800"/>
                        <a:ext cx="31083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77249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F4D396-5159-1D7C-4D85-7014432D37F8}"/>
              </a:ext>
            </a:extLst>
          </p:cNvPr>
          <p:cNvSpPr txBox="1"/>
          <p:nvPr/>
        </p:nvSpPr>
        <p:spPr>
          <a:xfrm>
            <a:off x="543337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F7290-0BEE-DDBD-18B0-507990CCCF03}"/>
              </a:ext>
            </a:extLst>
          </p:cNvPr>
          <p:cNvSpPr txBox="1"/>
          <p:nvPr/>
        </p:nvSpPr>
        <p:spPr>
          <a:xfrm>
            <a:off x="6550027" y="547878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4534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20688" y="3733800"/>
          <a:ext cx="31067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1130300" progId="Equation.3">
                  <p:embed/>
                </p:oleObj>
              </mc:Choice>
              <mc:Fallback>
                <p:oleObj name="Equation" r:id="rId2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3733800"/>
                        <a:ext cx="31067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75188" y="3733800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1130300" progId="Equation.3">
                  <p:embed/>
                </p:oleObj>
              </mc:Choice>
              <mc:Fallback>
                <p:oleObj name="Equation" r:id="rId4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188" y="3733800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/>
          <p:cNvSpPr/>
          <p:nvPr/>
        </p:nvSpPr>
        <p:spPr>
          <a:xfrm>
            <a:off x="53340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2484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B3C36-73D2-ECBB-7248-B417D7C6C6BD}"/>
              </a:ext>
            </a:extLst>
          </p:cNvPr>
          <p:cNvSpPr txBox="1"/>
          <p:nvPr/>
        </p:nvSpPr>
        <p:spPr>
          <a:xfrm>
            <a:off x="540184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A3681-D7FB-1213-3B88-0C194FBD0C18}"/>
              </a:ext>
            </a:extLst>
          </p:cNvPr>
          <p:cNvSpPr txBox="1"/>
          <p:nvPr/>
        </p:nvSpPr>
        <p:spPr>
          <a:xfrm>
            <a:off x="6015431" y="4196256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Oval 64"/>
          <p:cNvSpPr/>
          <p:nvPr/>
        </p:nvSpPr>
        <p:spPr>
          <a:xfrm>
            <a:off x="5982188" y="4238374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CEFB537C-4689-3DF2-D3AE-495EFC5B9A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CEFB537C-4689-3DF2-D3AE-495EFC5B9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5A9CCEF-43CB-5A2D-0863-0D3E0AAB0B7E}"/>
              </a:ext>
            </a:extLst>
          </p:cNvPr>
          <p:cNvSpPr txBox="1"/>
          <p:nvPr/>
        </p:nvSpPr>
        <p:spPr>
          <a:xfrm>
            <a:off x="6567291" y="422103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6540085" y="4236588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0C8C91-CB44-99E2-A403-36BF23BFDD5F}"/>
              </a:ext>
            </a:extLst>
          </p:cNvPr>
          <p:cNvSpPr txBox="1"/>
          <p:nvPr/>
        </p:nvSpPr>
        <p:spPr>
          <a:xfrm>
            <a:off x="6565267" y="54864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8594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71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assumptions?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E9A07-62C9-3A49-BA96-8E252C1DA9B2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17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609672"/>
            <a:ext cx="621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Assuming the graph has no negative cycles!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195935"/>
            <a:ext cx="59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there is a negative cycle?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B0E5-0363-1241-B65A-B417978DD20E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 graph has a negative weight cycle, at the end, at least one of the diagonal entries will be a negative number, i.e., we there’s a way to get back to a vertex using all of the vertices that results in a negative weight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E323B-8223-5945-BB71-D2E35E910794}"/>
              </a:ext>
            </a:extLst>
          </p:cNvPr>
          <p:cNvGrpSpPr/>
          <p:nvPr/>
        </p:nvGrpSpPr>
        <p:grpSpPr>
          <a:xfrm>
            <a:off x="2136949" y="3874287"/>
            <a:ext cx="321288" cy="2003161"/>
            <a:chOff x="67956" y="3864239"/>
            <a:chExt cx="321288" cy="2003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A0A6-5DAF-1445-B567-8DE080234F9C}"/>
                </a:ext>
              </a:extLst>
            </p:cNvPr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DBBA9-0579-3C41-B81F-A83837DFB478}"/>
                </a:ext>
              </a:extLst>
            </p:cNvPr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DF6C-5142-E341-B9B8-C2C6FE212509}"/>
                </a:ext>
              </a:extLst>
            </p:cNvPr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1FF820-8D13-6743-9B58-8B80B3FC4646}"/>
                </a:ext>
              </a:extLst>
            </p:cNvPr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E9A6D-3CED-B745-9F3E-328040CB0524}"/>
                </a:ext>
              </a:extLst>
            </p:cNvPr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C5DB9-741A-4E46-82B2-8BDAD7F66014}"/>
              </a:ext>
            </a:extLst>
          </p:cNvPr>
          <p:cNvSpPr txBox="1"/>
          <p:nvPr/>
        </p:nvSpPr>
        <p:spPr>
          <a:xfrm>
            <a:off x="2839521" y="3439048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9BBCB2-C2C4-8046-AFC1-6256A38FF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937" y="3743848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1130300" progId="Equation.3">
                  <p:embed/>
                </p:oleObj>
              </mc:Choice>
              <mc:Fallback>
                <p:oleObj name="Equation" r:id="rId2" imgW="1498600" imgH="11303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9BBCB2-C2C4-8046-AFC1-6256A38FF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4937" y="3743848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B08C9339-1336-2C48-8FD1-07223A954D41}"/>
              </a:ext>
            </a:extLst>
          </p:cNvPr>
          <p:cNvSpPr/>
          <p:nvPr/>
        </p:nvSpPr>
        <p:spPr>
          <a:xfrm>
            <a:off x="3834384" y="468263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A156F0-7895-1344-B841-11878D11A50D}"/>
              </a:ext>
            </a:extLst>
          </p:cNvPr>
          <p:cNvSpPr/>
          <p:nvPr/>
        </p:nvSpPr>
        <p:spPr>
          <a:xfrm>
            <a:off x="2752151" y="385535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28F5-F961-854D-8D6C-F07D6DB06FEE}"/>
              </a:ext>
            </a:extLst>
          </p:cNvPr>
          <p:cNvSpPr txBox="1"/>
          <p:nvPr/>
        </p:nvSpPr>
        <p:spPr>
          <a:xfrm>
            <a:off x="3185327" y="315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37B64-3D70-044A-AA7B-2866D9CFD50D}"/>
              </a:ext>
            </a:extLst>
          </p:cNvPr>
          <p:cNvSpPr/>
          <p:nvPr/>
        </p:nvSpPr>
        <p:spPr>
          <a:xfrm>
            <a:off x="3253986" y="42664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F7DA59-5832-4E44-8751-48162D1E1C54}"/>
              </a:ext>
            </a:extLst>
          </p:cNvPr>
          <p:cNvSpPr/>
          <p:nvPr/>
        </p:nvSpPr>
        <p:spPr>
          <a:xfrm>
            <a:off x="4401312" y="512711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EB865-A344-B944-A24C-38088EF5206E}"/>
              </a:ext>
            </a:extLst>
          </p:cNvPr>
          <p:cNvSpPr/>
          <p:nvPr/>
        </p:nvSpPr>
        <p:spPr>
          <a:xfrm>
            <a:off x="4961545" y="5532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09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21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Run-time: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3733800" cy="9144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17FF77-6D97-A9E2-537D-6EBD382E2D1B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3E6FC4-DBEE-0190-AF68-D3026B0D9F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3E6FC4-DBEE-0190-AF68-D3026B0D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Bellman-Ford: O(VE)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calls, one for each vertex</a:t>
            </a:r>
          </a:p>
        </p:txBody>
      </p:sp>
    </p:spTree>
    <p:extLst>
      <p:ext uri="{BB962C8B-B14F-4D97-AF65-F5344CB8AC3E}">
        <p14:creationId xmlns:p14="http://schemas.microsoft.com/office/powerpoint/2010/main" val="2091435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632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 of algorithm is Floyd-</a:t>
            </a:r>
            <a:r>
              <a:rPr lang="en-US" sz="2800" dirty="0" err="1">
                <a:solidFill>
                  <a:srgbClr val="FF0000"/>
                </a:solidFill>
              </a:rPr>
              <a:t>Warshall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349CDE-3BF6-2CF8-B637-B3AAD5CEC43D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F8732E-B8CF-84D2-CBEA-F6B0BABF3F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F8732E-B8CF-84D2-CBEA-F6B0BABF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50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26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Dynamic programming!!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Build up solutions to larger problems using solutions to smaller problems.  Use a table to store the values.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57AF02-E5A7-A6E2-CCF3-E5B0F45E7448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5911C5-32E9-5FD5-FD2E-E0B671178E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5911C5-32E9-5FD5-FD2E-E0B67117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57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usage?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DAC7A6-C1CB-315B-D675-0AEF52AC07E7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369310-BC10-CD2B-BFA4-32EBAD2843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369310-BC10-CD2B-BFA4-32EBAD28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45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36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3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blipFill>
                <a:blip r:embed="rId2"/>
                <a:stretch>
                  <a:fillRect l="-478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86200" y="5181600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35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Space usage: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Only need the current value and the previous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B8F8-C38B-994D-8AE9-ACE66826D7A9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3D9B9C-BDB7-494D-CF30-89CAB0C633F7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DA6C79-CA6D-5C49-1A0F-41F5CB3C49E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DA6C79-CA6D-5C49-1A0F-41F5CB3C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50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237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2737098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1558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4164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log V + V 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 to </a:t>
            </a: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r>
              <a:rPr lang="en-US" sz="2800" dirty="0">
                <a:solidFill>
                  <a:srgbClr val="0000FF"/>
                </a:solidFill>
              </a:rPr>
              <a:t>: O(V log V + E)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  <a:blipFill>
                <a:blip r:embed="rId2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</p:spTree>
    <p:extLst>
      <p:ext uri="{BB962C8B-B14F-4D97-AF65-F5344CB8AC3E}">
        <p14:creationId xmlns:p14="http://schemas.microsoft.com/office/powerpoint/2010/main" val="400773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594" y="5338931"/>
            <a:ext cx="30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any better?</a:t>
            </a:r>
          </a:p>
        </p:txBody>
      </p:sp>
    </p:spTree>
    <p:extLst>
      <p:ext uri="{BB962C8B-B14F-4D97-AF65-F5344CB8AC3E}">
        <p14:creationId xmlns:p14="http://schemas.microsoft.com/office/powerpoint/2010/main" val="1981262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363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If the graph is sparse!</a:t>
            </a:r>
          </a:p>
        </p:txBody>
      </p:sp>
    </p:spTree>
    <p:extLst>
      <p:ext uri="{BB962C8B-B14F-4D97-AF65-F5344CB8AC3E}">
        <p14:creationId xmlns:p14="http://schemas.microsoft.com/office/powerpoint/2010/main" val="195939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4424312"/>
            <a:ext cx="656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Challenge: </a:t>
            </a:r>
            <a:r>
              <a:rPr lang="en-US" sz="2800" dirty="0" err="1">
                <a:solidFill>
                  <a:srgbClr val="1F1FFF"/>
                </a:solidFill>
              </a:rPr>
              <a:t>Dijkstras</a:t>
            </a:r>
            <a:r>
              <a:rPr lang="en-US" sz="2800" dirty="0">
                <a:solidFill>
                  <a:srgbClr val="1F1FFF"/>
                </a:solidFill>
              </a:rPr>
              <a:t> assumes positive weights</a:t>
            </a:r>
          </a:p>
        </p:txBody>
      </p:sp>
    </p:spTree>
    <p:extLst>
      <p:ext uri="{BB962C8B-B14F-4D97-AF65-F5344CB8AC3E}">
        <p14:creationId xmlns:p14="http://schemas.microsoft.com/office/powerpoint/2010/main" val="1684421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077200" cy="1100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Reweight the graph to make all edges positive </a:t>
            </a:r>
            <a:r>
              <a:rPr lang="en-US" i="1" dirty="0"/>
              <a:t>such that shortest paths are preserved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038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4343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3429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105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105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3429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3695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4798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3695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3810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3884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5372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5410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191CA8-1AF5-4F40-80C7-E5EAB282BB8A}"/>
              </a:ext>
            </a:extLst>
          </p:cNvPr>
          <p:cNvSpPr txBox="1"/>
          <p:nvPr/>
        </p:nvSpPr>
        <p:spPr>
          <a:xfrm>
            <a:off x="2543157" y="6216134"/>
            <a:ext cx="36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shortest path from A to D?</a:t>
            </a:r>
          </a:p>
        </p:txBody>
      </p:sp>
    </p:spTree>
    <p:extLst>
      <p:ext uri="{BB962C8B-B14F-4D97-AF65-F5344CB8AC3E}">
        <p14:creationId xmlns:p14="http://schemas.microsoft.com/office/powerpoint/2010/main" val="2246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7352" y="3572189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352" y="3572189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05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203200" progId="Equation.3">
                  <p:embed/>
                </p:oleObj>
              </mc:Choice>
              <mc:Fallback>
                <p:oleObj name="Equation" r:id="rId6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3938A8-8A86-FFD0-302A-A0AF5DC53714}"/>
              </a:ext>
            </a:extLst>
          </p:cNvPr>
          <p:cNvSpPr txBox="1"/>
          <p:nvPr/>
        </p:nvSpPr>
        <p:spPr>
          <a:xfrm>
            <a:off x="2285999" y="3450705"/>
            <a:ext cx="207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first 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F18F0-97C9-83A4-FC97-C2E193C8DC47}"/>
              </a:ext>
            </a:extLst>
          </p:cNvPr>
          <p:cNvSpPr txBox="1"/>
          <p:nvPr/>
        </p:nvSpPr>
        <p:spPr>
          <a:xfrm>
            <a:off x="4369925" y="3450705"/>
            <a:ext cx="270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3779222-97FE-692F-B016-1206832F0AED}"/>
              </a:ext>
            </a:extLst>
          </p:cNvPr>
          <p:cNvSpPr/>
          <p:nvPr/>
        </p:nvSpPr>
        <p:spPr>
          <a:xfrm rot="16200000">
            <a:off x="3229304" y="2175483"/>
            <a:ext cx="283779" cy="21703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E5DADB8-C008-C83C-B664-8CB9B22F1C8E}"/>
              </a:ext>
            </a:extLst>
          </p:cNvPr>
          <p:cNvSpPr/>
          <p:nvPr/>
        </p:nvSpPr>
        <p:spPr>
          <a:xfrm rot="16200000">
            <a:off x="5203217" y="2634121"/>
            <a:ext cx="283779" cy="134938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600" imgH="203200" progId="Equation.3">
                  <p:embed/>
                </p:oleObj>
              </mc:Choice>
              <mc:Fallback>
                <p:oleObj name="Equation" r:id="rId8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7D4EEF-1AA3-06C1-4181-4D3619AA7C8B}"/>
              </a:ext>
            </a:extLst>
          </p:cNvPr>
          <p:cNvSpPr txBox="1"/>
          <p:nvPr/>
        </p:nvSpPr>
        <p:spPr>
          <a:xfrm>
            <a:off x="2338553" y="4258742"/>
            <a:ext cx="207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first 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28F86-A56F-1C74-8D4D-38B61CC108DF}"/>
              </a:ext>
            </a:extLst>
          </p:cNvPr>
          <p:cNvSpPr txBox="1"/>
          <p:nvPr/>
        </p:nvSpPr>
        <p:spPr>
          <a:xfrm>
            <a:off x="7217192" y="4082118"/>
            <a:ext cx="196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56B39F2-9A35-949A-EC3B-324AD7D82A16}"/>
              </a:ext>
            </a:extLst>
          </p:cNvPr>
          <p:cNvSpPr/>
          <p:nvPr/>
        </p:nvSpPr>
        <p:spPr>
          <a:xfrm rot="16200000">
            <a:off x="3281858" y="2983520"/>
            <a:ext cx="283779" cy="21703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6FE474D-B201-88C6-564B-DEFDCA2AA627}"/>
              </a:ext>
            </a:extLst>
          </p:cNvPr>
          <p:cNvSpPr/>
          <p:nvPr/>
        </p:nvSpPr>
        <p:spPr>
          <a:xfrm rot="16200000">
            <a:off x="5702586" y="2941483"/>
            <a:ext cx="283779" cy="224301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C956-4C94-1E4D-4E90-0E6DACBCDF82}"/>
              </a:ext>
            </a:extLst>
          </p:cNvPr>
          <p:cNvSpPr txBox="1"/>
          <p:nvPr/>
        </p:nvSpPr>
        <p:spPr>
          <a:xfrm>
            <a:off x="4652268" y="4277797"/>
            <a:ext cx="23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second edge</a:t>
            </a:r>
          </a:p>
        </p:txBody>
      </p:sp>
    </p:spTree>
    <p:extLst>
      <p:ext uri="{BB962C8B-B14F-4D97-AF65-F5344CB8AC3E}">
        <p14:creationId xmlns:p14="http://schemas.microsoft.com/office/powerpoint/2010/main" val="23570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600" imgH="203200" progId="Equation.3">
                  <p:embed/>
                </p:oleObj>
              </mc:Choice>
              <mc:Fallback>
                <p:oleObj name="Equation" r:id="rId10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393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06900" imgH="215900" progId="Equation.3">
                  <p:embed/>
                </p:oleObj>
              </mc:Choice>
              <mc:Fallback>
                <p:oleObj name="Equation" r:id="rId10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600" imgH="203200" progId="Equation.3">
                  <p:embed/>
                </p:oleObj>
              </mc:Choice>
              <mc:Fallback>
                <p:oleObj name="Equation" r:id="rId12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DB64F1-7C94-8BB5-F4F9-93E6366A3090}"/>
              </a:ext>
            </a:extLst>
          </p:cNvPr>
          <p:cNvSpPr txBox="1"/>
          <p:nvPr/>
        </p:nvSpPr>
        <p:spPr>
          <a:xfrm>
            <a:off x="7394958" y="5495015"/>
            <a:ext cx="196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268A13D-4BA5-8D02-79D0-C7C0C0F8B697}"/>
              </a:ext>
            </a:extLst>
          </p:cNvPr>
          <p:cNvSpPr/>
          <p:nvPr/>
        </p:nvSpPr>
        <p:spPr>
          <a:xfrm rot="16200000">
            <a:off x="6005956" y="4228775"/>
            <a:ext cx="283779" cy="249422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BABEF-F88C-D32A-3116-350953BD2CE7}"/>
              </a:ext>
            </a:extLst>
          </p:cNvPr>
          <p:cNvSpPr txBox="1"/>
          <p:nvPr/>
        </p:nvSpPr>
        <p:spPr>
          <a:xfrm>
            <a:off x="4830034" y="5690694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third edge</a:t>
            </a:r>
          </a:p>
        </p:txBody>
      </p:sp>
    </p:spTree>
    <p:extLst>
      <p:ext uri="{BB962C8B-B14F-4D97-AF65-F5344CB8AC3E}">
        <p14:creationId xmlns:p14="http://schemas.microsoft.com/office/powerpoint/2010/main" val="24655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06900" imgH="215900" progId="Equation.3">
                  <p:embed/>
                </p:oleObj>
              </mc:Choice>
              <mc:Fallback>
                <p:oleObj name="Equation" r:id="rId10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4375" y="5486400"/>
          <a:ext cx="6175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30600" imgH="215900" progId="Equation.3">
                  <p:embed/>
                </p:oleObj>
              </mc:Choice>
              <mc:Fallback>
                <p:oleObj name="Equation" r:id="rId12" imgW="35306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4375" y="5486400"/>
                        <a:ext cx="6175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6324600"/>
          <a:ext cx="3065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600" imgH="215900" progId="Equation.3">
                  <p:embed/>
                </p:oleObj>
              </mc:Choice>
              <mc:Fallback>
                <p:oleObj name="Equation" r:id="rId14" imgW="17526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6324600"/>
                        <a:ext cx="3065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6302" y="586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600" imgH="203200" progId="Equation.3">
                  <p:embed/>
                </p:oleObj>
              </mc:Choice>
              <mc:Fallback>
                <p:oleObj name="Equation" r:id="rId16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247B345-3C66-6746-896A-B43F7927E929}"/>
              </a:ext>
            </a:extLst>
          </p:cNvPr>
          <p:cNvSpPr txBox="1"/>
          <p:nvPr/>
        </p:nvSpPr>
        <p:spPr>
          <a:xfrm>
            <a:off x="1916061" y="5650468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204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15900" progId="Equation.3">
                  <p:embed/>
                </p:oleObj>
              </mc:Choice>
              <mc:Fallback>
                <p:oleObj name="Equation" r:id="rId2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96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Justification?</a:t>
            </a:r>
          </a:p>
        </p:txBody>
      </p:sp>
    </p:spTree>
    <p:extLst>
      <p:ext uri="{BB962C8B-B14F-4D97-AF65-F5344CB8AC3E}">
        <p14:creationId xmlns:p14="http://schemas.microsoft.com/office/powerpoint/2010/main" val="157756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15900" progId="Equation.3">
                  <p:embed/>
                </p:oleObj>
              </mc:Choice>
              <mc:Fallback>
                <p:oleObj name="Equation" r:id="rId2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h(s) – h(t) is a constant and will be the same for all paths from s to t, so the absolute ordering of all paths from s to 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17171045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7255" y="3612383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255" y="3612383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458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question: how do we pick h?</a:t>
            </a:r>
          </a:p>
        </p:txBody>
      </p:sp>
    </p:spTree>
    <p:extLst>
      <p:ext uri="{BB962C8B-B14F-4D97-AF65-F5344CB8AC3E}">
        <p14:creationId xmlns:p14="http://schemas.microsoft.com/office/powerpoint/2010/main" val="397145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5259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4345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6021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6021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4345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4612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5715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4573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4612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4726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800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6288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5107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6326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945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5335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954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800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5105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4191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867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867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4191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4457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5560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4457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4572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4646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6134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6172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79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800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009611" y="3240984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9611" y="3240984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390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9326874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5"/>
            <a:endCxn id="20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3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5"/>
            <a:endCxn id="23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23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181600" y="2514600"/>
            <a:ext cx="3657600" cy="3569732"/>
            <a:chOff x="5181600" y="2514600"/>
            <a:chExt cx="3657600" cy="356973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5181600" y="2514600"/>
              <a:ext cx="533400" cy="533400"/>
              <a:chOff x="1824" y="2736"/>
              <a:chExt cx="336" cy="336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S</a:t>
                </a:r>
              </a:p>
            </p:txBody>
          </p: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5486400" y="4648200"/>
              <a:ext cx="533400" cy="533400"/>
              <a:chOff x="1824" y="2736"/>
              <a:chExt cx="336" cy="336"/>
            </a:xfrm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6629400" y="3733800"/>
              <a:ext cx="533400" cy="533400"/>
              <a:chOff x="1824" y="2736"/>
              <a:chExt cx="336" cy="336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629400" y="5410200"/>
              <a:ext cx="533400" cy="533400"/>
              <a:chOff x="1824" y="2736"/>
              <a:chExt cx="336" cy="336"/>
            </a:xfrm>
          </p:grpSpPr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8153400" y="5410200"/>
              <a:ext cx="533400" cy="533400"/>
              <a:chOff x="1824" y="2736"/>
              <a:chExt cx="336" cy="336"/>
            </a:xfrm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E</a:t>
                </a:r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8153400" y="3733800"/>
              <a:ext cx="533400" cy="533400"/>
              <a:chOff x="1824" y="2736"/>
              <a:chExt cx="336" cy="336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D</a:t>
                </a:r>
              </a:p>
            </p:txBody>
          </p:sp>
        </p:grpSp>
        <p:cxnSp>
          <p:nvCxnSpPr>
            <p:cNvPr id="91" name="Straight Arrow Connector 90"/>
            <p:cNvCxnSpPr>
              <a:endCxn id="80" idx="2"/>
            </p:cNvCxnSpPr>
            <p:nvPr/>
          </p:nvCxnSpPr>
          <p:spPr>
            <a:xfrm flipV="1">
              <a:off x="5943600" y="4000500"/>
              <a:ext cx="685800" cy="72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5"/>
              <a:endCxn id="83" idx="2"/>
            </p:cNvCxnSpPr>
            <p:nvPr/>
          </p:nvCxnSpPr>
          <p:spPr>
            <a:xfrm>
              <a:off x="5941685" y="5103485"/>
              <a:ext cx="687715" cy="57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43600" y="3962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94" name="Straight Arrow Connector 93"/>
            <p:cNvCxnSpPr>
              <a:endCxn id="89" idx="2"/>
            </p:cNvCxnSpPr>
            <p:nvPr/>
          </p:nvCxnSpPr>
          <p:spPr>
            <a:xfrm flipV="1">
              <a:off x="7162800" y="4000500"/>
              <a:ext cx="9906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4"/>
              <a:endCxn id="86" idx="0"/>
            </p:cNvCxnSpPr>
            <p:nvPr/>
          </p:nvCxnSpPr>
          <p:spPr>
            <a:xfrm>
              <a:off x="84201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62800" y="4114800"/>
              <a:ext cx="1143001" cy="129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5"/>
              <a:endCxn id="86" idx="1"/>
            </p:cNvCxnSpPr>
            <p:nvPr/>
          </p:nvCxnSpPr>
          <p:spPr>
            <a:xfrm>
              <a:off x="7084685" y="4189085"/>
              <a:ext cx="1146830" cy="1299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6"/>
              <a:endCxn id="86" idx="2"/>
            </p:cNvCxnSpPr>
            <p:nvPr/>
          </p:nvCxnSpPr>
          <p:spPr>
            <a:xfrm>
              <a:off x="7162800" y="56769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8580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449287" y="44958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600" y="5715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43600" y="5334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3200" y="4572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724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0" y="4343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81600" y="3657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600" y="3352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6" name="Straight Arrow Connector 115"/>
            <p:cNvCxnSpPr>
              <a:stCxn id="74" idx="4"/>
            </p:cNvCxnSpPr>
            <p:nvPr/>
          </p:nvCxnSpPr>
          <p:spPr>
            <a:xfrm>
              <a:off x="5448300" y="3048000"/>
              <a:ext cx="2667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5"/>
            </p:cNvCxnSpPr>
            <p:nvPr/>
          </p:nvCxnSpPr>
          <p:spPr>
            <a:xfrm>
              <a:off x="5636885" y="2969885"/>
              <a:ext cx="840115" cy="53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4" idx="6"/>
            </p:cNvCxnSpPr>
            <p:nvPr/>
          </p:nvCxnSpPr>
          <p:spPr>
            <a:xfrm>
              <a:off x="5715000" y="27813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4" idx="5"/>
            </p:cNvCxnSpPr>
            <p:nvPr/>
          </p:nvCxnSpPr>
          <p:spPr>
            <a:xfrm>
              <a:off x="5636885" y="2969885"/>
              <a:ext cx="611515" cy="763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4" idx="5"/>
            </p:cNvCxnSpPr>
            <p:nvPr/>
          </p:nvCxnSpPr>
          <p:spPr>
            <a:xfrm>
              <a:off x="5636885" y="2969885"/>
              <a:ext cx="306715" cy="916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72200" y="2667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960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87756" y="3276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67600" y="3581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" y="76200"/>
            <a:ext cx="7696200" cy="23622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28600" y="76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566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749F8B-6A12-BF40-A124-69D635FB52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1526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693C0BE-32B0-5B4E-8CFA-F4F92D72A8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629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FF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6F7740B-1316-194C-8CC5-FCF73792B22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52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7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= 1. Can’t use vertex 4.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0586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00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6982FD-D66E-374F-8A88-0ADFAF2F3B85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1390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975900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D972B5D-CCDC-D74E-8FB0-B9A92BD12B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791200" y="38481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1425FD-DEC8-6847-A481-0EB5B540F8BE}"/>
              </a:ext>
            </a:extLst>
          </p:cNvPr>
          <p:cNvSpPr txBox="1"/>
          <p:nvPr/>
        </p:nvSpPr>
        <p:spPr>
          <a:xfrm>
            <a:off x="1717797" y="630284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102017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8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-1     +   0   -   -2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79B5C0B-56FF-D44A-8AB2-D7BE6D0FC552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7979BD-530B-4741-9C83-0EF8EF41B5F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7D090-F9BD-9547-A865-CD07F20DF9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7081517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DEF0588-71F4-F445-BD34-32D98FA345FD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B45B8-0D2C-1642-82CD-7BDA11F99B5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88F4-9A47-E046-AF0E-AF1383E2DD8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8750220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      +  -2   -  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852C4EC-BF2E-6744-8CCA-AB4CEA21AA5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6A3A9E-3B70-8F4F-BFE4-98FB6FB9DC4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516FCE-4A60-204F-A708-558B3E9E17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1033283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C92B3DA-589A-C842-81DF-9FE5ED9D70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101DCA-FB74-4545-A4C9-03D6C55B668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095E8E-5CCC-A248-A5E0-1A54C735C5D9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6083183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      +  0   -   0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873A74B-B34E-FA40-A354-7CF6D14D93D3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79C5E1-61D0-1E4D-9A87-2EEF700BE990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C94C452-B8AB-5E44-AAF4-9708B15CE42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560172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B924E78-87D0-EE47-B2CA-38423B2602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D28EB2-EC2D-7E40-915B-CCEDD868A15F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012239-79E2-E148-811E-03C653BEC97D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347643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      +  0   -   -3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1D1B28B1-047B-E344-87C9-B70EF63B664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EE4501A-9264-0D4D-9702-A994B6826FE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9B5EE4-5F55-554F-8D0D-142BD926A0F2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8756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061" r="-18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268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296887" y="43815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5600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91200" y="5219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00800" y="4457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62800" y="4610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67600" y="4229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15200" y="3467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06177E8-3120-6140-A056-CDDF31BD51C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C0486C-06C4-AC49-B206-3017111DB9A6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7E2087-144F-EF49-A80A-FDEA9E8353DF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2702935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332085" y="5103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53200" y="4114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475085" y="4189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6553200" y="5676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8000" y="5715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05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10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B85CA6-8985-3E48-9D2C-C5F0104D3F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34277161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CA6BCB-C5B0-AC49-9BA5-FEB44A8C549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774469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" y="1981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6957673-E1E4-614E-AE0D-C8FE05EE2F5C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6484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/>
      <p:bldP spid="111" grpId="0"/>
      <p:bldP spid="11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3048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B</a:t>
            </a:r>
            <a:r>
              <a:rPr lang="en-US" sz="2800" dirty="0"/>
              <a:t>: -1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2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-2</a:t>
            </a:r>
          </a:p>
        </p:txBody>
      </p:sp>
    </p:spTree>
    <p:extLst>
      <p:ext uri="{BB962C8B-B14F-4D97-AF65-F5344CB8AC3E}">
        <p14:creationId xmlns:p14="http://schemas.microsoft.com/office/powerpoint/2010/main" val="36771156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533400" y="3048000"/>
            <a:ext cx="7696200" cy="2819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48000"/>
            <a:ext cx="7391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does this work (i.e. how do we guarantee that reweighted graph has only positive edges)?</a:t>
            </a:r>
          </a:p>
        </p:txBody>
      </p:sp>
    </p:spTree>
    <p:extLst>
      <p:ext uri="{BB962C8B-B14F-4D97-AF65-F5344CB8AC3E}">
        <p14:creationId xmlns:p14="http://schemas.microsoft.com/office/powerpoint/2010/main" val="32203212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4958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248818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this weren’t true, we could have made a shorter path s to v using u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… but this is in contradiction with how we defined h(v)</a:t>
            </a:r>
          </a:p>
        </p:txBody>
      </p:sp>
    </p:spTree>
    <p:extLst>
      <p:ext uri="{BB962C8B-B14F-4D97-AF65-F5344CB8AC3E}">
        <p14:creationId xmlns:p14="http://schemas.microsoft.com/office/powerpoint/2010/main" val="24055665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219" y="5204763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7232414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181600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203200" progId="Equation.3">
                  <p:embed/>
                </p:oleObj>
              </mc:Choice>
              <mc:Fallback>
                <p:oleObj name="Equation" r:id="rId6" imgW="17526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181600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563" y="6019800"/>
          <a:ext cx="3876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03200" progId="Equation.3">
                  <p:embed/>
                </p:oleObj>
              </mc:Choice>
              <mc:Fallback>
                <p:oleObj name="Equation" r:id="rId8" imgW="19812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563" y="6019800"/>
                        <a:ext cx="3876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edge weights in reweighted graph are non-negative</a:t>
            </a:r>
          </a:p>
        </p:txBody>
      </p:sp>
    </p:spTree>
    <p:extLst>
      <p:ext uri="{BB962C8B-B14F-4D97-AF65-F5344CB8AC3E}">
        <p14:creationId xmlns:p14="http://schemas.microsoft.com/office/powerpoint/2010/main" val="204302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13685</TotalTime>
  <Words>6904</Words>
  <Application>Microsoft Macintosh PowerPoint</Application>
  <PresentationFormat>On-screen Show (4:3)</PresentationFormat>
  <Paragraphs>2165</Paragraphs>
  <Slides>128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8" baseType="lpstr">
      <vt:lpstr>ＭＳ Ｐゴシック</vt:lpstr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Equation</vt:lpstr>
      <vt:lpstr>shortest paths</vt:lpstr>
      <vt:lpstr>Admin</vt:lpstr>
      <vt:lpstr>All pairs shortest paths</vt:lpstr>
      <vt:lpstr>All pairs shortest paths</vt:lpstr>
      <vt:lpstr>All pairs shortest paths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Floyd-Warshall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Floyd-Warshall: key idea</vt:lpstr>
      <vt:lpstr>Floyd-Warshall: key idea</vt:lpstr>
      <vt:lpstr>Floyd-Warshall analysis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Johnson’s: key idea</vt:lpstr>
      <vt:lpstr>Lemma</vt:lpstr>
      <vt:lpstr>Lemma: proof</vt:lpstr>
      <vt:lpstr>Lemma: proof</vt:lpstr>
      <vt:lpstr>Lemma: proof</vt:lpstr>
      <vt:lpstr>Lemma: proof</vt:lpstr>
      <vt:lpstr>Lemma: proof</vt:lpstr>
      <vt:lpstr>Lemma: proof</vt:lpstr>
      <vt:lpstr>Lemma: proof</vt:lpstr>
      <vt:lpstr>Lemma</vt:lpstr>
      <vt:lpstr>Selecting h</vt:lpstr>
      <vt:lpstr>Johnson’s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h</vt:lpstr>
      <vt:lpstr>Reweighted graph is positive</vt:lpstr>
      <vt:lpstr>Reweighted graph is positive</vt:lpstr>
      <vt:lpstr>Reweighted graph is positive</vt:lpstr>
      <vt:lpstr>Reweighted graph is positive</vt:lpstr>
      <vt:lpstr>Johnson’s algorithm</vt:lpstr>
      <vt:lpstr>Johnson’s algorithm</vt:lpstr>
      <vt:lpstr>All pairs shortest paths</vt:lpstr>
      <vt:lpstr>DAGs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Running time?</vt:lpstr>
      <vt:lpstr>Running time?</vt:lpstr>
      <vt:lpstr>Running time?</vt:lpstr>
      <vt:lpstr>Running time?</vt:lpstr>
      <vt:lpstr>Running time?</vt:lpstr>
      <vt:lpstr>Can we do better?</vt:lpstr>
      <vt:lpstr>Topological sort 2</vt:lpstr>
      <vt:lpstr>Topological sort 2</vt:lpstr>
      <vt:lpstr>Topological sort 2</vt:lpstr>
      <vt:lpstr>Topological sort 2</vt:lpstr>
      <vt:lpstr>Running time?</vt:lpstr>
      <vt:lpstr>Detecting cycles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694</cp:revision>
  <cp:lastPrinted>2024-04-02T20:10:34Z</cp:lastPrinted>
  <dcterms:created xsi:type="dcterms:W3CDTF">2013-09-08T20:10:23Z</dcterms:created>
  <dcterms:modified xsi:type="dcterms:W3CDTF">2024-04-17T00:22:27Z</dcterms:modified>
</cp:coreProperties>
</file>