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_rels/theme1.xml.rels" ContentType="application/vnd.openxmlformats-package.relationships+xml"/>
  <Override PartName="/ppt/theme/theme1.xml" ContentType="application/vnd.openxmlformats-officedocument.theme+xml"/>
  <Override PartName="/ppt/theme/theme1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6.png" ContentType="image/png"/>
  <Override PartName="/ppt/media/image10.png" ContentType="image/png"/>
  <Override PartName="/ppt/media/image14.png" ContentType="image/png"/>
  <Override PartName="/ppt/media/image5.png" ContentType="image/png"/>
  <Override PartName="/ppt/media/image7.png" ContentType="image/png"/>
  <Override PartName="/ppt/media/image11.png" ContentType="image/png"/>
  <Override PartName="/ppt/media/image2.png" ContentType="image/png"/>
  <Override PartName="/ppt/media/image8.png" ContentType="image/png"/>
  <Override PartName="/ppt/media/image12.png" ContentType="image/png"/>
  <Override PartName="/ppt/media/image3.png" ContentType="image/png"/>
  <Override PartName="/ppt/media/image9.png" ContentType="image/png"/>
  <Override PartName="/ppt/media/image13.png" ContentType="image/png"/>
  <Override PartName="/ppt/media/image4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15.xml.rels" ContentType="application/vnd.openxmlformats-package.relationships+xml"/>
  <Override PartName="/ppt/slides/_rels/slide7.xml.rels" ContentType="application/vnd.openxmlformats-package.relationships+xml"/>
  <Override PartName="/ppt/slides/_rels/slide24.xml.rels" ContentType="application/vnd.openxmlformats-package.relationships+xml"/>
  <Override PartName="/ppt/slides/_rels/slide34.xml.rels" ContentType="application/vnd.openxmlformats-package.relationships+xml"/>
  <Override PartName="/ppt/slides/_rels/slide33.xml.rels" ContentType="application/vnd.openxmlformats-package.relationships+xml"/>
  <Override PartName="/ppt/slides/_rels/slide32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31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28.xml.rels" ContentType="application/vnd.openxmlformats-package.relationships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27.xml.rels" ContentType="application/vnd.openxmlformats-package.relationships+xml"/>
  <Override PartName="/ppt/slides/_rels/slide12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34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notesSlides/_rels/notesSlide32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move the 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 idx="33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 idx="3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 idx="3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C135B577-EA7B-4665-8171-6B1BBA7B3D43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6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Agrawal, Bolosky, Douceur, Lorch. A Five Year Study of File-System Metadata. FAST 2007.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62" name="PlaceHolder 3"/>
          <p:cNvSpPr>
            <a:spLocks noGrp="1"/>
          </p:cNvSpPr>
          <p:nvPr>
            <p:ph type="sldNum" idx="3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7763554-0B04-46D9-AD94-2D38E491558B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34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6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Which is best?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 sequential access?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 random access?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 small files?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 large files?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65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6A740DD-3D0A-42F1-956D-543890E31BAC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34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6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Used in CDs, DVDs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68" name="PlaceHolder 3"/>
          <p:cNvSpPr>
            <a:spLocks noGrp="1"/>
          </p:cNvSpPr>
          <p:nvPr>
            <p:ph type="sldNum" idx="3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30611E2-800F-4B80-BAF6-D6E1DDC1C507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34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7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FAT = File Allocation Table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71" name="PlaceHolder 3"/>
          <p:cNvSpPr>
            <a:spLocks noGrp="1"/>
          </p:cNvSpPr>
          <p:nvPr>
            <p:ph type="sldNum" idx="39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BA3410D-3360-4E65-901F-114F711BF646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34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7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74" name="PlaceHolder 3"/>
          <p:cNvSpPr>
            <a:spLocks noGrp="1"/>
          </p:cNvSpPr>
          <p:nvPr>
            <p:ph type="sldNum" idx="4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0AAFA48-D492-4C19-9DA7-576F1584B962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34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7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48KB direct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4MB indirect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4GB doubly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4TB triply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77" name="PlaceHolder 3"/>
          <p:cNvSpPr>
            <a:spLocks noGrp="1"/>
          </p:cNvSpPr>
          <p:nvPr>
            <p:ph type="sldNum" idx="4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F955DA3-1FF7-49E1-9055-46B0830FCBC0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34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7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80" name="PlaceHolder 3"/>
          <p:cNvSpPr>
            <a:spLocks noGrp="1"/>
          </p:cNvSpPr>
          <p:nvPr>
            <p:ph type="sldNum" idx="4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EA93335-4843-4F0A-BAA4-A79ACDC710E2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34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88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this early implementation also had a block size that was too small (512 bytes), increasing the number of blocks per file aka number of seeks required to read/write a file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83" name="PlaceHolder 3"/>
          <p:cNvSpPr>
            <a:spLocks noGrp="1"/>
          </p:cNvSpPr>
          <p:nvPr>
            <p:ph type="sldNum" idx="43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224FBE9-C6BC-4AFC-B032-FF94CA8D9050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34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79353287-28D3-4013-8E6C-6C6A7238D3F2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7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3" name="PlaceHolder 6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33F2717-9044-40D1-B1B8-7498331DB08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74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A7A22CF2-038E-4AC9-BBFA-D03253BBEE5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0120B3C9-07A6-4FD8-95DF-82448AAAE72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8D956C4-255C-4BD1-BE42-BB104913B32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1C8B70D7-3064-4315-B58F-9C24FF6CB61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o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di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yl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F7E29291-7318-40F6-B8C5-AE012804100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36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8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F38427E1-9CAC-46D1-84FC-2A7CA9889D68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7ABD750F-3A3E-4199-8D4C-E731E874D36C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54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9B09C7DC-1219-411B-BE95-6B2A574807F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2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1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D182405-7429-42B7-AAEA-47D83DCC5A98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4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4.xml"/><Relationship Id="rId7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4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4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3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 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36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22: File Systems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1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File System Challenges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Performance: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despite limitations of disks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Flexibility: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need to support diverse file types and workloads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Persistence: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store data long term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Reliability: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resilient to OS crashes and hardware failures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1" dur="indefinite" restart="never" nodeType="tmRoot">
          <p:childTnLst>
            <p:seq>
              <p:cTn id="92" dur="indefinite" nodeType="mainSeq">
                <p:childTnLst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File System Properties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Most files are small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need strong support for small files (optimize the common case)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block size can't be too big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Directories are typically small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usually 20 or fewer entries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Some files are very large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must handle large files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large file access should be reasonably efficient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File systems are usually about half full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9" dur="indefinite" restart="never" nodeType="tmRoot">
          <p:childTnLst>
            <p:seq>
              <p:cTn id="110" dur="indefinite" nodeType="mainSeq">
                <p:childTnLst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Storing Files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457840" cy="2285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Possible ways to allocate files: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Continuous allocation: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 bytes together, in order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Linked structure: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block points to the next block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Indexed structure: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index block points to many other blocks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Log structure: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sequence of segments, each containing updates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9" dur="indefinite" restart="never" nodeType="tmRoot">
          <p:childTnLst>
            <p:seq>
              <p:cTn id="130" dur="indefinite" nodeType="mainSeq">
                <p:childTnLst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Continuous Allocation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95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 bytes together, in order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System Font Regular"/>
              <a:buChar char="+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Simple: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state required per file = start block &amp; size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System Font Regular"/>
              <a:buChar char="+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Efficient: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entire file can be read with one seek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System Font Regular"/>
              <a:buChar char="-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Fragmentation: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external is bigger problem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System Font Regular"/>
              <a:buChar char="-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Usability: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user needs to know size of file at time of creation </a:t>
            </a:r>
            <a:br>
              <a:rPr sz="2400"/>
            </a:b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9" name="Rectangle 3"/>
          <p:cNvSpPr/>
          <p:nvPr/>
        </p:nvSpPr>
        <p:spPr>
          <a:xfrm>
            <a:off x="380880" y="228600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0" name="Rectangle 5"/>
          <p:cNvSpPr/>
          <p:nvPr/>
        </p:nvSpPr>
        <p:spPr>
          <a:xfrm>
            <a:off x="685800" y="228564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1" name="Rectangle 6"/>
          <p:cNvSpPr/>
          <p:nvPr/>
        </p:nvSpPr>
        <p:spPr>
          <a:xfrm>
            <a:off x="990720" y="228492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2" name="Rectangle 7"/>
          <p:cNvSpPr/>
          <p:nvPr/>
        </p:nvSpPr>
        <p:spPr>
          <a:xfrm>
            <a:off x="1270080" y="228492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3" name="Rectangle 19"/>
          <p:cNvSpPr/>
          <p:nvPr/>
        </p:nvSpPr>
        <p:spPr>
          <a:xfrm>
            <a:off x="1574640" y="2287800"/>
            <a:ext cx="304560" cy="2998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4" name="Rectangle 20"/>
          <p:cNvSpPr/>
          <p:nvPr/>
        </p:nvSpPr>
        <p:spPr>
          <a:xfrm>
            <a:off x="1878840" y="228636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5" name="Rectangle 21"/>
          <p:cNvSpPr/>
          <p:nvPr/>
        </p:nvSpPr>
        <p:spPr>
          <a:xfrm>
            <a:off x="2183760" y="228600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6" name="Rectangle 22"/>
          <p:cNvSpPr/>
          <p:nvPr/>
        </p:nvSpPr>
        <p:spPr>
          <a:xfrm>
            <a:off x="2463120" y="228600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7" name="Rectangle 23"/>
          <p:cNvSpPr/>
          <p:nvPr/>
        </p:nvSpPr>
        <p:spPr>
          <a:xfrm>
            <a:off x="2773800" y="228600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8" name="Rectangle 24"/>
          <p:cNvSpPr/>
          <p:nvPr/>
        </p:nvSpPr>
        <p:spPr>
          <a:xfrm>
            <a:off x="3078720" y="228564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9" name="Rectangle 25"/>
          <p:cNvSpPr/>
          <p:nvPr/>
        </p:nvSpPr>
        <p:spPr>
          <a:xfrm>
            <a:off x="3383640" y="228492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0" name="Rectangle 26"/>
          <p:cNvSpPr/>
          <p:nvPr/>
        </p:nvSpPr>
        <p:spPr>
          <a:xfrm>
            <a:off x="3663000" y="228492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1" name="Rectangle 27"/>
          <p:cNvSpPr/>
          <p:nvPr/>
        </p:nvSpPr>
        <p:spPr>
          <a:xfrm>
            <a:off x="3973680" y="228492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2" name="Rectangle 28"/>
          <p:cNvSpPr/>
          <p:nvPr/>
        </p:nvSpPr>
        <p:spPr>
          <a:xfrm>
            <a:off x="4278240" y="228456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3" name="Rectangle 29"/>
          <p:cNvSpPr/>
          <p:nvPr/>
        </p:nvSpPr>
        <p:spPr>
          <a:xfrm>
            <a:off x="4583160" y="228420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4" name="Rectangle 30"/>
          <p:cNvSpPr/>
          <p:nvPr/>
        </p:nvSpPr>
        <p:spPr>
          <a:xfrm>
            <a:off x="4862520" y="228420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5" name="Rectangle 31"/>
          <p:cNvSpPr/>
          <p:nvPr/>
        </p:nvSpPr>
        <p:spPr>
          <a:xfrm>
            <a:off x="5166720" y="228456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6" name="Rectangle 32"/>
          <p:cNvSpPr/>
          <p:nvPr/>
        </p:nvSpPr>
        <p:spPr>
          <a:xfrm>
            <a:off x="5471640" y="228420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7" name="Rectangle 33"/>
          <p:cNvSpPr/>
          <p:nvPr/>
        </p:nvSpPr>
        <p:spPr>
          <a:xfrm>
            <a:off x="5776200" y="228348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8" name="Rectangle 34"/>
          <p:cNvSpPr/>
          <p:nvPr/>
        </p:nvSpPr>
        <p:spPr>
          <a:xfrm>
            <a:off x="6055920" y="228348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9" name="Rectangle 35"/>
          <p:cNvSpPr/>
          <p:nvPr/>
        </p:nvSpPr>
        <p:spPr>
          <a:xfrm>
            <a:off x="6359760" y="228600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0" name="Rectangle 36"/>
          <p:cNvSpPr/>
          <p:nvPr/>
        </p:nvSpPr>
        <p:spPr>
          <a:xfrm>
            <a:off x="6664680" y="228564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1" name="Rectangle 37"/>
          <p:cNvSpPr/>
          <p:nvPr/>
        </p:nvSpPr>
        <p:spPr>
          <a:xfrm>
            <a:off x="6969600" y="228492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2" name="Rectangle 38"/>
          <p:cNvSpPr/>
          <p:nvPr/>
        </p:nvSpPr>
        <p:spPr>
          <a:xfrm>
            <a:off x="7248960" y="228492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3" name="Rectangle 39"/>
          <p:cNvSpPr/>
          <p:nvPr/>
        </p:nvSpPr>
        <p:spPr>
          <a:xfrm>
            <a:off x="7553160" y="228564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4" name="Rectangle 40"/>
          <p:cNvSpPr/>
          <p:nvPr/>
        </p:nvSpPr>
        <p:spPr>
          <a:xfrm>
            <a:off x="7857720" y="228492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5" name="Rectangle 41"/>
          <p:cNvSpPr/>
          <p:nvPr/>
        </p:nvSpPr>
        <p:spPr>
          <a:xfrm>
            <a:off x="8162640" y="228456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6" name="Rectangle 42"/>
          <p:cNvSpPr/>
          <p:nvPr/>
        </p:nvSpPr>
        <p:spPr>
          <a:xfrm>
            <a:off x="8442000" y="2284560"/>
            <a:ext cx="3045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7" name="TextBox 43"/>
          <p:cNvSpPr/>
          <p:nvPr/>
        </p:nvSpPr>
        <p:spPr>
          <a:xfrm>
            <a:off x="597960" y="2588400"/>
            <a:ext cx="7909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file1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8" name="TextBox 44"/>
          <p:cNvSpPr/>
          <p:nvPr/>
        </p:nvSpPr>
        <p:spPr>
          <a:xfrm>
            <a:off x="1788120" y="2608200"/>
            <a:ext cx="7909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rgbClr val="00b050"/>
                </a:solidFill>
                <a:effectLst/>
                <a:uFillTx/>
                <a:latin typeface="Arial"/>
              </a:rPr>
              <a:t>file2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9" name="TextBox 45"/>
          <p:cNvSpPr/>
          <p:nvPr/>
        </p:nvSpPr>
        <p:spPr>
          <a:xfrm>
            <a:off x="3419640" y="2608200"/>
            <a:ext cx="7909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rgbClr val="ffc000"/>
                </a:solidFill>
                <a:effectLst/>
                <a:uFillTx/>
                <a:latin typeface="Arial"/>
              </a:rPr>
              <a:t>file3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0" name="TextBox 46"/>
          <p:cNvSpPr/>
          <p:nvPr/>
        </p:nvSpPr>
        <p:spPr>
          <a:xfrm>
            <a:off x="4466880" y="2588400"/>
            <a:ext cx="7909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file4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1" name="TextBox 47"/>
          <p:cNvSpPr/>
          <p:nvPr/>
        </p:nvSpPr>
        <p:spPr>
          <a:xfrm>
            <a:off x="6726240" y="2608200"/>
            <a:ext cx="7909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rgbClr val="0070c0"/>
                </a:solidFill>
                <a:effectLst/>
                <a:uFillTx/>
                <a:latin typeface="Arial"/>
              </a:rPr>
              <a:t>file5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2" name="TextBox 49"/>
          <p:cNvSpPr/>
          <p:nvPr/>
        </p:nvSpPr>
        <p:spPr>
          <a:xfrm>
            <a:off x="351000" y="1947600"/>
            <a:ext cx="8442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0   1   2   3   4  5   6   7  8   9 </a:t>
            </a: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10 11 12 13 14 15 16 17 18 19 20 21 22 23 24 25 26 27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3" name="Rectangle 50"/>
          <p:cNvSpPr/>
          <p:nvPr/>
        </p:nvSpPr>
        <p:spPr>
          <a:xfrm>
            <a:off x="390240" y="2283480"/>
            <a:ext cx="304560" cy="304560"/>
          </a:xfrm>
          <a:prstGeom prst="rect">
            <a:avLst/>
          </a:prstGeom>
          <a:solidFill>
            <a:srgbClr val="521b92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84" name="Rectangle 51"/>
          <p:cNvSpPr/>
          <p:nvPr/>
        </p:nvSpPr>
        <p:spPr>
          <a:xfrm>
            <a:off x="695160" y="2283120"/>
            <a:ext cx="304560" cy="304560"/>
          </a:xfrm>
          <a:prstGeom prst="rect">
            <a:avLst/>
          </a:prstGeom>
          <a:solidFill>
            <a:srgbClr val="521b92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85" name="Rectangle 52"/>
          <p:cNvSpPr/>
          <p:nvPr/>
        </p:nvSpPr>
        <p:spPr>
          <a:xfrm>
            <a:off x="1000080" y="2282400"/>
            <a:ext cx="304560" cy="304560"/>
          </a:xfrm>
          <a:prstGeom prst="rect">
            <a:avLst/>
          </a:prstGeom>
          <a:solidFill>
            <a:srgbClr val="521b92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86" name="Rectangle 53"/>
          <p:cNvSpPr/>
          <p:nvPr/>
        </p:nvSpPr>
        <p:spPr>
          <a:xfrm>
            <a:off x="1279440" y="2282400"/>
            <a:ext cx="304560" cy="304560"/>
          </a:xfrm>
          <a:prstGeom prst="rect">
            <a:avLst/>
          </a:prstGeom>
          <a:solidFill>
            <a:srgbClr val="521b92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87" name="Rectangle 54"/>
          <p:cNvSpPr/>
          <p:nvPr/>
        </p:nvSpPr>
        <p:spPr>
          <a:xfrm>
            <a:off x="1595160" y="2285640"/>
            <a:ext cx="304560" cy="29988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88" name="Rectangle 55"/>
          <p:cNvSpPr/>
          <p:nvPr/>
        </p:nvSpPr>
        <p:spPr>
          <a:xfrm>
            <a:off x="1899360" y="22842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89" name="Rectangle 56"/>
          <p:cNvSpPr/>
          <p:nvPr/>
        </p:nvSpPr>
        <p:spPr>
          <a:xfrm>
            <a:off x="2204280" y="228384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0" name="Rectangle 57"/>
          <p:cNvSpPr/>
          <p:nvPr/>
        </p:nvSpPr>
        <p:spPr>
          <a:xfrm>
            <a:off x="2483640" y="228384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1" name="Rectangle 60"/>
          <p:cNvSpPr/>
          <p:nvPr/>
        </p:nvSpPr>
        <p:spPr>
          <a:xfrm>
            <a:off x="3382920" y="228348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2" name="Rectangle 61"/>
          <p:cNvSpPr/>
          <p:nvPr/>
        </p:nvSpPr>
        <p:spPr>
          <a:xfrm>
            <a:off x="3662280" y="228348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3" name="Rectangle 62"/>
          <p:cNvSpPr/>
          <p:nvPr/>
        </p:nvSpPr>
        <p:spPr>
          <a:xfrm>
            <a:off x="3972960" y="228348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4" name="Rectangle 63"/>
          <p:cNvSpPr/>
          <p:nvPr/>
        </p:nvSpPr>
        <p:spPr>
          <a:xfrm>
            <a:off x="4286520" y="229680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5" name="Rectangle 64"/>
          <p:cNvSpPr/>
          <p:nvPr/>
        </p:nvSpPr>
        <p:spPr>
          <a:xfrm>
            <a:off x="4591440" y="229608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6" name="Rectangle 65"/>
          <p:cNvSpPr/>
          <p:nvPr/>
        </p:nvSpPr>
        <p:spPr>
          <a:xfrm>
            <a:off x="4870800" y="229608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7" name="Rectangle 66"/>
          <p:cNvSpPr/>
          <p:nvPr/>
        </p:nvSpPr>
        <p:spPr>
          <a:xfrm>
            <a:off x="5175000" y="229680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8" name="Rectangle 71"/>
          <p:cNvSpPr/>
          <p:nvPr/>
        </p:nvSpPr>
        <p:spPr>
          <a:xfrm>
            <a:off x="6662520" y="2284560"/>
            <a:ext cx="304560" cy="304560"/>
          </a:xfrm>
          <a:prstGeom prst="rect">
            <a:avLst/>
          </a:prstGeom>
          <a:solidFill>
            <a:srgbClr val="0070c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9" name="Rectangle 72"/>
          <p:cNvSpPr/>
          <p:nvPr/>
        </p:nvSpPr>
        <p:spPr>
          <a:xfrm>
            <a:off x="6967080" y="2284200"/>
            <a:ext cx="304560" cy="304560"/>
          </a:xfrm>
          <a:prstGeom prst="rect">
            <a:avLst/>
          </a:prstGeom>
          <a:solidFill>
            <a:srgbClr val="0070c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00" name="Rectangle 73"/>
          <p:cNvSpPr/>
          <p:nvPr/>
        </p:nvSpPr>
        <p:spPr>
          <a:xfrm>
            <a:off x="7246440" y="2284200"/>
            <a:ext cx="304560" cy="304560"/>
          </a:xfrm>
          <a:prstGeom prst="rect">
            <a:avLst/>
          </a:prstGeom>
          <a:solidFill>
            <a:srgbClr val="0070c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01" name="Table 48"/>
          <p:cNvGraphicFramePr/>
          <p:nvPr/>
        </p:nvGraphicFramePr>
        <p:xfrm>
          <a:off x="7068600" y="0"/>
          <a:ext cx="2071800" cy="2224800"/>
        </p:xfrm>
        <a:graphic>
          <a:graphicData uri="http://schemas.openxmlformats.org/drawingml/2006/table">
            <a:tbl>
              <a:tblPr/>
              <a:tblGrid>
                <a:gridCol w="690480"/>
                <a:gridCol w="690480"/>
                <a:gridCol w="69048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lt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start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size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file5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47" dur="indefinite" restart="never" nodeType="tmRoot">
          <p:childTnLst>
            <p:seq>
              <p:cTn id="148" dur="indefinite" nodeType="mainSeq">
                <p:childTnLst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Linked Allocation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343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file is stored as linked list of blocks: One word of each block points to next block, rest of disk block is file data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4" name="Rectangle 3"/>
          <p:cNvSpPr/>
          <p:nvPr/>
        </p:nvSpPr>
        <p:spPr>
          <a:xfrm>
            <a:off x="790200" y="2556360"/>
            <a:ext cx="304560" cy="304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5" name="Rectangle 6"/>
          <p:cNvSpPr/>
          <p:nvPr/>
        </p:nvSpPr>
        <p:spPr>
          <a:xfrm>
            <a:off x="1400040" y="2555280"/>
            <a:ext cx="304560" cy="304560"/>
          </a:xfrm>
          <a:prstGeom prst="rect">
            <a:avLst/>
          </a:prstGeom>
          <a:solidFill>
            <a:srgbClr val="7bff9e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06" name="Rectangle 8"/>
          <p:cNvSpPr/>
          <p:nvPr/>
        </p:nvSpPr>
        <p:spPr>
          <a:xfrm>
            <a:off x="1983600" y="2558520"/>
            <a:ext cx="304560" cy="2998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7" name="Rectangle 10"/>
          <p:cNvSpPr/>
          <p:nvPr/>
        </p:nvSpPr>
        <p:spPr>
          <a:xfrm>
            <a:off x="2593080" y="2556360"/>
            <a:ext cx="304560" cy="304560"/>
          </a:xfrm>
          <a:prstGeom prst="rect">
            <a:avLst/>
          </a:prstGeom>
          <a:solidFill>
            <a:srgbClr val="7bff9e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8" name="Rectangle 12"/>
          <p:cNvSpPr/>
          <p:nvPr/>
        </p:nvSpPr>
        <p:spPr>
          <a:xfrm>
            <a:off x="3183120" y="2556360"/>
            <a:ext cx="304560" cy="304560"/>
          </a:xfrm>
          <a:prstGeom prst="rect">
            <a:avLst/>
          </a:prstGeom>
          <a:solidFill>
            <a:srgbClr val="ff9f9b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9" name="Rectangle 14"/>
          <p:cNvSpPr/>
          <p:nvPr/>
        </p:nvSpPr>
        <p:spPr>
          <a:xfrm>
            <a:off x="3792600" y="2555280"/>
            <a:ext cx="304560" cy="304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0" name="Rectangle 16"/>
          <p:cNvSpPr/>
          <p:nvPr/>
        </p:nvSpPr>
        <p:spPr>
          <a:xfrm>
            <a:off x="4383000" y="2555280"/>
            <a:ext cx="304560" cy="304560"/>
          </a:xfrm>
          <a:prstGeom prst="rect">
            <a:avLst/>
          </a:prstGeom>
          <a:solidFill>
            <a:srgbClr val="fff17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1" name="Rectangle 18"/>
          <p:cNvSpPr/>
          <p:nvPr/>
        </p:nvSpPr>
        <p:spPr>
          <a:xfrm>
            <a:off x="4992480" y="2554560"/>
            <a:ext cx="304560" cy="304560"/>
          </a:xfrm>
          <a:prstGeom prst="rect">
            <a:avLst/>
          </a:prstGeom>
          <a:solidFill>
            <a:srgbClr val="ff9f9b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2" name="Rectangle 20"/>
          <p:cNvSpPr/>
          <p:nvPr/>
        </p:nvSpPr>
        <p:spPr>
          <a:xfrm>
            <a:off x="5576040" y="2554920"/>
            <a:ext cx="304560" cy="304560"/>
          </a:xfrm>
          <a:prstGeom prst="rect">
            <a:avLst/>
          </a:prstGeom>
          <a:solidFill>
            <a:srgbClr val="fff17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13" name="Rectangle 22"/>
          <p:cNvSpPr/>
          <p:nvPr/>
        </p:nvSpPr>
        <p:spPr>
          <a:xfrm>
            <a:off x="6185520" y="2553840"/>
            <a:ext cx="304560" cy="304560"/>
          </a:xfrm>
          <a:prstGeom prst="rect">
            <a:avLst/>
          </a:prstGeom>
          <a:solidFill>
            <a:srgbClr val="7bff9e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14" name="Rectangle 25"/>
          <p:cNvSpPr/>
          <p:nvPr/>
        </p:nvSpPr>
        <p:spPr>
          <a:xfrm>
            <a:off x="6775920" y="2553840"/>
            <a:ext cx="304560" cy="304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5" name="Rectangle 27"/>
          <p:cNvSpPr/>
          <p:nvPr/>
        </p:nvSpPr>
        <p:spPr>
          <a:xfrm>
            <a:off x="7359840" y="2553480"/>
            <a:ext cx="304560" cy="304560"/>
          </a:xfrm>
          <a:prstGeom prst="rect">
            <a:avLst/>
          </a:prstGeom>
          <a:solidFill>
            <a:srgbClr val="7bff9e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6" name="Rectangle 29"/>
          <p:cNvSpPr/>
          <p:nvPr/>
        </p:nvSpPr>
        <p:spPr>
          <a:xfrm>
            <a:off x="7941960" y="2551320"/>
            <a:ext cx="304560" cy="304560"/>
          </a:xfrm>
          <a:prstGeom prst="rect">
            <a:avLst/>
          </a:prstGeom>
          <a:solidFill>
            <a:srgbClr val="fff171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7" name="Rectangle 31"/>
          <p:cNvSpPr/>
          <p:nvPr/>
        </p:nvSpPr>
        <p:spPr>
          <a:xfrm>
            <a:off x="8526240" y="2550960"/>
            <a:ext cx="304560" cy="304560"/>
          </a:xfrm>
          <a:prstGeom prst="rect">
            <a:avLst/>
          </a:prstGeom>
          <a:solidFill>
            <a:srgbClr val="ff9f9b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8" name="Arc 32"/>
          <p:cNvSpPr/>
          <p:nvPr/>
        </p:nvSpPr>
        <p:spPr>
          <a:xfrm>
            <a:off x="670680" y="2327400"/>
            <a:ext cx="1441800" cy="358560"/>
          </a:xfrm>
          <a:prstGeom prst="arc">
            <a:avLst>
              <a:gd name="adj1" fmla="val 10769565"/>
              <a:gd name="adj2" fmla="val 113609"/>
            </a:avLst>
          </a:prstGeom>
          <a:noFill/>
          <a:ln>
            <a:solidFill>
              <a:srgbClr val="000000"/>
            </a:solidFill>
            <a:round/>
            <a:headEnd len="med" type="triangle" w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19" name="Arc 33"/>
          <p:cNvSpPr/>
          <p:nvPr/>
        </p:nvSpPr>
        <p:spPr>
          <a:xfrm rot="10800000">
            <a:off x="932760" y="2590560"/>
            <a:ext cx="5723640" cy="695160"/>
          </a:xfrm>
          <a:prstGeom prst="arc">
            <a:avLst>
              <a:gd name="adj1" fmla="val 10769565"/>
              <a:gd name="adj2" fmla="val 0"/>
            </a:avLst>
          </a:prstGeom>
          <a:noFill/>
          <a:ln>
            <a:solidFill>
              <a:srgbClr val="000000"/>
            </a:solidFill>
            <a:round/>
            <a:headEnd len="med" type="triangle" w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0" name="Arc 34"/>
          <p:cNvSpPr/>
          <p:nvPr/>
        </p:nvSpPr>
        <p:spPr>
          <a:xfrm>
            <a:off x="3666240" y="2336400"/>
            <a:ext cx="3222720" cy="369000"/>
          </a:xfrm>
          <a:prstGeom prst="arc">
            <a:avLst>
              <a:gd name="adj1" fmla="val 10769565"/>
              <a:gd name="adj2" fmla="val 40538"/>
            </a:avLst>
          </a:prstGeom>
          <a:noFill/>
          <a:ln>
            <a:solidFill>
              <a:srgbClr val="000000"/>
            </a:solidFill>
            <a:round/>
            <a:headEnd len="med" type="triangle" w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1" name="TextBox 35"/>
          <p:cNvSpPr/>
          <p:nvPr/>
        </p:nvSpPr>
        <p:spPr>
          <a:xfrm>
            <a:off x="727200" y="252720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2" name="TextBox 37"/>
          <p:cNvSpPr/>
          <p:nvPr/>
        </p:nvSpPr>
        <p:spPr>
          <a:xfrm>
            <a:off x="1371600" y="2526120"/>
            <a:ext cx="3078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3" name="TextBox 38"/>
          <p:cNvSpPr/>
          <p:nvPr/>
        </p:nvSpPr>
        <p:spPr>
          <a:xfrm>
            <a:off x="6117480" y="2526120"/>
            <a:ext cx="417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4" name="Rectangle 40"/>
          <p:cNvSpPr/>
          <p:nvPr/>
        </p:nvSpPr>
        <p:spPr>
          <a:xfrm>
            <a:off x="474840" y="255744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25" name="Rectangle 42"/>
          <p:cNvSpPr/>
          <p:nvPr/>
        </p:nvSpPr>
        <p:spPr>
          <a:xfrm>
            <a:off x="1095480" y="25578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26" name="Rectangle 44"/>
          <p:cNvSpPr/>
          <p:nvPr/>
        </p:nvSpPr>
        <p:spPr>
          <a:xfrm>
            <a:off x="1704240" y="255924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27" name="Rectangle 46"/>
          <p:cNvSpPr/>
          <p:nvPr/>
        </p:nvSpPr>
        <p:spPr>
          <a:xfrm>
            <a:off x="2288520" y="255888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28" name="Rectangle 48"/>
          <p:cNvSpPr/>
          <p:nvPr/>
        </p:nvSpPr>
        <p:spPr>
          <a:xfrm>
            <a:off x="2904120" y="255852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9" name="Rectangle 50"/>
          <p:cNvSpPr/>
          <p:nvPr/>
        </p:nvSpPr>
        <p:spPr>
          <a:xfrm>
            <a:off x="3488400" y="255780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0" name="Rectangle 52"/>
          <p:cNvSpPr/>
          <p:nvPr/>
        </p:nvSpPr>
        <p:spPr>
          <a:xfrm>
            <a:off x="4103640" y="255744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1" name="Rectangle 54"/>
          <p:cNvSpPr/>
          <p:nvPr/>
        </p:nvSpPr>
        <p:spPr>
          <a:xfrm>
            <a:off x="4687920" y="255672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2" name="Rectangle 56"/>
          <p:cNvSpPr/>
          <p:nvPr/>
        </p:nvSpPr>
        <p:spPr>
          <a:xfrm>
            <a:off x="5297040" y="255672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3" name="Rectangle 58"/>
          <p:cNvSpPr/>
          <p:nvPr/>
        </p:nvSpPr>
        <p:spPr>
          <a:xfrm>
            <a:off x="5881320" y="255636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4" name="Rectangle 59"/>
          <p:cNvSpPr/>
          <p:nvPr/>
        </p:nvSpPr>
        <p:spPr>
          <a:xfrm>
            <a:off x="8246520" y="255240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5" name="Rectangle 61"/>
          <p:cNvSpPr/>
          <p:nvPr/>
        </p:nvSpPr>
        <p:spPr>
          <a:xfrm>
            <a:off x="6496560" y="255600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6" name="Rectangle 63"/>
          <p:cNvSpPr/>
          <p:nvPr/>
        </p:nvSpPr>
        <p:spPr>
          <a:xfrm>
            <a:off x="7080120" y="255636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7" name="Rectangle 65"/>
          <p:cNvSpPr/>
          <p:nvPr/>
        </p:nvSpPr>
        <p:spPr>
          <a:xfrm>
            <a:off x="7662960" y="255348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8" name="TextBox 72"/>
          <p:cNvSpPr/>
          <p:nvPr/>
        </p:nvSpPr>
        <p:spPr>
          <a:xfrm>
            <a:off x="5510520" y="252504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39" name="Table 73"/>
          <p:cNvGraphicFramePr/>
          <p:nvPr/>
        </p:nvGraphicFramePr>
        <p:xfrm>
          <a:off x="7517160" y="3124080"/>
          <a:ext cx="1380960" cy="2224800"/>
        </p:xfrm>
        <a:graphic>
          <a:graphicData uri="http://schemas.openxmlformats.org/drawingml/2006/table">
            <a:tbl>
              <a:tblPr/>
              <a:tblGrid>
                <a:gridCol w="690480"/>
                <a:gridCol w="69048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lt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start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9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6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file5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15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5" dur="indefinite" restart="never" nodeType="tmRoot">
          <p:childTnLst>
            <p:seq>
              <p:cTn id="216" dur="indefinite" nodeType="mainSeq">
                <p:childTnLst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Decoupled Linked Allocation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343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file is stored as linked list of blocks: First word of each block points to next block, rest of disk block is file data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2" name="Rectangle 3"/>
          <p:cNvSpPr/>
          <p:nvPr/>
        </p:nvSpPr>
        <p:spPr>
          <a:xfrm>
            <a:off x="18396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3" name="Rectangle 6"/>
          <p:cNvSpPr/>
          <p:nvPr/>
        </p:nvSpPr>
        <p:spPr>
          <a:xfrm>
            <a:off x="48708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4" name="Rectangle 8"/>
          <p:cNvSpPr/>
          <p:nvPr/>
        </p:nvSpPr>
        <p:spPr>
          <a:xfrm>
            <a:off x="799920" y="2566080"/>
            <a:ext cx="304560" cy="29988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5" name="Rectangle 10"/>
          <p:cNvSpPr/>
          <p:nvPr/>
        </p:nvSpPr>
        <p:spPr>
          <a:xfrm>
            <a:off x="110484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6" name="Rectangle 12"/>
          <p:cNvSpPr/>
          <p:nvPr/>
        </p:nvSpPr>
        <p:spPr>
          <a:xfrm>
            <a:off x="1417680" y="2560680"/>
            <a:ext cx="304560" cy="30456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7" name="Rectangle 14"/>
          <p:cNvSpPr/>
          <p:nvPr/>
        </p:nvSpPr>
        <p:spPr>
          <a:xfrm>
            <a:off x="1730520" y="256068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8" name="Rectangle 16"/>
          <p:cNvSpPr/>
          <p:nvPr/>
        </p:nvSpPr>
        <p:spPr>
          <a:xfrm>
            <a:off x="2035440" y="256608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9" name="Rectangle 18"/>
          <p:cNvSpPr/>
          <p:nvPr/>
        </p:nvSpPr>
        <p:spPr>
          <a:xfrm>
            <a:off x="2348280" y="256068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0" name="Rectangle 20"/>
          <p:cNvSpPr/>
          <p:nvPr/>
        </p:nvSpPr>
        <p:spPr>
          <a:xfrm>
            <a:off x="265320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51" name="Rectangle 22"/>
          <p:cNvSpPr/>
          <p:nvPr/>
        </p:nvSpPr>
        <p:spPr>
          <a:xfrm>
            <a:off x="2953800" y="2560680"/>
            <a:ext cx="304560" cy="30456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2" name="Rectangle 25"/>
          <p:cNvSpPr/>
          <p:nvPr/>
        </p:nvSpPr>
        <p:spPr>
          <a:xfrm>
            <a:off x="326052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3" name="Rectangle 27"/>
          <p:cNvSpPr/>
          <p:nvPr/>
        </p:nvSpPr>
        <p:spPr>
          <a:xfrm>
            <a:off x="356148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4" name="Rectangle 29"/>
          <p:cNvSpPr/>
          <p:nvPr/>
        </p:nvSpPr>
        <p:spPr>
          <a:xfrm>
            <a:off x="3855960" y="2559960"/>
            <a:ext cx="304560" cy="30456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5" name="Rectangle 31"/>
          <p:cNvSpPr/>
          <p:nvPr/>
        </p:nvSpPr>
        <p:spPr>
          <a:xfrm>
            <a:off x="4168800" y="2559960"/>
            <a:ext cx="304560" cy="30456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6" name="TextBox 35"/>
          <p:cNvSpPr/>
          <p:nvPr/>
        </p:nvSpPr>
        <p:spPr>
          <a:xfrm>
            <a:off x="92520" y="252792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7" name="TextBox 37"/>
          <p:cNvSpPr/>
          <p:nvPr/>
        </p:nvSpPr>
        <p:spPr>
          <a:xfrm>
            <a:off x="457200" y="2514600"/>
            <a:ext cx="3078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8" name="TextBox 38"/>
          <p:cNvSpPr/>
          <p:nvPr/>
        </p:nvSpPr>
        <p:spPr>
          <a:xfrm>
            <a:off x="2903760" y="2527920"/>
            <a:ext cx="417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9" name="Rectangle 40"/>
          <p:cNvSpPr/>
          <p:nvPr/>
        </p:nvSpPr>
        <p:spPr>
          <a:xfrm>
            <a:off x="4471200" y="255996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0" name="Rectangle 42"/>
          <p:cNvSpPr/>
          <p:nvPr/>
        </p:nvSpPr>
        <p:spPr>
          <a:xfrm>
            <a:off x="4782600" y="25596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1" name="Rectangle 44"/>
          <p:cNvSpPr/>
          <p:nvPr/>
        </p:nvSpPr>
        <p:spPr>
          <a:xfrm>
            <a:off x="5094360" y="256068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2" name="Rectangle 46"/>
          <p:cNvSpPr/>
          <p:nvPr/>
        </p:nvSpPr>
        <p:spPr>
          <a:xfrm>
            <a:off x="5405760" y="256068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3" name="Rectangle 48"/>
          <p:cNvSpPr/>
          <p:nvPr/>
        </p:nvSpPr>
        <p:spPr>
          <a:xfrm>
            <a:off x="5713920" y="256068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4" name="Rectangle 50"/>
          <p:cNvSpPr/>
          <p:nvPr/>
        </p:nvSpPr>
        <p:spPr>
          <a:xfrm>
            <a:off x="6034680" y="256068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5" name="Rectangle 52"/>
          <p:cNvSpPr/>
          <p:nvPr/>
        </p:nvSpPr>
        <p:spPr>
          <a:xfrm>
            <a:off x="6354360" y="256068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6" name="Rectangle 54"/>
          <p:cNvSpPr/>
          <p:nvPr/>
        </p:nvSpPr>
        <p:spPr>
          <a:xfrm>
            <a:off x="6665040" y="255780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7" name="Rectangle 56"/>
          <p:cNvSpPr/>
          <p:nvPr/>
        </p:nvSpPr>
        <p:spPr>
          <a:xfrm>
            <a:off x="6975720" y="255780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8" name="Rectangle 58"/>
          <p:cNvSpPr/>
          <p:nvPr/>
        </p:nvSpPr>
        <p:spPr>
          <a:xfrm>
            <a:off x="7291440" y="256068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9" name="Rectangle 59"/>
          <p:cNvSpPr/>
          <p:nvPr/>
        </p:nvSpPr>
        <p:spPr>
          <a:xfrm>
            <a:off x="8553240" y="255420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70" name="Rectangle 61"/>
          <p:cNvSpPr/>
          <p:nvPr/>
        </p:nvSpPr>
        <p:spPr>
          <a:xfrm>
            <a:off x="7606800" y="255780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71" name="Rectangle 63"/>
          <p:cNvSpPr/>
          <p:nvPr/>
        </p:nvSpPr>
        <p:spPr>
          <a:xfrm>
            <a:off x="7928640" y="25578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72" name="Rectangle 65"/>
          <p:cNvSpPr/>
          <p:nvPr/>
        </p:nvSpPr>
        <p:spPr>
          <a:xfrm>
            <a:off x="8238600" y="255420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73" name="TextBox 72"/>
          <p:cNvSpPr/>
          <p:nvPr/>
        </p:nvSpPr>
        <p:spPr>
          <a:xfrm>
            <a:off x="2590920" y="251460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74" name="Table 73"/>
          <p:cNvGraphicFramePr/>
          <p:nvPr/>
        </p:nvGraphicFramePr>
        <p:xfrm>
          <a:off x="7517160" y="3124080"/>
          <a:ext cx="1380960" cy="2224800"/>
        </p:xfrm>
        <a:graphic>
          <a:graphicData uri="http://schemas.openxmlformats.org/drawingml/2006/table">
            <a:tbl>
              <a:tblPr/>
              <a:tblGrid>
                <a:gridCol w="690480"/>
                <a:gridCol w="69048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lt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start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9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6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file5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15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5" name="Arc 4"/>
          <p:cNvSpPr/>
          <p:nvPr/>
        </p:nvSpPr>
        <p:spPr>
          <a:xfrm>
            <a:off x="294480" y="2333880"/>
            <a:ext cx="671760" cy="391320"/>
          </a:xfrm>
          <a:prstGeom prst="arc">
            <a:avLst>
              <a:gd name="adj1" fmla="val 10769565"/>
              <a:gd name="adj2" fmla="val 113609"/>
            </a:avLst>
          </a:prstGeom>
          <a:noFill/>
          <a:ln>
            <a:solidFill>
              <a:srgbClr val="000000"/>
            </a:solidFill>
            <a:round/>
            <a:headEnd len="med" type="triangle" w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76" name="Arc 5"/>
          <p:cNvSpPr/>
          <p:nvPr/>
        </p:nvSpPr>
        <p:spPr>
          <a:xfrm rot="10800000">
            <a:off x="365040" y="2554920"/>
            <a:ext cx="3065040" cy="709920"/>
          </a:xfrm>
          <a:prstGeom prst="arc">
            <a:avLst>
              <a:gd name="adj1" fmla="val 10769565"/>
              <a:gd name="adj2" fmla="val 0"/>
            </a:avLst>
          </a:prstGeom>
          <a:noFill/>
          <a:ln>
            <a:solidFill>
              <a:srgbClr val="000000"/>
            </a:solidFill>
            <a:round/>
            <a:headEnd len="med" type="triangle" w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77" name="Arc 7"/>
          <p:cNvSpPr/>
          <p:nvPr/>
        </p:nvSpPr>
        <p:spPr>
          <a:xfrm>
            <a:off x="1923480" y="2325240"/>
            <a:ext cx="1502640" cy="391320"/>
          </a:xfrm>
          <a:prstGeom prst="arc">
            <a:avLst>
              <a:gd name="adj1" fmla="val 10769565"/>
              <a:gd name="adj2" fmla="val 40538"/>
            </a:avLst>
          </a:prstGeom>
          <a:noFill/>
          <a:ln>
            <a:solidFill>
              <a:srgbClr val="000000"/>
            </a:solidFill>
            <a:round/>
            <a:headEnd len="med" type="triangle" w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78" name="TextBox 9"/>
          <p:cNvSpPr/>
          <p:nvPr/>
        </p:nvSpPr>
        <p:spPr>
          <a:xfrm>
            <a:off x="4449960" y="2233440"/>
            <a:ext cx="4484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0   1   2   3   4   5   6   7  8   9   10 11 12 13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9" dur="indefinite" restart="never" nodeType="tmRoot">
          <p:childTnLst>
            <p:seq>
              <p:cTn id="230" dur="indefinite" nodeType="mainSeq">
                <p:childTnLst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850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2: (Decoupled) Linked Allocation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blipFill rotWithShape="0">
            <a:blip r:embed="rId1"/>
            <a:stretch>
              <a:fillRect l="-774" t="-1299"/>
            </a:stretch>
          </a:blipFill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1" name="Content Placeholder 2"/>
          <p:cNvSpPr/>
          <p:nvPr/>
        </p:nvSpPr>
        <p:spPr>
          <a:xfrm>
            <a:off x="457200" y="3121920"/>
            <a:ext cx="8229240" cy="373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 fontScale="62500" lnSpcReduction="19999"/>
          </a:bodyPr>
          <a:p>
            <a:pPr defTabSz="914400">
              <a:lnSpc>
                <a:spcPct val="100000"/>
              </a:lnSpc>
              <a:spcBef>
                <a:spcPts val="479"/>
              </a:spcBef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directory block, find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foo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file number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foo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directory block, find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bar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file number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bar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directory block, find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file number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block 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ptr to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block 1 in FAT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block 1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ptr to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block 2 in FAT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block 2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 …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5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ptr to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block 6 in FAT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5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block 6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5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ptr to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block 7 in FAT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5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block 7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 startAt="15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EOF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ptr in FAT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2" name="Rectangle 4"/>
          <p:cNvSpPr/>
          <p:nvPr/>
        </p:nvSpPr>
        <p:spPr>
          <a:xfrm>
            <a:off x="457200" y="3317400"/>
            <a:ext cx="5943240" cy="334476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3" dur="indefinite" restart="never" nodeType="tmRoot">
          <p:childTnLst>
            <p:seq>
              <p:cTn id="244" dur="indefinite" nodeType="mainSeq"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FAT File System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284" name="Picture 8" descr=""/>
          <p:cNvPicPr/>
          <p:nvPr/>
        </p:nvPicPr>
        <p:blipFill>
          <a:blip r:embed="rId1"/>
          <a:stretch/>
        </p:blipFill>
        <p:spPr>
          <a:xfrm>
            <a:off x="4309200" y="533520"/>
            <a:ext cx="4821480" cy="63241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85" name="Rectangle 9"/>
          <p:cNvSpPr/>
          <p:nvPr/>
        </p:nvSpPr>
        <p:spPr>
          <a:xfrm>
            <a:off x="8348040" y="5867280"/>
            <a:ext cx="795600" cy="990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86" name="Table 4"/>
          <p:cNvGraphicFramePr/>
          <p:nvPr/>
        </p:nvGraphicFramePr>
        <p:xfrm>
          <a:off x="718920" y="5713560"/>
          <a:ext cx="3577320" cy="1112400"/>
        </p:xfrm>
        <a:graphic>
          <a:graphicData uri="http://schemas.openxmlformats.org/drawingml/2006/table">
            <a:tbl>
              <a:tblPr/>
              <a:tblGrid>
                <a:gridCol w="1788480"/>
                <a:gridCol w="1788480"/>
              </a:tblGrid>
              <a:tr h="370800">
                <a:tc gridSpan="2"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Directory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cecil.txt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9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eleanor.txt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7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4114440" cy="4193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Developed by Microsoft for MS-DOS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decoupled linked allocation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 FAT entry per block ("next pointer")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EOF for last block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 indicates free block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low-level file name = FAT index of first block in file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Linked Allocation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343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file is stored as linked list of blocks: First word of each block points to next block, rest of disk block is file data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System Font Regular"/>
              <a:buChar char="+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Simple: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directory only need to store 1st block of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each file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System Font Regular"/>
              <a:buChar char="+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Space Utilization: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no space lost to external fragmentation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System Font Regular"/>
              <a:buChar char="-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Performance: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random access is slow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System Font Regular"/>
              <a:buChar char="~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Space Utilization: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overhead of pointers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90" name="Table 73"/>
          <p:cNvGraphicFramePr/>
          <p:nvPr/>
        </p:nvGraphicFramePr>
        <p:xfrm>
          <a:off x="7517160" y="3124080"/>
          <a:ext cx="1380960" cy="2224800"/>
        </p:xfrm>
        <a:graphic>
          <a:graphicData uri="http://schemas.openxmlformats.org/drawingml/2006/table">
            <a:tbl>
              <a:tblPr/>
              <a:tblGrid>
                <a:gridCol w="690480"/>
                <a:gridCol w="69048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lt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start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9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6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file5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15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1" name="Rectangle 4"/>
          <p:cNvSpPr/>
          <p:nvPr/>
        </p:nvSpPr>
        <p:spPr>
          <a:xfrm>
            <a:off x="18396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2" name="Rectangle 5"/>
          <p:cNvSpPr/>
          <p:nvPr/>
        </p:nvSpPr>
        <p:spPr>
          <a:xfrm>
            <a:off x="48708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93" name="Rectangle 7"/>
          <p:cNvSpPr/>
          <p:nvPr/>
        </p:nvSpPr>
        <p:spPr>
          <a:xfrm>
            <a:off x="799920" y="2566080"/>
            <a:ext cx="304560" cy="29988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4" name="Rectangle 9"/>
          <p:cNvSpPr/>
          <p:nvPr/>
        </p:nvSpPr>
        <p:spPr>
          <a:xfrm>
            <a:off x="110484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5" name="Rectangle 11"/>
          <p:cNvSpPr/>
          <p:nvPr/>
        </p:nvSpPr>
        <p:spPr>
          <a:xfrm>
            <a:off x="1417680" y="2560680"/>
            <a:ext cx="304560" cy="30456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6" name="Rectangle 13"/>
          <p:cNvSpPr/>
          <p:nvPr/>
        </p:nvSpPr>
        <p:spPr>
          <a:xfrm>
            <a:off x="1730520" y="256068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7" name="Rectangle 15"/>
          <p:cNvSpPr/>
          <p:nvPr/>
        </p:nvSpPr>
        <p:spPr>
          <a:xfrm>
            <a:off x="2035440" y="256608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8" name="Rectangle 17"/>
          <p:cNvSpPr/>
          <p:nvPr/>
        </p:nvSpPr>
        <p:spPr>
          <a:xfrm>
            <a:off x="2348280" y="256068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9" name="Rectangle 19"/>
          <p:cNvSpPr/>
          <p:nvPr/>
        </p:nvSpPr>
        <p:spPr>
          <a:xfrm>
            <a:off x="265320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0" name="Rectangle 21"/>
          <p:cNvSpPr/>
          <p:nvPr/>
        </p:nvSpPr>
        <p:spPr>
          <a:xfrm>
            <a:off x="2953800" y="2560680"/>
            <a:ext cx="304560" cy="30456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1" name="Rectangle 23"/>
          <p:cNvSpPr/>
          <p:nvPr/>
        </p:nvSpPr>
        <p:spPr>
          <a:xfrm>
            <a:off x="326052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2" name="Rectangle 24"/>
          <p:cNvSpPr/>
          <p:nvPr/>
        </p:nvSpPr>
        <p:spPr>
          <a:xfrm>
            <a:off x="3561480" y="2560320"/>
            <a:ext cx="304560" cy="304560"/>
          </a:xfrm>
          <a:prstGeom prst="rect">
            <a:avLst/>
          </a:prstGeom>
          <a:noFill/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3" name="Rectangle 26"/>
          <p:cNvSpPr/>
          <p:nvPr/>
        </p:nvSpPr>
        <p:spPr>
          <a:xfrm>
            <a:off x="3855960" y="2559960"/>
            <a:ext cx="304560" cy="30456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4" name="Rectangle 28"/>
          <p:cNvSpPr/>
          <p:nvPr/>
        </p:nvSpPr>
        <p:spPr>
          <a:xfrm>
            <a:off x="4168800" y="2559960"/>
            <a:ext cx="304560" cy="30456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5" name="TextBox 30"/>
          <p:cNvSpPr/>
          <p:nvPr/>
        </p:nvSpPr>
        <p:spPr>
          <a:xfrm>
            <a:off x="92520" y="252792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6" name="TextBox 36"/>
          <p:cNvSpPr/>
          <p:nvPr/>
        </p:nvSpPr>
        <p:spPr>
          <a:xfrm>
            <a:off x="457200" y="2514600"/>
            <a:ext cx="3078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7" name="TextBox 39"/>
          <p:cNvSpPr/>
          <p:nvPr/>
        </p:nvSpPr>
        <p:spPr>
          <a:xfrm>
            <a:off x="2903760" y="2527920"/>
            <a:ext cx="417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8" name="Rectangle 41"/>
          <p:cNvSpPr/>
          <p:nvPr/>
        </p:nvSpPr>
        <p:spPr>
          <a:xfrm>
            <a:off x="4471200" y="255996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9" name="Rectangle 43"/>
          <p:cNvSpPr/>
          <p:nvPr/>
        </p:nvSpPr>
        <p:spPr>
          <a:xfrm>
            <a:off x="4782600" y="25596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0" name="Rectangle 45"/>
          <p:cNvSpPr/>
          <p:nvPr/>
        </p:nvSpPr>
        <p:spPr>
          <a:xfrm>
            <a:off x="5094360" y="256068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1" name="Rectangle 47"/>
          <p:cNvSpPr/>
          <p:nvPr/>
        </p:nvSpPr>
        <p:spPr>
          <a:xfrm>
            <a:off x="5405760" y="256068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2" name="Rectangle 49"/>
          <p:cNvSpPr/>
          <p:nvPr/>
        </p:nvSpPr>
        <p:spPr>
          <a:xfrm>
            <a:off x="5713920" y="256068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3" name="Rectangle 51"/>
          <p:cNvSpPr/>
          <p:nvPr/>
        </p:nvSpPr>
        <p:spPr>
          <a:xfrm>
            <a:off x="6034680" y="256068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4" name="Rectangle 53"/>
          <p:cNvSpPr/>
          <p:nvPr/>
        </p:nvSpPr>
        <p:spPr>
          <a:xfrm>
            <a:off x="6354360" y="256068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5" name="Rectangle 55"/>
          <p:cNvSpPr/>
          <p:nvPr/>
        </p:nvSpPr>
        <p:spPr>
          <a:xfrm>
            <a:off x="6665040" y="255780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6" name="Rectangle 57"/>
          <p:cNvSpPr/>
          <p:nvPr/>
        </p:nvSpPr>
        <p:spPr>
          <a:xfrm>
            <a:off x="6975720" y="255780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7" name="Rectangle 60"/>
          <p:cNvSpPr/>
          <p:nvPr/>
        </p:nvSpPr>
        <p:spPr>
          <a:xfrm>
            <a:off x="7291440" y="256068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8" name="Rectangle 62"/>
          <p:cNvSpPr/>
          <p:nvPr/>
        </p:nvSpPr>
        <p:spPr>
          <a:xfrm>
            <a:off x="8553240" y="2554200"/>
            <a:ext cx="304560" cy="30456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9" name="Rectangle 64"/>
          <p:cNvSpPr/>
          <p:nvPr/>
        </p:nvSpPr>
        <p:spPr>
          <a:xfrm>
            <a:off x="7606800" y="2557800"/>
            <a:ext cx="304560" cy="304560"/>
          </a:xfrm>
          <a:prstGeom prst="rect">
            <a:avLst/>
          </a:prstGeom>
          <a:solidFill>
            <a:schemeClr val="accent1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20" name="Rectangle 66"/>
          <p:cNvSpPr/>
          <p:nvPr/>
        </p:nvSpPr>
        <p:spPr>
          <a:xfrm>
            <a:off x="7928640" y="25578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1" name="Rectangle 67"/>
          <p:cNvSpPr/>
          <p:nvPr/>
        </p:nvSpPr>
        <p:spPr>
          <a:xfrm>
            <a:off x="8238600" y="2554200"/>
            <a:ext cx="304560" cy="304560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2" name="TextBox 68"/>
          <p:cNvSpPr/>
          <p:nvPr/>
        </p:nvSpPr>
        <p:spPr>
          <a:xfrm>
            <a:off x="2590920" y="251460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3" name="Arc 69"/>
          <p:cNvSpPr/>
          <p:nvPr/>
        </p:nvSpPr>
        <p:spPr>
          <a:xfrm>
            <a:off x="294480" y="2333880"/>
            <a:ext cx="671760" cy="391320"/>
          </a:xfrm>
          <a:prstGeom prst="arc">
            <a:avLst>
              <a:gd name="adj1" fmla="val 10769565"/>
              <a:gd name="adj2" fmla="val 113609"/>
            </a:avLst>
          </a:prstGeom>
          <a:noFill/>
          <a:ln>
            <a:solidFill>
              <a:srgbClr val="000000"/>
            </a:solidFill>
            <a:round/>
            <a:headEnd len="med" type="triangle" w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4" name="Arc 70"/>
          <p:cNvSpPr/>
          <p:nvPr/>
        </p:nvSpPr>
        <p:spPr>
          <a:xfrm rot="10800000">
            <a:off x="365040" y="2554920"/>
            <a:ext cx="3065040" cy="709920"/>
          </a:xfrm>
          <a:prstGeom prst="arc">
            <a:avLst>
              <a:gd name="adj1" fmla="val 10769565"/>
              <a:gd name="adj2" fmla="val 0"/>
            </a:avLst>
          </a:prstGeom>
          <a:noFill/>
          <a:ln>
            <a:solidFill>
              <a:srgbClr val="000000"/>
            </a:solidFill>
            <a:round/>
            <a:headEnd len="med" type="triangle" w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5" name="Arc 71"/>
          <p:cNvSpPr/>
          <p:nvPr/>
        </p:nvSpPr>
        <p:spPr>
          <a:xfrm>
            <a:off x="1923480" y="2325240"/>
            <a:ext cx="1502640" cy="391320"/>
          </a:xfrm>
          <a:prstGeom prst="arc">
            <a:avLst>
              <a:gd name="adj1" fmla="val 10769565"/>
              <a:gd name="adj2" fmla="val 40538"/>
            </a:avLst>
          </a:prstGeom>
          <a:noFill/>
          <a:ln>
            <a:solidFill>
              <a:srgbClr val="000000"/>
            </a:solidFill>
            <a:round/>
            <a:headEnd len="med" type="triangle" w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6" name="TextBox 74"/>
          <p:cNvSpPr/>
          <p:nvPr/>
        </p:nvSpPr>
        <p:spPr>
          <a:xfrm>
            <a:off x="4449960" y="2233440"/>
            <a:ext cx="4484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0   1   2   3   4   5   6   7  8   9   10 11 12 13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5" dur="indefinite" restart="never" nodeType="tmRoot">
          <p:childTnLst>
            <p:seq>
              <p:cTn id="306" dur="indefinite" nodeType="mainSeq">
                <p:childTnLst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Evaluating FAT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19999"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is FAT good?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Simple: state required per file: start block only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Widely supported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No external fragmentation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block used only for data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is FAT bad?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Poor locality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Many file seeks (unless entire FAT in memory)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Poor random access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Limited metadata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Limited access control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Limitations on volume and file size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No support for reliability techniques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23" dur="indefinite" restart="never" nodeType="tmRoot">
          <p:childTnLst>
            <p:seq>
              <p:cTn id="324" dur="indefinite" nodeType="mainSeq">
                <p:childTnLst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File Systems 101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Long-term information storage goals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should be able to store large amounts of information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information must survive processes, power failures, etc.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processes must be able to find information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needs to support concurrent accesses by multiple processes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Solution: the File System Abstraction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interface that provides operations involving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files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directories (a special kind of file)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6864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Indexed Allocation: Fast File System (FFS)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tree-based, multi-level index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superblock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identifies file system's key parameters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rgbClr val="0070c0"/>
                </a:solidFill>
                <a:effectLst/>
                <a:uFillTx/>
                <a:latin typeface="Arial"/>
              </a:rPr>
              <a:t>inodes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store metadata and pointers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rgbClr val="00b050"/>
                </a:solidFill>
                <a:effectLst/>
                <a:uFillTx/>
                <a:latin typeface="Arial"/>
              </a:rPr>
              <a:t>datablocks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store data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1" name="Rectangle 5"/>
          <p:cNvSpPr/>
          <p:nvPr/>
        </p:nvSpPr>
        <p:spPr>
          <a:xfrm>
            <a:off x="8534520" y="6248520"/>
            <a:ext cx="685440" cy="609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32" name="Rectangle 3"/>
          <p:cNvSpPr/>
          <p:nvPr/>
        </p:nvSpPr>
        <p:spPr>
          <a:xfrm>
            <a:off x="380880" y="2286000"/>
            <a:ext cx="304560" cy="304560"/>
          </a:xfrm>
          <a:prstGeom prst="rect">
            <a:avLst/>
          </a:prstGeom>
          <a:solidFill>
            <a:srgbClr val="521b92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33" name="Rectangle 6"/>
          <p:cNvSpPr/>
          <p:nvPr/>
        </p:nvSpPr>
        <p:spPr>
          <a:xfrm>
            <a:off x="685800" y="2285640"/>
            <a:ext cx="304560" cy="304560"/>
          </a:xfrm>
          <a:prstGeom prst="rect">
            <a:avLst/>
          </a:prstGeom>
          <a:solidFill>
            <a:srgbClr val="0070c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70c0"/>
              </a:solidFill>
              <a:effectLst/>
              <a:uFillTx/>
              <a:latin typeface="Arial"/>
            </a:endParaRPr>
          </a:p>
        </p:txBody>
      </p:sp>
      <p:sp>
        <p:nvSpPr>
          <p:cNvPr id="334" name="Rectangle 7"/>
          <p:cNvSpPr/>
          <p:nvPr/>
        </p:nvSpPr>
        <p:spPr>
          <a:xfrm>
            <a:off x="990720" y="2284920"/>
            <a:ext cx="304560" cy="304560"/>
          </a:xfrm>
          <a:prstGeom prst="rect">
            <a:avLst/>
          </a:prstGeom>
          <a:solidFill>
            <a:srgbClr val="0070c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70c0"/>
              </a:solidFill>
              <a:effectLst/>
              <a:uFillTx/>
              <a:latin typeface="Arial"/>
            </a:endParaRPr>
          </a:p>
        </p:txBody>
      </p:sp>
      <p:sp>
        <p:nvSpPr>
          <p:cNvPr id="335" name="Rectangle 8"/>
          <p:cNvSpPr/>
          <p:nvPr/>
        </p:nvSpPr>
        <p:spPr>
          <a:xfrm>
            <a:off x="1270080" y="2284920"/>
            <a:ext cx="304560" cy="304560"/>
          </a:xfrm>
          <a:prstGeom prst="rect">
            <a:avLst/>
          </a:prstGeom>
          <a:solidFill>
            <a:srgbClr val="0070c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70c0"/>
              </a:solidFill>
              <a:effectLst/>
              <a:uFillTx/>
              <a:latin typeface="Arial"/>
            </a:endParaRPr>
          </a:p>
        </p:txBody>
      </p:sp>
      <p:sp>
        <p:nvSpPr>
          <p:cNvPr id="336" name="Rectangle 9"/>
          <p:cNvSpPr/>
          <p:nvPr/>
        </p:nvSpPr>
        <p:spPr>
          <a:xfrm>
            <a:off x="1574640" y="2287800"/>
            <a:ext cx="304560" cy="299880"/>
          </a:xfrm>
          <a:prstGeom prst="rect">
            <a:avLst/>
          </a:prstGeom>
          <a:solidFill>
            <a:srgbClr val="0070c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70c0"/>
              </a:solidFill>
              <a:effectLst/>
              <a:uFillTx/>
              <a:latin typeface="Arial"/>
            </a:endParaRPr>
          </a:p>
        </p:txBody>
      </p:sp>
      <p:sp>
        <p:nvSpPr>
          <p:cNvPr id="337" name="Rectangle 10"/>
          <p:cNvSpPr/>
          <p:nvPr/>
        </p:nvSpPr>
        <p:spPr>
          <a:xfrm>
            <a:off x="1878840" y="2286360"/>
            <a:ext cx="304560" cy="304560"/>
          </a:xfrm>
          <a:prstGeom prst="rect">
            <a:avLst/>
          </a:prstGeom>
          <a:solidFill>
            <a:srgbClr val="0070c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70c0"/>
              </a:solidFill>
              <a:effectLst/>
              <a:uFillTx/>
              <a:latin typeface="Arial"/>
            </a:endParaRPr>
          </a:p>
        </p:txBody>
      </p:sp>
      <p:sp>
        <p:nvSpPr>
          <p:cNvPr id="338" name="Rectangle 11"/>
          <p:cNvSpPr/>
          <p:nvPr/>
        </p:nvSpPr>
        <p:spPr>
          <a:xfrm>
            <a:off x="2183760" y="2286000"/>
            <a:ext cx="304560" cy="304560"/>
          </a:xfrm>
          <a:prstGeom prst="rect">
            <a:avLst/>
          </a:prstGeom>
          <a:solidFill>
            <a:srgbClr val="0070c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70c0"/>
              </a:solidFill>
              <a:effectLst/>
              <a:uFillTx/>
              <a:latin typeface="Arial"/>
            </a:endParaRPr>
          </a:p>
        </p:txBody>
      </p:sp>
      <p:sp>
        <p:nvSpPr>
          <p:cNvPr id="339" name="Rectangle 12"/>
          <p:cNvSpPr/>
          <p:nvPr/>
        </p:nvSpPr>
        <p:spPr>
          <a:xfrm>
            <a:off x="2463120" y="22860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0" name="Rectangle 13"/>
          <p:cNvSpPr/>
          <p:nvPr/>
        </p:nvSpPr>
        <p:spPr>
          <a:xfrm>
            <a:off x="2773800" y="22860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1" name="Rectangle 14"/>
          <p:cNvSpPr/>
          <p:nvPr/>
        </p:nvSpPr>
        <p:spPr>
          <a:xfrm>
            <a:off x="3078720" y="228564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2" name="Rectangle 15"/>
          <p:cNvSpPr/>
          <p:nvPr/>
        </p:nvSpPr>
        <p:spPr>
          <a:xfrm>
            <a:off x="3383640" y="228492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3" name="Rectangle 16"/>
          <p:cNvSpPr/>
          <p:nvPr/>
        </p:nvSpPr>
        <p:spPr>
          <a:xfrm>
            <a:off x="3663000" y="228492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4" name="Rectangle 17"/>
          <p:cNvSpPr/>
          <p:nvPr/>
        </p:nvSpPr>
        <p:spPr>
          <a:xfrm>
            <a:off x="3973680" y="228492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5" name="Rectangle 18"/>
          <p:cNvSpPr/>
          <p:nvPr/>
        </p:nvSpPr>
        <p:spPr>
          <a:xfrm>
            <a:off x="4278240" y="228456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6" name="Rectangle 19"/>
          <p:cNvSpPr/>
          <p:nvPr/>
        </p:nvSpPr>
        <p:spPr>
          <a:xfrm>
            <a:off x="4583160" y="22842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7" name="Rectangle 20"/>
          <p:cNvSpPr/>
          <p:nvPr/>
        </p:nvSpPr>
        <p:spPr>
          <a:xfrm>
            <a:off x="4862520" y="22842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8" name="Rectangle 21"/>
          <p:cNvSpPr/>
          <p:nvPr/>
        </p:nvSpPr>
        <p:spPr>
          <a:xfrm>
            <a:off x="5166720" y="228456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9" name="Rectangle 22"/>
          <p:cNvSpPr/>
          <p:nvPr/>
        </p:nvSpPr>
        <p:spPr>
          <a:xfrm>
            <a:off x="5471640" y="22842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0" name="Rectangle 23"/>
          <p:cNvSpPr/>
          <p:nvPr/>
        </p:nvSpPr>
        <p:spPr>
          <a:xfrm>
            <a:off x="5776200" y="228348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1" name="Rectangle 24"/>
          <p:cNvSpPr/>
          <p:nvPr/>
        </p:nvSpPr>
        <p:spPr>
          <a:xfrm>
            <a:off x="6055920" y="228348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2" name="Rectangle 25"/>
          <p:cNvSpPr/>
          <p:nvPr/>
        </p:nvSpPr>
        <p:spPr>
          <a:xfrm>
            <a:off x="6359760" y="228600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3" name="Rectangle 26"/>
          <p:cNvSpPr/>
          <p:nvPr/>
        </p:nvSpPr>
        <p:spPr>
          <a:xfrm>
            <a:off x="6664680" y="228564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54" name="Rectangle 27"/>
          <p:cNvSpPr/>
          <p:nvPr/>
        </p:nvSpPr>
        <p:spPr>
          <a:xfrm>
            <a:off x="6969600" y="228492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55" name="Rectangle 28"/>
          <p:cNvSpPr/>
          <p:nvPr/>
        </p:nvSpPr>
        <p:spPr>
          <a:xfrm>
            <a:off x="7248960" y="228492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56" name="Rectangle 29"/>
          <p:cNvSpPr/>
          <p:nvPr/>
        </p:nvSpPr>
        <p:spPr>
          <a:xfrm>
            <a:off x="7553160" y="228564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7" name="Rectangle 30"/>
          <p:cNvSpPr/>
          <p:nvPr/>
        </p:nvSpPr>
        <p:spPr>
          <a:xfrm>
            <a:off x="7857720" y="228492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8" name="Rectangle 31"/>
          <p:cNvSpPr/>
          <p:nvPr/>
        </p:nvSpPr>
        <p:spPr>
          <a:xfrm>
            <a:off x="8162640" y="228456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9" name="Rectangle 32"/>
          <p:cNvSpPr/>
          <p:nvPr/>
        </p:nvSpPr>
        <p:spPr>
          <a:xfrm>
            <a:off x="8442000" y="2284560"/>
            <a:ext cx="304560" cy="30456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0" name="TextBox 33"/>
          <p:cNvSpPr/>
          <p:nvPr/>
        </p:nvSpPr>
        <p:spPr>
          <a:xfrm>
            <a:off x="-69120" y="3061080"/>
            <a:ext cx="14007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superblock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1" name="TextBox 34"/>
          <p:cNvSpPr/>
          <p:nvPr/>
        </p:nvSpPr>
        <p:spPr>
          <a:xfrm>
            <a:off x="729360" y="2831040"/>
            <a:ext cx="1578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rPr>
              <a:t>inode 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2" name="TextBox 35"/>
          <p:cNvSpPr/>
          <p:nvPr/>
        </p:nvSpPr>
        <p:spPr>
          <a:xfrm>
            <a:off x="4884480" y="2831040"/>
            <a:ext cx="1438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b050"/>
                </a:solidFill>
                <a:effectLst/>
                <a:uFillTx/>
                <a:latin typeface="Arial"/>
              </a:rPr>
              <a:t>data 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3" name="Left Brace 36"/>
          <p:cNvSpPr/>
          <p:nvPr/>
        </p:nvSpPr>
        <p:spPr>
          <a:xfrm rot="16200000">
            <a:off x="1481400" y="1875600"/>
            <a:ext cx="210240" cy="1752120"/>
          </a:xfrm>
          <a:prstGeom prst="leftBrace">
            <a:avLst>
              <a:gd name="adj1" fmla="val 8333"/>
              <a:gd name="adj2" fmla="val 50000"/>
            </a:avLst>
          </a:prstGeom>
          <a:noFill/>
          <a:ln>
            <a:solidFill>
              <a:srgbClr val="0070c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4" name="Left Brace 37"/>
          <p:cNvSpPr/>
          <p:nvPr/>
        </p:nvSpPr>
        <p:spPr>
          <a:xfrm rot="16200000">
            <a:off x="5511600" y="-381240"/>
            <a:ext cx="210240" cy="6259680"/>
          </a:xfrm>
          <a:prstGeom prst="leftBrace">
            <a:avLst>
              <a:gd name="adj1" fmla="val 8333"/>
              <a:gd name="adj2" fmla="val 50000"/>
            </a:avLst>
          </a:prstGeom>
          <a:noFill/>
          <a:ln>
            <a:solidFill>
              <a:srgbClr val="00b05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365" name="Straight Arrow Connector 39"/>
          <p:cNvCxnSpPr/>
          <p:nvPr/>
        </p:nvCxnSpPr>
        <p:spPr>
          <a:xfrm flipV="1">
            <a:off x="533160" y="2642400"/>
            <a:ext cx="360" cy="482040"/>
          </a:xfrm>
          <a:prstGeom prst="straightConnector1">
            <a:avLst/>
          </a:prstGeom>
          <a:ln>
            <a:solidFill>
              <a:srgbClr val="521b92"/>
            </a:solidFill>
            <a:round/>
            <a:tailEnd len="med" type="triangle" w="med"/>
          </a:ln>
        </p:spPr>
      </p:cxnSp>
      <p:sp>
        <p:nvSpPr>
          <p:cNvPr id="366" name="TextBox 45"/>
          <p:cNvSpPr/>
          <p:nvPr/>
        </p:nvSpPr>
        <p:spPr>
          <a:xfrm>
            <a:off x="351000" y="1947600"/>
            <a:ext cx="8442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0   1   2   3   4  5   6   7  8   9 </a:t>
            </a: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10 11 12 13 14 15 16 17 18 19 20 21 22 23 24 25 26 27</a:t>
            </a:r>
            <a:endParaRPr b="0" lang="en-US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53" dur="indefinite" restart="never" nodeType="tmRoot">
          <p:childTnLst>
            <p:seq>
              <p:cTn id="354" dur="indefinite" nodeType="mainSeq">
                <p:childTnLst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FFS Superblock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Identifies file system’s key parameters: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type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block size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inode array location and size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location of free list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369" name="Group 73"/>
          <p:cNvGrpSpPr/>
          <p:nvPr/>
        </p:nvGrpSpPr>
        <p:grpSpPr>
          <a:xfrm>
            <a:off x="50760" y="5277600"/>
            <a:ext cx="8931960" cy="1483200"/>
            <a:chOff x="50760" y="5277600"/>
            <a:chExt cx="8931960" cy="1483200"/>
          </a:xfrm>
        </p:grpSpPr>
        <p:sp>
          <p:nvSpPr>
            <p:cNvPr id="370" name="Rectangle 38"/>
            <p:cNvSpPr/>
            <p:nvPr/>
          </p:nvSpPr>
          <p:spPr>
            <a:xfrm>
              <a:off x="570600" y="5616000"/>
              <a:ext cx="304560" cy="304560"/>
            </a:xfrm>
            <a:prstGeom prst="rect">
              <a:avLst/>
            </a:prstGeom>
            <a:solidFill>
              <a:srgbClr val="521b92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1" name="Rectangle 39"/>
            <p:cNvSpPr/>
            <p:nvPr/>
          </p:nvSpPr>
          <p:spPr>
            <a:xfrm>
              <a:off x="875160" y="5615640"/>
              <a:ext cx="304560" cy="30456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2" name="Rectangle 40"/>
            <p:cNvSpPr/>
            <p:nvPr/>
          </p:nvSpPr>
          <p:spPr>
            <a:xfrm>
              <a:off x="1180080" y="5614920"/>
              <a:ext cx="304560" cy="30456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3" name="Rectangle 41"/>
            <p:cNvSpPr/>
            <p:nvPr/>
          </p:nvSpPr>
          <p:spPr>
            <a:xfrm>
              <a:off x="1459440" y="5614920"/>
              <a:ext cx="304560" cy="30456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4" name="Rectangle 42"/>
            <p:cNvSpPr/>
            <p:nvPr/>
          </p:nvSpPr>
          <p:spPr>
            <a:xfrm>
              <a:off x="1764000" y="5617800"/>
              <a:ext cx="304560" cy="29988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5" name="Rectangle 43"/>
            <p:cNvSpPr/>
            <p:nvPr/>
          </p:nvSpPr>
          <p:spPr>
            <a:xfrm>
              <a:off x="2068560" y="5616360"/>
              <a:ext cx="304560" cy="30456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6" name="Rectangle 44"/>
            <p:cNvSpPr/>
            <p:nvPr/>
          </p:nvSpPr>
          <p:spPr>
            <a:xfrm>
              <a:off x="2373120" y="5616000"/>
              <a:ext cx="304560" cy="30456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7" name="Rectangle 45"/>
            <p:cNvSpPr/>
            <p:nvPr/>
          </p:nvSpPr>
          <p:spPr>
            <a:xfrm>
              <a:off x="2652480" y="561600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8" name="Rectangle 46"/>
            <p:cNvSpPr/>
            <p:nvPr/>
          </p:nvSpPr>
          <p:spPr>
            <a:xfrm>
              <a:off x="2963160" y="561600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9" name="Rectangle 47"/>
            <p:cNvSpPr/>
            <p:nvPr/>
          </p:nvSpPr>
          <p:spPr>
            <a:xfrm>
              <a:off x="3268080" y="56156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0" name="Rectangle 48"/>
            <p:cNvSpPr/>
            <p:nvPr/>
          </p:nvSpPr>
          <p:spPr>
            <a:xfrm>
              <a:off x="357300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1" name="Rectangle 49"/>
            <p:cNvSpPr/>
            <p:nvPr/>
          </p:nvSpPr>
          <p:spPr>
            <a:xfrm>
              <a:off x="385236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2" name="Rectangle 50"/>
            <p:cNvSpPr/>
            <p:nvPr/>
          </p:nvSpPr>
          <p:spPr>
            <a:xfrm>
              <a:off x="416304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3" name="Rectangle 51"/>
            <p:cNvSpPr/>
            <p:nvPr/>
          </p:nvSpPr>
          <p:spPr>
            <a:xfrm>
              <a:off x="4467960" y="561456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4" name="Rectangle 52"/>
            <p:cNvSpPr/>
            <p:nvPr/>
          </p:nvSpPr>
          <p:spPr>
            <a:xfrm>
              <a:off x="4772520" y="56138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5" name="Rectangle 53"/>
            <p:cNvSpPr/>
            <p:nvPr/>
          </p:nvSpPr>
          <p:spPr>
            <a:xfrm>
              <a:off x="5052240" y="56138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6" name="Rectangle 54"/>
            <p:cNvSpPr/>
            <p:nvPr/>
          </p:nvSpPr>
          <p:spPr>
            <a:xfrm>
              <a:off x="5356080" y="561456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7" name="Rectangle 55"/>
            <p:cNvSpPr/>
            <p:nvPr/>
          </p:nvSpPr>
          <p:spPr>
            <a:xfrm>
              <a:off x="5661000" y="56138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8" name="Rectangle 56"/>
            <p:cNvSpPr/>
            <p:nvPr/>
          </p:nvSpPr>
          <p:spPr>
            <a:xfrm>
              <a:off x="5965920" y="561348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9" name="Rectangle 57"/>
            <p:cNvSpPr/>
            <p:nvPr/>
          </p:nvSpPr>
          <p:spPr>
            <a:xfrm>
              <a:off x="6245280" y="561348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0" name="Rectangle 58"/>
            <p:cNvSpPr/>
            <p:nvPr/>
          </p:nvSpPr>
          <p:spPr>
            <a:xfrm>
              <a:off x="6549480" y="561600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1" name="Rectangle 59"/>
            <p:cNvSpPr/>
            <p:nvPr/>
          </p:nvSpPr>
          <p:spPr>
            <a:xfrm>
              <a:off x="6854040" y="56156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2" name="Rectangle 60"/>
            <p:cNvSpPr/>
            <p:nvPr/>
          </p:nvSpPr>
          <p:spPr>
            <a:xfrm>
              <a:off x="715896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3" name="Rectangle 61"/>
            <p:cNvSpPr/>
            <p:nvPr/>
          </p:nvSpPr>
          <p:spPr>
            <a:xfrm>
              <a:off x="743832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4" name="Rectangle 62"/>
            <p:cNvSpPr/>
            <p:nvPr/>
          </p:nvSpPr>
          <p:spPr>
            <a:xfrm>
              <a:off x="7742520" y="56156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5" name="Rectangle 63"/>
            <p:cNvSpPr/>
            <p:nvPr/>
          </p:nvSpPr>
          <p:spPr>
            <a:xfrm>
              <a:off x="804744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6" name="Rectangle 64"/>
            <p:cNvSpPr/>
            <p:nvPr/>
          </p:nvSpPr>
          <p:spPr>
            <a:xfrm>
              <a:off x="8352000" y="561456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7" name="Rectangle 65"/>
            <p:cNvSpPr/>
            <p:nvPr/>
          </p:nvSpPr>
          <p:spPr>
            <a:xfrm>
              <a:off x="8631360" y="561456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8" name="TextBox 66"/>
            <p:cNvSpPr/>
            <p:nvPr/>
          </p:nvSpPr>
          <p:spPr>
            <a:xfrm>
              <a:off x="50760" y="6391080"/>
              <a:ext cx="14007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chemeClr val="accent1"/>
                  </a:solidFill>
                  <a:effectLst/>
                  <a:uFillTx/>
                  <a:latin typeface="Arial"/>
                </a:rPr>
                <a:t>superblock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9" name="TextBox 67"/>
            <p:cNvSpPr/>
            <p:nvPr/>
          </p:nvSpPr>
          <p:spPr>
            <a:xfrm>
              <a:off x="918720" y="6161040"/>
              <a:ext cx="1578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rgbClr val="0070c0"/>
                  </a:solidFill>
                  <a:effectLst/>
                  <a:uFillTx/>
                  <a:latin typeface="Arial"/>
                </a:rPr>
                <a:t>inode blocks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0" name="TextBox 68"/>
            <p:cNvSpPr/>
            <p:nvPr/>
          </p:nvSpPr>
          <p:spPr>
            <a:xfrm>
              <a:off x="5073840" y="6161040"/>
              <a:ext cx="14389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rgbClr val="00b050"/>
                  </a:solidFill>
                  <a:effectLst/>
                  <a:uFillTx/>
                  <a:latin typeface="Arial"/>
                </a:rPr>
                <a:t>data blocks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1" name="Left Brace 69"/>
            <p:cNvSpPr/>
            <p:nvPr/>
          </p:nvSpPr>
          <p:spPr>
            <a:xfrm rot="16200000">
              <a:off x="1670760" y="5205600"/>
              <a:ext cx="210240" cy="175212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2" name="Left Brace 70"/>
            <p:cNvSpPr/>
            <p:nvPr/>
          </p:nvSpPr>
          <p:spPr>
            <a:xfrm rot="16200000">
              <a:off x="5701320" y="2948400"/>
              <a:ext cx="210240" cy="625968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b05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403" name="Straight Arrow Connector 71"/>
            <p:cNvCxnSpPr/>
            <p:nvPr/>
          </p:nvCxnSpPr>
          <p:spPr>
            <a:xfrm flipV="1">
              <a:off x="722520" y="5972400"/>
              <a:ext cx="360" cy="48204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404" name="TextBox 72"/>
            <p:cNvSpPr/>
            <p:nvPr/>
          </p:nvSpPr>
          <p:spPr>
            <a:xfrm>
              <a:off x="540360" y="5277600"/>
              <a:ext cx="84423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0   1   2   3   4  5   6   7  8   9 </a:t>
              </a:r>
              <a:r>
                <a:rPr b="0" lang="en-US" sz="17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10 11 12 13 14 15 16 17 18 19 20 21 22 23 24 25 26 27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Rectangle 5"/>
          <p:cNvSpPr/>
          <p:nvPr/>
        </p:nvSpPr>
        <p:spPr>
          <a:xfrm>
            <a:off x="457200" y="533520"/>
            <a:ext cx="3580920" cy="3504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06" name="Rectangle 6"/>
          <p:cNvSpPr/>
          <p:nvPr/>
        </p:nvSpPr>
        <p:spPr>
          <a:xfrm>
            <a:off x="8001000" y="6019920"/>
            <a:ext cx="837720" cy="837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0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FFS inodes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8" name="Content Placeholder 2"/>
          <p:cNvSpPr/>
          <p:nvPr/>
        </p:nvSpPr>
        <p:spPr>
          <a:xfrm>
            <a:off x="457200" y="1600200"/>
            <a:ext cx="4419360" cy="487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inode blocks contain an array of inodes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inode contains: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Metadata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info about which blocks         store that file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09" name="Group 14"/>
          <p:cNvGrpSpPr/>
          <p:nvPr/>
        </p:nvGrpSpPr>
        <p:grpSpPr>
          <a:xfrm>
            <a:off x="6404040" y="658800"/>
            <a:ext cx="2282400" cy="4608000"/>
            <a:chOff x="6404040" y="658800"/>
            <a:chExt cx="2282400" cy="4608000"/>
          </a:xfrm>
        </p:grpSpPr>
        <p:sp>
          <p:nvSpPr>
            <p:cNvPr id="410" name="Rectangle 2"/>
            <p:cNvSpPr/>
            <p:nvPr/>
          </p:nvSpPr>
          <p:spPr>
            <a:xfrm>
              <a:off x="6934320" y="685800"/>
              <a:ext cx="1752120" cy="152352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3c136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lt1"/>
                  </a:solidFill>
                  <a:effectLst/>
                  <a:uFillTx/>
                  <a:latin typeface="Arial"/>
                </a:rPr>
                <a:t>File Metadata</a:t>
              </a:r>
              <a:endParaRPr b="0" lang="en-US" sz="24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11" name="Rectangle 3"/>
            <p:cNvSpPr/>
            <p:nvPr/>
          </p:nvSpPr>
          <p:spPr>
            <a:xfrm>
              <a:off x="6934320" y="2209680"/>
              <a:ext cx="1752120" cy="30571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references to file blocks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412" name="Straight Connector 8"/>
            <p:cNvCxnSpPr/>
            <p:nvPr/>
          </p:nvCxnSpPr>
          <p:spPr>
            <a:xfrm flipV="1">
              <a:off x="6429240" y="658800"/>
              <a:ext cx="505080" cy="2541960"/>
            </a:xfrm>
            <a:prstGeom prst="straightConnector1">
              <a:avLst/>
            </a:prstGeom>
            <a:ln>
              <a:solidFill>
                <a:srgbClr val="0070c0"/>
              </a:solidFill>
              <a:round/>
            </a:ln>
          </p:spPr>
        </p:cxnSp>
        <p:cxnSp>
          <p:nvCxnSpPr>
            <p:cNvPr id="413" name="Straight Connector 10"/>
            <p:cNvCxnSpPr>
              <a:stCxn id="414" idx="3"/>
            </p:cNvCxnSpPr>
            <p:nvPr/>
          </p:nvCxnSpPr>
          <p:spPr>
            <a:xfrm>
              <a:off x="6404040" y="3267000"/>
              <a:ext cx="505440" cy="1991160"/>
            </a:xfrm>
            <a:prstGeom prst="straightConnector1">
              <a:avLst/>
            </a:prstGeom>
            <a:ln>
              <a:solidFill>
                <a:srgbClr val="0070c0"/>
              </a:solidFill>
              <a:round/>
            </a:ln>
          </p:spPr>
        </p:cxnSp>
      </p:grpSp>
      <p:grpSp>
        <p:nvGrpSpPr>
          <p:cNvPr id="415" name="Group 46"/>
          <p:cNvGrpSpPr/>
          <p:nvPr/>
        </p:nvGrpSpPr>
        <p:grpSpPr>
          <a:xfrm>
            <a:off x="50760" y="5277600"/>
            <a:ext cx="8931960" cy="1483200"/>
            <a:chOff x="50760" y="5277600"/>
            <a:chExt cx="8931960" cy="1483200"/>
          </a:xfrm>
        </p:grpSpPr>
        <p:sp>
          <p:nvSpPr>
            <p:cNvPr id="416" name="Rectangle 47"/>
            <p:cNvSpPr/>
            <p:nvPr/>
          </p:nvSpPr>
          <p:spPr>
            <a:xfrm>
              <a:off x="570600" y="5616000"/>
              <a:ext cx="304560" cy="304560"/>
            </a:xfrm>
            <a:prstGeom prst="rect">
              <a:avLst/>
            </a:prstGeom>
            <a:solidFill>
              <a:srgbClr val="521b92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17" name="Rectangle 48"/>
            <p:cNvSpPr/>
            <p:nvPr/>
          </p:nvSpPr>
          <p:spPr>
            <a:xfrm>
              <a:off x="875160" y="5615640"/>
              <a:ext cx="304560" cy="30456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18" name="Rectangle 49"/>
            <p:cNvSpPr/>
            <p:nvPr/>
          </p:nvSpPr>
          <p:spPr>
            <a:xfrm>
              <a:off x="1180080" y="5614920"/>
              <a:ext cx="304560" cy="30456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19" name="Rectangle 50"/>
            <p:cNvSpPr/>
            <p:nvPr/>
          </p:nvSpPr>
          <p:spPr>
            <a:xfrm>
              <a:off x="1459440" y="5614920"/>
              <a:ext cx="304560" cy="30456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0" name="Rectangle 51"/>
            <p:cNvSpPr/>
            <p:nvPr/>
          </p:nvSpPr>
          <p:spPr>
            <a:xfrm>
              <a:off x="1764000" y="5617800"/>
              <a:ext cx="304560" cy="29988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1" name="Rectangle 52"/>
            <p:cNvSpPr/>
            <p:nvPr/>
          </p:nvSpPr>
          <p:spPr>
            <a:xfrm>
              <a:off x="2068560" y="5616360"/>
              <a:ext cx="304560" cy="30456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2" name="Rectangle 53"/>
            <p:cNvSpPr/>
            <p:nvPr/>
          </p:nvSpPr>
          <p:spPr>
            <a:xfrm>
              <a:off x="2373120" y="5616000"/>
              <a:ext cx="304560" cy="30456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3" name="Rectangle 54"/>
            <p:cNvSpPr/>
            <p:nvPr/>
          </p:nvSpPr>
          <p:spPr>
            <a:xfrm>
              <a:off x="2652480" y="561600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4" name="Rectangle 55"/>
            <p:cNvSpPr/>
            <p:nvPr/>
          </p:nvSpPr>
          <p:spPr>
            <a:xfrm>
              <a:off x="2963160" y="561600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5" name="Rectangle 56"/>
            <p:cNvSpPr/>
            <p:nvPr/>
          </p:nvSpPr>
          <p:spPr>
            <a:xfrm>
              <a:off x="3268080" y="56156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6" name="Rectangle 57"/>
            <p:cNvSpPr/>
            <p:nvPr/>
          </p:nvSpPr>
          <p:spPr>
            <a:xfrm>
              <a:off x="357300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7" name="Rectangle 58"/>
            <p:cNvSpPr/>
            <p:nvPr/>
          </p:nvSpPr>
          <p:spPr>
            <a:xfrm>
              <a:off x="385236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8" name="Rectangle 59"/>
            <p:cNvSpPr/>
            <p:nvPr/>
          </p:nvSpPr>
          <p:spPr>
            <a:xfrm>
              <a:off x="416304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9" name="Rectangle 60"/>
            <p:cNvSpPr/>
            <p:nvPr/>
          </p:nvSpPr>
          <p:spPr>
            <a:xfrm>
              <a:off x="4467960" y="561456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0" name="Rectangle 61"/>
            <p:cNvSpPr/>
            <p:nvPr/>
          </p:nvSpPr>
          <p:spPr>
            <a:xfrm>
              <a:off x="4772520" y="56138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1" name="Rectangle 62"/>
            <p:cNvSpPr/>
            <p:nvPr/>
          </p:nvSpPr>
          <p:spPr>
            <a:xfrm>
              <a:off x="5052240" y="56138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2" name="Rectangle 63"/>
            <p:cNvSpPr/>
            <p:nvPr/>
          </p:nvSpPr>
          <p:spPr>
            <a:xfrm>
              <a:off x="5356080" y="561456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3" name="Rectangle 64"/>
            <p:cNvSpPr/>
            <p:nvPr/>
          </p:nvSpPr>
          <p:spPr>
            <a:xfrm>
              <a:off x="5661000" y="56138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4" name="Rectangle 65"/>
            <p:cNvSpPr/>
            <p:nvPr/>
          </p:nvSpPr>
          <p:spPr>
            <a:xfrm>
              <a:off x="5965920" y="561348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5" name="Rectangle 66"/>
            <p:cNvSpPr/>
            <p:nvPr/>
          </p:nvSpPr>
          <p:spPr>
            <a:xfrm>
              <a:off x="6245280" y="561348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6" name="Rectangle 67"/>
            <p:cNvSpPr/>
            <p:nvPr/>
          </p:nvSpPr>
          <p:spPr>
            <a:xfrm>
              <a:off x="6549480" y="561600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7" name="Rectangle 68"/>
            <p:cNvSpPr/>
            <p:nvPr/>
          </p:nvSpPr>
          <p:spPr>
            <a:xfrm>
              <a:off x="6854040" y="56156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8" name="Rectangle 69"/>
            <p:cNvSpPr/>
            <p:nvPr/>
          </p:nvSpPr>
          <p:spPr>
            <a:xfrm>
              <a:off x="715896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9" name="Rectangle 70"/>
            <p:cNvSpPr/>
            <p:nvPr/>
          </p:nvSpPr>
          <p:spPr>
            <a:xfrm>
              <a:off x="743832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0" name="Rectangle 71"/>
            <p:cNvSpPr/>
            <p:nvPr/>
          </p:nvSpPr>
          <p:spPr>
            <a:xfrm>
              <a:off x="7742520" y="561564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1" name="Rectangle 72"/>
            <p:cNvSpPr/>
            <p:nvPr/>
          </p:nvSpPr>
          <p:spPr>
            <a:xfrm>
              <a:off x="8047440" y="561492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2" name="Rectangle 73"/>
            <p:cNvSpPr/>
            <p:nvPr/>
          </p:nvSpPr>
          <p:spPr>
            <a:xfrm>
              <a:off x="8352000" y="561456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3" name="Rectangle 74"/>
            <p:cNvSpPr/>
            <p:nvPr/>
          </p:nvSpPr>
          <p:spPr>
            <a:xfrm>
              <a:off x="8631360" y="5614560"/>
              <a:ext cx="304560" cy="30456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4" name="TextBox 75"/>
            <p:cNvSpPr/>
            <p:nvPr/>
          </p:nvSpPr>
          <p:spPr>
            <a:xfrm>
              <a:off x="50760" y="6391080"/>
              <a:ext cx="14007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chemeClr val="accent1"/>
                  </a:solidFill>
                  <a:effectLst/>
                  <a:uFillTx/>
                  <a:latin typeface="Arial"/>
                </a:rPr>
                <a:t>superblock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5" name="TextBox 76"/>
            <p:cNvSpPr/>
            <p:nvPr/>
          </p:nvSpPr>
          <p:spPr>
            <a:xfrm>
              <a:off x="918720" y="6161040"/>
              <a:ext cx="1578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rgbClr val="0070c0"/>
                  </a:solidFill>
                  <a:effectLst/>
                  <a:uFillTx/>
                  <a:latin typeface="Arial"/>
                </a:rPr>
                <a:t>inode blocks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6" name="TextBox 77"/>
            <p:cNvSpPr/>
            <p:nvPr/>
          </p:nvSpPr>
          <p:spPr>
            <a:xfrm>
              <a:off x="5073840" y="6161040"/>
              <a:ext cx="14389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rgbClr val="00b050"/>
                  </a:solidFill>
                  <a:effectLst/>
                  <a:uFillTx/>
                  <a:latin typeface="Arial"/>
                </a:rPr>
                <a:t>data blocks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7" name="Left Brace 78"/>
            <p:cNvSpPr/>
            <p:nvPr/>
          </p:nvSpPr>
          <p:spPr>
            <a:xfrm rot="16200000">
              <a:off x="1670760" y="5205600"/>
              <a:ext cx="210240" cy="175212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8" name="Left Brace 79"/>
            <p:cNvSpPr/>
            <p:nvPr/>
          </p:nvSpPr>
          <p:spPr>
            <a:xfrm rot="16200000">
              <a:off x="5701320" y="2948400"/>
              <a:ext cx="210240" cy="625968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b05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449" name="Straight Arrow Connector 80"/>
            <p:cNvCxnSpPr/>
            <p:nvPr/>
          </p:nvCxnSpPr>
          <p:spPr>
            <a:xfrm flipV="1">
              <a:off x="722520" y="5972400"/>
              <a:ext cx="360" cy="48204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450" name="TextBox 81"/>
            <p:cNvSpPr/>
            <p:nvPr/>
          </p:nvSpPr>
          <p:spPr>
            <a:xfrm>
              <a:off x="540360" y="5277600"/>
              <a:ext cx="84423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0   1   2   3   4  5   6   7  8   9 </a:t>
              </a:r>
              <a:r>
                <a:rPr b="0" lang="en-US" sz="17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10 11 12 13 14 15 16 17 18 19 20 21 22 23 24 25 26 27</a:t>
              </a:r>
              <a:endParaRPr b="0" lang="en-US" sz="17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51" name="Rectangle 83"/>
          <p:cNvSpPr/>
          <p:nvPr/>
        </p:nvSpPr>
        <p:spPr>
          <a:xfrm>
            <a:off x="2073960" y="5613480"/>
            <a:ext cx="304560" cy="304560"/>
          </a:xfrm>
          <a:prstGeom prst="rect">
            <a:avLst/>
          </a:prstGeom>
          <a:solidFill>
            <a:srgbClr val="0070c0"/>
          </a:solidFill>
          <a:ln w="76200"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70c0"/>
              </a:solidFill>
              <a:effectLst/>
              <a:uFillTx/>
              <a:latin typeface="Arial"/>
            </a:endParaRPr>
          </a:p>
        </p:txBody>
      </p:sp>
      <p:grpSp>
        <p:nvGrpSpPr>
          <p:cNvPr id="452" name="Group 119"/>
          <p:cNvGrpSpPr/>
          <p:nvPr/>
        </p:nvGrpSpPr>
        <p:grpSpPr>
          <a:xfrm>
            <a:off x="5791320" y="1600200"/>
            <a:ext cx="614880" cy="3193920"/>
            <a:chOff x="5791320" y="1600200"/>
            <a:chExt cx="614880" cy="3193920"/>
          </a:xfrm>
        </p:grpSpPr>
        <p:sp>
          <p:nvSpPr>
            <p:cNvPr id="453" name="Rectangle 84"/>
            <p:cNvSpPr/>
            <p:nvPr/>
          </p:nvSpPr>
          <p:spPr>
            <a:xfrm>
              <a:off x="5797080" y="16002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54" name="Rectangle 85"/>
            <p:cNvSpPr/>
            <p:nvPr/>
          </p:nvSpPr>
          <p:spPr>
            <a:xfrm>
              <a:off x="5797080" y="17280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55" name="Rectangle 86"/>
            <p:cNvSpPr/>
            <p:nvPr/>
          </p:nvSpPr>
          <p:spPr>
            <a:xfrm>
              <a:off x="5795280" y="18637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56" name="Rectangle 87"/>
            <p:cNvSpPr/>
            <p:nvPr/>
          </p:nvSpPr>
          <p:spPr>
            <a:xfrm>
              <a:off x="5795280" y="19990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57" name="Rectangle 88"/>
            <p:cNvSpPr/>
            <p:nvPr/>
          </p:nvSpPr>
          <p:spPr>
            <a:xfrm>
              <a:off x="5795280" y="21322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58" name="Rectangle 89"/>
            <p:cNvSpPr/>
            <p:nvPr/>
          </p:nvSpPr>
          <p:spPr>
            <a:xfrm>
              <a:off x="5795280" y="22600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59" name="Rectangle 90"/>
            <p:cNvSpPr/>
            <p:nvPr/>
          </p:nvSpPr>
          <p:spPr>
            <a:xfrm>
              <a:off x="5793480" y="23958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0" name="Rectangle 91"/>
            <p:cNvSpPr/>
            <p:nvPr/>
          </p:nvSpPr>
          <p:spPr>
            <a:xfrm>
              <a:off x="5793480" y="25311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1" name="Rectangle 92"/>
            <p:cNvSpPr/>
            <p:nvPr/>
          </p:nvSpPr>
          <p:spPr>
            <a:xfrm>
              <a:off x="5795280" y="26643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2" name="Rectangle 93"/>
            <p:cNvSpPr/>
            <p:nvPr/>
          </p:nvSpPr>
          <p:spPr>
            <a:xfrm>
              <a:off x="5795280" y="27921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3" name="Rectangle 94"/>
            <p:cNvSpPr/>
            <p:nvPr/>
          </p:nvSpPr>
          <p:spPr>
            <a:xfrm>
              <a:off x="5793480" y="29275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4" name="Rectangle 95"/>
            <p:cNvSpPr/>
            <p:nvPr/>
          </p:nvSpPr>
          <p:spPr>
            <a:xfrm>
              <a:off x="5793480" y="30632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14" name="Rectangle 96"/>
            <p:cNvSpPr/>
            <p:nvPr/>
          </p:nvSpPr>
          <p:spPr>
            <a:xfrm>
              <a:off x="5794920" y="32032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5" name="Rectangle 97"/>
            <p:cNvSpPr/>
            <p:nvPr/>
          </p:nvSpPr>
          <p:spPr>
            <a:xfrm>
              <a:off x="5794920" y="33310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6" name="Rectangle 98"/>
            <p:cNvSpPr/>
            <p:nvPr/>
          </p:nvSpPr>
          <p:spPr>
            <a:xfrm>
              <a:off x="5793120" y="34668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7" name="Rectangle 99"/>
            <p:cNvSpPr/>
            <p:nvPr/>
          </p:nvSpPr>
          <p:spPr>
            <a:xfrm>
              <a:off x="5793120" y="36025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8" name="Rectangle 100"/>
            <p:cNvSpPr/>
            <p:nvPr/>
          </p:nvSpPr>
          <p:spPr>
            <a:xfrm>
              <a:off x="5793120" y="37353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9" name="Rectangle 101"/>
            <p:cNvSpPr/>
            <p:nvPr/>
          </p:nvSpPr>
          <p:spPr>
            <a:xfrm>
              <a:off x="5793120" y="38631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0" name="Rectangle 102"/>
            <p:cNvSpPr/>
            <p:nvPr/>
          </p:nvSpPr>
          <p:spPr>
            <a:xfrm>
              <a:off x="5791320" y="39988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1" name="Rectangle 103"/>
            <p:cNvSpPr/>
            <p:nvPr/>
          </p:nvSpPr>
          <p:spPr>
            <a:xfrm>
              <a:off x="5791320" y="41346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2" name="Rectangle 104"/>
            <p:cNvSpPr/>
            <p:nvPr/>
          </p:nvSpPr>
          <p:spPr>
            <a:xfrm>
              <a:off x="5793120" y="42674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3" name="Rectangle 105"/>
            <p:cNvSpPr/>
            <p:nvPr/>
          </p:nvSpPr>
          <p:spPr>
            <a:xfrm>
              <a:off x="5793120" y="43952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4" name="Rectangle 106"/>
            <p:cNvSpPr/>
            <p:nvPr/>
          </p:nvSpPr>
          <p:spPr>
            <a:xfrm>
              <a:off x="5791320" y="45309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5" name="Rectangle 107"/>
            <p:cNvSpPr/>
            <p:nvPr/>
          </p:nvSpPr>
          <p:spPr>
            <a:xfrm>
              <a:off x="5791320" y="46666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76" name="Rectangle 109"/>
          <p:cNvSpPr/>
          <p:nvPr/>
        </p:nvSpPr>
        <p:spPr>
          <a:xfrm>
            <a:off x="5779800" y="3188520"/>
            <a:ext cx="609120" cy="127440"/>
          </a:xfrm>
          <a:prstGeom prst="rect">
            <a:avLst/>
          </a:prstGeom>
          <a:solidFill>
            <a:srgbClr val="00b0f0"/>
          </a:solidFill>
          <a:ln w="76200"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70c0"/>
              </a:solidFill>
              <a:effectLst/>
              <a:uFillTx/>
              <a:latin typeface="Arial"/>
            </a:endParaRPr>
          </a:p>
        </p:txBody>
      </p:sp>
      <p:cxnSp>
        <p:nvCxnSpPr>
          <p:cNvPr id="477" name="Straight Connector 111"/>
          <p:cNvCxnSpPr/>
          <p:nvPr/>
        </p:nvCxnSpPr>
        <p:spPr>
          <a:xfrm flipV="1">
            <a:off x="2068200" y="1600200"/>
            <a:ext cx="3711960" cy="4013640"/>
          </a:xfrm>
          <a:prstGeom prst="straightConnector1">
            <a:avLst/>
          </a:prstGeom>
          <a:ln>
            <a:solidFill>
              <a:srgbClr val="0070c0"/>
            </a:solidFill>
            <a:round/>
          </a:ln>
        </p:spPr>
      </p:cxnSp>
      <p:cxnSp>
        <p:nvCxnSpPr>
          <p:cNvPr id="478" name="Straight Connector 112"/>
          <p:cNvCxnSpPr>
            <a:endCxn id="475" idx="1"/>
          </p:cNvCxnSpPr>
          <p:nvPr/>
        </p:nvCxnSpPr>
        <p:spPr>
          <a:xfrm flipV="1">
            <a:off x="2388240" y="4730400"/>
            <a:ext cx="3403440" cy="875160"/>
          </a:xfrm>
          <a:prstGeom prst="straightConnector1">
            <a:avLst/>
          </a:prstGeom>
          <a:ln>
            <a:solidFill>
              <a:srgbClr val="0070c0"/>
            </a:solidFill>
            <a:round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9" dur="indefinite" restart="never" nodeType="tmRoot">
          <p:childTnLst>
            <p:seq>
              <p:cTn id="380" dur="indefinite" nodeType="mainSeq">
                <p:childTnLst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inode Metadata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0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647676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Type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ordinary file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directory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symbolic link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special device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Size of the file (in #bytes) 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# links to the i-node 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Owner (user id and group id) 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Protection bits 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Times: creation, last accessed, last modified 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</a:pP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481" name="Group 5"/>
          <p:cNvGrpSpPr/>
          <p:nvPr/>
        </p:nvGrpSpPr>
        <p:grpSpPr>
          <a:xfrm>
            <a:off x="6934320" y="685800"/>
            <a:ext cx="1752120" cy="4581000"/>
            <a:chOff x="6934320" y="685800"/>
            <a:chExt cx="1752120" cy="4581000"/>
          </a:xfrm>
        </p:grpSpPr>
        <p:sp>
          <p:nvSpPr>
            <p:cNvPr id="482" name="Rectangle 6"/>
            <p:cNvSpPr/>
            <p:nvPr/>
          </p:nvSpPr>
          <p:spPr>
            <a:xfrm>
              <a:off x="6934320" y="685800"/>
              <a:ext cx="1752120" cy="152352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3c136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lt1"/>
                  </a:solidFill>
                  <a:effectLst/>
                  <a:uFillTx/>
                  <a:latin typeface="Arial"/>
                </a:rPr>
                <a:t>File Metadata</a:t>
              </a:r>
              <a:endParaRPr b="0" lang="en-US" sz="24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3" name="Rectangle 7"/>
            <p:cNvSpPr/>
            <p:nvPr/>
          </p:nvSpPr>
          <p:spPr>
            <a:xfrm>
              <a:off x="6934320" y="2209680"/>
              <a:ext cx="1752120" cy="30571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references to file blocks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Rectangle 173"/>
          <p:cNvSpPr/>
          <p:nvPr/>
        </p:nvSpPr>
        <p:spPr>
          <a:xfrm>
            <a:off x="2586960" y="3097080"/>
            <a:ext cx="1228320" cy="3503160"/>
          </a:xfrm>
          <a:prstGeom prst="rect">
            <a:avLst/>
          </a:prstGeom>
          <a:noFill/>
          <a:ln>
            <a:solidFill>
              <a:srgbClr val="0070c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references to file 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FFS Index Structures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486" name="Group 174"/>
          <p:cNvGrpSpPr/>
          <p:nvPr/>
        </p:nvGrpSpPr>
        <p:grpSpPr>
          <a:xfrm>
            <a:off x="2590920" y="3115440"/>
            <a:ext cx="1218960" cy="2815560"/>
            <a:chOff x="2590920" y="3115440"/>
            <a:chExt cx="1218960" cy="2815560"/>
          </a:xfrm>
        </p:grpSpPr>
        <p:sp>
          <p:nvSpPr>
            <p:cNvPr id="487" name="Rectangle 7"/>
            <p:cNvSpPr/>
            <p:nvPr/>
          </p:nvSpPr>
          <p:spPr>
            <a:xfrm>
              <a:off x="2590920" y="311544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8" name="Rectangle 8"/>
            <p:cNvSpPr/>
            <p:nvPr/>
          </p:nvSpPr>
          <p:spPr>
            <a:xfrm>
              <a:off x="2590920" y="335268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9" name="Rectangle 9"/>
            <p:cNvSpPr/>
            <p:nvPr/>
          </p:nvSpPr>
          <p:spPr>
            <a:xfrm>
              <a:off x="2590920" y="358632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0" name="Rectangle 10"/>
            <p:cNvSpPr/>
            <p:nvPr/>
          </p:nvSpPr>
          <p:spPr>
            <a:xfrm>
              <a:off x="2590920" y="381888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1" name="Rectangle 11"/>
            <p:cNvSpPr/>
            <p:nvPr/>
          </p:nvSpPr>
          <p:spPr>
            <a:xfrm>
              <a:off x="2590920" y="404784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2" name="Rectangle 12"/>
            <p:cNvSpPr/>
            <p:nvPr/>
          </p:nvSpPr>
          <p:spPr>
            <a:xfrm>
              <a:off x="2590920" y="428508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3" name="Rectangle 13"/>
            <p:cNvSpPr/>
            <p:nvPr/>
          </p:nvSpPr>
          <p:spPr>
            <a:xfrm>
              <a:off x="2590920" y="451872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4" name="Rectangle 14"/>
            <p:cNvSpPr/>
            <p:nvPr/>
          </p:nvSpPr>
          <p:spPr>
            <a:xfrm>
              <a:off x="2590920" y="475128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5" name="Rectangle 15"/>
            <p:cNvSpPr/>
            <p:nvPr/>
          </p:nvSpPr>
          <p:spPr>
            <a:xfrm>
              <a:off x="2590920" y="498996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6" name="Rectangle 16"/>
            <p:cNvSpPr/>
            <p:nvPr/>
          </p:nvSpPr>
          <p:spPr>
            <a:xfrm>
              <a:off x="2590920" y="522756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7" name="Rectangle 17"/>
            <p:cNvSpPr/>
            <p:nvPr/>
          </p:nvSpPr>
          <p:spPr>
            <a:xfrm>
              <a:off x="2590920" y="546120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8" name="Rectangle 18"/>
            <p:cNvSpPr/>
            <p:nvPr/>
          </p:nvSpPr>
          <p:spPr>
            <a:xfrm>
              <a:off x="2590920" y="569376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99" name="Rectangle 6"/>
          <p:cNvSpPr/>
          <p:nvPr/>
        </p:nvSpPr>
        <p:spPr>
          <a:xfrm>
            <a:off x="2590920" y="2209680"/>
            <a:ext cx="1218960" cy="914040"/>
          </a:xfrm>
          <a:prstGeom prst="rect">
            <a:avLst/>
          </a:prstGeom>
          <a:solidFill>
            <a:srgbClr val="0070c0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File Metadata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00" name="Rectangle 19"/>
          <p:cNvSpPr/>
          <p:nvPr/>
        </p:nvSpPr>
        <p:spPr>
          <a:xfrm>
            <a:off x="2590920" y="5924520"/>
            <a:ext cx="1218960" cy="237240"/>
          </a:xfrm>
          <a:prstGeom prst="rect">
            <a:avLst/>
          </a:prstGeom>
          <a:solidFill>
            <a:srgbClr val="ffffff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Indirect Pointer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1" name="Rectangle 20"/>
          <p:cNvSpPr/>
          <p:nvPr/>
        </p:nvSpPr>
        <p:spPr>
          <a:xfrm>
            <a:off x="2590920" y="6158160"/>
            <a:ext cx="1218960" cy="237240"/>
          </a:xfrm>
          <a:prstGeom prst="rect">
            <a:avLst/>
          </a:prstGeom>
          <a:solidFill>
            <a:srgbClr val="ffffff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Double Ind Ptr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2" name="Rectangle 21"/>
          <p:cNvSpPr/>
          <p:nvPr/>
        </p:nvSpPr>
        <p:spPr>
          <a:xfrm>
            <a:off x="2590920" y="6390720"/>
            <a:ext cx="1218960" cy="237240"/>
          </a:xfrm>
          <a:prstGeom prst="rect">
            <a:avLst/>
          </a:prstGeom>
          <a:solidFill>
            <a:srgbClr val="ffffff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Triple Ind Ptr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3" name="Rectangle 22"/>
          <p:cNvSpPr/>
          <p:nvPr/>
        </p:nvSpPr>
        <p:spPr>
          <a:xfrm>
            <a:off x="5562720" y="152280"/>
            <a:ext cx="3352320" cy="53892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"Pointer" is a block number, not a memory address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04" name="Group 23"/>
          <p:cNvGrpSpPr/>
          <p:nvPr/>
        </p:nvGrpSpPr>
        <p:grpSpPr>
          <a:xfrm>
            <a:off x="908280" y="1745640"/>
            <a:ext cx="615240" cy="3193920"/>
            <a:chOff x="908280" y="1745640"/>
            <a:chExt cx="615240" cy="3193920"/>
          </a:xfrm>
        </p:grpSpPr>
        <p:sp>
          <p:nvSpPr>
            <p:cNvPr id="505" name="Rectangle 24"/>
            <p:cNvSpPr/>
            <p:nvPr/>
          </p:nvSpPr>
          <p:spPr>
            <a:xfrm>
              <a:off x="914400" y="17456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06" name="Rectangle 25"/>
            <p:cNvSpPr/>
            <p:nvPr/>
          </p:nvSpPr>
          <p:spPr>
            <a:xfrm>
              <a:off x="914400" y="18734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07" name="Rectangle 26"/>
            <p:cNvSpPr/>
            <p:nvPr/>
          </p:nvSpPr>
          <p:spPr>
            <a:xfrm>
              <a:off x="912600" y="20091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08" name="Rectangle 27"/>
            <p:cNvSpPr/>
            <p:nvPr/>
          </p:nvSpPr>
          <p:spPr>
            <a:xfrm>
              <a:off x="912600" y="21448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09" name="Rectangle 28"/>
            <p:cNvSpPr/>
            <p:nvPr/>
          </p:nvSpPr>
          <p:spPr>
            <a:xfrm>
              <a:off x="912600" y="22777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0" name="Rectangle 29"/>
            <p:cNvSpPr/>
            <p:nvPr/>
          </p:nvSpPr>
          <p:spPr>
            <a:xfrm>
              <a:off x="912600" y="24055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1" name="Rectangle 30"/>
            <p:cNvSpPr/>
            <p:nvPr/>
          </p:nvSpPr>
          <p:spPr>
            <a:xfrm>
              <a:off x="910440" y="25412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2" name="Rectangle 31"/>
            <p:cNvSpPr/>
            <p:nvPr/>
          </p:nvSpPr>
          <p:spPr>
            <a:xfrm>
              <a:off x="910440" y="26769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3" name="Rectangle 32"/>
            <p:cNvSpPr/>
            <p:nvPr/>
          </p:nvSpPr>
          <p:spPr>
            <a:xfrm>
              <a:off x="912600" y="28098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4" name="Rectangle 33"/>
            <p:cNvSpPr/>
            <p:nvPr/>
          </p:nvSpPr>
          <p:spPr>
            <a:xfrm>
              <a:off x="912600" y="29376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5" name="Rectangle 34"/>
            <p:cNvSpPr/>
            <p:nvPr/>
          </p:nvSpPr>
          <p:spPr>
            <a:xfrm>
              <a:off x="910440" y="30733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6" name="Rectangle 35"/>
            <p:cNvSpPr/>
            <p:nvPr/>
          </p:nvSpPr>
          <p:spPr>
            <a:xfrm>
              <a:off x="910440" y="32090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7" name="Rectangle 36"/>
            <p:cNvSpPr/>
            <p:nvPr/>
          </p:nvSpPr>
          <p:spPr>
            <a:xfrm>
              <a:off x="912240" y="33490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8" name="Rectangle 37"/>
            <p:cNvSpPr/>
            <p:nvPr/>
          </p:nvSpPr>
          <p:spPr>
            <a:xfrm>
              <a:off x="912240" y="34765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9" name="Rectangle 38"/>
            <p:cNvSpPr/>
            <p:nvPr/>
          </p:nvSpPr>
          <p:spPr>
            <a:xfrm>
              <a:off x="910440" y="36122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0" name="Rectangle 39"/>
            <p:cNvSpPr/>
            <p:nvPr/>
          </p:nvSpPr>
          <p:spPr>
            <a:xfrm>
              <a:off x="910440" y="37479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1" name="Rectangle 40"/>
            <p:cNvSpPr/>
            <p:nvPr/>
          </p:nvSpPr>
          <p:spPr>
            <a:xfrm>
              <a:off x="910440" y="38811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2" name="Rectangle 41"/>
            <p:cNvSpPr/>
            <p:nvPr/>
          </p:nvSpPr>
          <p:spPr>
            <a:xfrm>
              <a:off x="910440" y="40086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3" name="Rectangle 42"/>
            <p:cNvSpPr/>
            <p:nvPr/>
          </p:nvSpPr>
          <p:spPr>
            <a:xfrm>
              <a:off x="908280" y="41443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4" name="Rectangle 43"/>
            <p:cNvSpPr/>
            <p:nvPr/>
          </p:nvSpPr>
          <p:spPr>
            <a:xfrm>
              <a:off x="908280" y="42800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5" name="Rectangle 44"/>
            <p:cNvSpPr/>
            <p:nvPr/>
          </p:nvSpPr>
          <p:spPr>
            <a:xfrm>
              <a:off x="910440" y="44132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6" name="Rectangle 45"/>
            <p:cNvSpPr/>
            <p:nvPr/>
          </p:nvSpPr>
          <p:spPr>
            <a:xfrm>
              <a:off x="910440" y="45406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7" name="Rectangle 46"/>
            <p:cNvSpPr/>
            <p:nvPr/>
          </p:nvSpPr>
          <p:spPr>
            <a:xfrm>
              <a:off x="908280" y="46764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8" name="Rectangle 47"/>
            <p:cNvSpPr/>
            <p:nvPr/>
          </p:nvSpPr>
          <p:spPr>
            <a:xfrm>
              <a:off x="908280" y="48121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529" name="Group 48"/>
          <p:cNvGrpSpPr/>
          <p:nvPr/>
        </p:nvGrpSpPr>
        <p:grpSpPr>
          <a:xfrm>
            <a:off x="905400" y="3596760"/>
            <a:ext cx="615240" cy="3193920"/>
            <a:chOff x="905400" y="3596760"/>
            <a:chExt cx="615240" cy="3193920"/>
          </a:xfrm>
        </p:grpSpPr>
        <p:sp>
          <p:nvSpPr>
            <p:cNvPr id="530" name="Rectangle 49"/>
            <p:cNvSpPr/>
            <p:nvPr/>
          </p:nvSpPr>
          <p:spPr>
            <a:xfrm>
              <a:off x="911520" y="35967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1" name="Rectangle 50"/>
            <p:cNvSpPr/>
            <p:nvPr/>
          </p:nvSpPr>
          <p:spPr>
            <a:xfrm>
              <a:off x="911520" y="37245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2" name="Rectangle 51"/>
            <p:cNvSpPr/>
            <p:nvPr/>
          </p:nvSpPr>
          <p:spPr>
            <a:xfrm>
              <a:off x="909360" y="38602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3" name="Rectangle 52"/>
            <p:cNvSpPr/>
            <p:nvPr/>
          </p:nvSpPr>
          <p:spPr>
            <a:xfrm>
              <a:off x="909360" y="39960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4" name="Rectangle 53"/>
            <p:cNvSpPr/>
            <p:nvPr/>
          </p:nvSpPr>
          <p:spPr>
            <a:xfrm>
              <a:off x="909360" y="41288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5" name="Rectangle 54"/>
            <p:cNvSpPr/>
            <p:nvPr/>
          </p:nvSpPr>
          <p:spPr>
            <a:xfrm>
              <a:off x="909360" y="42566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6" name="Rectangle 55"/>
            <p:cNvSpPr/>
            <p:nvPr/>
          </p:nvSpPr>
          <p:spPr>
            <a:xfrm>
              <a:off x="907560" y="43923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7" name="Rectangle 56"/>
            <p:cNvSpPr/>
            <p:nvPr/>
          </p:nvSpPr>
          <p:spPr>
            <a:xfrm>
              <a:off x="907560" y="45280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8" name="Rectangle 57"/>
            <p:cNvSpPr/>
            <p:nvPr/>
          </p:nvSpPr>
          <p:spPr>
            <a:xfrm>
              <a:off x="909360" y="46609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9" name="Rectangle 58"/>
            <p:cNvSpPr/>
            <p:nvPr/>
          </p:nvSpPr>
          <p:spPr>
            <a:xfrm>
              <a:off x="909360" y="47887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0" name="Rectangle 59"/>
            <p:cNvSpPr/>
            <p:nvPr/>
          </p:nvSpPr>
          <p:spPr>
            <a:xfrm>
              <a:off x="907560" y="49244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1" name="Rectangle 60"/>
            <p:cNvSpPr/>
            <p:nvPr/>
          </p:nvSpPr>
          <p:spPr>
            <a:xfrm>
              <a:off x="907560" y="50601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2" name="Rectangle 61"/>
            <p:cNvSpPr/>
            <p:nvPr/>
          </p:nvSpPr>
          <p:spPr>
            <a:xfrm>
              <a:off x="909360" y="52002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3" name="Rectangle 62"/>
            <p:cNvSpPr/>
            <p:nvPr/>
          </p:nvSpPr>
          <p:spPr>
            <a:xfrm>
              <a:off x="909360" y="53280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4" name="Rectangle 63"/>
            <p:cNvSpPr/>
            <p:nvPr/>
          </p:nvSpPr>
          <p:spPr>
            <a:xfrm>
              <a:off x="907200" y="54633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5" name="Rectangle 64"/>
            <p:cNvSpPr/>
            <p:nvPr/>
          </p:nvSpPr>
          <p:spPr>
            <a:xfrm>
              <a:off x="907200" y="55990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6" name="Rectangle 65"/>
            <p:cNvSpPr/>
            <p:nvPr/>
          </p:nvSpPr>
          <p:spPr>
            <a:xfrm>
              <a:off x="907200" y="57322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7" name="Rectangle 66"/>
            <p:cNvSpPr/>
            <p:nvPr/>
          </p:nvSpPr>
          <p:spPr>
            <a:xfrm>
              <a:off x="907200" y="58597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8" name="Rectangle 67"/>
            <p:cNvSpPr/>
            <p:nvPr/>
          </p:nvSpPr>
          <p:spPr>
            <a:xfrm>
              <a:off x="905400" y="59954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9" name="Rectangle 68"/>
            <p:cNvSpPr/>
            <p:nvPr/>
          </p:nvSpPr>
          <p:spPr>
            <a:xfrm>
              <a:off x="905400" y="61311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50" name="Rectangle 69"/>
            <p:cNvSpPr/>
            <p:nvPr/>
          </p:nvSpPr>
          <p:spPr>
            <a:xfrm>
              <a:off x="907200" y="62643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51" name="Rectangle 70"/>
            <p:cNvSpPr/>
            <p:nvPr/>
          </p:nvSpPr>
          <p:spPr>
            <a:xfrm>
              <a:off x="907200" y="63918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52" name="Rectangle 71"/>
            <p:cNvSpPr/>
            <p:nvPr/>
          </p:nvSpPr>
          <p:spPr>
            <a:xfrm>
              <a:off x="905400" y="65275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53" name="Rectangle 72"/>
            <p:cNvSpPr/>
            <p:nvPr/>
          </p:nvSpPr>
          <p:spPr>
            <a:xfrm>
              <a:off x="905400" y="66632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554" name="Straight Connector 73"/>
          <p:cNvCxnSpPr/>
          <p:nvPr/>
        </p:nvCxnSpPr>
        <p:spPr>
          <a:xfrm flipV="1">
            <a:off x="1535760" y="2205720"/>
            <a:ext cx="1036440" cy="1782360"/>
          </a:xfrm>
          <a:prstGeom prst="straightConnector1">
            <a:avLst/>
          </a:prstGeom>
          <a:ln>
            <a:solidFill>
              <a:srgbClr val="0070c0"/>
            </a:solidFill>
            <a:round/>
          </a:ln>
        </p:spPr>
      </p:cxnSp>
      <p:cxnSp>
        <p:nvCxnSpPr>
          <p:cNvPr id="555" name="Straight Connector 74"/>
          <p:cNvCxnSpPr/>
          <p:nvPr/>
        </p:nvCxnSpPr>
        <p:spPr>
          <a:xfrm>
            <a:off x="1535760" y="4136040"/>
            <a:ext cx="1036440" cy="2492280"/>
          </a:xfrm>
          <a:prstGeom prst="straightConnector1">
            <a:avLst/>
          </a:prstGeom>
          <a:ln>
            <a:solidFill>
              <a:srgbClr val="0070c0"/>
            </a:solidFill>
            <a:round/>
          </a:ln>
        </p:spPr>
      </p:cxnSp>
      <p:sp>
        <p:nvSpPr>
          <p:cNvPr id="556" name="Rectangle 78"/>
          <p:cNvSpPr/>
          <p:nvPr/>
        </p:nvSpPr>
        <p:spPr>
          <a:xfrm>
            <a:off x="896400" y="3994920"/>
            <a:ext cx="609120" cy="127440"/>
          </a:xfrm>
          <a:prstGeom prst="rect">
            <a:avLst/>
          </a:prstGeom>
          <a:solidFill>
            <a:srgbClr val="00b0f0"/>
          </a:solidFill>
          <a:ln w="76200"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70c0"/>
              </a:solidFill>
              <a:effectLst/>
              <a:uFillTx/>
              <a:latin typeface="Arial"/>
            </a:endParaRPr>
          </a:p>
        </p:txBody>
      </p:sp>
      <p:sp>
        <p:nvSpPr>
          <p:cNvPr id="557" name="Rectangle 92"/>
          <p:cNvSpPr/>
          <p:nvPr/>
        </p:nvSpPr>
        <p:spPr>
          <a:xfrm>
            <a:off x="8044200" y="3429000"/>
            <a:ext cx="201600" cy="20268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58" name="Rectangle 93"/>
          <p:cNvSpPr/>
          <p:nvPr/>
        </p:nvSpPr>
        <p:spPr>
          <a:xfrm>
            <a:off x="8050680" y="3835440"/>
            <a:ext cx="201600" cy="20268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59" name="Rectangle 99"/>
          <p:cNvSpPr/>
          <p:nvPr/>
        </p:nvSpPr>
        <p:spPr>
          <a:xfrm>
            <a:off x="6808320" y="3581280"/>
            <a:ext cx="201600" cy="202680"/>
          </a:xfrm>
          <a:prstGeom prst="rect">
            <a:avLst/>
          </a:prstGeom>
          <a:gradFill rotWithShape="0">
            <a:gsLst>
              <a:gs pos="0">
                <a:srgbClr val="91dd9f"/>
              </a:gs>
              <a:gs pos="50000">
                <a:srgbClr val="bde8c5"/>
              </a:gs>
              <a:gs pos="100000">
                <a:srgbClr val="def3e3"/>
              </a:gs>
            </a:gsLst>
            <a:lin ang="2700000"/>
          </a:gra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560" name="Group 175"/>
          <p:cNvGrpSpPr/>
          <p:nvPr/>
        </p:nvGrpSpPr>
        <p:grpSpPr>
          <a:xfrm>
            <a:off x="3809880" y="2208600"/>
            <a:ext cx="4442400" cy="3603600"/>
            <a:chOff x="3809880" y="2208600"/>
            <a:chExt cx="4442400" cy="3603600"/>
          </a:xfrm>
        </p:grpSpPr>
        <p:sp>
          <p:nvSpPr>
            <p:cNvPr id="561" name="Rectangle 89"/>
            <p:cNvSpPr/>
            <p:nvPr/>
          </p:nvSpPr>
          <p:spPr>
            <a:xfrm>
              <a:off x="8050680" y="220860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62" name="Rectangle 90"/>
            <p:cNvSpPr/>
            <p:nvPr/>
          </p:nvSpPr>
          <p:spPr>
            <a:xfrm>
              <a:off x="8050680" y="251460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63" name="Rectangle 91"/>
            <p:cNvSpPr/>
            <p:nvPr/>
          </p:nvSpPr>
          <p:spPr>
            <a:xfrm>
              <a:off x="8050680" y="310320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64" name="Elbow Connector 110"/>
            <p:cNvCxnSpPr/>
            <p:nvPr/>
          </p:nvCxnSpPr>
          <p:spPr>
            <a:xfrm flipV="1">
              <a:off x="3809880" y="2272320"/>
              <a:ext cx="4234320" cy="936720"/>
            </a:xfrm>
            <a:prstGeom prst="bentConnector3">
              <a:avLst>
                <a:gd name="adj1" fmla="val 3162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565" name="Elbow Connector 112"/>
            <p:cNvCxnSpPr>
              <a:stCxn id="488" idx="3"/>
              <a:endCxn id="562" idx="1"/>
            </p:cNvCxnSpPr>
            <p:nvPr/>
          </p:nvCxnSpPr>
          <p:spPr>
            <a:xfrm flipV="1">
              <a:off x="3809880" y="2615760"/>
              <a:ext cx="4241160" cy="855720"/>
            </a:xfrm>
            <a:prstGeom prst="bentConnector3">
              <a:avLst>
                <a:gd name="adj1" fmla="val 7436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566" name="Elbow Connector 116"/>
            <p:cNvCxnSpPr>
              <a:stCxn id="498" idx="3"/>
            </p:cNvCxnSpPr>
            <p:nvPr/>
          </p:nvCxnSpPr>
          <p:spPr>
            <a:xfrm flipV="1">
              <a:off x="3809880" y="3208680"/>
              <a:ext cx="4234320" cy="2603880"/>
            </a:xfrm>
            <a:prstGeom prst="bentConnector3">
              <a:avLst>
                <a:gd name="adj1" fmla="val 11580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cxnSp>
        <p:nvCxnSpPr>
          <p:cNvPr id="567" name="Elbow Connector 122"/>
          <p:cNvCxnSpPr>
            <a:stCxn id="559" idx="3"/>
          </p:cNvCxnSpPr>
          <p:nvPr/>
        </p:nvCxnSpPr>
        <p:spPr>
          <a:xfrm flipV="1">
            <a:off x="7009920" y="3530520"/>
            <a:ext cx="1045440" cy="152280"/>
          </a:xfrm>
          <a:prstGeom prst="bentConnector3">
            <a:avLst>
              <a:gd name="adj1" fmla="val 28418"/>
            </a:avLst>
          </a:prstGeom>
          <a:ln>
            <a:solidFill>
              <a:srgbClr val="521b92"/>
            </a:solidFill>
            <a:round/>
            <a:tailEnd len="med" type="triangle" w="med"/>
          </a:ln>
        </p:spPr>
      </p:cxnSp>
      <p:cxnSp>
        <p:nvCxnSpPr>
          <p:cNvPr id="568" name="Elbow Connector 126"/>
          <p:cNvCxnSpPr>
            <a:endCxn id="558" idx="1"/>
          </p:cNvCxnSpPr>
          <p:nvPr/>
        </p:nvCxnSpPr>
        <p:spPr>
          <a:xfrm>
            <a:off x="7004880" y="3678120"/>
            <a:ext cx="1046160" cy="258840"/>
          </a:xfrm>
          <a:prstGeom prst="bentConnector3">
            <a:avLst>
              <a:gd name="adj1" fmla="val 29569"/>
            </a:avLst>
          </a:prstGeom>
          <a:ln>
            <a:solidFill>
              <a:srgbClr val="521b92"/>
            </a:solidFill>
            <a:round/>
            <a:tailEnd len="med" type="triangle" w="med"/>
          </a:ln>
        </p:spPr>
      </p:cxnSp>
      <p:cxnSp>
        <p:nvCxnSpPr>
          <p:cNvPr id="569" name="Elbow Connector 139"/>
          <p:cNvCxnSpPr>
            <a:stCxn id="500" idx="3"/>
            <a:endCxn id="559" idx="1"/>
          </p:cNvCxnSpPr>
          <p:nvPr/>
        </p:nvCxnSpPr>
        <p:spPr>
          <a:xfrm flipV="1">
            <a:off x="3809880" y="3682440"/>
            <a:ext cx="2998800" cy="2360880"/>
          </a:xfrm>
          <a:prstGeom prst="bentConnector3">
            <a:avLst>
              <a:gd name="adj1" fmla="val 24264"/>
            </a:avLst>
          </a:prstGeom>
          <a:ln>
            <a:solidFill>
              <a:srgbClr val="521b92"/>
            </a:solidFill>
            <a:round/>
            <a:tailEnd len="med" type="triangle" w="med"/>
          </a:ln>
        </p:spPr>
      </p:cxnSp>
      <p:sp>
        <p:nvSpPr>
          <p:cNvPr id="570" name="TextBox 167"/>
          <p:cNvSpPr/>
          <p:nvPr/>
        </p:nvSpPr>
        <p:spPr>
          <a:xfrm>
            <a:off x="534600" y="1285920"/>
            <a:ext cx="13500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Inode Array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1" name="TextBox 168"/>
          <p:cNvSpPr/>
          <p:nvPr/>
        </p:nvSpPr>
        <p:spPr>
          <a:xfrm>
            <a:off x="2819520" y="1722960"/>
            <a:ext cx="7527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2" name="TextBox 169"/>
          <p:cNvSpPr/>
          <p:nvPr/>
        </p:nvSpPr>
        <p:spPr>
          <a:xfrm>
            <a:off x="7724160" y="1458000"/>
            <a:ext cx="85428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3" name="TextBox 170"/>
          <p:cNvSpPr/>
          <p:nvPr/>
        </p:nvSpPr>
        <p:spPr>
          <a:xfrm>
            <a:off x="6434280" y="1492920"/>
            <a:ext cx="99432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Indirect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74" name="Group 178"/>
          <p:cNvGrpSpPr/>
          <p:nvPr/>
        </p:nvGrpSpPr>
        <p:grpSpPr>
          <a:xfrm>
            <a:off x="3809880" y="1221120"/>
            <a:ext cx="4464000" cy="5055480"/>
            <a:chOff x="3809880" y="1221120"/>
            <a:chExt cx="4464000" cy="5055480"/>
          </a:xfrm>
        </p:grpSpPr>
        <p:sp>
          <p:nvSpPr>
            <p:cNvPr id="575" name="Rectangle 100"/>
            <p:cNvSpPr/>
            <p:nvPr/>
          </p:nvSpPr>
          <p:spPr>
            <a:xfrm>
              <a:off x="6808320" y="419112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6" name="Rectangle 101"/>
            <p:cNvSpPr/>
            <p:nvPr/>
          </p:nvSpPr>
          <p:spPr>
            <a:xfrm>
              <a:off x="5626080" y="464940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7" name="Rectangle 102"/>
            <p:cNvSpPr/>
            <p:nvPr/>
          </p:nvSpPr>
          <p:spPr>
            <a:xfrm>
              <a:off x="6808320" y="480564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8" name="Rectangle 130"/>
            <p:cNvSpPr/>
            <p:nvPr/>
          </p:nvSpPr>
          <p:spPr>
            <a:xfrm>
              <a:off x="8072280" y="408204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9" name="Rectangle 131"/>
            <p:cNvSpPr/>
            <p:nvPr/>
          </p:nvSpPr>
          <p:spPr>
            <a:xfrm>
              <a:off x="8066880" y="438696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80" name="Elbow Connector 133"/>
            <p:cNvCxnSpPr>
              <a:endCxn id="578" idx="1"/>
            </p:cNvCxnSpPr>
            <p:nvPr/>
          </p:nvCxnSpPr>
          <p:spPr>
            <a:xfrm flipV="1">
              <a:off x="7038360" y="4183200"/>
              <a:ext cx="1034280" cy="98280"/>
            </a:xfrm>
            <a:prstGeom prst="bentConnector3">
              <a:avLst>
                <a:gd name="adj1" fmla="val 29352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581" name="Elbow Connector 134"/>
            <p:cNvCxnSpPr>
              <a:endCxn id="579" idx="1"/>
            </p:cNvCxnSpPr>
            <p:nvPr/>
          </p:nvCxnSpPr>
          <p:spPr>
            <a:xfrm>
              <a:off x="7038360" y="4349520"/>
              <a:ext cx="1028880" cy="138960"/>
            </a:xfrm>
            <a:prstGeom prst="bentConnector3">
              <a:avLst>
                <a:gd name="adj1" fmla="val 30381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582" name="Rectangle 143"/>
            <p:cNvSpPr/>
            <p:nvPr/>
          </p:nvSpPr>
          <p:spPr>
            <a:xfrm>
              <a:off x="8044200" y="467352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83" name="Rectangle 144"/>
            <p:cNvSpPr/>
            <p:nvPr/>
          </p:nvSpPr>
          <p:spPr>
            <a:xfrm>
              <a:off x="8038800" y="497844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84" name="Elbow Connector 145"/>
            <p:cNvCxnSpPr>
              <a:endCxn id="582" idx="1"/>
            </p:cNvCxnSpPr>
            <p:nvPr/>
          </p:nvCxnSpPr>
          <p:spPr>
            <a:xfrm flipV="1">
              <a:off x="7010280" y="4774680"/>
              <a:ext cx="1034280" cy="98280"/>
            </a:xfrm>
            <a:prstGeom prst="bentConnector3">
              <a:avLst>
                <a:gd name="adj1" fmla="val 29317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585" name="Elbow Connector 146"/>
            <p:cNvCxnSpPr>
              <a:endCxn id="583" idx="1"/>
            </p:cNvCxnSpPr>
            <p:nvPr/>
          </p:nvCxnSpPr>
          <p:spPr>
            <a:xfrm>
              <a:off x="7010280" y="4941000"/>
              <a:ext cx="1028880" cy="138960"/>
            </a:xfrm>
            <a:prstGeom prst="bentConnector3">
              <a:avLst>
                <a:gd name="adj1" fmla="val 30381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586" name="Elbow Connector 147"/>
            <p:cNvCxnSpPr>
              <a:stCxn id="501" idx="3"/>
              <a:endCxn id="576" idx="1"/>
            </p:cNvCxnSpPr>
            <p:nvPr/>
          </p:nvCxnSpPr>
          <p:spPr>
            <a:xfrm flipV="1">
              <a:off x="3809880" y="4750560"/>
              <a:ext cx="1816560" cy="1526400"/>
            </a:xfrm>
            <a:prstGeom prst="bentConnector3">
              <a:avLst>
                <a:gd name="adj1" fmla="val 50009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587" name="Elbow Connector 150"/>
            <p:cNvCxnSpPr>
              <a:stCxn id="576" idx="3"/>
              <a:endCxn id="575" idx="1"/>
            </p:cNvCxnSpPr>
            <p:nvPr/>
          </p:nvCxnSpPr>
          <p:spPr>
            <a:xfrm flipV="1">
              <a:off x="5827680" y="4292280"/>
              <a:ext cx="981000" cy="458640"/>
            </a:xfrm>
            <a:prstGeom prst="bentConnector3">
              <a:avLst>
                <a:gd name="adj1" fmla="val 50036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588" name="Elbow Connector 154"/>
            <p:cNvCxnSpPr>
              <a:stCxn id="576" idx="3"/>
              <a:endCxn id="577" idx="1"/>
            </p:cNvCxnSpPr>
            <p:nvPr/>
          </p:nvCxnSpPr>
          <p:spPr>
            <a:xfrm>
              <a:off x="5827680" y="4750560"/>
              <a:ext cx="981000" cy="156600"/>
            </a:xfrm>
            <a:prstGeom prst="bentConnector3">
              <a:avLst>
                <a:gd name="adj1" fmla="val 50036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589" name="TextBox 171"/>
            <p:cNvSpPr/>
            <p:nvPr/>
          </p:nvSpPr>
          <p:spPr>
            <a:xfrm>
              <a:off x="5229720" y="1221120"/>
              <a:ext cx="994320" cy="923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Double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Indirect 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Blocks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590" name="TextBox 172"/>
          <p:cNvSpPr/>
          <p:nvPr/>
        </p:nvSpPr>
        <p:spPr>
          <a:xfrm>
            <a:off x="4058640" y="1244160"/>
            <a:ext cx="994320" cy="92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Triple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Indirect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1" name="Rectangle 176"/>
          <p:cNvSpPr/>
          <p:nvPr/>
        </p:nvSpPr>
        <p:spPr>
          <a:xfrm>
            <a:off x="5565240" y="744480"/>
            <a:ext cx="3352320" cy="53892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Indirect blocks contain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arrays of block numbers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92" name="Group 206"/>
          <p:cNvGrpSpPr/>
          <p:nvPr/>
        </p:nvGrpSpPr>
        <p:grpSpPr>
          <a:xfrm>
            <a:off x="3816360" y="5218920"/>
            <a:ext cx="4438080" cy="1634040"/>
            <a:chOff x="3816360" y="5218920"/>
            <a:chExt cx="4438080" cy="1634040"/>
          </a:xfrm>
        </p:grpSpPr>
        <p:sp>
          <p:nvSpPr>
            <p:cNvPr id="593" name="Rectangle 106"/>
            <p:cNvSpPr/>
            <p:nvPr/>
          </p:nvSpPr>
          <p:spPr>
            <a:xfrm>
              <a:off x="5626080" y="597528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94" name="Rectangle 107"/>
            <p:cNvSpPr/>
            <p:nvPr/>
          </p:nvSpPr>
          <p:spPr>
            <a:xfrm>
              <a:off x="5626080" y="657864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95" name="Rectangle 108"/>
            <p:cNvSpPr/>
            <p:nvPr/>
          </p:nvSpPr>
          <p:spPr>
            <a:xfrm>
              <a:off x="4411800" y="640080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96" name="Rectangle 157"/>
            <p:cNvSpPr/>
            <p:nvPr/>
          </p:nvSpPr>
          <p:spPr>
            <a:xfrm>
              <a:off x="6794280" y="588204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97" name="Rectangle 158"/>
            <p:cNvSpPr/>
            <p:nvPr/>
          </p:nvSpPr>
          <p:spPr>
            <a:xfrm>
              <a:off x="6794280" y="649656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98" name="Rectangle 159"/>
            <p:cNvSpPr/>
            <p:nvPr/>
          </p:nvSpPr>
          <p:spPr>
            <a:xfrm>
              <a:off x="8034840" y="577656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99" name="Rectangle 160"/>
            <p:cNvSpPr/>
            <p:nvPr/>
          </p:nvSpPr>
          <p:spPr>
            <a:xfrm>
              <a:off x="8052840" y="605880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600" name="Elbow Connector 161"/>
            <p:cNvCxnSpPr>
              <a:endCxn id="598" idx="1"/>
            </p:cNvCxnSpPr>
            <p:nvPr/>
          </p:nvCxnSpPr>
          <p:spPr>
            <a:xfrm flipV="1">
              <a:off x="7000920" y="5877720"/>
              <a:ext cx="1034280" cy="97920"/>
            </a:xfrm>
            <a:prstGeom prst="bentConnector3">
              <a:avLst>
                <a:gd name="adj1" fmla="val 29317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601" name="Elbow Connector 162"/>
            <p:cNvCxnSpPr>
              <a:endCxn id="599" idx="1"/>
            </p:cNvCxnSpPr>
            <p:nvPr/>
          </p:nvCxnSpPr>
          <p:spPr>
            <a:xfrm>
              <a:off x="7024320" y="6021000"/>
              <a:ext cx="1028880" cy="139320"/>
            </a:xfrm>
            <a:prstGeom prst="bentConnector3">
              <a:avLst>
                <a:gd name="adj1" fmla="val 30346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602" name="Rectangle 163"/>
            <p:cNvSpPr/>
            <p:nvPr/>
          </p:nvSpPr>
          <p:spPr>
            <a:xfrm>
              <a:off x="8029800" y="634536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03" name="Rectangle 164"/>
            <p:cNvSpPr/>
            <p:nvPr/>
          </p:nvSpPr>
          <p:spPr>
            <a:xfrm>
              <a:off x="8024400" y="665028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604" name="Elbow Connector 165"/>
            <p:cNvCxnSpPr>
              <a:endCxn id="602" idx="1"/>
            </p:cNvCxnSpPr>
            <p:nvPr/>
          </p:nvCxnSpPr>
          <p:spPr>
            <a:xfrm flipV="1">
              <a:off x="6995880" y="6446520"/>
              <a:ext cx="1034280" cy="97920"/>
            </a:xfrm>
            <a:prstGeom prst="bentConnector3">
              <a:avLst>
                <a:gd name="adj1" fmla="val 29352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605" name="Elbow Connector 166"/>
            <p:cNvCxnSpPr>
              <a:endCxn id="603" idx="1"/>
            </p:cNvCxnSpPr>
            <p:nvPr/>
          </p:nvCxnSpPr>
          <p:spPr>
            <a:xfrm>
              <a:off x="6995880" y="6612480"/>
              <a:ext cx="1028880" cy="139320"/>
            </a:xfrm>
            <a:prstGeom prst="bentConnector3">
              <a:avLst>
                <a:gd name="adj1" fmla="val 30381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606" name="Elbow Connector 177"/>
            <p:cNvCxnSpPr>
              <a:stCxn id="595" idx="3"/>
              <a:endCxn id="593" idx="1"/>
            </p:cNvCxnSpPr>
            <p:nvPr/>
          </p:nvCxnSpPr>
          <p:spPr>
            <a:xfrm flipV="1">
              <a:off x="4613400" y="6076440"/>
              <a:ext cx="1013040" cy="425880"/>
            </a:xfrm>
            <a:prstGeom prst="bentConnector3">
              <a:avLst>
                <a:gd name="adj1" fmla="val 50017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607" name="Elbow Connector 181"/>
            <p:cNvCxnSpPr>
              <a:stCxn id="595" idx="3"/>
              <a:endCxn id="594" idx="1"/>
            </p:cNvCxnSpPr>
            <p:nvPr/>
          </p:nvCxnSpPr>
          <p:spPr>
            <a:xfrm>
              <a:off x="4613400" y="6501960"/>
              <a:ext cx="1013040" cy="178200"/>
            </a:xfrm>
            <a:prstGeom prst="bentConnector3">
              <a:avLst>
                <a:gd name="adj1" fmla="val 50017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608" name="Elbow Connector 185"/>
            <p:cNvCxnSpPr>
              <a:stCxn id="593" idx="3"/>
            </p:cNvCxnSpPr>
            <p:nvPr/>
          </p:nvCxnSpPr>
          <p:spPr>
            <a:xfrm flipV="1">
              <a:off x="5827680" y="5999760"/>
              <a:ext cx="957960" cy="7704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609" name="Elbow Connector 187"/>
            <p:cNvCxnSpPr>
              <a:endCxn id="597" idx="1"/>
            </p:cNvCxnSpPr>
            <p:nvPr/>
          </p:nvCxnSpPr>
          <p:spPr>
            <a:xfrm flipV="1">
              <a:off x="5851080" y="6597720"/>
              <a:ext cx="943560" cy="7056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610" name="Elbow Connector 189"/>
            <p:cNvCxnSpPr>
              <a:endCxn id="595" idx="1"/>
            </p:cNvCxnSpPr>
            <p:nvPr/>
          </p:nvCxnSpPr>
          <p:spPr>
            <a:xfrm flipV="1">
              <a:off x="3816360" y="6501960"/>
              <a:ext cx="595800" cy="756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611" name="Rectangle 196"/>
            <p:cNvSpPr/>
            <p:nvPr/>
          </p:nvSpPr>
          <p:spPr>
            <a:xfrm>
              <a:off x="6782400" y="534672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12" name="Rectangle 197"/>
            <p:cNvSpPr/>
            <p:nvPr/>
          </p:nvSpPr>
          <p:spPr>
            <a:xfrm>
              <a:off x="8046360" y="521892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13" name="Rectangle 198"/>
            <p:cNvSpPr/>
            <p:nvPr/>
          </p:nvSpPr>
          <p:spPr>
            <a:xfrm>
              <a:off x="8040960" y="552348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614" name="Elbow Connector 199"/>
            <p:cNvCxnSpPr>
              <a:endCxn id="612" idx="1"/>
            </p:cNvCxnSpPr>
            <p:nvPr/>
          </p:nvCxnSpPr>
          <p:spPr>
            <a:xfrm flipV="1">
              <a:off x="7012440" y="5320080"/>
              <a:ext cx="1034280" cy="97920"/>
            </a:xfrm>
            <a:prstGeom prst="bentConnector3">
              <a:avLst>
                <a:gd name="adj1" fmla="val 29317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615" name="Elbow Connector 200"/>
            <p:cNvCxnSpPr>
              <a:endCxn id="613" idx="1"/>
            </p:cNvCxnSpPr>
            <p:nvPr/>
          </p:nvCxnSpPr>
          <p:spPr>
            <a:xfrm>
              <a:off x="7012440" y="5486040"/>
              <a:ext cx="1028880" cy="138960"/>
            </a:xfrm>
            <a:prstGeom prst="bentConnector3">
              <a:avLst>
                <a:gd name="adj1" fmla="val 30381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616" name="Elbow Connector 201"/>
            <p:cNvCxnSpPr>
              <a:stCxn id="593" idx="3"/>
            </p:cNvCxnSpPr>
            <p:nvPr/>
          </p:nvCxnSpPr>
          <p:spPr>
            <a:xfrm flipV="1">
              <a:off x="5827680" y="5464800"/>
              <a:ext cx="946080" cy="612000"/>
            </a:xfrm>
            <a:prstGeom prst="bentConnector3">
              <a:avLst>
                <a:gd name="adj1" fmla="val 51275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grpSp>
        <p:nvGrpSpPr>
          <p:cNvPr id="617" name="Group 136"/>
          <p:cNvGrpSpPr/>
          <p:nvPr/>
        </p:nvGrpSpPr>
        <p:grpSpPr>
          <a:xfrm>
            <a:off x="5638680" y="6024960"/>
            <a:ext cx="193320" cy="146880"/>
            <a:chOff x="5638680" y="6024960"/>
            <a:chExt cx="193320" cy="146880"/>
          </a:xfrm>
        </p:grpSpPr>
        <p:sp>
          <p:nvSpPr>
            <p:cNvPr id="618" name="Rectangle 2"/>
            <p:cNvSpPr/>
            <p:nvPr/>
          </p:nvSpPr>
          <p:spPr>
            <a:xfrm>
              <a:off x="5638680" y="602496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19" name="Rectangle 3"/>
            <p:cNvSpPr/>
            <p:nvPr/>
          </p:nvSpPr>
          <p:spPr>
            <a:xfrm>
              <a:off x="5638680" y="612648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20" name="Group 118"/>
          <p:cNvGrpSpPr/>
          <p:nvPr/>
        </p:nvGrpSpPr>
        <p:grpSpPr>
          <a:xfrm>
            <a:off x="6815520" y="3609360"/>
            <a:ext cx="193320" cy="146880"/>
            <a:chOff x="6815520" y="3609360"/>
            <a:chExt cx="193320" cy="146880"/>
          </a:xfrm>
        </p:grpSpPr>
        <p:sp>
          <p:nvSpPr>
            <p:cNvPr id="621" name="Rectangle 115"/>
            <p:cNvSpPr/>
            <p:nvPr/>
          </p:nvSpPr>
          <p:spPr>
            <a:xfrm>
              <a:off x="6815520" y="360936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22" name="Rectangle 117"/>
            <p:cNvSpPr/>
            <p:nvPr/>
          </p:nvSpPr>
          <p:spPr>
            <a:xfrm>
              <a:off x="6815520" y="371088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23" name="Group 121"/>
          <p:cNvGrpSpPr/>
          <p:nvPr/>
        </p:nvGrpSpPr>
        <p:grpSpPr>
          <a:xfrm>
            <a:off x="6808320" y="4848480"/>
            <a:ext cx="193320" cy="146880"/>
            <a:chOff x="6808320" y="4848480"/>
            <a:chExt cx="193320" cy="146880"/>
          </a:xfrm>
        </p:grpSpPr>
        <p:sp>
          <p:nvSpPr>
            <p:cNvPr id="624" name="Rectangle 123"/>
            <p:cNvSpPr/>
            <p:nvPr/>
          </p:nvSpPr>
          <p:spPr>
            <a:xfrm>
              <a:off x="6808320" y="484848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25" name="Rectangle 124"/>
            <p:cNvSpPr/>
            <p:nvPr/>
          </p:nvSpPr>
          <p:spPr>
            <a:xfrm>
              <a:off x="6808320" y="495000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26" name="Group 125"/>
          <p:cNvGrpSpPr/>
          <p:nvPr/>
        </p:nvGrpSpPr>
        <p:grpSpPr>
          <a:xfrm>
            <a:off x="6815520" y="4191120"/>
            <a:ext cx="193320" cy="146880"/>
            <a:chOff x="6815520" y="4191120"/>
            <a:chExt cx="193320" cy="146880"/>
          </a:xfrm>
        </p:grpSpPr>
        <p:sp>
          <p:nvSpPr>
            <p:cNvPr id="627" name="Rectangle 127"/>
            <p:cNvSpPr/>
            <p:nvPr/>
          </p:nvSpPr>
          <p:spPr>
            <a:xfrm>
              <a:off x="6815520" y="419112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28" name="Rectangle 128"/>
            <p:cNvSpPr/>
            <p:nvPr/>
          </p:nvSpPr>
          <p:spPr>
            <a:xfrm>
              <a:off x="6815520" y="429264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29" name="Group 129"/>
          <p:cNvGrpSpPr/>
          <p:nvPr/>
        </p:nvGrpSpPr>
        <p:grpSpPr>
          <a:xfrm>
            <a:off x="5638680" y="4701240"/>
            <a:ext cx="193320" cy="146880"/>
            <a:chOff x="5638680" y="4701240"/>
            <a:chExt cx="193320" cy="146880"/>
          </a:xfrm>
        </p:grpSpPr>
        <p:sp>
          <p:nvSpPr>
            <p:cNvPr id="630" name="Rectangle 132"/>
            <p:cNvSpPr/>
            <p:nvPr/>
          </p:nvSpPr>
          <p:spPr>
            <a:xfrm>
              <a:off x="5638680" y="470124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31" name="Rectangle 135"/>
            <p:cNvSpPr/>
            <p:nvPr/>
          </p:nvSpPr>
          <p:spPr>
            <a:xfrm>
              <a:off x="5638680" y="480276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32" name="Group 137"/>
          <p:cNvGrpSpPr/>
          <p:nvPr/>
        </p:nvGrpSpPr>
        <p:grpSpPr>
          <a:xfrm>
            <a:off x="6793920" y="5386680"/>
            <a:ext cx="193320" cy="146880"/>
            <a:chOff x="6793920" y="5386680"/>
            <a:chExt cx="193320" cy="146880"/>
          </a:xfrm>
        </p:grpSpPr>
        <p:sp>
          <p:nvSpPr>
            <p:cNvPr id="633" name="Rectangle 138"/>
            <p:cNvSpPr/>
            <p:nvPr/>
          </p:nvSpPr>
          <p:spPr>
            <a:xfrm>
              <a:off x="6793920" y="538668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34" name="Rectangle 140"/>
            <p:cNvSpPr/>
            <p:nvPr/>
          </p:nvSpPr>
          <p:spPr>
            <a:xfrm>
              <a:off x="6793920" y="548820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35" name="Group 141"/>
          <p:cNvGrpSpPr/>
          <p:nvPr/>
        </p:nvGrpSpPr>
        <p:grpSpPr>
          <a:xfrm>
            <a:off x="6808320" y="5924520"/>
            <a:ext cx="193320" cy="146880"/>
            <a:chOff x="6808320" y="5924520"/>
            <a:chExt cx="193320" cy="146880"/>
          </a:xfrm>
        </p:grpSpPr>
        <p:sp>
          <p:nvSpPr>
            <p:cNvPr id="636" name="Rectangle 142"/>
            <p:cNvSpPr/>
            <p:nvPr/>
          </p:nvSpPr>
          <p:spPr>
            <a:xfrm>
              <a:off x="6808320" y="592452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37" name="Rectangle 148"/>
            <p:cNvSpPr/>
            <p:nvPr/>
          </p:nvSpPr>
          <p:spPr>
            <a:xfrm>
              <a:off x="6808320" y="602604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38" name="Group 149"/>
          <p:cNvGrpSpPr/>
          <p:nvPr/>
        </p:nvGrpSpPr>
        <p:grpSpPr>
          <a:xfrm>
            <a:off x="4419720" y="6448680"/>
            <a:ext cx="193320" cy="146880"/>
            <a:chOff x="4419720" y="6448680"/>
            <a:chExt cx="193320" cy="146880"/>
          </a:xfrm>
        </p:grpSpPr>
        <p:sp>
          <p:nvSpPr>
            <p:cNvPr id="639" name="Rectangle 151"/>
            <p:cNvSpPr/>
            <p:nvPr/>
          </p:nvSpPr>
          <p:spPr>
            <a:xfrm>
              <a:off x="4419720" y="644868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40" name="Rectangle 152"/>
            <p:cNvSpPr/>
            <p:nvPr/>
          </p:nvSpPr>
          <p:spPr>
            <a:xfrm>
              <a:off x="4419720" y="655020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41" name="Group 153"/>
          <p:cNvGrpSpPr/>
          <p:nvPr/>
        </p:nvGrpSpPr>
        <p:grpSpPr>
          <a:xfrm>
            <a:off x="5638680" y="6628320"/>
            <a:ext cx="193320" cy="146880"/>
            <a:chOff x="5638680" y="6628320"/>
            <a:chExt cx="193320" cy="146880"/>
          </a:xfrm>
        </p:grpSpPr>
        <p:sp>
          <p:nvSpPr>
            <p:cNvPr id="642" name="Rectangle 155"/>
            <p:cNvSpPr/>
            <p:nvPr/>
          </p:nvSpPr>
          <p:spPr>
            <a:xfrm>
              <a:off x="5638680" y="662832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43" name="Rectangle 156"/>
            <p:cNvSpPr/>
            <p:nvPr/>
          </p:nvSpPr>
          <p:spPr>
            <a:xfrm>
              <a:off x="5638680" y="672984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44" name="Group 179"/>
          <p:cNvGrpSpPr/>
          <p:nvPr/>
        </p:nvGrpSpPr>
        <p:grpSpPr>
          <a:xfrm>
            <a:off x="6808320" y="6554520"/>
            <a:ext cx="193320" cy="146880"/>
            <a:chOff x="6808320" y="6554520"/>
            <a:chExt cx="193320" cy="146880"/>
          </a:xfrm>
        </p:grpSpPr>
        <p:sp>
          <p:nvSpPr>
            <p:cNvPr id="645" name="Rectangle 180"/>
            <p:cNvSpPr/>
            <p:nvPr/>
          </p:nvSpPr>
          <p:spPr>
            <a:xfrm>
              <a:off x="6808320" y="655452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46" name="Rectangle 182"/>
            <p:cNvSpPr/>
            <p:nvPr/>
          </p:nvSpPr>
          <p:spPr>
            <a:xfrm>
              <a:off x="6808320" y="6656040"/>
              <a:ext cx="193320" cy="4536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720" bIns="7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07" dur="indefinite" restart="never" nodeType="tmRoot">
          <p:childTnLst>
            <p:seq>
              <p:cTn id="408" dur="indefinite" nodeType="mainSeq">
                <p:childTnLst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Max File Size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48" name="Rectangle 6"/>
          <p:cNvSpPr/>
          <p:nvPr/>
        </p:nvSpPr>
        <p:spPr>
          <a:xfrm>
            <a:off x="2590920" y="2209680"/>
            <a:ext cx="1218960" cy="914040"/>
          </a:xfrm>
          <a:prstGeom prst="rect">
            <a:avLst/>
          </a:prstGeom>
          <a:solidFill>
            <a:srgbClr val="0070c0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File Metadata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grpSp>
        <p:nvGrpSpPr>
          <p:cNvPr id="649" name="Group 174"/>
          <p:cNvGrpSpPr/>
          <p:nvPr/>
        </p:nvGrpSpPr>
        <p:grpSpPr>
          <a:xfrm>
            <a:off x="2590920" y="3115440"/>
            <a:ext cx="1218960" cy="2815560"/>
            <a:chOff x="2590920" y="3115440"/>
            <a:chExt cx="1218960" cy="2815560"/>
          </a:xfrm>
        </p:grpSpPr>
        <p:sp>
          <p:nvSpPr>
            <p:cNvPr id="650" name="Rectangle 7"/>
            <p:cNvSpPr/>
            <p:nvPr/>
          </p:nvSpPr>
          <p:spPr>
            <a:xfrm>
              <a:off x="2590920" y="311544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1" name="Rectangle 8"/>
            <p:cNvSpPr/>
            <p:nvPr/>
          </p:nvSpPr>
          <p:spPr>
            <a:xfrm>
              <a:off x="2590920" y="335268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2" name="Rectangle 9"/>
            <p:cNvSpPr/>
            <p:nvPr/>
          </p:nvSpPr>
          <p:spPr>
            <a:xfrm>
              <a:off x="2590920" y="358632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3" name="Rectangle 10"/>
            <p:cNvSpPr/>
            <p:nvPr/>
          </p:nvSpPr>
          <p:spPr>
            <a:xfrm>
              <a:off x="2590920" y="381888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4" name="Rectangle 11"/>
            <p:cNvSpPr/>
            <p:nvPr/>
          </p:nvSpPr>
          <p:spPr>
            <a:xfrm>
              <a:off x="2590920" y="404784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5" name="Rectangle 12"/>
            <p:cNvSpPr/>
            <p:nvPr/>
          </p:nvSpPr>
          <p:spPr>
            <a:xfrm>
              <a:off x="2590920" y="428508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6" name="Rectangle 13"/>
            <p:cNvSpPr/>
            <p:nvPr/>
          </p:nvSpPr>
          <p:spPr>
            <a:xfrm>
              <a:off x="2590920" y="451872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7" name="Rectangle 14"/>
            <p:cNvSpPr/>
            <p:nvPr/>
          </p:nvSpPr>
          <p:spPr>
            <a:xfrm>
              <a:off x="2590920" y="475128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8" name="Rectangle 15"/>
            <p:cNvSpPr/>
            <p:nvPr/>
          </p:nvSpPr>
          <p:spPr>
            <a:xfrm>
              <a:off x="2590920" y="498996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9" name="Rectangle 16"/>
            <p:cNvSpPr/>
            <p:nvPr/>
          </p:nvSpPr>
          <p:spPr>
            <a:xfrm>
              <a:off x="2590920" y="522756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0" name="Rectangle 17"/>
            <p:cNvSpPr/>
            <p:nvPr/>
          </p:nvSpPr>
          <p:spPr>
            <a:xfrm>
              <a:off x="2590920" y="546120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1" name="Rectangle 18"/>
            <p:cNvSpPr/>
            <p:nvPr/>
          </p:nvSpPr>
          <p:spPr>
            <a:xfrm>
              <a:off x="2590920" y="5693760"/>
              <a:ext cx="1218960" cy="237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70c0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Direct Pointer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662" name="Rectangle 19"/>
          <p:cNvSpPr/>
          <p:nvPr/>
        </p:nvSpPr>
        <p:spPr>
          <a:xfrm>
            <a:off x="2590920" y="5924520"/>
            <a:ext cx="1218960" cy="237240"/>
          </a:xfrm>
          <a:prstGeom prst="rect">
            <a:avLst/>
          </a:prstGeom>
          <a:solidFill>
            <a:srgbClr val="ffffff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Indirect Pointer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63" name="Rectangle 20"/>
          <p:cNvSpPr/>
          <p:nvPr/>
        </p:nvSpPr>
        <p:spPr>
          <a:xfrm>
            <a:off x="2590920" y="6158160"/>
            <a:ext cx="1218960" cy="237240"/>
          </a:xfrm>
          <a:prstGeom prst="rect">
            <a:avLst/>
          </a:prstGeom>
          <a:solidFill>
            <a:srgbClr val="ffffff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Double Ind Ptr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64" name="Rectangle 21"/>
          <p:cNvSpPr/>
          <p:nvPr/>
        </p:nvSpPr>
        <p:spPr>
          <a:xfrm>
            <a:off x="2590920" y="6390720"/>
            <a:ext cx="1218960" cy="237240"/>
          </a:xfrm>
          <a:prstGeom prst="rect">
            <a:avLst/>
          </a:prstGeom>
          <a:solidFill>
            <a:srgbClr val="ffffff"/>
          </a:solidFill>
          <a:ln>
            <a:solidFill>
              <a:srgbClr val="0070c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Triple Ind Ptr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665" name="Group 23"/>
          <p:cNvGrpSpPr/>
          <p:nvPr/>
        </p:nvGrpSpPr>
        <p:grpSpPr>
          <a:xfrm>
            <a:off x="908280" y="1745640"/>
            <a:ext cx="615240" cy="3193920"/>
            <a:chOff x="908280" y="1745640"/>
            <a:chExt cx="615240" cy="3193920"/>
          </a:xfrm>
        </p:grpSpPr>
        <p:sp>
          <p:nvSpPr>
            <p:cNvPr id="666" name="Rectangle 24"/>
            <p:cNvSpPr/>
            <p:nvPr/>
          </p:nvSpPr>
          <p:spPr>
            <a:xfrm>
              <a:off x="914400" y="17456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7" name="Rectangle 25"/>
            <p:cNvSpPr/>
            <p:nvPr/>
          </p:nvSpPr>
          <p:spPr>
            <a:xfrm>
              <a:off x="914400" y="18734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8" name="Rectangle 26"/>
            <p:cNvSpPr/>
            <p:nvPr/>
          </p:nvSpPr>
          <p:spPr>
            <a:xfrm>
              <a:off x="912600" y="20091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69" name="Rectangle 27"/>
            <p:cNvSpPr/>
            <p:nvPr/>
          </p:nvSpPr>
          <p:spPr>
            <a:xfrm>
              <a:off x="912600" y="21448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0" name="Rectangle 28"/>
            <p:cNvSpPr/>
            <p:nvPr/>
          </p:nvSpPr>
          <p:spPr>
            <a:xfrm>
              <a:off x="912600" y="22777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1" name="Rectangle 29"/>
            <p:cNvSpPr/>
            <p:nvPr/>
          </p:nvSpPr>
          <p:spPr>
            <a:xfrm>
              <a:off x="912600" y="24055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2" name="Rectangle 30"/>
            <p:cNvSpPr/>
            <p:nvPr/>
          </p:nvSpPr>
          <p:spPr>
            <a:xfrm>
              <a:off x="910440" y="25412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3" name="Rectangle 31"/>
            <p:cNvSpPr/>
            <p:nvPr/>
          </p:nvSpPr>
          <p:spPr>
            <a:xfrm>
              <a:off x="910440" y="26769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4" name="Rectangle 32"/>
            <p:cNvSpPr/>
            <p:nvPr/>
          </p:nvSpPr>
          <p:spPr>
            <a:xfrm>
              <a:off x="912600" y="28098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5" name="Rectangle 33"/>
            <p:cNvSpPr/>
            <p:nvPr/>
          </p:nvSpPr>
          <p:spPr>
            <a:xfrm>
              <a:off x="912600" y="29376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6" name="Rectangle 34"/>
            <p:cNvSpPr/>
            <p:nvPr/>
          </p:nvSpPr>
          <p:spPr>
            <a:xfrm>
              <a:off x="910440" y="30733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7" name="Rectangle 35"/>
            <p:cNvSpPr/>
            <p:nvPr/>
          </p:nvSpPr>
          <p:spPr>
            <a:xfrm>
              <a:off x="910440" y="32090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8" name="Rectangle 36"/>
            <p:cNvSpPr/>
            <p:nvPr/>
          </p:nvSpPr>
          <p:spPr>
            <a:xfrm>
              <a:off x="912240" y="33490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79" name="Rectangle 37"/>
            <p:cNvSpPr/>
            <p:nvPr/>
          </p:nvSpPr>
          <p:spPr>
            <a:xfrm>
              <a:off x="912240" y="34765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0" name="Rectangle 38"/>
            <p:cNvSpPr/>
            <p:nvPr/>
          </p:nvSpPr>
          <p:spPr>
            <a:xfrm>
              <a:off x="910440" y="36122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1" name="Rectangle 39"/>
            <p:cNvSpPr/>
            <p:nvPr/>
          </p:nvSpPr>
          <p:spPr>
            <a:xfrm>
              <a:off x="910440" y="37479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2" name="Rectangle 40"/>
            <p:cNvSpPr/>
            <p:nvPr/>
          </p:nvSpPr>
          <p:spPr>
            <a:xfrm>
              <a:off x="910440" y="38811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3" name="Rectangle 41"/>
            <p:cNvSpPr/>
            <p:nvPr/>
          </p:nvSpPr>
          <p:spPr>
            <a:xfrm>
              <a:off x="910440" y="40086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4" name="Rectangle 42"/>
            <p:cNvSpPr/>
            <p:nvPr/>
          </p:nvSpPr>
          <p:spPr>
            <a:xfrm>
              <a:off x="908280" y="41443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5" name="Rectangle 43"/>
            <p:cNvSpPr/>
            <p:nvPr/>
          </p:nvSpPr>
          <p:spPr>
            <a:xfrm>
              <a:off x="908280" y="42800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6" name="Rectangle 44"/>
            <p:cNvSpPr/>
            <p:nvPr/>
          </p:nvSpPr>
          <p:spPr>
            <a:xfrm>
              <a:off x="910440" y="44132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7" name="Rectangle 45"/>
            <p:cNvSpPr/>
            <p:nvPr/>
          </p:nvSpPr>
          <p:spPr>
            <a:xfrm>
              <a:off x="910440" y="45406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8" name="Rectangle 46"/>
            <p:cNvSpPr/>
            <p:nvPr/>
          </p:nvSpPr>
          <p:spPr>
            <a:xfrm>
              <a:off x="908280" y="46764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89" name="Rectangle 47"/>
            <p:cNvSpPr/>
            <p:nvPr/>
          </p:nvSpPr>
          <p:spPr>
            <a:xfrm>
              <a:off x="908280" y="48121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90" name="Group 48"/>
          <p:cNvGrpSpPr/>
          <p:nvPr/>
        </p:nvGrpSpPr>
        <p:grpSpPr>
          <a:xfrm>
            <a:off x="905400" y="3596760"/>
            <a:ext cx="615240" cy="3193920"/>
            <a:chOff x="905400" y="3596760"/>
            <a:chExt cx="615240" cy="3193920"/>
          </a:xfrm>
        </p:grpSpPr>
        <p:sp>
          <p:nvSpPr>
            <p:cNvPr id="691" name="Rectangle 49"/>
            <p:cNvSpPr/>
            <p:nvPr/>
          </p:nvSpPr>
          <p:spPr>
            <a:xfrm>
              <a:off x="911520" y="35967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92" name="Rectangle 50"/>
            <p:cNvSpPr/>
            <p:nvPr/>
          </p:nvSpPr>
          <p:spPr>
            <a:xfrm>
              <a:off x="911520" y="37245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93" name="Rectangle 51"/>
            <p:cNvSpPr/>
            <p:nvPr/>
          </p:nvSpPr>
          <p:spPr>
            <a:xfrm>
              <a:off x="909360" y="38602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94" name="Rectangle 52"/>
            <p:cNvSpPr/>
            <p:nvPr/>
          </p:nvSpPr>
          <p:spPr>
            <a:xfrm>
              <a:off x="909360" y="39960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95" name="Rectangle 53"/>
            <p:cNvSpPr/>
            <p:nvPr/>
          </p:nvSpPr>
          <p:spPr>
            <a:xfrm>
              <a:off x="909360" y="41288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96" name="Rectangle 54"/>
            <p:cNvSpPr/>
            <p:nvPr/>
          </p:nvSpPr>
          <p:spPr>
            <a:xfrm>
              <a:off x="909360" y="42566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97" name="Rectangle 55"/>
            <p:cNvSpPr/>
            <p:nvPr/>
          </p:nvSpPr>
          <p:spPr>
            <a:xfrm>
              <a:off x="907560" y="43923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98" name="Rectangle 56"/>
            <p:cNvSpPr/>
            <p:nvPr/>
          </p:nvSpPr>
          <p:spPr>
            <a:xfrm>
              <a:off x="907560" y="45280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99" name="Rectangle 57"/>
            <p:cNvSpPr/>
            <p:nvPr/>
          </p:nvSpPr>
          <p:spPr>
            <a:xfrm>
              <a:off x="909360" y="46609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00" name="Rectangle 58"/>
            <p:cNvSpPr/>
            <p:nvPr/>
          </p:nvSpPr>
          <p:spPr>
            <a:xfrm>
              <a:off x="909360" y="47887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01" name="Rectangle 59"/>
            <p:cNvSpPr/>
            <p:nvPr/>
          </p:nvSpPr>
          <p:spPr>
            <a:xfrm>
              <a:off x="907560" y="49244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02" name="Rectangle 60"/>
            <p:cNvSpPr/>
            <p:nvPr/>
          </p:nvSpPr>
          <p:spPr>
            <a:xfrm>
              <a:off x="907560" y="50601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03" name="Rectangle 61"/>
            <p:cNvSpPr/>
            <p:nvPr/>
          </p:nvSpPr>
          <p:spPr>
            <a:xfrm>
              <a:off x="909360" y="52002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04" name="Rectangle 62"/>
            <p:cNvSpPr/>
            <p:nvPr/>
          </p:nvSpPr>
          <p:spPr>
            <a:xfrm>
              <a:off x="909360" y="53280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05" name="Rectangle 63"/>
            <p:cNvSpPr/>
            <p:nvPr/>
          </p:nvSpPr>
          <p:spPr>
            <a:xfrm>
              <a:off x="907200" y="54633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06" name="Rectangle 64"/>
            <p:cNvSpPr/>
            <p:nvPr/>
          </p:nvSpPr>
          <p:spPr>
            <a:xfrm>
              <a:off x="907200" y="55990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07" name="Rectangle 65"/>
            <p:cNvSpPr/>
            <p:nvPr/>
          </p:nvSpPr>
          <p:spPr>
            <a:xfrm>
              <a:off x="907200" y="573228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08" name="Rectangle 66"/>
            <p:cNvSpPr/>
            <p:nvPr/>
          </p:nvSpPr>
          <p:spPr>
            <a:xfrm>
              <a:off x="907200" y="58597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09" name="Rectangle 67"/>
            <p:cNvSpPr/>
            <p:nvPr/>
          </p:nvSpPr>
          <p:spPr>
            <a:xfrm>
              <a:off x="905400" y="59954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10" name="Rectangle 68"/>
            <p:cNvSpPr/>
            <p:nvPr/>
          </p:nvSpPr>
          <p:spPr>
            <a:xfrm>
              <a:off x="905400" y="61311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11" name="Rectangle 69"/>
            <p:cNvSpPr/>
            <p:nvPr/>
          </p:nvSpPr>
          <p:spPr>
            <a:xfrm>
              <a:off x="907200" y="626436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12" name="Rectangle 70"/>
            <p:cNvSpPr/>
            <p:nvPr/>
          </p:nvSpPr>
          <p:spPr>
            <a:xfrm>
              <a:off x="907200" y="639180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13" name="Rectangle 71"/>
            <p:cNvSpPr/>
            <p:nvPr/>
          </p:nvSpPr>
          <p:spPr>
            <a:xfrm>
              <a:off x="905400" y="652752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14" name="Rectangle 72"/>
            <p:cNvSpPr/>
            <p:nvPr/>
          </p:nvSpPr>
          <p:spPr>
            <a:xfrm>
              <a:off x="905400" y="6663240"/>
              <a:ext cx="609120" cy="12744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230b3f"/>
              </a:solidFill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715" name="Straight Connector 73"/>
          <p:cNvCxnSpPr/>
          <p:nvPr/>
        </p:nvCxnSpPr>
        <p:spPr>
          <a:xfrm flipV="1">
            <a:off x="1535760" y="2205720"/>
            <a:ext cx="1036440" cy="1782360"/>
          </a:xfrm>
          <a:prstGeom prst="straightConnector1">
            <a:avLst/>
          </a:prstGeom>
          <a:ln>
            <a:solidFill>
              <a:srgbClr val="0070c0"/>
            </a:solidFill>
            <a:round/>
          </a:ln>
        </p:spPr>
      </p:cxnSp>
      <p:cxnSp>
        <p:nvCxnSpPr>
          <p:cNvPr id="716" name="Straight Connector 74"/>
          <p:cNvCxnSpPr/>
          <p:nvPr/>
        </p:nvCxnSpPr>
        <p:spPr>
          <a:xfrm>
            <a:off x="1535760" y="4136040"/>
            <a:ext cx="1036440" cy="2492280"/>
          </a:xfrm>
          <a:prstGeom prst="straightConnector1">
            <a:avLst/>
          </a:prstGeom>
          <a:ln>
            <a:solidFill>
              <a:srgbClr val="0070c0"/>
            </a:solidFill>
            <a:round/>
          </a:ln>
        </p:spPr>
      </p:cxnSp>
      <p:sp>
        <p:nvSpPr>
          <p:cNvPr id="717" name="Rectangle 78"/>
          <p:cNvSpPr/>
          <p:nvPr/>
        </p:nvSpPr>
        <p:spPr>
          <a:xfrm>
            <a:off x="896400" y="3994920"/>
            <a:ext cx="609120" cy="127440"/>
          </a:xfrm>
          <a:prstGeom prst="rect">
            <a:avLst/>
          </a:prstGeom>
          <a:solidFill>
            <a:srgbClr val="00b0f0"/>
          </a:solidFill>
          <a:ln w="76200">
            <a:solidFill>
              <a:srgbClr val="230b3f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70c0"/>
              </a:solidFill>
              <a:effectLst/>
              <a:uFillTx/>
              <a:latin typeface="Arial"/>
            </a:endParaRPr>
          </a:p>
        </p:txBody>
      </p:sp>
      <p:sp>
        <p:nvSpPr>
          <p:cNvPr id="718" name="Rectangle 92"/>
          <p:cNvSpPr/>
          <p:nvPr/>
        </p:nvSpPr>
        <p:spPr>
          <a:xfrm>
            <a:off x="8044200" y="3429000"/>
            <a:ext cx="201600" cy="20268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19" name="Rectangle 93"/>
          <p:cNvSpPr/>
          <p:nvPr/>
        </p:nvSpPr>
        <p:spPr>
          <a:xfrm>
            <a:off x="8050680" y="3835440"/>
            <a:ext cx="201600" cy="20268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20" name="Rectangle 99"/>
          <p:cNvSpPr/>
          <p:nvPr/>
        </p:nvSpPr>
        <p:spPr>
          <a:xfrm>
            <a:off x="6808320" y="3581280"/>
            <a:ext cx="201600" cy="202680"/>
          </a:xfrm>
          <a:prstGeom prst="rect">
            <a:avLst/>
          </a:prstGeom>
          <a:gradFill rotWithShape="0">
            <a:gsLst>
              <a:gs pos="0">
                <a:srgbClr val="91dd9f"/>
              </a:gs>
              <a:gs pos="50000">
                <a:srgbClr val="bde8c5"/>
              </a:gs>
              <a:gs pos="100000">
                <a:srgbClr val="def3e3"/>
              </a:gs>
            </a:gsLst>
            <a:lin ang="2700000"/>
          </a:gra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721" name="Group 175"/>
          <p:cNvGrpSpPr/>
          <p:nvPr/>
        </p:nvGrpSpPr>
        <p:grpSpPr>
          <a:xfrm>
            <a:off x="3809880" y="2208600"/>
            <a:ext cx="4442400" cy="3603600"/>
            <a:chOff x="3809880" y="2208600"/>
            <a:chExt cx="4442400" cy="3603600"/>
          </a:xfrm>
        </p:grpSpPr>
        <p:sp>
          <p:nvSpPr>
            <p:cNvPr id="722" name="Rectangle 89"/>
            <p:cNvSpPr/>
            <p:nvPr/>
          </p:nvSpPr>
          <p:spPr>
            <a:xfrm>
              <a:off x="8050680" y="220860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23" name="Rectangle 90"/>
            <p:cNvSpPr/>
            <p:nvPr/>
          </p:nvSpPr>
          <p:spPr>
            <a:xfrm>
              <a:off x="8050680" y="251460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24" name="Rectangle 91"/>
            <p:cNvSpPr/>
            <p:nvPr/>
          </p:nvSpPr>
          <p:spPr>
            <a:xfrm>
              <a:off x="8050680" y="310320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725" name="Elbow Connector 110"/>
            <p:cNvCxnSpPr/>
            <p:nvPr/>
          </p:nvCxnSpPr>
          <p:spPr>
            <a:xfrm flipV="1">
              <a:off x="3809880" y="2272320"/>
              <a:ext cx="4234320" cy="936720"/>
            </a:xfrm>
            <a:prstGeom prst="bentConnector3">
              <a:avLst>
                <a:gd name="adj1" fmla="val 3162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26" name="Elbow Connector 112"/>
            <p:cNvCxnSpPr>
              <a:stCxn id="651" idx="3"/>
              <a:endCxn id="723" idx="1"/>
            </p:cNvCxnSpPr>
            <p:nvPr/>
          </p:nvCxnSpPr>
          <p:spPr>
            <a:xfrm flipV="1">
              <a:off x="3809880" y="2615760"/>
              <a:ext cx="4241160" cy="855720"/>
            </a:xfrm>
            <a:prstGeom prst="bentConnector3">
              <a:avLst>
                <a:gd name="adj1" fmla="val 7436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27" name="Elbow Connector 116"/>
            <p:cNvCxnSpPr>
              <a:stCxn id="661" idx="3"/>
            </p:cNvCxnSpPr>
            <p:nvPr/>
          </p:nvCxnSpPr>
          <p:spPr>
            <a:xfrm flipV="1">
              <a:off x="3809880" y="3208680"/>
              <a:ext cx="4234320" cy="2603880"/>
            </a:xfrm>
            <a:prstGeom prst="bentConnector3">
              <a:avLst>
                <a:gd name="adj1" fmla="val 11580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cxnSp>
        <p:nvCxnSpPr>
          <p:cNvPr id="728" name="Elbow Connector 122"/>
          <p:cNvCxnSpPr>
            <a:stCxn id="720" idx="3"/>
          </p:cNvCxnSpPr>
          <p:nvPr/>
        </p:nvCxnSpPr>
        <p:spPr>
          <a:xfrm flipV="1">
            <a:off x="7009920" y="3530520"/>
            <a:ext cx="1045440" cy="152280"/>
          </a:xfrm>
          <a:prstGeom prst="bentConnector3">
            <a:avLst>
              <a:gd name="adj1" fmla="val 28418"/>
            </a:avLst>
          </a:prstGeom>
          <a:ln>
            <a:solidFill>
              <a:srgbClr val="521b92"/>
            </a:solidFill>
            <a:round/>
            <a:tailEnd len="med" type="triangle" w="med"/>
          </a:ln>
        </p:spPr>
      </p:cxnSp>
      <p:cxnSp>
        <p:nvCxnSpPr>
          <p:cNvPr id="729" name="Elbow Connector 126"/>
          <p:cNvCxnSpPr>
            <a:endCxn id="719" idx="1"/>
          </p:cNvCxnSpPr>
          <p:nvPr/>
        </p:nvCxnSpPr>
        <p:spPr>
          <a:xfrm>
            <a:off x="7004880" y="3678120"/>
            <a:ext cx="1046160" cy="258840"/>
          </a:xfrm>
          <a:prstGeom prst="bentConnector3">
            <a:avLst>
              <a:gd name="adj1" fmla="val 29569"/>
            </a:avLst>
          </a:prstGeom>
          <a:ln>
            <a:solidFill>
              <a:srgbClr val="521b92"/>
            </a:solidFill>
            <a:round/>
            <a:tailEnd len="med" type="triangle" w="med"/>
          </a:ln>
        </p:spPr>
      </p:cxnSp>
      <p:cxnSp>
        <p:nvCxnSpPr>
          <p:cNvPr id="730" name="Elbow Connector 139"/>
          <p:cNvCxnSpPr>
            <a:stCxn id="662" idx="3"/>
            <a:endCxn id="720" idx="1"/>
          </p:cNvCxnSpPr>
          <p:nvPr/>
        </p:nvCxnSpPr>
        <p:spPr>
          <a:xfrm flipV="1">
            <a:off x="3809880" y="3682440"/>
            <a:ext cx="2998800" cy="2360880"/>
          </a:xfrm>
          <a:prstGeom prst="bentConnector3">
            <a:avLst>
              <a:gd name="adj1" fmla="val 24264"/>
            </a:avLst>
          </a:prstGeom>
          <a:ln>
            <a:solidFill>
              <a:srgbClr val="521b92"/>
            </a:solidFill>
            <a:round/>
            <a:tailEnd len="med" type="triangle" w="med"/>
          </a:ln>
        </p:spPr>
      </p:cxnSp>
      <p:sp>
        <p:nvSpPr>
          <p:cNvPr id="731" name="TextBox 167"/>
          <p:cNvSpPr/>
          <p:nvPr/>
        </p:nvSpPr>
        <p:spPr>
          <a:xfrm>
            <a:off x="534600" y="1285920"/>
            <a:ext cx="13500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Inode Array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32" name="TextBox 168"/>
          <p:cNvSpPr/>
          <p:nvPr/>
        </p:nvSpPr>
        <p:spPr>
          <a:xfrm>
            <a:off x="2819520" y="1722960"/>
            <a:ext cx="7527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33" name="TextBox 169"/>
          <p:cNvSpPr/>
          <p:nvPr/>
        </p:nvSpPr>
        <p:spPr>
          <a:xfrm>
            <a:off x="7724160" y="1458000"/>
            <a:ext cx="85428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34" name="TextBox 170"/>
          <p:cNvSpPr/>
          <p:nvPr/>
        </p:nvSpPr>
        <p:spPr>
          <a:xfrm>
            <a:off x="6434280" y="1492920"/>
            <a:ext cx="99432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Indirect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735" name="Group 178"/>
          <p:cNvGrpSpPr/>
          <p:nvPr/>
        </p:nvGrpSpPr>
        <p:grpSpPr>
          <a:xfrm>
            <a:off x="3809880" y="1221120"/>
            <a:ext cx="4464000" cy="5055480"/>
            <a:chOff x="3809880" y="1221120"/>
            <a:chExt cx="4464000" cy="5055480"/>
          </a:xfrm>
        </p:grpSpPr>
        <p:sp>
          <p:nvSpPr>
            <p:cNvPr id="736" name="Rectangle 100"/>
            <p:cNvSpPr/>
            <p:nvPr/>
          </p:nvSpPr>
          <p:spPr>
            <a:xfrm>
              <a:off x="6808320" y="419112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37" name="Rectangle 101"/>
            <p:cNvSpPr/>
            <p:nvPr/>
          </p:nvSpPr>
          <p:spPr>
            <a:xfrm>
              <a:off x="5626080" y="464940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38" name="Rectangle 102"/>
            <p:cNvSpPr/>
            <p:nvPr/>
          </p:nvSpPr>
          <p:spPr>
            <a:xfrm>
              <a:off x="6808320" y="480564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39" name="Rectangle 130"/>
            <p:cNvSpPr/>
            <p:nvPr/>
          </p:nvSpPr>
          <p:spPr>
            <a:xfrm>
              <a:off x="8072280" y="408204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40" name="Rectangle 131"/>
            <p:cNvSpPr/>
            <p:nvPr/>
          </p:nvSpPr>
          <p:spPr>
            <a:xfrm>
              <a:off x="8066880" y="438696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741" name="Elbow Connector 133"/>
            <p:cNvCxnSpPr>
              <a:endCxn id="739" idx="1"/>
            </p:cNvCxnSpPr>
            <p:nvPr/>
          </p:nvCxnSpPr>
          <p:spPr>
            <a:xfrm flipV="1">
              <a:off x="7038360" y="4183200"/>
              <a:ext cx="1034280" cy="98280"/>
            </a:xfrm>
            <a:prstGeom prst="bentConnector3">
              <a:avLst>
                <a:gd name="adj1" fmla="val 29352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42" name="Elbow Connector 134"/>
            <p:cNvCxnSpPr>
              <a:endCxn id="740" idx="1"/>
            </p:cNvCxnSpPr>
            <p:nvPr/>
          </p:nvCxnSpPr>
          <p:spPr>
            <a:xfrm>
              <a:off x="7038360" y="4349520"/>
              <a:ext cx="1028880" cy="138960"/>
            </a:xfrm>
            <a:prstGeom prst="bentConnector3">
              <a:avLst>
                <a:gd name="adj1" fmla="val 30381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743" name="Rectangle 143"/>
            <p:cNvSpPr/>
            <p:nvPr/>
          </p:nvSpPr>
          <p:spPr>
            <a:xfrm>
              <a:off x="8044200" y="467352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44" name="Rectangle 144"/>
            <p:cNvSpPr/>
            <p:nvPr/>
          </p:nvSpPr>
          <p:spPr>
            <a:xfrm>
              <a:off x="8038800" y="497844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745" name="Elbow Connector 145"/>
            <p:cNvCxnSpPr>
              <a:endCxn id="743" idx="1"/>
            </p:cNvCxnSpPr>
            <p:nvPr/>
          </p:nvCxnSpPr>
          <p:spPr>
            <a:xfrm flipV="1">
              <a:off x="7010280" y="4774680"/>
              <a:ext cx="1034280" cy="98280"/>
            </a:xfrm>
            <a:prstGeom prst="bentConnector3">
              <a:avLst>
                <a:gd name="adj1" fmla="val 29317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46" name="Elbow Connector 146"/>
            <p:cNvCxnSpPr>
              <a:endCxn id="744" idx="1"/>
            </p:cNvCxnSpPr>
            <p:nvPr/>
          </p:nvCxnSpPr>
          <p:spPr>
            <a:xfrm>
              <a:off x="7010280" y="4941000"/>
              <a:ext cx="1028880" cy="138960"/>
            </a:xfrm>
            <a:prstGeom prst="bentConnector3">
              <a:avLst>
                <a:gd name="adj1" fmla="val 30381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47" name="Elbow Connector 147"/>
            <p:cNvCxnSpPr>
              <a:stCxn id="663" idx="3"/>
              <a:endCxn id="737" idx="1"/>
            </p:cNvCxnSpPr>
            <p:nvPr/>
          </p:nvCxnSpPr>
          <p:spPr>
            <a:xfrm flipV="1">
              <a:off x="3809880" y="4750560"/>
              <a:ext cx="1816560" cy="1526400"/>
            </a:xfrm>
            <a:prstGeom prst="bentConnector3">
              <a:avLst>
                <a:gd name="adj1" fmla="val 50009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48" name="Elbow Connector 150"/>
            <p:cNvCxnSpPr>
              <a:stCxn id="737" idx="3"/>
              <a:endCxn id="736" idx="1"/>
            </p:cNvCxnSpPr>
            <p:nvPr/>
          </p:nvCxnSpPr>
          <p:spPr>
            <a:xfrm flipV="1">
              <a:off x="5827680" y="4292280"/>
              <a:ext cx="981000" cy="458640"/>
            </a:xfrm>
            <a:prstGeom prst="bentConnector3">
              <a:avLst>
                <a:gd name="adj1" fmla="val 50036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49" name="Elbow Connector 154"/>
            <p:cNvCxnSpPr>
              <a:stCxn id="737" idx="3"/>
              <a:endCxn id="738" idx="1"/>
            </p:cNvCxnSpPr>
            <p:nvPr/>
          </p:nvCxnSpPr>
          <p:spPr>
            <a:xfrm>
              <a:off x="5827680" y="4750560"/>
              <a:ext cx="981000" cy="156600"/>
            </a:xfrm>
            <a:prstGeom prst="bentConnector3">
              <a:avLst>
                <a:gd name="adj1" fmla="val 50036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750" name="TextBox 171"/>
            <p:cNvSpPr/>
            <p:nvPr/>
          </p:nvSpPr>
          <p:spPr>
            <a:xfrm>
              <a:off x="5229720" y="1221120"/>
              <a:ext cx="994320" cy="923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Double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Indirect 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Blocks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751" name="TextBox 172"/>
          <p:cNvSpPr/>
          <p:nvPr/>
        </p:nvSpPr>
        <p:spPr>
          <a:xfrm>
            <a:off x="4058640" y="1244160"/>
            <a:ext cx="994320" cy="92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Triple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Indirect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52" name="Rectangle 173"/>
          <p:cNvSpPr/>
          <p:nvPr/>
        </p:nvSpPr>
        <p:spPr>
          <a:xfrm>
            <a:off x="2587680" y="3109320"/>
            <a:ext cx="1228320" cy="3503160"/>
          </a:xfrm>
          <a:prstGeom prst="rect">
            <a:avLst/>
          </a:prstGeom>
          <a:noFill/>
          <a:ln>
            <a:solidFill>
              <a:srgbClr val="0070c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753" name="Group 206"/>
          <p:cNvGrpSpPr/>
          <p:nvPr/>
        </p:nvGrpSpPr>
        <p:grpSpPr>
          <a:xfrm>
            <a:off x="3816360" y="5218920"/>
            <a:ext cx="4438080" cy="1634040"/>
            <a:chOff x="3816360" y="5218920"/>
            <a:chExt cx="4438080" cy="1634040"/>
          </a:xfrm>
        </p:grpSpPr>
        <p:sp>
          <p:nvSpPr>
            <p:cNvPr id="754" name="Rectangle 106"/>
            <p:cNvSpPr/>
            <p:nvPr/>
          </p:nvSpPr>
          <p:spPr>
            <a:xfrm>
              <a:off x="5626080" y="597528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55" name="Rectangle 107"/>
            <p:cNvSpPr/>
            <p:nvPr/>
          </p:nvSpPr>
          <p:spPr>
            <a:xfrm>
              <a:off x="5626080" y="657864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56" name="Rectangle 108"/>
            <p:cNvSpPr/>
            <p:nvPr/>
          </p:nvSpPr>
          <p:spPr>
            <a:xfrm>
              <a:off x="4411800" y="640080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57" name="Rectangle 157"/>
            <p:cNvSpPr/>
            <p:nvPr/>
          </p:nvSpPr>
          <p:spPr>
            <a:xfrm>
              <a:off x="6794280" y="588204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58" name="Rectangle 158"/>
            <p:cNvSpPr/>
            <p:nvPr/>
          </p:nvSpPr>
          <p:spPr>
            <a:xfrm>
              <a:off x="6794280" y="649656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59" name="Rectangle 159"/>
            <p:cNvSpPr/>
            <p:nvPr/>
          </p:nvSpPr>
          <p:spPr>
            <a:xfrm>
              <a:off x="8034840" y="577656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60" name="Rectangle 160"/>
            <p:cNvSpPr/>
            <p:nvPr/>
          </p:nvSpPr>
          <p:spPr>
            <a:xfrm>
              <a:off x="8052840" y="605880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761" name="Elbow Connector 161"/>
            <p:cNvCxnSpPr>
              <a:endCxn id="759" idx="1"/>
            </p:cNvCxnSpPr>
            <p:nvPr/>
          </p:nvCxnSpPr>
          <p:spPr>
            <a:xfrm flipV="1">
              <a:off x="7000920" y="5877720"/>
              <a:ext cx="1034280" cy="97920"/>
            </a:xfrm>
            <a:prstGeom prst="bentConnector3">
              <a:avLst>
                <a:gd name="adj1" fmla="val 29317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62" name="Elbow Connector 162"/>
            <p:cNvCxnSpPr>
              <a:endCxn id="760" idx="1"/>
            </p:cNvCxnSpPr>
            <p:nvPr/>
          </p:nvCxnSpPr>
          <p:spPr>
            <a:xfrm>
              <a:off x="7024320" y="6021000"/>
              <a:ext cx="1028880" cy="139320"/>
            </a:xfrm>
            <a:prstGeom prst="bentConnector3">
              <a:avLst>
                <a:gd name="adj1" fmla="val 30346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763" name="Rectangle 163"/>
            <p:cNvSpPr/>
            <p:nvPr/>
          </p:nvSpPr>
          <p:spPr>
            <a:xfrm>
              <a:off x="8029800" y="634536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64" name="Rectangle 164"/>
            <p:cNvSpPr/>
            <p:nvPr/>
          </p:nvSpPr>
          <p:spPr>
            <a:xfrm>
              <a:off x="8024400" y="665028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765" name="Elbow Connector 165"/>
            <p:cNvCxnSpPr>
              <a:endCxn id="763" idx="1"/>
            </p:cNvCxnSpPr>
            <p:nvPr/>
          </p:nvCxnSpPr>
          <p:spPr>
            <a:xfrm flipV="1">
              <a:off x="6995880" y="6446520"/>
              <a:ext cx="1034280" cy="97920"/>
            </a:xfrm>
            <a:prstGeom prst="bentConnector3">
              <a:avLst>
                <a:gd name="adj1" fmla="val 29352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66" name="Elbow Connector 166"/>
            <p:cNvCxnSpPr>
              <a:endCxn id="764" idx="1"/>
            </p:cNvCxnSpPr>
            <p:nvPr/>
          </p:nvCxnSpPr>
          <p:spPr>
            <a:xfrm>
              <a:off x="6995880" y="6612480"/>
              <a:ext cx="1028880" cy="139320"/>
            </a:xfrm>
            <a:prstGeom prst="bentConnector3">
              <a:avLst>
                <a:gd name="adj1" fmla="val 30381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67" name="Elbow Connector 177"/>
            <p:cNvCxnSpPr>
              <a:stCxn id="756" idx="3"/>
              <a:endCxn id="754" idx="1"/>
            </p:cNvCxnSpPr>
            <p:nvPr/>
          </p:nvCxnSpPr>
          <p:spPr>
            <a:xfrm flipV="1">
              <a:off x="4613400" y="6076440"/>
              <a:ext cx="1013040" cy="425880"/>
            </a:xfrm>
            <a:prstGeom prst="bentConnector3">
              <a:avLst>
                <a:gd name="adj1" fmla="val 50017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68" name="Elbow Connector 181"/>
            <p:cNvCxnSpPr>
              <a:stCxn id="756" idx="3"/>
              <a:endCxn id="755" idx="1"/>
            </p:cNvCxnSpPr>
            <p:nvPr/>
          </p:nvCxnSpPr>
          <p:spPr>
            <a:xfrm>
              <a:off x="4613400" y="6501960"/>
              <a:ext cx="1013040" cy="178200"/>
            </a:xfrm>
            <a:prstGeom prst="bentConnector3">
              <a:avLst>
                <a:gd name="adj1" fmla="val 50017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69" name="Elbow Connector 185"/>
            <p:cNvCxnSpPr>
              <a:stCxn id="754" idx="3"/>
            </p:cNvCxnSpPr>
            <p:nvPr/>
          </p:nvCxnSpPr>
          <p:spPr>
            <a:xfrm flipV="1">
              <a:off x="5827680" y="5999760"/>
              <a:ext cx="957960" cy="7704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70" name="Elbow Connector 187"/>
            <p:cNvCxnSpPr>
              <a:endCxn id="758" idx="1"/>
            </p:cNvCxnSpPr>
            <p:nvPr/>
          </p:nvCxnSpPr>
          <p:spPr>
            <a:xfrm flipV="1">
              <a:off x="5851080" y="6597720"/>
              <a:ext cx="943560" cy="7056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71" name="Elbow Connector 189"/>
            <p:cNvCxnSpPr>
              <a:endCxn id="756" idx="1"/>
            </p:cNvCxnSpPr>
            <p:nvPr/>
          </p:nvCxnSpPr>
          <p:spPr>
            <a:xfrm flipV="1">
              <a:off x="3816360" y="6501960"/>
              <a:ext cx="595800" cy="756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772" name="Rectangle 196"/>
            <p:cNvSpPr/>
            <p:nvPr/>
          </p:nvSpPr>
          <p:spPr>
            <a:xfrm>
              <a:off x="6782400" y="5346720"/>
              <a:ext cx="201600" cy="202680"/>
            </a:xfrm>
            <a:prstGeom prst="rect">
              <a:avLst/>
            </a:prstGeom>
            <a:gradFill rotWithShape="0">
              <a:gsLst>
                <a:gs pos="0">
                  <a:srgbClr val="91dd9f"/>
                </a:gs>
                <a:gs pos="50000">
                  <a:srgbClr val="bde8c5"/>
                </a:gs>
                <a:gs pos="100000">
                  <a:srgbClr val="def3e3"/>
                </a:gs>
              </a:gsLst>
              <a:lin ang="2700000"/>
            </a:gra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73" name="Rectangle 197"/>
            <p:cNvSpPr/>
            <p:nvPr/>
          </p:nvSpPr>
          <p:spPr>
            <a:xfrm>
              <a:off x="8046360" y="521892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774" name="Rectangle 198"/>
            <p:cNvSpPr/>
            <p:nvPr/>
          </p:nvSpPr>
          <p:spPr>
            <a:xfrm>
              <a:off x="8040960" y="5523480"/>
              <a:ext cx="201600" cy="20268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775" name="Elbow Connector 199"/>
            <p:cNvCxnSpPr>
              <a:endCxn id="773" idx="1"/>
            </p:cNvCxnSpPr>
            <p:nvPr/>
          </p:nvCxnSpPr>
          <p:spPr>
            <a:xfrm flipV="1">
              <a:off x="7012440" y="5320080"/>
              <a:ext cx="1034280" cy="97920"/>
            </a:xfrm>
            <a:prstGeom prst="bentConnector3">
              <a:avLst>
                <a:gd name="adj1" fmla="val 29317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76" name="Elbow Connector 200"/>
            <p:cNvCxnSpPr>
              <a:endCxn id="774" idx="1"/>
            </p:cNvCxnSpPr>
            <p:nvPr/>
          </p:nvCxnSpPr>
          <p:spPr>
            <a:xfrm>
              <a:off x="7012440" y="5486040"/>
              <a:ext cx="1028880" cy="138960"/>
            </a:xfrm>
            <a:prstGeom prst="bentConnector3">
              <a:avLst>
                <a:gd name="adj1" fmla="val 30381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cxnSp>
          <p:nvCxnSpPr>
            <p:cNvPr id="777" name="Elbow Connector 201"/>
            <p:cNvCxnSpPr>
              <a:stCxn id="754" idx="3"/>
            </p:cNvCxnSpPr>
            <p:nvPr/>
          </p:nvCxnSpPr>
          <p:spPr>
            <a:xfrm flipV="1">
              <a:off x="5827680" y="5464800"/>
              <a:ext cx="946080" cy="612000"/>
            </a:xfrm>
            <a:prstGeom prst="bentConnector3">
              <a:avLst>
                <a:gd name="adj1" fmla="val 51275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</p:grpSp>
      <p:sp>
        <p:nvSpPr>
          <p:cNvPr id="778" name="TextBox 2"/>
          <p:cNvSpPr/>
          <p:nvPr/>
        </p:nvSpPr>
        <p:spPr>
          <a:xfrm>
            <a:off x="4863960" y="215640"/>
            <a:ext cx="3859920" cy="645840"/>
          </a:xfrm>
          <a:prstGeom prst="rect">
            <a:avLst/>
          </a:pr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9" name="TextBox 3"/>
          <p:cNvSpPr/>
          <p:nvPr/>
        </p:nvSpPr>
        <p:spPr>
          <a:xfrm>
            <a:off x="4488480" y="2568600"/>
            <a:ext cx="2348280" cy="645840"/>
          </a:xfrm>
          <a:prstGeom prst="rect">
            <a:avLst/>
          </a:pr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0" name="TextBox 4"/>
          <p:cNvSpPr/>
          <p:nvPr/>
        </p:nvSpPr>
        <p:spPr>
          <a:xfrm>
            <a:off x="4465800" y="3139200"/>
            <a:ext cx="2599560" cy="64584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1" name="TextBox 5"/>
          <p:cNvSpPr/>
          <p:nvPr/>
        </p:nvSpPr>
        <p:spPr>
          <a:xfrm>
            <a:off x="4516560" y="3845880"/>
            <a:ext cx="3181680" cy="369000"/>
          </a:xfrm>
          <a:prstGeom prst="rect">
            <a:avLst/>
          </a:prstGeom>
          <a:blipFill rotWithShape="0">
            <a:blip r:embed="rId4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2" name="TextBox 75"/>
          <p:cNvSpPr/>
          <p:nvPr/>
        </p:nvSpPr>
        <p:spPr>
          <a:xfrm>
            <a:off x="4734720" y="5007240"/>
            <a:ext cx="2989440" cy="369000"/>
          </a:xfrm>
          <a:prstGeom prst="rect">
            <a:avLst/>
          </a:prstGeom>
          <a:blipFill rotWithShape="0">
            <a:blip r:embed="rId5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79" dur="indefinite" restart="never" nodeType="tmRoot">
          <p:childTnLst>
            <p:seq>
              <p:cTn id="480" dur="indefinite" nodeType="mainSeq">
                <p:childTnLst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3: Inode Structures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8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686440" cy="4876560"/>
          </a:xfrm>
          <a:prstGeom prst="rect">
            <a:avLst/>
          </a:prstGeom>
          <a:blipFill rotWithShape="0">
            <a:blip r:embed="rId1"/>
            <a:stretch/>
          </a:blipFill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85" name="TextBox 3"/>
          <p:cNvSpPr/>
          <p:nvPr/>
        </p:nvSpPr>
        <p:spPr>
          <a:xfrm>
            <a:off x="1066680" y="3638520"/>
            <a:ext cx="3164760" cy="40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the first 8 direct pointers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6" name="TextBox 4"/>
          <p:cNvSpPr/>
          <p:nvPr/>
        </p:nvSpPr>
        <p:spPr>
          <a:xfrm>
            <a:off x="1066680" y="4550040"/>
            <a:ext cx="5229720" cy="7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all 12 direct pointers, the indirect pointer,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and the doubly-indirect pointer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7" name="Rectangle 5"/>
          <p:cNvSpPr/>
          <p:nvPr/>
        </p:nvSpPr>
        <p:spPr>
          <a:xfrm>
            <a:off x="1066680" y="3638520"/>
            <a:ext cx="3185280" cy="39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88" name="Rectangle 6"/>
          <p:cNvSpPr/>
          <p:nvPr/>
        </p:nvSpPr>
        <p:spPr>
          <a:xfrm>
            <a:off x="1066680" y="4550040"/>
            <a:ext cx="5261400" cy="70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97" dur="indefinite" restart="never" nodeType="tmRoot">
          <p:childTnLst>
            <p:seq>
              <p:cTn id="498" dur="indefinite" nodeType="mainSeq">
                <p:childTnLst>
                  <p:par>
                    <p:cTn id="499" fill="hold">
                      <p:stCondLst>
                        <p:cond delay="0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FFS Directory Structure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9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Originally: directory was array of 16 byte entries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14 byte file name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 byte i-node number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Now: implicit list. Each entry contains: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4-byte inode number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Full record length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Length of filename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Filename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First entry is “.”, points to self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entry is “..”, points to parent inode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13" dur="indefinite" restart="never" nodeType="tmRoot">
          <p:childTnLst>
            <p:seq>
              <p:cTn id="514" dur="indefinite" nodeType="mainSeq">
                <p:childTnLst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4: Indexed Allocation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92" name="PlaceHolder 2"/>
          <p:cNvSpPr>
            <a:spLocks noGrp="1"/>
          </p:cNvSpPr>
          <p:nvPr>
            <p:ph/>
          </p:nvPr>
        </p:nvSpPr>
        <p:spPr>
          <a:xfrm>
            <a:off x="457200" y="2133720"/>
            <a:ext cx="8229240" cy="334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85000" lnSpcReduction="19999"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5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3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inode #2 (root always has inumber 2), find root’s blocknum (912) </a:t>
            </a:r>
            <a:endParaRPr b="0" lang="en-US" sz="2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5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3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root directory (in block 912), find foo’s inumber (31) </a:t>
            </a:r>
            <a:endParaRPr b="0" lang="en-US" sz="2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5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3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inode #31, find foo’s blocknum (194) </a:t>
            </a:r>
            <a:endParaRPr b="0" lang="en-US" sz="2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5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3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foo (in block 194), find bar’s inumber (73) </a:t>
            </a:r>
            <a:endParaRPr b="0" lang="en-US" sz="2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5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3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inode #73, find bar’s blocknum (991) </a:t>
            </a:r>
            <a:endParaRPr b="0" lang="en-US" sz="2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5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3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bar (in block 991), find baz’s inumber (40) </a:t>
            </a:r>
            <a:endParaRPr b="0" lang="en-US" sz="2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5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3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inode #40, find data blocks (302, 913, 301) </a:t>
            </a:r>
            <a:endParaRPr b="0" lang="en-US" sz="2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5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3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 blocks 302</a:t>
            </a:r>
            <a:endParaRPr b="0" lang="en-US" sz="2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5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3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 block  913</a:t>
            </a:r>
            <a:endParaRPr b="0" lang="en-US" sz="2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5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3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 block  301</a:t>
            </a:r>
            <a:endParaRPr b="0" lang="en-US" sz="2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93" name="Content Placeholder 2"/>
          <p:cNvSpPr/>
          <p:nvPr/>
        </p:nvSpPr>
        <p:spPr>
          <a:xfrm>
            <a:off x="457200" y="1600200"/>
            <a:ext cx="8686440" cy="487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many disk reads would be required to read (all of) file /foo/bar/baz?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794" name="Group 25"/>
          <p:cNvGrpSpPr/>
          <p:nvPr/>
        </p:nvGrpSpPr>
        <p:grpSpPr>
          <a:xfrm>
            <a:off x="0" y="5270040"/>
            <a:ext cx="495000" cy="941760"/>
            <a:chOff x="0" y="5270040"/>
            <a:chExt cx="495000" cy="941760"/>
          </a:xfrm>
        </p:grpSpPr>
        <p:grpSp>
          <p:nvGrpSpPr>
            <p:cNvPr id="795" name="Group 7"/>
            <p:cNvGrpSpPr/>
            <p:nvPr/>
          </p:nvGrpSpPr>
          <p:grpSpPr>
            <a:xfrm>
              <a:off x="0" y="5503320"/>
              <a:ext cx="495000" cy="708480"/>
              <a:chOff x="0" y="5503320"/>
              <a:chExt cx="495000" cy="708480"/>
            </a:xfrm>
          </p:grpSpPr>
          <p:sp>
            <p:nvSpPr>
              <p:cNvPr id="796" name="Rectangle 12"/>
              <p:cNvSpPr/>
              <p:nvPr/>
            </p:nvSpPr>
            <p:spPr>
              <a:xfrm>
                <a:off x="0" y="550332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2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912</a:t>
                </a:r>
                <a:endParaRPr b="0" lang="en-US" sz="1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97" name="Rectangle 13"/>
              <p:cNvSpPr/>
              <p:nvPr/>
            </p:nvSpPr>
            <p:spPr>
              <a:xfrm>
                <a:off x="0" y="574092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798" name="Rectangle 14"/>
              <p:cNvSpPr/>
              <p:nvPr/>
            </p:nvSpPr>
            <p:spPr>
              <a:xfrm>
                <a:off x="0" y="597456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799" name="Rectangle 24"/>
            <p:cNvSpPr/>
            <p:nvPr/>
          </p:nvSpPr>
          <p:spPr>
            <a:xfrm>
              <a:off x="0" y="5270040"/>
              <a:ext cx="495000" cy="24192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3c136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00" name="Group 32"/>
          <p:cNvGrpSpPr/>
          <p:nvPr/>
        </p:nvGrpSpPr>
        <p:grpSpPr>
          <a:xfrm>
            <a:off x="726120" y="5277960"/>
            <a:ext cx="495000" cy="941760"/>
            <a:chOff x="726120" y="5277960"/>
            <a:chExt cx="495000" cy="941760"/>
          </a:xfrm>
        </p:grpSpPr>
        <p:grpSp>
          <p:nvGrpSpPr>
            <p:cNvPr id="801" name="Group 33"/>
            <p:cNvGrpSpPr/>
            <p:nvPr/>
          </p:nvGrpSpPr>
          <p:grpSpPr>
            <a:xfrm>
              <a:off x="726120" y="5511600"/>
              <a:ext cx="495000" cy="708120"/>
              <a:chOff x="726120" y="5511600"/>
              <a:chExt cx="495000" cy="708120"/>
            </a:xfrm>
          </p:grpSpPr>
          <p:sp>
            <p:nvSpPr>
              <p:cNvPr id="802" name="Rectangle 35"/>
              <p:cNvSpPr/>
              <p:nvPr/>
            </p:nvSpPr>
            <p:spPr>
              <a:xfrm>
                <a:off x="726120" y="551160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2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194</a:t>
                </a:r>
                <a:endParaRPr b="0" lang="en-US" sz="1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03" name="Rectangle 36"/>
              <p:cNvSpPr/>
              <p:nvPr/>
            </p:nvSpPr>
            <p:spPr>
              <a:xfrm>
                <a:off x="726120" y="574884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04" name="Rectangle 37"/>
              <p:cNvSpPr/>
              <p:nvPr/>
            </p:nvSpPr>
            <p:spPr>
              <a:xfrm>
                <a:off x="726120" y="598248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805" name="Rectangle 34"/>
            <p:cNvSpPr/>
            <p:nvPr/>
          </p:nvSpPr>
          <p:spPr>
            <a:xfrm>
              <a:off x="726120" y="5277960"/>
              <a:ext cx="495000" cy="24192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3c136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06" name="Group 38"/>
          <p:cNvGrpSpPr/>
          <p:nvPr/>
        </p:nvGrpSpPr>
        <p:grpSpPr>
          <a:xfrm>
            <a:off x="1486080" y="5262840"/>
            <a:ext cx="495000" cy="941760"/>
            <a:chOff x="1486080" y="5262840"/>
            <a:chExt cx="495000" cy="941760"/>
          </a:xfrm>
        </p:grpSpPr>
        <p:grpSp>
          <p:nvGrpSpPr>
            <p:cNvPr id="807" name="Group 39"/>
            <p:cNvGrpSpPr/>
            <p:nvPr/>
          </p:nvGrpSpPr>
          <p:grpSpPr>
            <a:xfrm>
              <a:off x="1486080" y="5496480"/>
              <a:ext cx="495000" cy="708120"/>
              <a:chOff x="1486080" y="5496480"/>
              <a:chExt cx="495000" cy="708120"/>
            </a:xfrm>
          </p:grpSpPr>
          <p:sp>
            <p:nvSpPr>
              <p:cNvPr id="808" name="Rectangle 41"/>
              <p:cNvSpPr/>
              <p:nvPr/>
            </p:nvSpPr>
            <p:spPr>
              <a:xfrm>
                <a:off x="1486080" y="549648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2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302</a:t>
                </a:r>
                <a:endParaRPr b="0" lang="en-US" sz="1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09" name="Rectangle 42"/>
              <p:cNvSpPr/>
              <p:nvPr/>
            </p:nvSpPr>
            <p:spPr>
              <a:xfrm>
                <a:off x="1486080" y="573372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2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913</a:t>
                </a:r>
                <a:endParaRPr b="0" lang="en-US" sz="1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10" name="Rectangle 43"/>
              <p:cNvSpPr/>
              <p:nvPr/>
            </p:nvSpPr>
            <p:spPr>
              <a:xfrm>
                <a:off x="1486080" y="596736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2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301</a:t>
                </a:r>
                <a:endParaRPr b="0" lang="en-US" sz="1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811" name="Rectangle 40"/>
            <p:cNvSpPr/>
            <p:nvPr/>
          </p:nvSpPr>
          <p:spPr>
            <a:xfrm>
              <a:off x="1486080" y="5262840"/>
              <a:ext cx="495000" cy="24192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3c136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812" name="Group 44"/>
          <p:cNvGrpSpPr/>
          <p:nvPr/>
        </p:nvGrpSpPr>
        <p:grpSpPr>
          <a:xfrm>
            <a:off x="2247840" y="5266800"/>
            <a:ext cx="495000" cy="941760"/>
            <a:chOff x="2247840" y="5266800"/>
            <a:chExt cx="495000" cy="941760"/>
          </a:xfrm>
        </p:grpSpPr>
        <p:grpSp>
          <p:nvGrpSpPr>
            <p:cNvPr id="813" name="Group 45"/>
            <p:cNvGrpSpPr/>
            <p:nvPr/>
          </p:nvGrpSpPr>
          <p:grpSpPr>
            <a:xfrm>
              <a:off x="2247840" y="5500440"/>
              <a:ext cx="495000" cy="708120"/>
              <a:chOff x="2247840" y="5500440"/>
              <a:chExt cx="495000" cy="708120"/>
            </a:xfrm>
          </p:grpSpPr>
          <p:sp>
            <p:nvSpPr>
              <p:cNvPr id="814" name="Rectangle 47"/>
              <p:cNvSpPr/>
              <p:nvPr/>
            </p:nvSpPr>
            <p:spPr>
              <a:xfrm>
                <a:off x="2247840" y="550044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2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rPr>
                  <a:t>991</a:t>
                </a:r>
                <a:endParaRPr b="0" lang="en-US" sz="12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15" name="Rectangle 48"/>
              <p:cNvSpPr/>
              <p:nvPr/>
            </p:nvSpPr>
            <p:spPr>
              <a:xfrm>
                <a:off x="2247840" y="573768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816" name="Rectangle 49"/>
              <p:cNvSpPr/>
              <p:nvPr/>
            </p:nvSpPr>
            <p:spPr>
              <a:xfrm>
                <a:off x="2247840" y="5971320"/>
                <a:ext cx="495000" cy="2372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70c0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817" name="Rectangle 46"/>
            <p:cNvSpPr/>
            <p:nvPr/>
          </p:nvSpPr>
          <p:spPr>
            <a:xfrm>
              <a:off x="2247840" y="5266800"/>
              <a:ext cx="495000" cy="24192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3c136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818" name="TextBox 50"/>
          <p:cNvSpPr/>
          <p:nvPr/>
        </p:nvSpPr>
        <p:spPr>
          <a:xfrm>
            <a:off x="83160" y="6166080"/>
            <a:ext cx="3078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19" name="TextBox 51"/>
          <p:cNvSpPr/>
          <p:nvPr/>
        </p:nvSpPr>
        <p:spPr>
          <a:xfrm>
            <a:off x="728640" y="617436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0" name="TextBox 52"/>
          <p:cNvSpPr/>
          <p:nvPr/>
        </p:nvSpPr>
        <p:spPr>
          <a:xfrm>
            <a:off x="1501920" y="617436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1" name="TextBox 53"/>
          <p:cNvSpPr/>
          <p:nvPr/>
        </p:nvSpPr>
        <p:spPr>
          <a:xfrm>
            <a:off x="2264040" y="6174360"/>
            <a:ext cx="434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73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2" name="Rectangle 54"/>
          <p:cNvSpPr/>
          <p:nvPr/>
        </p:nvSpPr>
        <p:spPr>
          <a:xfrm>
            <a:off x="6100920" y="5255280"/>
            <a:ext cx="914040" cy="96012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bin 47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foo 31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usr 98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23" name="Rectangle 55"/>
          <p:cNvSpPr/>
          <p:nvPr/>
        </p:nvSpPr>
        <p:spPr>
          <a:xfrm>
            <a:off x="7026480" y="5259600"/>
            <a:ext cx="914040" cy="96012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ts val="18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remem 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ts val="18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ber.  I d o  and I underst 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24" name="Rectangle 56"/>
          <p:cNvSpPr/>
          <p:nvPr/>
        </p:nvSpPr>
        <p:spPr>
          <a:xfrm>
            <a:off x="8229600" y="5255280"/>
            <a:ext cx="914040" cy="96012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ts val="18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baz   40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ts val="18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ni      80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ts val="18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nit     87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25" name="Rectangle 57"/>
          <p:cNvSpPr/>
          <p:nvPr/>
        </p:nvSpPr>
        <p:spPr>
          <a:xfrm>
            <a:off x="2779200" y="5259600"/>
            <a:ext cx="914040" cy="96012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fie   23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far   81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bar  73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26" name="Rectangle 58"/>
          <p:cNvSpPr/>
          <p:nvPr/>
        </p:nvSpPr>
        <p:spPr>
          <a:xfrm>
            <a:off x="3973320" y="5271840"/>
            <a:ext cx="914040" cy="96012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ts val="18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and.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800"/>
              </a:lnSpc>
            </a:pP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800"/>
              </a:lnSpc>
            </a:pP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8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27" name="Rectangle 60"/>
          <p:cNvSpPr/>
          <p:nvPr/>
        </p:nvSpPr>
        <p:spPr>
          <a:xfrm>
            <a:off x="4891680" y="5273640"/>
            <a:ext cx="914040" cy="96012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ts val="18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 hear a nd I for get. I se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ts val="18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 and I 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28" name="TextBox 61"/>
          <p:cNvSpPr/>
          <p:nvPr/>
        </p:nvSpPr>
        <p:spPr>
          <a:xfrm>
            <a:off x="2924280" y="6179760"/>
            <a:ext cx="561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194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29" name="TextBox 62"/>
          <p:cNvSpPr/>
          <p:nvPr/>
        </p:nvSpPr>
        <p:spPr>
          <a:xfrm>
            <a:off x="4155480" y="6179760"/>
            <a:ext cx="561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301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0" name="TextBox 63"/>
          <p:cNvSpPr/>
          <p:nvPr/>
        </p:nvSpPr>
        <p:spPr>
          <a:xfrm>
            <a:off x="5054400" y="6171120"/>
            <a:ext cx="561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302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1" name="TextBox 64"/>
          <p:cNvSpPr/>
          <p:nvPr/>
        </p:nvSpPr>
        <p:spPr>
          <a:xfrm>
            <a:off x="6306120" y="6171120"/>
            <a:ext cx="561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912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2" name="TextBox 65"/>
          <p:cNvSpPr/>
          <p:nvPr/>
        </p:nvSpPr>
        <p:spPr>
          <a:xfrm>
            <a:off x="7217640" y="6184800"/>
            <a:ext cx="561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913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3" name="TextBox 66"/>
          <p:cNvSpPr/>
          <p:nvPr/>
        </p:nvSpPr>
        <p:spPr>
          <a:xfrm>
            <a:off x="8364960" y="6162120"/>
            <a:ext cx="561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991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4" name="Left Brace 67"/>
          <p:cNvSpPr/>
          <p:nvPr/>
        </p:nvSpPr>
        <p:spPr>
          <a:xfrm rot="16200000">
            <a:off x="1244520" y="5230080"/>
            <a:ext cx="247680" cy="2614320"/>
          </a:xfrm>
          <a:prstGeom prst="leftBrace">
            <a:avLst>
              <a:gd name="adj1" fmla="val 8333"/>
              <a:gd name="adj2" fmla="val 50000"/>
            </a:avLst>
          </a:prstGeom>
          <a:noFill/>
          <a:ln>
            <a:solidFill>
              <a:srgbClr val="0070c0"/>
            </a:solidFill>
            <a:rou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35" name="TextBox 68"/>
          <p:cNvSpPr/>
          <p:nvPr/>
        </p:nvSpPr>
        <p:spPr>
          <a:xfrm>
            <a:off x="925560" y="6572880"/>
            <a:ext cx="8542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70c0"/>
                </a:solidFill>
                <a:effectLst/>
                <a:uFillTx/>
                <a:latin typeface="Arial"/>
              </a:rPr>
              <a:t>inodes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6" name="Left Brace 69"/>
          <p:cNvSpPr/>
          <p:nvPr/>
        </p:nvSpPr>
        <p:spPr>
          <a:xfrm rot="16200000">
            <a:off x="5838120" y="3405600"/>
            <a:ext cx="241200" cy="6247440"/>
          </a:xfrm>
          <a:prstGeom prst="leftBrace">
            <a:avLst>
              <a:gd name="adj1" fmla="val 8333"/>
              <a:gd name="adj2" fmla="val 50000"/>
            </a:avLst>
          </a:prstGeom>
          <a:noFill/>
          <a:ln>
            <a:solidFill>
              <a:srgbClr val="00b050"/>
            </a:solidFill>
            <a:rou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b050"/>
              </a:solidFill>
              <a:effectLst/>
              <a:uFillTx/>
              <a:latin typeface="Arial"/>
            </a:endParaRPr>
          </a:p>
        </p:txBody>
      </p:sp>
      <p:sp>
        <p:nvSpPr>
          <p:cNvPr id="837" name="TextBox 70"/>
          <p:cNvSpPr/>
          <p:nvPr/>
        </p:nvSpPr>
        <p:spPr>
          <a:xfrm>
            <a:off x="5266080" y="6560640"/>
            <a:ext cx="1337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b050"/>
                </a:solidFill>
                <a:effectLst/>
                <a:uFillTx/>
                <a:latin typeface="Arial"/>
              </a:rPr>
              <a:t>data blocks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8" name="TextBox 71"/>
          <p:cNvSpPr/>
          <p:nvPr/>
        </p:nvSpPr>
        <p:spPr>
          <a:xfrm>
            <a:off x="403200" y="556920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9" name="TextBox 72"/>
          <p:cNvSpPr/>
          <p:nvPr/>
        </p:nvSpPr>
        <p:spPr>
          <a:xfrm>
            <a:off x="1149480" y="558432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40" name="TextBox 73"/>
          <p:cNvSpPr/>
          <p:nvPr/>
        </p:nvSpPr>
        <p:spPr>
          <a:xfrm>
            <a:off x="1922400" y="557676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41" name="TextBox 74"/>
          <p:cNvSpPr/>
          <p:nvPr/>
        </p:nvSpPr>
        <p:spPr>
          <a:xfrm>
            <a:off x="3631680" y="554292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42" name="TextBox 75"/>
          <p:cNvSpPr/>
          <p:nvPr/>
        </p:nvSpPr>
        <p:spPr>
          <a:xfrm>
            <a:off x="5756760" y="557892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43" name="TextBox 76"/>
          <p:cNvSpPr/>
          <p:nvPr/>
        </p:nvSpPr>
        <p:spPr>
          <a:xfrm>
            <a:off x="7888680" y="558180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44" name="Rectangle 77"/>
          <p:cNvSpPr/>
          <p:nvPr/>
        </p:nvSpPr>
        <p:spPr>
          <a:xfrm>
            <a:off x="449280" y="2349360"/>
            <a:ext cx="7439040" cy="2795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33" dur="indefinite" restart="never" nodeType="tmRoot">
          <p:childTnLst>
            <p:seq>
              <p:cTn id="534" dur="indefinite" nodeType="mainSeq">
                <p:childTnLst>
                  <p:par>
                    <p:cTn id="535" fill="hold">
                      <p:stCondLst>
                        <p:cond delay="0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>
                      <p:stCondLst>
                        <p:cond delay="indefinite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>
                      <p:stCondLst>
                        <p:cond delay="indefinite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1" fill="hold">
                      <p:stCondLst>
                        <p:cond delay="indefinite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Key Characteristics of FFS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4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Tree Structure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efficiently find any block of a file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High Degree (or fan out)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minimizes number of seeks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supports sequential reads &amp; writes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Fixed Structure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implementation simplicity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Asymmetric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not all data blocks are at the same level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supports large files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small files don’t pay large overheads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79" dur="indefinite" restart="never" nodeType="tmRoot">
          <p:childTnLst>
            <p:seq>
              <p:cTn id="580" dur="indefinite" nodeType="mainSeq">
                <p:childTnLst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>
                      <p:stCondLst>
                        <p:cond delay="indefinite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fill="hold">
                      <p:stCondLst>
                        <p:cond delay="indefinite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The File System Abstraction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interface that provides operations on data stored long-term on disk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</a:t>
            </a: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file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is a named sequence of stored bytes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name is defined on creation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processes use name to subsequently access that file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file is comprised of two parts: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data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: information a user or application puts in a file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an array of untyped bytes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metadata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: information added and managed by the OS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e.g., size, owner, security info, modification time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two types of files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normal files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: data is an arbitrary sequence of bytes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directories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: a special type of file that provides mappings from human-readable names to low-level names (i.e., file numbers)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>
                <p:childTnLst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Implementation Basics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4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4578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Directories: file name -&gt; low-level names (i.e., file numbers)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Index structures: file number -&gt; block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Free space maps: find a free block (ideally nearby)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11" dur="indefinite" restart="never" nodeType="tmRoot">
          <p:childTnLst>
            <p:seq>
              <p:cTn id="612" dur="indefinite" nodeType="mainSeq">
                <p:childTnLst>
                  <p:par>
                    <p:cTn id="613" fill="hold">
                      <p:stCondLst>
                        <p:cond delay="indefinite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Free List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5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To write files, need to keep track of which blocks are currently free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to maintain?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linked list of free blocks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inefficient (why?)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linked list of metadata blocks that in turn point to free blocks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simple and efficient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bitmap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actually used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851" name="Picture 7" descr=""/>
          <p:cNvPicPr/>
          <p:nvPr/>
        </p:nvPicPr>
        <p:blipFill>
          <a:blip r:embed="rId1"/>
          <a:stretch/>
        </p:blipFill>
        <p:spPr>
          <a:xfrm>
            <a:off x="4889520" y="5563800"/>
            <a:ext cx="4254120" cy="11682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52" name="Picture 9" descr=""/>
          <p:cNvPicPr/>
          <p:nvPr/>
        </p:nvPicPr>
        <p:blipFill>
          <a:blip r:embed="rId2"/>
          <a:stretch/>
        </p:blipFill>
        <p:spPr>
          <a:xfrm>
            <a:off x="4752000" y="4061160"/>
            <a:ext cx="3477240" cy="154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53" name="Picture 10" descr=""/>
          <p:cNvPicPr/>
          <p:nvPr/>
        </p:nvPicPr>
        <p:blipFill>
          <a:blip r:embed="rId3"/>
          <a:stretch/>
        </p:blipFill>
        <p:spPr>
          <a:xfrm>
            <a:off x="4889520" y="2574720"/>
            <a:ext cx="3477240" cy="1158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17" dur="indefinite" restart="never" nodeType="tmRoot">
          <p:childTnLst>
            <p:seq>
              <p:cTn id="618" dur="indefinite" nodeType="mainSeq">
                <p:childTnLst>
                  <p:par>
                    <p:cTn id="619" fill="hold">
                      <p:stCondLst>
                        <p:cond delay="indefinite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5" fill="hold">
                      <p:stCondLst>
                        <p:cond delay="indefinite"/>
                      </p:stCondLst>
                      <p:childTnLst>
                        <p:par>
                          <p:cTn id="636" fill="hold">
                            <p:stCondLst>
                              <p:cond delay="0"/>
                            </p:stCondLst>
                            <p:childTnLst>
                              <p:par>
                                <p:cTn id="6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Problem: Poor Performance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5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 a naïve implementation of FFS, performance starts bad and gets worse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One early implementation delivered only 2% disk bandwidth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root of the problem: poor locality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 blocks of a file were often far from its inode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file system would end up highly fragmented: accessing a  logically continuous file would require going back and forth across the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43" dur="indefinite" restart="never" nodeType="tmRoot">
          <p:childTnLst>
            <p:seq>
              <p:cTn id="644" dur="indefinite" nodeType="mainSeq">
                <p:childTnLst>
                  <p:par>
                    <p:cTn id="645" fill="hold">
                      <p:stCondLst>
                        <p:cond delay="indefinite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Implementation Basics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5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4578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Directories: file name -&gt; low-level names (i.e., file numbers)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Index structures: file number -&gt; block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Free space maps: find a free block (ideally nearby)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Performance optimizations (e.g., locality heuristics)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53" dur="indefinite" restart="never" nodeType="tmRoot">
          <p:childTnLst>
            <p:seq>
              <p:cTn id="654" dur="indefinite" nodeType="mainSeq">
                <p:childTnLst>
                  <p:par>
                    <p:cTn id="655" fill="hold">
                      <p:stCondLst>
                        <p:cond delay="indefinite"/>
                      </p:stCondLst>
                      <p:childTnLst>
                        <p:par>
                          <p:cTn id="656" fill="hold">
                            <p:stCondLst>
                              <p:cond delay="0"/>
                            </p:stCondLst>
                            <p:childTnLst>
                              <p:par>
                                <p:cTn id="6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Performance Optimizations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59" name="PlaceHolder 2"/>
          <p:cNvSpPr>
            <a:spLocks noGrp="1"/>
          </p:cNvSpPr>
          <p:nvPr>
            <p:ph/>
          </p:nvPr>
        </p:nvSpPr>
        <p:spPr>
          <a:xfrm>
            <a:off x="457200" y="1752480"/>
            <a:ext cx="8381520" cy="495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Grouped Allocation: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disk organized into groups that are (temporally) close, try to allocate all file blocks in same group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Defragmentation: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periodically rearrange files to improve locality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Page Cache: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to reduce costs of accessing files, cache file contents in memory (e.g., device data, memory-mapped files)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Copy-on-write (COW):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create new, updated copy at time of update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Write Buffering: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buffer writes and periodically flush to disk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59" dur="indefinite" restart="never" nodeType="tmRoot">
          <p:childTnLst>
            <p:seq>
              <p:cTn id="660" dur="indefinite" nodeType="mainSeq">
                <p:childTnLst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5" fill="hold">
                      <p:stCondLst>
                        <p:cond delay="indefinite"/>
                      </p:stCondLst>
                      <p:childTnLst>
                        <p:par>
                          <p:cTn id="666" fill="hold">
                            <p:stCondLst>
                              <p:cond delay="0"/>
                            </p:stCondLst>
                            <p:childTnLst>
                              <p:par>
                                <p:cTn id="6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>
                      <p:stCondLst>
                        <p:cond delay="indefinite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3" fill="hold">
                      <p:stCondLst>
                        <p:cond delay="indefinite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7" fill="hold">
                      <p:stCondLst>
                        <p:cond delay="indefinite"/>
                      </p:stCondLst>
                      <p:childTnLst>
                        <p:par>
                          <p:cTn id="678" fill="hold">
                            <p:stCondLst>
                              <p:cond delay="0"/>
                            </p:stCondLst>
                            <p:childTnLst>
                              <p:par>
                                <p:cTn id="6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Straight Connector 9"/>
          <p:cNvCxnSpPr/>
          <p:nvPr/>
        </p:nvCxnSpPr>
        <p:spPr>
          <a:xfrm>
            <a:off x="609480" y="2758320"/>
            <a:ext cx="7925040" cy="360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round/>
          </a:ln>
        </p:spPr>
      </p:cxnSp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The File System Stack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8" name="Rectangle 3"/>
          <p:cNvSpPr/>
          <p:nvPr/>
        </p:nvSpPr>
        <p:spPr>
          <a:xfrm>
            <a:off x="1647000" y="2607120"/>
            <a:ext cx="5866920" cy="30456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POSIX API (open, read, write, close, …)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9" name="Rectangle 4"/>
          <p:cNvSpPr/>
          <p:nvPr/>
        </p:nvSpPr>
        <p:spPr>
          <a:xfrm>
            <a:off x="1647000" y="3750120"/>
            <a:ext cx="5866920" cy="30456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Generic Block Interface (block read/write)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0" name="Rectangle 5"/>
          <p:cNvSpPr/>
          <p:nvPr/>
        </p:nvSpPr>
        <p:spPr>
          <a:xfrm>
            <a:off x="1638360" y="4893120"/>
            <a:ext cx="5866920" cy="30456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Specific Block Interface (protocol-specific read/write)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1" name="Rectangle 6"/>
          <p:cNvSpPr/>
          <p:nvPr/>
        </p:nvSpPr>
        <p:spPr>
          <a:xfrm>
            <a:off x="1638360" y="2209680"/>
            <a:ext cx="5866920" cy="304560"/>
          </a:xfrm>
          <a:prstGeom prst="rect">
            <a:avLst/>
          </a:prstGeom>
          <a:solidFill>
            <a:srgbClr val="bda2e0"/>
          </a:solidFill>
          <a:ln>
            <a:solidFill>
              <a:srgbClr val="8b77a5"/>
            </a:solidFill>
            <a:rou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Language Libraries (e.g.,fopen, fread, fwrite, fclose,…)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2" name="TextBox 7"/>
          <p:cNvSpPr/>
          <p:nvPr/>
        </p:nvSpPr>
        <p:spPr>
          <a:xfrm>
            <a:off x="3915360" y="1626480"/>
            <a:ext cx="1298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Application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" name="TextBox 10"/>
          <p:cNvSpPr/>
          <p:nvPr/>
        </p:nvSpPr>
        <p:spPr>
          <a:xfrm rot="16200000">
            <a:off x="7529760" y="1682280"/>
            <a:ext cx="1159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user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" name="TextBox 11"/>
          <p:cNvSpPr/>
          <p:nvPr/>
        </p:nvSpPr>
        <p:spPr>
          <a:xfrm rot="16200000">
            <a:off x="7390080" y="3717720"/>
            <a:ext cx="1438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kernel mode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" name="TextBox 13"/>
          <p:cNvSpPr/>
          <p:nvPr/>
        </p:nvSpPr>
        <p:spPr>
          <a:xfrm>
            <a:off x="3884040" y="3146400"/>
            <a:ext cx="1375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File System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6" name="TextBox 14"/>
          <p:cNvSpPr/>
          <p:nvPr/>
        </p:nvSpPr>
        <p:spPr>
          <a:xfrm>
            <a:off x="3413520" y="4289400"/>
            <a:ext cx="22392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Generic Block Layer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7" name="TextBox 15"/>
          <p:cNvSpPr/>
          <p:nvPr/>
        </p:nvSpPr>
        <p:spPr>
          <a:xfrm>
            <a:off x="3803760" y="5432400"/>
            <a:ext cx="1553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Device Driver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Implementation Basics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4578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Directories: file name -&gt; low-level names (i.e., file numbers)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Directories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</a:t>
            </a: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directory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is a file that provides mappings from human-readable names to low-level names (i.e., file numbers):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list of human-readable names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mapping from each  name to a specific underlying file or directory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OS uses path name to find directories and files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112" name="Picture 17" descr=""/>
          <p:cNvPicPr/>
          <p:nvPr/>
        </p:nvPicPr>
        <p:blipFill>
          <a:blip r:embed="rId1"/>
          <a:stretch/>
        </p:blipFill>
        <p:spPr>
          <a:xfrm>
            <a:off x="7005960" y="5417640"/>
            <a:ext cx="1223280" cy="1447200"/>
          </a:xfrm>
          <a:prstGeom prst="rect">
            <a:avLst/>
          </a:prstGeom>
          <a:noFill/>
          <a:ln w="0">
            <a:noFill/>
          </a:ln>
        </p:spPr>
      </p:pic>
      <p:grpSp>
        <p:nvGrpSpPr>
          <p:cNvPr id="113" name="Group 23"/>
          <p:cNvGrpSpPr/>
          <p:nvPr/>
        </p:nvGrpSpPr>
        <p:grpSpPr>
          <a:xfrm>
            <a:off x="4864680" y="5060880"/>
            <a:ext cx="2183400" cy="1668600"/>
            <a:chOff x="4864680" y="5060880"/>
            <a:chExt cx="2183400" cy="1668600"/>
          </a:xfrm>
        </p:grpSpPr>
        <p:grpSp>
          <p:nvGrpSpPr>
            <p:cNvPr id="114" name="Group 5"/>
            <p:cNvGrpSpPr/>
            <p:nvPr/>
          </p:nvGrpSpPr>
          <p:grpSpPr>
            <a:xfrm>
              <a:off x="4864680" y="5060880"/>
              <a:ext cx="2183400" cy="1661040"/>
              <a:chOff x="4864680" y="5060880"/>
              <a:chExt cx="2183400" cy="1661040"/>
            </a:xfrm>
          </p:grpSpPr>
          <p:pic>
            <p:nvPicPr>
              <p:cNvPr id="115" name="Picture 6" descr=""/>
              <p:cNvPicPr/>
              <p:nvPr/>
            </p:nvPicPr>
            <p:blipFill>
              <a:blip r:embed="rId2"/>
              <a:stretch/>
            </p:blipFill>
            <p:spPr>
              <a:xfrm>
                <a:off x="4864680" y="5060880"/>
                <a:ext cx="2122560" cy="1660680"/>
              </a:xfrm>
              <a:prstGeom prst="rect">
                <a:avLst/>
              </a:prstGeom>
              <a:noFill/>
              <a:ln w="0">
                <a:noFill/>
              </a:ln>
            </p:spPr>
          </p:pic>
          <p:sp>
            <p:nvSpPr>
              <p:cNvPr id="116" name="Rectangle 7"/>
              <p:cNvSpPr/>
              <p:nvPr/>
            </p:nvSpPr>
            <p:spPr>
              <a:xfrm>
                <a:off x="6829920" y="5312880"/>
                <a:ext cx="218160" cy="3596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lt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17" name="Rectangle 8"/>
              <p:cNvSpPr/>
              <p:nvPr/>
            </p:nvSpPr>
            <p:spPr>
              <a:xfrm>
                <a:off x="6247800" y="6248520"/>
                <a:ext cx="739800" cy="473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lt1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118" name="TextBox 21"/>
            <p:cNvSpPr/>
            <p:nvPr/>
          </p:nvSpPr>
          <p:spPr>
            <a:xfrm>
              <a:off x="5531040" y="5303160"/>
              <a:ext cx="1195200" cy="739080"/>
            </a:xfrm>
            <a:prstGeom prst="rect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music   320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work     219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foo.txt   871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9" name="TextBox 22"/>
            <p:cNvSpPr/>
            <p:nvPr/>
          </p:nvSpPr>
          <p:spPr>
            <a:xfrm>
              <a:off x="5005800" y="6206040"/>
              <a:ext cx="2026800" cy="523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            </a:t>
              </a: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	</a:t>
              </a: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     File 871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"/home/eleanor/foo.txt"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20" name="Group 3"/>
          <p:cNvGrpSpPr/>
          <p:nvPr/>
        </p:nvGrpSpPr>
        <p:grpSpPr>
          <a:xfrm>
            <a:off x="3359520" y="4230360"/>
            <a:ext cx="2183400" cy="1660680"/>
            <a:chOff x="3359520" y="4230360"/>
            <a:chExt cx="2183400" cy="1660680"/>
          </a:xfrm>
        </p:grpSpPr>
        <p:grpSp>
          <p:nvGrpSpPr>
            <p:cNvPr id="121" name="Group 9"/>
            <p:cNvGrpSpPr/>
            <p:nvPr/>
          </p:nvGrpSpPr>
          <p:grpSpPr>
            <a:xfrm>
              <a:off x="3359520" y="4230360"/>
              <a:ext cx="2183400" cy="1660680"/>
              <a:chOff x="3359520" y="4230360"/>
              <a:chExt cx="2183400" cy="1660680"/>
            </a:xfrm>
          </p:grpSpPr>
          <p:pic>
            <p:nvPicPr>
              <p:cNvPr id="122" name="Picture 10" descr=""/>
              <p:cNvPicPr/>
              <p:nvPr/>
            </p:nvPicPr>
            <p:blipFill>
              <a:blip r:embed="rId3"/>
              <a:stretch/>
            </p:blipFill>
            <p:spPr>
              <a:xfrm>
                <a:off x="3359520" y="4230360"/>
                <a:ext cx="2122560" cy="1660680"/>
              </a:xfrm>
              <a:prstGeom prst="rect">
                <a:avLst/>
              </a:prstGeom>
              <a:noFill/>
              <a:ln w="0">
                <a:noFill/>
              </a:ln>
            </p:spPr>
          </p:pic>
          <p:sp>
            <p:nvSpPr>
              <p:cNvPr id="123" name="Rectangle 11"/>
              <p:cNvSpPr/>
              <p:nvPr/>
            </p:nvSpPr>
            <p:spPr>
              <a:xfrm>
                <a:off x="5324760" y="4482360"/>
                <a:ext cx="218160" cy="3596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lt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24" name="Rectangle 12"/>
              <p:cNvSpPr/>
              <p:nvPr/>
            </p:nvSpPr>
            <p:spPr>
              <a:xfrm>
                <a:off x="4742280" y="5417640"/>
                <a:ext cx="739800" cy="473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lt1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125" name="TextBox 19"/>
            <p:cNvSpPr/>
            <p:nvPr/>
          </p:nvSpPr>
          <p:spPr>
            <a:xfrm>
              <a:off x="4056840" y="5360040"/>
              <a:ext cx="1458360" cy="523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            File 818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"/home/eleanor"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6" name="TextBox 20"/>
            <p:cNvSpPr/>
            <p:nvPr/>
          </p:nvSpPr>
          <p:spPr>
            <a:xfrm>
              <a:off x="4019760" y="4482360"/>
              <a:ext cx="1195200" cy="739080"/>
            </a:xfrm>
            <a:prstGeom prst="rect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ada        682    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eleanor  818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rett         830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27" name="Group 24"/>
          <p:cNvGrpSpPr/>
          <p:nvPr/>
        </p:nvGrpSpPr>
        <p:grpSpPr>
          <a:xfrm>
            <a:off x="1793520" y="3556440"/>
            <a:ext cx="2183400" cy="1661040"/>
            <a:chOff x="1793520" y="3556440"/>
            <a:chExt cx="2183400" cy="1661040"/>
          </a:xfrm>
        </p:grpSpPr>
        <p:grpSp>
          <p:nvGrpSpPr>
            <p:cNvPr id="128" name="Group 13"/>
            <p:cNvGrpSpPr/>
            <p:nvPr/>
          </p:nvGrpSpPr>
          <p:grpSpPr>
            <a:xfrm>
              <a:off x="1793520" y="3556440"/>
              <a:ext cx="2183400" cy="1660680"/>
              <a:chOff x="1793520" y="3556440"/>
              <a:chExt cx="2183400" cy="1660680"/>
            </a:xfrm>
          </p:grpSpPr>
          <p:pic>
            <p:nvPicPr>
              <p:cNvPr id="129" name="Picture 14" descr=""/>
              <p:cNvPicPr/>
              <p:nvPr/>
            </p:nvPicPr>
            <p:blipFill>
              <a:blip r:embed="rId4"/>
              <a:stretch/>
            </p:blipFill>
            <p:spPr>
              <a:xfrm>
                <a:off x="1793520" y="3556440"/>
                <a:ext cx="2122560" cy="1660680"/>
              </a:xfrm>
              <a:prstGeom prst="rect">
                <a:avLst/>
              </a:prstGeom>
              <a:noFill/>
              <a:ln w="0">
                <a:noFill/>
              </a:ln>
            </p:spPr>
          </p:pic>
          <p:sp>
            <p:nvSpPr>
              <p:cNvPr id="130" name="Rectangle 15"/>
              <p:cNvSpPr/>
              <p:nvPr/>
            </p:nvSpPr>
            <p:spPr>
              <a:xfrm>
                <a:off x="3758760" y="3808080"/>
                <a:ext cx="218160" cy="3596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lt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31" name="Rectangle 16"/>
              <p:cNvSpPr/>
              <p:nvPr/>
            </p:nvSpPr>
            <p:spPr>
              <a:xfrm>
                <a:off x="3176640" y="4743720"/>
                <a:ext cx="739800" cy="473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lt1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132" name="TextBox 18"/>
            <p:cNvSpPr/>
            <p:nvPr/>
          </p:nvSpPr>
          <p:spPr>
            <a:xfrm>
              <a:off x="3135960" y="4694040"/>
              <a:ext cx="815040" cy="523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File 158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"/home"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" dur="indefinite" restart="never" nodeType="tmRoot">
          <p:childTnLst>
            <p:seq>
              <p:cTn id="40" dur="indefinite" nodeType="mainSeq">
                <p:childTnLst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1: Linked Allocation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many disk reads would be required to read (all of) a file named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/foo/bar/baz.txt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all files can be read will one disk read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5" name="Content Placeholder 2"/>
          <p:cNvSpPr/>
          <p:nvPr/>
        </p:nvSpPr>
        <p:spPr>
          <a:xfrm>
            <a:off x="457200" y="3121920"/>
            <a:ext cx="8229240" cy="373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marL="45720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directory file, find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foo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file number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foo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directory file, find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file number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directory file, find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’s file number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baz.txt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6" name="Rectangle 4"/>
          <p:cNvSpPr/>
          <p:nvPr/>
        </p:nvSpPr>
        <p:spPr>
          <a:xfrm>
            <a:off x="228600" y="2945160"/>
            <a:ext cx="6933960" cy="334476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1" dur="indefinite" restart="never" nodeType="tmRoot">
          <p:childTnLst>
            <p:seq>
              <p:cTn id="62" dur="indefinite" nodeType="mainSeq"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Multiple human-readable names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Many file systems allow a given file to have multiple names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Hard links are multiple file directory entries that map different path names to the same file number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Symbolic Links or soft links are directory entries that map one name to another (effectively a redirect)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3" dur="indefinite" restart="never" nodeType="tmRoot">
          <p:childTnLst>
            <p:seq>
              <p:cTn id="84" dur="indefinite" nodeType="mainSeq">
                <p:childTnLst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Implementation Basics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4578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Directories: file name -&gt; low-level names (i.e., file numbers)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File system index structures: file number -&gt; block(s)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9231</TotalTime>
  <Application>LibreOffice/25.2.2.2$Linux_X86_64 LibreOffice_project/7370d4be9e3cf6031a51beef54ff3bda878e3fac</Application>
  <AppVersion>15.0000</AppVersion>
  <Words>2403</Words>
  <Paragraphs>539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2019-04-29T17:08:11Z</dcterms:created>
  <dc:creator>Eleanor Birrell</dc:creator>
  <dc:description/>
  <dc:language>en-US</dc:language>
  <cp:lastModifiedBy/>
  <cp:lastPrinted>2023-04-19T17:15:57Z</cp:lastPrinted>
  <dcterms:modified xsi:type="dcterms:W3CDTF">2025-04-22T11:03:26Z</dcterms:modified>
  <cp:revision>129</cp:revision>
  <dc:subject/>
  <dc:title>Lecture 1: Introduction to Computer Systems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1</vt:i4>
  </property>
  <property fmtid="{D5CDD505-2E9C-101B-9397-08002B2CF9AE}" pid="3" name="Notes">
    <vt:i4>8</vt:i4>
  </property>
  <property fmtid="{D5CDD505-2E9C-101B-9397-08002B2CF9AE}" pid="4" name="PresentationFormat">
    <vt:lpwstr>On-screen Show (4:3)</vt:lpwstr>
  </property>
  <property fmtid="{D5CDD505-2E9C-101B-9397-08002B2CF9AE}" pid="5" name="Slides">
    <vt:i4>34</vt:i4>
  </property>
</Properties>
</file>