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_rels/theme1.xml.rels" ContentType="application/vnd.openxmlformats-package.relationships+xml"/>
  <Override PartName="/ppt/theme/theme1.xml" ContentType="application/vnd.openxmlformats-officedocument.theme+xml"/>
  <Override PartName="/ppt/theme/theme1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10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7.png" ContentType="image/png"/>
  <Override PartName="/ppt/media/image11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notesSlides/_rels/notesSlide28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3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3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3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BAD899B-4A68-450A-A43B-13CED6603A2F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BFF942-E26A-4507-8A5D-8040BB4B769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100963-4CB4-48D2-A841-A167F348225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F2647F0-1365-43AF-BF53-3A024C2E7DD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1B7DF7-89BD-4A4C-99F0-176F59C996CF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pipe is a kernel buffer with two file descriptors, one for writing (to put data into the pipe) and one for reading (to pull data out of the pipe)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output of one program can be input to another: cpp file.c | cparse | cgen | as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54E28F1-2E10-49EE-B55E-8CA5EDDDEBB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FAA6105-84D9-46FD-8DFB-7C544463411F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working directory stored in process control block (PCB)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Demo on server: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/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cs105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..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./cs105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~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demo23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./example_executable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..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./ebac20182/example_executable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4E77161-B56B-49F1-9A75-31CD6DB2419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/data/example1.txt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../../../data/example1.txt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/home/CAMPUS/ebac2018/example2.txt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./example2.txt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03F527-7ADC-4ACE-B698-39FDF62A0E6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dt" idx="1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1528FF8F-3203-428E-A6C2-ECB62CB95C8D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8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76520"/>
            <a:ext cx="3931200" cy="639000"/>
          </a:xfrm>
          <a:prstGeom prst="rect">
            <a:avLst/>
          </a:prstGeom>
          <a:noFill/>
          <a:ln w="4428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2438280"/>
            <a:ext cx="393120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754880" y="1676520"/>
            <a:ext cx="3931200" cy="639000"/>
          </a:xfrm>
          <a:prstGeom prst="rect">
            <a:avLst/>
          </a:prstGeom>
          <a:noFill/>
          <a:ln w="4428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754880" y="2438280"/>
            <a:ext cx="393120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ftr" idx="28"/>
          </p:nvPr>
        </p:nvSpPr>
        <p:spPr>
          <a:xfrm>
            <a:off x="457200" y="18360"/>
            <a:ext cx="70858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sldNum" idx="29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677CC4C-693B-4A68-AE80-E5FE71112B53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76" name="Straight Connector 10"/>
          <p:cNvCxnSpPr/>
          <p:nvPr/>
        </p:nvCxnSpPr>
        <p:spPr>
          <a:xfrm flipH="1">
            <a:off x="4572000" y="1691640"/>
            <a:ext cx="1440" cy="470988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8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dt" idx="30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ftr" idx="31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32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83B7F59-4209-4DB8-9E0D-001B56A5D94B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792000"/>
            <a:ext cx="2139120" cy="12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Master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title style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971800" y="792000"/>
            <a:ext cx="5714280" cy="557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64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200" y="2130480"/>
            <a:ext cx="2139120" cy="424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4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ftr" idx="5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sldNum" idx="6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8A5AD675-4774-48A4-9D96-EE2DAD49CD13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3" name="Straight Connector 8"/>
          <p:cNvCxnSpPr/>
          <p:nvPr/>
        </p:nvCxnSpPr>
        <p:spPr>
          <a:xfrm flipH="1">
            <a:off x="2774880" y="792000"/>
            <a:ext cx="2160" cy="55785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792360"/>
            <a:ext cx="2142000" cy="12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858760" y="838080"/>
            <a:ext cx="5903640" cy="5499720"/>
          </a:xfrm>
          <a:prstGeom prst="rect">
            <a:avLst/>
          </a:prstGeom>
          <a:solidFill>
            <a:schemeClr val="lt2"/>
          </a:solidFill>
          <a:ln w="76320">
            <a:solidFill>
              <a:srgbClr val="ffffff"/>
            </a:solidFill>
            <a:miter/>
          </a:ln>
          <a:effectLst>
            <a:outerShdw dist="12600" dir="5400000" blurRad="50760" rotWithShape="0">
              <a:srgbClr val="000000">
                <a:alpha val="59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2133720"/>
            <a:ext cx="2139120" cy="424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dt" idx="7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ftr" idx="8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6"/>
          <p:cNvSpPr>
            <a:spLocks noGrp="1"/>
          </p:cNvSpPr>
          <p:nvPr>
            <p:ph type="sldNum" idx="9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F947A65-1328-431F-B4D0-47819FB774FA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24" name="Straight Connector 7"/>
          <p:cNvCxnSpPr/>
          <p:nvPr/>
        </p:nvCxnSpPr>
        <p:spPr>
          <a:xfrm>
            <a:off x="685800" y="339840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to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Mast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er title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dt" idx="10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ftr" idx="11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sldNum" idx="12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24BE4ACB-2B0D-483C-A054-A9652C5B3621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1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ck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to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ast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sty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3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14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15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44CEA3B-6600-4CDC-A59E-02AA3427945F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629400" y="609480"/>
            <a:ext cx="2056680" cy="586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vert="eaVer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o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y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6019200" cy="586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6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17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18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BC01BC8A-BA6C-4946-9457-8737F5D8EC63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title 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19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 idx="20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 idx="21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93F1D4E-EB51-4F56-929F-51AE116A023F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22160" y="2362320"/>
            <a:ext cx="7771680" cy="21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Click 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to edit 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Maste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r title 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style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22160" y="4626720"/>
            <a:ext cx="77716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2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23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24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6A1C0C4-C9E0-41D1-9513-7A74727CA059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8" name="Straight Connector 6"/>
          <p:cNvCxnSpPr/>
          <p:nvPr/>
        </p:nvCxnSpPr>
        <p:spPr>
          <a:xfrm>
            <a:off x="731520" y="459936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0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4832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25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26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27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79D54948-5A39-40DB-B7C8-9BE16510B69A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6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0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1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1.png"/><Relationship Id="rId10" Type="http://schemas.openxmlformats.org/officeDocument/2006/relationships/slideLayout" Target="../slideLayouts/slideLayout9.xml"/><Relationship Id="rId11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5800" y="3505320"/>
            <a:ext cx="7923960" cy="60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CS 105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     Spring 2025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685800" y="2666880"/>
            <a:ext cx="7848000" cy="63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Lecture 21: System I/O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Title 1"/>
          <p:cNvSpPr/>
          <p:nvPr/>
        </p:nvSpPr>
        <p:spPr>
          <a:xfrm>
            <a:off x="685800" y="4643280"/>
            <a:ext cx="7848000" cy="6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2400" spc="-99" strike="noStrike" u="none">
              <a:solidFill>
                <a:schemeClr val="lt2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Unix I/O Interface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Mapping of files to devices allows kernel to export simple interface: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Opening a file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open()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and </a:t>
            </a: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close()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Reading and writing a file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read()</a:t>
            </a: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and  </a:t>
            </a: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write()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Changing the current </a:t>
            </a: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file position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(seek)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indicates next offset into file to read or write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lseek()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5" name="Group 12"/>
          <p:cNvGrpSpPr/>
          <p:nvPr/>
        </p:nvGrpSpPr>
        <p:grpSpPr>
          <a:xfrm>
            <a:off x="2819520" y="4800600"/>
            <a:ext cx="4766760" cy="1258920"/>
            <a:chOff x="2819520" y="4800600"/>
            <a:chExt cx="4766760" cy="1258920"/>
          </a:xfrm>
        </p:grpSpPr>
        <p:sp>
          <p:nvSpPr>
            <p:cNvPr id="216" name="Rectangle 5"/>
            <p:cNvSpPr/>
            <p:nvPr/>
          </p:nvSpPr>
          <p:spPr>
            <a:xfrm>
              <a:off x="2819520" y="4801320"/>
              <a:ext cx="432720" cy="44064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r>
                <a:rPr b="0" lang="en-US" sz="1800" strike="noStrike" u="none" baseline="-25000">
                  <a:solidFill>
                    <a:schemeClr val="dk1"/>
                  </a:solidFill>
                  <a:effectLst/>
                  <a:uFillTx/>
                  <a:latin typeface="Calibri"/>
                </a:rPr>
                <a:t>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" name="Rectangle 6"/>
            <p:cNvSpPr/>
            <p:nvPr/>
          </p:nvSpPr>
          <p:spPr>
            <a:xfrm>
              <a:off x="3252960" y="4801320"/>
              <a:ext cx="432720" cy="44064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r>
                <a:rPr b="0" lang="en-US" sz="1800" strike="noStrike" u="none" baseline="-25000">
                  <a:solidFill>
                    <a:schemeClr val="dk1"/>
                  </a:solidFill>
                  <a:effectLst/>
                  <a:uFillTx/>
                  <a:latin typeface="Calibri"/>
                </a:rPr>
                <a:t>1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" name="Rectangle 7"/>
            <p:cNvSpPr/>
            <p:nvPr/>
          </p:nvSpPr>
          <p:spPr>
            <a:xfrm>
              <a:off x="3686040" y="4801320"/>
              <a:ext cx="1318320" cy="44064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• • •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" name="Rectangle 8"/>
            <p:cNvSpPr/>
            <p:nvPr/>
          </p:nvSpPr>
          <p:spPr>
            <a:xfrm>
              <a:off x="4986360" y="4801320"/>
              <a:ext cx="432720" cy="44064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r>
                <a:rPr b="0" lang="en-US" sz="1800" strike="noStrike" u="none" baseline="-25000">
                  <a:solidFill>
                    <a:schemeClr val="dk1"/>
                  </a:solidFill>
                  <a:effectLst/>
                  <a:uFillTx/>
                  <a:latin typeface="Calibri"/>
                </a:rPr>
                <a:t>k-1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" name="Rectangle 9"/>
            <p:cNvSpPr/>
            <p:nvPr/>
          </p:nvSpPr>
          <p:spPr>
            <a:xfrm>
              <a:off x="5410080" y="4801320"/>
              <a:ext cx="432720" cy="44064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r>
                <a:rPr b="0" lang="en-US" sz="1800" strike="noStrike" u="none" baseline="-25000">
                  <a:solidFill>
                    <a:schemeClr val="dk1"/>
                  </a:solidFill>
                  <a:effectLst/>
                  <a:uFillTx/>
                  <a:latin typeface="Calibri"/>
                </a:rPr>
                <a:t>k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Rectangle 10"/>
            <p:cNvSpPr/>
            <p:nvPr/>
          </p:nvSpPr>
          <p:spPr>
            <a:xfrm>
              <a:off x="5841720" y="4800600"/>
              <a:ext cx="432720" cy="44064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r>
                <a:rPr b="0" lang="en-US" sz="1800" strike="noStrike" u="none" baseline="-25000">
                  <a:solidFill>
                    <a:schemeClr val="dk1"/>
                  </a:solidFill>
                  <a:effectLst/>
                  <a:uFillTx/>
                  <a:latin typeface="Calibri"/>
                </a:rPr>
                <a:t>k+1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" name="Rectangle 11"/>
            <p:cNvSpPr/>
            <p:nvPr/>
          </p:nvSpPr>
          <p:spPr>
            <a:xfrm>
              <a:off x="6267960" y="4801320"/>
              <a:ext cx="1318320" cy="44064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• • •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Line 12"/>
            <p:cNvSpPr/>
            <p:nvPr/>
          </p:nvSpPr>
          <p:spPr>
            <a:xfrm flipV="1">
              <a:off x="5623200" y="5249880"/>
              <a:ext cx="360" cy="38124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24" name="Text Box 13"/>
            <p:cNvSpPr/>
            <p:nvPr/>
          </p:nvSpPr>
          <p:spPr>
            <a:xfrm>
              <a:off x="4030200" y="5597280"/>
              <a:ext cx="2349360" cy="4622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Current file position = k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Straight Connector 9"/>
          <p:cNvCxnSpPr/>
          <p:nvPr/>
        </p:nvCxnSpPr>
        <p:spPr>
          <a:xfrm>
            <a:off x="609480" y="2758320"/>
            <a:ext cx="7925400" cy="720"/>
          </a:xfrm>
          <a:prstGeom prst="straightConnector1">
            <a:avLst/>
          </a:prstGeom>
          <a:ln w="0">
            <a:solidFill>
              <a:srgbClr val="000000"/>
            </a:solidFill>
            <a:prstDash val="dash"/>
          </a:ln>
        </p:spPr>
      </p:cxn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The File System Stack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Rectangle 3"/>
          <p:cNvSpPr/>
          <p:nvPr/>
        </p:nvSpPr>
        <p:spPr>
          <a:xfrm>
            <a:off x="1647000" y="2607120"/>
            <a:ext cx="5866560" cy="304200"/>
          </a:xfrm>
          <a:prstGeom prst="rect">
            <a:avLst/>
          </a:prstGeom>
          <a:solidFill>
            <a:srgbClr val="521b92"/>
          </a:solidFill>
          <a:ln>
            <a:solidFill>
              <a:srgbClr val="3c136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POSIX API (open, read, write, close, …)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8" name="Rectangle 4"/>
          <p:cNvSpPr/>
          <p:nvPr/>
        </p:nvSpPr>
        <p:spPr>
          <a:xfrm>
            <a:off x="1647000" y="3750120"/>
            <a:ext cx="5866560" cy="304200"/>
          </a:xfrm>
          <a:prstGeom prst="rect">
            <a:avLst/>
          </a:prstGeom>
          <a:solidFill>
            <a:srgbClr val="521b92"/>
          </a:solidFill>
          <a:ln>
            <a:solidFill>
              <a:srgbClr val="3c136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Generic Block Interface (block read/write)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9" name="Rectangle 5"/>
          <p:cNvSpPr/>
          <p:nvPr/>
        </p:nvSpPr>
        <p:spPr>
          <a:xfrm>
            <a:off x="1638360" y="4893120"/>
            <a:ext cx="5866560" cy="304200"/>
          </a:xfrm>
          <a:prstGeom prst="rect">
            <a:avLst/>
          </a:prstGeom>
          <a:solidFill>
            <a:srgbClr val="521b92"/>
          </a:solidFill>
          <a:ln>
            <a:solidFill>
              <a:srgbClr val="3c136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Specific Block Interface (protocol-specific read/write)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0" name="Rectangle 6"/>
          <p:cNvSpPr/>
          <p:nvPr/>
        </p:nvSpPr>
        <p:spPr>
          <a:xfrm>
            <a:off x="1638360" y="2209680"/>
            <a:ext cx="5866560" cy="304200"/>
          </a:xfrm>
          <a:prstGeom prst="rect">
            <a:avLst/>
          </a:prstGeom>
          <a:solidFill>
            <a:srgbClr val="bda2e0"/>
          </a:solidFill>
          <a:ln>
            <a:solidFill>
              <a:srgbClr val="8b77a5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Language Libraries (e.g.,fopen, fread, fwrite, fclose,…)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TextBox 7"/>
          <p:cNvSpPr/>
          <p:nvPr/>
        </p:nvSpPr>
        <p:spPr>
          <a:xfrm>
            <a:off x="3915360" y="1626480"/>
            <a:ext cx="12985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Application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TextBox 10"/>
          <p:cNvSpPr/>
          <p:nvPr/>
        </p:nvSpPr>
        <p:spPr>
          <a:xfrm rot="16200000">
            <a:off x="7530120" y="1682280"/>
            <a:ext cx="11588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user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TextBox 11"/>
          <p:cNvSpPr/>
          <p:nvPr/>
        </p:nvSpPr>
        <p:spPr>
          <a:xfrm rot="16200000">
            <a:off x="7390440" y="3717720"/>
            <a:ext cx="14382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kernel mode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TextBox 13"/>
          <p:cNvSpPr/>
          <p:nvPr/>
        </p:nvSpPr>
        <p:spPr>
          <a:xfrm>
            <a:off x="3884040" y="3146400"/>
            <a:ext cx="13748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TextBox 14"/>
          <p:cNvSpPr/>
          <p:nvPr/>
        </p:nvSpPr>
        <p:spPr>
          <a:xfrm>
            <a:off x="3413520" y="4289400"/>
            <a:ext cx="22388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Generic Block Layer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TextBox 15"/>
          <p:cNvSpPr/>
          <p:nvPr/>
        </p:nvSpPr>
        <p:spPr>
          <a:xfrm>
            <a:off x="3803760" y="5432400"/>
            <a:ext cx="15526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Device Driver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Opening Files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Opening a file informs the kernel that you are getting ready to access that file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Returns a small identifying integer </a:t>
            </a: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file descriptor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fd == -1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indicates that an error occurred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85000"/>
              </a:lnSpc>
              <a:spcBef>
                <a:spcPts val="119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process created by a Linux shell begins life with three open files associated with a terminal: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0: standard input (stdin)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1: standard output (stdout)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2: standard error (stderr)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Text Box 4"/>
          <p:cNvSpPr/>
          <p:nvPr/>
        </p:nvSpPr>
        <p:spPr>
          <a:xfrm>
            <a:off x="990720" y="2438280"/>
            <a:ext cx="6323760" cy="158508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fd;   /* file descriptor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fd = open("/etc/hosts", O_RDONLY);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if (fd &lt; 0)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perror("open failed");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exit(1);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Kernel Data Structures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Text Box 407"/>
          <p:cNvSpPr/>
          <p:nvPr/>
        </p:nvSpPr>
        <p:spPr>
          <a:xfrm>
            <a:off x="911880" y="1591200"/>
            <a:ext cx="2556720" cy="12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Descriptor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(table created on fork(),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one table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per process)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Text Box 408"/>
          <p:cNvSpPr/>
          <p:nvPr/>
        </p:nvSpPr>
        <p:spPr>
          <a:xfrm>
            <a:off x="3474720" y="1578600"/>
            <a:ext cx="2607840" cy="12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Open file table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(entry created on open,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shared by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child processes)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Text Box 410"/>
          <p:cNvSpPr/>
          <p:nvPr/>
        </p:nvSpPr>
        <p:spPr>
          <a:xfrm>
            <a:off x="6477480" y="1578600"/>
            <a:ext cx="1590840" cy="12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v-node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(one per file,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shared by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all processes)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Line 429"/>
          <p:cNvSpPr/>
          <p:nvPr/>
        </p:nvSpPr>
        <p:spPr>
          <a:xfrm flipV="1">
            <a:off x="2230920" y="3200040"/>
            <a:ext cx="2018520" cy="8161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5" name="Line 440"/>
          <p:cNvSpPr/>
          <p:nvPr/>
        </p:nvSpPr>
        <p:spPr>
          <a:xfrm>
            <a:off x="2336760" y="4225680"/>
            <a:ext cx="1930320" cy="69840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246" name="Group 45"/>
          <p:cNvGrpSpPr/>
          <p:nvPr/>
        </p:nvGrpSpPr>
        <p:grpSpPr>
          <a:xfrm>
            <a:off x="609480" y="3173760"/>
            <a:ext cx="1886760" cy="1181520"/>
            <a:chOff x="609480" y="3173760"/>
            <a:chExt cx="1886760" cy="1181520"/>
          </a:xfrm>
        </p:grpSpPr>
        <p:sp>
          <p:nvSpPr>
            <p:cNvPr id="247" name="Rectangle 381"/>
            <p:cNvSpPr/>
            <p:nvPr/>
          </p:nvSpPr>
          <p:spPr>
            <a:xfrm>
              <a:off x="1887480" y="32130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Rectangle 390"/>
            <p:cNvSpPr/>
            <p:nvPr/>
          </p:nvSpPr>
          <p:spPr>
            <a:xfrm>
              <a:off x="1887480" y="34416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Rectangle 391"/>
            <p:cNvSpPr/>
            <p:nvPr/>
          </p:nvSpPr>
          <p:spPr>
            <a:xfrm>
              <a:off x="1887480" y="36702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" name="Rectangle 392"/>
            <p:cNvSpPr/>
            <p:nvPr/>
          </p:nvSpPr>
          <p:spPr>
            <a:xfrm>
              <a:off x="1887480" y="38988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Rectangle 393"/>
            <p:cNvSpPr/>
            <p:nvPr/>
          </p:nvSpPr>
          <p:spPr>
            <a:xfrm>
              <a:off x="1887480" y="41274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" name="Rectangle 397"/>
            <p:cNvSpPr/>
            <p:nvPr/>
          </p:nvSpPr>
          <p:spPr>
            <a:xfrm>
              <a:off x="1278000" y="32130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" name="Rectangle 398"/>
            <p:cNvSpPr/>
            <p:nvPr/>
          </p:nvSpPr>
          <p:spPr>
            <a:xfrm>
              <a:off x="1278000" y="34416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Rectangle 399"/>
            <p:cNvSpPr/>
            <p:nvPr/>
          </p:nvSpPr>
          <p:spPr>
            <a:xfrm>
              <a:off x="1278000" y="36702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Rectangle 400"/>
            <p:cNvSpPr/>
            <p:nvPr/>
          </p:nvSpPr>
          <p:spPr>
            <a:xfrm>
              <a:off x="1278000" y="38988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3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Rectangle 401"/>
            <p:cNvSpPr/>
            <p:nvPr/>
          </p:nvSpPr>
          <p:spPr>
            <a:xfrm>
              <a:off x="1278000" y="41274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4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Text Box 444"/>
            <p:cNvSpPr/>
            <p:nvPr/>
          </p:nvSpPr>
          <p:spPr>
            <a:xfrm>
              <a:off x="609480" y="3630960"/>
              <a:ext cx="82188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stderr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Text Box 445"/>
            <p:cNvSpPr/>
            <p:nvPr/>
          </p:nvSpPr>
          <p:spPr>
            <a:xfrm>
              <a:off x="609480" y="3402360"/>
              <a:ext cx="82188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stdout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Text Box 446"/>
            <p:cNvSpPr/>
            <p:nvPr/>
          </p:nvSpPr>
          <p:spPr>
            <a:xfrm>
              <a:off x="716040" y="3173760"/>
              <a:ext cx="71532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stdin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0" name="Group 42"/>
          <p:cNvGrpSpPr/>
          <p:nvPr/>
        </p:nvGrpSpPr>
        <p:grpSpPr>
          <a:xfrm>
            <a:off x="6553080" y="3171960"/>
            <a:ext cx="1464480" cy="1218600"/>
            <a:chOff x="6553080" y="3171960"/>
            <a:chExt cx="1464480" cy="1218600"/>
          </a:xfrm>
        </p:grpSpPr>
        <p:sp>
          <p:nvSpPr>
            <p:cNvPr id="261" name="Rectangle 465"/>
            <p:cNvSpPr/>
            <p:nvPr/>
          </p:nvSpPr>
          <p:spPr>
            <a:xfrm>
              <a:off x="6553080" y="317196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Rectangle 466"/>
            <p:cNvSpPr/>
            <p:nvPr/>
          </p:nvSpPr>
          <p:spPr>
            <a:xfrm>
              <a:off x="6553080" y="408636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Rectangle 467"/>
            <p:cNvSpPr/>
            <p:nvPr/>
          </p:nvSpPr>
          <p:spPr>
            <a:xfrm>
              <a:off x="6553080" y="347652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size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" name="Rectangle 468"/>
            <p:cNvSpPr/>
            <p:nvPr/>
          </p:nvSpPr>
          <p:spPr>
            <a:xfrm>
              <a:off x="6553080" y="378144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type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5" name="Group 2"/>
          <p:cNvGrpSpPr/>
          <p:nvPr/>
        </p:nvGrpSpPr>
        <p:grpSpPr>
          <a:xfrm>
            <a:off x="6553080" y="4772160"/>
            <a:ext cx="1464480" cy="1218600"/>
            <a:chOff x="6553080" y="4772160"/>
            <a:chExt cx="1464480" cy="1218600"/>
          </a:xfrm>
        </p:grpSpPr>
        <p:sp>
          <p:nvSpPr>
            <p:cNvPr id="266" name="Rectangle 469"/>
            <p:cNvSpPr/>
            <p:nvPr/>
          </p:nvSpPr>
          <p:spPr>
            <a:xfrm>
              <a:off x="6553080" y="477216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" name="Rectangle 470"/>
            <p:cNvSpPr/>
            <p:nvPr/>
          </p:nvSpPr>
          <p:spPr>
            <a:xfrm>
              <a:off x="6553080" y="568656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" name="Rectangle 471"/>
            <p:cNvSpPr/>
            <p:nvPr/>
          </p:nvSpPr>
          <p:spPr>
            <a:xfrm>
              <a:off x="6553080" y="507672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size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" name="Rectangle 472"/>
            <p:cNvSpPr/>
            <p:nvPr/>
          </p:nvSpPr>
          <p:spPr>
            <a:xfrm>
              <a:off x="6553080" y="538164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type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0" name="Group 43"/>
          <p:cNvGrpSpPr/>
          <p:nvPr/>
        </p:nvGrpSpPr>
        <p:grpSpPr>
          <a:xfrm>
            <a:off x="4249800" y="2900520"/>
            <a:ext cx="2315880" cy="1518480"/>
            <a:chOff x="4249800" y="2900520"/>
            <a:chExt cx="2315880" cy="1518480"/>
          </a:xfrm>
        </p:grpSpPr>
        <p:sp>
          <p:nvSpPr>
            <p:cNvPr id="271" name="Rectangle 411"/>
            <p:cNvSpPr/>
            <p:nvPr/>
          </p:nvSpPr>
          <p:spPr>
            <a:xfrm>
              <a:off x="4249800" y="35053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pos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" name="Rectangle 416"/>
            <p:cNvSpPr/>
            <p:nvPr/>
          </p:nvSpPr>
          <p:spPr>
            <a:xfrm>
              <a:off x="4249800" y="38098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" name="Rectangle 417"/>
            <p:cNvSpPr/>
            <p:nvPr/>
          </p:nvSpPr>
          <p:spPr>
            <a:xfrm>
              <a:off x="4249800" y="41148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" name="Rectangle 431"/>
            <p:cNvSpPr/>
            <p:nvPr/>
          </p:nvSpPr>
          <p:spPr>
            <a:xfrm>
              <a:off x="4249800" y="32004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" name="Line 452"/>
            <p:cNvSpPr/>
            <p:nvPr/>
          </p:nvSpPr>
          <p:spPr>
            <a:xfrm flipV="1">
              <a:off x="5167080" y="3184200"/>
              <a:ext cx="1398600" cy="15408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Text Box 473"/>
            <p:cNvSpPr/>
            <p:nvPr/>
          </p:nvSpPr>
          <p:spPr>
            <a:xfrm>
              <a:off x="4404240" y="2900520"/>
              <a:ext cx="75132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7" name="Group 44"/>
          <p:cNvGrpSpPr/>
          <p:nvPr/>
        </p:nvGrpSpPr>
        <p:grpSpPr>
          <a:xfrm>
            <a:off x="4249800" y="4592520"/>
            <a:ext cx="2303280" cy="1503000"/>
            <a:chOff x="4249800" y="4592520"/>
            <a:chExt cx="2303280" cy="1503000"/>
          </a:xfrm>
        </p:grpSpPr>
        <p:sp>
          <p:nvSpPr>
            <p:cNvPr id="278" name="Line 430"/>
            <p:cNvSpPr/>
            <p:nvPr/>
          </p:nvSpPr>
          <p:spPr>
            <a:xfrm flipV="1">
              <a:off x="5087880" y="4771800"/>
              <a:ext cx="1465200" cy="2574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" name="Rectangle 432"/>
            <p:cNvSpPr/>
            <p:nvPr/>
          </p:nvSpPr>
          <p:spPr>
            <a:xfrm>
              <a:off x="4249800" y="51814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pos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" name="Rectangle 433"/>
            <p:cNvSpPr/>
            <p:nvPr/>
          </p:nvSpPr>
          <p:spPr>
            <a:xfrm>
              <a:off x="4249800" y="54864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" name="Rectangle 434"/>
            <p:cNvSpPr/>
            <p:nvPr/>
          </p:nvSpPr>
          <p:spPr>
            <a:xfrm>
              <a:off x="4249800" y="57913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" name="Rectangle 435"/>
            <p:cNvSpPr/>
            <p:nvPr/>
          </p:nvSpPr>
          <p:spPr>
            <a:xfrm>
              <a:off x="4249800" y="48769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" name="Text Box 474"/>
            <p:cNvSpPr/>
            <p:nvPr/>
          </p:nvSpPr>
          <p:spPr>
            <a:xfrm>
              <a:off x="4397760" y="4592520"/>
              <a:ext cx="76392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B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5" dur="indefinite" restart="never" nodeType="tmRoot">
          <p:childTnLst>
            <p:seq>
              <p:cTn id="196" dur="indefinite" nodeType="mainSeq">
                <p:childTnLst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Reading Files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Reading a file copies bytes from the current file position to memory, and then updates file position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Returns number of bytes read from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fd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into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buf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 type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size_t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is signed integer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nbytes &lt; 0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indicates that an error occurred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Short counts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nbytes &lt; sizeof(buf)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 are possible and are not errors!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Text Box 4"/>
          <p:cNvSpPr/>
          <p:nvPr/>
        </p:nvSpPr>
        <p:spPr>
          <a:xfrm>
            <a:off x="838080" y="2209680"/>
            <a:ext cx="6076080" cy="280152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char buf[512];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fd;       /* file descriptor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nbytes;   /* number of bytes read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/* Open file fd ... 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/* Then read up to 512 bytes from file fd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nbytes = read(fd, buf, sizeof(buf));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if (nbytes &lt; 0)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perror("read error");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exit(1);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3" dur="indefinite" restart="never" nodeType="tmRoot">
          <p:childTnLst>
            <p:seq>
              <p:cTn id="214" dur="indefinite" nodeType="mainSeq">
                <p:childTnLst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Kernel Data Structures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Text Box 407"/>
          <p:cNvSpPr/>
          <p:nvPr/>
        </p:nvSpPr>
        <p:spPr>
          <a:xfrm>
            <a:off x="911880" y="1591200"/>
            <a:ext cx="2556720" cy="12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Descriptor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(table created on fork(),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one table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per process)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Text Box 408"/>
          <p:cNvSpPr/>
          <p:nvPr/>
        </p:nvSpPr>
        <p:spPr>
          <a:xfrm>
            <a:off x="3474720" y="1578600"/>
            <a:ext cx="2607840" cy="12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Open file table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(entry created on open,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shared by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child processes)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Text Box 410"/>
          <p:cNvSpPr/>
          <p:nvPr/>
        </p:nvSpPr>
        <p:spPr>
          <a:xfrm>
            <a:off x="6477480" y="1578600"/>
            <a:ext cx="1590840" cy="12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v-node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(one per file,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shared by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all processes)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Line 429"/>
          <p:cNvSpPr/>
          <p:nvPr/>
        </p:nvSpPr>
        <p:spPr>
          <a:xfrm flipV="1">
            <a:off x="2230920" y="3200040"/>
            <a:ext cx="2018520" cy="8161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2" name="Line 440"/>
          <p:cNvSpPr/>
          <p:nvPr/>
        </p:nvSpPr>
        <p:spPr>
          <a:xfrm>
            <a:off x="2336760" y="4225680"/>
            <a:ext cx="1930320" cy="69840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293" name="Group 45"/>
          <p:cNvGrpSpPr/>
          <p:nvPr/>
        </p:nvGrpSpPr>
        <p:grpSpPr>
          <a:xfrm>
            <a:off x="609480" y="3173760"/>
            <a:ext cx="1886760" cy="1181520"/>
            <a:chOff x="609480" y="3173760"/>
            <a:chExt cx="1886760" cy="1181520"/>
          </a:xfrm>
        </p:grpSpPr>
        <p:sp>
          <p:nvSpPr>
            <p:cNvPr id="294" name="Rectangle 381"/>
            <p:cNvSpPr/>
            <p:nvPr/>
          </p:nvSpPr>
          <p:spPr>
            <a:xfrm>
              <a:off x="1887480" y="32130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" name="Rectangle 390"/>
            <p:cNvSpPr/>
            <p:nvPr/>
          </p:nvSpPr>
          <p:spPr>
            <a:xfrm>
              <a:off x="1887480" y="34416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" name="Rectangle 391"/>
            <p:cNvSpPr/>
            <p:nvPr/>
          </p:nvSpPr>
          <p:spPr>
            <a:xfrm>
              <a:off x="1887480" y="36702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" name="Rectangle 392"/>
            <p:cNvSpPr/>
            <p:nvPr/>
          </p:nvSpPr>
          <p:spPr>
            <a:xfrm>
              <a:off x="1887480" y="38988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" name="Rectangle 393"/>
            <p:cNvSpPr/>
            <p:nvPr/>
          </p:nvSpPr>
          <p:spPr>
            <a:xfrm>
              <a:off x="1887480" y="41274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" name="Rectangle 397"/>
            <p:cNvSpPr/>
            <p:nvPr/>
          </p:nvSpPr>
          <p:spPr>
            <a:xfrm>
              <a:off x="1278000" y="32130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" name="Rectangle 398"/>
            <p:cNvSpPr/>
            <p:nvPr/>
          </p:nvSpPr>
          <p:spPr>
            <a:xfrm>
              <a:off x="1278000" y="34416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" name="Rectangle 399"/>
            <p:cNvSpPr/>
            <p:nvPr/>
          </p:nvSpPr>
          <p:spPr>
            <a:xfrm>
              <a:off x="1278000" y="36702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" name="Rectangle 400"/>
            <p:cNvSpPr/>
            <p:nvPr/>
          </p:nvSpPr>
          <p:spPr>
            <a:xfrm>
              <a:off x="1278000" y="38988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3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" name="Rectangle 401"/>
            <p:cNvSpPr/>
            <p:nvPr/>
          </p:nvSpPr>
          <p:spPr>
            <a:xfrm>
              <a:off x="1278000" y="41274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4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" name="Text Box 444"/>
            <p:cNvSpPr/>
            <p:nvPr/>
          </p:nvSpPr>
          <p:spPr>
            <a:xfrm>
              <a:off x="609480" y="3630960"/>
              <a:ext cx="82188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stderr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" name="Text Box 445"/>
            <p:cNvSpPr/>
            <p:nvPr/>
          </p:nvSpPr>
          <p:spPr>
            <a:xfrm>
              <a:off x="609480" y="3402360"/>
              <a:ext cx="82188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stdout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" name="Text Box 446"/>
            <p:cNvSpPr/>
            <p:nvPr/>
          </p:nvSpPr>
          <p:spPr>
            <a:xfrm>
              <a:off x="716040" y="3173760"/>
              <a:ext cx="71532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stdin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7" name="Group 42"/>
          <p:cNvGrpSpPr/>
          <p:nvPr/>
        </p:nvGrpSpPr>
        <p:grpSpPr>
          <a:xfrm>
            <a:off x="6553080" y="3171960"/>
            <a:ext cx="1464480" cy="1218600"/>
            <a:chOff x="6553080" y="3171960"/>
            <a:chExt cx="1464480" cy="1218600"/>
          </a:xfrm>
        </p:grpSpPr>
        <p:sp>
          <p:nvSpPr>
            <p:cNvPr id="308" name="Rectangle 465"/>
            <p:cNvSpPr/>
            <p:nvPr/>
          </p:nvSpPr>
          <p:spPr>
            <a:xfrm>
              <a:off x="6553080" y="317196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" name="Rectangle 466"/>
            <p:cNvSpPr/>
            <p:nvPr/>
          </p:nvSpPr>
          <p:spPr>
            <a:xfrm>
              <a:off x="6553080" y="408636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" name="Rectangle 467"/>
            <p:cNvSpPr/>
            <p:nvPr/>
          </p:nvSpPr>
          <p:spPr>
            <a:xfrm>
              <a:off x="6553080" y="347652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size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" name="Rectangle 468"/>
            <p:cNvSpPr/>
            <p:nvPr/>
          </p:nvSpPr>
          <p:spPr>
            <a:xfrm>
              <a:off x="6553080" y="378144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type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2" name="Group 2"/>
          <p:cNvGrpSpPr/>
          <p:nvPr/>
        </p:nvGrpSpPr>
        <p:grpSpPr>
          <a:xfrm>
            <a:off x="6553080" y="4772160"/>
            <a:ext cx="1464480" cy="1218600"/>
            <a:chOff x="6553080" y="4772160"/>
            <a:chExt cx="1464480" cy="1218600"/>
          </a:xfrm>
        </p:grpSpPr>
        <p:sp>
          <p:nvSpPr>
            <p:cNvPr id="313" name="Rectangle 469"/>
            <p:cNvSpPr/>
            <p:nvPr/>
          </p:nvSpPr>
          <p:spPr>
            <a:xfrm>
              <a:off x="6553080" y="477216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" name="Rectangle 470"/>
            <p:cNvSpPr/>
            <p:nvPr/>
          </p:nvSpPr>
          <p:spPr>
            <a:xfrm>
              <a:off x="6553080" y="568656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" name="Rectangle 471"/>
            <p:cNvSpPr/>
            <p:nvPr/>
          </p:nvSpPr>
          <p:spPr>
            <a:xfrm>
              <a:off x="6553080" y="507672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size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" name="Rectangle 472"/>
            <p:cNvSpPr/>
            <p:nvPr/>
          </p:nvSpPr>
          <p:spPr>
            <a:xfrm>
              <a:off x="6553080" y="5381640"/>
              <a:ext cx="146448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type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7" name="Group 43"/>
          <p:cNvGrpSpPr/>
          <p:nvPr/>
        </p:nvGrpSpPr>
        <p:grpSpPr>
          <a:xfrm>
            <a:off x="4249800" y="2900520"/>
            <a:ext cx="2315880" cy="1518480"/>
            <a:chOff x="4249800" y="2900520"/>
            <a:chExt cx="2315880" cy="1518480"/>
          </a:xfrm>
        </p:grpSpPr>
        <p:sp>
          <p:nvSpPr>
            <p:cNvPr id="318" name="Rectangle 411"/>
            <p:cNvSpPr/>
            <p:nvPr/>
          </p:nvSpPr>
          <p:spPr>
            <a:xfrm>
              <a:off x="4249800" y="35053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pos=0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" name="Rectangle 416"/>
            <p:cNvSpPr/>
            <p:nvPr/>
          </p:nvSpPr>
          <p:spPr>
            <a:xfrm>
              <a:off x="4249800" y="38098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" name="Rectangle 417"/>
            <p:cNvSpPr/>
            <p:nvPr/>
          </p:nvSpPr>
          <p:spPr>
            <a:xfrm>
              <a:off x="4249800" y="41148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" name="Rectangle 431"/>
            <p:cNvSpPr/>
            <p:nvPr/>
          </p:nvSpPr>
          <p:spPr>
            <a:xfrm>
              <a:off x="4249800" y="32004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" name="Line 452"/>
            <p:cNvSpPr/>
            <p:nvPr/>
          </p:nvSpPr>
          <p:spPr>
            <a:xfrm flipV="1">
              <a:off x="5167080" y="3184200"/>
              <a:ext cx="1398600" cy="15408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" name="Text Box 473"/>
            <p:cNvSpPr/>
            <p:nvPr/>
          </p:nvSpPr>
          <p:spPr>
            <a:xfrm>
              <a:off x="4404240" y="2900520"/>
              <a:ext cx="75132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4" name="Group 44"/>
          <p:cNvGrpSpPr/>
          <p:nvPr/>
        </p:nvGrpSpPr>
        <p:grpSpPr>
          <a:xfrm>
            <a:off x="4249800" y="4592520"/>
            <a:ext cx="2303280" cy="1503000"/>
            <a:chOff x="4249800" y="4592520"/>
            <a:chExt cx="2303280" cy="1503000"/>
          </a:xfrm>
        </p:grpSpPr>
        <p:sp>
          <p:nvSpPr>
            <p:cNvPr id="325" name="Line 430"/>
            <p:cNvSpPr/>
            <p:nvPr/>
          </p:nvSpPr>
          <p:spPr>
            <a:xfrm flipV="1">
              <a:off x="5087880" y="4771800"/>
              <a:ext cx="1465200" cy="2574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" name="Rectangle 432"/>
            <p:cNvSpPr/>
            <p:nvPr/>
          </p:nvSpPr>
          <p:spPr>
            <a:xfrm>
              <a:off x="4249800" y="51814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pos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" name="Rectangle 433"/>
            <p:cNvSpPr/>
            <p:nvPr/>
          </p:nvSpPr>
          <p:spPr>
            <a:xfrm>
              <a:off x="4249800" y="54864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" name="Rectangle 434"/>
            <p:cNvSpPr/>
            <p:nvPr/>
          </p:nvSpPr>
          <p:spPr>
            <a:xfrm>
              <a:off x="4249800" y="57913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" name="Rectangle 435"/>
            <p:cNvSpPr/>
            <p:nvPr/>
          </p:nvSpPr>
          <p:spPr>
            <a:xfrm>
              <a:off x="4249800" y="48769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" name="Text Box 474"/>
            <p:cNvSpPr/>
            <p:nvPr/>
          </p:nvSpPr>
          <p:spPr>
            <a:xfrm>
              <a:off x="4397760" y="4592520"/>
              <a:ext cx="76392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B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31" name="TextBox 41"/>
          <p:cNvSpPr/>
          <p:nvPr/>
        </p:nvSpPr>
        <p:spPr>
          <a:xfrm>
            <a:off x="457200" y="5880240"/>
            <a:ext cx="22381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read(3,buf, 47)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Rectangle 411"/>
          <p:cNvSpPr/>
          <p:nvPr/>
        </p:nvSpPr>
        <p:spPr>
          <a:xfrm>
            <a:off x="4249800" y="3511440"/>
            <a:ext cx="1065960" cy="304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pos=47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TextBox 53"/>
          <p:cNvSpPr/>
          <p:nvPr/>
        </p:nvSpPr>
        <p:spPr>
          <a:xfrm>
            <a:off x="465840" y="6143760"/>
            <a:ext cx="22381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read(3,buf, 13)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Rectangle 411"/>
          <p:cNvSpPr/>
          <p:nvPr/>
        </p:nvSpPr>
        <p:spPr>
          <a:xfrm>
            <a:off x="4245840" y="3500280"/>
            <a:ext cx="1065960" cy="304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pos=60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5" dur="indefinite" restart="never" nodeType="tmRoot">
          <p:childTnLst>
            <p:seq>
              <p:cTn id="226" dur="indefinite" nodeType="mainSeq">
                <p:childTnLst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 2: Reading and Writing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Assume the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foobar.txt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consists of the six ASCII characters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foobar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What gets printed when the following program is run?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Text Box 4"/>
          <p:cNvSpPr/>
          <p:nvPr/>
        </p:nvSpPr>
        <p:spPr>
          <a:xfrm>
            <a:off x="1409760" y="2937600"/>
            <a:ext cx="6323760" cy="354024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main(int argc, char** argv){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int fd1, fd2;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char c;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fd1 = open("foobar.txt", O_RDONLY);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fd2 = open("foobar.txt", O_RDONLY);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read(fd1, &amp;c, 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read(fd2, &amp;c, 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printf("c = %c\n", c);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return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 2: Reading and Writing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Text Box 407"/>
          <p:cNvSpPr/>
          <p:nvPr/>
        </p:nvSpPr>
        <p:spPr>
          <a:xfrm>
            <a:off x="1102680" y="1998720"/>
            <a:ext cx="21754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descriptor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Text Box 408"/>
          <p:cNvSpPr/>
          <p:nvPr/>
        </p:nvSpPr>
        <p:spPr>
          <a:xfrm>
            <a:off x="3919680" y="1986120"/>
            <a:ext cx="17182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Open file table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Text Box 410"/>
          <p:cNvSpPr/>
          <p:nvPr/>
        </p:nvSpPr>
        <p:spPr>
          <a:xfrm>
            <a:off x="6321600" y="1986120"/>
            <a:ext cx="14389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v-node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Line 429"/>
          <p:cNvSpPr/>
          <p:nvPr/>
        </p:nvSpPr>
        <p:spPr>
          <a:xfrm flipV="1">
            <a:off x="2230920" y="2923920"/>
            <a:ext cx="2018520" cy="8161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43" name="Line 440"/>
          <p:cNvSpPr/>
          <p:nvPr/>
        </p:nvSpPr>
        <p:spPr>
          <a:xfrm>
            <a:off x="2336760" y="3949560"/>
            <a:ext cx="1930320" cy="69840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344" name="Group 45"/>
          <p:cNvGrpSpPr/>
          <p:nvPr/>
        </p:nvGrpSpPr>
        <p:grpSpPr>
          <a:xfrm>
            <a:off x="777960" y="2897280"/>
            <a:ext cx="1718280" cy="1181880"/>
            <a:chOff x="777960" y="2897280"/>
            <a:chExt cx="1718280" cy="1181880"/>
          </a:xfrm>
        </p:grpSpPr>
        <p:sp>
          <p:nvSpPr>
            <p:cNvPr id="345" name="Rectangle 381"/>
            <p:cNvSpPr/>
            <p:nvPr/>
          </p:nvSpPr>
          <p:spPr>
            <a:xfrm>
              <a:off x="1887480" y="29368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" name="Rectangle 390"/>
            <p:cNvSpPr/>
            <p:nvPr/>
          </p:nvSpPr>
          <p:spPr>
            <a:xfrm>
              <a:off x="1887480" y="31654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" name="Rectangle 391"/>
            <p:cNvSpPr/>
            <p:nvPr/>
          </p:nvSpPr>
          <p:spPr>
            <a:xfrm>
              <a:off x="1887480" y="33940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" name="Rectangle 392"/>
            <p:cNvSpPr/>
            <p:nvPr/>
          </p:nvSpPr>
          <p:spPr>
            <a:xfrm>
              <a:off x="1887480" y="36226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" name="Rectangle 393"/>
            <p:cNvSpPr/>
            <p:nvPr/>
          </p:nvSpPr>
          <p:spPr>
            <a:xfrm>
              <a:off x="1887480" y="38512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" name="Rectangle 397"/>
            <p:cNvSpPr/>
            <p:nvPr/>
          </p:nvSpPr>
          <p:spPr>
            <a:xfrm>
              <a:off x="1278000" y="29368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" name="Rectangle 398"/>
            <p:cNvSpPr/>
            <p:nvPr/>
          </p:nvSpPr>
          <p:spPr>
            <a:xfrm>
              <a:off x="1278000" y="31654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 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" name="Rectangle 399"/>
            <p:cNvSpPr/>
            <p:nvPr/>
          </p:nvSpPr>
          <p:spPr>
            <a:xfrm>
              <a:off x="1278000" y="33940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 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" name="Rectangle 400"/>
            <p:cNvSpPr/>
            <p:nvPr/>
          </p:nvSpPr>
          <p:spPr>
            <a:xfrm>
              <a:off x="1278000" y="36226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 3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" name="Rectangle 401"/>
            <p:cNvSpPr/>
            <p:nvPr/>
          </p:nvSpPr>
          <p:spPr>
            <a:xfrm>
              <a:off x="1278000" y="38512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 4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" name="Text Box 444"/>
            <p:cNvSpPr/>
            <p:nvPr/>
          </p:nvSpPr>
          <p:spPr>
            <a:xfrm>
              <a:off x="777960" y="3354480"/>
              <a:ext cx="82188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stderr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" name="Text Box 445"/>
            <p:cNvSpPr/>
            <p:nvPr/>
          </p:nvSpPr>
          <p:spPr>
            <a:xfrm>
              <a:off x="777960" y="3125880"/>
              <a:ext cx="82188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stdout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" name="Text Box 446"/>
            <p:cNvSpPr/>
            <p:nvPr/>
          </p:nvSpPr>
          <p:spPr>
            <a:xfrm>
              <a:off x="884160" y="2897280"/>
              <a:ext cx="71532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stdin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58" name="Group 42"/>
          <p:cNvGrpSpPr/>
          <p:nvPr/>
        </p:nvGrpSpPr>
        <p:grpSpPr>
          <a:xfrm>
            <a:off x="6578640" y="2895480"/>
            <a:ext cx="1065960" cy="1218600"/>
            <a:chOff x="6578640" y="2895480"/>
            <a:chExt cx="1065960" cy="1218600"/>
          </a:xfrm>
        </p:grpSpPr>
        <p:sp>
          <p:nvSpPr>
            <p:cNvPr id="359" name="Rectangle 465"/>
            <p:cNvSpPr/>
            <p:nvPr/>
          </p:nvSpPr>
          <p:spPr>
            <a:xfrm>
              <a:off x="6578640" y="28954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" name="Rectangle 466"/>
            <p:cNvSpPr/>
            <p:nvPr/>
          </p:nvSpPr>
          <p:spPr>
            <a:xfrm>
              <a:off x="6578640" y="38098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" name="Rectangle 467"/>
            <p:cNvSpPr/>
            <p:nvPr/>
          </p:nvSpPr>
          <p:spPr>
            <a:xfrm>
              <a:off x="6578640" y="32004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size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" name="Rectangle 468"/>
            <p:cNvSpPr/>
            <p:nvPr/>
          </p:nvSpPr>
          <p:spPr>
            <a:xfrm>
              <a:off x="6578640" y="35053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type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63" name="Group 2"/>
          <p:cNvGrpSpPr/>
          <p:nvPr/>
        </p:nvGrpSpPr>
        <p:grpSpPr>
          <a:xfrm>
            <a:off x="6578640" y="4495680"/>
            <a:ext cx="1065960" cy="1218600"/>
            <a:chOff x="6578640" y="4495680"/>
            <a:chExt cx="1065960" cy="1218600"/>
          </a:xfrm>
        </p:grpSpPr>
        <p:sp>
          <p:nvSpPr>
            <p:cNvPr id="364" name="Rectangle 469"/>
            <p:cNvSpPr/>
            <p:nvPr/>
          </p:nvSpPr>
          <p:spPr>
            <a:xfrm>
              <a:off x="6578640" y="44956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5" name="Rectangle 470"/>
            <p:cNvSpPr/>
            <p:nvPr/>
          </p:nvSpPr>
          <p:spPr>
            <a:xfrm>
              <a:off x="6578640" y="54100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6" name="Rectangle 471"/>
            <p:cNvSpPr/>
            <p:nvPr/>
          </p:nvSpPr>
          <p:spPr>
            <a:xfrm>
              <a:off x="6578640" y="48006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size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7" name="Rectangle 472"/>
            <p:cNvSpPr/>
            <p:nvPr/>
          </p:nvSpPr>
          <p:spPr>
            <a:xfrm>
              <a:off x="6578640" y="51055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type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68" name="Group 43"/>
          <p:cNvGrpSpPr/>
          <p:nvPr/>
        </p:nvGrpSpPr>
        <p:grpSpPr>
          <a:xfrm>
            <a:off x="4218840" y="2640240"/>
            <a:ext cx="2346840" cy="1502640"/>
            <a:chOff x="4218840" y="2640240"/>
            <a:chExt cx="2346840" cy="1502640"/>
          </a:xfrm>
        </p:grpSpPr>
        <p:sp>
          <p:nvSpPr>
            <p:cNvPr id="369" name="Rectangle 411"/>
            <p:cNvSpPr/>
            <p:nvPr/>
          </p:nvSpPr>
          <p:spPr>
            <a:xfrm>
              <a:off x="4249800" y="322884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pos=0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0" name="Rectangle 416"/>
            <p:cNvSpPr/>
            <p:nvPr/>
          </p:nvSpPr>
          <p:spPr>
            <a:xfrm>
              <a:off x="4249800" y="353376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" name="Rectangle 417"/>
            <p:cNvSpPr/>
            <p:nvPr/>
          </p:nvSpPr>
          <p:spPr>
            <a:xfrm>
              <a:off x="4249800" y="38386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" name="Rectangle 431"/>
            <p:cNvSpPr/>
            <p:nvPr/>
          </p:nvSpPr>
          <p:spPr>
            <a:xfrm>
              <a:off x="4249800" y="29242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" name="Line 452"/>
            <p:cNvSpPr/>
            <p:nvPr/>
          </p:nvSpPr>
          <p:spPr>
            <a:xfrm flipV="1">
              <a:off x="5167080" y="2908080"/>
              <a:ext cx="1398600" cy="15408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" name="Text Box 473"/>
            <p:cNvSpPr/>
            <p:nvPr/>
          </p:nvSpPr>
          <p:spPr>
            <a:xfrm>
              <a:off x="4218840" y="2640240"/>
              <a:ext cx="112104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foobar.txt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75" name="Group 44"/>
          <p:cNvGrpSpPr/>
          <p:nvPr/>
        </p:nvGrpSpPr>
        <p:grpSpPr>
          <a:xfrm>
            <a:off x="4218840" y="2936520"/>
            <a:ext cx="2267640" cy="2882520"/>
            <a:chOff x="4218840" y="2936520"/>
            <a:chExt cx="2267640" cy="2882520"/>
          </a:xfrm>
        </p:grpSpPr>
        <p:sp>
          <p:nvSpPr>
            <p:cNvPr id="376" name="Line 430"/>
            <p:cNvSpPr/>
            <p:nvPr/>
          </p:nvSpPr>
          <p:spPr>
            <a:xfrm flipV="1">
              <a:off x="5087880" y="2936520"/>
              <a:ext cx="1398600" cy="18162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" name="Rectangle 432"/>
            <p:cNvSpPr/>
            <p:nvPr/>
          </p:nvSpPr>
          <p:spPr>
            <a:xfrm>
              <a:off x="4249800" y="490536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pos=0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" name="Rectangle 433"/>
            <p:cNvSpPr/>
            <p:nvPr/>
          </p:nvSpPr>
          <p:spPr>
            <a:xfrm>
              <a:off x="4249800" y="52102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" name="Rectangle 434"/>
            <p:cNvSpPr/>
            <p:nvPr/>
          </p:nvSpPr>
          <p:spPr>
            <a:xfrm>
              <a:off x="4249800" y="551484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" name="Rectangle 435"/>
            <p:cNvSpPr/>
            <p:nvPr/>
          </p:nvSpPr>
          <p:spPr>
            <a:xfrm>
              <a:off x="4249800" y="460044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" name="Text Box 474"/>
            <p:cNvSpPr/>
            <p:nvPr/>
          </p:nvSpPr>
          <p:spPr>
            <a:xfrm>
              <a:off x="4218840" y="4332240"/>
              <a:ext cx="112104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foobar.txt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82" name="Text Box 444"/>
          <p:cNvSpPr/>
          <p:nvPr/>
        </p:nvSpPr>
        <p:spPr>
          <a:xfrm>
            <a:off x="1098000" y="3814560"/>
            <a:ext cx="5014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fd2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" name="Text Box 445"/>
          <p:cNvSpPr/>
          <p:nvPr/>
        </p:nvSpPr>
        <p:spPr>
          <a:xfrm>
            <a:off x="1098000" y="3583080"/>
            <a:ext cx="5014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fd1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3" dur="indefinite" restart="never" nodeType="tmRoot">
          <p:childTnLst>
            <p:seq>
              <p:cTn id="244" dur="indefinite" nodeType="mainSeq">
                <p:childTnLst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Writing Files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Writing a file copies bytes from memory to the current file position, and then updates current file position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Returns number of bytes written from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buf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to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nbytes &lt; 0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indicates that an error occurred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As with reads, short counts are possible and are not errors!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" name="Text Box 4"/>
          <p:cNvSpPr/>
          <p:nvPr/>
        </p:nvSpPr>
        <p:spPr>
          <a:xfrm>
            <a:off x="838080" y="2502000"/>
            <a:ext cx="6565320" cy="280152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char buf[512];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fd;       /* file descriptor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nbytes;   /* number of bytes read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/* Open the file fd ...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/* Then write up to 512 bytes from buf to file fd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nbytes = write(fd, buf, sizeof(buf));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if (nbytes &lt; 0)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perror("write error");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exit(1);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1" dur="indefinite" restart="never" nodeType="tmRoot">
          <p:childTnLst>
            <p:seq>
              <p:cTn id="262" dur="indefinite" nodeType="mainSeq">
                <p:childTnLst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On Short Counts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Short counts can occur in these situations: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Encountering (end-of-file) EOF on reads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Reading text lines from a terminal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Short counts never occur in these situations: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Reading from disk files (except for EOF)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Writing to disk files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Best practice is to always allow for short counts.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Memory Hierarchy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AutoShape 195"/>
          <p:cNvSpPr/>
          <p:nvPr/>
        </p:nvSpPr>
        <p:spPr>
          <a:xfrm>
            <a:off x="1066680" y="1432080"/>
            <a:ext cx="6901560" cy="534888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6f4fd">
                  <a:alpha val="7000"/>
                </a:srgbClr>
              </a:gs>
              <a:gs pos="100000">
                <a:srgbClr val="f6f4fd"/>
              </a:gs>
            </a:gsLst>
            <a:lin ang="16140000"/>
          </a:gra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Text Box 196"/>
          <p:cNvSpPr/>
          <p:nvPr/>
        </p:nvSpPr>
        <p:spPr>
          <a:xfrm>
            <a:off x="4205160" y="1768680"/>
            <a:ext cx="65376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Text Box 198"/>
          <p:cNvSpPr/>
          <p:nvPr/>
        </p:nvSpPr>
        <p:spPr>
          <a:xfrm>
            <a:off x="4033080" y="2222280"/>
            <a:ext cx="105876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L1 cache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(SRAM)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Text Box 199"/>
          <p:cNvSpPr/>
          <p:nvPr/>
        </p:nvSpPr>
        <p:spPr>
          <a:xfrm>
            <a:off x="3827880" y="4468320"/>
            <a:ext cx="14083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memory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(DRAM)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Text Box 200"/>
          <p:cNvSpPr/>
          <p:nvPr/>
        </p:nvSpPr>
        <p:spPr>
          <a:xfrm>
            <a:off x="3368520" y="5257440"/>
            <a:ext cx="23893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secondary storage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(local disks)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Line 203"/>
          <p:cNvSpPr/>
          <p:nvPr/>
        </p:nvSpPr>
        <p:spPr>
          <a:xfrm>
            <a:off x="3578040" y="2818080"/>
            <a:ext cx="187848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Line 205"/>
          <p:cNvSpPr/>
          <p:nvPr/>
        </p:nvSpPr>
        <p:spPr>
          <a:xfrm>
            <a:off x="3325680" y="3559680"/>
            <a:ext cx="244800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Line 222"/>
          <p:cNvSpPr/>
          <p:nvPr/>
        </p:nvSpPr>
        <p:spPr>
          <a:xfrm>
            <a:off x="228600" y="4360680"/>
            <a:ext cx="360" cy="2344680"/>
          </a:xfrm>
          <a:prstGeom prst="line">
            <a:avLst/>
          </a:prstGeom>
          <a:ln w="38100">
            <a:solidFill>
              <a:srgbClr val="8267e7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Text Box 223"/>
          <p:cNvSpPr/>
          <p:nvPr/>
        </p:nvSpPr>
        <p:spPr>
          <a:xfrm>
            <a:off x="276120" y="4636800"/>
            <a:ext cx="943560" cy="16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Larger,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slower,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cheaper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(per byte)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Line 224"/>
          <p:cNvSpPr/>
          <p:nvPr/>
        </p:nvSpPr>
        <p:spPr>
          <a:xfrm>
            <a:off x="2786040" y="4369680"/>
            <a:ext cx="347472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 Box 225"/>
          <p:cNvSpPr/>
          <p:nvPr/>
        </p:nvSpPr>
        <p:spPr>
          <a:xfrm>
            <a:off x="3224880" y="6100200"/>
            <a:ext cx="26143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Remote secondary storage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(e.g., cloud, web servers)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Box 227"/>
          <p:cNvSpPr/>
          <p:nvPr/>
        </p:nvSpPr>
        <p:spPr>
          <a:xfrm>
            <a:off x="7396560" y="5150520"/>
            <a:ext cx="206208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Local disks hold files retrieved from disks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on remote servers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Text Box 236"/>
          <p:cNvSpPr/>
          <p:nvPr/>
        </p:nvSpPr>
        <p:spPr>
          <a:xfrm>
            <a:off x="3966840" y="2911320"/>
            <a:ext cx="105876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L2 cache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(SRAM)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 Box 243"/>
          <p:cNvSpPr/>
          <p:nvPr/>
        </p:nvSpPr>
        <p:spPr>
          <a:xfrm>
            <a:off x="5486760" y="2293920"/>
            <a:ext cx="283788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L1 cache holds cache lines retrieved from the L2 cache.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Text Box 233"/>
          <p:cNvSpPr/>
          <p:nvPr/>
        </p:nvSpPr>
        <p:spPr>
          <a:xfrm>
            <a:off x="5079960" y="1672920"/>
            <a:ext cx="291852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CPU registers hold words retrieved from the L1 cache.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Text Box 231"/>
          <p:cNvSpPr/>
          <p:nvPr/>
        </p:nvSpPr>
        <p:spPr>
          <a:xfrm>
            <a:off x="5886720" y="2954880"/>
            <a:ext cx="262836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L2 cache holds cache 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retrieved from L3 cache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 Box 247"/>
          <p:cNvSpPr/>
          <p:nvPr/>
        </p:nvSpPr>
        <p:spPr>
          <a:xfrm>
            <a:off x="3720960" y="1724040"/>
            <a:ext cx="46224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/>
              </a:rPr>
              <a:t>L0: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Text Box 248"/>
          <p:cNvSpPr/>
          <p:nvPr/>
        </p:nvSpPr>
        <p:spPr>
          <a:xfrm>
            <a:off x="3276720" y="2333520"/>
            <a:ext cx="46224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/>
              </a:rPr>
              <a:t>L1: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Text Box 249"/>
          <p:cNvSpPr/>
          <p:nvPr/>
        </p:nvSpPr>
        <p:spPr>
          <a:xfrm>
            <a:off x="2895480" y="2949480"/>
            <a:ext cx="46224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/>
              </a:rPr>
              <a:t>L2: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Text Box 250"/>
          <p:cNvSpPr/>
          <p:nvPr/>
        </p:nvSpPr>
        <p:spPr>
          <a:xfrm>
            <a:off x="2430360" y="3705120"/>
            <a:ext cx="46224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/>
              </a:rPr>
              <a:t>L3: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 Box 251"/>
          <p:cNvSpPr/>
          <p:nvPr/>
        </p:nvSpPr>
        <p:spPr>
          <a:xfrm>
            <a:off x="1905120" y="4543200"/>
            <a:ext cx="46224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/>
              </a:rPr>
              <a:t>L4: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Text Box 252"/>
          <p:cNvSpPr/>
          <p:nvPr/>
        </p:nvSpPr>
        <p:spPr>
          <a:xfrm>
            <a:off x="1371600" y="5305320"/>
            <a:ext cx="46224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/>
              </a:rPr>
              <a:t>L5: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Text Box 289"/>
          <p:cNvSpPr/>
          <p:nvPr/>
        </p:nvSpPr>
        <p:spPr>
          <a:xfrm>
            <a:off x="228600" y="2369880"/>
            <a:ext cx="943560" cy="16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Smaller,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faster,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costlier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(per byte)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Line 291"/>
          <p:cNvSpPr/>
          <p:nvPr/>
        </p:nvSpPr>
        <p:spPr>
          <a:xfrm flipV="1">
            <a:off x="228600" y="2205000"/>
            <a:ext cx="15840" cy="2018520"/>
          </a:xfrm>
          <a:prstGeom prst="line">
            <a:avLst/>
          </a:prstGeom>
          <a:ln w="38100">
            <a:solidFill>
              <a:srgbClr val="8267e7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Line 292"/>
          <p:cNvSpPr/>
          <p:nvPr/>
        </p:nvSpPr>
        <p:spPr>
          <a:xfrm>
            <a:off x="6509520" y="4369680"/>
            <a:ext cx="264420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Text Box 293"/>
          <p:cNvSpPr/>
          <p:nvPr/>
        </p:nvSpPr>
        <p:spPr>
          <a:xfrm>
            <a:off x="3988440" y="3665880"/>
            <a:ext cx="105876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L3 cache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(SRAM)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Text Box 295"/>
          <p:cNvSpPr/>
          <p:nvPr/>
        </p:nvSpPr>
        <p:spPr>
          <a:xfrm>
            <a:off x="6277680" y="3681720"/>
            <a:ext cx="287568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L3 cache holds cache 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retrieved from main memory.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Text Box 297"/>
          <p:cNvSpPr/>
          <p:nvPr/>
        </p:nvSpPr>
        <p:spPr>
          <a:xfrm>
            <a:off x="838080" y="6067440"/>
            <a:ext cx="46224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/>
              </a:rPr>
              <a:t>L6: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Text Box 229"/>
          <p:cNvSpPr/>
          <p:nvPr/>
        </p:nvSpPr>
        <p:spPr>
          <a:xfrm>
            <a:off x="6807240" y="4427640"/>
            <a:ext cx="218340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Main memory holds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disk blocks retrieved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from local disks.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Line 292"/>
          <p:cNvSpPr/>
          <p:nvPr/>
        </p:nvSpPr>
        <p:spPr>
          <a:xfrm>
            <a:off x="1552680" y="6781680"/>
            <a:ext cx="576612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Line 292"/>
          <p:cNvSpPr/>
          <p:nvPr/>
        </p:nvSpPr>
        <p:spPr>
          <a:xfrm>
            <a:off x="2265120" y="5121720"/>
            <a:ext cx="449604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Line 292"/>
          <p:cNvSpPr/>
          <p:nvPr/>
        </p:nvSpPr>
        <p:spPr>
          <a:xfrm>
            <a:off x="5116320" y="2241000"/>
            <a:ext cx="403740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Line 292"/>
          <p:cNvSpPr/>
          <p:nvPr/>
        </p:nvSpPr>
        <p:spPr>
          <a:xfrm>
            <a:off x="1688760" y="5962320"/>
            <a:ext cx="576612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Line 203"/>
          <p:cNvSpPr/>
          <p:nvPr/>
        </p:nvSpPr>
        <p:spPr>
          <a:xfrm>
            <a:off x="4023360" y="2234160"/>
            <a:ext cx="98136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Picture 40" descr=""/>
          <p:cNvPicPr/>
          <p:nvPr/>
        </p:nvPicPr>
        <p:blipFill>
          <a:blip r:embed="rId1"/>
          <a:stretch/>
        </p:blipFill>
        <p:spPr>
          <a:xfrm>
            <a:off x="8387640" y="5749200"/>
            <a:ext cx="660960" cy="49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Picture 42" descr=""/>
          <p:cNvPicPr/>
          <p:nvPr/>
        </p:nvPicPr>
        <p:blipFill>
          <a:blip r:embed="rId2"/>
          <a:stretch/>
        </p:blipFill>
        <p:spPr>
          <a:xfrm>
            <a:off x="8305920" y="4410000"/>
            <a:ext cx="683640" cy="60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Picture 44" descr=""/>
          <p:cNvPicPr/>
          <p:nvPr/>
        </p:nvPicPr>
        <p:blipFill>
          <a:blip r:embed="rId3"/>
          <a:stretch/>
        </p:blipFill>
        <p:spPr>
          <a:xfrm>
            <a:off x="8258400" y="2814480"/>
            <a:ext cx="777600" cy="76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1" name="Picture 46" descr=""/>
          <p:cNvPicPr/>
          <p:nvPr/>
        </p:nvPicPr>
        <p:blipFill>
          <a:blip r:embed="rId4"/>
          <a:stretch/>
        </p:blipFill>
        <p:spPr>
          <a:xfrm>
            <a:off x="8271360" y="1600200"/>
            <a:ext cx="767520" cy="5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Line 292"/>
          <p:cNvSpPr/>
          <p:nvPr/>
        </p:nvSpPr>
        <p:spPr>
          <a:xfrm>
            <a:off x="6933960" y="5142240"/>
            <a:ext cx="221976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Buffered Reads/Writes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stream data is stored in a kernel buffer and returned to the application on request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enables same system call interface to handle both streaming reads (e.g., keyboard) and block reads (e.g., disk)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Closing Files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Closing a file informs the kernel that you are finished accessing that file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Closing an already closed file is a recipe for disaster in threaded programs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Moral: Always check return codes, even for seemingly benign functions such as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close()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3" name="Text Box 4"/>
          <p:cNvSpPr/>
          <p:nvPr/>
        </p:nvSpPr>
        <p:spPr>
          <a:xfrm>
            <a:off x="914400" y="2514600"/>
            <a:ext cx="6323760" cy="182952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fd;     /* file descriptor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retval; /* return value */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retval = close(fd);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if (retval &lt; 0)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perror("close error");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exit(1);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Processes and Files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child process inherits all file descriptors from its parent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Rectangle 381"/>
          <p:cNvSpPr/>
          <p:nvPr/>
        </p:nvSpPr>
        <p:spPr>
          <a:xfrm>
            <a:off x="1940760" y="344160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7" name="Rectangle 390"/>
          <p:cNvSpPr/>
          <p:nvPr/>
        </p:nvSpPr>
        <p:spPr>
          <a:xfrm>
            <a:off x="1940760" y="367020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8" name="Rectangle 391"/>
          <p:cNvSpPr/>
          <p:nvPr/>
        </p:nvSpPr>
        <p:spPr>
          <a:xfrm>
            <a:off x="1940760" y="389880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9" name="Rectangle 392"/>
          <p:cNvSpPr/>
          <p:nvPr/>
        </p:nvSpPr>
        <p:spPr>
          <a:xfrm>
            <a:off x="1940760" y="412740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00" name="Rectangle 393"/>
          <p:cNvSpPr/>
          <p:nvPr/>
        </p:nvSpPr>
        <p:spPr>
          <a:xfrm>
            <a:off x="1940760" y="435600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01" name="Rectangle 397"/>
          <p:cNvSpPr/>
          <p:nvPr/>
        </p:nvSpPr>
        <p:spPr>
          <a:xfrm>
            <a:off x="1331280" y="344160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Rectangle 398"/>
          <p:cNvSpPr/>
          <p:nvPr/>
        </p:nvSpPr>
        <p:spPr>
          <a:xfrm>
            <a:off x="1331280" y="367020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" name="Rectangle 399"/>
          <p:cNvSpPr/>
          <p:nvPr/>
        </p:nvSpPr>
        <p:spPr>
          <a:xfrm>
            <a:off x="1331280" y="389880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" name="Rectangle 400"/>
          <p:cNvSpPr/>
          <p:nvPr/>
        </p:nvSpPr>
        <p:spPr>
          <a:xfrm>
            <a:off x="1331280" y="412740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Rectangle 401"/>
          <p:cNvSpPr/>
          <p:nvPr/>
        </p:nvSpPr>
        <p:spPr>
          <a:xfrm>
            <a:off x="1331280" y="435600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" name="Rectangle 411"/>
          <p:cNvSpPr/>
          <p:nvPr/>
        </p:nvSpPr>
        <p:spPr>
          <a:xfrm>
            <a:off x="4303080" y="373392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pos=0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" name="Rectangle 416"/>
          <p:cNvSpPr/>
          <p:nvPr/>
        </p:nvSpPr>
        <p:spPr>
          <a:xfrm>
            <a:off x="4303080" y="403848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refcnt=1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" name="Rectangle 417"/>
          <p:cNvSpPr/>
          <p:nvPr/>
        </p:nvSpPr>
        <p:spPr>
          <a:xfrm>
            <a:off x="4303080" y="434340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eaVer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...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Line 429"/>
          <p:cNvSpPr/>
          <p:nvPr/>
        </p:nvSpPr>
        <p:spPr>
          <a:xfrm flipV="1">
            <a:off x="2389680" y="3429000"/>
            <a:ext cx="1913040" cy="32688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0" name="Line 430"/>
          <p:cNvSpPr/>
          <p:nvPr/>
        </p:nvSpPr>
        <p:spPr>
          <a:xfrm flipV="1">
            <a:off x="5140800" y="5000400"/>
            <a:ext cx="1465560" cy="25740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1" name="Rectangle 431"/>
          <p:cNvSpPr/>
          <p:nvPr/>
        </p:nvSpPr>
        <p:spPr>
          <a:xfrm>
            <a:off x="4303080" y="342900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2" name="Rectangle 432"/>
          <p:cNvSpPr/>
          <p:nvPr/>
        </p:nvSpPr>
        <p:spPr>
          <a:xfrm>
            <a:off x="4303080" y="541008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pos=47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Rectangle 433"/>
          <p:cNvSpPr/>
          <p:nvPr/>
        </p:nvSpPr>
        <p:spPr>
          <a:xfrm>
            <a:off x="4303080" y="571500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refcnt=1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Rectangle 434"/>
          <p:cNvSpPr/>
          <p:nvPr/>
        </p:nvSpPr>
        <p:spPr>
          <a:xfrm>
            <a:off x="4303080" y="601992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eaVer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...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Rectangle 435"/>
          <p:cNvSpPr/>
          <p:nvPr/>
        </p:nvSpPr>
        <p:spPr>
          <a:xfrm>
            <a:off x="4303080" y="510552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6" name="Line 440"/>
          <p:cNvSpPr/>
          <p:nvPr/>
        </p:nvSpPr>
        <p:spPr>
          <a:xfrm>
            <a:off x="2389680" y="4454280"/>
            <a:ext cx="1930680" cy="69840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7" name="Line 452"/>
          <p:cNvSpPr/>
          <p:nvPr/>
        </p:nvSpPr>
        <p:spPr>
          <a:xfrm flipV="1">
            <a:off x="5220360" y="3400200"/>
            <a:ext cx="1386000" cy="16668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8" name="Text Box 456"/>
          <p:cNvSpPr/>
          <p:nvPr/>
        </p:nvSpPr>
        <p:spPr>
          <a:xfrm>
            <a:off x="1458720" y="3052800"/>
            <a:ext cx="15703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Parent's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19" name="Group 15"/>
          <p:cNvGrpSpPr/>
          <p:nvPr/>
        </p:nvGrpSpPr>
        <p:grpSpPr>
          <a:xfrm>
            <a:off x="1331280" y="3501720"/>
            <a:ext cx="2976120" cy="2793600"/>
            <a:chOff x="1331280" y="3501720"/>
            <a:chExt cx="2976120" cy="2793600"/>
          </a:xfrm>
        </p:grpSpPr>
        <p:sp>
          <p:nvSpPr>
            <p:cNvPr id="420" name="Rectangle 457"/>
            <p:cNvSpPr/>
            <p:nvPr/>
          </p:nvSpPr>
          <p:spPr>
            <a:xfrm>
              <a:off x="1940760" y="515304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" name="Rectangle 458"/>
            <p:cNvSpPr/>
            <p:nvPr/>
          </p:nvSpPr>
          <p:spPr>
            <a:xfrm>
              <a:off x="1940760" y="538164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" name="Rectangle 459"/>
            <p:cNvSpPr/>
            <p:nvPr/>
          </p:nvSpPr>
          <p:spPr>
            <a:xfrm>
              <a:off x="1940760" y="561024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" name="Rectangle 460"/>
            <p:cNvSpPr/>
            <p:nvPr/>
          </p:nvSpPr>
          <p:spPr>
            <a:xfrm>
              <a:off x="1940760" y="583884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" name="Rectangle 461"/>
            <p:cNvSpPr/>
            <p:nvPr/>
          </p:nvSpPr>
          <p:spPr>
            <a:xfrm>
              <a:off x="1940760" y="606744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" name="Rectangle 462"/>
            <p:cNvSpPr/>
            <p:nvPr/>
          </p:nvSpPr>
          <p:spPr>
            <a:xfrm>
              <a:off x="1331280" y="515304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" name="Rectangle 463"/>
            <p:cNvSpPr/>
            <p:nvPr/>
          </p:nvSpPr>
          <p:spPr>
            <a:xfrm>
              <a:off x="1331280" y="538164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" name="Rectangle 464"/>
            <p:cNvSpPr/>
            <p:nvPr/>
          </p:nvSpPr>
          <p:spPr>
            <a:xfrm>
              <a:off x="1331280" y="561024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" name="Rectangle 465"/>
            <p:cNvSpPr/>
            <p:nvPr/>
          </p:nvSpPr>
          <p:spPr>
            <a:xfrm>
              <a:off x="1331280" y="583884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3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" name="Rectangle 466"/>
            <p:cNvSpPr/>
            <p:nvPr/>
          </p:nvSpPr>
          <p:spPr>
            <a:xfrm>
              <a:off x="1331280" y="606744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4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" name="Text Box 470"/>
            <p:cNvSpPr/>
            <p:nvPr/>
          </p:nvSpPr>
          <p:spPr>
            <a:xfrm>
              <a:off x="1535760" y="4764240"/>
              <a:ext cx="141768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Child's table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" name="Line 471"/>
            <p:cNvSpPr/>
            <p:nvPr/>
          </p:nvSpPr>
          <p:spPr>
            <a:xfrm flipV="1">
              <a:off x="2415240" y="3501720"/>
              <a:ext cx="1892160" cy="19782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" name="Line 472"/>
            <p:cNvSpPr/>
            <p:nvPr/>
          </p:nvSpPr>
          <p:spPr>
            <a:xfrm flipV="1">
              <a:off x="2415240" y="5203800"/>
              <a:ext cx="1879560" cy="9396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33" name="Rectangle 473"/>
          <p:cNvSpPr/>
          <p:nvPr/>
        </p:nvSpPr>
        <p:spPr>
          <a:xfrm>
            <a:off x="6618960" y="340056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access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Rectangle 474"/>
          <p:cNvSpPr/>
          <p:nvPr/>
        </p:nvSpPr>
        <p:spPr>
          <a:xfrm>
            <a:off x="6618960" y="431496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eaVer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...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Rectangle 475"/>
          <p:cNvSpPr/>
          <p:nvPr/>
        </p:nvSpPr>
        <p:spPr>
          <a:xfrm>
            <a:off x="6618960" y="370512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size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" name="Rectangle 476"/>
          <p:cNvSpPr/>
          <p:nvPr/>
        </p:nvSpPr>
        <p:spPr>
          <a:xfrm>
            <a:off x="6618960" y="401004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" name="Rectangle 477"/>
          <p:cNvSpPr/>
          <p:nvPr/>
        </p:nvSpPr>
        <p:spPr>
          <a:xfrm>
            <a:off x="6618960" y="500076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access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Rectangle 478"/>
          <p:cNvSpPr/>
          <p:nvPr/>
        </p:nvSpPr>
        <p:spPr>
          <a:xfrm>
            <a:off x="6618960" y="591516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eaVer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...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Rectangle 479"/>
          <p:cNvSpPr/>
          <p:nvPr/>
        </p:nvSpPr>
        <p:spPr>
          <a:xfrm>
            <a:off x="6618960" y="530532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size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" name="Rectangle 480"/>
          <p:cNvSpPr/>
          <p:nvPr/>
        </p:nvSpPr>
        <p:spPr>
          <a:xfrm>
            <a:off x="6618960" y="561024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Text Box 481"/>
          <p:cNvSpPr/>
          <p:nvPr/>
        </p:nvSpPr>
        <p:spPr>
          <a:xfrm>
            <a:off x="4482720" y="3116160"/>
            <a:ext cx="7513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" name="Text Box 482"/>
          <p:cNvSpPr/>
          <p:nvPr/>
        </p:nvSpPr>
        <p:spPr>
          <a:xfrm>
            <a:off x="4428720" y="4789440"/>
            <a:ext cx="7639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" name="Text Box 407"/>
          <p:cNvSpPr/>
          <p:nvPr/>
        </p:nvSpPr>
        <p:spPr>
          <a:xfrm>
            <a:off x="1102680" y="2455560"/>
            <a:ext cx="21754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descriptor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" name="Text Box 408"/>
          <p:cNvSpPr/>
          <p:nvPr/>
        </p:nvSpPr>
        <p:spPr>
          <a:xfrm>
            <a:off x="3919680" y="2442600"/>
            <a:ext cx="17182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Open file table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Text Box 410"/>
          <p:cNvSpPr/>
          <p:nvPr/>
        </p:nvSpPr>
        <p:spPr>
          <a:xfrm>
            <a:off x="6321600" y="2442600"/>
            <a:ext cx="14389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v-node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6" name="Rectangle 416"/>
          <p:cNvSpPr/>
          <p:nvPr/>
        </p:nvSpPr>
        <p:spPr>
          <a:xfrm>
            <a:off x="4306320" y="4038480"/>
            <a:ext cx="1065960" cy="304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refcnt=2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7" name="Rectangle 433"/>
          <p:cNvSpPr/>
          <p:nvPr/>
        </p:nvSpPr>
        <p:spPr>
          <a:xfrm>
            <a:off x="4306320" y="5715000"/>
            <a:ext cx="1065960" cy="304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refcnt=2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9" dur="indefinite" restart="never" nodeType="tmRoot">
          <p:childTnLst>
            <p:seq>
              <p:cTn id="280" dur="indefinite" nodeType="mainSeq">
                <p:childTnLst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 3: Processes and Files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Suppose the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foobar.txt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consists of the six ASCII characters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foobar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What is printed when the following program is run?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Text Box 4"/>
          <p:cNvSpPr/>
          <p:nvPr/>
        </p:nvSpPr>
        <p:spPr>
          <a:xfrm>
            <a:off x="1409760" y="2895480"/>
            <a:ext cx="6323760" cy="378648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main(int argc, char** argv){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int fd;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char c;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fd = open("foobar.txt", O_RDONLY);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if(fork() == 0){ // if child process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read(fd, &amp;c, 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return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} else {         // if parent process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wait();      // wait for child to complete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read(fd, &amp;c, 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printf("c = %c\n", c);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return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Rectangle 416"/>
          <p:cNvSpPr/>
          <p:nvPr/>
        </p:nvSpPr>
        <p:spPr>
          <a:xfrm>
            <a:off x="4303080" y="3690000"/>
            <a:ext cx="1065960" cy="304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refcnt=1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 3: Processes and Files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Rectangle 381"/>
          <p:cNvSpPr/>
          <p:nvPr/>
        </p:nvSpPr>
        <p:spPr>
          <a:xfrm>
            <a:off x="1940760" y="308916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4" name="Rectangle 390"/>
          <p:cNvSpPr/>
          <p:nvPr/>
        </p:nvSpPr>
        <p:spPr>
          <a:xfrm>
            <a:off x="1940760" y="331776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5" name="Rectangle 391"/>
          <p:cNvSpPr/>
          <p:nvPr/>
        </p:nvSpPr>
        <p:spPr>
          <a:xfrm>
            <a:off x="1940760" y="354636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6" name="Rectangle 392"/>
          <p:cNvSpPr/>
          <p:nvPr/>
        </p:nvSpPr>
        <p:spPr>
          <a:xfrm>
            <a:off x="1940760" y="377496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7" name="Rectangle 393"/>
          <p:cNvSpPr/>
          <p:nvPr/>
        </p:nvSpPr>
        <p:spPr>
          <a:xfrm>
            <a:off x="1940760" y="4003560"/>
            <a:ext cx="608760" cy="22788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8" name="Rectangle 397"/>
          <p:cNvSpPr/>
          <p:nvPr/>
        </p:nvSpPr>
        <p:spPr>
          <a:xfrm>
            <a:off x="1331280" y="308916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Rectangle 398"/>
          <p:cNvSpPr/>
          <p:nvPr/>
        </p:nvSpPr>
        <p:spPr>
          <a:xfrm>
            <a:off x="1331280" y="331776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" name="Rectangle 399"/>
          <p:cNvSpPr/>
          <p:nvPr/>
        </p:nvSpPr>
        <p:spPr>
          <a:xfrm>
            <a:off x="1331280" y="354636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" name="Rectangle 400"/>
          <p:cNvSpPr/>
          <p:nvPr/>
        </p:nvSpPr>
        <p:spPr>
          <a:xfrm>
            <a:off x="1331280" y="377496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" name="Rectangle 401"/>
          <p:cNvSpPr/>
          <p:nvPr/>
        </p:nvSpPr>
        <p:spPr>
          <a:xfrm>
            <a:off x="1331280" y="4003560"/>
            <a:ext cx="60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fd 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" name="Rectangle 411"/>
          <p:cNvSpPr/>
          <p:nvPr/>
        </p:nvSpPr>
        <p:spPr>
          <a:xfrm>
            <a:off x="4303080" y="338148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pos=0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" name="Rectangle 416"/>
          <p:cNvSpPr/>
          <p:nvPr/>
        </p:nvSpPr>
        <p:spPr>
          <a:xfrm>
            <a:off x="4303080" y="3686040"/>
            <a:ext cx="1065960" cy="304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refcnt=2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Rectangle 417"/>
          <p:cNvSpPr/>
          <p:nvPr/>
        </p:nvSpPr>
        <p:spPr>
          <a:xfrm>
            <a:off x="4303080" y="399096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eaVer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...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" name="Line 429"/>
          <p:cNvSpPr/>
          <p:nvPr/>
        </p:nvSpPr>
        <p:spPr>
          <a:xfrm flipV="1">
            <a:off x="2402640" y="3076560"/>
            <a:ext cx="1900080" cy="83844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67" name="Rectangle 431"/>
          <p:cNvSpPr/>
          <p:nvPr/>
        </p:nvSpPr>
        <p:spPr>
          <a:xfrm>
            <a:off x="4303080" y="307656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68" name="Line 452"/>
          <p:cNvSpPr/>
          <p:nvPr/>
        </p:nvSpPr>
        <p:spPr>
          <a:xfrm flipV="1">
            <a:off x="5220360" y="3047760"/>
            <a:ext cx="1386000" cy="16668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69" name="Text Box 456"/>
          <p:cNvSpPr/>
          <p:nvPr/>
        </p:nvSpPr>
        <p:spPr>
          <a:xfrm>
            <a:off x="1458720" y="2700360"/>
            <a:ext cx="15703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Parent's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70" name="Group 58"/>
          <p:cNvGrpSpPr/>
          <p:nvPr/>
        </p:nvGrpSpPr>
        <p:grpSpPr>
          <a:xfrm>
            <a:off x="1331280" y="3149280"/>
            <a:ext cx="2976120" cy="2793600"/>
            <a:chOff x="1331280" y="3149280"/>
            <a:chExt cx="2976120" cy="2793600"/>
          </a:xfrm>
        </p:grpSpPr>
        <p:sp>
          <p:nvSpPr>
            <p:cNvPr id="471" name="Rectangle 457"/>
            <p:cNvSpPr/>
            <p:nvPr/>
          </p:nvSpPr>
          <p:spPr>
            <a:xfrm>
              <a:off x="1940760" y="48006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" name="Rectangle 458"/>
            <p:cNvSpPr/>
            <p:nvPr/>
          </p:nvSpPr>
          <p:spPr>
            <a:xfrm>
              <a:off x="1940760" y="50292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" name="Rectangle 459"/>
            <p:cNvSpPr/>
            <p:nvPr/>
          </p:nvSpPr>
          <p:spPr>
            <a:xfrm>
              <a:off x="1940760" y="52578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" name="Rectangle 460"/>
            <p:cNvSpPr/>
            <p:nvPr/>
          </p:nvSpPr>
          <p:spPr>
            <a:xfrm>
              <a:off x="1940760" y="54864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" name="Rectangle 461"/>
            <p:cNvSpPr/>
            <p:nvPr/>
          </p:nvSpPr>
          <p:spPr>
            <a:xfrm>
              <a:off x="1940760" y="57150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" name="Rectangle 462"/>
            <p:cNvSpPr/>
            <p:nvPr/>
          </p:nvSpPr>
          <p:spPr>
            <a:xfrm>
              <a:off x="1331280" y="48006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" name="Rectangle 463"/>
            <p:cNvSpPr/>
            <p:nvPr/>
          </p:nvSpPr>
          <p:spPr>
            <a:xfrm>
              <a:off x="1331280" y="50292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" name="Rectangle 464"/>
            <p:cNvSpPr/>
            <p:nvPr/>
          </p:nvSpPr>
          <p:spPr>
            <a:xfrm>
              <a:off x="1331280" y="52578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" name="Rectangle 465"/>
            <p:cNvSpPr/>
            <p:nvPr/>
          </p:nvSpPr>
          <p:spPr>
            <a:xfrm>
              <a:off x="1331280" y="54864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3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" name="Rectangle 466"/>
            <p:cNvSpPr/>
            <p:nvPr/>
          </p:nvSpPr>
          <p:spPr>
            <a:xfrm>
              <a:off x="1331280" y="57150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4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" name="Text Box 470"/>
            <p:cNvSpPr/>
            <p:nvPr/>
          </p:nvSpPr>
          <p:spPr>
            <a:xfrm>
              <a:off x="1535760" y="4411800"/>
              <a:ext cx="141768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Child's table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" name="Line 471"/>
            <p:cNvSpPr/>
            <p:nvPr/>
          </p:nvSpPr>
          <p:spPr>
            <a:xfrm flipV="1">
              <a:off x="2402640" y="3149280"/>
              <a:ext cx="1904760" cy="241308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83" name="Rectangle 473"/>
          <p:cNvSpPr/>
          <p:nvPr/>
        </p:nvSpPr>
        <p:spPr>
          <a:xfrm>
            <a:off x="6618960" y="304812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access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" name="Rectangle 474"/>
          <p:cNvSpPr/>
          <p:nvPr/>
        </p:nvSpPr>
        <p:spPr>
          <a:xfrm>
            <a:off x="6618960" y="396252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eaVer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...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" name="Rectangle 475"/>
          <p:cNvSpPr/>
          <p:nvPr/>
        </p:nvSpPr>
        <p:spPr>
          <a:xfrm>
            <a:off x="6618960" y="335268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size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Rectangle 476"/>
          <p:cNvSpPr/>
          <p:nvPr/>
        </p:nvSpPr>
        <p:spPr>
          <a:xfrm>
            <a:off x="6618960" y="3657600"/>
            <a:ext cx="1065960" cy="30420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" name="Text Box 481"/>
          <p:cNvSpPr/>
          <p:nvPr/>
        </p:nvSpPr>
        <p:spPr>
          <a:xfrm>
            <a:off x="4297320" y="2779920"/>
            <a:ext cx="11210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foobar.txt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8" name="Text Box 407"/>
          <p:cNvSpPr/>
          <p:nvPr/>
        </p:nvSpPr>
        <p:spPr>
          <a:xfrm>
            <a:off x="1102680" y="2026800"/>
            <a:ext cx="21754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descriptor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Text Box 408"/>
          <p:cNvSpPr/>
          <p:nvPr/>
        </p:nvSpPr>
        <p:spPr>
          <a:xfrm>
            <a:off x="3919680" y="2014200"/>
            <a:ext cx="17182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Open file table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Text Box 410"/>
          <p:cNvSpPr/>
          <p:nvPr/>
        </p:nvSpPr>
        <p:spPr>
          <a:xfrm>
            <a:off x="6321600" y="2014200"/>
            <a:ext cx="14389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v-node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" name="Rectangle 411"/>
          <p:cNvSpPr/>
          <p:nvPr/>
        </p:nvSpPr>
        <p:spPr>
          <a:xfrm>
            <a:off x="4303080" y="3385080"/>
            <a:ext cx="1065960" cy="304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pos=1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9" dur="indefinite" restart="never" nodeType="tmRoot">
          <p:childTnLst>
            <p:seq>
              <p:cTn id="290" dur="indefinite" nodeType="mainSeq">
                <p:childTnLst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I/O Redirection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4574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Examples of I/O redirection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program can read input from a file: ./hex2raw &lt; exploit.txt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program can send output to a file: ./hex2raw &gt; exploit-raw.txt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output of one program can be input to another: cat exploit.txt | ./hex2raw | ./ctarget -q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I/O redirection uses a function called dup2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changes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newfd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to point to same open file table entry as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oldfd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returns file descriptor if OK, -1 on error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" name="Content Placeholder 2"/>
          <p:cNvSpPr/>
          <p:nvPr/>
        </p:nvSpPr>
        <p:spPr>
          <a:xfrm>
            <a:off x="718200" y="4495680"/>
            <a:ext cx="7967880" cy="456480"/>
          </a:xfrm>
          <a:prstGeom prst="rect">
            <a:avLst/>
          </a:prstGeom>
          <a:solidFill>
            <a:srgbClr val="d1c7f6"/>
          </a:solidFill>
          <a:ln>
            <a:solidFill>
              <a:srgbClr val="9a93b5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dup2(int oldfd, int newfd);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1" dur="indefinite" restart="never" nodeType="tmRoot">
          <p:childTnLst>
            <p:seq>
              <p:cTn id="302" dur="indefinite" nodeType="mainSeq">
                <p:childTnLst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I/O Redirection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96" name="Group 38"/>
          <p:cNvGrpSpPr/>
          <p:nvPr/>
        </p:nvGrpSpPr>
        <p:grpSpPr>
          <a:xfrm>
            <a:off x="838080" y="1623600"/>
            <a:ext cx="6558120" cy="4153320"/>
            <a:chOff x="838080" y="1623600"/>
            <a:chExt cx="6558120" cy="4153320"/>
          </a:xfrm>
        </p:grpSpPr>
        <p:sp>
          <p:nvSpPr>
            <p:cNvPr id="497" name="Rectangle 381"/>
            <p:cNvSpPr/>
            <p:nvPr/>
          </p:nvSpPr>
          <p:spPr>
            <a:xfrm>
              <a:off x="1447920" y="28944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" name="Rectangle 390"/>
            <p:cNvSpPr/>
            <p:nvPr/>
          </p:nvSpPr>
          <p:spPr>
            <a:xfrm>
              <a:off x="1447920" y="31230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" name="Rectangle 391"/>
            <p:cNvSpPr/>
            <p:nvPr/>
          </p:nvSpPr>
          <p:spPr>
            <a:xfrm>
              <a:off x="1447920" y="33516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" name="Rectangle 392"/>
            <p:cNvSpPr/>
            <p:nvPr/>
          </p:nvSpPr>
          <p:spPr>
            <a:xfrm>
              <a:off x="1447920" y="35802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" name="Rectangle 393"/>
            <p:cNvSpPr/>
            <p:nvPr/>
          </p:nvSpPr>
          <p:spPr>
            <a:xfrm>
              <a:off x="1447920" y="380880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" name="Rectangle 397"/>
            <p:cNvSpPr/>
            <p:nvPr/>
          </p:nvSpPr>
          <p:spPr>
            <a:xfrm>
              <a:off x="838080" y="28944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" name="Rectangle 398"/>
            <p:cNvSpPr/>
            <p:nvPr/>
          </p:nvSpPr>
          <p:spPr>
            <a:xfrm>
              <a:off x="838080" y="31230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" name="Rectangle 399"/>
            <p:cNvSpPr/>
            <p:nvPr/>
          </p:nvSpPr>
          <p:spPr>
            <a:xfrm>
              <a:off x="838080" y="33516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" name="Rectangle 400"/>
            <p:cNvSpPr/>
            <p:nvPr/>
          </p:nvSpPr>
          <p:spPr>
            <a:xfrm>
              <a:off x="838080" y="35802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3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" name="Rectangle 401"/>
            <p:cNvSpPr/>
            <p:nvPr/>
          </p:nvSpPr>
          <p:spPr>
            <a:xfrm>
              <a:off x="838080" y="380880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fd 4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" name="Text Box 407"/>
            <p:cNvSpPr/>
            <p:nvPr/>
          </p:nvSpPr>
          <p:spPr>
            <a:xfrm>
              <a:off x="860760" y="1636200"/>
              <a:ext cx="1780560" cy="82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Descriptor table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(one table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per process)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" name="Text Box 408"/>
            <p:cNvSpPr/>
            <p:nvPr/>
          </p:nvSpPr>
          <p:spPr>
            <a:xfrm>
              <a:off x="3480840" y="1623600"/>
              <a:ext cx="1717200" cy="82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Open file table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(shared by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all processes)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" name="Text Box 410"/>
            <p:cNvSpPr/>
            <p:nvPr/>
          </p:nvSpPr>
          <p:spPr>
            <a:xfrm>
              <a:off x="5806440" y="1623600"/>
              <a:ext cx="1589760" cy="82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v-node table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(shared by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all processes)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" name="Rectangle 411"/>
            <p:cNvSpPr/>
            <p:nvPr/>
          </p:nvSpPr>
          <p:spPr>
            <a:xfrm>
              <a:off x="3809880" y="31867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pos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" name="Rectangle 416"/>
            <p:cNvSpPr/>
            <p:nvPr/>
          </p:nvSpPr>
          <p:spPr>
            <a:xfrm>
              <a:off x="3809880" y="34912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" name="Rectangle 417"/>
            <p:cNvSpPr/>
            <p:nvPr/>
          </p:nvSpPr>
          <p:spPr>
            <a:xfrm>
              <a:off x="3809880" y="37962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" name="Line 429"/>
            <p:cNvSpPr/>
            <p:nvPr/>
          </p:nvSpPr>
          <p:spPr>
            <a:xfrm>
              <a:off x="1846080" y="3234240"/>
              <a:ext cx="1943280" cy="134604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" name="Line 430"/>
            <p:cNvSpPr/>
            <p:nvPr/>
          </p:nvSpPr>
          <p:spPr>
            <a:xfrm flipV="1">
              <a:off x="4647960" y="4453200"/>
              <a:ext cx="1465200" cy="2574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" name="Rectangle 431"/>
            <p:cNvSpPr/>
            <p:nvPr/>
          </p:nvSpPr>
          <p:spPr>
            <a:xfrm>
              <a:off x="3809880" y="28818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" name="Rectangle 432"/>
            <p:cNvSpPr/>
            <p:nvPr/>
          </p:nvSpPr>
          <p:spPr>
            <a:xfrm>
              <a:off x="3809880" y="48628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pos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" name="Rectangle 433"/>
            <p:cNvSpPr/>
            <p:nvPr/>
          </p:nvSpPr>
          <p:spPr>
            <a:xfrm>
              <a:off x="3809880" y="51678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" name="Rectangle 434"/>
            <p:cNvSpPr/>
            <p:nvPr/>
          </p:nvSpPr>
          <p:spPr>
            <a:xfrm>
              <a:off x="3809880" y="54727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" name="Rectangle 435"/>
            <p:cNvSpPr/>
            <p:nvPr/>
          </p:nvSpPr>
          <p:spPr>
            <a:xfrm>
              <a:off x="3809880" y="45583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" name="Line 440"/>
            <p:cNvSpPr/>
            <p:nvPr/>
          </p:nvSpPr>
          <p:spPr>
            <a:xfrm>
              <a:off x="1896840" y="3907080"/>
              <a:ext cx="1892520" cy="7621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" name="Line 452"/>
            <p:cNvSpPr/>
            <p:nvPr/>
          </p:nvSpPr>
          <p:spPr>
            <a:xfrm flipV="1">
              <a:off x="4727520" y="2865960"/>
              <a:ext cx="1398600" cy="15372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" name="Rectangle 465"/>
            <p:cNvSpPr/>
            <p:nvPr/>
          </p:nvSpPr>
          <p:spPr>
            <a:xfrm>
              <a:off x="6138720" y="285336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" name="Rectangle 466"/>
            <p:cNvSpPr/>
            <p:nvPr/>
          </p:nvSpPr>
          <p:spPr>
            <a:xfrm>
              <a:off x="6138720" y="376776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" name="Rectangle 467"/>
            <p:cNvSpPr/>
            <p:nvPr/>
          </p:nvSpPr>
          <p:spPr>
            <a:xfrm>
              <a:off x="6138720" y="31579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size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" name="Rectangle 468"/>
            <p:cNvSpPr/>
            <p:nvPr/>
          </p:nvSpPr>
          <p:spPr>
            <a:xfrm>
              <a:off x="6138720" y="346284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type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" name="Rectangle 469"/>
            <p:cNvSpPr/>
            <p:nvPr/>
          </p:nvSpPr>
          <p:spPr>
            <a:xfrm>
              <a:off x="6138720" y="445356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" name="Rectangle 470"/>
            <p:cNvSpPr/>
            <p:nvPr/>
          </p:nvSpPr>
          <p:spPr>
            <a:xfrm>
              <a:off x="6138720" y="536796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" name="Rectangle 471"/>
            <p:cNvSpPr/>
            <p:nvPr/>
          </p:nvSpPr>
          <p:spPr>
            <a:xfrm>
              <a:off x="6138720" y="47581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size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" name="Rectangle 472"/>
            <p:cNvSpPr/>
            <p:nvPr/>
          </p:nvSpPr>
          <p:spPr>
            <a:xfrm>
              <a:off x="6138720" y="506304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type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" name="Text Box 473"/>
            <p:cNvSpPr/>
            <p:nvPr/>
          </p:nvSpPr>
          <p:spPr>
            <a:xfrm>
              <a:off x="3964680" y="2581920"/>
              <a:ext cx="75132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" name="Text Box 474"/>
            <p:cNvSpPr/>
            <p:nvPr/>
          </p:nvSpPr>
          <p:spPr>
            <a:xfrm>
              <a:off x="3958200" y="4273920"/>
              <a:ext cx="76392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B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32" name="TextBox 2"/>
          <p:cNvSpPr/>
          <p:nvPr/>
        </p:nvSpPr>
        <p:spPr>
          <a:xfrm>
            <a:off x="325800" y="6139800"/>
            <a:ext cx="14151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dup2(4,1)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 4: I/O Redirection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Suppose the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foobar.txt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consists of the six ASCII characters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foobar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What is printed when the following program is run?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Text Box 4"/>
          <p:cNvSpPr/>
          <p:nvPr/>
        </p:nvSpPr>
        <p:spPr>
          <a:xfrm>
            <a:off x="1409760" y="2895480"/>
            <a:ext cx="6323760" cy="378648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main(){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int fd1, fd2;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char c;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fd1 = open("foobar.txt",O_RDONLY);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fd2 = open("foobar.txt",O_RDONLY);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read(fd2, &amp;c, 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dup2(fd2, fd1);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read(fd1, &amp;c, 1);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printf("c = %c\n", c);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return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 4: I/O Redirect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" name="Text Box 407"/>
          <p:cNvSpPr/>
          <p:nvPr/>
        </p:nvSpPr>
        <p:spPr>
          <a:xfrm>
            <a:off x="1102680" y="1998720"/>
            <a:ext cx="21754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 descriptor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Text Box 408"/>
          <p:cNvSpPr/>
          <p:nvPr/>
        </p:nvSpPr>
        <p:spPr>
          <a:xfrm>
            <a:off x="3919680" y="1986120"/>
            <a:ext cx="17182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Open file table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9" name="Text Box 410"/>
          <p:cNvSpPr/>
          <p:nvPr/>
        </p:nvSpPr>
        <p:spPr>
          <a:xfrm>
            <a:off x="6321600" y="1986120"/>
            <a:ext cx="14389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v-node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0" name="Line 429"/>
          <p:cNvSpPr/>
          <p:nvPr/>
        </p:nvSpPr>
        <p:spPr>
          <a:xfrm flipV="1">
            <a:off x="2336760" y="2923920"/>
            <a:ext cx="1912680" cy="8287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1" name="Line 440"/>
          <p:cNvSpPr/>
          <p:nvPr/>
        </p:nvSpPr>
        <p:spPr>
          <a:xfrm>
            <a:off x="2336760" y="3949560"/>
            <a:ext cx="1930320" cy="69840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542" name="Group 45"/>
          <p:cNvGrpSpPr/>
          <p:nvPr/>
        </p:nvGrpSpPr>
        <p:grpSpPr>
          <a:xfrm>
            <a:off x="777960" y="2897280"/>
            <a:ext cx="1718280" cy="1181880"/>
            <a:chOff x="777960" y="2897280"/>
            <a:chExt cx="1718280" cy="1181880"/>
          </a:xfrm>
        </p:grpSpPr>
        <p:sp>
          <p:nvSpPr>
            <p:cNvPr id="543" name="Rectangle 381"/>
            <p:cNvSpPr/>
            <p:nvPr/>
          </p:nvSpPr>
          <p:spPr>
            <a:xfrm>
              <a:off x="1887480" y="29368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" name="Rectangle 390"/>
            <p:cNvSpPr/>
            <p:nvPr/>
          </p:nvSpPr>
          <p:spPr>
            <a:xfrm>
              <a:off x="1887480" y="31654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" name="Rectangle 391"/>
            <p:cNvSpPr/>
            <p:nvPr/>
          </p:nvSpPr>
          <p:spPr>
            <a:xfrm>
              <a:off x="1887480" y="33940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" name="Rectangle 392"/>
            <p:cNvSpPr/>
            <p:nvPr/>
          </p:nvSpPr>
          <p:spPr>
            <a:xfrm>
              <a:off x="1887480" y="36226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" name="Rectangle 393"/>
            <p:cNvSpPr/>
            <p:nvPr/>
          </p:nvSpPr>
          <p:spPr>
            <a:xfrm>
              <a:off x="1887480" y="3851280"/>
              <a:ext cx="608760" cy="227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" name="Rectangle 397"/>
            <p:cNvSpPr/>
            <p:nvPr/>
          </p:nvSpPr>
          <p:spPr>
            <a:xfrm>
              <a:off x="1278000" y="29368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" name="Rectangle 398"/>
            <p:cNvSpPr/>
            <p:nvPr/>
          </p:nvSpPr>
          <p:spPr>
            <a:xfrm>
              <a:off x="1278000" y="31654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 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" name="Rectangle 399"/>
            <p:cNvSpPr/>
            <p:nvPr/>
          </p:nvSpPr>
          <p:spPr>
            <a:xfrm>
              <a:off x="1278000" y="33940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 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" name="Rectangle 400"/>
            <p:cNvSpPr/>
            <p:nvPr/>
          </p:nvSpPr>
          <p:spPr>
            <a:xfrm>
              <a:off x="1278000" y="36226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 3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" name="Rectangle 401"/>
            <p:cNvSpPr/>
            <p:nvPr/>
          </p:nvSpPr>
          <p:spPr>
            <a:xfrm>
              <a:off x="1278000" y="3851280"/>
              <a:ext cx="60876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 4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" name="Text Box 444"/>
            <p:cNvSpPr/>
            <p:nvPr/>
          </p:nvSpPr>
          <p:spPr>
            <a:xfrm>
              <a:off x="777960" y="3354480"/>
              <a:ext cx="82188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stderr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" name="Text Box 445"/>
            <p:cNvSpPr/>
            <p:nvPr/>
          </p:nvSpPr>
          <p:spPr>
            <a:xfrm>
              <a:off x="777960" y="3125880"/>
              <a:ext cx="82188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stdout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" name="Text Box 446"/>
            <p:cNvSpPr/>
            <p:nvPr/>
          </p:nvSpPr>
          <p:spPr>
            <a:xfrm>
              <a:off x="884160" y="2897280"/>
              <a:ext cx="71532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stdin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56" name="Group 42"/>
          <p:cNvGrpSpPr/>
          <p:nvPr/>
        </p:nvGrpSpPr>
        <p:grpSpPr>
          <a:xfrm>
            <a:off x="6578640" y="2895480"/>
            <a:ext cx="1065960" cy="1218600"/>
            <a:chOff x="6578640" y="2895480"/>
            <a:chExt cx="1065960" cy="1218600"/>
          </a:xfrm>
        </p:grpSpPr>
        <p:sp>
          <p:nvSpPr>
            <p:cNvPr id="557" name="Rectangle 465"/>
            <p:cNvSpPr/>
            <p:nvPr/>
          </p:nvSpPr>
          <p:spPr>
            <a:xfrm>
              <a:off x="6578640" y="28954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" name="Rectangle 466"/>
            <p:cNvSpPr/>
            <p:nvPr/>
          </p:nvSpPr>
          <p:spPr>
            <a:xfrm>
              <a:off x="6578640" y="38098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" name="Rectangle 467"/>
            <p:cNvSpPr/>
            <p:nvPr/>
          </p:nvSpPr>
          <p:spPr>
            <a:xfrm>
              <a:off x="6578640" y="320040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size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" name="Rectangle 468"/>
            <p:cNvSpPr/>
            <p:nvPr/>
          </p:nvSpPr>
          <p:spPr>
            <a:xfrm>
              <a:off x="6578640" y="350532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type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61" name="Group 43"/>
          <p:cNvGrpSpPr/>
          <p:nvPr/>
        </p:nvGrpSpPr>
        <p:grpSpPr>
          <a:xfrm>
            <a:off x="4218840" y="2640240"/>
            <a:ext cx="2346840" cy="1502640"/>
            <a:chOff x="4218840" y="2640240"/>
            <a:chExt cx="2346840" cy="1502640"/>
          </a:xfrm>
        </p:grpSpPr>
        <p:sp>
          <p:nvSpPr>
            <p:cNvPr id="562" name="Rectangle 411"/>
            <p:cNvSpPr/>
            <p:nvPr/>
          </p:nvSpPr>
          <p:spPr>
            <a:xfrm>
              <a:off x="4249800" y="322884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pos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" name="Rectangle 416"/>
            <p:cNvSpPr/>
            <p:nvPr/>
          </p:nvSpPr>
          <p:spPr>
            <a:xfrm>
              <a:off x="4249800" y="353376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" name="Rectangle 417"/>
            <p:cNvSpPr/>
            <p:nvPr/>
          </p:nvSpPr>
          <p:spPr>
            <a:xfrm>
              <a:off x="4249800" y="38386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" name="Rectangle 431"/>
            <p:cNvSpPr/>
            <p:nvPr/>
          </p:nvSpPr>
          <p:spPr>
            <a:xfrm>
              <a:off x="4249800" y="29242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" name="Line 452"/>
            <p:cNvSpPr/>
            <p:nvPr/>
          </p:nvSpPr>
          <p:spPr>
            <a:xfrm flipV="1">
              <a:off x="5167080" y="2908080"/>
              <a:ext cx="1398600" cy="15408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" name="Text Box 473"/>
            <p:cNvSpPr/>
            <p:nvPr/>
          </p:nvSpPr>
          <p:spPr>
            <a:xfrm>
              <a:off x="4218840" y="2640240"/>
              <a:ext cx="112104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foobar.txt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68" name="Group 44"/>
          <p:cNvGrpSpPr/>
          <p:nvPr/>
        </p:nvGrpSpPr>
        <p:grpSpPr>
          <a:xfrm>
            <a:off x="4218840" y="2936520"/>
            <a:ext cx="2267640" cy="2882520"/>
            <a:chOff x="4218840" y="2936520"/>
            <a:chExt cx="2267640" cy="2882520"/>
          </a:xfrm>
        </p:grpSpPr>
        <p:sp>
          <p:nvSpPr>
            <p:cNvPr id="569" name="Line 430"/>
            <p:cNvSpPr/>
            <p:nvPr/>
          </p:nvSpPr>
          <p:spPr>
            <a:xfrm flipV="1">
              <a:off x="5087880" y="2936520"/>
              <a:ext cx="1398600" cy="18162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" name="Rectangle 432"/>
            <p:cNvSpPr/>
            <p:nvPr/>
          </p:nvSpPr>
          <p:spPr>
            <a:xfrm>
              <a:off x="4249800" y="490536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File pos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" name="Rectangle 433"/>
            <p:cNvSpPr/>
            <p:nvPr/>
          </p:nvSpPr>
          <p:spPr>
            <a:xfrm>
              <a:off x="4249800" y="521028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refcnt=1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" name="Rectangle 434"/>
            <p:cNvSpPr/>
            <p:nvPr/>
          </p:nvSpPr>
          <p:spPr>
            <a:xfrm>
              <a:off x="4249800" y="551484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000" rIns="45000" tIns="90000" bIns="90000" anchor="ctr" vert="eaVert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" name="Rectangle 435"/>
            <p:cNvSpPr/>
            <p:nvPr/>
          </p:nvSpPr>
          <p:spPr>
            <a:xfrm>
              <a:off x="4249800" y="4600440"/>
              <a:ext cx="1065960" cy="304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" name="Text Box 474"/>
            <p:cNvSpPr/>
            <p:nvPr/>
          </p:nvSpPr>
          <p:spPr>
            <a:xfrm>
              <a:off x="4218840" y="4332240"/>
              <a:ext cx="112104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foobar.txt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75" name="Text Box 444"/>
          <p:cNvSpPr/>
          <p:nvPr/>
        </p:nvSpPr>
        <p:spPr>
          <a:xfrm>
            <a:off x="1098000" y="3814560"/>
            <a:ext cx="5014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fd2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6" name="Text Box 445"/>
          <p:cNvSpPr/>
          <p:nvPr/>
        </p:nvSpPr>
        <p:spPr>
          <a:xfrm>
            <a:off x="1098000" y="3583080"/>
            <a:ext cx="5014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fd1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" name="Line 440"/>
          <p:cNvSpPr/>
          <p:nvPr/>
        </p:nvSpPr>
        <p:spPr>
          <a:xfrm>
            <a:off x="2387520" y="3750120"/>
            <a:ext cx="1850040" cy="89784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78" name="Rectangle 416"/>
          <p:cNvSpPr/>
          <p:nvPr/>
        </p:nvSpPr>
        <p:spPr>
          <a:xfrm>
            <a:off x="4260240" y="5192640"/>
            <a:ext cx="1065960" cy="304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refcnt=2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Rectangle 416"/>
          <p:cNvSpPr/>
          <p:nvPr/>
        </p:nvSpPr>
        <p:spPr>
          <a:xfrm>
            <a:off x="4261680" y="3533760"/>
            <a:ext cx="1065960" cy="304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refcnt=0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5" dur="indefinite" restart="never" nodeType="tmRoot">
          <p:childTnLst>
            <p:seq>
              <p:cTn id="316" dur="indefinite" nodeType="mainSeq">
                <p:childTnLst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System I/O as a Uniform Interface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4574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Operating systems use the System I/O commands as an interface for all I/O devices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commands to read and write to an open file descriptor are the same no matter what type of "file" it is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Types of files include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keyboard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screen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pipe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device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network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Storage Devices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Magnetic Disks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Storage that rarely becomes corrupted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Large capacity at low cost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Block-level random access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Slow performance for random access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Better performance for streaming access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Solid State Disks (Flash Memory)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Storage that rarely becomes corrupted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Capacity at moderate cost (50x magnetic)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Block-level random access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Good performance for random reads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Not-as-good performance for random writes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5" name="Picture 6" descr=""/>
          <p:cNvPicPr/>
          <p:nvPr/>
        </p:nvPicPr>
        <p:blipFill>
          <a:blip r:embed="rId1"/>
          <a:stretch/>
        </p:blipFill>
        <p:spPr>
          <a:xfrm>
            <a:off x="5867280" y="533520"/>
            <a:ext cx="1758240" cy="165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TextBox 7"/>
          <p:cNvSpPr/>
          <p:nvPr/>
        </p:nvSpPr>
        <p:spPr>
          <a:xfrm>
            <a:off x="7848720" y="762120"/>
            <a:ext cx="103176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1950s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IBM 350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5 MB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TextBox 8"/>
          <p:cNvSpPr/>
          <p:nvPr/>
        </p:nvSpPr>
        <p:spPr>
          <a:xfrm>
            <a:off x="7848720" y="2505600"/>
            <a:ext cx="104400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2021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WD Red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10 TB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Picture 10" descr=""/>
          <p:cNvPicPr/>
          <p:nvPr/>
        </p:nvPicPr>
        <p:blipFill>
          <a:blip r:embed="rId2"/>
          <a:stretch/>
        </p:blipFill>
        <p:spPr>
          <a:xfrm>
            <a:off x="5867280" y="2187000"/>
            <a:ext cx="1722960" cy="1726920"/>
          </a:xfrm>
          <a:prstGeom prst="rect">
            <a:avLst/>
          </a:prstGeom>
          <a:noFill/>
          <a:ln w="0">
            <a:solidFill>
              <a:srgbClr val="521b92"/>
            </a:solidFill>
          </a:ln>
        </p:spPr>
      </p:pic>
      <p:sp>
        <p:nvSpPr>
          <p:cNvPr id="139" name="TextBox 13"/>
          <p:cNvSpPr/>
          <p:nvPr/>
        </p:nvSpPr>
        <p:spPr>
          <a:xfrm>
            <a:off x="7868520" y="4700520"/>
            <a:ext cx="113328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2024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MacBook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1TB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Picture 5" descr="The inside of a silver device&#10;&#10;Description automatically generated"/>
          <p:cNvPicPr/>
          <p:nvPr/>
        </p:nvPicPr>
        <p:blipFill>
          <a:blip r:embed="rId3"/>
          <a:stretch/>
        </p:blipFill>
        <p:spPr>
          <a:xfrm>
            <a:off x="5843160" y="4495680"/>
            <a:ext cx="1776240" cy="1332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Comparing Storage Media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2" name="Content Placeholder 5" descr=""/>
          <p:cNvPicPr/>
          <p:nvPr/>
        </p:nvPicPr>
        <p:blipFill>
          <a:blip r:embed="rId1"/>
          <a:stretch/>
        </p:blipFill>
        <p:spPr>
          <a:xfrm>
            <a:off x="457200" y="2128680"/>
            <a:ext cx="8228880" cy="381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File Systems 101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Long-term information storage goals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should be able to store large amounts of information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information must survive processes, power failures, etc.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processes must be able to find information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needs to support concurrent accesses by multiple processes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Solution: the File System Abstraction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interface that provides operations involving files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The File System Abstraction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interface that provides operations on data stored long-term on disk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</a:t>
            </a: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file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is a named sequence of stored bytes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name is defined on creation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processes use name to subsequently access that file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file is comprised of two parts: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data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information a user or application puts in a file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 array of untyped bytes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metadata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information added and managed by the OS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e.g., size, owner, security info, modification time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(at least) two types of files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normal files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data is an arbitrary sequence of bytes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directories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a special type of file that provides mappings from human-readable names to low-level names (i.e., file numbers)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49"/>
          <p:cNvGrpSpPr/>
          <p:nvPr/>
        </p:nvGrpSpPr>
        <p:grpSpPr>
          <a:xfrm>
            <a:off x="5869080" y="1031760"/>
            <a:ext cx="826920" cy="651960"/>
            <a:chOff x="5869080" y="1031760"/>
            <a:chExt cx="826920" cy="651960"/>
          </a:xfrm>
        </p:grpSpPr>
        <p:sp>
          <p:nvSpPr>
            <p:cNvPr id="148" name="Arc 50"/>
            <p:cNvSpPr/>
            <p:nvPr/>
          </p:nvSpPr>
          <p:spPr>
            <a:xfrm flipH="1">
              <a:off x="6230880" y="1233360"/>
              <a:ext cx="465120" cy="450360"/>
            </a:xfrm>
            <a:prstGeom prst="arc">
              <a:avLst>
                <a:gd name="adj1" fmla="val 10988460"/>
                <a:gd name="adj2" fmla="val 6447410"/>
              </a:avLst>
            </a:prstGeom>
            <a:noFill/>
            <a:ln>
              <a:solidFill>
                <a:srgbClr val="521b92"/>
              </a:solidFill>
              <a:round/>
              <a:tailEnd len="med" type="triangle" w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TextBox 51"/>
            <p:cNvSpPr/>
            <p:nvPr/>
          </p:nvSpPr>
          <p:spPr>
            <a:xfrm flipH="1">
              <a:off x="5869080" y="1031760"/>
              <a:ext cx="378000" cy="52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Path Names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987800" cy="548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file system has a root directory "/"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Directories contain other files (including subdirectories)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UNIX directory also contains         2 special entries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"." = this directory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".." = parent directory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path from root is a name for a leaf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/foo.txt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/bar/baz/baz.txt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8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Absolute paths: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path of file from the root directory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8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Relative paths: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path from current working directory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52" name="Straight Arrow Connector 12"/>
          <p:cNvCxnSpPr/>
          <p:nvPr/>
        </p:nvCxnSpPr>
        <p:spPr>
          <a:xfrm>
            <a:off x="7313760" y="2107440"/>
            <a:ext cx="414360" cy="45576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cxnSp>
        <p:nvCxnSpPr>
          <p:cNvPr id="153" name="Straight Arrow Connector 13"/>
          <p:cNvCxnSpPr/>
          <p:nvPr/>
        </p:nvCxnSpPr>
        <p:spPr>
          <a:xfrm flipH="1">
            <a:off x="6437520" y="2107440"/>
            <a:ext cx="338400" cy="45576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cxnSp>
        <p:nvCxnSpPr>
          <p:cNvPr id="154" name="Straight Arrow Connector 16"/>
          <p:cNvCxnSpPr/>
          <p:nvPr/>
        </p:nvCxnSpPr>
        <p:spPr>
          <a:xfrm flipH="1">
            <a:off x="7897320" y="4443840"/>
            <a:ext cx="300240" cy="54540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cxnSp>
        <p:nvCxnSpPr>
          <p:cNvPr id="155" name="Straight Arrow Connector 22"/>
          <p:cNvCxnSpPr/>
          <p:nvPr/>
        </p:nvCxnSpPr>
        <p:spPr>
          <a:xfrm>
            <a:off x="7919640" y="3250440"/>
            <a:ext cx="299880" cy="51480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cxnSp>
        <p:nvCxnSpPr>
          <p:cNvPr id="156" name="Straight Arrow Connector 25"/>
          <p:cNvCxnSpPr/>
          <p:nvPr/>
        </p:nvCxnSpPr>
        <p:spPr>
          <a:xfrm flipH="1">
            <a:off x="6278760" y="3250440"/>
            <a:ext cx="874440" cy="53136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grpSp>
        <p:nvGrpSpPr>
          <p:cNvPr id="157" name="Group 18"/>
          <p:cNvGrpSpPr/>
          <p:nvPr/>
        </p:nvGrpSpPr>
        <p:grpSpPr>
          <a:xfrm>
            <a:off x="6527880" y="1143000"/>
            <a:ext cx="1034640" cy="1134000"/>
            <a:chOff x="6527880" y="1143000"/>
            <a:chExt cx="1034640" cy="1134000"/>
          </a:xfrm>
        </p:grpSpPr>
        <p:pic>
          <p:nvPicPr>
            <p:cNvPr id="158" name="Picture 11" descr="A yellow folder with a black background&#10;&#10;Description automatically generated"/>
            <p:cNvPicPr/>
            <p:nvPr/>
          </p:nvPicPr>
          <p:blipFill>
            <a:blip r:embed="rId1"/>
            <a:stretch/>
          </p:blipFill>
          <p:spPr>
            <a:xfrm>
              <a:off x="6527880" y="1143000"/>
              <a:ext cx="1034640" cy="1134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9" name="TextBox 17"/>
            <p:cNvSpPr/>
            <p:nvPr/>
          </p:nvSpPr>
          <p:spPr>
            <a:xfrm>
              <a:off x="6924240" y="1621800"/>
              <a:ext cx="24300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/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0" name="Group 24"/>
          <p:cNvGrpSpPr/>
          <p:nvPr/>
        </p:nvGrpSpPr>
        <p:grpSpPr>
          <a:xfrm>
            <a:off x="7130160" y="2307240"/>
            <a:ext cx="1034640" cy="1134000"/>
            <a:chOff x="7130160" y="2307240"/>
            <a:chExt cx="1034640" cy="1134000"/>
          </a:xfrm>
        </p:grpSpPr>
        <p:pic>
          <p:nvPicPr>
            <p:cNvPr id="161" name="Picture 26" descr="A yellow folder with a black background&#10;&#10;Description automatically generated"/>
            <p:cNvPicPr/>
            <p:nvPr/>
          </p:nvPicPr>
          <p:blipFill>
            <a:blip r:embed="rId2"/>
            <a:stretch/>
          </p:blipFill>
          <p:spPr>
            <a:xfrm>
              <a:off x="7130160" y="2307240"/>
              <a:ext cx="1034640" cy="1134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2" name="TextBox 27"/>
            <p:cNvSpPr/>
            <p:nvPr/>
          </p:nvSpPr>
          <p:spPr>
            <a:xfrm>
              <a:off x="7392600" y="2786040"/>
              <a:ext cx="51012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bar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3" name="Group 28"/>
          <p:cNvGrpSpPr/>
          <p:nvPr/>
        </p:nvGrpSpPr>
        <p:grpSpPr>
          <a:xfrm>
            <a:off x="7647480" y="3483000"/>
            <a:ext cx="1034640" cy="1134000"/>
            <a:chOff x="7647480" y="3483000"/>
            <a:chExt cx="1034640" cy="1134000"/>
          </a:xfrm>
        </p:grpSpPr>
        <p:pic>
          <p:nvPicPr>
            <p:cNvPr id="164" name="Picture 29" descr="A yellow folder with a black background&#10;&#10;Description automatically generated"/>
            <p:cNvPicPr/>
            <p:nvPr/>
          </p:nvPicPr>
          <p:blipFill>
            <a:blip r:embed="rId3"/>
            <a:stretch/>
          </p:blipFill>
          <p:spPr>
            <a:xfrm>
              <a:off x="7647480" y="3483000"/>
              <a:ext cx="1034640" cy="1134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5" name="TextBox 30"/>
            <p:cNvSpPr/>
            <p:nvPr/>
          </p:nvSpPr>
          <p:spPr>
            <a:xfrm>
              <a:off x="7891200" y="3962160"/>
              <a:ext cx="54828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baz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6" name="Group 32"/>
          <p:cNvGrpSpPr/>
          <p:nvPr/>
        </p:nvGrpSpPr>
        <p:grpSpPr>
          <a:xfrm>
            <a:off x="5984280" y="2544480"/>
            <a:ext cx="707400" cy="707400"/>
            <a:chOff x="5984280" y="2544480"/>
            <a:chExt cx="707400" cy="707400"/>
          </a:xfrm>
        </p:grpSpPr>
        <p:pic>
          <p:nvPicPr>
            <p:cNvPr id="167" name="Picture 15" descr="A black background with a black square&#10;&#10;Description automatically generated with medium confidence"/>
            <p:cNvPicPr/>
            <p:nvPr/>
          </p:nvPicPr>
          <p:blipFill>
            <a:blip r:embed="rId4"/>
            <a:stretch/>
          </p:blipFill>
          <p:spPr>
            <a:xfrm>
              <a:off x="5984280" y="2544480"/>
              <a:ext cx="707400" cy="707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8" name="TextBox 31"/>
            <p:cNvSpPr/>
            <p:nvPr/>
          </p:nvSpPr>
          <p:spPr>
            <a:xfrm>
              <a:off x="6015960" y="2849040"/>
              <a:ext cx="666000" cy="30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foo.txt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9" name="Group 33"/>
          <p:cNvGrpSpPr/>
          <p:nvPr/>
        </p:nvGrpSpPr>
        <p:grpSpPr>
          <a:xfrm>
            <a:off x="5788800" y="3734280"/>
            <a:ext cx="707400" cy="707400"/>
            <a:chOff x="5788800" y="3734280"/>
            <a:chExt cx="707400" cy="707400"/>
          </a:xfrm>
        </p:grpSpPr>
        <p:pic>
          <p:nvPicPr>
            <p:cNvPr id="170" name="Picture 34" descr="A black background with a black square&#10;&#10;Description automatically generated with medium confidence"/>
            <p:cNvPicPr/>
            <p:nvPr/>
          </p:nvPicPr>
          <p:blipFill>
            <a:blip r:embed="rId5"/>
            <a:stretch/>
          </p:blipFill>
          <p:spPr>
            <a:xfrm>
              <a:off x="5788800" y="3734280"/>
              <a:ext cx="707400" cy="707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1" name="TextBox 35"/>
            <p:cNvSpPr/>
            <p:nvPr/>
          </p:nvSpPr>
          <p:spPr>
            <a:xfrm>
              <a:off x="5820120" y="4038840"/>
              <a:ext cx="666000" cy="30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bar.txt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2" name="Group 36"/>
          <p:cNvGrpSpPr/>
          <p:nvPr/>
        </p:nvGrpSpPr>
        <p:grpSpPr>
          <a:xfrm>
            <a:off x="7440480" y="4973400"/>
            <a:ext cx="707400" cy="707400"/>
            <a:chOff x="7440480" y="4973400"/>
            <a:chExt cx="707400" cy="707400"/>
          </a:xfrm>
        </p:grpSpPr>
        <p:pic>
          <p:nvPicPr>
            <p:cNvPr id="173" name="Picture 37" descr="A black background with a black square&#10;&#10;Description automatically generated with medium confidence"/>
            <p:cNvPicPr/>
            <p:nvPr/>
          </p:nvPicPr>
          <p:blipFill>
            <a:blip r:embed="rId6"/>
            <a:stretch/>
          </p:blipFill>
          <p:spPr>
            <a:xfrm>
              <a:off x="7440480" y="4973400"/>
              <a:ext cx="707400" cy="707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4" name="TextBox 38"/>
            <p:cNvSpPr/>
            <p:nvPr/>
          </p:nvSpPr>
          <p:spPr>
            <a:xfrm>
              <a:off x="7441200" y="5277960"/>
              <a:ext cx="705600" cy="30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baz.txt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5" name="Group 42"/>
          <p:cNvGrpSpPr/>
          <p:nvPr/>
        </p:nvGrpSpPr>
        <p:grpSpPr>
          <a:xfrm>
            <a:off x="7974000" y="2133720"/>
            <a:ext cx="765360" cy="651960"/>
            <a:chOff x="7974000" y="2133720"/>
            <a:chExt cx="765360" cy="651960"/>
          </a:xfrm>
        </p:grpSpPr>
        <p:sp>
          <p:nvSpPr>
            <p:cNvPr id="176" name="Arc 39"/>
            <p:cNvSpPr/>
            <p:nvPr/>
          </p:nvSpPr>
          <p:spPr>
            <a:xfrm>
              <a:off x="7974000" y="2335320"/>
              <a:ext cx="516960" cy="450360"/>
            </a:xfrm>
            <a:prstGeom prst="arc">
              <a:avLst>
                <a:gd name="adj1" fmla="val 10988460"/>
                <a:gd name="adj2" fmla="val 6447410"/>
              </a:avLst>
            </a:prstGeom>
            <a:noFill/>
            <a:ln>
              <a:solidFill>
                <a:srgbClr val="521b92"/>
              </a:solidFill>
              <a:round/>
              <a:tailEnd len="med" type="triangle" w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TextBox 41"/>
            <p:cNvSpPr/>
            <p:nvPr/>
          </p:nvSpPr>
          <p:spPr>
            <a:xfrm>
              <a:off x="8460000" y="2133720"/>
              <a:ext cx="279360" cy="52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8" name="Group 43"/>
          <p:cNvGrpSpPr/>
          <p:nvPr/>
        </p:nvGrpSpPr>
        <p:grpSpPr>
          <a:xfrm>
            <a:off x="8458200" y="3286080"/>
            <a:ext cx="765360" cy="651960"/>
            <a:chOff x="8458200" y="3286080"/>
            <a:chExt cx="765360" cy="651960"/>
          </a:xfrm>
        </p:grpSpPr>
        <p:sp>
          <p:nvSpPr>
            <p:cNvPr id="179" name="Arc 44"/>
            <p:cNvSpPr/>
            <p:nvPr/>
          </p:nvSpPr>
          <p:spPr>
            <a:xfrm>
              <a:off x="8458200" y="3487680"/>
              <a:ext cx="516960" cy="450360"/>
            </a:xfrm>
            <a:prstGeom prst="arc">
              <a:avLst>
                <a:gd name="adj1" fmla="val 10988460"/>
                <a:gd name="adj2" fmla="val 6447410"/>
              </a:avLst>
            </a:prstGeom>
            <a:noFill/>
            <a:ln>
              <a:solidFill>
                <a:srgbClr val="521b92"/>
              </a:solidFill>
              <a:round/>
              <a:tailEnd len="med" type="triangle" w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TextBox 45"/>
            <p:cNvSpPr/>
            <p:nvPr/>
          </p:nvSpPr>
          <p:spPr>
            <a:xfrm>
              <a:off x="8944200" y="3286080"/>
              <a:ext cx="279360" cy="52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1" name="Group 46"/>
          <p:cNvGrpSpPr/>
          <p:nvPr/>
        </p:nvGrpSpPr>
        <p:grpSpPr>
          <a:xfrm>
            <a:off x="7314120" y="993600"/>
            <a:ext cx="765000" cy="651960"/>
            <a:chOff x="7314120" y="993600"/>
            <a:chExt cx="765000" cy="651960"/>
          </a:xfrm>
        </p:grpSpPr>
        <p:sp>
          <p:nvSpPr>
            <p:cNvPr id="182" name="Arc 47"/>
            <p:cNvSpPr/>
            <p:nvPr/>
          </p:nvSpPr>
          <p:spPr>
            <a:xfrm>
              <a:off x="7314120" y="1195200"/>
              <a:ext cx="516960" cy="450360"/>
            </a:xfrm>
            <a:prstGeom prst="arc">
              <a:avLst>
                <a:gd name="adj1" fmla="val 10988460"/>
                <a:gd name="adj2" fmla="val 6447410"/>
              </a:avLst>
            </a:prstGeom>
            <a:noFill/>
            <a:ln>
              <a:solidFill>
                <a:srgbClr val="521b92"/>
              </a:solidFill>
              <a:round/>
              <a:tailEnd len="med" type="triangle" w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TextBox 48"/>
            <p:cNvSpPr/>
            <p:nvPr/>
          </p:nvSpPr>
          <p:spPr>
            <a:xfrm>
              <a:off x="7799760" y="993600"/>
              <a:ext cx="279360" cy="52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4" name="Group 52"/>
          <p:cNvGrpSpPr/>
          <p:nvPr/>
        </p:nvGrpSpPr>
        <p:grpSpPr>
          <a:xfrm>
            <a:off x="7743600" y="2956320"/>
            <a:ext cx="918360" cy="1088640"/>
            <a:chOff x="7743600" y="2956320"/>
            <a:chExt cx="918360" cy="1088640"/>
          </a:xfrm>
        </p:grpSpPr>
        <p:sp>
          <p:nvSpPr>
            <p:cNvPr id="185" name="Arc 53"/>
            <p:cNvSpPr/>
            <p:nvPr/>
          </p:nvSpPr>
          <p:spPr>
            <a:xfrm flipH="1" rot="20795400">
              <a:off x="7826400" y="3219840"/>
              <a:ext cx="527040" cy="774360"/>
            </a:xfrm>
            <a:prstGeom prst="arc">
              <a:avLst>
                <a:gd name="adj1" fmla="val 9020540"/>
                <a:gd name="adj2" fmla="val 15615463"/>
              </a:avLst>
            </a:prstGeom>
            <a:noFill/>
            <a:ln>
              <a:solidFill>
                <a:srgbClr val="521b92"/>
              </a:solidFill>
              <a:round/>
              <a:tailEnd len="med" type="triangle" w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TextBox 54"/>
            <p:cNvSpPr/>
            <p:nvPr/>
          </p:nvSpPr>
          <p:spPr>
            <a:xfrm>
              <a:off x="8283960" y="2956320"/>
              <a:ext cx="378000" cy="52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7" name="Group 55"/>
          <p:cNvGrpSpPr/>
          <p:nvPr/>
        </p:nvGrpSpPr>
        <p:grpSpPr>
          <a:xfrm>
            <a:off x="7218720" y="1789920"/>
            <a:ext cx="918360" cy="1088280"/>
            <a:chOff x="7218720" y="1789920"/>
            <a:chExt cx="918360" cy="1088280"/>
          </a:xfrm>
        </p:grpSpPr>
        <p:sp>
          <p:nvSpPr>
            <p:cNvPr id="188" name="Arc 56"/>
            <p:cNvSpPr/>
            <p:nvPr/>
          </p:nvSpPr>
          <p:spPr>
            <a:xfrm flipH="1" rot="20795400">
              <a:off x="7301520" y="2053080"/>
              <a:ext cx="527040" cy="774360"/>
            </a:xfrm>
            <a:prstGeom prst="arc">
              <a:avLst>
                <a:gd name="adj1" fmla="val 9020540"/>
                <a:gd name="adj2" fmla="val 15615463"/>
              </a:avLst>
            </a:prstGeom>
            <a:noFill/>
            <a:ln>
              <a:solidFill>
                <a:srgbClr val="521b92"/>
              </a:solidFill>
              <a:round/>
              <a:tailEnd len="med" type="triangle" w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TextBox 57"/>
            <p:cNvSpPr/>
            <p:nvPr/>
          </p:nvSpPr>
          <p:spPr>
            <a:xfrm>
              <a:off x="7759080" y="1789920"/>
              <a:ext cx="378000" cy="52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0" name="Group 58"/>
          <p:cNvGrpSpPr/>
          <p:nvPr/>
        </p:nvGrpSpPr>
        <p:grpSpPr>
          <a:xfrm>
            <a:off x="6541920" y="3479760"/>
            <a:ext cx="1034640" cy="1134000"/>
            <a:chOff x="6541920" y="3479760"/>
            <a:chExt cx="1034640" cy="1134000"/>
          </a:xfrm>
        </p:grpSpPr>
        <p:pic>
          <p:nvPicPr>
            <p:cNvPr id="191" name="Picture 59" descr="A yellow folder with a black background&#10;&#10;Description automatically generated"/>
            <p:cNvPicPr/>
            <p:nvPr/>
          </p:nvPicPr>
          <p:blipFill>
            <a:blip r:embed="rId7"/>
            <a:stretch/>
          </p:blipFill>
          <p:spPr>
            <a:xfrm>
              <a:off x="6541920" y="3479760"/>
              <a:ext cx="1034640" cy="1134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2" name="TextBox 60"/>
            <p:cNvSpPr/>
            <p:nvPr/>
          </p:nvSpPr>
          <p:spPr>
            <a:xfrm>
              <a:off x="6809760" y="3958560"/>
              <a:ext cx="4986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fun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cxnSp>
        <p:nvCxnSpPr>
          <p:cNvPr id="193" name="Straight Arrow Connector 63"/>
          <p:cNvCxnSpPr/>
          <p:nvPr/>
        </p:nvCxnSpPr>
        <p:spPr>
          <a:xfrm flipH="1">
            <a:off x="7230960" y="3252240"/>
            <a:ext cx="299880" cy="54576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cxnSp>
        <p:nvCxnSpPr>
          <p:cNvPr id="194" name="Straight Arrow Connector 64"/>
          <p:cNvCxnSpPr/>
          <p:nvPr/>
        </p:nvCxnSpPr>
        <p:spPr>
          <a:xfrm flipH="1">
            <a:off x="6770880" y="4427280"/>
            <a:ext cx="300240" cy="54540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grpSp>
        <p:nvGrpSpPr>
          <p:cNvPr id="195" name="Group 65"/>
          <p:cNvGrpSpPr/>
          <p:nvPr/>
        </p:nvGrpSpPr>
        <p:grpSpPr>
          <a:xfrm>
            <a:off x="6313680" y="4956840"/>
            <a:ext cx="707400" cy="707400"/>
            <a:chOff x="6313680" y="4956840"/>
            <a:chExt cx="707400" cy="707400"/>
          </a:xfrm>
        </p:grpSpPr>
        <p:pic>
          <p:nvPicPr>
            <p:cNvPr id="196" name="Picture 66" descr="A black background with a black square&#10;&#10;Description automatically generated with medium confidence"/>
            <p:cNvPicPr/>
            <p:nvPr/>
          </p:nvPicPr>
          <p:blipFill>
            <a:blip r:embed="rId8"/>
            <a:stretch/>
          </p:blipFill>
          <p:spPr>
            <a:xfrm>
              <a:off x="6313680" y="4956840"/>
              <a:ext cx="707400" cy="707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7" name="TextBox 67"/>
            <p:cNvSpPr/>
            <p:nvPr/>
          </p:nvSpPr>
          <p:spPr>
            <a:xfrm>
              <a:off x="6314760" y="5261400"/>
              <a:ext cx="666000" cy="30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fun.txt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8" name="Group 68"/>
          <p:cNvGrpSpPr/>
          <p:nvPr/>
        </p:nvGrpSpPr>
        <p:grpSpPr>
          <a:xfrm>
            <a:off x="7389720" y="3200400"/>
            <a:ext cx="456120" cy="656280"/>
            <a:chOff x="7389720" y="3200400"/>
            <a:chExt cx="456120" cy="656280"/>
          </a:xfrm>
        </p:grpSpPr>
        <p:sp>
          <p:nvSpPr>
            <p:cNvPr id="199" name="Arc 69"/>
            <p:cNvSpPr/>
            <p:nvPr/>
          </p:nvSpPr>
          <p:spPr>
            <a:xfrm>
              <a:off x="7389720" y="3581280"/>
              <a:ext cx="305640" cy="275400"/>
            </a:xfrm>
            <a:prstGeom prst="arc">
              <a:avLst>
                <a:gd name="adj1" fmla="val 10988460"/>
                <a:gd name="adj2" fmla="val 6447410"/>
              </a:avLst>
            </a:prstGeom>
            <a:noFill/>
            <a:ln>
              <a:solidFill>
                <a:srgbClr val="521b92"/>
              </a:solidFill>
              <a:round/>
              <a:tailEnd len="med" type="triangle" w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TextBox 70"/>
            <p:cNvSpPr/>
            <p:nvPr/>
          </p:nvSpPr>
          <p:spPr>
            <a:xfrm>
              <a:off x="7566480" y="3200400"/>
              <a:ext cx="279360" cy="52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1" name="Group 71"/>
          <p:cNvGrpSpPr/>
          <p:nvPr/>
        </p:nvGrpSpPr>
        <p:grpSpPr>
          <a:xfrm>
            <a:off x="6773760" y="3198600"/>
            <a:ext cx="1040400" cy="884160"/>
            <a:chOff x="6773760" y="3198600"/>
            <a:chExt cx="1040400" cy="884160"/>
          </a:xfrm>
        </p:grpSpPr>
        <p:sp>
          <p:nvSpPr>
            <p:cNvPr id="202" name="Arc 72"/>
            <p:cNvSpPr/>
            <p:nvPr/>
          </p:nvSpPr>
          <p:spPr>
            <a:xfrm flipH="1" flipV="1" rot="11445600">
              <a:off x="7087680" y="3252960"/>
              <a:ext cx="659880" cy="774720"/>
            </a:xfrm>
            <a:prstGeom prst="arc">
              <a:avLst>
                <a:gd name="adj1" fmla="val 9020540"/>
                <a:gd name="adj2" fmla="val 15615463"/>
              </a:avLst>
            </a:prstGeom>
            <a:noFill/>
            <a:ln>
              <a:solidFill>
                <a:srgbClr val="521b92"/>
              </a:solidFill>
              <a:round/>
              <a:tailEnd len="med" type="triangle" w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TextBox 73"/>
            <p:cNvSpPr/>
            <p:nvPr/>
          </p:nvSpPr>
          <p:spPr>
            <a:xfrm flipV="1" rot="10800000">
              <a:off x="6773760" y="3198600"/>
              <a:ext cx="378000" cy="52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..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4" name="Group 74"/>
          <p:cNvGrpSpPr/>
          <p:nvPr/>
        </p:nvGrpSpPr>
        <p:grpSpPr>
          <a:xfrm>
            <a:off x="8361720" y="4973400"/>
            <a:ext cx="707400" cy="707400"/>
            <a:chOff x="8361720" y="4973400"/>
            <a:chExt cx="707400" cy="707400"/>
          </a:xfrm>
        </p:grpSpPr>
        <p:pic>
          <p:nvPicPr>
            <p:cNvPr id="205" name="Picture 75" descr="A black background with a black square&#10;&#10;Description automatically generated with medium confidence"/>
            <p:cNvPicPr/>
            <p:nvPr/>
          </p:nvPicPr>
          <p:blipFill>
            <a:blip r:embed="rId9"/>
            <a:stretch/>
          </p:blipFill>
          <p:spPr>
            <a:xfrm>
              <a:off x="8361720" y="4973400"/>
              <a:ext cx="707400" cy="707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6" name="TextBox 76"/>
            <p:cNvSpPr/>
            <p:nvPr/>
          </p:nvSpPr>
          <p:spPr>
            <a:xfrm>
              <a:off x="8362800" y="5277960"/>
              <a:ext cx="666000" cy="30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fun.txt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cxnSp>
        <p:nvCxnSpPr>
          <p:cNvPr id="207" name="Straight Arrow Connector 77"/>
          <p:cNvCxnSpPr>
            <a:endCxn id="205" idx="0"/>
          </p:cNvCxnSpPr>
          <p:nvPr/>
        </p:nvCxnSpPr>
        <p:spPr>
          <a:xfrm>
            <a:off x="8351280" y="4442040"/>
            <a:ext cx="364320" cy="53172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 1: Path Names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305200" cy="510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I’ve created a file named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example1.txt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in the directory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cs105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which is located in the root directory.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Specify an absolute path to the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example1.txt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Specify a relative path to the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example1.txt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from your home directory (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/home/abcd2047/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I've created a file named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example2.txt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 my home directory (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/home/jcoa2018/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 startAt="3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Specify an absolute path to the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example2.txt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 startAt="3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Specify a relative path to the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example2.txt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from your home directory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Hint: you can always get back to your home directory with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cd ~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3" dur="indefinite" restart="never" nodeType="tmRoot">
          <p:childTnLst>
            <p:seq>
              <p:cTn id="144" dur="indefinite" nodeType="mainSeq">
                <p:childTnLst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Basic File System Operations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Create a file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Delete a file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Write to a file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Read from a file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Seek to somewhere in a file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TextBox 3"/>
          <p:cNvSpPr/>
          <p:nvPr/>
        </p:nvSpPr>
        <p:spPr>
          <a:xfrm>
            <a:off x="2313360" y="5027040"/>
            <a:ext cx="446652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How should we implement this?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17751</TotalTime>
  <Application>LibreOffice/25.2.2.2$Linux_X86_64 LibreOffice_project/7370d4be9e3cf6031a51beef54ff3bda878e3fac</Application>
  <AppVersion>15.0000</AppVersion>
  <Words>2517</Words>
  <Paragraphs>604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2019-04-15T17:19:28Z</dcterms:created>
  <dc:creator>Eleanor Birrell</dc:creator>
  <dc:description/>
  <dc:language>en-US</dc:language>
  <cp:lastModifiedBy/>
  <dcterms:modified xsi:type="dcterms:W3CDTF">2025-04-17T11:03:50Z</dcterms:modified>
  <cp:revision>139</cp:revision>
  <dc:subject/>
  <dc:title>Lecture 22: System I/O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14</vt:i4>
  </property>
  <property fmtid="{D5CDD505-2E9C-101B-9397-08002B2CF9AE}" pid="4" name="PresentationFormat">
    <vt:lpwstr>On-screen Show (4:3)</vt:lpwstr>
  </property>
  <property fmtid="{D5CDD505-2E9C-101B-9397-08002B2CF9AE}" pid="5" name="Slides">
    <vt:i4>29</vt:i4>
  </property>
</Properties>
</file>