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_rels/theme1.xml.rels" ContentType="application/vnd.openxmlformats-package.relationships+xml"/>
  <Override PartName="/ppt/theme/theme1.xml" ContentType="application/vnd.openxmlformats-officedocument.theme+xml"/>
  <Override PartName="/ppt/theme/theme13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4.png" ContentType="image/png"/>
  <Override PartName="/ppt/media/image3.jpeg" ContentType="image/jpeg"/>
  <Override PartName="/ppt/media/image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dt" idx="36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37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 idx="38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30BCAAF-2E49-479A-B75D-DA5BDA477A08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BE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CFED177-E85F-4E6E-99B7-9218757A6466}" type="slidenum">
              <a:rPr b="0" lang="fr-BE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799880" cy="359964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0720" cy="431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Discussion: what can go wrong (3 problems)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 code w/ semaphores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Initialization: how many available?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BE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687C78-9458-4343-B15E-50022F3DC116}" type="slidenum">
              <a:rPr b="0" lang="fr-BE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799880" cy="3599640"/>
          </a:xfrm>
          <a:prstGeom prst="rect">
            <a:avLst/>
          </a:prstGeom>
          <a:ln w="0">
            <a:noFill/>
          </a:ln>
        </p:spPr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0720" cy="431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Discussion: what can go wrong (3 problems)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 code w/ semaphores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Initialization: how many available?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fr-BE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081BAFB-A01E-422B-BF5F-DDCBEA5CC0C9}" type="slidenum">
              <a:rPr b="0" lang="fr-BE" sz="13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799880" cy="359964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0720" cy="431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Discussion: what can go wrong (3 problems)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Fix code w/ semaphores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Initialization: how many available?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D3D702-9CC3-4DDB-8333-D7D81028E5D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is just a binary semaphore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99C2723-8FA5-49AC-B19C-8A21C736157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dt" idx="1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E057AD01-4541-43A5-AB98-05D814EC7A39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8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4832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28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29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30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0E7F4F65-15E7-44DF-93C9-276EB95EB53B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76520"/>
            <a:ext cx="3931200" cy="63900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2438280"/>
            <a:ext cx="39312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754880" y="1676520"/>
            <a:ext cx="3931200" cy="63900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754880" y="2438280"/>
            <a:ext cx="39312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ftr" idx="31"/>
          </p:nvPr>
        </p:nvSpPr>
        <p:spPr>
          <a:xfrm>
            <a:off x="457200" y="18360"/>
            <a:ext cx="70858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sldNum" idx="3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3099DD67-41A6-4ACA-A33B-8A51CC620B81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84" name="Straight Connector 10"/>
          <p:cNvCxnSpPr/>
          <p:nvPr/>
        </p:nvCxnSpPr>
        <p:spPr>
          <a:xfrm flipH="1">
            <a:off x="4572000" y="1691640"/>
            <a:ext cx="1440" cy="470988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dt" idx="3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ftr" idx="3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sldNum" idx="3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A0EE142-340B-44EA-AE31-DD3361B1FD02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2139120" cy="12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971800" y="792000"/>
            <a:ext cx="5714280" cy="5577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64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200" y="2130480"/>
            <a:ext cx="2139120" cy="424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4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ftr" idx="5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sldNum" idx="6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967B4914-21D0-4B3F-8CFE-F15746440364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3" name="Straight Connector 8"/>
          <p:cNvCxnSpPr/>
          <p:nvPr/>
        </p:nvCxnSpPr>
        <p:spPr>
          <a:xfrm flipH="1">
            <a:off x="2774880" y="792000"/>
            <a:ext cx="2160" cy="55785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792360"/>
            <a:ext cx="2142000" cy="12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2858760" y="838080"/>
            <a:ext cx="5903640" cy="5499720"/>
          </a:xfrm>
          <a:prstGeom prst="rect">
            <a:avLst/>
          </a:prstGeom>
          <a:solidFill>
            <a:schemeClr val="lt2"/>
          </a:solidFill>
          <a:ln w="76320">
            <a:solidFill>
              <a:srgbClr val="ffffff"/>
            </a:solidFill>
            <a:miter/>
          </a:ln>
          <a:effectLst>
            <a:outerShdw dist="12600" dir="5400000" blurRad="50760" rotWithShape="0">
              <a:srgbClr val="000000">
                <a:alpha val="59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icon to add picture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2133720"/>
            <a:ext cx="2139120" cy="424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dt" idx="7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ftr" idx="8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sldNum" idx="9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1E5A5D0B-D977-443E-85AD-A26848AC55BF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48320" y="1673280"/>
            <a:ext cx="403776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0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1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2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7F4000BB-3353-4192-8563-1198A28833F9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cxnSp>
        <p:nvCxnSpPr>
          <p:cNvPr id="32" name="Straight Connector 7"/>
          <p:cNvCxnSpPr/>
          <p:nvPr/>
        </p:nvCxnSpPr>
        <p:spPr>
          <a:xfrm>
            <a:off x="685800" y="339840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dt" idx="13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ftr" idx="14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sldNum" idx="15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2181F399-6799-45BE-9F22-60CF2CAC3D4A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39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16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17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18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962DF5B-7D85-4869-8876-4E8700B1345E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6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629400" y="609480"/>
            <a:ext cx="2056680" cy="586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6019200" cy="586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19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20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21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53AE9A27-ADA6-492F-9633-6CD13F1EF5DD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3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k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o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d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M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a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i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s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t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y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</a:t>
            </a: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22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23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24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E4921D05-6155-464E-B338-55949F548914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9"/>
          <p:cNvSpPr/>
          <p:nvPr/>
        </p:nvSpPr>
        <p:spPr>
          <a:xfrm>
            <a:off x="0" y="222120"/>
            <a:ext cx="9143280" cy="31032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0" y="0"/>
            <a:ext cx="9143280" cy="41832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771680" cy="2199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00" spc="-99" strike="noStrike" u="none" cap="all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2160" y="462672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dt" idx="25"/>
          </p:nvPr>
        </p:nvSpPr>
        <p:spPr>
          <a:xfrm>
            <a:off x="457200" y="18360"/>
            <a:ext cx="28947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26"/>
          </p:nvPr>
        </p:nvSpPr>
        <p:spPr>
          <a:xfrm>
            <a:off x="3429000" y="18360"/>
            <a:ext cx="411408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27"/>
          </p:nvPr>
        </p:nvSpPr>
        <p:spPr>
          <a:xfrm>
            <a:off x="7620120" y="18360"/>
            <a:ext cx="1065960" cy="32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fld id="{6B6FD22D-2581-422B-B5FF-BD15F6BBCD84}" type="slidenum"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66" name="Straight Connector 6"/>
          <p:cNvCxnSpPr/>
          <p:nvPr/>
        </p:nvCxnSpPr>
        <p:spPr>
          <a:xfrm>
            <a:off x="731520" y="4599360"/>
            <a:ext cx="7849080" cy="216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3960" cy="60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Arial"/>
              </a:rPr>
              <a:t>        Spring 2025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8228880" cy="63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Lecture 20: Synchronization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Title 1"/>
          <p:cNvSpPr/>
          <p:nvPr/>
        </p:nvSpPr>
        <p:spPr>
          <a:xfrm>
            <a:off x="685800" y="4643280"/>
            <a:ext cx="7848000" cy="63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 Box 15"/>
          <p:cNvSpPr/>
          <p:nvPr/>
        </p:nvSpPr>
        <p:spPr>
          <a:xfrm>
            <a:off x="1146240" y="163080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3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Text Box 4"/>
          <p:cNvSpPr/>
          <p:nvPr/>
        </p:nvSpPr>
        <p:spPr>
          <a:xfrm>
            <a:off x="1514880" y="162936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 Box 4"/>
          <p:cNvSpPr/>
          <p:nvPr/>
        </p:nvSpPr>
        <p:spPr>
          <a:xfrm>
            <a:off x="1955880" y="163080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Text Box 4"/>
          <p:cNvSpPr/>
          <p:nvPr/>
        </p:nvSpPr>
        <p:spPr>
          <a:xfrm>
            <a:off x="2396880" y="1630800"/>
            <a:ext cx="44496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 Box 4"/>
          <p:cNvSpPr/>
          <p:nvPr/>
        </p:nvSpPr>
        <p:spPr>
          <a:xfrm>
            <a:off x="2847240" y="163080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Text Box 4"/>
          <p:cNvSpPr/>
          <p:nvPr/>
        </p:nvSpPr>
        <p:spPr>
          <a:xfrm>
            <a:off x="3285360" y="163080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TextBox 1"/>
          <p:cNvSpPr/>
          <p:nvPr/>
        </p:nvSpPr>
        <p:spPr>
          <a:xfrm>
            <a:off x="903240" y="2850480"/>
            <a:ext cx="18360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6" name="Rectangle 2"/>
          <p:cNvSpPr/>
          <p:nvPr/>
        </p:nvSpPr>
        <p:spPr>
          <a:xfrm>
            <a:off x="354960" y="2514600"/>
            <a:ext cx="8629560" cy="20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typedef struct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int* b;       // ptr to buffer containing the queue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n;        // length of array (max # slots)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count;    // number of elements in array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front;    // index of first element, 0 &lt;= front &lt; 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rear;     // (index of last elem)+1 % n, 0 &lt;= rear &lt; 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 bbuf_t</a:t>
            </a: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Bounded Buffers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Text Box 4"/>
          <p:cNvSpPr/>
          <p:nvPr/>
        </p:nvSpPr>
        <p:spPr>
          <a:xfrm>
            <a:off x="1074600" y="163080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 Box 7"/>
          <p:cNvSpPr/>
          <p:nvPr/>
        </p:nvSpPr>
        <p:spPr>
          <a:xfrm>
            <a:off x="1143000" y="1313280"/>
            <a:ext cx="5333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rPr>
              <a:t> 0      1       2       3      4       5     (n = 6)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Box 12"/>
          <p:cNvSpPr/>
          <p:nvPr/>
        </p:nvSpPr>
        <p:spPr>
          <a:xfrm>
            <a:off x="2470320" y="163080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 Box 13"/>
          <p:cNvSpPr/>
          <p:nvPr/>
        </p:nvSpPr>
        <p:spPr>
          <a:xfrm>
            <a:off x="2895480" y="163080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Box 14"/>
          <p:cNvSpPr/>
          <p:nvPr/>
        </p:nvSpPr>
        <p:spPr>
          <a:xfrm>
            <a:off x="3352680" y="163080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Box 17"/>
          <p:cNvSpPr/>
          <p:nvPr/>
        </p:nvSpPr>
        <p:spPr>
          <a:xfrm>
            <a:off x="4620600" y="1653840"/>
            <a:ext cx="303804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chemeClr val="accent1"/>
                </a:solidFill>
                <a:effectLst/>
                <a:uFillTx/>
                <a:latin typeface="Arial"/>
                <a:ea typeface="ヒラギノ角ゴ ProN W3"/>
              </a:rPr>
              <a:t>Values wrap around!!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Text Box 18"/>
          <p:cNvSpPr/>
          <p:nvPr/>
        </p:nvSpPr>
        <p:spPr>
          <a:xfrm>
            <a:off x="663480" y="163080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5" name="Group 2"/>
          <p:cNvGrpSpPr/>
          <p:nvPr/>
        </p:nvGrpSpPr>
        <p:grpSpPr>
          <a:xfrm>
            <a:off x="2329200" y="2091960"/>
            <a:ext cx="638280" cy="564480"/>
            <a:chOff x="2329200" y="2091960"/>
            <a:chExt cx="638280" cy="564480"/>
          </a:xfrm>
        </p:grpSpPr>
        <p:sp>
          <p:nvSpPr>
            <p:cNvPr id="186" name="TextBox 3"/>
            <p:cNvSpPr/>
            <p:nvPr/>
          </p:nvSpPr>
          <p:spPr>
            <a:xfrm>
              <a:off x="2329200" y="2286360"/>
              <a:ext cx="63828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front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87" name="Straight Arrow Connector 3"/>
            <p:cNvCxnSpPr>
              <a:stCxn id="186" idx="0"/>
              <a:endCxn id="180" idx="2"/>
            </p:cNvCxnSpPr>
            <p:nvPr/>
          </p:nvCxnSpPr>
          <p:spPr>
            <a:xfrm flipH="1" flipV="1">
              <a:off x="2644920" y="2091960"/>
              <a:ext cx="3600" cy="194760"/>
            </a:xfrm>
            <a:prstGeom prst="straightConnector1">
              <a:avLst/>
            </a:prstGeom>
            <a:ln w="0">
              <a:solidFill>
                <a:srgbClr val="521b92"/>
              </a:solidFill>
              <a:tailEnd len="med" type="triangle" w="med"/>
            </a:ln>
          </p:spPr>
        </p:cxnSp>
      </p:grpSp>
      <p:grpSp>
        <p:nvGrpSpPr>
          <p:cNvPr id="188" name="Group 5"/>
          <p:cNvGrpSpPr/>
          <p:nvPr/>
        </p:nvGrpSpPr>
        <p:grpSpPr>
          <a:xfrm>
            <a:off x="1465920" y="2083680"/>
            <a:ext cx="587160" cy="565560"/>
            <a:chOff x="1465920" y="2083680"/>
            <a:chExt cx="587160" cy="565560"/>
          </a:xfrm>
        </p:grpSpPr>
        <p:sp>
          <p:nvSpPr>
            <p:cNvPr id="189" name="TextBox 3"/>
            <p:cNvSpPr/>
            <p:nvPr/>
          </p:nvSpPr>
          <p:spPr>
            <a:xfrm>
              <a:off x="1465920" y="2279160"/>
              <a:ext cx="58716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90" name="Straight Arrow Connector 38"/>
            <p:cNvCxnSpPr>
              <a:stCxn id="189" idx="0"/>
            </p:cNvCxnSpPr>
            <p:nvPr/>
          </p:nvCxnSpPr>
          <p:spPr>
            <a:xfrm flipH="1" flipV="1">
              <a:off x="1756440" y="2083680"/>
              <a:ext cx="3240" cy="195840"/>
            </a:xfrm>
            <a:prstGeom prst="straightConnector1">
              <a:avLst/>
            </a:prstGeom>
            <a:ln w="0">
              <a:solidFill>
                <a:srgbClr val="521b92"/>
              </a:solidFill>
              <a:tailEnd len="med" type="triangle" w="med"/>
            </a:ln>
          </p:spPr>
        </p:cxnSp>
      </p:grpSp>
      <p:sp>
        <p:nvSpPr>
          <p:cNvPr id="191" name="Text Box 15"/>
          <p:cNvSpPr/>
          <p:nvPr/>
        </p:nvSpPr>
        <p:spPr>
          <a:xfrm>
            <a:off x="1551600" y="1629360"/>
            <a:ext cx="34992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Box 4"/>
          <p:cNvSpPr/>
          <p:nvPr/>
        </p:nvSpPr>
        <p:spPr>
          <a:xfrm>
            <a:off x="1518480" y="1630800"/>
            <a:ext cx="432720" cy="461160"/>
          </a:xfrm>
          <a:prstGeom prst="rect">
            <a:avLst/>
          </a:prstGeom>
          <a:solidFill>
            <a:schemeClr val="bg1"/>
          </a:solidFill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TextBox 10"/>
          <p:cNvSpPr/>
          <p:nvPr/>
        </p:nvSpPr>
        <p:spPr>
          <a:xfrm>
            <a:off x="4620600" y="2188800"/>
            <a:ext cx="4314240" cy="46224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Exercise: What can go wrong?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94" name="Group 15"/>
          <p:cNvGrpSpPr/>
          <p:nvPr/>
        </p:nvGrpSpPr>
        <p:grpSpPr>
          <a:xfrm>
            <a:off x="4490280" y="5128920"/>
            <a:ext cx="5061240" cy="1729800"/>
            <a:chOff x="4490280" y="5128920"/>
            <a:chExt cx="5061240" cy="1729800"/>
          </a:xfrm>
        </p:grpSpPr>
        <p:sp>
          <p:nvSpPr>
            <p:cNvPr id="195" name="TextBox 23"/>
            <p:cNvSpPr/>
            <p:nvPr/>
          </p:nvSpPr>
          <p:spPr>
            <a:xfrm>
              <a:off x="4490280" y="5288400"/>
              <a:ext cx="5061240" cy="157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int get(bbuf_t* ptr){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int val= ptr-&gt;b[ptr-&gt;front];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ptr-&gt;front= ((ptr-&gt;front)+1)%(ptr-&gt;n);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ptr-&gt;count--;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800000"/>
                  </a:solidFill>
                  <a:effectLst/>
                  <a:uFillTx/>
                  <a:latin typeface="Consolas"/>
                  <a:ea typeface="Consolas"/>
                </a:rPr>
                <a:t>  return val;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800000"/>
                  </a:solidFill>
                  <a:effectLst/>
                  <a:uFillTx/>
                  <a:latin typeface="Consolas"/>
                  <a:ea typeface="Consolas"/>
                </a:rPr>
                <a:t>}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96" name="Picture 9" descr="A person holding a baguette&#10;&#10;Description automatically generated"/>
            <p:cNvPicPr/>
            <p:nvPr/>
          </p:nvPicPr>
          <p:blipFill>
            <a:blip r:embed="rId1"/>
            <a:srcRect l="17334" t="0" r="495" b="0"/>
            <a:stretch/>
          </p:blipFill>
          <p:spPr>
            <a:xfrm>
              <a:off x="8301960" y="5128920"/>
              <a:ext cx="678240" cy="6678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97" name="Group 14"/>
          <p:cNvGrpSpPr/>
          <p:nvPr/>
        </p:nvGrpSpPr>
        <p:grpSpPr>
          <a:xfrm>
            <a:off x="4490280" y="3888360"/>
            <a:ext cx="4817160" cy="1491840"/>
            <a:chOff x="4490280" y="3888360"/>
            <a:chExt cx="4817160" cy="1491840"/>
          </a:xfrm>
        </p:grpSpPr>
        <p:sp>
          <p:nvSpPr>
            <p:cNvPr id="198" name="TextBox 4"/>
            <p:cNvSpPr/>
            <p:nvPr/>
          </p:nvSpPr>
          <p:spPr>
            <a:xfrm>
              <a:off x="4490280" y="4056120"/>
              <a:ext cx="4817160" cy="1324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void put(bbuf_t* ptr, int val){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ptr-&gt;b[ptr-&gt;rear]= val;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ptr-&gt;rear= ((ptr-&gt;rear)+1)%(ptr-&gt;n);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ptr-&gt;count++;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800000"/>
                  </a:solidFill>
                  <a:effectLst/>
                  <a:uFillTx/>
                  <a:latin typeface="Consolas"/>
                  <a:ea typeface="Consolas"/>
                </a:rPr>
                <a:t>}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99" name="Picture 11" descr="A person holding a large wooden paddle over a wood oven&#10;&#10;Description automatically generated"/>
            <p:cNvPicPr/>
            <p:nvPr/>
          </p:nvPicPr>
          <p:blipFill>
            <a:blip r:embed="rId2"/>
            <a:srcRect l="11117" t="2967" r="10019" b="19399"/>
            <a:stretch/>
          </p:blipFill>
          <p:spPr>
            <a:xfrm>
              <a:off x="8301960" y="3888360"/>
              <a:ext cx="678240" cy="6678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00" name="Group 13"/>
          <p:cNvGrpSpPr/>
          <p:nvPr/>
        </p:nvGrpSpPr>
        <p:grpSpPr>
          <a:xfrm>
            <a:off x="352440" y="4831200"/>
            <a:ext cx="4206960" cy="1816560"/>
            <a:chOff x="352440" y="4831200"/>
            <a:chExt cx="4206960" cy="1816560"/>
          </a:xfrm>
        </p:grpSpPr>
        <p:sp>
          <p:nvSpPr>
            <p:cNvPr id="201" name="TextBox 42"/>
            <p:cNvSpPr/>
            <p:nvPr/>
          </p:nvSpPr>
          <p:spPr>
            <a:xfrm>
              <a:off x="352440" y="4831200"/>
              <a:ext cx="4206960" cy="181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void init(bbuf_t* ptr, int n){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ptr-&gt;b = malloc(n*sizeof(int));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ptr-&gt;n = n;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ptr-&gt;count = 0;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ptr-&gt;front = 0;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effectLst/>
                  <a:uFillTx/>
                  <a:latin typeface="Consolas"/>
                  <a:ea typeface="Consolas"/>
                </a:rPr>
                <a:t>  ptr-&gt;rear = 0;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rgbClr val="800000"/>
                  </a:solidFill>
                  <a:effectLst/>
                  <a:uFillTx/>
                  <a:latin typeface="Consolas"/>
                  <a:ea typeface="Consolas"/>
                </a:rPr>
                <a:t>}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02" name="Picture 12" descr="A tray of loaves of bread&#10;&#10;Description automatically generated"/>
            <p:cNvPicPr/>
            <p:nvPr/>
          </p:nvPicPr>
          <p:blipFill>
            <a:blip r:embed="rId3"/>
            <a:stretch/>
          </p:blipFill>
          <p:spPr>
            <a:xfrm>
              <a:off x="2688480" y="5463000"/>
              <a:ext cx="1183680" cy="78876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2.59259E-006 L 0.04809 0.00046 E">
                                      <p:cBhvr>
                                        <p:cTn id="12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after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-4.81481E-006 L 0.04844 0.0007 E">
                                      <p:cBhvr>
                                        <p:cTn id="131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1"/>
          <p:cNvSpPr/>
          <p:nvPr/>
        </p:nvSpPr>
        <p:spPr>
          <a:xfrm>
            <a:off x="903240" y="2863440"/>
            <a:ext cx="18360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04" name="Rectangle 2"/>
          <p:cNvSpPr/>
          <p:nvPr/>
        </p:nvSpPr>
        <p:spPr>
          <a:xfrm>
            <a:off x="74880" y="1905120"/>
            <a:ext cx="8629560" cy="230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typedef struct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int* b;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n;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count;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front;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rear;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 bbuf_t</a:t>
            </a: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Bounded Buffers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Box 42"/>
          <p:cNvSpPr/>
          <p:nvPr/>
        </p:nvSpPr>
        <p:spPr>
          <a:xfrm>
            <a:off x="74880" y="4370760"/>
            <a:ext cx="4206960" cy="20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void init(bbuf_t* ptr, int n){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ptr-&gt;b = malloc(n*sizeof(int));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ptr-&gt;n = n;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ptr-&gt;front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ptr-&gt;rear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TextBox 4"/>
          <p:cNvSpPr/>
          <p:nvPr/>
        </p:nvSpPr>
        <p:spPr>
          <a:xfrm>
            <a:off x="4550400" y="1390320"/>
            <a:ext cx="4817160" cy="280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void put(bbuf_t* ptr, int val){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ptr-&gt;b[ptr-&gt;rear]= val;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ptr-&gt;rear= ((ptr-&gt;rear)+1)%(ptr-&gt;n);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ptr-&gt;count++;</a:t>
            </a: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TextBox 23"/>
          <p:cNvSpPr/>
          <p:nvPr/>
        </p:nvSpPr>
        <p:spPr>
          <a:xfrm>
            <a:off x="4493160" y="4134600"/>
            <a:ext cx="5061240" cy="30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int get(bbuf_t* ptr){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int val= ptr-&gt;b[ptr-&gt;front];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ptr-&gt;front= ((ptr-&gt;front)+1)%(ptr-&gt;n);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ptr-&gt;count--;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return val;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 Box 15"/>
          <p:cNvSpPr/>
          <p:nvPr/>
        </p:nvSpPr>
        <p:spPr>
          <a:xfrm>
            <a:off x="114624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3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Box 4"/>
          <p:cNvSpPr/>
          <p:nvPr/>
        </p:nvSpPr>
        <p:spPr>
          <a:xfrm>
            <a:off x="1514880" y="14590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Box 4"/>
          <p:cNvSpPr/>
          <p:nvPr/>
        </p:nvSpPr>
        <p:spPr>
          <a:xfrm>
            <a:off x="195588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Box 4"/>
          <p:cNvSpPr/>
          <p:nvPr/>
        </p:nvSpPr>
        <p:spPr>
          <a:xfrm>
            <a:off x="2396880" y="1460880"/>
            <a:ext cx="44496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Text Box 4"/>
          <p:cNvSpPr/>
          <p:nvPr/>
        </p:nvSpPr>
        <p:spPr>
          <a:xfrm>
            <a:off x="284724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Text Box 4"/>
          <p:cNvSpPr/>
          <p:nvPr/>
        </p:nvSpPr>
        <p:spPr>
          <a:xfrm>
            <a:off x="328536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Text Box 4"/>
          <p:cNvSpPr/>
          <p:nvPr/>
        </p:nvSpPr>
        <p:spPr>
          <a:xfrm>
            <a:off x="107460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Text Box 13"/>
          <p:cNvSpPr/>
          <p:nvPr/>
        </p:nvSpPr>
        <p:spPr>
          <a:xfrm>
            <a:off x="289548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 Box 14"/>
          <p:cNvSpPr/>
          <p:nvPr/>
        </p:nvSpPr>
        <p:spPr>
          <a:xfrm>
            <a:off x="335268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ext Box 18"/>
          <p:cNvSpPr/>
          <p:nvPr/>
        </p:nvSpPr>
        <p:spPr>
          <a:xfrm>
            <a:off x="66348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9" name="Group 54"/>
          <p:cNvGrpSpPr/>
          <p:nvPr/>
        </p:nvGrpSpPr>
        <p:grpSpPr>
          <a:xfrm>
            <a:off x="2744280" y="1919880"/>
            <a:ext cx="638280" cy="565560"/>
            <a:chOff x="2744280" y="1919880"/>
            <a:chExt cx="638280" cy="565560"/>
          </a:xfrm>
        </p:grpSpPr>
        <p:sp>
          <p:nvSpPr>
            <p:cNvPr id="220" name="TextBox 3"/>
            <p:cNvSpPr/>
            <p:nvPr/>
          </p:nvSpPr>
          <p:spPr>
            <a:xfrm>
              <a:off x="2744280" y="2115360"/>
              <a:ext cx="63828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front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21" name="Straight Arrow Connector 56"/>
            <p:cNvCxnSpPr>
              <a:stCxn id="220" idx="0"/>
            </p:cNvCxnSpPr>
            <p:nvPr/>
          </p:nvCxnSpPr>
          <p:spPr>
            <a:xfrm flipH="1" flipV="1">
              <a:off x="3060000" y="1919880"/>
              <a:ext cx="3600" cy="195840"/>
            </a:xfrm>
            <a:prstGeom prst="straightConnector1">
              <a:avLst/>
            </a:prstGeom>
            <a:ln w="0">
              <a:solidFill>
                <a:srgbClr val="521b92"/>
              </a:solidFill>
              <a:tailEnd len="med" type="triangle" w="med"/>
            </a:ln>
          </p:spPr>
        </p:cxnSp>
      </p:grpSp>
      <p:grpSp>
        <p:nvGrpSpPr>
          <p:cNvPr id="222" name="Group 57"/>
          <p:cNvGrpSpPr/>
          <p:nvPr/>
        </p:nvGrpSpPr>
        <p:grpSpPr>
          <a:xfrm>
            <a:off x="1901160" y="1924920"/>
            <a:ext cx="587160" cy="565200"/>
            <a:chOff x="1901160" y="1924920"/>
            <a:chExt cx="587160" cy="565200"/>
          </a:xfrm>
        </p:grpSpPr>
        <p:sp>
          <p:nvSpPr>
            <p:cNvPr id="223" name="TextBox 3"/>
            <p:cNvSpPr/>
            <p:nvPr/>
          </p:nvSpPr>
          <p:spPr>
            <a:xfrm>
              <a:off x="1901160" y="2120040"/>
              <a:ext cx="58716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24" name="Straight Arrow Connector 59"/>
            <p:cNvCxnSpPr>
              <a:stCxn id="223" idx="0"/>
            </p:cNvCxnSpPr>
            <p:nvPr/>
          </p:nvCxnSpPr>
          <p:spPr>
            <a:xfrm flipH="1" flipV="1">
              <a:off x="2191680" y="1924920"/>
              <a:ext cx="3240" cy="195480"/>
            </a:xfrm>
            <a:prstGeom prst="straightConnector1">
              <a:avLst/>
            </a:prstGeom>
            <a:ln w="0">
              <a:solidFill>
                <a:srgbClr val="521b92"/>
              </a:solidFill>
              <a:tailEnd len="med" type="triangle" w="med"/>
            </a:ln>
          </p:spPr>
        </p:cxnSp>
      </p:grpSp>
      <p:sp>
        <p:nvSpPr>
          <p:cNvPr id="225" name="Text Box 15"/>
          <p:cNvSpPr/>
          <p:nvPr/>
        </p:nvSpPr>
        <p:spPr>
          <a:xfrm>
            <a:off x="1551600" y="1459080"/>
            <a:ext cx="34992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Rectangle 2"/>
          <p:cNvSpPr/>
          <p:nvPr/>
        </p:nvSpPr>
        <p:spPr>
          <a:xfrm>
            <a:off x="498960" y="3352680"/>
            <a:ext cx="27424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pthread_mutex_t lock;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Rectangle 62"/>
          <p:cNvSpPr/>
          <p:nvPr/>
        </p:nvSpPr>
        <p:spPr>
          <a:xfrm>
            <a:off x="4550400" y="164700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acquire(&amp;(ptr-&gt;lock))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Rectangle 64"/>
          <p:cNvSpPr/>
          <p:nvPr/>
        </p:nvSpPr>
        <p:spPr>
          <a:xfrm>
            <a:off x="4505040" y="438192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acquire(&amp;(ptr-&gt;lock))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Rectangle 65"/>
          <p:cNvSpPr/>
          <p:nvPr/>
        </p:nvSpPr>
        <p:spPr>
          <a:xfrm>
            <a:off x="281160" y="5802840"/>
            <a:ext cx="249876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init(&amp;(ptr-&gt;lock));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Rectangle 69"/>
          <p:cNvSpPr/>
          <p:nvPr/>
        </p:nvSpPr>
        <p:spPr>
          <a:xfrm>
            <a:off x="4550400" y="358452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release(&amp;(ptr-&gt;lock))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Rectangle 70"/>
          <p:cNvSpPr/>
          <p:nvPr/>
        </p:nvSpPr>
        <p:spPr>
          <a:xfrm>
            <a:off x="4497120" y="632448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release(&amp;(ptr-&gt;lock))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 Box 7"/>
          <p:cNvSpPr/>
          <p:nvPr/>
        </p:nvSpPr>
        <p:spPr>
          <a:xfrm>
            <a:off x="1143000" y="1143000"/>
            <a:ext cx="5333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rPr>
              <a:t> 0      1       2       3      4       5     (n = 6)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Rectangle 3"/>
          <p:cNvSpPr/>
          <p:nvPr/>
        </p:nvSpPr>
        <p:spPr>
          <a:xfrm>
            <a:off x="4573440" y="1883160"/>
            <a:ext cx="457128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while(ptr-&gt;count==ptr-&gt;n){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Rectangle 15"/>
          <p:cNvSpPr/>
          <p:nvPr/>
        </p:nvSpPr>
        <p:spPr>
          <a:xfrm>
            <a:off x="4511880" y="4633200"/>
            <a:ext cx="457128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while(ptr-&gt;count==0){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  release(&amp;lock)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  acquire(&amp;lock)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35" name="Picture 19" descr="A picture containing text, businesscard, vector graphics&#10;&#10;Description automatically generated"/>
          <p:cNvPicPr/>
          <p:nvPr/>
        </p:nvPicPr>
        <p:blipFill>
          <a:blip r:embed="rId1"/>
          <a:stretch/>
        </p:blipFill>
        <p:spPr>
          <a:xfrm>
            <a:off x="6966360" y="33840"/>
            <a:ext cx="2158560" cy="1468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Picture 5" descr="A person holding a large wooden paddle over a wood oven&#10;&#10;Description automatically generated"/>
          <p:cNvPicPr/>
          <p:nvPr/>
        </p:nvPicPr>
        <p:blipFill>
          <a:blip r:embed="rId2"/>
          <a:srcRect l="11117" t="2967" r="10019" b="19399"/>
          <a:stretch/>
        </p:blipFill>
        <p:spPr>
          <a:xfrm>
            <a:off x="8354160" y="1460880"/>
            <a:ext cx="678240" cy="66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Picture 9" descr="A person holding a baguette&#10;&#10;Description automatically generated"/>
          <p:cNvPicPr/>
          <p:nvPr/>
        </p:nvPicPr>
        <p:blipFill>
          <a:blip r:embed="rId3"/>
          <a:srcRect l="17334" t="0" r="495" b="0"/>
          <a:stretch/>
        </p:blipFill>
        <p:spPr>
          <a:xfrm>
            <a:off x="8347320" y="4203000"/>
            <a:ext cx="678240" cy="66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Picture 10" descr="A tray of loaves of bread&#10;&#10;Description automatically generated"/>
          <p:cNvPicPr/>
          <p:nvPr/>
        </p:nvPicPr>
        <p:blipFill>
          <a:blip r:embed="rId4"/>
          <a:stretch/>
        </p:blipFill>
        <p:spPr>
          <a:xfrm>
            <a:off x="2619360" y="5013360"/>
            <a:ext cx="1183680" cy="78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TextBox 12"/>
          <p:cNvSpPr/>
          <p:nvPr/>
        </p:nvSpPr>
        <p:spPr>
          <a:xfrm>
            <a:off x="5019840" y="2129400"/>
            <a:ext cx="539280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release(&amp;lock)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acquire(&amp;lock)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Condition Variables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condition variable cv is a stateless synchronization primitive that is used in combination with locks (mutexes)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condition variables allow threads to efficiently wait for a change to the shared state protected by the lock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condition variable is comprised of a waitlist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Interface: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wait(CV* cv, Lock* lock):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Atomically releases the lock, suspends execution of the calling thread, and places that thread on cv's waitlist; after the thread is awoken, it re-acquires the lock before wait returns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signal(CV* cv):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takes one thread off of cv's waitlist and marks it as eligible to run. (No-op if waitlist is empty.)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0" dur="indefinite" restart="never" nodeType="tmRoot">
          <p:childTnLst>
            <p:seq>
              <p:cTn id="171" dur="indefinite" nodeType="mainSeq">
                <p:childTnLst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1"/>
          <p:cNvSpPr/>
          <p:nvPr/>
        </p:nvSpPr>
        <p:spPr>
          <a:xfrm>
            <a:off x="903240" y="2863440"/>
            <a:ext cx="18360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43" name="Rectangle 2"/>
          <p:cNvSpPr/>
          <p:nvPr/>
        </p:nvSpPr>
        <p:spPr>
          <a:xfrm>
            <a:off x="74880" y="1905120"/>
            <a:ext cx="8629560" cy="280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typedef struct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int* b;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n;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count;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front;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int rear;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 bbuf_t</a:t>
            </a: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52200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Bounded Buffers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" name="TextBox 42"/>
          <p:cNvSpPr/>
          <p:nvPr/>
        </p:nvSpPr>
        <p:spPr>
          <a:xfrm>
            <a:off x="74880" y="4370760"/>
            <a:ext cx="4206960" cy="25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void init(bbuf_t* ptr, int n){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ptr-&gt;b = malloc(n*sizeof(int));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ptr-&gt;n = n;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ptr-&gt;front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ptr-&gt;rear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TextBox 4"/>
          <p:cNvSpPr/>
          <p:nvPr/>
        </p:nvSpPr>
        <p:spPr>
          <a:xfrm>
            <a:off x="4550400" y="1390320"/>
            <a:ext cx="4817160" cy="25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void put(bbuf_t* ptr, int val){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ptr-&gt;b[ptr-&gt;rear]= val;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ptr-&gt;rear= ((ptr-&gt;rear)+1)%(ptr-&gt;n);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ptr-&gt;count++;</a:t>
            </a: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TextBox 23"/>
          <p:cNvSpPr/>
          <p:nvPr/>
        </p:nvSpPr>
        <p:spPr>
          <a:xfrm>
            <a:off x="4493160" y="4134600"/>
            <a:ext cx="5061240" cy="280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int get(bbuf_t* ptr){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int val= ptr-&gt;b[ptr-&gt;front];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ptr-&gt;front= ((ptr-&gt;front)+1)%(ptr-&gt;n);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nsolas"/>
                <a:ea typeface="Consolas"/>
              </a:rPr>
              <a:t>  ptr-&gt;count--;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  return val;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rgbClr val="800000"/>
                </a:solidFill>
                <a:effectLst/>
                <a:uFillTx/>
                <a:latin typeface="Consolas"/>
                <a:ea typeface="Consolas"/>
              </a:rPr>
              <a:t>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" name="Text Box 15"/>
          <p:cNvSpPr/>
          <p:nvPr/>
        </p:nvSpPr>
        <p:spPr>
          <a:xfrm>
            <a:off x="114624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3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" name="Text Box 4"/>
          <p:cNvSpPr/>
          <p:nvPr/>
        </p:nvSpPr>
        <p:spPr>
          <a:xfrm>
            <a:off x="1514880" y="14590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Text Box 4"/>
          <p:cNvSpPr/>
          <p:nvPr/>
        </p:nvSpPr>
        <p:spPr>
          <a:xfrm>
            <a:off x="195588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" name="Text Box 4"/>
          <p:cNvSpPr/>
          <p:nvPr/>
        </p:nvSpPr>
        <p:spPr>
          <a:xfrm>
            <a:off x="2396880" y="1460880"/>
            <a:ext cx="44496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" name="Text Box 4"/>
          <p:cNvSpPr/>
          <p:nvPr/>
        </p:nvSpPr>
        <p:spPr>
          <a:xfrm>
            <a:off x="284724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Text Box 4"/>
          <p:cNvSpPr/>
          <p:nvPr/>
        </p:nvSpPr>
        <p:spPr>
          <a:xfrm>
            <a:off x="328536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Text Box 4"/>
          <p:cNvSpPr/>
          <p:nvPr/>
        </p:nvSpPr>
        <p:spPr>
          <a:xfrm>
            <a:off x="1074600" y="1460880"/>
            <a:ext cx="432720" cy="461160"/>
          </a:xfrm>
          <a:prstGeom prst="rect">
            <a:avLst/>
          </a:prstGeom>
          <a:noFill/>
          <a:ln cap="sq" w="936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Text Box 13"/>
          <p:cNvSpPr/>
          <p:nvPr/>
        </p:nvSpPr>
        <p:spPr>
          <a:xfrm>
            <a:off x="289548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4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Text Box 14"/>
          <p:cNvSpPr/>
          <p:nvPr/>
        </p:nvSpPr>
        <p:spPr>
          <a:xfrm>
            <a:off x="335268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7" name="Text Box 18"/>
          <p:cNvSpPr/>
          <p:nvPr/>
        </p:nvSpPr>
        <p:spPr>
          <a:xfrm>
            <a:off x="663480" y="1460880"/>
            <a:ext cx="34956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8" name="Group 54"/>
          <p:cNvGrpSpPr/>
          <p:nvPr/>
        </p:nvGrpSpPr>
        <p:grpSpPr>
          <a:xfrm>
            <a:off x="2744280" y="1919880"/>
            <a:ext cx="638280" cy="565560"/>
            <a:chOff x="2744280" y="1919880"/>
            <a:chExt cx="638280" cy="565560"/>
          </a:xfrm>
        </p:grpSpPr>
        <p:sp>
          <p:nvSpPr>
            <p:cNvPr id="259" name="TextBox 3"/>
            <p:cNvSpPr/>
            <p:nvPr/>
          </p:nvSpPr>
          <p:spPr>
            <a:xfrm>
              <a:off x="2744280" y="2115360"/>
              <a:ext cx="63828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front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60" name="Straight Arrow Connector 56"/>
            <p:cNvCxnSpPr>
              <a:stCxn id="259" idx="0"/>
            </p:cNvCxnSpPr>
            <p:nvPr/>
          </p:nvCxnSpPr>
          <p:spPr>
            <a:xfrm flipH="1" flipV="1">
              <a:off x="3060000" y="1919880"/>
              <a:ext cx="3600" cy="195840"/>
            </a:xfrm>
            <a:prstGeom prst="straightConnector1">
              <a:avLst/>
            </a:prstGeom>
            <a:ln w="0">
              <a:solidFill>
                <a:srgbClr val="521b92"/>
              </a:solidFill>
              <a:tailEnd len="med" type="triangle" w="med"/>
            </a:ln>
          </p:spPr>
        </p:cxnSp>
      </p:grpSp>
      <p:grpSp>
        <p:nvGrpSpPr>
          <p:cNvPr id="261" name="Group 57"/>
          <p:cNvGrpSpPr/>
          <p:nvPr/>
        </p:nvGrpSpPr>
        <p:grpSpPr>
          <a:xfrm>
            <a:off x="1901160" y="1924920"/>
            <a:ext cx="587160" cy="565200"/>
            <a:chOff x="1901160" y="1924920"/>
            <a:chExt cx="587160" cy="565200"/>
          </a:xfrm>
        </p:grpSpPr>
        <p:sp>
          <p:nvSpPr>
            <p:cNvPr id="262" name="TextBox 3"/>
            <p:cNvSpPr/>
            <p:nvPr/>
          </p:nvSpPr>
          <p:spPr>
            <a:xfrm>
              <a:off x="1901160" y="2120040"/>
              <a:ext cx="587160" cy="37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rear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63" name="Straight Arrow Connector 59"/>
            <p:cNvCxnSpPr>
              <a:stCxn id="262" idx="0"/>
            </p:cNvCxnSpPr>
            <p:nvPr/>
          </p:nvCxnSpPr>
          <p:spPr>
            <a:xfrm flipH="1" flipV="1">
              <a:off x="2191680" y="1924920"/>
              <a:ext cx="3240" cy="195480"/>
            </a:xfrm>
            <a:prstGeom prst="straightConnector1">
              <a:avLst/>
            </a:prstGeom>
            <a:ln w="0">
              <a:solidFill>
                <a:srgbClr val="521b92"/>
              </a:solidFill>
              <a:tailEnd len="med" type="triangle" w="med"/>
            </a:ln>
          </p:spPr>
        </p:cxnSp>
      </p:grpSp>
      <p:sp>
        <p:nvSpPr>
          <p:cNvPr id="264" name="Text Box 15"/>
          <p:cNvSpPr/>
          <p:nvPr/>
        </p:nvSpPr>
        <p:spPr>
          <a:xfrm>
            <a:off x="1551600" y="1459080"/>
            <a:ext cx="349920" cy="46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Rectangle 2"/>
          <p:cNvSpPr/>
          <p:nvPr/>
        </p:nvSpPr>
        <p:spPr>
          <a:xfrm>
            <a:off x="498960" y="3352680"/>
            <a:ext cx="30700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pthread_mutex_t lock;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6" name="Rectangle 65"/>
          <p:cNvSpPr/>
          <p:nvPr/>
        </p:nvSpPr>
        <p:spPr>
          <a:xfrm>
            <a:off x="281160" y="5802840"/>
            <a:ext cx="27950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init(&amp;(ptr-&gt;lock));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Rectangle 69"/>
          <p:cNvSpPr/>
          <p:nvPr/>
        </p:nvSpPr>
        <p:spPr>
          <a:xfrm>
            <a:off x="4550400" y="335448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release(&amp;(ptr-&gt;lock))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Rectangle 70"/>
          <p:cNvSpPr/>
          <p:nvPr/>
        </p:nvSpPr>
        <p:spPr>
          <a:xfrm>
            <a:off x="4497120" y="613152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release(&amp;(ptr-&gt;lock))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Text Box 7"/>
          <p:cNvSpPr/>
          <p:nvPr/>
        </p:nvSpPr>
        <p:spPr>
          <a:xfrm>
            <a:off x="1143000" y="1143000"/>
            <a:ext cx="5333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ヒラギノ角ゴ ProN W3"/>
              </a:rPr>
              <a:t> 0      1       2       3      4       5     (n = 6)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Rectangle 5"/>
          <p:cNvSpPr/>
          <p:nvPr/>
        </p:nvSpPr>
        <p:spPr>
          <a:xfrm>
            <a:off x="4742280" y="4628160"/>
            <a:ext cx="457128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if(ptr-&gt;count == 0)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wait(&amp;bread_added)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Rectangle 9"/>
          <p:cNvSpPr/>
          <p:nvPr/>
        </p:nvSpPr>
        <p:spPr>
          <a:xfrm>
            <a:off x="4709160" y="586476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signal(&amp;(ptr-&gt;bread_bought))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Rectangle 10"/>
          <p:cNvSpPr/>
          <p:nvPr/>
        </p:nvSpPr>
        <p:spPr>
          <a:xfrm>
            <a:off x="4748400" y="1894320"/>
            <a:ext cx="4571280" cy="58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if(ptr-&gt;count == ptr-&gt;n)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wait(&amp;bread_bought)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Rectangle 11"/>
          <p:cNvSpPr/>
          <p:nvPr/>
        </p:nvSpPr>
        <p:spPr>
          <a:xfrm>
            <a:off x="4754520" y="308736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signal(&amp;(ptr-&gt;bread_added))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Rectangle 12"/>
          <p:cNvSpPr/>
          <p:nvPr/>
        </p:nvSpPr>
        <p:spPr>
          <a:xfrm>
            <a:off x="498960" y="3605040"/>
            <a:ext cx="23821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CV bread_bought;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Rectangle 13"/>
          <p:cNvSpPr/>
          <p:nvPr/>
        </p:nvSpPr>
        <p:spPr>
          <a:xfrm>
            <a:off x="283320" y="6060240"/>
            <a:ext cx="389592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init(&amp;(ptr-&gt;bread_bought));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Rectangle 14"/>
          <p:cNvSpPr/>
          <p:nvPr/>
        </p:nvSpPr>
        <p:spPr>
          <a:xfrm>
            <a:off x="4761360" y="1873800"/>
            <a:ext cx="3402000" cy="585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while(ptr-&gt;count == ptr-&gt;n)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wait(&amp;(ptr-&gt;bread_bought))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Rectangle 16"/>
          <p:cNvSpPr/>
          <p:nvPr/>
        </p:nvSpPr>
        <p:spPr>
          <a:xfrm>
            <a:off x="4754520" y="4608000"/>
            <a:ext cx="3402000" cy="5853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while(ptr-&gt;count == 0)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wait(&amp;(ptr-&gt;bread_added))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8" name="Rectangle 3"/>
          <p:cNvSpPr/>
          <p:nvPr/>
        </p:nvSpPr>
        <p:spPr>
          <a:xfrm>
            <a:off x="498960" y="3881160"/>
            <a:ext cx="22446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CV bread_added;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Rectangle 15"/>
          <p:cNvSpPr/>
          <p:nvPr/>
        </p:nvSpPr>
        <p:spPr>
          <a:xfrm>
            <a:off x="283320" y="6336360"/>
            <a:ext cx="375840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init(&amp;(ptr-&gt;bread_added));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Rectangle 62"/>
          <p:cNvSpPr/>
          <p:nvPr/>
        </p:nvSpPr>
        <p:spPr>
          <a:xfrm>
            <a:off x="4550400" y="164700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acquire(&amp;(ptr-&gt;lock))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Rectangle 64"/>
          <p:cNvSpPr/>
          <p:nvPr/>
        </p:nvSpPr>
        <p:spPr>
          <a:xfrm>
            <a:off x="4505040" y="4381920"/>
            <a:ext cx="4571280" cy="3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accent1"/>
                </a:solidFill>
                <a:effectLst/>
                <a:uFillTx/>
                <a:latin typeface="Consolas"/>
                <a:ea typeface="Consolas"/>
              </a:rPr>
              <a:t>  acquire(&amp;(ptr-&gt;lock))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2" name="Picture 17" descr="A person holding a large wooden paddle over a wood oven&#10;&#10;Description automatically generated"/>
          <p:cNvPicPr/>
          <p:nvPr/>
        </p:nvPicPr>
        <p:blipFill>
          <a:blip r:embed="rId1"/>
          <a:srcRect l="11117" t="2967" r="10019" b="19399"/>
          <a:stretch/>
        </p:blipFill>
        <p:spPr>
          <a:xfrm>
            <a:off x="8354160" y="1460880"/>
            <a:ext cx="678240" cy="66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Picture 18" descr="A person holding a baguette&#10;&#10;Description automatically generated"/>
          <p:cNvPicPr/>
          <p:nvPr/>
        </p:nvPicPr>
        <p:blipFill>
          <a:blip r:embed="rId2"/>
          <a:srcRect l="17334" t="0" r="495" b="0"/>
          <a:stretch/>
        </p:blipFill>
        <p:spPr>
          <a:xfrm>
            <a:off x="8347320" y="4203000"/>
            <a:ext cx="678240" cy="66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4" name="Picture 19" descr="A tray of loaves of bread&#10;&#10;Description automatically generated"/>
          <p:cNvPicPr/>
          <p:nvPr/>
        </p:nvPicPr>
        <p:blipFill>
          <a:blip r:embed="rId3"/>
          <a:stretch/>
        </p:blipFill>
        <p:spPr>
          <a:xfrm>
            <a:off x="2619360" y="5013360"/>
            <a:ext cx="1183680" cy="788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Using Condition Variables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Declare a lock. Each shared value needs a lock to enforce mutually exclusive access to the shared value.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 code to acquire and release the lock. All code that accesses the shared value must hold the lock.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Identify each place something could go wrong if the next line is executed under the wrong circumstances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Declare a condition variable that corresponds to when it is safe to proceed with the function.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 a wait for that condition to ensure the critical line is only executed under the right conditions.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 a signal when the condition becomes true.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Add loops around your waits. Even though a condition was true when signal was called, it might not still be true when a thread resumes execution.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4" dur="indefinite" restart="never" nodeType="tmRoot">
          <p:childTnLst>
            <p:seq>
              <p:cTn id="235" dur="indefinite" nodeType="mainSeq">
                <p:childTnLst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7"/>
          <p:cNvSpPr/>
          <p:nvPr/>
        </p:nvSpPr>
        <p:spPr>
          <a:xfrm>
            <a:off x="4343400" y="2059920"/>
            <a:ext cx="4768200" cy="228456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0000ff"/>
                </a:solidFill>
                <a:effectLst/>
                <a:uFillTx/>
                <a:latin typeface="Courier New"/>
              </a:rPr>
              <a:t>thread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args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{                                         static int done_count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parallel_computation(args)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done_count++;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while(done_count &lt;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use_results();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Synchronization Barrier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152280" y="1673280"/>
            <a:ext cx="434268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3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With data parallel programming, a computation proceeds in parallel, with each thread operating on a different section of the data. Once all threads have completed, they can safely use each others results.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Content Placeholder 2"/>
          <p:cNvSpPr/>
          <p:nvPr/>
        </p:nvSpPr>
        <p:spPr>
          <a:xfrm>
            <a:off x="88920" y="4297680"/>
            <a:ext cx="4342680" cy="47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74320"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1" name="Content Placeholder 2"/>
          <p:cNvSpPr/>
          <p:nvPr/>
        </p:nvSpPr>
        <p:spPr>
          <a:xfrm>
            <a:off x="152280" y="4513680"/>
            <a:ext cx="4342680" cy="4496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can go wrong?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Content Placeholder 2"/>
          <p:cNvSpPr/>
          <p:nvPr/>
        </p:nvSpPr>
        <p:spPr>
          <a:xfrm>
            <a:off x="143640" y="5103720"/>
            <a:ext cx="4342680" cy="7632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rmAutofit fontScale="62500" lnSpcReduction="19999"/>
          </a:bodyPr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-US" sz="3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locks and condition variables to synchronize this code.</a:t>
            </a: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4" dur="indefinite" restart="never" nodeType="tmRoot">
          <p:childTnLst>
            <p:seq>
              <p:cTn id="265" dur="indefinite" nodeType="mainSeq">
                <p:childTnLst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Synchronization Barrier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152280" y="1673280"/>
            <a:ext cx="434268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3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With data parallel programming, a computation proceeds in parallel, with each thread operating on a different section of the data. Once all threads have completed, they can safely use each others results.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Content Placeholder 8"/>
          <p:cNvSpPr/>
          <p:nvPr/>
        </p:nvSpPr>
        <p:spPr>
          <a:xfrm>
            <a:off x="88920" y="4297680"/>
            <a:ext cx="4342680" cy="47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6" name="Content Placeholder 9"/>
          <p:cNvSpPr/>
          <p:nvPr/>
        </p:nvSpPr>
        <p:spPr>
          <a:xfrm>
            <a:off x="152280" y="4513680"/>
            <a:ext cx="4342680" cy="4496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can go wrong?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Content Placeholder 10"/>
          <p:cNvSpPr/>
          <p:nvPr/>
        </p:nvSpPr>
        <p:spPr>
          <a:xfrm>
            <a:off x="143640" y="5103720"/>
            <a:ext cx="4342680" cy="7632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rmAutofit fontScale="62500" lnSpcReduction="19999"/>
          </a:bodyPr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-US" sz="3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locks and condition variables to synchronize this code.</a:t>
            </a: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Rectangle 1"/>
          <p:cNvSpPr/>
          <p:nvPr/>
        </p:nvSpPr>
        <p:spPr>
          <a:xfrm>
            <a:off x="4487400" y="1559520"/>
            <a:ext cx="4768200" cy="350136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Lock lock;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0000ff"/>
                </a:solidFill>
                <a:effectLst/>
                <a:uFillTx/>
                <a:latin typeface="Courier New"/>
              </a:rPr>
              <a:t>thread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args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{                                         static int done_count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parallel_computation(args);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done_count++;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while(done_count &lt;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use_results();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4" dur="indefinite" restart="never" nodeType="tmRoot">
          <p:childTnLst>
            <p:seq>
              <p:cTn id="275" dur="indefinite" nodeType="mainSeq">
                <p:childTnLst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Synchronization Barrier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152280" y="1673280"/>
            <a:ext cx="434268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3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With data parallel programming, a computation proceeds in parallel, with each thread operating on a different section of the data. Once all threads have completed, they can safely use each others results.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Content Placeholder 15"/>
          <p:cNvSpPr/>
          <p:nvPr/>
        </p:nvSpPr>
        <p:spPr>
          <a:xfrm>
            <a:off x="88920" y="4297680"/>
            <a:ext cx="4342680" cy="47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2" name="Content Placeholder 16"/>
          <p:cNvSpPr/>
          <p:nvPr/>
        </p:nvSpPr>
        <p:spPr>
          <a:xfrm>
            <a:off x="152280" y="4513680"/>
            <a:ext cx="4342680" cy="4496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can go wrong?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Content Placeholder 17"/>
          <p:cNvSpPr/>
          <p:nvPr/>
        </p:nvSpPr>
        <p:spPr>
          <a:xfrm>
            <a:off x="143640" y="5103720"/>
            <a:ext cx="4342680" cy="7632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rmAutofit fontScale="62500" lnSpcReduction="19999"/>
          </a:bodyPr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-US" sz="3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locks and condition variables to synchronize this code.</a:t>
            </a: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Rectangle 6"/>
          <p:cNvSpPr/>
          <p:nvPr/>
        </p:nvSpPr>
        <p:spPr>
          <a:xfrm>
            <a:off x="4487400" y="1432800"/>
            <a:ext cx="4768200" cy="447624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Lock lock;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0000ff"/>
                </a:solidFill>
                <a:effectLst/>
                <a:uFillTx/>
                <a:latin typeface="Courier New"/>
              </a:rPr>
              <a:t>thread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args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{                                         static int done_count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parallel_computation(args);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done_count++;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while(done_count &lt;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use_results();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4" dur="indefinite" restart="never" nodeType="tmRoot">
          <p:childTnLst>
            <p:seq>
              <p:cTn id="285" dur="indefinite" nodeType="mainSeq">
                <p:childTnLst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Synchronization Barrier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152280" y="1673280"/>
            <a:ext cx="434268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3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With data parallel programming, a computation proceeds in parallel, with each thread operating on a different section of the data. Once all threads have completed, they can safely use each others results.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Content Placeholder 12"/>
          <p:cNvSpPr/>
          <p:nvPr/>
        </p:nvSpPr>
        <p:spPr>
          <a:xfrm>
            <a:off x="88920" y="4297680"/>
            <a:ext cx="4342680" cy="47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8" name="Content Placeholder 13"/>
          <p:cNvSpPr/>
          <p:nvPr/>
        </p:nvSpPr>
        <p:spPr>
          <a:xfrm>
            <a:off x="152280" y="4513680"/>
            <a:ext cx="4342680" cy="4496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can go wrong?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9" name="Content Placeholder 14"/>
          <p:cNvSpPr/>
          <p:nvPr/>
        </p:nvSpPr>
        <p:spPr>
          <a:xfrm>
            <a:off x="143640" y="5103720"/>
            <a:ext cx="4342680" cy="7632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rmAutofit fontScale="62500" lnSpcReduction="19999"/>
          </a:bodyPr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-US" sz="3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locks and condition variables to synchronize this code.</a:t>
            </a: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0" name="Rectangle 21"/>
          <p:cNvSpPr/>
          <p:nvPr/>
        </p:nvSpPr>
        <p:spPr>
          <a:xfrm>
            <a:off x="4487400" y="1067760"/>
            <a:ext cx="4768200" cy="520740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Lock lock;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CVar ready;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0000ff"/>
                </a:solidFill>
                <a:effectLst/>
                <a:uFillTx/>
                <a:latin typeface="Courier New"/>
              </a:rPr>
              <a:t>thread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args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{                                         static int done_count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parallel_computation(args);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done_count++;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if (done_count ==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signal(&amp;ready);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while(done_count &lt;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wait(&amp;ready);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br>
              <a:rPr sz="1600"/>
            </a:b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use_results();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4" dur="indefinite" restart="never" nodeType="tmRoot">
          <p:childTnLst>
            <p:seq>
              <p:cTn id="295" dur="indefinite" nodeType="mainSeq">
                <p:childTnLst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Condition Variables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525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condition variable cv is a stateless synchronization primitive that is used in combination with locks (mutexes)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condition variables allow threads to efficiently wait for a change to the shared state protected by the lock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condition variable is comprised of a waitlist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Interface: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wait(CV * cv, Lock * lock):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Atomically releases the lock, suspends execution of the calling thread, and places that thread on cv's waitlist; after the thread is awoken, it re-acquires the lock before wait returns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signal(CV * cv):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takes one thread off of cv's waitlist and marks it as eligible to run. (No-op if waitlist is empty.)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broadcast(CV * cv): 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takes all threads off cv's waitlist and marks them as eligible to run. (No-op if waitlist is empty.)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4" dur="indefinite" restart="never" nodeType="tmRoot">
          <p:childTnLst>
            <p:seq>
              <p:cTn id="305" dur="indefinite" nodeType="mainSeq">
                <p:childTnLst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Review: Alternate View of a Process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1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Process = thread + </a:t>
            </a: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other state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 Box 9"/>
          <p:cNvSpPr/>
          <p:nvPr/>
        </p:nvSpPr>
        <p:spPr>
          <a:xfrm>
            <a:off x="1628640" y="3583800"/>
            <a:ext cx="2766240" cy="150876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 context: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 registers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Stack pointer (rsp)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Condition codes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Program counter (rip)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Box 10"/>
          <p:cNvSpPr/>
          <p:nvPr/>
        </p:nvSpPr>
        <p:spPr>
          <a:xfrm>
            <a:off x="6001560" y="2137680"/>
            <a:ext cx="1260720" cy="370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Other data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Box 14"/>
          <p:cNvSpPr/>
          <p:nvPr/>
        </p:nvSpPr>
        <p:spPr>
          <a:xfrm>
            <a:off x="993600" y="3069720"/>
            <a:ext cx="498240" cy="370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Line 15"/>
          <p:cNvSpPr/>
          <p:nvPr/>
        </p:nvSpPr>
        <p:spPr>
          <a:xfrm>
            <a:off x="1436400" y="3276360"/>
            <a:ext cx="17172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Box 20"/>
          <p:cNvSpPr/>
          <p:nvPr/>
        </p:nvSpPr>
        <p:spPr>
          <a:xfrm>
            <a:off x="1460520" y="2122200"/>
            <a:ext cx="2571480" cy="4006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 (main thread)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Rectangle 22"/>
          <p:cNvSpPr/>
          <p:nvPr/>
        </p:nvSpPr>
        <p:spPr>
          <a:xfrm>
            <a:off x="977760" y="2666880"/>
            <a:ext cx="3580560" cy="2742480"/>
          </a:xfrm>
          <a:prstGeom prst="rect">
            <a:avLst/>
          </a:prstGeom>
          <a:noFill/>
          <a:ln w="254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" name="Text Box 9"/>
          <p:cNvSpPr/>
          <p:nvPr/>
        </p:nvSpPr>
        <p:spPr>
          <a:xfrm>
            <a:off x="5663160" y="4255920"/>
            <a:ext cx="2238120" cy="119952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Kernel context: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VM structures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File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brk pointer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Rectangle 23"/>
          <p:cNvSpPr/>
          <p:nvPr/>
        </p:nvSpPr>
        <p:spPr>
          <a:xfrm>
            <a:off x="1657440" y="2763360"/>
            <a:ext cx="2737440" cy="521640"/>
          </a:xfrm>
          <a:prstGeom prst="rect">
            <a:avLst/>
          </a:prstGeom>
          <a:gradFill rotWithShape="0">
            <a:gsLst>
              <a:gs pos="0">
                <a:srgbClr val="baa8e6"/>
              </a:gs>
              <a:gs pos="45000">
                <a:srgbClr val="c8b5f8"/>
              </a:gs>
              <a:gs pos="100000">
                <a:srgbClr val="e0d6fb"/>
              </a:gs>
            </a:gsLst>
            <a:path path="circle">
              <a:fillToRect l="50000" t="50000" r="50000" b="50000"/>
            </a:path>
          </a:gradFill>
          <a:ln w="28575">
            <a:solidFill>
              <a:srgbClr val="7a27d8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Stack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Box 6"/>
          <p:cNvSpPr/>
          <p:nvPr/>
        </p:nvSpPr>
        <p:spPr>
          <a:xfrm>
            <a:off x="5437800" y="3710160"/>
            <a:ext cx="258120" cy="26244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Box 19"/>
          <p:cNvSpPr/>
          <p:nvPr/>
        </p:nvSpPr>
        <p:spPr>
          <a:xfrm>
            <a:off x="4854240" y="2443680"/>
            <a:ext cx="497160" cy="370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Line 20"/>
          <p:cNvSpPr/>
          <p:nvPr/>
        </p:nvSpPr>
        <p:spPr>
          <a:xfrm>
            <a:off x="5307480" y="2643120"/>
            <a:ext cx="35568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14" name="Group 31"/>
          <p:cNvGrpSpPr/>
          <p:nvPr/>
        </p:nvGrpSpPr>
        <p:grpSpPr>
          <a:xfrm>
            <a:off x="5671440" y="2643480"/>
            <a:ext cx="2229840" cy="1243800"/>
            <a:chOff x="5671440" y="2643480"/>
            <a:chExt cx="2229840" cy="1243800"/>
          </a:xfrm>
        </p:grpSpPr>
        <p:sp>
          <p:nvSpPr>
            <p:cNvPr id="115" name="Rectangle 32"/>
            <p:cNvSpPr/>
            <p:nvPr/>
          </p:nvSpPr>
          <p:spPr>
            <a:xfrm>
              <a:off x="5671440" y="3395520"/>
              <a:ext cx="2229840" cy="32184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Rectangle 33"/>
            <p:cNvSpPr/>
            <p:nvPr/>
          </p:nvSpPr>
          <p:spPr>
            <a:xfrm>
              <a:off x="5671440" y="3072960"/>
              <a:ext cx="2229840" cy="32184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Rectangle 35"/>
            <p:cNvSpPr/>
            <p:nvPr/>
          </p:nvSpPr>
          <p:spPr>
            <a:xfrm>
              <a:off x="5671440" y="2643480"/>
              <a:ext cx="2229840" cy="1243800"/>
            </a:xfrm>
            <a:prstGeom prst="rect">
              <a:avLst/>
            </a:prstGeom>
            <a:noFill/>
            <a:ln>
              <a:solidFill>
                <a:srgbClr val="7a27d8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Rectangle 36"/>
            <p:cNvSpPr/>
            <p:nvPr/>
          </p:nvSpPr>
          <p:spPr>
            <a:xfrm>
              <a:off x="5671440" y="2643480"/>
              <a:ext cx="2229840" cy="45576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Heap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Synchronization Barrier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152280" y="1673280"/>
            <a:ext cx="4342680" cy="471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3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With data parallel programming, a computation proceeds in parallel, with each thread operating on a different section of the data. Once all threads have completed, they can safely use each others results.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5" name="Content Placeholder 19"/>
          <p:cNvSpPr/>
          <p:nvPr/>
        </p:nvSpPr>
        <p:spPr>
          <a:xfrm>
            <a:off x="88920" y="4297680"/>
            <a:ext cx="4342680" cy="47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16" name="Content Placeholder 20"/>
          <p:cNvSpPr/>
          <p:nvPr/>
        </p:nvSpPr>
        <p:spPr>
          <a:xfrm>
            <a:off x="152280" y="4513680"/>
            <a:ext cx="4342680" cy="44964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rmAutofit/>
          </a:bodyPr>
          <a:p>
            <a:pPr defTabSz="9144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What can go wrong?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7" name="Content Placeholder 21"/>
          <p:cNvSpPr/>
          <p:nvPr/>
        </p:nvSpPr>
        <p:spPr>
          <a:xfrm>
            <a:off x="143640" y="5103720"/>
            <a:ext cx="4342680" cy="76320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rmAutofit fontScale="62500" lnSpcReduction="19999"/>
          </a:bodyPr>
          <a:p>
            <a:pPr defTabSz="9144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-US" sz="35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Use locks and condition variables to synchronize this code.</a:t>
            </a:r>
            <a:endParaRPr b="0" lang="en-US" sz="3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8" name="Rectangle 25"/>
          <p:cNvSpPr/>
          <p:nvPr/>
        </p:nvSpPr>
        <p:spPr>
          <a:xfrm>
            <a:off x="4487400" y="1067760"/>
            <a:ext cx="4768200" cy="520740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Lock lock;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CVar ready;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0000ff"/>
                </a:solidFill>
                <a:effectLst/>
                <a:uFillTx/>
                <a:latin typeface="Courier New"/>
              </a:rPr>
              <a:t>thread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args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{                                         static int done_count = 0;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parallel_computation(args);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done_count++;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if (done_count ==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broadcast(&amp;ready);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acquire(&amp;lock);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while(done_count &lt; NUM_THREADS) 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wait(&amp;ready);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}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release(&amp;lock);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use_results();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0" dur="indefinite" restart="never" nodeType="tmRoot">
          <p:childTnLst>
            <p:seq>
              <p:cTn id="311" dur="indefinite" nodeType="mainSeq">
                <p:childTnLst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Exercise: Readers/Writers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457200" y="1447920"/>
            <a:ext cx="8686080" cy="137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Consider a collection of concurrent threads that have access to a shared object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Some threads are readers, some threads are writers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unlimited number of readers can access the object at same time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writer must have exclusive access to the object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1" name="TextBox 5"/>
          <p:cNvSpPr/>
          <p:nvPr/>
        </p:nvSpPr>
        <p:spPr>
          <a:xfrm>
            <a:off x="2609640" y="2768760"/>
            <a:ext cx="3943080" cy="117036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num_readers = 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num_writers = 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Lock lock;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CV readable;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CV writeable;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2" name="TextBox 9"/>
          <p:cNvSpPr/>
          <p:nvPr/>
        </p:nvSpPr>
        <p:spPr>
          <a:xfrm>
            <a:off x="2608920" y="2776680"/>
            <a:ext cx="3943080" cy="117036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num_readers = 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num_writers = 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3" name="TextBox 3"/>
          <p:cNvSpPr/>
          <p:nvPr/>
        </p:nvSpPr>
        <p:spPr>
          <a:xfrm>
            <a:off x="405720" y="3825720"/>
            <a:ext cx="3943080" cy="31093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reader(void* shared){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num_readers++;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int x =  read(shared);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num_readers--;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return 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4" name="TextBox 4"/>
          <p:cNvSpPr/>
          <p:nvPr/>
        </p:nvSpPr>
        <p:spPr>
          <a:xfrm>
            <a:off x="4799520" y="3816000"/>
            <a:ext cx="3925080" cy="31093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void writer(void* shared, int val){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num_writers=1;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write(shared, val);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num_writers=0;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5" name="Rectangle 10"/>
          <p:cNvSpPr/>
          <p:nvPr/>
        </p:nvSpPr>
        <p:spPr>
          <a:xfrm>
            <a:off x="832680" y="4037040"/>
            <a:ext cx="1785240" cy="246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acquire(&amp;lock);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release(&amp;lock);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acquire(&amp;lock);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release(&amp;lock);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6" name="Rectangle 14"/>
          <p:cNvSpPr/>
          <p:nvPr/>
        </p:nvSpPr>
        <p:spPr>
          <a:xfrm>
            <a:off x="832680" y="4261680"/>
            <a:ext cx="296208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while(num_writers &gt; 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    wait(readable, 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7" name="Rectangle 15"/>
          <p:cNvSpPr/>
          <p:nvPr/>
        </p:nvSpPr>
        <p:spPr>
          <a:xfrm>
            <a:off x="814680" y="5753880"/>
            <a:ext cx="25340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if(num_readers == 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    signal(writeable);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8" name="Rectangle 17"/>
          <p:cNvSpPr/>
          <p:nvPr/>
        </p:nvSpPr>
        <p:spPr>
          <a:xfrm>
            <a:off x="5227560" y="4183200"/>
            <a:ext cx="1785240" cy="246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acquire(&amp;lock);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release(&amp;lock);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Rectangle 18"/>
          <p:cNvSpPr/>
          <p:nvPr/>
        </p:nvSpPr>
        <p:spPr>
          <a:xfrm>
            <a:off x="5257800" y="4386960"/>
            <a:ext cx="30690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while(num_readers &gt; 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    wait(writeable, &amp;lock);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Rectangle 19"/>
          <p:cNvSpPr/>
          <p:nvPr/>
        </p:nvSpPr>
        <p:spPr>
          <a:xfrm>
            <a:off x="5227560" y="6136920"/>
            <a:ext cx="210600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signal(writeable);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Rectangle 12"/>
          <p:cNvSpPr/>
          <p:nvPr/>
        </p:nvSpPr>
        <p:spPr>
          <a:xfrm>
            <a:off x="5227560" y="5964480"/>
            <a:ext cx="2320200" cy="3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Courier New"/>
              </a:rPr>
              <a:t>broadcast(readable);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TextBox 13"/>
          <p:cNvSpPr/>
          <p:nvPr/>
        </p:nvSpPr>
        <p:spPr>
          <a:xfrm>
            <a:off x="4797000" y="3809160"/>
            <a:ext cx="3925080" cy="31093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void writer(void* shared, int val){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num_writers=1;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write(shared, val);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num_writers=0;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TextBox 6"/>
          <p:cNvSpPr/>
          <p:nvPr/>
        </p:nvSpPr>
        <p:spPr>
          <a:xfrm>
            <a:off x="408600" y="3832920"/>
            <a:ext cx="3943080" cy="31093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int reader(void* shared){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num_readers++;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int x =  read(shared);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num_readers--;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return x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0" dur="indefinite" restart="never" nodeType="tmRoot">
          <p:childTnLst>
            <p:seq>
              <p:cTn id="321" dur="indefinite" nodeType="mainSeq"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Programming with CVs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676520"/>
            <a:ext cx="39312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304920" y="2438280"/>
            <a:ext cx="444924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Initialization: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pthread_mutex_t lock =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PTHREAD_MUTEX_INITIALIZER;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pthread_cond_t cv =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PTHREAD_COND_INITIALIZER;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Lock acquire/release: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pthread_mutex_lock(&amp;lock);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pthread_mutex_unlock(&amp;lock);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CV operations: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pthread_cond_wait(&amp;cv, &amp;lock);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pthread_cond_signal(&amp;cv);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0" lang="en-US" sz="17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pthread_cond_broadcast(&amp;cv);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/>
          </p:nvPr>
        </p:nvSpPr>
        <p:spPr>
          <a:xfrm>
            <a:off x="4754880" y="1676520"/>
            <a:ext cx="3931200" cy="63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Python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/>
          </p:nvPr>
        </p:nvSpPr>
        <p:spPr>
          <a:xfrm>
            <a:off x="4754880" y="2438280"/>
            <a:ext cx="3931200" cy="395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Initialization: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lock = Lock()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cv = Condition(lock)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Lock acquire/release: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lock.acquire()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lock.release()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cv.wait()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cv.notify()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0" defTabSz="91440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cv.notify_all()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Review: Multi-threading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182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Multiple threads can be associated with a 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thread has its own logical control flow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thread has its own stack for local variables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thread has its own thread id (TID)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Each thread shares the same code, data, and kernel context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Text Box 13"/>
          <p:cNvSpPr/>
          <p:nvPr/>
        </p:nvSpPr>
        <p:spPr>
          <a:xfrm>
            <a:off x="314280" y="3388680"/>
            <a:ext cx="2783520" cy="4006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 1 (main thread)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 Box 9"/>
          <p:cNvSpPr/>
          <p:nvPr/>
        </p:nvSpPr>
        <p:spPr>
          <a:xfrm>
            <a:off x="6711840" y="3388680"/>
            <a:ext cx="1638000" cy="4006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Shared data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 Box 18"/>
          <p:cNvSpPr/>
          <p:nvPr/>
        </p:nvSpPr>
        <p:spPr>
          <a:xfrm>
            <a:off x="3147840" y="3390120"/>
            <a:ext cx="2741400" cy="4006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 2 (peer thread)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Text Box 9"/>
          <p:cNvSpPr/>
          <p:nvPr/>
        </p:nvSpPr>
        <p:spPr>
          <a:xfrm>
            <a:off x="662760" y="4390560"/>
            <a:ext cx="2202480" cy="150876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 1 context: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 registers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Stack pointer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Condition codes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Program counter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Text Box 14"/>
          <p:cNvSpPr/>
          <p:nvPr/>
        </p:nvSpPr>
        <p:spPr>
          <a:xfrm>
            <a:off x="-4320" y="4239000"/>
            <a:ext cx="503280" cy="370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Line 15"/>
          <p:cNvSpPr/>
          <p:nvPr/>
        </p:nvSpPr>
        <p:spPr>
          <a:xfrm>
            <a:off x="441720" y="4446000"/>
            <a:ext cx="17100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" name="Rectangle 23"/>
          <p:cNvSpPr/>
          <p:nvPr/>
        </p:nvSpPr>
        <p:spPr>
          <a:xfrm>
            <a:off x="662760" y="3974760"/>
            <a:ext cx="2202480" cy="480240"/>
          </a:xfrm>
          <a:prstGeom prst="rect">
            <a:avLst/>
          </a:prstGeom>
          <a:gradFill rotWithShape="0">
            <a:gsLst>
              <a:gs pos="0">
                <a:srgbClr val="baa8e6"/>
              </a:gs>
              <a:gs pos="45000">
                <a:srgbClr val="c8b5f8"/>
              </a:gs>
              <a:gs pos="100000">
                <a:srgbClr val="e0d6fb"/>
              </a:gs>
            </a:gsLst>
            <a:path path="circle">
              <a:fillToRect l="50000" t="50000" r="50000" b="50000"/>
            </a:path>
          </a:gradFill>
          <a:ln w="28575">
            <a:solidFill>
              <a:srgbClr val="7a27d8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Stack 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 Box 9"/>
          <p:cNvSpPr/>
          <p:nvPr/>
        </p:nvSpPr>
        <p:spPr>
          <a:xfrm>
            <a:off x="3497040" y="4390560"/>
            <a:ext cx="2202480" cy="150876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 2 context: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Data registers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Stack pointer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Condition codes     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Program counter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Box 14"/>
          <p:cNvSpPr/>
          <p:nvPr/>
        </p:nvSpPr>
        <p:spPr>
          <a:xfrm>
            <a:off x="2829960" y="4239360"/>
            <a:ext cx="503280" cy="370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rsp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Line 15"/>
          <p:cNvSpPr/>
          <p:nvPr/>
        </p:nvSpPr>
        <p:spPr>
          <a:xfrm>
            <a:off x="3276360" y="4446360"/>
            <a:ext cx="17100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1" name="Rectangle 27"/>
          <p:cNvSpPr/>
          <p:nvPr/>
        </p:nvSpPr>
        <p:spPr>
          <a:xfrm>
            <a:off x="3497040" y="3974760"/>
            <a:ext cx="2202480" cy="480240"/>
          </a:xfrm>
          <a:prstGeom prst="rect">
            <a:avLst/>
          </a:prstGeom>
          <a:gradFill rotWithShape="0">
            <a:gsLst>
              <a:gs pos="0">
                <a:srgbClr val="baa8e6"/>
              </a:gs>
              <a:gs pos="45000">
                <a:srgbClr val="c8b5f8"/>
              </a:gs>
              <a:gs pos="100000">
                <a:srgbClr val="e0d6fb"/>
              </a:gs>
            </a:gsLst>
            <a:path path="circle">
              <a:fillToRect l="50000" t="50000" r="50000" b="50000"/>
            </a:path>
          </a:gradFill>
          <a:ln w="28575">
            <a:solidFill>
              <a:srgbClr val="7a27d8"/>
            </a:solidFill>
            <a:rou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Stack 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 Box 9"/>
          <p:cNvSpPr/>
          <p:nvPr/>
        </p:nvSpPr>
        <p:spPr>
          <a:xfrm>
            <a:off x="6482880" y="5436720"/>
            <a:ext cx="2238120" cy="1199520"/>
          </a:xfrm>
          <a:prstGeom prst="rect">
            <a:avLst/>
          </a:prstGeom>
          <a:gradFill rotWithShape="0">
            <a:gsLst>
              <a:gs pos="0">
                <a:srgbClr val="b0b0b0"/>
              </a:gs>
              <a:gs pos="45000">
                <a:srgbClr val="bfbfbf"/>
              </a:gs>
              <a:gs pos="100000">
                <a:srgbClr val="dddddd"/>
              </a:gs>
            </a:gsLst>
            <a:path path="circle">
              <a:fillToRect l="50000" t="50000" r="50000" b="50000"/>
            </a:path>
          </a:gradFill>
          <a:ln>
            <a:solidFill>
              <a:srgbClr val="000000"/>
            </a:solidFill>
            <a:rou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Kernel context: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VM structures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File table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   brk pointer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 Box 6"/>
          <p:cNvSpPr/>
          <p:nvPr/>
        </p:nvSpPr>
        <p:spPr>
          <a:xfrm>
            <a:off x="6257520" y="4890600"/>
            <a:ext cx="258120" cy="26244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Box 19"/>
          <p:cNvSpPr/>
          <p:nvPr/>
        </p:nvSpPr>
        <p:spPr>
          <a:xfrm>
            <a:off x="5673600" y="3624480"/>
            <a:ext cx="497160" cy="370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brk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Line 20"/>
          <p:cNvSpPr/>
          <p:nvPr/>
        </p:nvSpPr>
        <p:spPr>
          <a:xfrm>
            <a:off x="6126840" y="3823920"/>
            <a:ext cx="355680" cy="360"/>
          </a:xfrm>
          <a:prstGeom prst="line">
            <a:avLst/>
          </a:prstGeom>
          <a:ln w="254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36" name="Group 33"/>
          <p:cNvGrpSpPr/>
          <p:nvPr/>
        </p:nvGrpSpPr>
        <p:grpSpPr>
          <a:xfrm>
            <a:off x="6491160" y="3823920"/>
            <a:ext cx="2229840" cy="1243800"/>
            <a:chOff x="6491160" y="3823920"/>
            <a:chExt cx="2229840" cy="1243800"/>
          </a:xfrm>
        </p:grpSpPr>
        <p:sp>
          <p:nvSpPr>
            <p:cNvPr id="137" name="Rectangle 34"/>
            <p:cNvSpPr/>
            <p:nvPr/>
          </p:nvSpPr>
          <p:spPr>
            <a:xfrm>
              <a:off x="6491160" y="4576320"/>
              <a:ext cx="2229840" cy="32184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Code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Rectangle 35"/>
            <p:cNvSpPr/>
            <p:nvPr/>
          </p:nvSpPr>
          <p:spPr>
            <a:xfrm>
              <a:off x="6491160" y="4253400"/>
              <a:ext cx="2229840" cy="32184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Data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Rectangle 36"/>
            <p:cNvSpPr/>
            <p:nvPr/>
          </p:nvSpPr>
          <p:spPr>
            <a:xfrm>
              <a:off x="6491160" y="3823920"/>
              <a:ext cx="2229840" cy="1243800"/>
            </a:xfrm>
            <a:prstGeom prst="rect">
              <a:avLst/>
            </a:prstGeom>
            <a:noFill/>
            <a:ln>
              <a:solidFill>
                <a:srgbClr val="7a27d8"/>
              </a:solidFill>
              <a:rou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Rectangle 37"/>
            <p:cNvSpPr/>
            <p:nvPr/>
          </p:nvSpPr>
          <p:spPr>
            <a:xfrm>
              <a:off x="6491160" y="3823920"/>
              <a:ext cx="2229840" cy="455760"/>
            </a:xfrm>
            <a:prstGeom prst="rect">
              <a:avLst/>
            </a:prstGeom>
            <a:gradFill rotWithShape="0">
              <a:gsLst>
                <a:gs pos="0">
                  <a:srgbClr val="baa8e6"/>
                </a:gs>
                <a:gs pos="45000">
                  <a:srgbClr val="c8b5f8"/>
                </a:gs>
                <a:gs pos="100000">
                  <a:srgbClr val="e0d6fb"/>
                </a:gs>
              </a:gsLst>
              <a:path path="circle">
                <a:fillToRect l="50000" t="50000" r="50000" b="50000"/>
              </a:path>
            </a:gradFill>
            <a:ln w="28575">
              <a:solidFill>
                <a:srgbClr val="7a27d8"/>
              </a:solidFill>
              <a:rou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rPr>
                <a:t>Heap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Review: Locks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</a:t>
            </a:r>
            <a:r>
              <a:rPr b="1" lang="en-US" sz="24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lock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 (aka a mutex) is a synchronization primitive that provides mutual exclusion. When one thread holds a lock, no other thread can hold it.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lock can be in one of two states: locked or unlocked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 lock is initially unlocked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function acquire(&amp;lock) waits until the lock is unlocked, then atomically sets it to locked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function release(&amp;lock) sets the lock to unlocked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Review: use a lock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You and your roommate share a refrigerator. Being good roommates, you both try to make sure that the refrigerator is always stocked with milk.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Picture 4" descr=""/>
          <p:cNvPicPr/>
          <p:nvPr/>
        </p:nvPicPr>
        <p:blipFill>
          <a:blip r:embed="rId1"/>
          <a:stretch/>
        </p:blipFill>
        <p:spPr>
          <a:xfrm>
            <a:off x="990720" y="2858400"/>
            <a:ext cx="3174120" cy="317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TextBox 5"/>
          <p:cNvSpPr/>
          <p:nvPr/>
        </p:nvSpPr>
        <p:spPr>
          <a:xfrm>
            <a:off x="4347000" y="2971800"/>
            <a:ext cx="4432320" cy="20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Algorithm 6: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acquire(&amp;lock)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if (milk == 0) {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// no milk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milk++;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	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// buy milk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release(&amp;lock)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Box 7"/>
          <p:cNvSpPr/>
          <p:nvPr/>
        </p:nvSpPr>
        <p:spPr>
          <a:xfrm>
            <a:off x="3849840" y="6062400"/>
            <a:ext cx="14436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28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Correct!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Rectangle 3"/>
          <p:cNvSpPr/>
          <p:nvPr/>
        </p:nvSpPr>
        <p:spPr>
          <a:xfrm>
            <a:off x="0" y="6019920"/>
            <a:ext cx="9066960" cy="8373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Review: Locks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Rectangle 3"/>
          <p:cNvSpPr/>
          <p:nvPr/>
        </p:nvSpPr>
        <p:spPr>
          <a:xfrm>
            <a:off x="46080" y="1434600"/>
            <a:ext cx="4799880" cy="534888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cb2418"/>
                </a:solidFill>
                <a:effectLst/>
                <a:uFillTx/>
                <a:latin typeface="Courier New"/>
              </a:rPr>
              <a:t>/* Global shared variable */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c200ff"/>
                </a:solidFill>
                <a:effectLst/>
                <a:uFillTx/>
                <a:latin typeface="Courier New"/>
              </a:rPr>
              <a:t>volatile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long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cnt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= 0; </a:t>
            </a:r>
            <a:r>
              <a:rPr b="1" lang="en-US" sz="1500" strike="noStrike" u="none">
                <a:solidFill>
                  <a:srgbClr val="cb2418"/>
                </a:solidFill>
                <a:effectLst/>
                <a:uFillTx/>
                <a:latin typeface="Courier New"/>
              </a:rPr>
              <a:t>/* Counter */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500" strike="noStrike" u="none">
                <a:solidFill>
                  <a:srgbClr val="4a00ff"/>
                </a:solidFill>
                <a:effectLst/>
                <a:uFillTx/>
                <a:latin typeface="Courier New"/>
              </a:rPr>
              <a:t>main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int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argc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</a:t>
            </a: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char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**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argv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){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long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niters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pthread_t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tid1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tid2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niters = atoi(argv[1]);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pthread_create(&amp;tid1, </a:t>
            </a:r>
            <a:r>
              <a:rPr b="1" lang="fi-FI" sz="1500" strike="noStrike" u="none">
                <a:solidFill>
                  <a:srgbClr val="2c9290"/>
                </a:solidFill>
                <a:effectLst/>
                <a:uFillTx/>
                <a:latin typeface="Courier New"/>
              </a:rPr>
              <a:t>NULL</a:t>
            </a: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    thread, &amp;niters);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pthread_create(&amp;tid2, </a:t>
            </a:r>
            <a:r>
              <a:rPr b="1" lang="fi-FI" sz="1500" strike="noStrike" u="none">
                <a:solidFill>
                  <a:srgbClr val="2c9290"/>
                </a:solidFill>
                <a:effectLst/>
                <a:uFillTx/>
                <a:latin typeface="Courier New"/>
              </a:rPr>
              <a:t>NULL</a:t>
            </a: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    thread, &amp;niters);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pthread_join(tid1, </a:t>
            </a:r>
            <a:r>
              <a:rPr b="1" lang="fi-FI" sz="1500" strike="noStrike" u="none">
                <a:solidFill>
                  <a:srgbClr val="2c9290"/>
                </a:solidFill>
                <a:effectLst/>
                <a:uFillTx/>
                <a:latin typeface="Courier New"/>
              </a:rPr>
              <a:t>NULL</a:t>
            </a: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pthread_join(tid2, </a:t>
            </a:r>
            <a:r>
              <a:rPr b="1" lang="fi-FI" sz="1500" strike="noStrike" u="none">
                <a:solidFill>
                  <a:srgbClr val="2c9290"/>
                </a:solidFill>
                <a:effectLst/>
                <a:uFillTx/>
                <a:latin typeface="Courier New"/>
              </a:rPr>
              <a:t>NULL</a:t>
            </a:r>
            <a:r>
              <a:rPr b="1" lang="fi-FI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pt-BR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pt-BR" sz="1500" strike="noStrike" u="none">
                <a:solidFill>
                  <a:srgbClr val="cb2418"/>
                </a:solidFill>
                <a:effectLst/>
                <a:uFillTx/>
                <a:latin typeface="Courier New"/>
              </a:rPr>
              <a:t>/* Check result */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en-US" sz="1500" strike="noStrike" u="none">
                <a:solidFill>
                  <a:srgbClr val="c200ff"/>
                </a:solidFill>
                <a:effectLst/>
                <a:uFillTx/>
                <a:latin typeface="Courier New"/>
              </a:rPr>
              <a:t>if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(cnt != (2 * niters))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o-RO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    printf(</a:t>
            </a:r>
            <a:r>
              <a:rPr b="1" lang="ro-RO" sz="1500" strike="noStrike" u="none">
                <a:solidFill>
                  <a:srgbClr val="9d206f"/>
                </a:solidFill>
                <a:effectLst/>
                <a:uFillTx/>
                <a:latin typeface="Courier New"/>
              </a:rPr>
              <a:t>"BOOM! cnt=%ld\n"</a:t>
            </a:r>
            <a:r>
              <a:rPr b="1" lang="ro-RO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cnt);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b="1" lang="hu-HU" sz="1500" strike="noStrike" u="none">
                <a:solidFill>
                  <a:srgbClr val="c200ff"/>
                </a:solidFill>
                <a:effectLst/>
                <a:uFillTx/>
                <a:latin typeface="Courier New"/>
              </a:rPr>
              <a:t>else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o-RO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    printf(</a:t>
            </a:r>
            <a:r>
              <a:rPr b="1" lang="ro-RO" sz="1500" strike="noStrike" u="none">
                <a:solidFill>
                  <a:srgbClr val="9d206f"/>
                </a:solidFill>
                <a:effectLst/>
                <a:uFillTx/>
                <a:latin typeface="Courier New"/>
              </a:rPr>
              <a:t>"OK cnt=%ld\n"</a:t>
            </a:r>
            <a:r>
              <a:rPr b="1" lang="ro-RO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cnt);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o-RO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exit(0);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o-RO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Rectangle 4"/>
          <p:cNvSpPr/>
          <p:nvPr/>
        </p:nvSpPr>
        <p:spPr>
          <a:xfrm>
            <a:off x="4923360" y="1668960"/>
            <a:ext cx="4219920" cy="3257640"/>
          </a:xfrm>
          <a:prstGeom prst="rect">
            <a:avLst/>
          </a:prstGeom>
          <a:gradFill rotWithShape="0">
            <a:gsLst>
              <a:gs pos="0">
                <a:srgbClr val="bfb0e2"/>
              </a:gs>
              <a:gs pos="45000">
                <a:srgbClr val="cebdf3"/>
              </a:gs>
              <a:gs pos="100000">
                <a:srgbClr val="e4daf9"/>
              </a:gs>
            </a:gsLst>
            <a:path path="circle">
              <a:fillToRect l="50000" t="50000" r="50000" b="50000"/>
            </a:path>
          </a:gradFill>
          <a:ln>
            <a:solidFill>
              <a:srgbClr val="8b58d2"/>
            </a:solidFill>
            <a:rou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9d0003"/>
                </a:solidFill>
                <a:effectLst/>
                <a:uFillTx/>
                <a:latin typeface="Courier New"/>
              </a:rPr>
              <a:t>/* Thread routine */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0000ff"/>
                </a:solidFill>
                <a:effectLst/>
                <a:uFillTx/>
                <a:latin typeface="Courier New"/>
              </a:rPr>
              <a:t>count_func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void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vargp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){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long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i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, </a:t>
            </a: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niters;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9e4c04"/>
                </a:solidFill>
                <a:effectLst/>
                <a:uFillTx/>
                <a:latin typeface="Courier New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niters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= *((</a:t>
            </a:r>
            <a:r>
              <a:rPr b="1" lang="en-US" sz="1600" strike="noStrike" u="none">
                <a:solidFill>
                  <a:srgbClr val="107702"/>
                </a:solidFill>
                <a:effectLst/>
                <a:uFillTx/>
                <a:latin typeface="Courier New"/>
              </a:rPr>
              <a:t>long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*)vargp);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b="1" lang="en-US" sz="1600" strike="noStrike" u="none">
                <a:solidFill>
                  <a:srgbClr val="9d00ff"/>
                </a:solidFill>
                <a:effectLst/>
                <a:uFillTx/>
                <a:latin typeface="Courier New"/>
              </a:rPr>
              <a:t>for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(i = 0; i &lt; niters; i++){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nl-NL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cnt++;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nl-NL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}     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nl-NL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b="1" lang="is-IS" sz="1600" strike="noStrike" u="none">
                <a:solidFill>
                  <a:srgbClr val="9d00ff"/>
                </a:solidFill>
                <a:effectLst/>
                <a:uFillTx/>
                <a:latin typeface="Courier New"/>
              </a:rPr>
              <a:t>return</a:t>
            </a: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 </a:t>
            </a:r>
            <a:r>
              <a:rPr b="1" lang="is-IS" sz="1600" strike="noStrike" u="none">
                <a:solidFill>
                  <a:srgbClr val="0f7574"/>
                </a:solidFill>
                <a:effectLst/>
                <a:uFillTx/>
                <a:latin typeface="Courier New"/>
              </a:rPr>
              <a:t>NULL</a:t>
            </a: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;                              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is-IS" sz="16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TextBox 8"/>
          <p:cNvSpPr/>
          <p:nvPr/>
        </p:nvSpPr>
        <p:spPr>
          <a:xfrm>
            <a:off x="50040" y="2008800"/>
            <a:ext cx="406404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2d961e"/>
                </a:solidFill>
                <a:effectLst/>
                <a:uFillTx/>
                <a:latin typeface="Courier New"/>
              </a:rPr>
              <a:t>pthread_mutex_t </a:t>
            </a:r>
            <a:r>
              <a:rPr b="1" lang="en-US" sz="1500" strike="noStrike" u="none">
                <a:solidFill>
                  <a:srgbClr val="c1651c"/>
                </a:solidFill>
                <a:effectLst/>
                <a:uFillTx/>
                <a:latin typeface="Courier New"/>
              </a:rPr>
              <a:t>lock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; </a:t>
            </a:r>
            <a:r>
              <a:rPr b="1" lang="en-US" sz="1500" strike="noStrike" u="none">
                <a:solidFill>
                  <a:srgbClr val="cb2418"/>
                </a:solidFill>
                <a:effectLst/>
                <a:uFillTx/>
                <a:latin typeface="Courier New"/>
              </a:rPr>
              <a:t>/* Lock */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TextBox 10"/>
          <p:cNvSpPr/>
          <p:nvPr/>
        </p:nvSpPr>
        <p:spPr>
          <a:xfrm>
            <a:off x="5410080" y="2865240"/>
            <a:ext cx="373320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pthread_mutex_lock(&amp;lock);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TextBox 11"/>
          <p:cNvSpPr/>
          <p:nvPr/>
        </p:nvSpPr>
        <p:spPr>
          <a:xfrm>
            <a:off x="5410080" y="3333240"/>
            <a:ext cx="373320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Courier New"/>
              </a:rPr>
              <a:t>pthread_mutex_unlock(&amp;lock);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Problems with Locks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Locks are slow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threads that fail to acquire a lock on the first attempt must "spin", which wastes CPU cycles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threads get scheduled and de-scheduled while the lock is still locked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AutoNum type="arabicPeriod" startAt="2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Using locks correctly is hard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hard to ensure all race conditions are eliminated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easy to introduce synchronization bugs (deadlock, livelock)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Blocking Lock (aka mutex)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228600" y="1600200"/>
            <a:ext cx="8381160" cy="48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Initial state of lock is 0 ("available")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acquire(&amp;lock)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while value == 1, block (</a:t>
            </a: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suspend thread</a:t>
            </a: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)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when value == 0, set value to 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release(&amp;lock)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set value to 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effectLst/>
                <a:uFillTx/>
                <a:latin typeface="Arial"/>
              </a:rPr>
              <a:t>resume a thread waiting on lock (if any)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TextBox 3"/>
          <p:cNvSpPr/>
          <p:nvPr/>
        </p:nvSpPr>
        <p:spPr>
          <a:xfrm>
            <a:off x="5573880" y="2598840"/>
            <a:ext cx="3569400" cy="193968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acquire(&amp;lock){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while(lock == 1){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  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}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lock == 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TextBox 6"/>
          <p:cNvSpPr/>
          <p:nvPr/>
        </p:nvSpPr>
        <p:spPr>
          <a:xfrm>
            <a:off x="5573880" y="4876920"/>
            <a:ext cx="3569400" cy="1016280"/>
          </a:xfrm>
          <a:prstGeom prst="rect">
            <a:avLst/>
          </a:prstGeom>
          <a:solidFill>
            <a:srgbClr val="ffffff"/>
          </a:solidFill>
          <a:ln>
            <a:solidFill>
              <a:srgbClr val="521b92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release(&amp;lock){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  lock == 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Example: Bounded Buffers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2593800" y="3456720"/>
            <a:ext cx="3998160" cy="45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0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finite capacity (e.g. 20 </a:t>
            </a: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loaves)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implemented as a queue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Rectangle 8"/>
          <p:cNvSpPr/>
          <p:nvPr/>
        </p:nvSpPr>
        <p:spPr>
          <a:xfrm>
            <a:off x="93600" y="6027120"/>
            <a:ext cx="4571280" cy="83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Threads A: </a:t>
            </a:r>
            <a:r>
              <a:rPr b="0" lang="en-US" sz="1800" strike="noStrike" u="none">
                <a:solidFill>
                  <a:schemeClr val="accent2"/>
                </a:solidFill>
                <a:effectLst/>
                <a:uFillTx/>
                <a:latin typeface="Tw Cen MT"/>
                <a:ea typeface="ＭＳ Ｐゴシック"/>
              </a:rPr>
              <a:t>produce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 loaves of bread and put them in the queue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Rectangle 10"/>
          <p:cNvSpPr/>
          <p:nvPr/>
        </p:nvSpPr>
        <p:spPr>
          <a:xfrm>
            <a:off x="4876920" y="6023160"/>
            <a:ext cx="4571280" cy="83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700"/>
              </a:spcBef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Threads B: </a:t>
            </a:r>
            <a:r>
              <a:rPr b="0" lang="en-US" sz="1800" strike="noStrike" u="none">
                <a:solidFill>
                  <a:schemeClr val="accent2"/>
                </a:solidFill>
                <a:effectLst/>
                <a:uFillTx/>
                <a:latin typeface="Tw Cen MT"/>
                <a:ea typeface="ＭＳ Ｐゴシック"/>
              </a:rPr>
              <a:t>consume</a:t>
            </a: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 loaves by taking them off the queue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Picture 4" descr="A person holding a baguette&#10;&#10;Description automatically generated"/>
          <p:cNvPicPr/>
          <p:nvPr/>
        </p:nvPicPr>
        <p:blipFill>
          <a:blip r:embed="rId1"/>
          <a:stretch/>
        </p:blipFill>
        <p:spPr>
          <a:xfrm>
            <a:off x="5695920" y="4323240"/>
            <a:ext cx="2188440" cy="16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11" descr="A person holding a large wooden paddle over a wood oven&#10;&#10;Description automatically generated"/>
          <p:cNvPicPr/>
          <p:nvPr/>
        </p:nvPicPr>
        <p:blipFill>
          <a:blip r:embed="rId2"/>
          <a:srcRect l="0" t="2967" r="0" b="19399"/>
          <a:stretch/>
        </p:blipFill>
        <p:spPr>
          <a:xfrm>
            <a:off x="1123920" y="4323240"/>
            <a:ext cx="2188440" cy="16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7" name="Picture 19" descr="A tray of loaves of bread&#10;&#10;Description automatically generated"/>
          <p:cNvPicPr/>
          <p:nvPr/>
        </p:nvPicPr>
        <p:blipFill>
          <a:blip r:embed="rId3"/>
          <a:stretch/>
        </p:blipFill>
        <p:spPr>
          <a:xfrm>
            <a:off x="3477240" y="1865520"/>
            <a:ext cx="2188440" cy="145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Text Box 4"/>
          <p:cNvSpPr/>
          <p:nvPr/>
        </p:nvSpPr>
        <p:spPr>
          <a:xfrm>
            <a:off x="859680" y="3953160"/>
            <a:ext cx="7466760" cy="649080"/>
          </a:xfrm>
          <a:prstGeom prst="rect">
            <a:avLst/>
          </a:prstGeom>
          <a:gradFill rotWithShape="0">
            <a:gsLst>
              <a:gs pos="0">
                <a:srgbClr val="b4adc8"/>
              </a:gs>
              <a:gs pos="45000">
                <a:srgbClr val="c3bbd8"/>
              </a:gs>
              <a:gs pos="100000">
                <a:srgbClr val="dddaea"/>
              </a:gs>
            </a:gsLst>
            <a:path path="circle">
              <a:fillToRect l="50000" t="50000" r="50000" b="50000"/>
            </a:path>
          </a:gradFill>
          <a:ln>
            <a:solidFill>
              <a:srgbClr val="521b92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6800" bIns="46800" anchor="t">
            <a:spAutoFit/>
          </a:bodyPr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ヒラギノ角ゴ ProN W3"/>
              </a:rPr>
              <a:t>How do you implement a bounded buffer (0 &lt;= count &lt;= n)?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ヒラギノ角ゴ ProN W3"/>
              </a:rPr>
              <a:t>How do you synchronize concurrent access to a bounded buffer?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17665</TotalTime>
  <Application>LibreOffice/25.2.2.2$Linux_X86_64 LibreOffice_project/7370d4be9e3cf6031a51beef54ff3bda878e3fac</Application>
  <AppVersion>15.0000</AppVersion>
  <Words>2776</Words>
  <Paragraphs>560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2019-04-09T02:17:29Z</dcterms:created>
  <dc:creator>Eleanor Birrell</dc:creator>
  <dc:description/>
  <dc:language>en-US</dc:language>
  <cp:lastModifiedBy/>
  <dcterms:modified xsi:type="dcterms:W3CDTF">2025-04-25T09:47:51Z</dcterms:modified>
  <cp:revision>238</cp:revision>
  <dc:subject/>
  <dc:title>Lecture 21: Semaphores and Conditional Variables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On-screen Show (4:3)</vt:lpwstr>
  </property>
  <property fmtid="{D5CDD505-2E9C-101B-9397-08002B2CF9AE}" pid="4" name="Slides">
    <vt:i4>18</vt:i4>
  </property>
</Properties>
</file>