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60" r:id="rId3"/>
    <p:sldId id="1303" r:id="rId4"/>
    <p:sldId id="1267" r:id="rId5"/>
    <p:sldId id="1302" r:id="rId6"/>
    <p:sldId id="1268" r:id="rId7"/>
    <p:sldId id="1269" r:id="rId8"/>
    <p:sldId id="561" r:id="rId9"/>
    <p:sldId id="1271" r:id="rId10"/>
    <p:sldId id="1272" r:id="rId11"/>
    <p:sldId id="1273" r:id="rId12"/>
    <p:sldId id="1275" r:id="rId13"/>
    <p:sldId id="1274" r:id="rId14"/>
    <p:sldId id="1296" r:id="rId15"/>
    <p:sldId id="1293" r:id="rId16"/>
    <p:sldId id="1301" r:id="rId17"/>
    <p:sldId id="1295" r:id="rId18"/>
    <p:sldId id="5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91268" autoAdjust="0"/>
  </p:normalViewPr>
  <p:slideViewPr>
    <p:cSldViewPr>
      <p:cViewPr varScale="1">
        <p:scale>
          <a:sx n="112" d="100"/>
          <a:sy n="112" d="100"/>
        </p:scale>
        <p:origin x="1072" y="192"/>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4/6/26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319102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402708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u="none" strike="noStrike" dirty="0">
                <a:solidFill>
                  <a:srgbClr val="0C0D0E"/>
                </a:solidFill>
                <a:effectLst/>
                <a:latin typeface="-apple-system"/>
              </a:rPr>
              <a:t>The Linux kernel maps most of the virtual address space that belongs to the kernel to perform 1:1 mapping with an offset of the first part of physical memory. (slightly less then for 1Gb for 32bit x86, can be different for other processors or configurations). For example, for kernel code on x86 address 0xc00000001 is mapped to physical address 0x1.</a:t>
            </a:r>
            <a:br>
              <a:rPr lang="en-US" b="0" i="0" u="none" strike="noStrike" dirty="0">
                <a:solidFill>
                  <a:srgbClr val="0C0D0E"/>
                </a:solidFill>
                <a:effectLst/>
                <a:latin typeface="-apple-system"/>
              </a:rPr>
            </a:br>
            <a:endParaRPr lang="en-US" b="0" i="0" u="none" strike="noStrike" dirty="0">
              <a:solidFill>
                <a:srgbClr val="0C0D0E"/>
              </a:solidFill>
              <a:effectLst/>
              <a:latin typeface="-apple-system"/>
            </a:endParaRPr>
          </a:p>
          <a:p>
            <a:pPr algn="l" fontAlgn="base"/>
            <a:r>
              <a:rPr lang="en-US" b="0" i="0" u="none" strike="noStrike" dirty="0">
                <a:solidFill>
                  <a:srgbClr val="0C0D0E"/>
                </a:solidFill>
                <a:effectLst/>
                <a:latin typeface="-apple-system"/>
              </a:rPr>
              <a:t>This is called logical mapping - a 1:1 mapping (with an offset) that allows the kernel to access most of the physical memory of the machine.</a:t>
            </a:r>
            <a:br>
              <a:rPr lang="en-US" b="0" i="0" u="none" strike="noStrike" dirty="0">
                <a:solidFill>
                  <a:srgbClr val="0C0D0E"/>
                </a:solidFill>
                <a:effectLst/>
                <a:latin typeface="-apple-system"/>
              </a:rPr>
            </a:br>
            <a:endParaRPr lang="en-US" b="0" i="0" u="none" strike="noStrike" dirty="0">
              <a:solidFill>
                <a:srgbClr val="0C0D0E"/>
              </a:solidFill>
              <a:effectLst/>
              <a:latin typeface="-apple-system"/>
            </a:endParaRPr>
          </a:p>
          <a:p>
            <a:pPr algn="l" fontAlgn="base"/>
            <a:r>
              <a:rPr lang="en-US" b="0" i="0" u="none" strike="noStrike" dirty="0">
                <a:solidFill>
                  <a:srgbClr val="0C0D0E"/>
                </a:solidFill>
                <a:effectLst/>
                <a:latin typeface="-apple-system"/>
              </a:rPr>
              <a:t>But this is not enough - sometime we have more then 1Gb physical memory on a 32bit machine, sometime we want to reference non contiguous physical memory blocks as contiguous to make thing simple, sometime we want to map memory mapped IO regions which are not RAM.</a:t>
            </a:r>
          </a:p>
          <a:p>
            <a:br>
              <a:rPr lang="en-US" dirty="0"/>
            </a:b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76891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address translation here to motivate bits</a:t>
            </a:r>
          </a:p>
        </p:txBody>
      </p:sp>
      <p:sp>
        <p:nvSpPr>
          <p:cNvPr id="4" name="Slide Number Placeholder 3"/>
          <p:cNvSpPr>
            <a:spLocks noGrp="1"/>
          </p:cNvSpPr>
          <p:nvPr>
            <p:ph type="sldNum" sz="quarter" idx="5"/>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72708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38642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Pros: easy allocation (keep bitmap of free frames), no external fragmentation, still allows access permissions, still allows sharing, easy to grow</a:t>
            </a:r>
          </a:p>
          <a:p>
            <a:endParaRPr lang="en-US" baseline="0" dirty="0"/>
          </a:p>
          <a:p>
            <a:r>
              <a:rPr lang="en-US" baseline="0" dirty="0"/>
              <a:t>Cons: internal fragmentation, slower (size of page tables </a:t>
            </a:r>
            <a:r>
              <a:rPr lang="en-US" baseline="0" dirty="0" err="1"/>
              <a:t>etc</a:t>
            </a:r>
            <a:r>
              <a:rPr lang="en-US" baseline="0" dirty="0"/>
              <a:t> -&gt; multiple lookups)</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89736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1: fill up all our memory with page table</a:t>
            </a:r>
            <a:br>
              <a:rPr lang="en-US" dirty="0"/>
            </a:br>
            <a:r>
              <a:rPr lang="en-US" dirty="0"/>
              <a:t>2^48 addresses/2^12 page size =&gt; 2^36 pages* 8 bytes =&gt;2^39 byte page table = .5 terabytes</a:t>
            </a:r>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317750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231271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page is 64KB, how many different bytes within a page?</a:t>
            </a:r>
          </a:p>
          <a:p>
            <a:r>
              <a:rPr lang="en-US" dirty="0"/>
              <a:t>Each page table entry is 16 bytes, how many PTEs fit within a page?</a:t>
            </a:r>
          </a:p>
          <a:p>
            <a:r>
              <a:rPr lang="en-US" dirty="0"/>
              <a:t>The virtual address space is 2^32, how many </a:t>
            </a:r>
            <a:r>
              <a:rPr lang="en-US"/>
              <a:t>page directories do we need?</a:t>
            </a:r>
          </a:p>
        </p:txBody>
      </p:sp>
      <p:sp>
        <p:nvSpPr>
          <p:cNvPr id="4" name="Slide Number Placeholder 3"/>
          <p:cNvSpPr>
            <a:spLocks noGrp="1"/>
          </p:cNvSpPr>
          <p:nvPr>
            <p:ph type="sldNum" sz="quarter" idx="5"/>
          </p:nvPr>
        </p:nvSpPr>
        <p:spPr/>
        <p:txBody>
          <a:bodyPr/>
          <a:lstStyle/>
          <a:p>
            <a:fld id="{BFE031AF-CC19-4E5A-831F-2BAAD17F6D1A}" type="slidenum">
              <a:rPr lang="en-US" smtClean="0"/>
              <a:t>11</a:t>
            </a:fld>
            <a:endParaRPr lang="en-US"/>
          </a:p>
        </p:txBody>
      </p:sp>
    </p:spTree>
    <p:extLst>
      <p:ext uri="{BB962C8B-B14F-4D97-AF65-F5344CB8AC3E}">
        <p14:creationId xmlns:p14="http://schemas.microsoft.com/office/powerpoint/2010/main" val="336406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(2^27 directory entries)*(8 bytes/entry) = 2^30 bytes = 1 GB</a:t>
            </a:r>
          </a:p>
        </p:txBody>
      </p:sp>
      <p:sp>
        <p:nvSpPr>
          <p:cNvPr id="4" name="Slide Number Placeholder 3"/>
          <p:cNvSpPr>
            <a:spLocks noGrp="1"/>
          </p:cNvSpPr>
          <p:nvPr>
            <p:ph type="sldNum" sz="quarter" idx="5"/>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424161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1: fill up all our memory with page table</a:t>
            </a:r>
          </a:p>
        </p:txBody>
      </p:sp>
      <p:sp>
        <p:nvSpPr>
          <p:cNvPr id="4" name="Slide Number Placeholder 3"/>
          <p:cNvSpPr>
            <a:spLocks noGrp="1"/>
          </p:cNvSpPr>
          <p:nvPr>
            <p:ph type="sldNum" sz="quarter" idx="5"/>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380429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4/6/26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4/6/26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fontScale="92500"/>
          </a:bodyPr>
          <a:lstStyle/>
          <a:p>
            <a:r>
              <a:rPr lang="en-US" dirty="0"/>
              <a:t>CS 105		       			         Spring 2026</a:t>
            </a:r>
          </a:p>
        </p:txBody>
      </p:sp>
      <p:sp>
        <p:nvSpPr>
          <p:cNvPr id="2" name="Title 1"/>
          <p:cNvSpPr>
            <a:spLocks noGrp="1"/>
          </p:cNvSpPr>
          <p:nvPr>
            <p:ph type="title"/>
          </p:nvPr>
        </p:nvSpPr>
        <p:spPr>
          <a:xfrm>
            <a:off x="685800" y="2667000"/>
            <a:ext cx="7848600" cy="631825"/>
          </a:xfrm>
        </p:spPr>
        <p:txBody>
          <a:bodyPr>
            <a:noAutofit/>
          </a:bodyPr>
          <a:lstStyle/>
          <a:p>
            <a:r>
              <a:rPr lang="en-US" sz="3200" dirty="0"/>
              <a:t>Lecture 17: Virtual Memory (cont'd)</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Two-level Page Tables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381000"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1795072" y="2275842"/>
            <a:ext cx="4872428" cy="455212"/>
            <a:chOff x="1707646" y="2275842"/>
            <a:chExt cx="5120562" cy="455212"/>
          </a:xfrm>
        </p:grpSpPr>
        <p:cxnSp>
          <p:nvCxnSpPr>
            <p:cNvPr id="9" name="Straight Arrow Connector 8">
              <a:extLst>
                <a:ext uri="{FF2B5EF4-FFF2-40B4-BE49-F238E27FC236}">
                  <a16:creationId xmlns:a16="http://schemas.microsoft.com/office/drawing/2014/main" id="{AA0D5202-3595-5043-ACE6-070BE19F188C}"/>
                </a:ext>
              </a:extLst>
            </p:cNvPr>
            <p:cNvCxnSpPr>
              <a:cxnSpLocks/>
              <a:stCxn id="7" idx="3"/>
              <a:endCxn id="3" idx="1"/>
            </p:cNvCxnSpPr>
            <p:nvPr/>
          </p:nvCxnSpPr>
          <p:spPr>
            <a:xfrm>
              <a:off x="1707646" y="2701624"/>
              <a:ext cx="5120562" cy="2943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2422795" y="2275842"/>
              <a:ext cx="761747" cy="369332"/>
            </a:xfrm>
            <a:prstGeom prst="rect">
              <a:avLst/>
            </a:prstGeom>
            <a:noFill/>
          </p:spPr>
          <p:txBody>
            <a:bodyPr wrap="none" rtlCol="0">
              <a:spAutoFit/>
            </a:bodyPr>
            <a:lstStyle/>
            <a:p>
              <a:r>
                <a:rPr lang="en-US" dirty="0" err="1"/>
                <a:t>vaddr</a:t>
              </a:r>
              <a:endParaRPr lang="en-US" dirty="0"/>
            </a:p>
          </p:txBody>
        </p:sp>
      </p:grpSp>
      <p:grpSp>
        <p:nvGrpSpPr>
          <p:cNvPr id="25" name="Group 24">
            <a:extLst>
              <a:ext uri="{FF2B5EF4-FFF2-40B4-BE49-F238E27FC236}">
                <a16:creationId xmlns:a16="http://schemas.microsoft.com/office/drawing/2014/main" id="{44CB4924-356F-0143-8873-F4C448594321}"/>
              </a:ext>
            </a:extLst>
          </p:cNvPr>
          <p:cNvGrpSpPr/>
          <p:nvPr/>
        </p:nvGrpSpPr>
        <p:grpSpPr>
          <a:xfrm>
            <a:off x="1088036" y="3408659"/>
            <a:ext cx="5753634" cy="2344440"/>
            <a:chOff x="1088036" y="3408659"/>
            <a:chExt cx="5753634" cy="2632956"/>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1088036" y="3408659"/>
              <a:ext cx="5753634" cy="263295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cxnSp>
        <p:nvCxnSpPr>
          <p:cNvPr id="18" name="Straight Arrow Connector 17">
            <a:extLst>
              <a:ext uri="{FF2B5EF4-FFF2-40B4-BE49-F238E27FC236}">
                <a16:creationId xmlns:a16="http://schemas.microsoft.com/office/drawing/2014/main" id="{B5348950-F867-E143-A34C-682335BA2F64}"/>
              </a:ext>
            </a:extLst>
          </p:cNvPr>
          <p:cNvCxnSpPr>
            <a:cxnSpLocks/>
            <a:endCxn id="39" idx="0"/>
          </p:cNvCxnSpPr>
          <p:nvPr/>
        </p:nvCxnSpPr>
        <p:spPr>
          <a:xfrm flipH="1">
            <a:off x="7726135" y="4800599"/>
            <a:ext cx="1818" cy="457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6667499" y="2514600"/>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670" y="5257800"/>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a:endCxn id="44" idx="1"/>
          </p:cNvCxnSpPr>
          <p:nvPr/>
        </p:nvCxnSpPr>
        <p:spPr>
          <a:xfrm rot="5400000">
            <a:off x="1623611" y="2580827"/>
            <a:ext cx="1857239" cy="1943104"/>
          </a:xfrm>
          <a:prstGeom prst="bentConnector4">
            <a:avLst>
              <a:gd name="adj1" fmla="val 46581"/>
              <a:gd name="adj2" fmla="val 111765"/>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922956" y="4462049"/>
            <a:ext cx="2040707" cy="338553"/>
            <a:chOff x="2985124" y="2285999"/>
            <a:chExt cx="1340061" cy="255069"/>
          </a:xfrm>
        </p:grpSpPr>
        <p:sp>
          <p:nvSpPr>
            <p:cNvPr id="41" name="Rectangle 40">
              <a:extLst>
                <a:ext uri="{FF2B5EF4-FFF2-40B4-BE49-F238E27FC236}">
                  <a16:creationId xmlns:a16="http://schemas.microsoft.com/office/drawing/2014/main" id="{634394C6-D3EB-D94A-B2C2-4ECC8B363379}"/>
                </a:ext>
              </a:extLst>
            </p:cNvPr>
            <p:cNvSpPr/>
            <p:nvPr/>
          </p:nvSpPr>
          <p:spPr>
            <a:xfrm>
              <a:off x="2985124" y="2286000"/>
              <a:ext cx="858027"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Frame[idx2]</a:t>
              </a:r>
            </a:p>
          </p:txBody>
        </p:sp>
        <p:sp>
          <p:nvSpPr>
            <p:cNvPr id="42" name="Rectangle 41">
              <a:extLst>
                <a:ext uri="{FF2B5EF4-FFF2-40B4-BE49-F238E27FC236}">
                  <a16:creationId xmlns:a16="http://schemas.microsoft.com/office/drawing/2014/main" id="{750130D1-75FC-4E41-9270-F49D41A97912}"/>
                </a:ext>
              </a:extLst>
            </p:cNvPr>
            <p:cNvSpPr/>
            <p:nvPr/>
          </p:nvSpPr>
          <p:spPr>
            <a:xfrm>
              <a:off x="3843151" y="2285999"/>
              <a:ext cx="482034"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1826029" y="5105320"/>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extLst>
              <p:ext uri="{D42A27DB-BD31-4B8C-83A1-F6EECF244321}">
                <p14:modId xmlns:p14="http://schemas.microsoft.com/office/powerpoint/2010/main" val="357637629"/>
              </p:ext>
            </p:extLst>
          </p:nvPr>
        </p:nvGraphicFramePr>
        <p:xfrm>
          <a:off x="1580678" y="3795199"/>
          <a:ext cx="1170445" cy="1371600"/>
        </p:xfrm>
        <a:graphic>
          <a:graphicData uri="http://schemas.openxmlformats.org/drawingml/2006/table">
            <a:tbl>
              <a:tblPr firstRow="1" bandRow="1">
                <a:tableStyleId>{5C22544A-7EE6-4342-B048-85BDC9FD1C3A}</a:tableStyleId>
              </a:tblPr>
              <a:tblGrid>
                <a:gridCol w="335368">
                  <a:extLst>
                    <a:ext uri="{9D8B030D-6E8A-4147-A177-3AD203B41FA5}">
                      <a16:colId xmlns:a16="http://schemas.microsoft.com/office/drawing/2014/main" val="7733943"/>
                    </a:ext>
                  </a:extLst>
                </a:gridCol>
                <a:gridCol w="835077">
                  <a:extLst>
                    <a:ext uri="{9D8B030D-6E8A-4147-A177-3AD203B41FA5}">
                      <a16:colId xmlns:a16="http://schemas.microsoft.com/office/drawing/2014/main" val="2340536180"/>
                    </a:ext>
                  </a:extLst>
                </a:gridCol>
              </a:tblGrid>
              <a:tr h="223762">
                <a:tc>
                  <a:txBody>
                    <a:bodyPr/>
                    <a:lstStyle/>
                    <a:p>
                      <a:r>
                        <a:rPr lang="en-US" sz="1200" dirty="0"/>
                        <a:t>v</a:t>
                      </a:r>
                    </a:p>
                  </a:txBody>
                  <a:tcPr/>
                </a:tc>
                <a:tc>
                  <a:txBody>
                    <a:bodyPr/>
                    <a:lstStyle/>
                    <a:p>
                      <a:r>
                        <a:rPr lang="en-US" sz="1200" dirty="0" err="1"/>
                        <a:t>PTFrame</a:t>
                      </a:r>
                      <a:endParaRPr lang="en-US" sz="1200" dirty="0"/>
                    </a:p>
                  </a:txBody>
                  <a:tcPr/>
                </a:tc>
                <a:extLst>
                  <a:ext uri="{0D108BD9-81ED-4DB2-BD59-A6C34878D82A}">
                    <a16:rowId xmlns:a16="http://schemas.microsoft.com/office/drawing/2014/main" val="4202681401"/>
                  </a:ext>
                </a:extLst>
              </a:tr>
              <a:tr h="223762">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111645101"/>
                  </a:ext>
                </a:extLst>
              </a:tr>
              <a:tr h="223762">
                <a:tc>
                  <a:txBody>
                    <a:bodyPr/>
                    <a:lstStyle/>
                    <a:p>
                      <a:r>
                        <a:rPr lang="en-US" sz="1200" dirty="0"/>
                        <a:t>1</a:t>
                      </a:r>
                    </a:p>
                  </a:txBody>
                  <a:tcPr/>
                </a:tc>
                <a:tc>
                  <a:txBody>
                    <a:bodyPr/>
                    <a:lstStyle/>
                    <a:p>
                      <a:r>
                        <a:rPr lang="en-US" sz="1200" dirty="0"/>
                        <a:t>62</a:t>
                      </a:r>
                    </a:p>
                  </a:txBody>
                  <a:tcPr/>
                </a:tc>
                <a:extLst>
                  <a:ext uri="{0D108BD9-81ED-4DB2-BD59-A6C34878D82A}">
                    <a16:rowId xmlns:a16="http://schemas.microsoft.com/office/drawing/2014/main" val="3504091543"/>
                  </a:ext>
                </a:extLst>
              </a:tr>
              <a:tr h="223762">
                <a:tc>
                  <a:txBody>
                    <a:bodyPr/>
                    <a:lstStyle/>
                    <a:p>
                      <a:r>
                        <a:rPr lang="en-US" sz="1200" dirty="0"/>
                        <a:t>0</a:t>
                      </a:r>
                    </a:p>
                  </a:txBody>
                  <a:tcPr/>
                </a:tc>
                <a:tc>
                  <a:txBody>
                    <a:bodyPr/>
                    <a:lstStyle/>
                    <a:p>
                      <a:r>
                        <a:rPr lang="en-US" sz="1200" dirty="0"/>
                        <a:t>17</a:t>
                      </a:r>
                    </a:p>
                  </a:txBody>
                  <a:tcPr/>
                </a:tc>
                <a:extLst>
                  <a:ext uri="{0D108BD9-81ED-4DB2-BD59-A6C34878D82A}">
                    <a16:rowId xmlns:a16="http://schemas.microsoft.com/office/drawing/2014/main" val="902045245"/>
                  </a:ext>
                </a:extLst>
              </a:tr>
              <a:tr h="223762">
                <a:tc>
                  <a:txBody>
                    <a:bodyPr/>
                    <a:lstStyle/>
                    <a:p>
                      <a:r>
                        <a:rPr lang="en-US" sz="1200" dirty="0"/>
                        <a:t>1</a:t>
                      </a:r>
                    </a:p>
                  </a:txBody>
                  <a:tcPr/>
                </a:tc>
                <a:tc>
                  <a:txBody>
                    <a:bodyPr/>
                    <a:lstStyle/>
                    <a:p>
                      <a:r>
                        <a:rPr lang="en-US" sz="1200" dirty="0"/>
                        <a:t>77</a:t>
                      </a:r>
                    </a:p>
                  </a:txBody>
                  <a:tcPr/>
                </a:tc>
                <a:extLst>
                  <a:ext uri="{0D108BD9-81ED-4DB2-BD59-A6C34878D82A}">
                    <a16:rowId xmlns:a16="http://schemas.microsoft.com/office/drawing/2014/main" val="2122521055"/>
                  </a:ext>
                </a:extLst>
              </a:tr>
            </a:tbl>
          </a:graphicData>
        </a:graphic>
      </p:graphicFrame>
      <p:sp>
        <p:nvSpPr>
          <p:cNvPr id="28" name="TextBox 27">
            <a:extLst>
              <a:ext uri="{FF2B5EF4-FFF2-40B4-BE49-F238E27FC236}">
                <a16:creationId xmlns:a16="http://schemas.microsoft.com/office/drawing/2014/main" id="{53E50984-C2B3-9E4A-962A-3D8D923858DF}"/>
              </a:ext>
            </a:extLst>
          </p:cNvPr>
          <p:cNvSpPr txBox="1"/>
          <p:nvPr/>
        </p:nvSpPr>
        <p:spPr>
          <a:xfrm>
            <a:off x="1524000" y="3483435"/>
            <a:ext cx="925253" cy="338554"/>
          </a:xfrm>
          <a:prstGeom prst="rect">
            <a:avLst/>
          </a:prstGeom>
          <a:noFill/>
        </p:spPr>
        <p:txBody>
          <a:bodyPr wrap="none" rtlCol="0">
            <a:spAutoFit/>
          </a:bodyPr>
          <a:lstStyle/>
          <a:p>
            <a:r>
              <a:rPr lang="en-US" sz="1600" dirty="0"/>
              <a:t>page </a:t>
            </a:r>
            <a:r>
              <a:rPr lang="en-US" sz="1600" dirty="0" err="1"/>
              <a:t>dir</a:t>
            </a:r>
            <a:endParaRPr lang="en-US" sz="1600" dirty="0"/>
          </a:p>
        </p:txBody>
      </p:sp>
      <p:grpSp>
        <p:nvGrpSpPr>
          <p:cNvPr id="8" name="Group 7">
            <a:extLst>
              <a:ext uri="{FF2B5EF4-FFF2-40B4-BE49-F238E27FC236}">
                <a16:creationId xmlns:a16="http://schemas.microsoft.com/office/drawing/2014/main" id="{3DD9FF26-4E58-CC47-9E38-0BC96A04C503}"/>
              </a:ext>
            </a:extLst>
          </p:cNvPr>
          <p:cNvGrpSpPr/>
          <p:nvPr/>
        </p:nvGrpSpPr>
        <p:grpSpPr>
          <a:xfrm>
            <a:off x="3200400" y="2320115"/>
            <a:ext cx="2094112" cy="303645"/>
            <a:chOff x="3124200" y="2141397"/>
            <a:chExt cx="2094112" cy="303645"/>
          </a:xfrm>
        </p:grpSpPr>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386872"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idx1</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9" name="Rectangle 48">
              <a:extLst>
                <a:ext uri="{FF2B5EF4-FFF2-40B4-BE49-F238E27FC236}">
                  <a16:creationId xmlns:a16="http://schemas.microsoft.com/office/drawing/2014/main" id="{ADA0A632-5373-E94F-8435-025777D44346}"/>
                </a:ext>
              </a:extLst>
            </p:cNvPr>
            <p:cNvSpPr/>
            <p:nvPr/>
          </p:nvSpPr>
          <p:spPr>
            <a:xfrm>
              <a:off x="3770963" y="2141397"/>
              <a:ext cx="646764" cy="3036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idx2</a:t>
              </a:r>
            </a:p>
          </p:txBody>
        </p:sp>
      </p:grpSp>
      <p:graphicFrame>
        <p:nvGraphicFramePr>
          <p:cNvPr id="57" name="Table 56">
            <a:extLst>
              <a:ext uri="{FF2B5EF4-FFF2-40B4-BE49-F238E27FC236}">
                <a16:creationId xmlns:a16="http://schemas.microsoft.com/office/drawing/2014/main" id="{2736F466-7DF2-1C4E-AD70-F1CE7826A69A}"/>
              </a:ext>
            </a:extLst>
          </p:cNvPr>
          <p:cNvGraphicFramePr>
            <a:graphicFrameLocks noGrp="1"/>
          </p:cNvGraphicFramePr>
          <p:nvPr>
            <p:extLst>
              <p:ext uri="{D42A27DB-BD31-4B8C-83A1-F6EECF244321}">
                <p14:modId xmlns:p14="http://schemas.microsoft.com/office/powerpoint/2010/main" val="2378928092"/>
              </p:ext>
            </p:extLst>
          </p:nvPr>
        </p:nvGraphicFramePr>
        <p:xfrm>
          <a:off x="5210684" y="3886200"/>
          <a:ext cx="1392261" cy="1371600"/>
        </p:xfrm>
        <a:graphic>
          <a:graphicData uri="http://schemas.openxmlformats.org/drawingml/2006/table">
            <a:tbl>
              <a:tblPr firstRow="1" bandRow="1">
                <a:tableStyleId>{21E4AEA4-8DFA-4A89-87EB-49C32662AFE0}</a:tableStyleId>
              </a:tblPr>
              <a:tblGrid>
                <a:gridCol w="226004">
                  <a:extLst>
                    <a:ext uri="{9D8B030D-6E8A-4147-A177-3AD203B41FA5}">
                      <a16:colId xmlns:a16="http://schemas.microsoft.com/office/drawing/2014/main" val="7733943"/>
                    </a:ext>
                  </a:extLst>
                </a:gridCol>
                <a:gridCol w="680004">
                  <a:extLst>
                    <a:ext uri="{9D8B030D-6E8A-4147-A177-3AD203B41FA5}">
                      <a16:colId xmlns:a16="http://schemas.microsoft.com/office/drawing/2014/main" val="2340536180"/>
                    </a:ext>
                  </a:extLst>
                </a:gridCol>
                <a:gridCol w="486253">
                  <a:extLst>
                    <a:ext uri="{9D8B030D-6E8A-4147-A177-3AD203B41FA5}">
                      <a16:colId xmlns:a16="http://schemas.microsoft.com/office/drawing/2014/main" val="2223607705"/>
                    </a:ext>
                  </a:extLst>
                </a:gridCol>
              </a:tblGrid>
              <a:tr h="219527">
                <a:tc>
                  <a:txBody>
                    <a:bodyPr/>
                    <a:lstStyle/>
                    <a:p>
                      <a:r>
                        <a:rPr lang="en-US" sz="1200" dirty="0"/>
                        <a:t>v</a:t>
                      </a:r>
                    </a:p>
                  </a:txBody>
                  <a:tcPr/>
                </a:tc>
                <a:tc>
                  <a:txBody>
                    <a:bodyPr/>
                    <a:lstStyle/>
                    <a:p>
                      <a:r>
                        <a:rPr lang="en-US" sz="1200" dirty="0"/>
                        <a:t>Frame</a:t>
                      </a:r>
                    </a:p>
                  </a:txBody>
                  <a:tcPr/>
                </a:tc>
                <a:tc>
                  <a:txBody>
                    <a:bodyPr/>
                    <a:lstStyle/>
                    <a:p>
                      <a:r>
                        <a:rPr lang="en-US" sz="1200" dirty="0"/>
                        <a:t>Acc</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sp>
        <p:nvSpPr>
          <p:cNvPr id="58" name="TextBox 57">
            <a:extLst>
              <a:ext uri="{FF2B5EF4-FFF2-40B4-BE49-F238E27FC236}">
                <a16:creationId xmlns:a16="http://schemas.microsoft.com/office/drawing/2014/main" id="{344CBDDB-38DA-C646-BA94-27E858587FE9}"/>
              </a:ext>
            </a:extLst>
          </p:cNvPr>
          <p:cNvSpPr txBox="1"/>
          <p:nvPr/>
        </p:nvSpPr>
        <p:spPr>
          <a:xfrm>
            <a:off x="5127180" y="3552646"/>
            <a:ext cx="1654620" cy="338554"/>
          </a:xfrm>
          <a:prstGeom prst="rect">
            <a:avLst/>
          </a:prstGeom>
          <a:noFill/>
        </p:spPr>
        <p:txBody>
          <a:bodyPr wrap="none" rtlCol="0">
            <a:spAutoFit/>
          </a:bodyPr>
          <a:lstStyle/>
          <a:p>
            <a:r>
              <a:rPr lang="en-US" sz="1600" dirty="0"/>
              <a:t>page table page</a:t>
            </a:r>
          </a:p>
        </p:txBody>
      </p:sp>
      <p:sp>
        <p:nvSpPr>
          <p:cNvPr id="60" name="Rectangle 59">
            <a:extLst>
              <a:ext uri="{FF2B5EF4-FFF2-40B4-BE49-F238E27FC236}">
                <a16:creationId xmlns:a16="http://schemas.microsoft.com/office/drawing/2014/main" id="{554D1000-5F46-B244-94AF-6CBBE25A34D5}"/>
              </a:ext>
            </a:extLst>
          </p:cNvPr>
          <p:cNvSpPr/>
          <p:nvPr/>
        </p:nvSpPr>
        <p:spPr>
          <a:xfrm>
            <a:off x="2826151" y="4310197"/>
            <a:ext cx="1288649" cy="3380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Frame[idx1]</a:t>
            </a:r>
          </a:p>
        </p:txBody>
      </p:sp>
      <p:cxnSp>
        <p:nvCxnSpPr>
          <p:cNvPr id="67" name="Elbow Connector 66">
            <a:extLst>
              <a:ext uri="{FF2B5EF4-FFF2-40B4-BE49-F238E27FC236}">
                <a16:creationId xmlns:a16="http://schemas.microsoft.com/office/drawing/2014/main" id="{7DADCA55-0C2F-CA49-B6DC-49877199330A}"/>
              </a:ext>
            </a:extLst>
          </p:cNvPr>
          <p:cNvCxnSpPr>
            <a:cxnSpLocks/>
            <a:stCxn id="49" idx="2"/>
          </p:cNvCxnSpPr>
          <p:nvPr/>
        </p:nvCxnSpPr>
        <p:spPr>
          <a:xfrm rot="16200000" flipH="1">
            <a:off x="3449794" y="3344509"/>
            <a:ext cx="2481640" cy="1040139"/>
          </a:xfrm>
          <a:prstGeom prst="bentConnector3">
            <a:avLst>
              <a:gd name="adj1" fmla="val 100152"/>
            </a:avLst>
          </a:prstGeom>
          <a:ln>
            <a:tailEnd type="triangle"/>
          </a:ln>
        </p:spPr>
        <p:style>
          <a:lnRef idx="2">
            <a:schemeClr val="dk1"/>
          </a:lnRef>
          <a:fillRef idx="0">
            <a:schemeClr val="dk1"/>
          </a:fillRef>
          <a:effectRef idx="1">
            <a:schemeClr val="dk1"/>
          </a:effectRef>
          <a:fontRef idx="minor">
            <a:schemeClr val="tx1"/>
          </a:fontRef>
        </p:style>
      </p:cxnSp>
      <p:cxnSp>
        <p:nvCxnSpPr>
          <p:cNvPr id="70" name="Elbow Connector 69">
            <a:extLst>
              <a:ext uri="{FF2B5EF4-FFF2-40B4-BE49-F238E27FC236}">
                <a16:creationId xmlns:a16="http://schemas.microsoft.com/office/drawing/2014/main" id="{920A1939-00EE-B349-BF2E-C1A0E3B6439D}"/>
              </a:ext>
            </a:extLst>
          </p:cNvPr>
          <p:cNvCxnSpPr>
            <a:cxnSpLocks/>
            <a:stCxn id="44" idx="3"/>
            <a:endCxn id="60" idx="1"/>
          </p:cNvCxnSpPr>
          <p:nvPr/>
        </p:nvCxnSpPr>
        <p:spPr>
          <a:xfrm flipV="1">
            <a:off x="2751123" y="4479199"/>
            <a:ext cx="75028" cy="18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74" name="Elbow Connector 73">
            <a:extLst>
              <a:ext uri="{FF2B5EF4-FFF2-40B4-BE49-F238E27FC236}">
                <a16:creationId xmlns:a16="http://schemas.microsoft.com/office/drawing/2014/main" id="{2A2C2D0B-477C-C14B-8EC1-79FBA6E9358C}"/>
              </a:ext>
            </a:extLst>
          </p:cNvPr>
          <p:cNvCxnSpPr>
            <a:cxnSpLocks/>
            <a:stCxn id="60" idx="3"/>
          </p:cNvCxnSpPr>
          <p:nvPr/>
        </p:nvCxnSpPr>
        <p:spPr>
          <a:xfrm flipV="1">
            <a:off x="4114800" y="4208817"/>
            <a:ext cx="1137414" cy="27038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78" name="Elbow Connector 77">
            <a:extLst>
              <a:ext uri="{FF2B5EF4-FFF2-40B4-BE49-F238E27FC236}">
                <a16:creationId xmlns:a16="http://schemas.microsoft.com/office/drawing/2014/main" id="{F4573F3E-BFD6-B447-BBCF-A4C66D778673}"/>
              </a:ext>
            </a:extLst>
          </p:cNvPr>
          <p:cNvCxnSpPr>
            <a:cxnSpLocks/>
            <a:endCxn id="41" idx="0"/>
          </p:cNvCxnSpPr>
          <p:nvPr/>
        </p:nvCxnSpPr>
        <p:spPr>
          <a:xfrm flipV="1">
            <a:off x="6504105" y="4462050"/>
            <a:ext cx="1072174" cy="633012"/>
          </a:xfrm>
          <a:prstGeom prst="bentConnector4">
            <a:avLst>
              <a:gd name="adj1" fmla="val 19533"/>
              <a:gd name="adj2" fmla="val 136113"/>
            </a:avLst>
          </a:prstGeom>
          <a:ln>
            <a:tailEnd type="triangle"/>
          </a:ln>
        </p:spPr>
        <p:style>
          <a:lnRef idx="2">
            <a:schemeClr val="dk1"/>
          </a:lnRef>
          <a:fillRef idx="0">
            <a:schemeClr val="dk1"/>
          </a:fillRef>
          <a:effectRef idx="1">
            <a:schemeClr val="dk1"/>
          </a:effectRef>
          <a:fontRef idx="minor">
            <a:schemeClr val="tx1"/>
          </a:fontRef>
        </p:style>
      </p:cxnSp>
      <p:cxnSp>
        <p:nvCxnSpPr>
          <p:cNvPr id="81" name="Elbow Connector 80">
            <a:extLst>
              <a:ext uri="{FF2B5EF4-FFF2-40B4-BE49-F238E27FC236}">
                <a16:creationId xmlns:a16="http://schemas.microsoft.com/office/drawing/2014/main" id="{7725F435-E63A-E04E-9C19-426FB8DA9C51}"/>
              </a:ext>
            </a:extLst>
          </p:cNvPr>
          <p:cNvCxnSpPr>
            <a:cxnSpLocks/>
            <a:stCxn id="38" idx="2"/>
            <a:endCxn id="42" idx="0"/>
          </p:cNvCxnSpPr>
          <p:nvPr/>
        </p:nvCxnSpPr>
        <p:spPr>
          <a:xfrm rot="16200000" flipH="1">
            <a:off x="5817002" y="1682419"/>
            <a:ext cx="1838289" cy="372097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86" name="TextBox 85">
            <a:extLst>
              <a:ext uri="{FF2B5EF4-FFF2-40B4-BE49-F238E27FC236}">
                <a16:creationId xmlns:a16="http://schemas.microsoft.com/office/drawing/2014/main" id="{AFB085E9-ECE5-0645-8D9F-CD7A89297AA8}"/>
              </a:ext>
            </a:extLst>
          </p:cNvPr>
          <p:cNvSpPr txBox="1"/>
          <p:nvPr/>
        </p:nvSpPr>
        <p:spPr>
          <a:xfrm rot="16200000">
            <a:off x="5547536" y="5177059"/>
            <a:ext cx="543739" cy="523220"/>
          </a:xfrm>
          <a:prstGeom prst="rect">
            <a:avLst/>
          </a:prstGeom>
          <a:noFill/>
        </p:spPr>
        <p:txBody>
          <a:bodyPr wrap="none" rtlCol="0">
            <a:spAutoFit/>
          </a:bodyPr>
          <a:lstStyle/>
          <a:p>
            <a:r>
              <a:rPr lang="en-US" sz="2800" b="1" dirty="0"/>
              <a:t>…</a:t>
            </a:r>
          </a:p>
        </p:txBody>
      </p:sp>
      <p:sp>
        <p:nvSpPr>
          <p:cNvPr id="91" name="TextBox 90">
            <a:extLst>
              <a:ext uri="{FF2B5EF4-FFF2-40B4-BE49-F238E27FC236}">
                <a16:creationId xmlns:a16="http://schemas.microsoft.com/office/drawing/2014/main" id="{5531C7AD-A29D-754F-B3E8-21BE904D5484}"/>
              </a:ext>
            </a:extLst>
          </p:cNvPr>
          <p:cNvSpPr txBox="1"/>
          <p:nvPr/>
        </p:nvSpPr>
        <p:spPr>
          <a:xfrm>
            <a:off x="609600" y="5867400"/>
            <a:ext cx="6167073" cy="923330"/>
          </a:xfrm>
          <a:prstGeom prst="rect">
            <a:avLst/>
          </a:prstGeom>
          <a:noFill/>
        </p:spPr>
        <p:txBody>
          <a:bodyPr wrap="none" rtlCol="0">
            <a:spAutoFit/>
          </a:bodyPr>
          <a:lstStyle/>
          <a:p>
            <a:pPr marL="285750" indent="-285750">
              <a:buFont typeface="System Font Regular"/>
              <a:buChar char="+"/>
            </a:pPr>
            <a:r>
              <a:rPr lang="en-US" dirty="0"/>
              <a:t>only store in-use page table entries in physical memory </a:t>
            </a:r>
          </a:p>
          <a:p>
            <a:pPr marL="285750" indent="-285750">
              <a:buFont typeface="System Font Regular"/>
              <a:buChar char="+"/>
            </a:pPr>
            <a:r>
              <a:rPr lang="en-US" dirty="0"/>
              <a:t>easier to allocate page table</a:t>
            </a:r>
          </a:p>
          <a:p>
            <a:pPr marL="285750" indent="-285750">
              <a:buFont typeface="System Font Regular"/>
              <a:buChar char="-"/>
            </a:pPr>
            <a:r>
              <a:rPr lang="en-US" dirty="0"/>
              <a:t>more memory accesses</a:t>
            </a:r>
          </a:p>
        </p:txBody>
      </p:sp>
    </p:spTree>
    <p:extLst>
      <p:ext uri="{BB962C8B-B14F-4D97-AF65-F5344CB8AC3E}">
        <p14:creationId xmlns:p14="http://schemas.microsoft.com/office/powerpoint/2010/main" val="13780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1">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8" grpId="0"/>
      <p:bldP spid="58" grpId="0"/>
      <p:bldP spid="60" grpId="0" animBg="1"/>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B649-E96C-A547-B89A-F95F453759CF}"/>
              </a:ext>
            </a:extLst>
          </p:cNvPr>
          <p:cNvSpPr>
            <a:spLocks noGrp="1"/>
          </p:cNvSpPr>
          <p:nvPr>
            <p:ph type="title"/>
          </p:nvPr>
        </p:nvSpPr>
        <p:spPr/>
        <p:txBody>
          <a:bodyPr/>
          <a:lstStyle/>
          <a:p>
            <a:r>
              <a:rPr lang="en-US" dirty="0"/>
              <a:t>Example: Two-level Page Tables</a:t>
            </a:r>
          </a:p>
        </p:txBody>
      </p:sp>
      <p:sp>
        <p:nvSpPr>
          <p:cNvPr id="5" name="Content Placeholder 4">
            <a:extLst>
              <a:ext uri="{FF2B5EF4-FFF2-40B4-BE49-F238E27FC236}">
                <a16:creationId xmlns:a16="http://schemas.microsoft.com/office/drawing/2014/main" id="{4E4F7782-61DE-6045-A5D3-BB4D8C62CCE3}"/>
              </a:ext>
            </a:extLst>
          </p:cNvPr>
          <p:cNvSpPr>
            <a:spLocks noGrp="1"/>
          </p:cNvSpPr>
          <p:nvPr>
            <p:ph idx="1"/>
          </p:nvPr>
        </p:nvSpPr>
        <p:spPr/>
        <p:txBody>
          <a:bodyPr/>
          <a:lstStyle/>
          <a:p>
            <a:pPr marL="0" indent="0">
              <a:buNone/>
            </a:pPr>
            <a:r>
              <a:rPr lang="en-US" dirty="0"/>
              <a:t>Assume you are working on an architecture with a 32-bit virtual address space in which each page is 64 KB and a page table entry is 16 bytes. </a:t>
            </a:r>
          </a:p>
          <a:p>
            <a:endParaRPr lang="en-US" dirty="0"/>
          </a:p>
          <a:p>
            <a:r>
              <a:rPr lang="en-US" dirty="0"/>
              <a:t>How many bits will be in the offset?</a:t>
            </a:r>
          </a:p>
          <a:p>
            <a:r>
              <a:rPr lang="en-US" dirty="0"/>
              <a:t>How many bits will be in idx2?</a:t>
            </a:r>
          </a:p>
          <a:p>
            <a:r>
              <a:rPr lang="en-US" dirty="0"/>
              <a:t>How many bits will be in idx1?</a:t>
            </a:r>
          </a:p>
          <a:p>
            <a:endParaRPr lang="en-US" dirty="0"/>
          </a:p>
        </p:txBody>
      </p:sp>
      <p:grpSp>
        <p:nvGrpSpPr>
          <p:cNvPr id="11" name="Group 10">
            <a:extLst>
              <a:ext uri="{FF2B5EF4-FFF2-40B4-BE49-F238E27FC236}">
                <a16:creationId xmlns:a16="http://schemas.microsoft.com/office/drawing/2014/main" id="{8FD43BF0-632E-0446-B9C7-9F612108BF21}"/>
              </a:ext>
            </a:extLst>
          </p:cNvPr>
          <p:cNvGrpSpPr/>
          <p:nvPr/>
        </p:nvGrpSpPr>
        <p:grpSpPr>
          <a:xfrm>
            <a:off x="2286000" y="5105977"/>
            <a:ext cx="3886197" cy="303646"/>
            <a:chOff x="2667000" y="2141397"/>
            <a:chExt cx="3886197" cy="303646"/>
          </a:xfrm>
        </p:grpSpPr>
        <p:grpSp>
          <p:nvGrpSpPr>
            <p:cNvPr id="12" name="Group 11">
              <a:extLst>
                <a:ext uri="{FF2B5EF4-FFF2-40B4-BE49-F238E27FC236}">
                  <a16:creationId xmlns:a16="http://schemas.microsoft.com/office/drawing/2014/main" id="{26CC5A73-631F-384A-A336-9C3FA7789208}"/>
                </a:ext>
              </a:extLst>
            </p:cNvPr>
            <p:cNvGrpSpPr/>
            <p:nvPr/>
          </p:nvGrpSpPr>
          <p:grpSpPr>
            <a:xfrm>
              <a:off x="2667000" y="2141400"/>
              <a:ext cx="3886197" cy="303643"/>
              <a:chOff x="2883034" y="2286000"/>
              <a:chExt cx="2324588" cy="255068"/>
            </a:xfrm>
          </p:grpSpPr>
          <p:sp>
            <p:nvSpPr>
              <p:cNvPr id="14" name="Rectangle 13">
                <a:extLst>
                  <a:ext uri="{FF2B5EF4-FFF2-40B4-BE49-F238E27FC236}">
                    <a16:creationId xmlns:a16="http://schemas.microsoft.com/office/drawing/2014/main" id="{9EDCF180-8BF6-F04F-871B-2E1916EF0F44}"/>
                  </a:ext>
                </a:extLst>
              </p:cNvPr>
              <p:cNvSpPr/>
              <p:nvPr/>
            </p:nvSpPr>
            <p:spPr>
              <a:xfrm>
                <a:off x="2883034" y="2286000"/>
                <a:ext cx="660353"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 bit idx1</a:t>
                </a:r>
              </a:p>
            </p:txBody>
          </p:sp>
          <p:sp>
            <p:nvSpPr>
              <p:cNvPr id="15" name="Rectangle 14">
                <a:extLst>
                  <a:ext uri="{FF2B5EF4-FFF2-40B4-BE49-F238E27FC236}">
                    <a16:creationId xmlns:a16="http://schemas.microsoft.com/office/drawing/2014/main" id="{D0601677-FCFA-204F-824C-862E33B2ADA1}"/>
                  </a:ext>
                </a:extLst>
              </p:cNvPr>
              <p:cNvSpPr/>
              <p:nvPr/>
            </p:nvSpPr>
            <p:spPr>
              <a:xfrm>
                <a:off x="4341598" y="2286000"/>
                <a:ext cx="866024" cy="255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16 bit offset</a:t>
                </a:r>
              </a:p>
            </p:txBody>
          </p:sp>
        </p:grpSp>
        <p:sp>
          <p:nvSpPr>
            <p:cNvPr id="13" name="Rectangle 12">
              <a:extLst>
                <a:ext uri="{FF2B5EF4-FFF2-40B4-BE49-F238E27FC236}">
                  <a16:creationId xmlns:a16="http://schemas.microsoft.com/office/drawing/2014/main" id="{4B5674CA-5D7E-624D-9429-CD4A97E1395B}"/>
                </a:ext>
              </a:extLst>
            </p:cNvPr>
            <p:cNvSpPr/>
            <p:nvPr/>
          </p:nvSpPr>
          <p:spPr>
            <a:xfrm>
              <a:off x="3770962" y="2141397"/>
              <a:ext cx="1334437" cy="303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idx2</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70FEDE8-5F2A-E545-98A6-BDAC920C3310}"/>
                  </a:ext>
                </a:extLst>
              </p:cNvPr>
              <p:cNvSpPr txBox="1"/>
              <p:nvPr/>
            </p:nvSpPr>
            <p:spPr>
              <a:xfrm>
                <a:off x="5638800" y="2743196"/>
                <a:ext cx="2763834" cy="470000"/>
              </a:xfrm>
              <a:prstGeom prst="rect">
                <a:avLst/>
              </a:prstGeom>
              <a:noFill/>
            </p:spPr>
            <p:txBody>
              <a:bodyPr wrap="none" rtlCol="0">
                <a:spAutoFit/>
              </a:bodyPr>
              <a:lstStyle/>
              <a:p>
                <a14:m>
                  <m:oMath xmlns:m="http://schemas.openxmlformats.org/officeDocument/2006/math">
                    <m:sSup>
                      <m:sSupPr>
                        <m:ctrlPr>
                          <a:rPr lang="en-US" sz="2400" b="1" i="1" smtClean="0">
                            <a:solidFill>
                              <a:schemeClr val="accent1"/>
                            </a:solidFill>
                            <a:latin typeface="Cambria Math" panose="02040503050406030204" pitchFamily="18" charset="0"/>
                          </a:rPr>
                        </m:ctrlPr>
                      </m:sSupPr>
                      <m:e>
                        <m:r>
                          <a:rPr lang="en-US" sz="2400" b="1" i="1" smtClean="0">
                            <a:solidFill>
                              <a:schemeClr val="accent1"/>
                            </a:solidFill>
                            <a:latin typeface="Cambria Math" panose="02040503050406030204" pitchFamily="18" charset="0"/>
                          </a:rPr>
                          <m:t>𝟐</m:t>
                        </m:r>
                      </m:e>
                      <m:sup>
                        <m:r>
                          <a:rPr lang="en-US" sz="2400" b="1" i="1" smtClean="0">
                            <a:solidFill>
                              <a:schemeClr val="accent1"/>
                            </a:solidFill>
                            <a:latin typeface="Cambria Math" panose="02040503050406030204" pitchFamily="18" charset="0"/>
                          </a:rPr>
                          <m:t>𝟏𝟔</m:t>
                        </m:r>
                      </m:sup>
                    </m:sSup>
                  </m:oMath>
                </a14:m>
                <a:r>
                  <a:rPr lang="en-US" sz="2400" b="1" dirty="0">
                    <a:solidFill>
                      <a:schemeClr val="accent1"/>
                    </a:solidFill>
                  </a:rPr>
                  <a:t> bytes = </a:t>
                </a:r>
                <a14:m>
                  <m:oMath xmlns:m="http://schemas.openxmlformats.org/officeDocument/2006/math">
                    <m:r>
                      <a:rPr lang="en-US" sz="2400" b="1" i="1" dirty="0" smtClean="0">
                        <a:solidFill>
                          <a:schemeClr val="accent1"/>
                        </a:solidFill>
                        <a:latin typeface="Cambria Math" panose="02040503050406030204" pitchFamily="18" charset="0"/>
                      </a:rPr>
                      <m:t>𝟔𝟒</m:t>
                    </m:r>
                  </m:oMath>
                </a14:m>
                <a:r>
                  <a:rPr lang="en-US" sz="2400" b="1" dirty="0">
                    <a:solidFill>
                      <a:schemeClr val="accent1"/>
                    </a:solidFill>
                  </a:rPr>
                  <a:t> KB</a:t>
                </a:r>
              </a:p>
            </p:txBody>
          </p:sp>
        </mc:Choice>
        <mc:Fallback xmlns="">
          <p:sp>
            <p:nvSpPr>
              <p:cNvPr id="16" name="TextBox 15">
                <a:extLst>
                  <a:ext uri="{FF2B5EF4-FFF2-40B4-BE49-F238E27FC236}">
                    <a16:creationId xmlns:a16="http://schemas.microsoft.com/office/drawing/2014/main" id="{C70FEDE8-5F2A-E545-98A6-BDAC920C3310}"/>
                  </a:ext>
                </a:extLst>
              </p:cNvPr>
              <p:cNvSpPr txBox="1">
                <a:spLocks noRot="1" noChangeAspect="1" noMove="1" noResize="1" noEditPoints="1" noAdjustHandles="1" noChangeArrowheads="1" noChangeShapeType="1" noTextEdit="1"/>
              </p:cNvSpPr>
              <p:nvPr/>
            </p:nvSpPr>
            <p:spPr>
              <a:xfrm>
                <a:off x="5638800" y="2743196"/>
                <a:ext cx="2763834" cy="470000"/>
              </a:xfrm>
              <a:prstGeom prst="rect">
                <a:avLst/>
              </a:prstGeom>
              <a:blipFill>
                <a:blip r:embed="rId3"/>
                <a:stretch>
                  <a:fillRect l="-459" t="-8108" r="-3670" b="-2973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27C2BC0-B843-E94C-948E-20A2EFDE7837}"/>
              </a:ext>
            </a:extLst>
          </p:cNvPr>
          <p:cNvSpPr txBox="1"/>
          <p:nvPr/>
        </p:nvSpPr>
        <p:spPr>
          <a:xfrm>
            <a:off x="5638800" y="3576934"/>
            <a:ext cx="1159292" cy="461665"/>
          </a:xfrm>
          <a:prstGeom prst="rect">
            <a:avLst/>
          </a:prstGeom>
          <a:noFill/>
        </p:spPr>
        <p:txBody>
          <a:bodyPr wrap="none" rtlCol="0">
            <a:spAutoFit/>
          </a:bodyPr>
          <a:lstStyle/>
          <a:p>
            <a:r>
              <a:rPr lang="en-US" sz="2400" b="1" dirty="0">
                <a:solidFill>
                  <a:schemeClr val="accent1"/>
                </a:solidFill>
              </a:rPr>
              <a:t>12 bits</a:t>
            </a:r>
          </a:p>
        </p:txBody>
      </p:sp>
      <p:sp>
        <p:nvSpPr>
          <p:cNvPr id="3" name="TextBox 2">
            <a:extLst>
              <a:ext uri="{FF2B5EF4-FFF2-40B4-BE49-F238E27FC236}">
                <a16:creationId xmlns:a16="http://schemas.microsoft.com/office/drawing/2014/main" id="{49046E85-F242-4A0C-30C7-1F5936E2F418}"/>
              </a:ext>
            </a:extLst>
          </p:cNvPr>
          <p:cNvSpPr txBox="1"/>
          <p:nvPr/>
        </p:nvSpPr>
        <p:spPr>
          <a:xfrm>
            <a:off x="5638800" y="3118090"/>
            <a:ext cx="1159292" cy="461665"/>
          </a:xfrm>
          <a:prstGeom prst="rect">
            <a:avLst/>
          </a:prstGeom>
          <a:noFill/>
        </p:spPr>
        <p:txBody>
          <a:bodyPr wrap="none" rtlCol="0">
            <a:spAutoFit/>
          </a:bodyPr>
          <a:lstStyle/>
          <a:p>
            <a:r>
              <a:rPr lang="en-US" sz="2400" b="1" dirty="0">
                <a:solidFill>
                  <a:schemeClr val="accent1"/>
                </a:solidFill>
              </a:rPr>
              <a:t>16 bits</a:t>
            </a:r>
          </a:p>
        </p:txBody>
      </p:sp>
      <p:sp>
        <p:nvSpPr>
          <p:cNvPr id="4" name="TextBox 3">
            <a:extLst>
              <a:ext uri="{FF2B5EF4-FFF2-40B4-BE49-F238E27FC236}">
                <a16:creationId xmlns:a16="http://schemas.microsoft.com/office/drawing/2014/main" id="{374A1E52-58C9-966A-9B50-6172C127B3DE}"/>
              </a:ext>
            </a:extLst>
          </p:cNvPr>
          <p:cNvSpPr txBox="1"/>
          <p:nvPr/>
        </p:nvSpPr>
        <p:spPr>
          <a:xfrm>
            <a:off x="5638800" y="4003256"/>
            <a:ext cx="987771" cy="461665"/>
          </a:xfrm>
          <a:prstGeom prst="rect">
            <a:avLst/>
          </a:prstGeom>
          <a:noFill/>
        </p:spPr>
        <p:txBody>
          <a:bodyPr wrap="none" rtlCol="0">
            <a:spAutoFit/>
          </a:bodyPr>
          <a:lstStyle/>
          <a:p>
            <a:r>
              <a:rPr lang="en-US" sz="2400" b="1" dirty="0">
                <a:solidFill>
                  <a:schemeClr val="accent1"/>
                </a:solidFill>
              </a:rPr>
              <a:t>4 bits</a:t>
            </a:r>
          </a:p>
        </p:txBody>
      </p:sp>
    </p:spTree>
    <p:extLst>
      <p:ext uri="{BB962C8B-B14F-4D97-AF65-F5344CB8AC3E}">
        <p14:creationId xmlns:p14="http://schemas.microsoft.com/office/powerpoint/2010/main" val="42670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B649-E96C-A547-B89A-F95F453759CF}"/>
              </a:ext>
            </a:extLst>
          </p:cNvPr>
          <p:cNvSpPr>
            <a:spLocks noGrp="1"/>
          </p:cNvSpPr>
          <p:nvPr>
            <p:ph type="title"/>
          </p:nvPr>
        </p:nvSpPr>
        <p:spPr/>
        <p:txBody>
          <a:bodyPr/>
          <a:lstStyle/>
          <a:p>
            <a:r>
              <a:rPr lang="en-US" dirty="0"/>
              <a:t>Exercise: Two-level Page Tables</a:t>
            </a:r>
          </a:p>
        </p:txBody>
      </p:sp>
      <p:sp>
        <p:nvSpPr>
          <p:cNvPr id="5" name="Content Placeholder 4">
            <a:extLst>
              <a:ext uri="{FF2B5EF4-FFF2-40B4-BE49-F238E27FC236}">
                <a16:creationId xmlns:a16="http://schemas.microsoft.com/office/drawing/2014/main" id="{4E4F7782-61DE-6045-A5D3-BB4D8C62CCE3}"/>
              </a:ext>
            </a:extLst>
          </p:cNvPr>
          <p:cNvSpPr>
            <a:spLocks noGrp="1"/>
          </p:cNvSpPr>
          <p:nvPr>
            <p:ph idx="1"/>
          </p:nvPr>
        </p:nvSpPr>
        <p:spPr>
          <a:xfrm>
            <a:off x="457200" y="1600200"/>
            <a:ext cx="4038600" cy="4876800"/>
          </a:xfrm>
        </p:spPr>
        <p:txBody>
          <a:bodyPr>
            <a:normAutofit/>
          </a:bodyPr>
          <a:lstStyle/>
          <a:p>
            <a:pPr marL="0" indent="0">
              <a:buNone/>
            </a:pPr>
            <a:r>
              <a:rPr lang="en-US" dirty="0"/>
              <a:t>Assume you are still working on that architecture.</a:t>
            </a:r>
          </a:p>
          <a:p>
            <a:endParaRPr lang="en-US" dirty="0"/>
          </a:p>
          <a:p>
            <a:pPr marL="0" indent="0">
              <a:buNone/>
            </a:pPr>
            <a:r>
              <a:rPr lang="en-US" dirty="0"/>
              <a:t>Compute the physical address corresponding to each of the virtual address:</a:t>
            </a:r>
          </a:p>
          <a:p>
            <a:pPr marL="731520" lvl="1" indent="-457200">
              <a:buFont typeface="+mj-lt"/>
              <a:buAutoNum type="alphaLcParenR"/>
            </a:pPr>
            <a:r>
              <a:rPr lang="en-US" dirty="0"/>
              <a:t>0x00000013</a:t>
            </a:r>
          </a:p>
          <a:p>
            <a:pPr marL="731520" lvl="1" indent="-457200">
              <a:buFont typeface="+mj-lt"/>
              <a:buAutoNum type="alphaLcParenR"/>
            </a:pPr>
            <a:r>
              <a:rPr lang="en-US" dirty="0"/>
              <a:t>0x20022002</a:t>
            </a:r>
          </a:p>
          <a:p>
            <a:pPr marL="731520" lvl="1" indent="-457200">
              <a:buFont typeface="+mj-lt"/>
              <a:buAutoNum type="alphaLcParenR"/>
            </a:pPr>
            <a:r>
              <a:rPr lang="en-US" dirty="0"/>
              <a:t>0x10015555</a:t>
            </a:r>
          </a:p>
          <a:p>
            <a:pPr marL="731520" lvl="1" indent="-457200">
              <a:buFont typeface="+mj-lt"/>
              <a:buAutoNum type="alphaLcParenR"/>
            </a:pPr>
            <a:r>
              <a:rPr lang="en-US" dirty="0"/>
              <a:t>0x10020105</a:t>
            </a:r>
          </a:p>
          <a:p>
            <a:endParaRPr lang="en-US" dirty="0"/>
          </a:p>
        </p:txBody>
      </p:sp>
      <p:grpSp>
        <p:nvGrpSpPr>
          <p:cNvPr id="4" name="Group 3">
            <a:extLst>
              <a:ext uri="{FF2B5EF4-FFF2-40B4-BE49-F238E27FC236}">
                <a16:creationId xmlns:a16="http://schemas.microsoft.com/office/drawing/2014/main" id="{F5387F81-867B-4247-9A44-F8941965B431}"/>
              </a:ext>
            </a:extLst>
          </p:cNvPr>
          <p:cNvGrpSpPr/>
          <p:nvPr/>
        </p:nvGrpSpPr>
        <p:grpSpPr>
          <a:xfrm>
            <a:off x="533401" y="2514600"/>
            <a:ext cx="3886197" cy="303646"/>
            <a:chOff x="2667000" y="2141397"/>
            <a:chExt cx="3886197" cy="303646"/>
          </a:xfrm>
        </p:grpSpPr>
        <p:grpSp>
          <p:nvGrpSpPr>
            <p:cNvPr id="6" name="Group 5">
              <a:extLst>
                <a:ext uri="{FF2B5EF4-FFF2-40B4-BE49-F238E27FC236}">
                  <a16:creationId xmlns:a16="http://schemas.microsoft.com/office/drawing/2014/main" id="{A6F80B35-CF0F-2645-AAE6-097827430226}"/>
                </a:ext>
              </a:extLst>
            </p:cNvPr>
            <p:cNvGrpSpPr/>
            <p:nvPr/>
          </p:nvGrpSpPr>
          <p:grpSpPr>
            <a:xfrm>
              <a:off x="2667000" y="2141400"/>
              <a:ext cx="3886197" cy="303643"/>
              <a:chOff x="2883034" y="2286000"/>
              <a:chExt cx="2324588" cy="255068"/>
            </a:xfrm>
          </p:grpSpPr>
          <p:sp>
            <p:nvSpPr>
              <p:cNvPr id="8" name="Rectangle 7">
                <a:extLst>
                  <a:ext uri="{FF2B5EF4-FFF2-40B4-BE49-F238E27FC236}">
                    <a16:creationId xmlns:a16="http://schemas.microsoft.com/office/drawing/2014/main" id="{F6282CFB-AA1E-4841-A314-E38E3CE5C85E}"/>
                  </a:ext>
                </a:extLst>
              </p:cNvPr>
              <p:cNvSpPr/>
              <p:nvPr/>
            </p:nvSpPr>
            <p:spPr>
              <a:xfrm>
                <a:off x="2883034" y="2286000"/>
                <a:ext cx="660353"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 bit idx1</a:t>
                </a:r>
              </a:p>
            </p:txBody>
          </p:sp>
          <p:sp>
            <p:nvSpPr>
              <p:cNvPr id="9" name="Rectangle 8">
                <a:extLst>
                  <a:ext uri="{FF2B5EF4-FFF2-40B4-BE49-F238E27FC236}">
                    <a16:creationId xmlns:a16="http://schemas.microsoft.com/office/drawing/2014/main" id="{7D374ED0-0785-0048-8AA8-3B35817602D8}"/>
                  </a:ext>
                </a:extLst>
              </p:cNvPr>
              <p:cNvSpPr/>
              <p:nvPr/>
            </p:nvSpPr>
            <p:spPr>
              <a:xfrm>
                <a:off x="4341598" y="2286000"/>
                <a:ext cx="866024" cy="255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16 bit offset</a:t>
                </a:r>
              </a:p>
            </p:txBody>
          </p:sp>
        </p:grpSp>
        <p:sp>
          <p:nvSpPr>
            <p:cNvPr id="7" name="Rectangle 6">
              <a:extLst>
                <a:ext uri="{FF2B5EF4-FFF2-40B4-BE49-F238E27FC236}">
                  <a16:creationId xmlns:a16="http://schemas.microsoft.com/office/drawing/2014/main" id="{2689B0D9-B89B-4B40-9318-CB512C296B79}"/>
                </a:ext>
              </a:extLst>
            </p:cNvPr>
            <p:cNvSpPr/>
            <p:nvPr/>
          </p:nvSpPr>
          <p:spPr>
            <a:xfrm>
              <a:off x="3770962" y="2141397"/>
              <a:ext cx="1334437" cy="303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idx2</a:t>
              </a:r>
            </a:p>
          </p:txBody>
        </p:sp>
      </p:grpSp>
      <p:graphicFrame>
        <p:nvGraphicFramePr>
          <p:cNvPr id="11" name="Table 10">
            <a:extLst>
              <a:ext uri="{FF2B5EF4-FFF2-40B4-BE49-F238E27FC236}">
                <a16:creationId xmlns:a16="http://schemas.microsoft.com/office/drawing/2014/main" id="{50BF165E-B66D-B849-BB71-889B4CFE5803}"/>
              </a:ext>
            </a:extLst>
          </p:cNvPr>
          <p:cNvGraphicFramePr>
            <a:graphicFrameLocks noGrp="1"/>
          </p:cNvGraphicFramePr>
          <p:nvPr>
            <p:extLst>
              <p:ext uri="{D42A27DB-BD31-4B8C-83A1-F6EECF244321}">
                <p14:modId xmlns:p14="http://schemas.microsoft.com/office/powerpoint/2010/main" val="996937015"/>
              </p:ext>
            </p:extLst>
          </p:nvPr>
        </p:nvGraphicFramePr>
        <p:xfrm>
          <a:off x="4960123" y="1683364"/>
          <a:ext cx="1428024" cy="1371600"/>
        </p:xfrm>
        <a:graphic>
          <a:graphicData uri="http://schemas.openxmlformats.org/drawingml/2006/table">
            <a:tbl>
              <a:tblPr firstRow="1" bandRow="1">
                <a:tableStyleId>{5C22544A-7EE6-4342-B048-85BDC9FD1C3A}</a:tableStyleId>
              </a:tblPr>
              <a:tblGrid>
                <a:gridCol w="409172">
                  <a:extLst>
                    <a:ext uri="{9D8B030D-6E8A-4147-A177-3AD203B41FA5}">
                      <a16:colId xmlns:a16="http://schemas.microsoft.com/office/drawing/2014/main" val="7733943"/>
                    </a:ext>
                  </a:extLst>
                </a:gridCol>
                <a:gridCol w="1018852">
                  <a:extLst>
                    <a:ext uri="{9D8B030D-6E8A-4147-A177-3AD203B41FA5}">
                      <a16:colId xmlns:a16="http://schemas.microsoft.com/office/drawing/2014/main" val="2340536180"/>
                    </a:ext>
                  </a:extLst>
                </a:gridCol>
              </a:tblGrid>
              <a:tr h="223762">
                <a:tc>
                  <a:txBody>
                    <a:bodyPr/>
                    <a:lstStyle/>
                    <a:p>
                      <a:r>
                        <a:rPr lang="en-US" sz="1200" dirty="0"/>
                        <a:t>v</a:t>
                      </a:r>
                    </a:p>
                  </a:txBody>
                  <a:tcPr/>
                </a:tc>
                <a:tc>
                  <a:txBody>
                    <a:bodyPr/>
                    <a:lstStyle/>
                    <a:p>
                      <a:r>
                        <a:rPr lang="en-US" sz="1200" dirty="0" err="1"/>
                        <a:t>PTFrame</a:t>
                      </a:r>
                      <a:endParaRPr lang="en-US" sz="1200" dirty="0"/>
                    </a:p>
                  </a:txBody>
                  <a:tcPr/>
                </a:tc>
                <a:extLst>
                  <a:ext uri="{0D108BD9-81ED-4DB2-BD59-A6C34878D82A}">
                    <a16:rowId xmlns:a16="http://schemas.microsoft.com/office/drawing/2014/main" val="4202681401"/>
                  </a:ext>
                </a:extLst>
              </a:tr>
              <a:tr h="223762">
                <a:tc>
                  <a:txBody>
                    <a:bodyPr/>
                    <a:lstStyle/>
                    <a:p>
                      <a:r>
                        <a:rPr lang="en-US" sz="1200" dirty="0"/>
                        <a:t>1</a:t>
                      </a:r>
                    </a:p>
                  </a:txBody>
                  <a:tcPr/>
                </a:tc>
                <a:tc>
                  <a:txBody>
                    <a:bodyPr/>
                    <a:lstStyle/>
                    <a:p>
                      <a:r>
                        <a:rPr lang="en-US" sz="1200" dirty="0"/>
                        <a:t>0x2F</a:t>
                      </a:r>
                    </a:p>
                  </a:txBody>
                  <a:tcPr/>
                </a:tc>
                <a:extLst>
                  <a:ext uri="{0D108BD9-81ED-4DB2-BD59-A6C34878D82A}">
                    <a16:rowId xmlns:a16="http://schemas.microsoft.com/office/drawing/2014/main" val="111645101"/>
                  </a:ext>
                </a:extLst>
              </a:tr>
              <a:tr h="223762">
                <a:tc>
                  <a:txBody>
                    <a:bodyPr/>
                    <a:lstStyle/>
                    <a:p>
                      <a:r>
                        <a:rPr lang="en-US" sz="1200" dirty="0"/>
                        <a:t>1</a:t>
                      </a:r>
                    </a:p>
                  </a:txBody>
                  <a:tcPr/>
                </a:tc>
                <a:tc>
                  <a:txBody>
                    <a:bodyPr/>
                    <a:lstStyle/>
                    <a:p>
                      <a:r>
                        <a:rPr lang="en-US" sz="1200" dirty="0"/>
                        <a:t>0x31</a:t>
                      </a:r>
                    </a:p>
                  </a:txBody>
                  <a:tcPr/>
                </a:tc>
                <a:extLst>
                  <a:ext uri="{0D108BD9-81ED-4DB2-BD59-A6C34878D82A}">
                    <a16:rowId xmlns:a16="http://schemas.microsoft.com/office/drawing/2014/main" val="3504091543"/>
                  </a:ext>
                </a:extLst>
              </a:tr>
              <a:tr h="223762">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902045245"/>
                  </a:ext>
                </a:extLst>
              </a:tr>
              <a:tr h="223762">
                <a:tc>
                  <a:txBody>
                    <a:bodyPr/>
                    <a:lstStyle/>
                    <a:p>
                      <a:r>
                        <a:rPr lang="en-US" sz="1200" dirty="0"/>
                        <a:t>0</a:t>
                      </a:r>
                    </a:p>
                  </a:txBody>
                  <a:tcPr/>
                </a:tc>
                <a:tc>
                  <a:txBody>
                    <a:bodyPr/>
                    <a:lstStyle/>
                    <a:p>
                      <a:r>
                        <a:rPr lang="en-US" sz="1200" dirty="0"/>
                        <a:t>0x2F</a:t>
                      </a:r>
                    </a:p>
                  </a:txBody>
                  <a:tcPr/>
                </a:tc>
                <a:extLst>
                  <a:ext uri="{0D108BD9-81ED-4DB2-BD59-A6C34878D82A}">
                    <a16:rowId xmlns:a16="http://schemas.microsoft.com/office/drawing/2014/main" val="2122521055"/>
                  </a:ext>
                </a:extLst>
              </a:tr>
            </a:tbl>
          </a:graphicData>
        </a:graphic>
      </p:graphicFrame>
      <p:sp>
        <p:nvSpPr>
          <p:cNvPr id="12" name="TextBox 11">
            <a:extLst>
              <a:ext uri="{FF2B5EF4-FFF2-40B4-BE49-F238E27FC236}">
                <a16:creationId xmlns:a16="http://schemas.microsoft.com/office/drawing/2014/main" id="{42B3DAAC-DAC2-C54F-808A-C14189A7D51A}"/>
              </a:ext>
            </a:extLst>
          </p:cNvPr>
          <p:cNvSpPr txBox="1"/>
          <p:nvPr/>
        </p:nvSpPr>
        <p:spPr>
          <a:xfrm>
            <a:off x="4903445" y="1371600"/>
            <a:ext cx="1484702" cy="338554"/>
          </a:xfrm>
          <a:prstGeom prst="rect">
            <a:avLst/>
          </a:prstGeom>
          <a:noFill/>
        </p:spPr>
        <p:txBody>
          <a:bodyPr wrap="none" rtlCol="0">
            <a:spAutoFit/>
          </a:bodyPr>
          <a:lstStyle/>
          <a:p>
            <a:r>
              <a:rPr lang="en-US" sz="1600" dirty="0"/>
              <a:t>page directory</a:t>
            </a:r>
          </a:p>
        </p:txBody>
      </p:sp>
      <p:graphicFrame>
        <p:nvGraphicFramePr>
          <p:cNvPr id="13" name="Table 12">
            <a:extLst>
              <a:ext uri="{FF2B5EF4-FFF2-40B4-BE49-F238E27FC236}">
                <a16:creationId xmlns:a16="http://schemas.microsoft.com/office/drawing/2014/main" id="{AB97CA95-3E44-984C-A229-0F10A2AC5200}"/>
              </a:ext>
            </a:extLst>
          </p:cNvPr>
          <p:cNvGraphicFramePr>
            <a:graphicFrameLocks noGrp="1"/>
          </p:cNvGraphicFramePr>
          <p:nvPr>
            <p:extLst>
              <p:ext uri="{D42A27DB-BD31-4B8C-83A1-F6EECF244321}">
                <p14:modId xmlns:p14="http://schemas.microsoft.com/office/powerpoint/2010/main" val="2050830803"/>
              </p:ext>
            </p:extLst>
          </p:nvPr>
        </p:nvGraphicFramePr>
        <p:xfrm>
          <a:off x="7294539" y="1628954"/>
          <a:ext cx="1544661" cy="1371600"/>
        </p:xfrm>
        <a:graphic>
          <a:graphicData uri="http://schemas.openxmlformats.org/drawingml/2006/table">
            <a:tbl>
              <a:tblPr firstRow="1" bandRow="1">
                <a:tableStyleId>{21E4AEA4-8DFA-4A89-87EB-49C32662AFE0}</a:tableStyleId>
              </a:tblPr>
              <a:tblGrid>
                <a:gridCol w="250743">
                  <a:extLst>
                    <a:ext uri="{9D8B030D-6E8A-4147-A177-3AD203B41FA5}">
                      <a16:colId xmlns:a16="http://schemas.microsoft.com/office/drawing/2014/main" val="7733943"/>
                    </a:ext>
                  </a:extLst>
                </a:gridCol>
                <a:gridCol w="754439">
                  <a:extLst>
                    <a:ext uri="{9D8B030D-6E8A-4147-A177-3AD203B41FA5}">
                      <a16:colId xmlns:a16="http://schemas.microsoft.com/office/drawing/2014/main" val="2340536180"/>
                    </a:ext>
                  </a:extLst>
                </a:gridCol>
                <a:gridCol w="539479">
                  <a:extLst>
                    <a:ext uri="{9D8B030D-6E8A-4147-A177-3AD203B41FA5}">
                      <a16:colId xmlns:a16="http://schemas.microsoft.com/office/drawing/2014/main" val="2223607705"/>
                    </a:ext>
                  </a:extLst>
                </a:gridCol>
              </a:tblGrid>
              <a:tr h="219527">
                <a:tc>
                  <a:txBody>
                    <a:bodyPr/>
                    <a:lstStyle/>
                    <a:p>
                      <a:r>
                        <a:rPr lang="en-US" sz="1200" dirty="0"/>
                        <a:t>v</a:t>
                      </a:r>
                    </a:p>
                  </a:txBody>
                  <a:tcPr/>
                </a:tc>
                <a:tc>
                  <a:txBody>
                    <a:bodyPr/>
                    <a:lstStyle/>
                    <a:p>
                      <a:r>
                        <a:rPr lang="en-US" sz="1200" dirty="0"/>
                        <a:t>Frame</a:t>
                      </a:r>
                    </a:p>
                  </a:txBody>
                  <a:tcPr/>
                </a:tc>
                <a:tc>
                  <a:txBody>
                    <a:bodyPr/>
                    <a:lstStyle/>
                    <a:p>
                      <a:r>
                        <a:rPr lang="en-US" sz="1200" dirty="0"/>
                        <a:t>Acc</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0x0047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0x0013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0x0042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sp>
        <p:nvSpPr>
          <p:cNvPr id="14" name="TextBox 13">
            <a:extLst>
              <a:ext uri="{FF2B5EF4-FFF2-40B4-BE49-F238E27FC236}">
                <a16:creationId xmlns:a16="http://schemas.microsoft.com/office/drawing/2014/main" id="{0E33E460-BFB1-F542-84B9-4814B13FFD0A}"/>
              </a:ext>
            </a:extLst>
          </p:cNvPr>
          <p:cNvSpPr txBox="1"/>
          <p:nvPr/>
        </p:nvSpPr>
        <p:spPr>
          <a:xfrm>
            <a:off x="7211035" y="1295400"/>
            <a:ext cx="1141659" cy="338554"/>
          </a:xfrm>
          <a:prstGeom prst="rect">
            <a:avLst/>
          </a:prstGeom>
          <a:noFill/>
        </p:spPr>
        <p:txBody>
          <a:bodyPr wrap="none" rtlCol="0">
            <a:spAutoFit/>
          </a:bodyPr>
          <a:lstStyle/>
          <a:p>
            <a:r>
              <a:rPr lang="en-US" sz="1600" dirty="0"/>
              <a:t>page table</a:t>
            </a:r>
          </a:p>
        </p:txBody>
      </p:sp>
      <p:sp>
        <p:nvSpPr>
          <p:cNvPr id="15" name="TextBox 14">
            <a:extLst>
              <a:ext uri="{FF2B5EF4-FFF2-40B4-BE49-F238E27FC236}">
                <a16:creationId xmlns:a16="http://schemas.microsoft.com/office/drawing/2014/main" id="{05FE4944-AC18-5343-AD0C-F58EC34A7D0E}"/>
              </a:ext>
            </a:extLst>
          </p:cNvPr>
          <p:cNvSpPr txBox="1"/>
          <p:nvPr/>
        </p:nvSpPr>
        <p:spPr>
          <a:xfrm rot="16200000">
            <a:off x="5237868" y="3008141"/>
            <a:ext cx="441146" cy="400110"/>
          </a:xfrm>
          <a:prstGeom prst="rect">
            <a:avLst/>
          </a:prstGeom>
          <a:noFill/>
        </p:spPr>
        <p:txBody>
          <a:bodyPr wrap="none" rtlCol="0">
            <a:spAutoFit/>
          </a:bodyPr>
          <a:lstStyle/>
          <a:p>
            <a:r>
              <a:rPr lang="en-US" sz="2000" b="1" dirty="0"/>
              <a:t>…</a:t>
            </a:r>
          </a:p>
        </p:txBody>
      </p:sp>
      <p:sp>
        <p:nvSpPr>
          <p:cNvPr id="3" name="TextBox 2">
            <a:extLst>
              <a:ext uri="{FF2B5EF4-FFF2-40B4-BE49-F238E27FC236}">
                <a16:creationId xmlns:a16="http://schemas.microsoft.com/office/drawing/2014/main" id="{FF4A0EA0-B5F0-C34A-84D4-93BDC6F9CAD0}"/>
              </a:ext>
            </a:extLst>
          </p:cNvPr>
          <p:cNvSpPr txBox="1"/>
          <p:nvPr/>
        </p:nvSpPr>
        <p:spPr>
          <a:xfrm>
            <a:off x="4540642" y="2777965"/>
            <a:ext cx="431528" cy="276999"/>
          </a:xfrm>
          <a:prstGeom prst="rect">
            <a:avLst/>
          </a:prstGeom>
          <a:noFill/>
        </p:spPr>
        <p:txBody>
          <a:bodyPr wrap="none" rtlCol="0">
            <a:spAutoFit/>
          </a:bodyPr>
          <a:lstStyle/>
          <a:p>
            <a:pPr algn="r"/>
            <a:r>
              <a:rPr lang="en-US" sz="1200" dirty="0"/>
              <a:t>0x3</a:t>
            </a:r>
          </a:p>
        </p:txBody>
      </p:sp>
      <p:sp>
        <p:nvSpPr>
          <p:cNvPr id="16" name="TextBox 15">
            <a:extLst>
              <a:ext uri="{FF2B5EF4-FFF2-40B4-BE49-F238E27FC236}">
                <a16:creationId xmlns:a16="http://schemas.microsoft.com/office/drawing/2014/main" id="{FC3C181B-8236-5741-8750-2E80886280AC}"/>
              </a:ext>
            </a:extLst>
          </p:cNvPr>
          <p:cNvSpPr txBox="1"/>
          <p:nvPr/>
        </p:nvSpPr>
        <p:spPr>
          <a:xfrm>
            <a:off x="4540642" y="2500966"/>
            <a:ext cx="431528" cy="276999"/>
          </a:xfrm>
          <a:prstGeom prst="rect">
            <a:avLst/>
          </a:prstGeom>
          <a:noFill/>
        </p:spPr>
        <p:txBody>
          <a:bodyPr wrap="none" rtlCol="0">
            <a:spAutoFit/>
          </a:bodyPr>
          <a:lstStyle/>
          <a:p>
            <a:pPr algn="r"/>
            <a:r>
              <a:rPr lang="en-US" sz="1200" dirty="0"/>
              <a:t>0x2</a:t>
            </a:r>
          </a:p>
        </p:txBody>
      </p:sp>
      <p:sp>
        <p:nvSpPr>
          <p:cNvPr id="17" name="TextBox 16">
            <a:extLst>
              <a:ext uri="{FF2B5EF4-FFF2-40B4-BE49-F238E27FC236}">
                <a16:creationId xmlns:a16="http://schemas.microsoft.com/office/drawing/2014/main" id="{8045E19D-98C2-A244-A593-F1386DCDA3D7}"/>
              </a:ext>
            </a:extLst>
          </p:cNvPr>
          <p:cNvSpPr txBox="1"/>
          <p:nvPr/>
        </p:nvSpPr>
        <p:spPr>
          <a:xfrm>
            <a:off x="4540642" y="2230664"/>
            <a:ext cx="431528" cy="276999"/>
          </a:xfrm>
          <a:prstGeom prst="rect">
            <a:avLst/>
          </a:prstGeom>
          <a:noFill/>
        </p:spPr>
        <p:txBody>
          <a:bodyPr wrap="none" rtlCol="0">
            <a:spAutoFit/>
          </a:bodyPr>
          <a:lstStyle/>
          <a:p>
            <a:pPr algn="r"/>
            <a:r>
              <a:rPr lang="en-US" sz="1200" dirty="0"/>
              <a:t>0x1</a:t>
            </a:r>
          </a:p>
        </p:txBody>
      </p:sp>
      <p:sp>
        <p:nvSpPr>
          <p:cNvPr id="18" name="TextBox 17">
            <a:extLst>
              <a:ext uri="{FF2B5EF4-FFF2-40B4-BE49-F238E27FC236}">
                <a16:creationId xmlns:a16="http://schemas.microsoft.com/office/drawing/2014/main" id="{FB6F5B15-160D-9E4F-B0FD-0ACB5064A0E1}"/>
              </a:ext>
            </a:extLst>
          </p:cNvPr>
          <p:cNvSpPr txBox="1"/>
          <p:nvPr/>
        </p:nvSpPr>
        <p:spPr>
          <a:xfrm>
            <a:off x="4540642" y="1967060"/>
            <a:ext cx="431528" cy="276999"/>
          </a:xfrm>
          <a:prstGeom prst="rect">
            <a:avLst/>
          </a:prstGeom>
          <a:noFill/>
        </p:spPr>
        <p:txBody>
          <a:bodyPr wrap="none" rtlCol="0">
            <a:spAutoFit/>
          </a:bodyPr>
          <a:lstStyle/>
          <a:p>
            <a:pPr algn="r"/>
            <a:r>
              <a:rPr lang="en-US" sz="1200" dirty="0"/>
              <a:t>0x0</a:t>
            </a:r>
          </a:p>
        </p:txBody>
      </p:sp>
      <p:graphicFrame>
        <p:nvGraphicFramePr>
          <p:cNvPr id="19" name="Table 18">
            <a:extLst>
              <a:ext uri="{FF2B5EF4-FFF2-40B4-BE49-F238E27FC236}">
                <a16:creationId xmlns:a16="http://schemas.microsoft.com/office/drawing/2014/main" id="{B8D3BB5D-4FCC-B942-8585-255B3BD7377C}"/>
              </a:ext>
            </a:extLst>
          </p:cNvPr>
          <p:cNvGraphicFramePr>
            <a:graphicFrameLocks noGrp="1"/>
          </p:cNvGraphicFramePr>
          <p:nvPr>
            <p:extLst>
              <p:ext uri="{D42A27DB-BD31-4B8C-83A1-F6EECF244321}">
                <p14:modId xmlns:p14="http://schemas.microsoft.com/office/powerpoint/2010/main" val="2696812199"/>
              </p:ext>
            </p:extLst>
          </p:nvPr>
        </p:nvGraphicFramePr>
        <p:xfrm>
          <a:off x="4972170" y="3428769"/>
          <a:ext cx="1428024" cy="274320"/>
        </p:xfrm>
        <a:graphic>
          <a:graphicData uri="http://schemas.openxmlformats.org/drawingml/2006/table">
            <a:tbl>
              <a:tblPr bandRow="1">
                <a:tableStyleId>{5C22544A-7EE6-4342-B048-85BDC9FD1C3A}</a:tableStyleId>
              </a:tblPr>
              <a:tblGrid>
                <a:gridCol w="409172">
                  <a:extLst>
                    <a:ext uri="{9D8B030D-6E8A-4147-A177-3AD203B41FA5}">
                      <a16:colId xmlns:a16="http://schemas.microsoft.com/office/drawing/2014/main" val="7733943"/>
                    </a:ext>
                  </a:extLst>
                </a:gridCol>
                <a:gridCol w="1018852">
                  <a:extLst>
                    <a:ext uri="{9D8B030D-6E8A-4147-A177-3AD203B41FA5}">
                      <a16:colId xmlns:a16="http://schemas.microsoft.com/office/drawing/2014/main" val="2340536180"/>
                    </a:ext>
                  </a:extLst>
                </a:gridCol>
              </a:tblGrid>
              <a:tr h="223762">
                <a:tc>
                  <a:txBody>
                    <a:bodyPr/>
                    <a:lstStyle/>
                    <a:p>
                      <a:r>
                        <a:rPr lang="en-US" sz="1200" dirty="0"/>
                        <a:t>1</a:t>
                      </a:r>
                    </a:p>
                  </a:txBody>
                  <a:tcPr/>
                </a:tc>
                <a:tc>
                  <a:txBody>
                    <a:bodyPr/>
                    <a:lstStyle/>
                    <a:p>
                      <a:r>
                        <a:rPr lang="en-US" sz="1200" dirty="0"/>
                        <a:t>0x23</a:t>
                      </a:r>
                    </a:p>
                  </a:txBody>
                  <a:tcPr/>
                </a:tc>
                <a:extLst>
                  <a:ext uri="{0D108BD9-81ED-4DB2-BD59-A6C34878D82A}">
                    <a16:rowId xmlns:a16="http://schemas.microsoft.com/office/drawing/2014/main" val="2122521055"/>
                  </a:ext>
                </a:extLst>
              </a:tr>
            </a:tbl>
          </a:graphicData>
        </a:graphic>
      </p:graphicFrame>
      <p:sp>
        <p:nvSpPr>
          <p:cNvPr id="20" name="TextBox 19">
            <a:extLst>
              <a:ext uri="{FF2B5EF4-FFF2-40B4-BE49-F238E27FC236}">
                <a16:creationId xmlns:a16="http://schemas.microsoft.com/office/drawing/2014/main" id="{63B96E9A-16A0-D140-AE77-EC8B374FE1DF}"/>
              </a:ext>
            </a:extLst>
          </p:cNvPr>
          <p:cNvSpPr txBox="1"/>
          <p:nvPr/>
        </p:nvSpPr>
        <p:spPr>
          <a:xfrm>
            <a:off x="4505302" y="3428770"/>
            <a:ext cx="497482" cy="276999"/>
          </a:xfrm>
          <a:prstGeom prst="rect">
            <a:avLst/>
          </a:prstGeom>
          <a:noFill/>
        </p:spPr>
        <p:txBody>
          <a:bodyPr wrap="square" rtlCol="0">
            <a:spAutoFit/>
          </a:bodyPr>
          <a:lstStyle/>
          <a:p>
            <a:pPr algn="r"/>
            <a:r>
              <a:rPr lang="en-US" sz="1200" dirty="0"/>
              <a:t>0xF</a:t>
            </a:r>
          </a:p>
        </p:txBody>
      </p:sp>
      <p:graphicFrame>
        <p:nvGraphicFramePr>
          <p:cNvPr id="21" name="Table 20">
            <a:extLst>
              <a:ext uri="{FF2B5EF4-FFF2-40B4-BE49-F238E27FC236}">
                <a16:creationId xmlns:a16="http://schemas.microsoft.com/office/drawing/2014/main" id="{354942CF-6DF9-8649-82BF-20C17E0097CD}"/>
              </a:ext>
            </a:extLst>
          </p:cNvPr>
          <p:cNvGraphicFramePr>
            <a:graphicFrameLocks noGrp="1"/>
          </p:cNvGraphicFramePr>
          <p:nvPr>
            <p:extLst>
              <p:ext uri="{D42A27DB-BD31-4B8C-83A1-F6EECF244321}">
                <p14:modId xmlns:p14="http://schemas.microsoft.com/office/powerpoint/2010/main" val="3687656412"/>
              </p:ext>
            </p:extLst>
          </p:nvPr>
        </p:nvGraphicFramePr>
        <p:xfrm>
          <a:off x="7315200" y="5386339"/>
          <a:ext cx="1544661" cy="1097280"/>
        </p:xfrm>
        <a:graphic>
          <a:graphicData uri="http://schemas.openxmlformats.org/drawingml/2006/table">
            <a:tbl>
              <a:tblPr bandRow="1">
                <a:tableStyleId>{21E4AEA4-8DFA-4A89-87EB-49C32662AFE0}</a:tableStyleId>
              </a:tblPr>
              <a:tblGrid>
                <a:gridCol w="250743">
                  <a:extLst>
                    <a:ext uri="{9D8B030D-6E8A-4147-A177-3AD203B41FA5}">
                      <a16:colId xmlns:a16="http://schemas.microsoft.com/office/drawing/2014/main" val="7733943"/>
                    </a:ext>
                  </a:extLst>
                </a:gridCol>
                <a:gridCol w="760518">
                  <a:extLst>
                    <a:ext uri="{9D8B030D-6E8A-4147-A177-3AD203B41FA5}">
                      <a16:colId xmlns:a16="http://schemas.microsoft.com/office/drawing/2014/main" val="2340536180"/>
                    </a:ext>
                  </a:extLst>
                </a:gridCol>
                <a:gridCol w="533400">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0x002A</a:t>
                      </a:r>
                    </a:p>
                  </a:txBody>
                  <a:tcPr/>
                </a:tc>
                <a:tc>
                  <a:txBody>
                    <a:bodyPr/>
                    <a:lstStyle/>
                    <a:p>
                      <a:r>
                        <a:rPr lang="en-US" sz="1200" dirty="0"/>
                        <a:t>R</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0xCAFE</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0x2A04</a:t>
                      </a:r>
                    </a:p>
                  </a:txBody>
                  <a:tcPr/>
                </a:tc>
                <a:tc>
                  <a:txBody>
                    <a:bodyPr/>
                    <a:lstStyle/>
                    <a:p>
                      <a:r>
                        <a:rPr lang="en-US" sz="1200" dirty="0"/>
                        <a:t>R,W</a:t>
                      </a:r>
                    </a:p>
                  </a:txBody>
                  <a:tcPr/>
                </a:tc>
                <a:extLst>
                  <a:ext uri="{0D108BD9-81ED-4DB2-BD59-A6C34878D82A}">
                    <a16:rowId xmlns:a16="http://schemas.microsoft.com/office/drawing/2014/main" val="902045245"/>
                  </a:ext>
                </a:extLst>
              </a:tr>
            </a:tbl>
          </a:graphicData>
        </a:graphic>
      </p:graphicFrame>
      <p:sp>
        <p:nvSpPr>
          <p:cNvPr id="23" name="TextBox 22">
            <a:extLst>
              <a:ext uri="{FF2B5EF4-FFF2-40B4-BE49-F238E27FC236}">
                <a16:creationId xmlns:a16="http://schemas.microsoft.com/office/drawing/2014/main" id="{EAA9D0DC-BD38-5046-A2CC-81972B2CCF94}"/>
              </a:ext>
            </a:extLst>
          </p:cNvPr>
          <p:cNvSpPr txBox="1"/>
          <p:nvPr/>
        </p:nvSpPr>
        <p:spPr>
          <a:xfrm rot="16200000">
            <a:off x="7738270" y="2988727"/>
            <a:ext cx="44114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E938A22A-1685-7C45-B7FE-1BD1CD9B6270}"/>
              </a:ext>
            </a:extLst>
          </p:cNvPr>
          <p:cNvSpPr txBox="1"/>
          <p:nvPr/>
        </p:nvSpPr>
        <p:spPr>
          <a:xfrm>
            <a:off x="6893700" y="2745354"/>
            <a:ext cx="431528" cy="276999"/>
          </a:xfrm>
          <a:prstGeom prst="rect">
            <a:avLst/>
          </a:prstGeom>
          <a:noFill/>
        </p:spPr>
        <p:txBody>
          <a:bodyPr wrap="none" rtlCol="0">
            <a:spAutoFit/>
          </a:bodyPr>
          <a:lstStyle/>
          <a:p>
            <a:pPr algn="r"/>
            <a:r>
              <a:rPr lang="en-US" sz="1200" dirty="0"/>
              <a:t>0x3</a:t>
            </a:r>
          </a:p>
        </p:txBody>
      </p:sp>
      <p:sp>
        <p:nvSpPr>
          <p:cNvPr id="25" name="TextBox 24">
            <a:extLst>
              <a:ext uri="{FF2B5EF4-FFF2-40B4-BE49-F238E27FC236}">
                <a16:creationId xmlns:a16="http://schemas.microsoft.com/office/drawing/2014/main" id="{AE23F880-3A61-1243-AD1E-50EAAD42F6FA}"/>
              </a:ext>
            </a:extLst>
          </p:cNvPr>
          <p:cNvSpPr txBox="1"/>
          <p:nvPr/>
        </p:nvSpPr>
        <p:spPr>
          <a:xfrm>
            <a:off x="6893700" y="2468355"/>
            <a:ext cx="431528" cy="276999"/>
          </a:xfrm>
          <a:prstGeom prst="rect">
            <a:avLst/>
          </a:prstGeom>
          <a:noFill/>
        </p:spPr>
        <p:txBody>
          <a:bodyPr wrap="none" rtlCol="0">
            <a:spAutoFit/>
          </a:bodyPr>
          <a:lstStyle/>
          <a:p>
            <a:pPr algn="r"/>
            <a:r>
              <a:rPr lang="en-US" sz="1200" dirty="0"/>
              <a:t>0x2</a:t>
            </a:r>
          </a:p>
        </p:txBody>
      </p:sp>
      <p:sp>
        <p:nvSpPr>
          <p:cNvPr id="26" name="TextBox 25">
            <a:extLst>
              <a:ext uri="{FF2B5EF4-FFF2-40B4-BE49-F238E27FC236}">
                <a16:creationId xmlns:a16="http://schemas.microsoft.com/office/drawing/2014/main" id="{48CD353D-0375-0844-A56A-9B6FF3ED9EC7}"/>
              </a:ext>
            </a:extLst>
          </p:cNvPr>
          <p:cNvSpPr txBox="1"/>
          <p:nvPr/>
        </p:nvSpPr>
        <p:spPr>
          <a:xfrm>
            <a:off x="6893700" y="2198053"/>
            <a:ext cx="431528" cy="276999"/>
          </a:xfrm>
          <a:prstGeom prst="rect">
            <a:avLst/>
          </a:prstGeom>
          <a:noFill/>
        </p:spPr>
        <p:txBody>
          <a:bodyPr wrap="none" rtlCol="0">
            <a:spAutoFit/>
          </a:bodyPr>
          <a:lstStyle/>
          <a:p>
            <a:pPr algn="r"/>
            <a:r>
              <a:rPr lang="en-US" sz="1200" dirty="0"/>
              <a:t>0x1</a:t>
            </a:r>
          </a:p>
        </p:txBody>
      </p:sp>
      <p:sp>
        <p:nvSpPr>
          <p:cNvPr id="27" name="TextBox 26">
            <a:extLst>
              <a:ext uri="{FF2B5EF4-FFF2-40B4-BE49-F238E27FC236}">
                <a16:creationId xmlns:a16="http://schemas.microsoft.com/office/drawing/2014/main" id="{7CC41B22-D94E-9848-B24B-F627E975B303}"/>
              </a:ext>
            </a:extLst>
          </p:cNvPr>
          <p:cNvSpPr txBox="1"/>
          <p:nvPr/>
        </p:nvSpPr>
        <p:spPr>
          <a:xfrm>
            <a:off x="6893700" y="1934449"/>
            <a:ext cx="431528" cy="276999"/>
          </a:xfrm>
          <a:prstGeom prst="rect">
            <a:avLst/>
          </a:prstGeom>
          <a:noFill/>
        </p:spPr>
        <p:txBody>
          <a:bodyPr wrap="none" rtlCol="0">
            <a:spAutoFit/>
          </a:bodyPr>
          <a:lstStyle/>
          <a:p>
            <a:pPr algn="r"/>
            <a:r>
              <a:rPr lang="en-US" sz="1200" dirty="0"/>
              <a:t>0x0</a:t>
            </a:r>
          </a:p>
        </p:txBody>
      </p:sp>
      <p:sp>
        <p:nvSpPr>
          <p:cNvPr id="29" name="TextBox 28">
            <a:extLst>
              <a:ext uri="{FF2B5EF4-FFF2-40B4-BE49-F238E27FC236}">
                <a16:creationId xmlns:a16="http://schemas.microsoft.com/office/drawing/2014/main" id="{9E2254FA-53EE-9A42-A853-F6184E1B4877}"/>
              </a:ext>
            </a:extLst>
          </p:cNvPr>
          <p:cNvSpPr txBox="1"/>
          <p:nvPr/>
        </p:nvSpPr>
        <p:spPr>
          <a:xfrm>
            <a:off x="6924172" y="5402005"/>
            <a:ext cx="686327" cy="276999"/>
          </a:xfrm>
          <a:prstGeom prst="rect">
            <a:avLst/>
          </a:prstGeom>
          <a:noFill/>
        </p:spPr>
        <p:txBody>
          <a:bodyPr wrap="square" rtlCol="0">
            <a:spAutoFit/>
          </a:bodyPr>
          <a:lstStyle/>
          <a:p>
            <a:r>
              <a:rPr lang="en-US" sz="1200" dirty="0"/>
              <a:t>0x0</a:t>
            </a:r>
          </a:p>
        </p:txBody>
      </p:sp>
      <p:sp>
        <p:nvSpPr>
          <p:cNvPr id="30" name="TextBox 29">
            <a:extLst>
              <a:ext uri="{FF2B5EF4-FFF2-40B4-BE49-F238E27FC236}">
                <a16:creationId xmlns:a16="http://schemas.microsoft.com/office/drawing/2014/main" id="{AB85C444-7268-7349-A9D8-50E526DA4341}"/>
              </a:ext>
            </a:extLst>
          </p:cNvPr>
          <p:cNvSpPr txBox="1"/>
          <p:nvPr/>
        </p:nvSpPr>
        <p:spPr>
          <a:xfrm>
            <a:off x="6924172" y="5683746"/>
            <a:ext cx="686327" cy="276999"/>
          </a:xfrm>
          <a:prstGeom prst="rect">
            <a:avLst/>
          </a:prstGeom>
          <a:noFill/>
        </p:spPr>
        <p:txBody>
          <a:bodyPr wrap="square" rtlCol="0">
            <a:spAutoFit/>
          </a:bodyPr>
          <a:lstStyle/>
          <a:p>
            <a:r>
              <a:rPr lang="en-US" sz="1200" dirty="0"/>
              <a:t>0x1</a:t>
            </a:r>
          </a:p>
        </p:txBody>
      </p:sp>
      <p:sp>
        <p:nvSpPr>
          <p:cNvPr id="31" name="TextBox 30">
            <a:extLst>
              <a:ext uri="{FF2B5EF4-FFF2-40B4-BE49-F238E27FC236}">
                <a16:creationId xmlns:a16="http://schemas.microsoft.com/office/drawing/2014/main" id="{0F5428B6-2770-DE49-99BC-3014F10342F6}"/>
              </a:ext>
            </a:extLst>
          </p:cNvPr>
          <p:cNvSpPr txBox="1"/>
          <p:nvPr/>
        </p:nvSpPr>
        <p:spPr>
          <a:xfrm>
            <a:off x="6933673" y="5949305"/>
            <a:ext cx="686327" cy="276999"/>
          </a:xfrm>
          <a:prstGeom prst="rect">
            <a:avLst/>
          </a:prstGeom>
          <a:noFill/>
        </p:spPr>
        <p:txBody>
          <a:bodyPr wrap="square" rtlCol="0">
            <a:spAutoFit/>
          </a:bodyPr>
          <a:lstStyle/>
          <a:p>
            <a:r>
              <a:rPr lang="en-US" sz="1200" dirty="0"/>
              <a:t>0x2</a:t>
            </a:r>
          </a:p>
        </p:txBody>
      </p:sp>
      <p:sp>
        <p:nvSpPr>
          <p:cNvPr id="32" name="TextBox 31">
            <a:extLst>
              <a:ext uri="{FF2B5EF4-FFF2-40B4-BE49-F238E27FC236}">
                <a16:creationId xmlns:a16="http://schemas.microsoft.com/office/drawing/2014/main" id="{ADBC71F7-99CF-C041-A6A0-88EB0489D536}"/>
              </a:ext>
            </a:extLst>
          </p:cNvPr>
          <p:cNvSpPr txBox="1"/>
          <p:nvPr/>
        </p:nvSpPr>
        <p:spPr>
          <a:xfrm>
            <a:off x="6933673" y="6231046"/>
            <a:ext cx="686327" cy="276999"/>
          </a:xfrm>
          <a:prstGeom prst="rect">
            <a:avLst/>
          </a:prstGeom>
          <a:noFill/>
        </p:spPr>
        <p:txBody>
          <a:bodyPr wrap="square" rtlCol="0">
            <a:spAutoFit/>
          </a:bodyPr>
          <a:lstStyle/>
          <a:p>
            <a:r>
              <a:rPr lang="en-US" sz="1200" dirty="0"/>
              <a:t>0x3</a:t>
            </a:r>
          </a:p>
        </p:txBody>
      </p:sp>
      <p:sp>
        <p:nvSpPr>
          <p:cNvPr id="33" name="TextBox 32">
            <a:extLst>
              <a:ext uri="{FF2B5EF4-FFF2-40B4-BE49-F238E27FC236}">
                <a16:creationId xmlns:a16="http://schemas.microsoft.com/office/drawing/2014/main" id="{40BD467D-6994-0D4C-B7FF-2F3800B3D2A9}"/>
              </a:ext>
            </a:extLst>
          </p:cNvPr>
          <p:cNvSpPr txBox="1"/>
          <p:nvPr/>
        </p:nvSpPr>
        <p:spPr>
          <a:xfrm rot="16200000">
            <a:off x="7744164" y="6466265"/>
            <a:ext cx="441146" cy="400110"/>
          </a:xfrm>
          <a:prstGeom prst="rect">
            <a:avLst/>
          </a:prstGeom>
          <a:noFill/>
        </p:spPr>
        <p:txBody>
          <a:bodyPr wrap="none" rtlCol="0">
            <a:spAutoFit/>
          </a:bodyPr>
          <a:lstStyle/>
          <a:p>
            <a:r>
              <a:rPr lang="en-US" sz="2000" b="1" dirty="0"/>
              <a:t>…</a:t>
            </a:r>
          </a:p>
        </p:txBody>
      </p:sp>
      <p:sp>
        <p:nvSpPr>
          <p:cNvPr id="35" name="TextBox 34">
            <a:extLst>
              <a:ext uri="{FF2B5EF4-FFF2-40B4-BE49-F238E27FC236}">
                <a16:creationId xmlns:a16="http://schemas.microsoft.com/office/drawing/2014/main" id="{3E018F0F-E661-A449-AF78-3C1A329E7C9F}"/>
              </a:ext>
            </a:extLst>
          </p:cNvPr>
          <p:cNvSpPr txBox="1"/>
          <p:nvPr/>
        </p:nvSpPr>
        <p:spPr>
          <a:xfrm>
            <a:off x="2859522" y="3977924"/>
            <a:ext cx="1899879" cy="461665"/>
          </a:xfrm>
          <a:prstGeom prst="rect">
            <a:avLst/>
          </a:prstGeom>
          <a:noFill/>
        </p:spPr>
        <p:txBody>
          <a:bodyPr wrap="none" rtlCol="0">
            <a:spAutoFit/>
          </a:bodyPr>
          <a:lstStyle/>
          <a:p>
            <a:r>
              <a:rPr lang="en-US" sz="2400" b="1" dirty="0">
                <a:solidFill>
                  <a:schemeClr val="accent1"/>
                </a:solidFill>
              </a:rPr>
              <a:t>0x00470013</a:t>
            </a:r>
          </a:p>
        </p:txBody>
      </p:sp>
      <p:sp>
        <p:nvSpPr>
          <p:cNvPr id="36" name="TextBox 35">
            <a:extLst>
              <a:ext uri="{FF2B5EF4-FFF2-40B4-BE49-F238E27FC236}">
                <a16:creationId xmlns:a16="http://schemas.microsoft.com/office/drawing/2014/main" id="{72C78160-61E3-A941-BC60-8EA8F31637E0}"/>
              </a:ext>
            </a:extLst>
          </p:cNvPr>
          <p:cNvSpPr txBox="1"/>
          <p:nvPr/>
        </p:nvSpPr>
        <p:spPr>
          <a:xfrm>
            <a:off x="2853091" y="4347255"/>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37" name="TextBox 36">
            <a:extLst>
              <a:ext uri="{FF2B5EF4-FFF2-40B4-BE49-F238E27FC236}">
                <a16:creationId xmlns:a16="http://schemas.microsoft.com/office/drawing/2014/main" id="{D886C8AF-B79A-FB4E-98A1-B1E49D51E066}"/>
              </a:ext>
            </a:extLst>
          </p:cNvPr>
          <p:cNvSpPr txBox="1"/>
          <p:nvPr/>
        </p:nvSpPr>
        <p:spPr>
          <a:xfrm>
            <a:off x="2824928" y="4702926"/>
            <a:ext cx="2052165" cy="461665"/>
          </a:xfrm>
          <a:prstGeom prst="rect">
            <a:avLst/>
          </a:prstGeom>
          <a:noFill/>
        </p:spPr>
        <p:txBody>
          <a:bodyPr wrap="none" rtlCol="0">
            <a:spAutoFit/>
          </a:bodyPr>
          <a:lstStyle/>
          <a:p>
            <a:r>
              <a:rPr lang="en-US" sz="2400" b="1" dirty="0">
                <a:solidFill>
                  <a:schemeClr val="accent1"/>
                </a:solidFill>
              </a:rPr>
              <a:t>0xCAFE5555</a:t>
            </a:r>
          </a:p>
        </p:txBody>
      </p:sp>
      <p:sp>
        <p:nvSpPr>
          <p:cNvPr id="10" name="Rectangle 9">
            <a:extLst>
              <a:ext uri="{FF2B5EF4-FFF2-40B4-BE49-F238E27FC236}">
                <a16:creationId xmlns:a16="http://schemas.microsoft.com/office/drawing/2014/main" id="{13FF1836-7B73-EE45-AC7F-7CCC8B8A3DF9}"/>
              </a:ext>
            </a:extLst>
          </p:cNvPr>
          <p:cNvSpPr/>
          <p:nvPr/>
        </p:nvSpPr>
        <p:spPr>
          <a:xfrm>
            <a:off x="6498914" y="1600200"/>
            <a:ext cx="2416487" cy="17934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FEABD1B1-375E-4B4A-B119-FE1BE3694F56}"/>
              </a:ext>
            </a:extLst>
          </p:cNvPr>
          <p:cNvSpPr txBox="1"/>
          <p:nvPr/>
        </p:nvSpPr>
        <p:spPr>
          <a:xfrm>
            <a:off x="6420374" y="1609363"/>
            <a:ext cx="958917" cy="307777"/>
          </a:xfrm>
          <a:prstGeom prst="rect">
            <a:avLst/>
          </a:prstGeom>
          <a:noFill/>
        </p:spPr>
        <p:txBody>
          <a:bodyPr wrap="none" rtlCol="0">
            <a:spAutoFit/>
          </a:bodyPr>
          <a:lstStyle/>
          <a:p>
            <a:r>
              <a:rPr lang="en-US" sz="1400" dirty="0"/>
              <a:t>Frame 2F</a:t>
            </a:r>
          </a:p>
        </p:txBody>
      </p:sp>
      <p:sp>
        <p:nvSpPr>
          <p:cNvPr id="38" name="Rectangle 37">
            <a:extLst>
              <a:ext uri="{FF2B5EF4-FFF2-40B4-BE49-F238E27FC236}">
                <a16:creationId xmlns:a16="http://schemas.microsoft.com/office/drawing/2014/main" id="{132E92D6-303F-FB4A-9FB0-D703A54F5D50}"/>
              </a:ext>
            </a:extLst>
          </p:cNvPr>
          <p:cNvSpPr/>
          <p:nvPr/>
        </p:nvSpPr>
        <p:spPr>
          <a:xfrm>
            <a:off x="6498914" y="3400106"/>
            <a:ext cx="2416487" cy="17052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9A02E9F7-0850-7848-81C9-9659973CB765}"/>
              </a:ext>
            </a:extLst>
          </p:cNvPr>
          <p:cNvSpPr txBox="1"/>
          <p:nvPr/>
        </p:nvSpPr>
        <p:spPr>
          <a:xfrm>
            <a:off x="6444344" y="3382437"/>
            <a:ext cx="949299" cy="307777"/>
          </a:xfrm>
          <a:prstGeom prst="rect">
            <a:avLst/>
          </a:prstGeom>
          <a:noFill/>
        </p:spPr>
        <p:txBody>
          <a:bodyPr wrap="none" rtlCol="0">
            <a:spAutoFit/>
          </a:bodyPr>
          <a:lstStyle/>
          <a:p>
            <a:r>
              <a:rPr lang="en-US" sz="1400" dirty="0"/>
              <a:t>Frame 30</a:t>
            </a:r>
          </a:p>
        </p:txBody>
      </p:sp>
      <p:sp>
        <p:nvSpPr>
          <p:cNvPr id="40" name="Rectangle 39">
            <a:extLst>
              <a:ext uri="{FF2B5EF4-FFF2-40B4-BE49-F238E27FC236}">
                <a16:creationId xmlns:a16="http://schemas.microsoft.com/office/drawing/2014/main" id="{72DC5F93-A957-D043-8C8A-195397DE8B5A}"/>
              </a:ext>
            </a:extLst>
          </p:cNvPr>
          <p:cNvSpPr/>
          <p:nvPr/>
        </p:nvSpPr>
        <p:spPr>
          <a:xfrm>
            <a:off x="6498914" y="5105400"/>
            <a:ext cx="2416487" cy="17052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TextBox 40">
            <a:extLst>
              <a:ext uri="{FF2B5EF4-FFF2-40B4-BE49-F238E27FC236}">
                <a16:creationId xmlns:a16="http://schemas.microsoft.com/office/drawing/2014/main" id="{CAC5E8B0-C158-1D42-89C3-7BB6A6FB95DC}"/>
              </a:ext>
            </a:extLst>
          </p:cNvPr>
          <p:cNvSpPr txBox="1"/>
          <p:nvPr/>
        </p:nvSpPr>
        <p:spPr>
          <a:xfrm>
            <a:off x="6459023" y="5117238"/>
            <a:ext cx="949299" cy="307777"/>
          </a:xfrm>
          <a:prstGeom prst="rect">
            <a:avLst/>
          </a:prstGeom>
          <a:noFill/>
        </p:spPr>
        <p:txBody>
          <a:bodyPr wrap="none" rtlCol="0">
            <a:spAutoFit/>
          </a:bodyPr>
          <a:lstStyle/>
          <a:p>
            <a:r>
              <a:rPr lang="en-US" sz="1400" dirty="0"/>
              <a:t>Frame 31</a:t>
            </a:r>
          </a:p>
        </p:txBody>
      </p:sp>
      <p:pic>
        <p:nvPicPr>
          <p:cNvPr id="34" name="Picture 33">
            <a:extLst>
              <a:ext uri="{FF2B5EF4-FFF2-40B4-BE49-F238E27FC236}">
                <a16:creationId xmlns:a16="http://schemas.microsoft.com/office/drawing/2014/main" id="{E4CCA6D9-30D9-7647-B0A3-A981E7CFF473}"/>
              </a:ext>
            </a:extLst>
          </p:cNvPr>
          <p:cNvPicPr>
            <a:picLocks noChangeAspect="1"/>
          </p:cNvPicPr>
          <p:nvPr/>
        </p:nvPicPr>
        <p:blipFill rotWithShape="1">
          <a:blip r:embed="rId2">
            <a:extLst>
              <a:ext uri="{28A0092B-C50C-407E-A947-70E740481C1C}">
                <a14:useLocalDpi xmlns:a14="http://schemas.microsoft.com/office/drawing/2010/main" val="0"/>
              </a:ext>
            </a:extLst>
          </a:blip>
          <a:srcRect l="39969" t="28812" r="35243" b="45704"/>
          <a:stretch/>
        </p:blipFill>
        <p:spPr>
          <a:xfrm>
            <a:off x="7325228" y="3429000"/>
            <a:ext cx="1574016" cy="1669984"/>
          </a:xfrm>
          <a:prstGeom prst="rect">
            <a:avLst/>
          </a:prstGeom>
        </p:spPr>
      </p:pic>
      <p:sp>
        <p:nvSpPr>
          <p:cNvPr id="43" name="TextBox 42">
            <a:extLst>
              <a:ext uri="{FF2B5EF4-FFF2-40B4-BE49-F238E27FC236}">
                <a16:creationId xmlns:a16="http://schemas.microsoft.com/office/drawing/2014/main" id="{002801E1-BA29-ACCD-776B-5CD178A3089E}"/>
              </a:ext>
            </a:extLst>
          </p:cNvPr>
          <p:cNvSpPr txBox="1"/>
          <p:nvPr/>
        </p:nvSpPr>
        <p:spPr>
          <a:xfrm>
            <a:off x="2859522" y="5040293"/>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28" name="Rectangle 27">
            <a:extLst>
              <a:ext uri="{FF2B5EF4-FFF2-40B4-BE49-F238E27FC236}">
                <a16:creationId xmlns:a16="http://schemas.microsoft.com/office/drawing/2014/main" id="{1A273A7B-0792-E938-25BD-875BB7470323}"/>
              </a:ext>
            </a:extLst>
          </p:cNvPr>
          <p:cNvSpPr/>
          <p:nvPr/>
        </p:nvSpPr>
        <p:spPr>
          <a:xfrm>
            <a:off x="2716461" y="4064830"/>
            <a:ext cx="2159767" cy="14371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19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A353C3-46C8-AA41-824C-DFBA889C973E}"/>
              </a:ext>
            </a:extLst>
          </p:cNvPr>
          <p:cNvSpPr>
            <a:spLocks noGrp="1"/>
          </p:cNvSpPr>
          <p:nvPr>
            <p:ph idx="1"/>
          </p:nvPr>
        </p:nvSpPr>
        <p:spPr/>
        <p:txBody>
          <a:bodyPr/>
          <a:lstStyle/>
          <a:p>
            <a:r>
              <a:rPr lang="en-US" dirty="0"/>
              <a:t>Problem: How big does the page directory get?</a:t>
            </a:r>
          </a:p>
          <a:p>
            <a:pPr lvl="1"/>
            <a:r>
              <a:rPr lang="en-US" dirty="0"/>
              <a:t>Assume you have a 48-bit address space</a:t>
            </a:r>
          </a:p>
          <a:p>
            <a:pPr lvl="1"/>
            <a:r>
              <a:rPr lang="en-US" dirty="0"/>
              <a:t>Assume you have 4KB pages </a:t>
            </a:r>
          </a:p>
          <a:p>
            <a:pPr lvl="1"/>
            <a:r>
              <a:rPr lang="en-US" dirty="0"/>
              <a:t>Assume you have 8 byte page table entries/page directory entries</a:t>
            </a:r>
          </a:p>
          <a:p>
            <a:pPr lvl="1"/>
            <a:endParaRPr lang="en-US" dirty="0"/>
          </a:p>
          <a:p>
            <a:pPr lvl="1"/>
            <a:endParaRPr lang="en-US" dirty="0"/>
          </a:p>
          <a:p>
            <a:pPr lvl="1"/>
            <a:endParaRPr lang="en-US" dirty="0"/>
          </a:p>
          <a:p>
            <a:pPr lvl="1"/>
            <a:endParaRPr lang="en-US" dirty="0"/>
          </a:p>
          <a:p>
            <a:r>
              <a:rPr lang="en-US" dirty="0"/>
              <a:t>Goal: Page Table Directory should fit in one frame</a:t>
            </a:r>
          </a:p>
          <a:p>
            <a:r>
              <a:rPr lang="en-US" b="1" dirty="0">
                <a:solidFill>
                  <a:schemeClr val="accent1"/>
                </a:solidFill>
              </a:rPr>
              <a:t>Multi-level page tables: </a:t>
            </a:r>
            <a:r>
              <a:rPr lang="en-US" dirty="0"/>
              <a:t>add additional level(s) to tree</a:t>
            </a:r>
          </a:p>
        </p:txBody>
      </p:sp>
      <p:sp>
        <p:nvSpPr>
          <p:cNvPr id="9" name="Rectangle 8">
            <a:extLst>
              <a:ext uri="{FF2B5EF4-FFF2-40B4-BE49-F238E27FC236}">
                <a16:creationId xmlns:a16="http://schemas.microsoft.com/office/drawing/2014/main" id="{65200BE1-98B3-764D-906D-3D81B2D43751}"/>
              </a:ext>
            </a:extLst>
          </p:cNvPr>
          <p:cNvSpPr/>
          <p:nvPr/>
        </p:nvSpPr>
        <p:spPr>
          <a:xfrm>
            <a:off x="990597" y="3430161"/>
            <a:ext cx="6181333" cy="3024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1AE1603-CE21-DB4F-AB5C-DFD3B2882975}"/>
              </a:ext>
            </a:extLst>
          </p:cNvPr>
          <p:cNvSpPr>
            <a:spLocks noGrp="1"/>
          </p:cNvSpPr>
          <p:nvPr>
            <p:ph type="title"/>
          </p:nvPr>
        </p:nvSpPr>
        <p:spPr/>
        <p:txBody>
          <a:bodyPr>
            <a:normAutofit/>
          </a:bodyPr>
          <a:lstStyle/>
          <a:p>
            <a:r>
              <a:rPr lang="en-US" dirty="0"/>
              <a:t>Multi-level Page Tables</a:t>
            </a:r>
          </a:p>
        </p:txBody>
      </p:sp>
      <p:sp>
        <p:nvSpPr>
          <p:cNvPr id="7" name="Rectangle 6">
            <a:extLst>
              <a:ext uri="{FF2B5EF4-FFF2-40B4-BE49-F238E27FC236}">
                <a16:creationId xmlns:a16="http://schemas.microsoft.com/office/drawing/2014/main" id="{491C9651-8B6E-7F49-9103-C406ADA4BC8F}"/>
              </a:ext>
            </a:extLst>
          </p:cNvPr>
          <p:cNvSpPr/>
          <p:nvPr/>
        </p:nvSpPr>
        <p:spPr>
          <a:xfrm>
            <a:off x="990599" y="3429004"/>
            <a:ext cx="3587876" cy="2955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27 bit idx1</a:t>
            </a:r>
          </a:p>
        </p:txBody>
      </p:sp>
      <p:sp>
        <p:nvSpPr>
          <p:cNvPr id="8" name="Rectangle 7">
            <a:extLst>
              <a:ext uri="{FF2B5EF4-FFF2-40B4-BE49-F238E27FC236}">
                <a16:creationId xmlns:a16="http://schemas.microsoft.com/office/drawing/2014/main" id="{357E7880-1543-E046-88D5-260B19FB6A05}"/>
              </a:ext>
            </a:extLst>
          </p:cNvPr>
          <p:cNvSpPr/>
          <p:nvPr/>
        </p:nvSpPr>
        <p:spPr>
          <a:xfrm>
            <a:off x="5768220" y="3439340"/>
            <a:ext cx="1403710" cy="2875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offset</a:t>
            </a:r>
          </a:p>
        </p:txBody>
      </p:sp>
      <p:sp>
        <p:nvSpPr>
          <p:cNvPr id="6" name="Rectangle 5">
            <a:extLst>
              <a:ext uri="{FF2B5EF4-FFF2-40B4-BE49-F238E27FC236}">
                <a16:creationId xmlns:a16="http://schemas.microsoft.com/office/drawing/2014/main" id="{D502A300-AA4D-4B49-A9B3-D1EA6173C65D}"/>
              </a:ext>
            </a:extLst>
          </p:cNvPr>
          <p:cNvSpPr/>
          <p:nvPr/>
        </p:nvSpPr>
        <p:spPr>
          <a:xfrm>
            <a:off x="4578475" y="3430197"/>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idx2</a:t>
            </a:r>
          </a:p>
        </p:txBody>
      </p:sp>
      <p:sp>
        <p:nvSpPr>
          <p:cNvPr id="10" name="Left Brace 9">
            <a:extLst>
              <a:ext uri="{FF2B5EF4-FFF2-40B4-BE49-F238E27FC236}">
                <a16:creationId xmlns:a16="http://schemas.microsoft.com/office/drawing/2014/main" id="{D5CD7076-16E1-6F4D-B46F-02400E0E0916}"/>
              </a:ext>
            </a:extLst>
          </p:cNvPr>
          <p:cNvSpPr/>
          <p:nvPr/>
        </p:nvSpPr>
        <p:spPr>
          <a:xfrm rot="16200000">
            <a:off x="3929450" y="794946"/>
            <a:ext cx="303628" cy="6181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557965D-3AFE-F04E-8F7C-2996110B9845}"/>
              </a:ext>
            </a:extLst>
          </p:cNvPr>
          <p:cNvSpPr txBox="1"/>
          <p:nvPr/>
        </p:nvSpPr>
        <p:spPr>
          <a:xfrm>
            <a:off x="3631461" y="4021279"/>
            <a:ext cx="864339" cy="369332"/>
          </a:xfrm>
          <a:prstGeom prst="rect">
            <a:avLst/>
          </a:prstGeom>
          <a:noFill/>
        </p:spPr>
        <p:txBody>
          <a:bodyPr wrap="none" rtlCol="0">
            <a:spAutoFit/>
          </a:bodyPr>
          <a:lstStyle/>
          <a:p>
            <a:r>
              <a:rPr lang="en-US" dirty="0"/>
              <a:t>48 bits</a:t>
            </a:r>
          </a:p>
        </p:txBody>
      </p:sp>
      <p:sp>
        <p:nvSpPr>
          <p:cNvPr id="12" name="Rectangle 11">
            <a:extLst>
              <a:ext uri="{FF2B5EF4-FFF2-40B4-BE49-F238E27FC236}">
                <a16:creationId xmlns:a16="http://schemas.microsoft.com/office/drawing/2014/main" id="{A66B7FAF-677F-C648-BCFC-2DD950660F63}"/>
              </a:ext>
            </a:extLst>
          </p:cNvPr>
          <p:cNvSpPr/>
          <p:nvPr/>
        </p:nvSpPr>
        <p:spPr>
          <a:xfrm>
            <a:off x="990599" y="5694294"/>
            <a:ext cx="6181332" cy="3036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92536DC-78DC-A54D-9C49-39682378786C}"/>
              </a:ext>
            </a:extLst>
          </p:cNvPr>
          <p:cNvSpPr/>
          <p:nvPr/>
        </p:nvSpPr>
        <p:spPr>
          <a:xfrm>
            <a:off x="5768218" y="5699009"/>
            <a:ext cx="1403712" cy="3036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offset</a:t>
            </a:r>
          </a:p>
        </p:txBody>
      </p:sp>
      <p:sp>
        <p:nvSpPr>
          <p:cNvPr id="15" name="Rectangle 14">
            <a:extLst>
              <a:ext uri="{FF2B5EF4-FFF2-40B4-BE49-F238E27FC236}">
                <a16:creationId xmlns:a16="http://schemas.microsoft.com/office/drawing/2014/main" id="{FC563AB7-A4ED-6541-9BC9-B75C86007F5C}"/>
              </a:ext>
            </a:extLst>
          </p:cNvPr>
          <p:cNvSpPr/>
          <p:nvPr/>
        </p:nvSpPr>
        <p:spPr>
          <a:xfrm>
            <a:off x="4571548" y="5687381"/>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idx4</a:t>
            </a:r>
          </a:p>
        </p:txBody>
      </p:sp>
      <p:sp>
        <p:nvSpPr>
          <p:cNvPr id="16" name="Left Brace 15">
            <a:extLst>
              <a:ext uri="{FF2B5EF4-FFF2-40B4-BE49-F238E27FC236}">
                <a16:creationId xmlns:a16="http://schemas.microsoft.com/office/drawing/2014/main" id="{3764E3B6-81CF-7546-B5B6-D2D1D91633B5}"/>
              </a:ext>
            </a:extLst>
          </p:cNvPr>
          <p:cNvSpPr/>
          <p:nvPr/>
        </p:nvSpPr>
        <p:spPr>
          <a:xfrm rot="16200000">
            <a:off x="3909284" y="3080407"/>
            <a:ext cx="343960" cy="6181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882898DA-4EC1-8F48-BDF1-3A3B186705A4}"/>
              </a:ext>
            </a:extLst>
          </p:cNvPr>
          <p:cNvSpPr txBox="1"/>
          <p:nvPr/>
        </p:nvSpPr>
        <p:spPr>
          <a:xfrm>
            <a:off x="3649094" y="6299247"/>
            <a:ext cx="864339" cy="369332"/>
          </a:xfrm>
          <a:prstGeom prst="rect">
            <a:avLst/>
          </a:prstGeom>
          <a:noFill/>
        </p:spPr>
        <p:txBody>
          <a:bodyPr wrap="none" rtlCol="0">
            <a:spAutoFit/>
          </a:bodyPr>
          <a:lstStyle/>
          <a:p>
            <a:r>
              <a:rPr lang="en-US" dirty="0"/>
              <a:t>48 bits</a:t>
            </a:r>
          </a:p>
        </p:txBody>
      </p:sp>
      <p:sp>
        <p:nvSpPr>
          <p:cNvPr id="18" name="Rectangle 17">
            <a:extLst>
              <a:ext uri="{FF2B5EF4-FFF2-40B4-BE49-F238E27FC236}">
                <a16:creationId xmlns:a16="http://schemas.microsoft.com/office/drawing/2014/main" id="{D737F854-356E-134F-9E56-9E07E12A8856}"/>
              </a:ext>
            </a:extLst>
          </p:cNvPr>
          <p:cNvSpPr/>
          <p:nvPr/>
        </p:nvSpPr>
        <p:spPr>
          <a:xfrm>
            <a:off x="3374877" y="5687380"/>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idx3</a:t>
            </a:r>
          </a:p>
        </p:txBody>
      </p:sp>
      <p:sp>
        <p:nvSpPr>
          <p:cNvPr id="19" name="Rectangle 18">
            <a:extLst>
              <a:ext uri="{FF2B5EF4-FFF2-40B4-BE49-F238E27FC236}">
                <a16:creationId xmlns:a16="http://schemas.microsoft.com/office/drawing/2014/main" id="{0C70B42B-6954-EC4D-A63F-11715B73F471}"/>
              </a:ext>
            </a:extLst>
          </p:cNvPr>
          <p:cNvSpPr/>
          <p:nvPr/>
        </p:nvSpPr>
        <p:spPr>
          <a:xfrm>
            <a:off x="990597" y="5694289"/>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idx1</a:t>
            </a:r>
          </a:p>
        </p:txBody>
      </p:sp>
      <p:sp>
        <p:nvSpPr>
          <p:cNvPr id="20" name="Rectangle 19">
            <a:extLst>
              <a:ext uri="{FF2B5EF4-FFF2-40B4-BE49-F238E27FC236}">
                <a16:creationId xmlns:a16="http://schemas.microsoft.com/office/drawing/2014/main" id="{D151EE9E-EAA5-9A4C-8E1E-4A91A104B865}"/>
              </a:ext>
            </a:extLst>
          </p:cNvPr>
          <p:cNvSpPr/>
          <p:nvPr/>
        </p:nvSpPr>
        <p:spPr>
          <a:xfrm>
            <a:off x="2194195" y="5694289"/>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idx2</a:t>
            </a:r>
          </a:p>
        </p:txBody>
      </p:sp>
      <p:sp>
        <p:nvSpPr>
          <p:cNvPr id="21" name="TextBox 20">
            <a:extLst>
              <a:ext uri="{FF2B5EF4-FFF2-40B4-BE49-F238E27FC236}">
                <a16:creationId xmlns:a16="http://schemas.microsoft.com/office/drawing/2014/main" id="{4DD24C7E-DAD6-CE4F-9713-8C5ADB10EC78}"/>
              </a:ext>
            </a:extLst>
          </p:cNvPr>
          <p:cNvSpPr txBox="1"/>
          <p:nvPr/>
        </p:nvSpPr>
        <p:spPr>
          <a:xfrm>
            <a:off x="7171930" y="1600200"/>
            <a:ext cx="902811" cy="461665"/>
          </a:xfrm>
          <a:prstGeom prst="rect">
            <a:avLst/>
          </a:prstGeom>
          <a:noFill/>
        </p:spPr>
        <p:txBody>
          <a:bodyPr wrap="none" rtlCol="0">
            <a:spAutoFit/>
          </a:bodyPr>
          <a:lstStyle/>
          <a:p>
            <a:r>
              <a:rPr lang="en-US" sz="2400" b="1" dirty="0">
                <a:solidFill>
                  <a:schemeClr val="accent1"/>
                </a:solidFill>
              </a:rPr>
              <a:t>1 GB</a:t>
            </a:r>
          </a:p>
        </p:txBody>
      </p:sp>
    </p:spTree>
    <p:extLst>
      <p:ext uri="{BB962C8B-B14F-4D97-AF65-F5344CB8AC3E}">
        <p14:creationId xmlns:p14="http://schemas.microsoft.com/office/powerpoint/2010/main" val="15848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6" grpId="0" animBg="1"/>
      <p:bldP spid="10" grpId="0" animBg="1"/>
      <p:bldP spid="11" grpId="0"/>
      <p:bldP spid="12" grpId="0" animBg="1"/>
      <p:bldP spid="14" grpId="0" animBg="1"/>
      <p:bldP spid="15" grpId="0" animBg="1"/>
      <p:bldP spid="16" grpId="0" animBg="1"/>
      <p:bldP spid="17" grpId="0"/>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7FA7-3D17-DD44-97FA-A190D801C9EB}"/>
              </a:ext>
            </a:extLst>
          </p:cNvPr>
          <p:cNvSpPr>
            <a:spLocks noGrp="1"/>
          </p:cNvSpPr>
          <p:nvPr>
            <p:ph type="title"/>
          </p:nvPr>
        </p:nvSpPr>
        <p:spPr/>
        <p:txBody>
          <a:bodyPr/>
          <a:lstStyle/>
          <a:p>
            <a:r>
              <a:rPr lang="en-US" dirty="0"/>
              <a:t>Review: Problems with Paging</a:t>
            </a:r>
          </a:p>
        </p:txBody>
      </p:sp>
      <p:sp>
        <p:nvSpPr>
          <p:cNvPr id="3" name="Content Placeholder 2">
            <a:extLst>
              <a:ext uri="{FF2B5EF4-FFF2-40B4-BE49-F238E27FC236}">
                <a16:creationId xmlns:a16="http://schemas.microsoft.com/office/drawing/2014/main" id="{679B8035-1F36-524F-9E53-43ED6DA899BF}"/>
              </a:ext>
            </a:extLst>
          </p:cNvPr>
          <p:cNvSpPr>
            <a:spLocks noGrp="1"/>
          </p:cNvSpPr>
          <p:nvPr>
            <p:ph idx="1"/>
          </p:nvPr>
        </p:nvSpPr>
        <p:spPr/>
        <p:txBody>
          <a:bodyPr>
            <a:normAutofit/>
          </a:bodyPr>
          <a:lstStyle/>
          <a:p>
            <a:r>
              <a:rPr lang="en-US" b="1" dirty="0"/>
              <a:t>Memory Consumption: </a:t>
            </a:r>
            <a:r>
              <a:rPr lang="en-US" dirty="0"/>
              <a:t>page table is really big</a:t>
            </a:r>
          </a:p>
          <a:p>
            <a:pPr lvl="1"/>
            <a:r>
              <a:rPr lang="en-US" dirty="0"/>
              <a:t>Example: consider 64-bit address space, 4KB (2^12) page size,  assume each page table entry is 8 bytes.</a:t>
            </a:r>
          </a:p>
          <a:p>
            <a:pPr lvl="1"/>
            <a:r>
              <a:rPr lang="en-US" dirty="0"/>
              <a:t>Larger pages increase internal fragmentation</a:t>
            </a:r>
          </a:p>
          <a:p>
            <a:endParaRPr lang="en-US" b="1" dirty="0"/>
          </a:p>
          <a:p>
            <a:r>
              <a:rPr lang="en-US" b="1" dirty="0"/>
              <a:t>Performance: </a:t>
            </a:r>
            <a:r>
              <a:rPr lang="en-US" dirty="0"/>
              <a:t>every data/instruction access requires </a:t>
            </a:r>
            <a:r>
              <a:rPr lang="en-US" i="1" dirty="0"/>
              <a:t>two </a:t>
            </a:r>
            <a:r>
              <a:rPr lang="en-US" dirty="0"/>
              <a:t>memory accesses: </a:t>
            </a:r>
          </a:p>
          <a:p>
            <a:pPr lvl="1"/>
            <a:r>
              <a:rPr lang="en-US" dirty="0"/>
              <a:t>One for the page table</a:t>
            </a:r>
          </a:p>
          <a:p>
            <a:pPr lvl="1"/>
            <a:r>
              <a:rPr lang="en-US" dirty="0"/>
              <a:t>One for the data/instruction </a:t>
            </a:r>
          </a:p>
          <a:p>
            <a:endParaRPr lang="en-US" dirty="0"/>
          </a:p>
          <a:p>
            <a:pPr lvl="1"/>
            <a:endParaRPr lang="en-US" dirty="0"/>
          </a:p>
        </p:txBody>
      </p:sp>
      <p:cxnSp>
        <p:nvCxnSpPr>
          <p:cNvPr id="5" name="Straight Connector 4">
            <a:extLst>
              <a:ext uri="{FF2B5EF4-FFF2-40B4-BE49-F238E27FC236}">
                <a16:creationId xmlns:a16="http://schemas.microsoft.com/office/drawing/2014/main" id="{33882C18-966E-E349-8240-018C2FAE300C}"/>
              </a:ext>
            </a:extLst>
          </p:cNvPr>
          <p:cNvCxnSpPr>
            <a:cxnSpLocks/>
          </p:cNvCxnSpPr>
          <p:nvPr/>
        </p:nvCxnSpPr>
        <p:spPr>
          <a:xfrm>
            <a:off x="7931727" y="3754582"/>
            <a:ext cx="602673"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95EA5B78-5333-BC40-9680-17E03AAB57C7}"/>
              </a:ext>
            </a:extLst>
          </p:cNvPr>
          <p:cNvSpPr txBox="1"/>
          <p:nvPr/>
        </p:nvSpPr>
        <p:spPr>
          <a:xfrm>
            <a:off x="7901081" y="3292917"/>
            <a:ext cx="663964" cy="461665"/>
          </a:xfrm>
          <a:prstGeom prst="rect">
            <a:avLst/>
          </a:prstGeom>
          <a:noFill/>
        </p:spPr>
        <p:txBody>
          <a:bodyPr wrap="none" rtlCol="0">
            <a:spAutoFit/>
          </a:bodyPr>
          <a:lstStyle/>
          <a:p>
            <a:r>
              <a:rPr lang="en-US" sz="2400" i="1" dirty="0">
                <a:solidFill>
                  <a:schemeClr val="accent1"/>
                </a:solidFill>
              </a:rPr>
              <a:t>five</a:t>
            </a:r>
          </a:p>
        </p:txBody>
      </p:sp>
      <p:cxnSp>
        <p:nvCxnSpPr>
          <p:cNvPr id="8" name="Straight Connector 7">
            <a:extLst>
              <a:ext uri="{FF2B5EF4-FFF2-40B4-BE49-F238E27FC236}">
                <a16:creationId xmlns:a16="http://schemas.microsoft.com/office/drawing/2014/main" id="{972A9DCC-3E86-374D-A84E-9F09ABEE6B9A}"/>
              </a:ext>
            </a:extLst>
          </p:cNvPr>
          <p:cNvCxnSpPr>
            <a:cxnSpLocks/>
          </p:cNvCxnSpPr>
          <p:nvPr/>
        </p:nvCxnSpPr>
        <p:spPr>
          <a:xfrm>
            <a:off x="1905000" y="4495800"/>
            <a:ext cx="16002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23AAD985-90E4-B841-82BD-D945D7888479}"/>
              </a:ext>
            </a:extLst>
          </p:cNvPr>
          <p:cNvSpPr txBox="1"/>
          <p:nvPr/>
        </p:nvSpPr>
        <p:spPr>
          <a:xfrm>
            <a:off x="3519055" y="4295745"/>
            <a:ext cx="4241867" cy="400110"/>
          </a:xfrm>
          <a:prstGeom prst="rect">
            <a:avLst/>
          </a:prstGeom>
          <a:noFill/>
        </p:spPr>
        <p:txBody>
          <a:bodyPr wrap="none" rtlCol="0">
            <a:spAutoFit/>
          </a:bodyPr>
          <a:lstStyle/>
          <a:p>
            <a:r>
              <a:rPr lang="en-US" sz="2000" dirty="0">
                <a:solidFill>
                  <a:schemeClr val="accent1"/>
                </a:solidFill>
              </a:rPr>
              <a:t>each of the four levels of page table</a:t>
            </a:r>
          </a:p>
        </p:txBody>
      </p:sp>
    </p:spTree>
    <p:extLst>
      <p:ext uri="{BB962C8B-B14F-4D97-AF65-F5344CB8AC3E}">
        <p14:creationId xmlns:p14="http://schemas.microsoft.com/office/powerpoint/2010/main" val="36705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62EE-47FD-E34E-A714-235A786769B3}"/>
              </a:ext>
            </a:extLst>
          </p:cNvPr>
          <p:cNvSpPr>
            <a:spLocks noGrp="1"/>
          </p:cNvSpPr>
          <p:nvPr>
            <p:ph type="title"/>
          </p:nvPr>
        </p:nvSpPr>
        <p:spPr/>
        <p:txBody>
          <a:bodyPr/>
          <a:lstStyle/>
          <a:p>
            <a:r>
              <a:rPr lang="en-US" dirty="0"/>
              <a:t>Translation-Lookaside Buffer (TLB)</a:t>
            </a:r>
          </a:p>
        </p:txBody>
      </p:sp>
      <p:sp>
        <p:nvSpPr>
          <p:cNvPr id="3" name="Content Placeholder 2">
            <a:extLst>
              <a:ext uri="{FF2B5EF4-FFF2-40B4-BE49-F238E27FC236}">
                <a16:creationId xmlns:a16="http://schemas.microsoft.com/office/drawing/2014/main" id="{2649933E-1D20-8947-8ABD-924D50C47E9A}"/>
              </a:ext>
            </a:extLst>
          </p:cNvPr>
          <p:cNvSpPr>
            <a:spLocks noGrp="1"/>
          </p:cNvSpPr>
          <p:nvPr>
            <p:ph idx="1"/>
          </p:nvPr>
        </p:nvSpPr>
        <p:spPr/>
        <p:txBody>
          <a:bodyPr/>
          <a:lstStyle/>
          <a:p>
            <a:r>
              <a:rPr lang="en-US" dirty="0"/>
              <a:t>General idea: if address translation is slow, cache some of the answers</a:t>
            </a:r>
          </a:p>
          <a:p>
            <a:r>
              <a:rPr lang="en-US" b="1" dirty="0">
                <a:solidFill>
                  <a:schemeClr val="accent1"/>
                </a:solidFill>
              </a:rPr>
              <a:t>Translation-lookaside buffer </a:t>
            </a:r>
            <a:r>
              <a:rPr lang="en-US" dirty="0"/>
              <a:t>is an address translation cache that is built into the MMU</a:t>
            </a:r>
          </a:p>
        </p:txBody>
      </p:sp>
      <p:pic>
        <p:nvPicPr>
          <p:cNvPr id="4" name="Picture 3">
            <a:extLst>
              <a:ext uri="{FF2B5EF4-FFF2-40B4-BE49-F238E27FC236}">
                <a16:creationId xmlns:a16="http://schemas.microsoft.com/office/drawing/2014/main" id="{6C10614B-03B7-5A49-8C7C-7A97F5BD2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124201"/>
            <a:ext cx="5041900" cy="3733800"/>
          </a:xfrm>
          <a:prstGeom prst="rect">
            <a:avLst/>
          </a:prstGeom>
        </p:spPr>
      </p:pic>
    </p:spTree>
    <p:extLst>
      <p:ext uri="{BB962C8B-B14F-4D97-AF65-F5344CB8AC3E}">
        <p14:creationId xmlns:p14="http://schemas.microsoft.com/office/powerpoint/2010/main" val="287064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76F7-7E9E-0F48-8A5F-4438775077ED}"/>
              </a:ext>
            </a:extLst>
          </p:cNvPr>
          <p:cNvSpPr>
            <a:spLocks noGrp="1"/>
          </p:cNvSpPr>
          <p:nvPr>
            <p:ph type="title"/>
          </p:nvPr>
        </p:nvSpPr>
        <p:spPr/>
        <p:txBody>
          <a:bodyPr/>
          <a:lstStyle/>
          <a:p>
            <a:r>
              <a:rPr lang="en-US" dirty="0"/>
              <a:t>Exercise: TLB</a:t>
            </a:r>
          </a:p>
        </p:txBody>
      </p:sp>
      <p:sp>
        <p:nvSpPr>
          <p:cNvPr id="3" name="Content Placeholder 2">
            <a:extLst>
              <a:ext uri="{FF2B5EF4-FFF2-40B4-BE49-F238E27FC236}">
                <a16:creationId xmlns:a16="http://schemas.microsoft.com/office/drawing/2014/main" id="{7717D9A2-0CE5-0D44-B6FF-D49AB79C13BE}"/>
              </a:ext>
            </a:extLst>
          </p:cNvPr>
          <p:cNvSpPr>
            <a:spLocks noGrp="1"/>
          </p:cNvSpPr>
          <p:nvPr>
            <p:ph idx="1"/>
          </p:nvPr>
        </p:nvSpPr>
        <p:spPr>
          <a:xfrm>
            <a:off x="457199" y="3810000"/>
            <a:ext cx="8381999" cy="2667000"/>
          </a:xfrm>
        </p:spPr>
        <p:txBody>
          <a:bodyPr/>
          <a:lstStyle/>
          <a:p>
            <a:pPr marL="0" indent="0">
              <a:buNone/>
            </a:pPr>
            <a:r>
              <a:rPr lang="en-US" dirty="0"/>
              <a:t>Assume you are running on an architecture with a one-level page table with 4096 byte pages. For each of the following virtual addresses, determine whether the address translation is stored in the TLB. If so, give the corresponding physical address</a:t>
            </a:r>
          </a:p>
          <a:p>
            <a:pPr lvl="1"/>
            <a:r>
              <a:rPr lang="en-US" dirty="0"/>
              <a:t>0x7E37C</a:t>
            </a:r>
          </a:p>
          <a:p>
            <a:pPr lvl="1"/>
            <a:r>
              <a:rPr lang="en-US" dirty="0"/>
              <a:t>0x16A48</a:t>
            </a:r>
          </a:p>
        </p:txBody>
      </p:sp>
      <p:graphicFrame>
        <p:nvGraphicFramePr>
          <p:cNvPr id="4" name="Table 4">
            <a:extLst>
              <a:ext uri="{FF2B5EF4-FFF2-40B4-BE49-F238E27FC236}">
                <a16:creationId xmlns:a16="http://schemas.microsoft.com/office/drawing/2014/main" id="{3ED0959C-4941-C348-BC78-F052DC08AA1E}"/>
              </a:ext>
            </a:extLst>
          </p:cNvPr>
          <p:cNvGraphicFramePr>
            <a:graphicFrameLocks noGrp="1"/>
          </p:cNvGraphicFramePr>
          <p:nvPr/>
        </p:nvGraphicFramePr>
        <p:xfrm>
          <a:off x="152400" y="1397000"/>
          <a:ext cx="8839194" cy="2225040"/>
        </p:xfrm>
        <a:graphic>
          <a:graphicData uri="http://schemas.openxmlformats.org/drawingml/2006/table">
            <a:tbl>
              <a:tblPr firstRow="1" bandRow="1">
                <a:tableStyleId>{5C22544A-7EE6-4342-B048-85BDC9FD1C3A}</a:tableStyleId>
              </a:tblPr>
              <a:tblGrid>
                <a:gridCol w="679938">
                  <a:extLst>
                    <a:ext uri="{9D8B030D-6E8A-4147-A177-3AD203B41FA5}">
                      <a16:colId xmlns:a16="http://schemas.microsoft.com/office/drawing/2014/main" val="2190104813"/>
                    </a:ext>
                  </a:extLst>
                </a:gridCol>
                <a:gridCol w="679938">
                  <a:extLst>
                    <a:ext uri="{9D8B030D-6E8A-4147-A177-3AD203B41FA5}">
                      <a16:colId xmlns:a16="http://schemas.microsoft.com/office/drawing/2014/main" val="1423307773"/>
                    </a:ext>
                  </a:extLst>
                </a:gridCol>
                <a:gridCol w="679938">
                  <a:extLst>
                    <a:ext uri="{9D8B030D-6E8A-4147-A177-3AD203B41FA5}">
                      <a16:colId xmlns:a16="http://schemas.microsoft.com/office/drawing/2014/main" val="529758621"/>
                    </a:ext>
                  </a:extLst>
                </a:gridCol>
                <a:gridCol w="679938">
                  <a:extLst>
                    <a:ext uri="{9D8B030D-6E8A-4147-A177-3AD203B41FA5}">
                      <a16:colId xmlns:a16="http://schemas.microsoft.com/office/drawing/2014/main" val="3249802606"/>
                    </a:ext>
                  </a:extLst>
                </a:gridCol>
                <a:gridCol w="679938">
                  <a:extLst>
                    <a:ext uri="{9D8B030D-6E8A-4147-A177-3AD203B41FA5}">
                      <a16:colId xmlns:a16="http://schemas.microsoft.com/office/drawing/2014/main" val="930000362"/>
                    </a:ext>
                  </a:extLst>
                </a:gridCol>
                <a:gridCol w="679938">
                  <a:extLst>
                    <a:ext uri="{9D8B030D-6E8A-4147-A177-3AD203B41FA5}">
                      <a16:colId xmlns:a16="http://schemas.microsoft.com/office/drawing/2014/main" val="1011543327"/>
                    </a:ext>
                  </a:extLst>
                </a:gridCol>
                <a:gridCol w="679938">
                  <a:extLst>
                    <a:ext uri="{9D8B030D-6E8A-4147-A177-3AD203B41FA5}">
                      <a16:colId xmlns:a16="http://schemas.microsoft.com/office/drawing/2014/main" val="3269125879"/>
                    </a:ext>
                  </a:extLst>
                </a:gridCol>
                <a:gridCol w="679938">
                  <a:extLst>
                    <a:ext uri="{9D8B030D-6E8A-4147-A177-3AD203B41FA5}">
                      <a16:colId xmlns:a16="http://schemas.microsoft.com/office/drawing/2014/main" val="1060341633"/>
                    </a:ext>
                  </a:extLst>
                </a:gridCol>
                <a:gridCol w="679938">
                  <a:extLst>
                    <a:ext uri="{9D8B030D-6E8A-4147-A177-3AD203B41FA5}">
                      <a16:colId xmlns:a16="http://schemas.microsoft.com/office/drawing/2014/main" val="636042381"/>
                    </a:ext>
                  </a:extLst>
                </a:gridCol>
                <a:gridCol w="679938">
                  <a:extLst>
                    <a:ext uri="{9D8B030D-6E8A-4147-A177-3AD203B41FA5}">
                      <a16:colId xmlns:a16="http://schemas.microsoft.com/office/drawing/2014/main" val="3225017050"/>
                    </a:ext>
                  </a:extLst>
                </a:gridCol>
                <a:gridCol w="679938">
                  <a:extLst>
                    <a:ext uri="{9D8B030D-6E8A-4147-A177-3AD203B41FA5}">
                      <a16:colId xmlns:a16="http://schemas.microsoft.com/office/drawing/2014/main" val="4168475297"/>
                    </a:ext>
                  </a:extLst>
                </a:gridCol>
                <a:gridCol w="679938">
                  <a:extLst>
                    <a:ext uri="{9D8B030D-6E8A-4147-A177-3AD203B41FA5}">
                      <a16:colId xmlns:a16="http://schemas.microsoft.com/office/drawing/2014/main" val="573162666"/>
                    </a:ext>
                  </a:extLst>
                </a:gridCol>
                <a:gridCol w="679938">
                  <a:extLst>
                    <a:ext uri="{9D8B030D-6E8A-4147-A177-3AD203B41FA5}">
                      <a16:colId xmlns:a16="http://schemas.microsoft.com/office/drawing/2014/main" val="3463594526"/>
                    </a:ext>
                  </a:extLst>
                </a:gridCol>
              </a:tblGrid>
              <a:tr h="370840">
                <a:tc gridSpan="13">
                  <a:txBody>
                    <a:bodyPr/>
                    <a:lstStyle/>
                    <a:p>
                      <a:pPr algn="ctr"/>
                      <a:r>
                        <a:rPr lang="en-US" dirty="0"/>
                        <a:t>TLB</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60109711"/>
                  </a:ext>
                </a:extLst>
              </a:tr>
              <a:tr h="370840">
                <a:tc>
                  <a:txBody>
                    <a:bodyPr/>
                    <a:lstStyle/>
                    <a:p>
                      <a:pPr algn="ctr"/>
                      <a:r>
                        <a:rPr lang="en-US" b="1" dirty="0" err="1">
                          <a:solidFill>
                            <a:schemeClr val="bg1"/>
                          </a:solidFill>
                        </a:rPr>
                        <a:t>idx</a:t>
                      </a:r>
                      <a:endParaRPr lang="en-US" b="1" dirty="0">
                        <a:solidFill>
                          <a:schemeClr val="bg1"/>
                        </a:solidFill>
                      </a:endParaRP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extLst>
                  <a:ext uri="{0D108BD9-81ED-4DB2-BD59-A6C34878D82A}">
                    <a16:rowId xmlns:a16="http://schemas.microsoft.com/office/drawing/2014/main" val="2583427076"/>
                  </a:ext>
                </a:extLst>
              </a:tr>
              <a:tr h="370840">
                <a:tc>
                  <a:txBody>
                    <a:bodyPr/>
                    <a:lstStyle/>
                    <a:p>
                      <a:pPr algn="ctr"/>
                      <a:r>
                        <a:rPr lang="en-US" dirty="0">
                          <a:latin typeface="Courier" pitchFamily="2" charset="0"/>
                        </a:rPr>
                        <a:t>0</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03</a:t>
                      </a:r>
                    </a:p>
                  </a:txBody>
                  <a:tcPr/>
                </a:tc>
                <a:tc>
                  <a:txBody>
                    <a:bodyPr/>
                    <a:lstStyle/>
                    <a:p>
                      <a:pPr algn="ctr"/>
                      <a:r>
                        <a:rPr lang="en-US" dirty="0">
                          <a:latin typeface="Courier" pitchFamily="2" charset="0"/>
                        </a:rPr>
                        <a:t>B</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6</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28</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01</a:t>
                      </a:r>
                    </a:p>
                  </a:txBody>
                  <a:tcPr/>
                </a:tc>
                <a:tc>
                  <a:txBody>
                    <a:bodyPr/>
                    <a:lstStyle/>
                    <a:p>
                      <a:pPr algn="ctr"/>
                      <a:r>
                        <a:rPr lang="en-US" dirty="0">
                          <a:latin typeface="Courier" pitchFamily="2" charset="0"/>
                        </a:rPr>
                        <a:t>F</a:t>
                      </a:r>
                    </a:p>
                  </a:txBody>
                  <a:tcPr/>
                </a:tc>
                <a:extLst>
                  <a:ext uri="{0D108BD9-81ED-4DB2-BD59-A6C34878D82A}">
                    <a16:rowId xmlns:a16="http://schemas.microsoft.com/office/drawing/2014/main" val="786542120"/>
                  </a:ext>
                </a:extLst>
              </a:tr>
              <a:tr h="370840">
                <a:tc>
                  <a:txBody>
                    <a:bodyPr/>
                    <a:lstStyle/>
                    <a:p>
                      <a:pPr algn="ctr"/>
                      <a:r>
                        <a:rPr lang="en-US" dirty="0">
                          <a:latin typeface="Courier" pitchFamily="2" charset="0"/>
                        </a:rPr>
                        <a:t>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31</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12</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3E</a:t>
                      </a:r>
                    </a:p>
                  </a:txBody>
                  <a:tcPr/>
                </a:tc>
                <a:tc>
                  <a:txBody>
                    <a:bodyPr/>
                    <a:lstStyle/>
                    <a:p>
                      <a:pPr algn="ctr"/>
                      <a:r>
                        <a:rPr lang="en-US" dirty="0">
                          <a:latin typeface="Courier" pitchFamily="2" charset="0"/>
                        </a:rPr>
                        <a:t>4</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0B</a:t>
                      </a:r>
                    </a:p>
                  </a:txBody>
                  <a:tcPr/>
                </a:tc>
                <a:tc>
                  <a:txBody>
                    <a:bodyPr/>
                    <a:lstStyle/>
                    <a:p>
                      <a:pPr algn="ctr"/>
                      <a:r>
                        <a:rPr lang="en-US" dirty="0">
                          <a:latin typeface="Courier" pitchFamily="2" charset="0"/>
                        </a:rPr>
                        <a:t>1</a:t>
                      </a:r>
                    </a:p>
                  </a:txBody>
                  <a:tcPr/>
                </a:tc>
                <a:extLst>
                  <a:ext uri="{0D108BD9-81ED-4DB2-BD59-A6C34878D82A}">
                    <a16:rowId xmlns:a16="http://schemas.microsoft.com/office/drawing/2014/main" val="2970140602"/>
                  </a:ext>
                </a:extLst>
              </a:tr>
              <a:tr h="370840">
                <a:tc>
                  <a:txBody>
                    <a:bodyPr/>
                    <a:lstStyle/>
                    <a:p>
                      <a:pPr algn="ctr"/>
                      <a:r>
                        <a:rPr lang="en-US" dirty="0">
                          <a:latin typeface="Courier" pitchFamily="2" charset="0"/>
                        </a:rPr>
                        <a:t>2</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2A</a:t>
                      </a:r>
                    </a:p>
                  </a:txBody>
                  <a:tcPr/>
                </a:tc>
                <a:tc>
                  <a:txBody>
                    <a:bodyPr/>
                    <a:lstStyle/>
                    <a:p>
                      <a:pPr algn="ctr"/>
                      <a:r>
                        <a:rPr lang="en-US" dirty="0">
                          <a:latin typeface="Courier" pitchFamily="2" charset="0"/>
                        </a:rPr>
                        <a:t>A</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1F</a:t>
                      </a:r>
                    </a:p>
                  </a:txBody>
                  <a:tcPr/>
                </a:tc>
                <a:tc>
                  <a:txBody>
                    <a:bodyPr/>
                    <a:lstStyle/>
                    <a:p>
                      <a:pPr algn="ctr"/>
                      <a:r>
                        <a:rPr lang="en-US" dirty="0">
                          <a:latin typeface="Courier" pitchFamily="2" charset="0"/>
                        </a:rPr>
                        <a:t>8</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5</a:t>
                      </a:r>
                    </a:p>
                  </a:txBody>
                  <a:tcPr/>
                </a:tc>
                <a:extLst>
                  <a:ext uri="{0D108BD9-81ED-4DB2-BD59-A6C34878D82A}">
                    <a16:rowId xmlns:a16="http://schemas.microsoft.com/office/drawing/2014/main" val="3087768409"/>
                  </a:ext>
                </a:extLst>
              </a:tr>
              <a:tr h="370840">
                <a:tc>
                  <a:txBody>
                    <a:bodyPr/>
                    <a:lstStyle/>
                    <a:p>
                      <a:pPr algn="ctr"/>
                      <a:r>
                        <a:rPr lang="en-US" dirty="0">
                          <a:latin typeface="Courier" pitchFamily="2" charset="0"/>
                        </a:rPr>
                        <a:t>3</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2A</a:t>
                      </a:r>
                    </a:p>
                  </a:txBody>
                  <a:tcPr/>
                </a:tc>
                <a:tc>
                  <a:txBody>
                    <a:bodyPr/>
                    <a:lstStyle/>
                    <a:p>
                      <a:pPr algn="ctr"/>
                      <a:r>
                        <a:rPr lang="en-US" dirty="0">
                          <a:latin typeface="Courier" pitchFamily="2" charset="0"/>
                        </a:rPr>
                        <a:t>A</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1E</a:t>
                      </a:r>
                    </a:p>
                  </a:txBody>
                  <a:tcPr/>
                </a:tc>
                <a:tc>
                  <a:txBody>
                    <a:bodyPr/>
                    <a:lstStyle/>
                    <a:p>
                      <a:pPr algn="ctr"/>
                      <a:r>
                        <a:rPr lang="en-US" dirty="0">
                          <a:latin typeface="Courier" pitchFamily="2" charset="0"/>
                        </a:rPr>
                        <a:t>2</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21</a:t>
                      </a:r>
                    </a:p>
                  </a:txBody>
                  <a:tcPr/>
                </a:tc>
                <a:tc>
                  <a:txBody>
                    <a:bodyPr/>
                    <a:lstStyle/>
                    <a:p>
                      <a:pPr algn="ctr"/>
                      <a:r>
                        <a:rPr lang="en-US" dirty="0">
                          <a:latin typeface="Courier" pitchFamily="2" charset="0"/>
                        </a:rPr>
                        <a:t>B</a:t>
                      </a:r>
                    </a:p>
                  </a:txBody>
                  <a:tcPr/>
                </a:tc>
                <a:extLst>
                  <a:ext uri="{0D108BD9-81ED-4DB2-BD59-A6C34878D82A}">
                    <a16:rowId xmlns:a16="http://schemas.microsoft.com/office/drawing/2014/main" val="2660280765"/>
                  </a:ext>
                </a:extLst>
              </a:tr>
            </a:tbl>
          </a:graphicData>
        </a:graphic>
      </p:graphicFrame>
      <p:cxnSp>
        <p:nvCxnSpPr>
          <p:cNvPr id="6" name="Straight Connector 5">
            <a:extLst>
              <a:ext uri="{FF2B5EF4-FFF2-40B4-BE49-F238E27FC236}">
                <a16:creationId xmlns:a16="http://schemas.microsoft.com/office/drawing/2014/main" id="{1522B6A6-4EA6-1F49-9BEE-6A3FF9F4DAE6}"/>
              </a:ext>
            </a:extLst>
          </p:cNvPr>
          <p:cNvCxnSpPr>
            <a:cxnSpLocks/>
          </p:cNvCxnSpPr>
          <p:nvPr/>
        </p:nvCxnSpPr>
        <p:spPr>
          <a:xfrm>
            <a:off x="8382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77CD6943-0FA3-A14F-BF25-3987D8F3FE3C}"/>
              </a:ext>
            </a:extLst>
          </p:cNvPr>
          <p:cNvCxnSpPr>
            <a:cxnSpLocks/>
          </p:cNvCxnSpPr>
          <p:nvPr/>
        </p:nvCxnSpPr>
        <p:spPr>
          <a:xfrm>
            <a:off x="28956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96D903FF-2BAF-B648-A8E8-4335F9A66AD8}"/>
              </a:ext>
            </a:extLst>
          </p:cNvPr>
          <p:cNvCxnSpPr>
            <a:cxnSpLocks/>
          </p:cNvCxnSpPr>
          <p:nvPr/>
        </p:nvCxnSpPr>
        <p:spPr>
          <a:xfrm>
            <a:off x="48768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E400C3C8-7675-A843-8223-350759811D0A}"/>
              </a:ext>
            </a:extLst>
          </p:cNvPr>
          <p:cNvCxnSpPr>
            <a:cxnSpLocks/>
          </p:cNvCxnSpPr>
          <p:nvPr/>
        </p:nvCxnSpPr>
        <p:spPr>
          <a:xfrm>
            <a:off x="69342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03BE4D3B-D674-4F46-AB78-C469820803D8}"/>
              </a:ext>
            </a:extLst>
          </p:cNvPr>
          <p:cNvSpPr txBox="1"/>
          <p:nvPr/>
        </p:nvSpPr>
        <p:spPr>
          <a:xfrm>
            <a:off x="4120805" y="5720917"/>
            <a:ext cx="12234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0111 11</a:t>
            </a:r>
          </a:p>
        </p:txBody>
      </p:sp>
      <p:sp>
        <p:nvSpPr>
          <p:cNvPr id="12" name="TextBox 11">
            <a:extLst>
              <a:ext uri="{FF2B5EF4-FFF2-40B4-BE49-F238E27FC236}">
                <a16:creationId xmlns:a16="http://schemas.microsoft.com/office/drawing/2014/main" id="{EB55FB28-F6AF-9D49-8B72-504D04D3A842}"/>
              </a:ext>
            </a:extLst>
          </p:cNvPr>
          <p:cNvSpPr txBox="1"/>
          <p:nvPr/>
        </p:nvSpPr>
        <p:spPr>
          <a:xfrm>
            <a:off x="5230137" y="5722008"/>
            <a:ext cx="4589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10</a:t>
            </a:r>
          </a:p>
        </p:txBody>
      </p:sp>
      <p:sp>
        <p:nvSpPr>
          <p:cNvPr id="13" name="TextBox 12">
            <a:extLst>
              <a:ext uri="{FF2B5EF4-FFF2-40B4-BE49-F238E27FC236}">
                <a16:creationId xmlns:a16="http://schemas.microsoft.com/office/drawing/2014/main" id="{B05E353C-3CFA-F344-9E12-4516521900E0}"/>
              </a:ext>
            </a:extLst>
          </p:cNvPr>
          <p:cNvSpPr txBox="1"/>
          <p:nvPr/>
        </p:nvSpPr>
        <p:spPr>
          <a:xfrm>
            <a:off x="4120805" y="6125253"/>
            <a:ext cx="12029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0001 01</a:t>
            </a:r>
          </a:p>
        </p:txBody>
      </p:sp>
      <p:sp>
        <p:nvSpPr>
          <p:cNvPr id="14" name="TextBox 13">
            <a:extLst>
              <a:ext uri="{FF2B5EF4-FFF2-40B4-BE49-F238E27FC236}">
                <a16:creationId xmlns:a16="http://schemas.microsoft.com/office/drawing/2014/main" id="{67A10D5E-3F6D-0D46-A8C2-3A66836B5A1A}"/>
              </a:ext>
            </a:extLst>
          </p:cNvPr>
          <p:cNvSpPr txBox="1"/>
          <p:nvPr/>
        </p:nvSpPr>
        <p:spPr>
          <a:xfrm>
            <a:off x="5230137" y="6125253"/>
            <a:ext cx="45899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10</a:t>
            </a:r>
          </a:p>
        </p:txBody>
      </p:sp>
      <p:sp>
        <p:nvSpPr>
          <p:cNvPr id="8" name="TextBox 7">
            <a:extLst>
              <a:ext uri="{FF2B5EF4-FFF2-40B4-BE49-F238E27FC236}">
                <a16:creationId xmlns:a16="http://schemas.microsoft.com/office/drawing/2014/main" id="{EF84C936-16F3-6442-BA91-3416630216DB}"/>
              </a:ext>
            </a:extLst>
          </p:cNvPr>
          <p:cNvSpPr txBox="1"/>
          <p:nvPr/>
        </p:nvSpPr>
        <p:spPr>
          <a:xfrm>
            <a:off x="7367176" y="5722008"/>
            <a:ext cx="992579" cy="369332"/>
          </a:xfrm>
          <a:prstGeom prst="rect">
            <a:avLst/>
          </a:prstGeom>
          <a:noFill/>
        </p:spPr>
        <p:txBody>
          <a:bodyPr wrap="none" rtlCol="0">
            <a:spAutoFit/>
          </a:bodyPr>
          <a:lstStyle/>
          <a:p>
            <a:r>
              <a:rPr lang="en-US" b="1" dirty="0">
                <a:solidFill>
                  <a:schemeClr val="accent1"/>
                </a:solidFill>
              </a:rPr>
              <a:t>0x837C</a:t>
            </a:r>
          </a:p>
        </p:txBody>
      </p:sp>
      <p:sp>
        <p:nvSpPr>
          <p:cNvPr id="15" name="TextBox 14">
            <a:extLst>
              <a:ext uri="{FF2B5EF4-FFF2-40B4-BE49-F238E27FC236}">
                <a16:creationId xmlns:a16="http://schemas.microsoft.com/office/drawing/2014/main" id="{5CE221C5-0D72-214B-ADE9-E1FCE0653888}"/>
              </a:ext>
            </a:extLst>
          </p:cNvPr>
          <p:cNvSpPr txBox="1"/>
          <p:nvPr/>
        </p:nvSpPr>
        <p:spPr>
          <a:xfrm>
            <a:off x="7385370" y="6094634"/>
            <a:ext cx="1223412" cy="369332"/>
          </a:xfrm>
          <a:prstGeom prst="rect">
            <a:avLst/>
          </a:prstGeom>
          <a:noFill/>
        </p:spPr>
        <p:txBody>
          <a:bodyPr wrap="none" rtlCol="0">
            <a:spAutoFit/>
          </a:bodyPr>
          <a:lstStyle/>
          <a:p>
            <a:r>
              <a:rPr lang="en-US" b="1" dirty="0">
                <a:solidFill>
                  <a:schemeClr val="accent1"/>
                </a:solidFill>
              </a:rPr>
              <a:t>TLB miss</a:t>
            </a:r>
          </a:p>
        </p:txBody>
      </p:sp>
      <p:sp>
        <p:nvSpPr>
          <p:cNvPr id="9" name="TextBox 8">
            <a:extLst>
              <a:ext uri="{FF2B5EF4-FFF2-40B4-BE49-F238E27FC236}">
                <a16:creationId xmlns:a16="http://schemas.microsoft.com/office/drawing/2014/main" id="{6BBB09C9-DF95-8F63-3A57-63A63D6FC9A4}"/>
              </a:ext>
            </a:extLst>
          </p:cNvPr>
          <p:cNvSpPr txBox="1"/>
          <p:nvPr/>
        </p:nvSpPr>
        <p:spPr>
          <a:xfrm>
            <a:off x="2294422" y="5714802"/>
            <a:ext cx="7613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0x7E</a:t>
            </a:r>
          </a:p>
        </p:txBody>
      </p:sp>
      <p:sp>
        <p:nvSpPr>
          <p:cNvPr id="16" name="TextBox 15">
            <a:extLst>
              <a:ext uri="{FF2B5EF4-FFF2-40B4-BE49-F238E27FC236}">
                <a16:creationId xmlns:a16="http://schemas.microsoft.com/office/drawing/2014/main" id="{027BE2BC-179B-9BA8-18B2-4B6CC325D8DE}"/>
              </a:ext>
            </a:extLst>
          </p:cNvPr>
          <p:cNvSpPr txBox="1"/>
          <p:nvPr/>
        </p:nvSpPr>
        <p:spPr>
          <a:xfrm>
            <a:off x="3055800" y="5714802"/>
            <a:ext cx="90238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0x37c</a:t>
            </a:r>
          </a:p>
        </p:txBody>
      </p:sp>
      <p:sp>
        <p:nvSpPr>
          <p:cNvPr id="19" name="TextBox 18">
            <a:extLst>
              <a:ext uri="{FF2B5EF4-FFF2-40B4-BE49-F238E27FC236}">
                <a16:creationId xmlns:a16="http://schemas.microsoft.com/office/drawing/2014/main" id="{76975F41-9408-6F6F-7FF0-EC5C33CBE52D}"/>
              </a:ext>
            </a:extLst>
          </p:cNvPr>
          <p:cNvSpPr txBox="1"/>
          <p:nvPr/>
        </p:nvSpPr>
        <p:spPr>
          <a:xfrm>
            <a:off x="2294420" y="6119435"/>
            <a:ext cx="7613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0x16</a:t>
            </a:r>
          </a:p>
        </p:txBody>
      </p:sp>
      <p:sp>
        <p:nvSpPr>
          <p:cNvPr id="20" name="TextBox 19">
            <a:extLst>
              <a:ext uri="{FF2B5EF4-FFF2-40B4-BE49-F238E27FC236}">
                <a16:creationId xmlns:a16="http://schemas.microsoft.com/office/drawing/2014/main" id="{64B39077-10F3-8DAB-F4E9-63F9EFC6807A}"/>
              </a:ext>
            </a:extLst>
          </p:cNvPr>
          <p:cNvSpPr txBox="1"/>
          <p:nvPr/>
        </p:nvSpPr>
        <p:spPr>
          <a:xfrm>
            <a:off x="3055798" y="6119435"/>
            <a:ext cx="90238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0xA48</a:t>
            </a:r>
          </a:p>
        </p:txBody>
      </p:sp>
      <p:sp>
        <p:nvSpPr>
          <p:cNvPr id="21" name="TextBox 20">
            <a:extLst>
              <a:ext uri="{FF2B5EF4-FFF2-40B4-BE49-F238E27FC236}">
                <a16:creationId xmlns:a16="http://schemas.microsoft.com/office/drawing/2014/main" id="{06CC9DD4-0657-21DA-687F-6C8B6DE4D36B}"/>
              </a:ext>
            </a:extLst>
          </p:cNvPr>
          <p:cNvSpPr txBox="1"/>
          <p:nvPr/>
        </p:nvSpPr>
        <p:spPr>
          <a:xfrm>
            <a:off x="5821406" y="5714802"/>
            <a:ext cx="75612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0x1F</a:t>
            </a:r>
          </a:p>
        </p:txBody>
      </p:sp>
      <p:sp>
        <p:nvSpPr>
          <p:cNvPr id="22" name="TextBox 21">
            <a:extLst>
              <a:ext uri="{FF2B5EF4-FFF2-40B4-BE49-F238E27FC236}">
                <a16:creationId xmlns:a16="http://schemas.microsoft.com/office/drawing/2014/main" id="{CE8DAE8D-DA40-082A-012B-0B1E16D7CB5D}"/>
              </a:ext>
            </a:extLst>
          </p:cNvPr>
          <p:cNvSpPr txBox="1"/>
          <p:nvPr/>
        </p:nvSpPr>
        <p:spPr>
          <a:xfrm>
            <a:off x="6581058" y="5714802"/>
            <a:ext cx="3496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2</a:t>
            </a:r>
          </a:p>
        </p:txBody>
      </p:sp>
      <p:sp>
        <p:nvSpPr>
          <p:cNvPr id="23" name="TextBox 22">
            <a:extLst>
              <a:ext uri="{FF2B5EF4-FFF2-40B4-BE49-F238E27FC236}">
                <a16:creationId xmlns:a16="http://schemas.microsoft.com/office/drawing/2014/main" id="{43F46F64-9BC5-1BEF-35CF-FFA2933FB415}"/>
              </a:ext>
            </a:extLst>
          </p:cNvPr>
          <p:cNvSpPr txBox="1"/>
          <p:nvPr/>
        </p:nvSpPr>
        <p:spPr>
          <a:xfrm>
            <a:off x="5821406" y="6119138"/>
            <a:ext cx="75612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0x05</a:t>
            </a:r>
          </a:p>
        </p:txBody>
      </p:sp>
      <p:sp>
        <p:nvSpPr>
          <p:cNvPr id="24" name="TextBox 23">
            <a:extLst>
              <a:ext uri="{FF2B5EF4-FFF2-40B4-BE49-F238E27FC236}">
                <a16:creationId xmlns:a16="http://schemas.microsoft.com/office/drawing/2014/main" id="{D9DBDE75-2DAC-F450-57D6-1970DDE7CA66}"/>
              </a:ext>
            </a:extLst>
          </p:cNvPr>
          <p:cNvSpPr txBox="1"/>
          <p:nvPr/>
        </p:nvSpPr>
        <p:spPr>
          <a:xfrm>
            <a:off x="6581058" y="6119138"/>
            <a:ext cx="3496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2</a:t>
            </a:r>
          </a:p>
        </p:txBody>
      </p:sp>
      <p:sp>
        <p:nvSpPr>
          <p:cNvPr id="25" name="Rectangle 24">
            <a:extLst>
              <a:ext uri="{FF2B5EF4-FFF2-40B4-BE49-F238E27FC236}">
                <a16:creationId xmlns:a16="http://schemas.microsoft.com/office/drawing/2014/main" id="{0E4A8EB5-9FB9-4A5D-B5B0-87D285A8E99B}"/>
              </a:ext>
            </a:extLst>
          </p:cNvPr>
          <p:cNvSpPr/>
          <p:nvPr/>
        </p:nvSpPr>
        <p:spPr>
          <a:xfrm>
            <a:off x="2237814" y="5626934"/>
            <a:ext cx="646858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4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8" grpId="0"/>
      <p:bldP spid="15" grpId="0"/>
      <p:bldP spid="9" grpId="0" animBg="1"/>
      <p:bldP spid="16"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96DC-F371-6C46-8FEC-1994AD9045FE}"/>
              </a:ext>
            </a:extLst>
          </p:cNvPr>
          <p:cNvSpPr>
            <a:spLocks noGrp="1"/>
          </p:cNvSpPr>
          <p:nvPr>
            <p:ph type="title"/>
          </p:nvPr>
        </p:nvSpPr>
        <p:spPr/>
        <p:txBody>
          <a:bodyPr>
            <a:normAutofit fontScale="90000"/>
          </a:bodyPr>
          <a:lstStyle/>
          <a:p>
            <a:r>
              <a:rPr lang="en-US" dirty="0"/>
              <a:t>Example: The Linux x86 Address Space</a:t>
            </a:r>
          </a:p>
        </p:txBody>
      </p:sp>
      <p:sp>
        <p:nvSpPr>
          <p:cNvPr id="18" name="Content Placeholder 17">
            <a:extLst>
              <a:ext uri="{FF2B5EF4-FFF2-40B4-BE49-F238E27FC236}">
                <a16:creationId xmlns:a16="http://schemas.microsoft.com/office/drawing/2014/main" id="{3B5FE0EC-7AC7-824A-9409-B884CAB4D7AF}"/>
              </a:ext>
            </a:extLst>
          </p:cNvPr>
          <p:cNvSpPr>
            <a:spLocks noGrp="1"/>
          </p:cNvSpPr>
          <p:nvPr>
            <p:ph sz="half" idx="1"/>
          </p:nvPr>
        </p:nvSpPr>
        <p:spPr>
          <a:xfrm>
            <a:off x="457200" y="1676400"/>
            <a:ext cx="4038600" cy="5541260"/>
          </a:xfrm>
        </p:spPr>
        <p:txBody>
          <a:bodyPr>
            <a:normAutofit fontScale="70000" lnSpcReduction="20000"/>
          </a:bodyPr>
          <a:lstStyle/>
          <a:p>
            <a:r>
              <a:rPr lang="en-US" dirty="0"/>
              <a:t>Use "only" 48-bit addresses (top 16 bits not used)</a:t>
            </a:r>
          </a:p>
          <a:p>
            <a:r>
              <a:rPr lang="en-US" dirty="0"/>
              <a:t>4KB pages by default</a:t>
            </a:r>
          </a:p>
          <a:p>
            <a:pPr lvl="1"/>
            <a:r>
              <a:rPr lang="en-US" dirty="0"/>
              <a:t>supports larger "</a:t>
            </a:r>
            <a:r>
              <a:rPr lang="en-US" dirty="0" err="1"/>
              <a:t>superpages</a:t>
            </a:r>
            <a:r>
              <a:rPr lang="en-US" dirty="0"/>
              <a:t>"</a:t>
            </a:r>
          </a:p>
          <a:p>
            <a:r>
              <a:rPr lang="en-US" dirty="0"/>
              <a:t>Four-level page table</a:t>
            </a:r>
          </a:p>
          <a:p>
            <a:r>
              <a:rPr lang="en-US" dirty="0"/>
              <a:t>Physical memory stores memory pages, memory-mapped files, cached file pages</a:t>
            </a:r>
          </a:p>
          <a:p>
            <a:r>
              <a:rPr lang="en-US" dirty="0"/>
              <a:t>Page eviction algorithm uses variant of LRU called 2Q</a:t>
            </a:r>
          </a:p>
          <a:p>
            <a:pPr lvl="1"/>
            <a:r>
              <a:rPr lang="en-US" dirty="0"/>
              <a:t>approximates LRU with clock</a:t>
            </a:r>
          </a:p>
          <a:p>
            <a:pPr lvl="1"/>
            <a:r>
              <a:rPr lang="en-US" dirty="0"/>
              <a:t>maintains two lists (active/inactive)</a:t>
            </a:r>
          </a:p>
          <a:p>
            <a:r>
              <a:rPr lang="en-US" dirty="0"/>
              <a:t>Stack is marked non-executable</a:t>
            </a:r>
          </a:p>
          <a:p>
            <a:r>
              <a:rPr lang="en-US" dirty="0"/>
              <a:t>Virtual address of stack/heap start are randomized each time process is initialized</a:t>
            </a:r>
          </a:p>
        </p:txBody>
      </p:sp>
      <p:grpSp>
        <p:nvGrpSpPr>
          <p:cNvPr id="4" name="Group 3">
            <a:extLst>
              <a:ext uri="{FF2B5EF4-FFF2-40B4-BE49-F238E27FC236}">
                <a16:creationId xmlns:a16="http://schemas.microsoft.com/office/drawing/2014/main" id="{59D3C73D-6DC3-D147-B01E-D0D29ED54D16}"/>
              </a:ext>
            </a:extLst>
          </p:cNvPr>
          <p:cNvGrpSpPr/>
          <p:nvPr/>
        </p:nvGrpSpPr>
        <p:grpSpPr>
          <a:xfrm>
            <a:off x="5352924" y="2558534"/>
            <a:ext cx="1600200" cy="3962400"/>
            <a:chOff x="6057900" y="1382269"/>
            <a:chExt cx="1752600" cy="3962400"/>
          </a:xfrm>
        </p:grpSpPr>
        <p:sp>
          <p:nvSpPr>
            <p:cNvPr id="5" name="Rectangle 4">
              <a:extLst>
                <a:ext uri="{FF2B5EF4-FFF2-40B4-BE49-F238E27FC236}">
                  <a16:creationId xmlns:a16="http://schemas.microsoft.com/office/drawing/2014/main" id="{861008D5-B43F-E14D-AC17-47D5579A5B03}"/>
                </a:ext>
              </a:extLst>
            </p:cNvPr>
            <p:cNvSpPr/>
            <p:nvPr/>
          </p:nvSpPr>
          <p:spPr>
            <a:xfrm>
              <a:off x="6057900" y="4786885"/>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6" name="Rectangle 5">
              <a:extLst>
                <a:ext uri="{FF2B5EF4-FFF2-40B4-BE49-F238E27FC236}">
                  <a16:creationId xmlns:a16="http://schemas.microsoft.com/office/drawing/2014/main" id="{814ABB4E-C3AC-8D43-B7E9-01192DE5AB84}"/>
                </a:ext>
              </a:extLst>
            </p:cNvPr>
            <p:cNvSpPr/>
            <p:nvPr/>
          </p:nvSpPr>
          <p:spPr>
            <a:xfrm>
              <a:off x="6057900" y="4457701"/>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7" name="Rectangle 6">
              <a:extLst>
                <a:ext uri="{FF2B5EF4-FFF2-40B4-BE49-F238E27FC236}">
                  <a16:creationId xmlns:a16="http://schemas.microsoft.com/office/drawing/2014/main" id="{BAF7833E-1E75-4344-982D-F218E8420DA0}"/>
                </a:ext>
              </a:extLst>
            </p:cNvPr>
            <p:cNvSpPr/>
            <p:nvPr/>
          </p:nvSpPr>
          <p:spPr>
            <a:xfrm>
              <a:off x="6057902" y="26268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8" name="Rectangle 7">
              <a:extLst>
                <a:ext uri="{FF2B5EF4-FFF2-40B4-BE49-F238E27FC236}">
                  <a16:creationId xmlns:a16="http://schemas.microsoft.com/office/drawing/2014/main" id="{C3AF918A-540B-0D4B-86F6-743469F7780D}"/>
                </a:ext>
              </a:extLst>
            </p:cNvPr>
            <p:cNvSpPr/>
            <p:nvPr/>
          </p:nvSpPr>
          <p:spPr>
            <a:xfrm>
              <a:off x="6057900" y="1382269"/>
              <a:ext cx="1752600" cy="396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2C213327-6501-0B47-AE18-5C8DB51AC5D1}"/>
                </a:ext>
              </a:extLst>
            </p:cNvPr>
            <p:cNvSpPr/>
            <p:nvPr/>
          </p:nvSpPr>
          <p:spPr>
            <a:xfrm>
              <a:off x="6057900" y="3977206"/>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sp>
        <p:nvSpPr>
          <p:cNvPr id="10" name="Rectangle 9">
            <a:extLst>
              <a:ext uri="{FF2B5EF4-FFF2-40B4-BE49-F238E27FC236}">
                <a16:creationId xmlns:a16="http://schemas.microsoft.com/office/drawing/2014/main" id="{543433F8-B64B-3844-9694-86ACE8B27591}"/>
              </a:ext>
            </a:extLst>
          </p:cNvPr>
          <p:cNvSpPr/>
          <p:nvPr/>
        </p:nvSpPr>
        <p:spPr>
          <a:xfrm>
            <a:off x="5352924" y="6368534"/>
            <a:ext cx="1600195"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Page 0: Invalid</a:t>
            </a:r>
          </a:p>
        </p:txBody>
      </p:sp>
      <p:cxnSp>
        <p:nvCxnSpPr>
          <p:cNvPr id="12" name="Straight Connector 11">
            <a:extLst>
              <a:ext uri="{FF2B5EF4-FFF2-40B4-BE49-F238E27FC236}">
                <a16:creationId xmlns:a16="http://schemas.microsoft.com/office/drawing/2014/main" id="{7FE3FC63-C6A4-624A-B3C1-26DB25BC9B54}"/>
              </a:ext>
            </a:extLst>
          </p:cNvPr>
          <p:cNvCxnSpPr/>
          <p:nvPr/>
        </p:nvCxnSpPr>
        <p:spPr>
          <a:xfrm>
            <a:off x="5352924" y="3625334"/>
            <a:ext cx="1600195"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831E7A94-57FA-7D49-8169-5F57E169AED8}"/>
              </a:ext>
            </a:extLst>
          </p:cNvPr>
          <p:cNvSpPr txBox="1"/>
          <p:nvPr/>
        </p:nvSpPr>
        <p:spPr>
          <a:xfrm>
            <a:off x="6953119" y="3440668"/>
            <a:ext cx="2114681" cy="369332"/>
          </a:xfrm>
          <a:prstGeom prst="rect">
            <a:avLst/>
          </a:prstGeom>
          <a:noFill/>
        </p:spPr>
        <p:txBody>
          <a:bodyPr wrap="none" rtlCol="0">
            <a:spAutoFit/>
          </a:bodyPr>
          <a:lstStyle/>
          <a:p>
            <a:r>
              <a:rPr lang="en-US" dirty="0">
                <a:latin typeface="Courier" pitchFamily="2" charset="0"/>
              </a:rPr>
              <a:t>0x800000000000</a:t>
            </a:r>
          </a:p>
        </p:txBody>
      </p:sp>
      <p:sp>
        <p:nvSpPr>
          <p:cNvPr id="14" name="Rectangle 13">
            <a:extLst>
              <a:ext uri="{FF2B5EF4-FFF2-40B4-BE49-F238E27FC236}">
                <a16:creationId xmlns:a16="http://schemas.microsoft.com/office/drawing/2014/main" id="{3A5B4615-82FA-6042-A6D2-6160D4E6D0F0}"/>
              </a:ext>
            </a:extLst>
          </p:cNvPr>
          <p:cNvSpPr/>
          <p:nvPr/>
        </p:nvSpPr>
        <p:spPr>
          <a:xfrm>
            <a:off x="5352919" y="3296150"/>
            <a:ext cx="1600195" cy="32918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Kernel (logical)</a:t>
            </a:r>
          </a:p>
        </p:txBody>
      </p:sp>
      <p:sp>
        <p:nvSpPr>
          <p:cNvPr id="15" name="Rectangle 14">
            <a:extLst>
              <a:ext uri="{FF2B5EF4-FFF2-40B4-BE49-F238E27FC236}">
                <a16:creationId xmlns:a16="http://schemas.microsoft.com/office/drawing/2014/main" id="{0D9C9FED-9D49-D345-9ADB-41228A507C3A}"/>
              </a:ext>
            </a:extLst>
          </p:cNvPr>
          <p:cNvSpPr/>
          <p:nvPr/>
        </p:nvSpPr>
        <p:spPr>
          <a:xfrm>
            <a:off x="5352919" y="2815655"/>
            <a:ext cx="1600195" cy="5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Kernel (virtual)</a:t>
            </a:r>
          </a:p>
        </p:txBody>
      </p:sp>
      <p:sp>
        <p:nvSpPr>
          <p:cNvPr id="16" name="TextBox 15">
            <a:extLst>
              <a:ext uri="{FF2B5EF4-FFF2-40B4-BE49-F238E27FC236}">
                <a16:creationId xmlns:a16="http://schemas.microsoft.com/office/drawing/2014/main" id="{95586635-0A2B-AC43-9912-074CBD5734E2}"/>
              </a:ext>
            </a:extLst>
          </p:cNvPr>
          <p:cNvSpPr txBox="1"/>
          <p:nvPr/>
        </p:nvSpPr>
        <p:spPr>
          <a:xfrm>
            <a:off x="6953117" y="6336268"/>
            <a:ext cx="2114681" cy="369332"/>
          </a:xfrm>
          <a:prstGeom prst="rect">
            <a:avLst/>
          </a:prstGeom>
          <a:noFill/>
        </p:spPr>
        <p:txBody>
          <a:bodyPr wrap="none" rtlCol="0">
            <a:spAutoFit/>
          </a:bodyPr>
          <a:lstStyle/>
          <a:p>
            <a:r>
              <a:rPr lang="en-US" dirty="0">
                <a:latin typeface="Courier" pitchFamily="2" charset="0"/>
              </a:rPr>
              <a:t>0x000000000000</a:t>
            </a:r>
          </a:p>
        </p:txBody>
      </p:sp>
      <p:sp>
        <p:nvSpPr>
          <p:cNvPr id="17" name="TextBox 16">
            <a:extLst>
              <a:ext uri="{FF2B5EF4-FFF2-40B4-BE49-F238E27FC236}">
                <a16:creationId xmlns:a16="http://schemas.microsoft.com/office/drawing/2014/main" id="{B6259C46-3667-A544-9F4F-C78D76DEB78E}"/>
              </a:ext>
            </a:extLst>
          </p:cNvPr>
          <p:cNvSpPr txBox="1"/>
          <p:nvPr/>
        </p:nvSpPr>
        <p:spPr>
          <a:xfrm>
            <a:off x="6953116" y="2373868"/>
            <a:ext cx="2114681" cy="369332"/>
          </a:xfrm>
          <a:prstGeom prst="rect">
            <a:avLst/>
          </a:prstGeom>
          <a:noFill/>
        </p:spPr>
        <p:txBody>
          <a:bodyPr wrap="none" rtlCol="0">
            <a:spAutoFit/>
          </a:bodyPr>
          <a:lstStyle/>
          <a:p>
            <a:r>
              <a:rPr lang="en-US" dirty="0">
                <a:latin typeface="Courier" pitchFamily="2" charset="0"/>
              </a:rPr>
              <a:t>0xFFFFFFFFFFFF</a:t>
            </a:r>
          </a:p>
        </p:txBody>
      </p:sp>
    </p:spTree>
    <p:extLst>
      <p:ext uri="{BB962C8B-B14F-4D97-AF65-F5344CB8AC3E}">
        <p14:creationId xmlns:p14="http://schemas.microsoft.com/office/powerpoint/2010/main" val="38207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7726-6B9D-D64D-A70F-1A71845A8401}"/>
              </a:ext>
            </a:extLst>
          </p:cNvPr>
          <p:cNvSpPr>
            <a:spLocks noGrp="1"/>
          </p:cNvSpPr>
          <p:nvPr>
            <p:ph type="title"/>
          </p:nvPr>
        </p:nvSpPr>
        <p:spPr/>
        <p:txBody>
          <a:bodyPr/>
          <a:lstStyle/>
          <a:p>
            <a:r>
              <a:rPr lang="en-US" dirty="0"/>
              <a:t>Example: Core i7 Memory Accessing</a:t>
            </a:r>
          </a:p>
        </p:txBody>
      </p:sp>
      <p:sp>
        <p:nvSpPr>
          <p:cNvPr id="4" name="Rectangle 379">
            <a:extLst>
              <a:ext uri="{FF2B5EF4-FFF2-40B4-BE49-F238E27FC236}">
                <a16:creationId xmlns:a16="http://schemas.microsoft.com/office/drawing/2014/main" id="{E92223DA-FBE6-5E40-851C-12653C8747A7}"/>
              </a:ext>
            </a:extLst>
          </p:cNvPr>
          <p:cNvSpPr>
            <a:spLocks noChangeArrowheads="1"/>
          </p:cNvSpPr>
          <p:nvPr/>
        </p:nvSpPr>
        <p:spPr bwMode="auto">
          <a:xfrm>
            <a:off x="1244600" y="1393825"/>
            <a:ext cx="609600" cy="37465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b="1">
                <a:solidFill>
                  <a:schemeClr val="tx2"/>
                </a:solidFill>
              </a:rPr>
              <a:t>CPU</a:t>
            </a:r>
          </a:p>
        </p:txBody>
      </p:sp>
      <p:grpSp>
        <p:nvGrpSpPr>
          <p:cNvPr id="172" name="Group 171">
            <a:extLst>
              <a:ext uri="{FF2B5EF4-FFF2-40B4-BE49-F238E27FC236}">
                <a16:creationId xmlns:a16="http://schemas.microsoft.com/office/drawing/2014/main" id="{62CAA794-888D-A8C6-DF72-A66BEEEC3BF4}"/>
              </a:ext>
            </a:extLst>
          </p:cNvPr>
          <p:cNvGrpSpPr/>
          <p:nvPr/>
        </p:nvGrpSpPr>
        <p:grpSpPr>
          <a:xfrm>
            <a:off x="1016000" y="2530475"/>
            <a:ext cx="1066800" cy="685800"/>
            <a:chOff x="1016000" y="2530475"/>
            <a:chExt cx="1066800" cy="685800"/>
          </a:xfrm>
        </p:grpSpPr>
        <p:sp>
          <p:nvSpPr>
            <p:cNvPr id="9" name="Line 384">
              <a:extLst>
                <a:ext uri="{FF2B5EF4-FFF2-40B4-BE49-F238E27FC236}">
                  <a16:creationId xmlns:a16="http://schemas.microsoft.com/office/drawing/2014/main" id="{B2A0D44F-C350-F349-96F0-9CFA4FD55A02}"/>
                </a:ext>
              </a:extLst>
            </p:cNvPr>
            <p:cNvSpPr>
              <a:spLocks noChangeShapeType="1"/>
            </p:cNvSpPr>
            <p:nvPr/>
          </p:nvSpPr>
          <p:spPr bwMode="auto">
            <a:xfrm>
              <a:off x="1473200" y="25304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 name="Rectangle 385">
              <a:extLst>
                <a:ext uri="{FF2B5EF4-FFF2-40B4-BE49-F238E27FC236}">
                  <a16:creationId xmlns:a16="http://schemas.microsoft.com/office/drawing/2014/main" id="{E706CC10-ACC4-8649-90D4-B6D0B9128D05}"/>
                </a:ext>
              </a:extLst>
            </p:cNvPr>
            <p:cNvSpPr>
              <a:spLocks noChangeArrowheads="1"/>
            </p:cNvSpPr>
            <p:nvPr/>
          </p:nvSpPr>
          <p:spPr bwMode="auto">
            <a:xfrm>
              <a:off x="1016000" y="29114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TLBT</a:t>
              </a:r>
            </a:p>
          </p:txBody>
        </p:sp>
        <p:sp>
          <p:nvSpPr>
            <p:cNvPr id="11" name="Rectangle 386">
              <a:extLst>
                <a:ext uri="{FF2B5EF4-FFF2-40B4-BE49-F238E27FC236}">
                  <a16:creationId xmlns:a16="http://schemas.microsoft.com/office/drawing/2014/main" id="{25DA1DC6-2F2C-8D4B-88B2-070C5C2CEE76}"/>
                </a:ext>
              </a:extLst>
            </p:cNvPr>
            <p:cNvSpPr>
              <a:spLocks noChangeArrowheads="1"/>
            </p:cNvSpPr>
            <p:nvPr/>
          </p:nvSpPr>
          <p:spPr bwMode="auto">
            <a:xfrm>
              <a:off x="1549400" y="29114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TLBI</a:t>
              </a:r>
            </a:p>
          </p:txBody>
        </p:sp>
        <p:sp>
          <p:nvSpPr>
            <p:cNvPr id="12" name="Text Box 387">
              <a:extLst>
                <a:ext uri="{FF2B5EF4-FFF2-40B4-BE49-F238E27FC236}">
                  <a16:creationId xmlns:a16="http://schemas.microsoft.com/office/drawing/2014/main" id="{B6C63D63-7B05-8D4A-93E1-9D1F321287BD}"/>
                </a:ext>
              </a:extLst>
            </p:cNvPr>
            <p:cNvSpPr txBox="1">
              <a:spLocks noChangeArrowheads="1"/>
            </p:cNvSpPr>
            <p:nvPr/>
          </p:nvSpPr>
          <p:spPr bwMode="auto">
            <a:xfrm>
              <a:off x="1701800" y="2728913"/>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a:t>
              </a:r>
            </a:p>
          </p:txBody>
        </p:sp>
        <p:sp>
          <p:nvSpPr>
            <p:cNvPr id="13" name="Text Box 388">
              <a:extLst>
                <a:ext uri="{FF2B5EF4-FFF2-40B4-BE49-F238E27FC236}">
                  <a16:creationId xmlns:a16="http://schemas.microsoft.com/office/drawing/2014/main" id="{468997F5-3DDD-1F49-B6E3-5F8BAB651512}"/>
                </a:ext>
              </a:extLst>
            </p:cNvPr>
            <p:cNvSpPr txBox="1">
              <a:spLocks noChangeArrowheads="1"/>
            </p:cNvSpPr>
            <p:nvPr/>
          </p:nvSpPr>
          <p:spPr bwMode="auto">
            <a:xfrm>
              <a:off x="1092200" y="27289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32</a:t>
              </a:r>
            </a:p>
          </p:txBody>
        </p:sp>
      </p:grpSp>
      <p:grpSp>
        <p:nvGrpSpPr>
          <p:cNvPr id="174" name="Group 173">
            <a:extLst>
              <a:ext uri="{FF2B5EF4-FFF2-40B4-BE49-F238E27FC236}">
                <a16:creationId xmlns:a16="http://schemas.microsoft.com/office/drawing/2014/main" id="{15F29FED-DDDE-AC4E-F47F-4E771DDFB65C}"/>
              </a:ext>
            </a:extLst>
          </p:cNvPr>
          <p:cNvGrpSpPr/>
          <p:nvPr/>
        </p:nvGrpSpPr>
        <p:grpSpPr>
          <a:xfrm>
            <a:off x="1676400" y="3216275"/>
            <a:ext cx="3490907" cy="1678918"/>
            <a:chOff x="1676400" y="3216275"/>
            <a:chExt cx="3490907" cy="1678918"/>
          </a:xfrm>
        </p:grpSpPr>
        <p:sp>
          <p:nvSpPr>
            <p:cNvPr id="44" name="Text Box 420">
              <a:extLst>
                <a:ext uri="{FF2B5EF4-FFF2-40B4-BE49-F238E27FC236}">
                  <a16:creationId xmlns:a16="http://schemas.microsoft.com/office/drawing/2014/main" id="{3FF6B368-2862-F348-AAEA-416690F8C58D}"/>
                </a:ext>
              </a:extLst>
            </p:cNvPr>
            <p:cNvSpPr txBox="1">
              <a:spLocks noChangeArrowheads="1"/>
            </p:cNvSpPr>
            <p:nvPr/>
          </p:nvSpPr>
          <p:spPr bwMode="auto">
            <a:xfrm>
              <a:off x="1676400" y="4556126"/>
              <a:ext cx="3490907" cy="339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l">
                <a:lnSpc>
                  <a:spcPct val="90000"/>
                </a:lnSpc>
                <a:spcBef>
                  <a:spcPct val="30000"/>
                </a:spcBef>
              </a:pPr>
              <a:r>
                <a:rPr lang="en-US" b="1" dirty="0">
                  <a:solidFill>
                    <a:schemeClr val="tx2"/>
                  </a:solidFill>
                </a:rPr>
                <a:t>L1 TLB (16 sets, 4 entries/set)</a:t>
              </a:r>
            </a:p>
          </p:txBody>
        </p:sp>
        <p:sp>
          <p:nvSpPr>
            <p:cNvPr id="14" name="Rectangle 390">
              <a:extLst>
                <a:ext uri="{FF2B5EF4-FFF2-40B4-BE49-F238E27FC236}">
                  <a16:creationId xmlns:a16="http://schemas.microsoft.com/office/drawing/2014/main" id="{E344C039-FF14-AB4C-9835-8BFBAE7603FD}"/>
                </a:ext>
              </a:extLst>
            </p:cNvPr>
            <p:cNvSpPr>
              <a:spLocks noChangeArrowheads="1"/>
            </p:cNvSpPr>
            <p:nvPr/>
          </p:nvSpPr>
          <p:spPr bwMode="auto">
            <a:xfrm>
              <a:off x="23114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5" name="Rectangle 391">
              <a:extLst>
                <a:ext uri="{FF2B5EF4-FFF2-40B4-BE49-F238E27FC236}">
                  <a16:creationId xmlns:a16="http://schemas.microsoft.com/office/drawing/2014/main" id="{997C52A6-84B8-1445-A035-C49409A3B1A2}"/>
                </a:ext>
              </a:extLst>
            </p:cNvPr>
            <p:cNvSpPr>
              <a:spLocks noChangeArrowheads="1"/>
            </p:cNvSpPr>
            <p:nvPr/>
          </p:nvSpPr>
          <p:spPr bwMode="auto">
            <a:xfrm>
              <a:off x="28448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6" name="Rectangle 392">
              <a:extLst>
                <a:ext uri="{FF2B5EF4-FFF2-40B4-BE49-F238E27FC236}">
                  <a16:creationId xmlns:a16="http://schemas.microsoft.com/office/drawing/2014/main" id="{F0A78B26-776F-CD43-93D1-09211E45B16E}"/>
                </a:ext>
              </a:extLst>
            </p:cNvPr>
            <p:cNvSpPr>
              <a:spLocks noChangeArrowheads="1"/>
            </p:cNvSpPr>
            <p:nvPr/>
          </p:nvSpPr>
          <p:spPr bwMode="auto">
            <a:xfrm>
              <a:off x="33782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7" name="Rectangle 393">
              <a:extLst>
                <a:ext uri="{FF2B5EF4-FFF2-40B4-BE49-F238E27FC236}">
                  <a16:creationId xmlns:a16="http://schemas.microsoft.com/office/drawing/2014/main" id="{6E29BD81-8BD1-364D-B137-FF4DD1143D12}"/>
                </a:ext>
              </a:extLst>
            </p:cNvPr>
            <p:cNvSpPr>
              <a:spLocks noChangeArrowheads="1"/>
            </p:cNvSpPr>
            <p:nvPr/>
          </p:nvSpPr>
          <p:spPr bwMode="auto">
            <a:xfrm>
              <a:off x="39116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8" name="Rectangle 394">
              <a:extLst>
                <a:ext uri="{FF2B5EF4-FFF2-40B4-BE49-F238E27FC236}">
                  <a16:creationId xmlns:a16="http://schemas.microsoft.com/office/drawing/2014/main" id="{965EB71D-9A23-1140-8A87-D7B0BCE397C0}"/>
                </a:ext>
              </a:extLst>
            </p:cNvPr>
            <p:cNvSpPr>
              <a:spLocks noChangeArrowheads="1"/>
            </p:cNvSpPr>
            <p:nvPr/>
          </p:nvSpPr>
          <p:spPr bwMode="auto">
            <a:xfrm>
              <a:off x="23114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9" name="Rectangle 395">
              <a:extLst>
                <a:ext uri="{FF2B5EF4-FFF2-40B4-BE49-F238E27FC236}">
                  <a16:creationId xmlns:a16="http://schemas.microsoft.com/office/drawing/2014/main" id="{D8E8700A-B93A-5647-A643-39C0FF2674FC}"/>
                </a:ext>
              </a:extLst>
            </p:cNvPr>
            <p:cNvSpPr>
              <a:spLocks noChangeArrowheads="1"/>
            </p:cNvSpPr>
            <p:nvPr/>
          </p:nvSpPr>
          <p:spPr bwMode="auto">
            <a:xfrm>
              <a:off x="28448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0" name="Rectangle 396">
              <a:extLst>
                <a:ext uri="{FF2B5EF4-FFF2-40B4-BE49-F238E27FC236}">
                  <a16:creationId xmlns:a16="http://schemas.microsoft.com/office/drawing/2014/main" id="{AB6FD340-DBBC-FA43-8F07-24B75AE34ED9}"/>
                </a:ext>
              </a:extLst>
            </p:cNvPr>
            <p:cNvSpPr>
              <a:spLocks noChangeArrowheads="1"/>
            </p:cNvSpPr>
            <p:nvPr/>
          </p:nvSpPr>
          <p:spPr bwMode="auto">
            <a:xfrm>
              <a:off x="33782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1" name="Rectangle 397">
              <a:extLst>
                <a:ext uri="{FF2B5EF4-FFF2-40B4-BE49-F238E27FC236}">
                  <a16:creationId xmlns:a16="http://schemas.microsoft.com/office/drawing/2014/main" id="{6F8EBA7D-E3B6-1841-ABE0-7387EA2E08B7}"/>
                </a:ext>
              </a:extLst>
            </p:cNvPr>
            <p:cNvSpPr>
              <a:spLocks noChangeArrowheads="1"/>
            </p:cNvSpPr>
            <p:nvPr/>
          </p:nvSpPr>
          <p:spPr bwMode="auto">
            <a:xfrm>
              <a:off x="39116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2" name="Rectangle 398">
              <a:extLst>
                <a:ext uri="{FF2B5EF4-FFF2-40B4-BE49-F238E27FC236}">
                  <a16:creationId xmlns:a16="http://schemas.microsoft.com/office/drawing/2014/main" id="{27185B0B-AFC0-5C4A-A824-2441C76D52FA}"/>
                </a:ext>
              </a:extLst>
            </p:cNvPr>
            <p:cNvSpPr>
              <a:spLocks noChangeArrowheads="1"/>
            </p:cNvSpPr>
            <p:nvPr/>
          </p:nvSpPr>
          <p:spPr bwMode="auto">
            <a:xfrm>
              <a:off x="23114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3" name="Rectangle 399">
              <a:extLst>
                <a:ext uri="{FF2B5EF4-FFF2-40B4-BE49-F238E27FC236}">
                  <a16:creationId xmlns:a16="http://schemas.microsoft.com/office/drawing/2014/main" id="{7A143098-7514-E741-8E06-5FA474D349A9}"/>
                </a:ext>
              </a:extLst>
            </p:cNvPr>
            <p:cNvSpPr>
              <a:spLocks noChangeArrowheads="1"/>
            </p:cNvSpPr>
            <p:nvPr/>
          </p:nvSpPr>
          <p:spPr bwMode="auto">
            <a:xfrm>
              <a:off x="28448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4" name="Rectangle 400">
              <a:extLst>
                <a:ext uri="{FF2B5EF4-FFF2-40B4-BE49-F238E27FC236}">
                  <a16:creationId xmlns:a16="http://schemas.microsoft.com/office/drawing/2014/main" id="{49BA2E36-1BD8-2847-ACCB-C3FF7C0AB5EC}"/>
                </a:ext>
              </a:extLst>
            </p:cNvPr>
            <p:cNvSpPr>
              <a:spLocks noChangeArrowheads="1"/>
            </p:cNvSpPr>
            <p:nvPr/>
          </p:nvSpPr>
          <p:spPr bwMode="auto">
            <a:xfrm>
              <a:off x="33782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5" name="Rectangle 401">
              <a:extLst>
                <a:ext uri="{FF2B5EF4-FFF2-40B4-BE49-F238E27FC236}">
                  <a16:creationId xmlns:a16="http://schemas.microsoft.com/office/drawing/2014/main" id="{C84D9CC7-3A23-1247-95D4-0DC6A75B0330}"/>
                </a:ext>
              </a:extLst>
            </p:cNvPr>
            <p:cNvSpPr>
              <a:spLocks noChangeArrowheads="1"/>
            </p:cNvSpPr>
            <p:nvPr/>
          </p:nvSpPr>
          <p:spPr bwMode="auto">
            <a:xfrm>
              <a:off x="39116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6" name="Rectangle 402">
              <a:extLst>
                <a:ext uri="{FF2B5EF4-FFF2-40B4-BE49-F238E27FC236}">
                  <a16:creationId xmlns:a16="http://schemas.microsoft.com/office/drawing/2014/main" id="{7A3F38A4-FDA1-2C49-A5E3-C4517A5BA8C7}"/>
                </a:ext>
              </a:extLst>
            </p:cNvPr>
            <p:cNvSpPr>
              <a:spLocks noChangeArrowheads="1"/>
            </p:cNvSpPr>
            <p:nvPr/>
          </p:nvSpPr>
          <p:spPr bwMode="auto">
            <a:xfrm>
              <a:off x="23114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7" name="Rectangle 403">
              <a:extLst>
                <a:ext uri="{FF2B5EF4-FFF2-40B4-BE49-F238E27FC236}">
                  <a16:creationId xmlns:a16="http://schemas.microsoft.com/office/drawing/2014/main" id="{0AA44E78-5F4C-0A4B-A0F0-0A47CB94E648}"/>
                </a:ext>
              </a:extLst>
            </p:cNvPr>
            <p:cNvSpPr>
              <a:spLocks noChangeArrowheads="1"/>
            </p:cNvSpPr>
            <p:nvPr/>
          </p:nvSpPr>
          <p:spPr bwMode="auto">
            <a:xfrm>
              <a:off x="28448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8" name="Rectangle 404">
              <a:extLst>
                <a:ext uri="{FF2B5EF4-FFF2-40B4-BE49-F238E27FC236}">
                  <a16:creationId xmlns:a16="http://schemas.microsoft.com/office/drawing/2014/main" id="{FEEB839D-E29C-624C-8E00-55378F55D1EC}"/>
                </a:ext>
              </a:extLst>
            </p:cNvPr>
            <p:cNvSpPr>
              <a:spLocks noChangeArrowheads="1"/>
            </p:cNvSpPr>
            <p:nvPr/>
          </p:nvSpPr>
          <p:spPr bwMode="auto">
            <a:xfrm>
              <a:off x="33782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9" name="Rectangle 405">
              <a:extLst>
                <a:ext uri="{FF2B5EF4-FFF2-40B4-BE49-F238E27FC236}">
                  <a16:creationId xmlns:a16="http://schemas.microsoft.com/office/drawing/2014/main" id="{F6757E6D-2650-CA48-902E-150FE9658297}"/>
                </a:ext>
              </a:extLst>
            </p:cNvPr>
            <p:cNvSpPr>
              <a:spLocks noChangeArrowheads="1"/>
            </p:cNvSpPr>
            <p:nvPr/>
          </p:nvSpPr>
          <p:spPr bwMode="auto">
            <a:xfrm>
              <a:off x="39116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30" name="Text Box 406">
              <a:extLst>
                <a:ext uri="{FF2B5EF4-FFF2-40B4-BE49-F238E27FC236}">
                  <a16:creationId xmlns:a16="http://schemas.microsoft.com/office/drawing/2014/main" id="{2E089414-BE09-774E-8E45-B63F3F17E769}"/>
                </a:ext>
              </a:extLst>
            </p:cNvPr>
            <p:cNvSpPr txBox="1">
              <a:spLocks noChangeArrowheads="1"/>
            </p:cNvSpPr>
            <p:nvPr/>
          </p:nvSpPr>
          <p:spPr bwMode="auto">
            <a:xfrm>
              <a:off x="3233738" y="4108450"/>
              <a:ext cx="455612" cy="298450"/>
            </a:xfrm>
            <a:prstGeom prst="rect">
              <a:avLst/>
            </a:prstGeom>
            <a:noFill/>
            <a:ln>
              <a:noFill/>
            </a:ln>
            <a:effectLst/>
            <a:extLst>
              <a:ext uri="{909E8E84-426E-40dd-AFC4-6F175D3DCCD1}">
                <a14:hiddenFill xmlns="" xmlns:a14="http://schemas.microsoft.com/office/drawing/2010/main">
                  <a:solidFill>
                    <a:srgbClr val="C0C0C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lIns="90487" tIns="44450" rIns="90487" bIns="44450">
              <a:spAutoFit/>
            </a:bodyPr>
            <a:lstStyle/>
            <a:p>
              <a:pPr algn="l">
                <a:lnSpc>
                  <a:spcPct val="90000"/>
                </a:lnSpc>
                <a:spcBef>
                  <a:spcPct val="30000"/>
                </a:spcBef>
              </a:pPr>
              <a:r>
                <a:rPr lang="en-US" sz="2000">
                  <a:solidFill>
                    <a:schemeClr val="tx2"/>
                  </a:solidFill>
                </a:rPr>
                <a:t>...</a:t>
              </a:r>
            </a:p>
          </p:txBody>
        </p:sp>
        <p:sp>
          <p:nvSpPr>
            <p:cNvPr id="31" name="Line 407">
              <a:extLst>
                <a:ext uri="{FF2B5EF4-FFF2-40B4-BE49-F238E27FC236}">
                  <a16:creationId xmlns:a16="http://schemas.microsoft.com/office/drawing/2014/main" id="{FDC6ED68-2E7D-6849-9746-26A6C0240EE2}"/>
                </a:ext>
              </a:extLst>
            </p:cNvPr>
            <p:cNvSpPr>
              <a:spLocks noChangeShapeType="1"/>
            </p:cNvSpPr>
            <p:nvPr/>
          </p:nvSpPr>
          <p:spPr bwMode="auto">
            <a:xfrm>
              <a:off x="1854200" y="3216275"/>
              <a:ext cx="0" cy="1219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2" name="Line 408">
              <a:extLst>
                <a:ext uri="{FF2B5EF4-FFF2-40B4-BE49-F238E27FC236}">
                  <a16:creationId xmlns:a16="http://schemas.microsoft.com/office/drawing/2014/main" id="{9638C9EB-1077-3D44-9965-B502EDD4A836}"/>
                </a:ext>
              </a:extLst>
            </p:cNvPr>
            <p:cNvSpPr>
              <a:spLocks noChangeShapeType="1"/>
            </p:cNvSpPr>
            <p:nvPr/>
          </p:nvSpPr>
          <p:spPr bwMode="auto">
            <a:xfrm>
              <a:off x="1854200" y="37496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3" name="Line 409">
              <a:extLst>
                <a:ext uri="{FF2B5EF4-FFF2-40B4-BE49-F238E27FC236}">
                  <a16:creationId xmlns:a16="http://schemas.microsoft.com/office/drawing/2014/main" id="{F391CE6C-A0B4-CE48-B2B8-14964B6ECABE}"/>
                </a:ext>
              </a:extLst>
            </p:cNvPr>
            <p:cNvSpPr>
              <a:spLocks noChangeShapeType="1"/>
            </p:cNvSpPr>
            <p:nvPr/>
          </p:nvSpPr>
          <p:spPr bwMode="auto">
            <a:xfrm>
              <a:off x="1854200" y="44354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4" name="Line 410">
              <a:extLst>
                <a:ext uri="{FF2B5EF4-FFF2-40B4-BE49-F238E27FC236}">
                  <a16:creationId xmlns:a16="http://schemas.microsoft.com/office/drawing/2014/main" id="{2D9BD862-9FD6-1741-A3A9-DF0ACFF1598E}"/>
                </a:ext>
              </a:extLst>
            </p:cNvPr>
            <p:cNvSpPr>
              <a:spLocks noChangeShapeType="1"/>
            </p:cNvSpPr>
            <p:nvPr/>
          </p:nvSpPr>
          <p:spPr bwMode="auto">
            <a:xfrm>
              <a:off x="1854200" y="39020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5" name="Line 411">
              <a:extLst>
                <a:ext uri="{FF2B5EF4-FFF2-40B4-BE49-F238E27FC236}">
                  <a16:creationId xmlns:a16="http://schemas.microsoft.com/office/drawing/2014/main" id="{B194E00F-AF0F-A442-BDF5-020F106D7831}"/>
                </a:ext>
              </a:extLst>
            </p:cNvPr>
            <p:cNvSpPr>
              <a:spLocks noChangeShapeType="1"/>
            </p:cNvSpPr>
            <p:nvPr/>
          </p:nvSpPr>
          <p:spPr bwMode="auto">
            <a:xfrm>
              <a:off x="1854200" y="40544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76" name="Group 175">
            <a:extLst>
              <a:ext uri="{FF2B5EF4-FFF2-40B4-BE49-F238E27FC236}">
                <a16:creationId xmlns:a16="http://schemas.microsoft.com/office/drawing/2014/main" id="{B6FE5785-59B0-8FC4-5DBA-CEB5DF0D7DD4}"/>
              </a:ext>
            </a:extLst>
          </p:cNvPr>
          <p:cNvGrpSpPr/>
          <p:nvPr/>
        </p:nvGrpSpPr>
        <p:grpSpPr>
          <a:xfrm>
            <a:off x="2235200" y="2454275"/>
            <a:ext cx="3733800" cy="3135313"/>
            <a:chOff x="2235200" y="2454275"/>
            <a:chExt cx="3733800" cy="3135313"/>
          </a:xfrm>
        </p:grpSpPr>
        <p:sp>
          <p:nvSpPr>
            <p:cNvPr id="54" name="Rectangle 437">
              <a:extLst>
                <a:ext uri="{FF2B5EF4-FFF2-40B4-BE49-F238E27FC236}">
                  <a16:creationId xmlns:a16="http://schemas.microsoft.com/office/drawing/2014/main" id="{DCD78DB4-AE55-FB46-87C6-D49AB07AB7B1}"/>
                </a:ext>
              </a:extLst>
            </p:cNvPr>
            <p:cNvSpPr>
              <a:spLocks noChangeArrowheads="1"/>
            </p:cNvSpPr>
            <p:nvPr/>
          </p:nvSpPr>
          <p:spPr bwMode="auto">
            <a:xfrm>
              <a:off x="5435600" y="5284788"/>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PFO</a:t>
              </a:r>
            </a:p>
          </p:txBody>
        </p:sp>
        <p:sp>
          <p:nvSpPr>
            <p:cNvPr id="56" name="Text Box 439">
              <a:extLst>
                <a:ext uri="{FF2B5EF4-FFF2-40B4-BE49-F238E27FC236}">
                  <a16:creationId xmlns:a16="http://schemas.microsoft.com/office/drawing/2014/main" id="{19BA3F16-7481-BB4E-84B2-7DCEC96F1363}"/>
                </a:ext>
              </a:extLst>
            </p:cNvPr>
            <p:cNvSpPr txBox="1">
              <a:spLocks noChangeArrowheads="1"/>
            </p:cNvSpPr>
            <p:nvPr/>
          </p:nvSpPr>
          <p:spPr bwMode="auto">
            <a:xfrm>
              <a:off x="5553075" y="5089525"/>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12</a:t>
              </a:r>
            </a:p>
          </p:txBody>
        </p:sp>
        <p:sp>
          <p:nvSpPr>
            <p:cNvPr id="64" name="Line 451">
              <a:extLst>
                <a:ext uri="{FF2B5EF4-FFF2-40B4-BE49-F238E27FC236}">
                  <a16:creationId xmlns:a16="http://schemas.microsoft.com/office/drawing/2014/main" id="{3DFE0941-4EC2-4E45-84C4-3153943A05CA}"/>
                </a:ext>
              </a:extLst>
            </p:cNvPr>
            <p:cNvSpPr>
              <a:spLocks noChangeShapeType="1"/>
            </p:cNvSpPr>
            <p:nvPr/>
          </p:nvSpPr>
          <p:spPr bwMode="auto">
            <a:xfrm>
              <a:off x="2235200" y="2454275"/>
              <a:ext cx="3276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5" name="Line 452">
              <a:extLst>
                <a:ext uri="{FF2B5EF4-FFF2-40B4-BE49-F238E27FC236}">
                  <a16:creationId xmlns:a16="http://schemas.microsoft.com/office/drawing/2014/main" id="{866BD76E-8818-F541-807A-CCC76F75401B}"/>
                </a:ext>
              </a:extLst>
            </p:cNvPr>
            <p:cNvSpPr>
              <a:spLocks noChangeShapeType="1"/>
            </p:cNvSpPr>
            <p:nvPr/>
          </p:nvSpPr>
          <p:spPr bwMode="auto">
            <a:xfrm>
              <a:off x="5511800" y="2454275"/>
              <a:ext cx="0" cy="28194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79" name="Group 178">
            <a:extLst>
              <a:ext uri="{FF2B5EF4-FFF2-40B4-BE49-F238E27FC236}">
                <a16:creationId xmlns:a16="http://schemas.microsoft.com/office/drawing/2014/main" id="{525DD76E-9DAA-5758-07BC-BD239F61808D}"/>
              </a:ext>
            </a:extLst>
          </p:cNvPr>
          <p:cNvGrpSpPr/>
          <p:nvPr/>
        </p:nvGrpSpPr>
        <p:grpSpPr>
          <a:xfrm>
            <a:off x="5981700" y="5091113"/>
            <a:ext cx="2768596" cy="1440427"/>
            <a:chOff x="5981700" y="5091113"/>
            <a:chExt cx="2768596" cy="1440427"/>
          </a:xfrm>
        </p:grpSpPr>
        <p:sp>
          <p:nvSpPr>
            <p:cNvPr id="66" name="Text Box 453">
              <a:extLst>
                <a:ext uri="{FF2B5EF4-FFF2-40B4-BE49-F238E27FC236}">
                  <a16:creationId xmlns:a16="http://schemas.microsoft.com/office/drawing/2014/main" id="{74233A4B-E551-8248-86F0-8AFCCFE43615}"/>
                </a:ext>
              </a:extLst>
            </p:cNvPr>
            <p:cNvSpPr txBox="1">
              <a:spLocks noChangeArrowheads="1"/>
            </p:cNvSpPr>
            <p:nvPr/>
          </p:nvSpPr>
          <p:spPr bwMode="auto">
            <a:xfrm>
              <a:off x="5981700" y="5527675"/>
              <a:ext cx="1131719" cy="10038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nSpc>
                  <a:spcPct val="90000"/>
                </a:lnSpc>
                <a:spcBef>
                  <a:spcPct val="30000"/>
                </a:spcBef>
              </a:pPr>
              <a:r>
                <a:rPr lang="en-US" b="1" dirty="0">
                  <a:solidFill>
                    <a:schemeClr val="tx2"/>
                  </a:solidFill>
                </a:rPr>
                <a:t>Physical</a:t>
              </a:r>
            </a:p>
            <a:p>
              <a:pPr>
                <a:lnSpc>
                  <a:spcPct val="90000"/>
                </a:lnSpc>
                <a:spcBef>
                  <a:spcPct val="30000"/>
                </a:spcBef>
              </a:pPr>
              <a:r>
                <a:rPr lang="en-US" b="1" dirty="0">
                  <a:solidFill>
                    <a:schemeClr val="tx2"/>
                  </a:solidFill>
                </a:rPr>
                <a:t>address </a:t>
              </a:r>
            </a:p>
            <a:p>
              <a:pPr>
                <a:lnSpc>
                  <a:spcPct val="90000"/>
                </a:lnSpc>
                <a:spcBef>
                  <a:spcPct val="30000"/>
                </a:spcBef>
              </a:pPr>
              <a:r>
                <a:rPr lang="en-US" b="1" dirty="0">
                  <a:solidFill>
                    <a:schemeClr val="tx2"/>
                  </a:solidFill>
                </a:rPr>
                <a:t>(</a:t>
              </a:r>
              <a:r>
                <a:rPr lang="en-US" b="1" dirty="0" err="1">
                  <a:solidFill>
                    <a:schemeClr val="tx2"/>
                  </a:solidFill>
                </a:rPr>
                <a:t>paddr</a:t>
              </a:r>
              <a:r>
                <a:rPr lang="en-US" b="1" dirty="0">
                  <a:solidFill>
                    <a:schemeClr val="tx2"/>
                  </a:solidFill>
                </a:rPr>
                <a:t>)</a:t>
              </a:r>
            </a:p>
          </p:txBody>
        </p:sp>
        <p:sp>
          <p:nvSpPr>
            <p:cNvPr id="86" name="Line 473">
              <a:extLst>
                <a:ext uri="{FF2B5EF4-FFF2-40B4-BE49-F238E27FC236}">
                  <a16:creationId xmlns:a16="http://schemas.microsoft.com/office/drawing/2014/main" id="{A562613D-238E-CD47-808D-1EA4D887C9F6}"/>
                </a:ext>
              </a:extLst>
            </p:cNvPr>
            <p:cNvSpPr>
              <a:spLocks noChangeShapeType="1"/>
            </p:cNvSpPr>
            <p:nvPr/>
          </p:nvSpPr>
          <p:spPr bwMode="auto">
            <a:xfrm>
              <a:off x="6197600" y="5426075"/>
              <a:ext cx="457200" cy="0"/>
            </a:xfrm>
            <a:prstGeom prst="line">
              <a:avLst/>
            </a:prstGeom>
            <a:noFill/>
            <a:ln w="571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6" name="Rectangle 492">
              <a:extLst>
                <a:ext uri="{FF2B5EF4-FFF2-40B4-BE49-F238E27FC236}">
                  <a16:creationId xmlns:a16="http://schemas.microsoft.com/office/drawing/2014/main" id="{D94E8BB1-11B4-F74F-8D08-872382FB12FF}"/>
                </a:ext>
              </a:extLst>
            </p:cNvPr>
            <p:cNvSpPr>
              <a:spLocks noChangeArrowheads="1"/>
            </p:cNvSpPr>
            <p:nvPr/>
          </p:nvSpPr>
          <p:spPr bwMode="auto">
            <a:xfrm>
              <a:off x="6959600" y="52736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CT</a:t>
              </a:r>
            </a:p>
          </p:txBody>
        </p:sp>
        <p:sp>
          <p:nvSpPr>
            <p:cNvPr id="107" name="Rectangle 493">
              <a:extLst>
                <a:ext uri="{FF2B5EF4-FFF2-40B4-BE49-F238E27FC236}">
                  <a16:creationId xmlns:a16="http://schemas.microsoft.com/office/drawing/2014/main" id="{DBEC668A-21BB-BD4C-BC31-A76EE94FCC26}"/>
                </a:ext>
              </a:extLst>
            </p:cNvPr>
            <p:cNvSpPr>
              <a:spLocks noChangeArrowheads="1"/>
            </p:cNvSpPr>
            <p:nvPr/>
          </p:nvSpPr>
          <p:spPr bwMode="auto">
            <a:xfrm>
              <a:off x="8331199" y="5273675"/>
              <a:ext cx="419097"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CO</a:t>
              </a:r>
            </a:p>
          </p:txBody>
        </p:sp>
        <p:sp>
          <p:nvSpPr>
            <p:cNvPr id="108" name="Text Box 494">
              <a:extLst>
                <a:ext uri="{FF2B5EF4-FFF2-40B4-BE49-F238E27FC236}">
                  <a16:creationId xmlns:a16="http://schemas.microsoft.com/office/drawing/2014/main" id="{667EB360-071F-294A-BBF7-D6BAE1BEA1C8}"/>
                </a:ext>
              </a:extLst>
            </p:cNvPr>
            <p:cNvSpPr txBox="1">
              <a:spLocks noChangeArrowheads="1"/>
            </p:cNvSpPr>
            <p:nvPr/>
          </p:nvSpPr>
          <p:spPr bwMode="auto">
            <a:xfrm>
              <a:off x="7318375" y="50911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40</a:t>
              </a:r>
            </a:p>
          </p:txBody>
        </p:sp>
        <p:sp>
          <p:nvSpPr>
            <p:cNvPr id="109" name="Text Box 495">
              <a:extLst>
                <a:ext uri="{FF2B5EF4-FFF2-40B4-BE49-F238E27FC236}">
                  <a16:creationId xmlns:a16="http://schemas.microsoft.com/office/drawing/2014/main" id="{CDC9EF40-BAF0-2740-A358-6A2837BE1A54}"/>
                </a:ext>
              </a:extLst>
            </p:cNvPr>
            <p:cNvSpPr txBox="1">
              <a:spLocks noChangeArrowheads="1"/>
            </p:cNvSpPr>
            <p:nvPr/>
          </p:nvSpPr>
          <p:spPr bwMode="auto">
            <a:xfrm>
              <a:off x="8356600" y="5091113"/>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6</a:t>
              </a:r>
            </a:p>
          </p:txBody>
        </p:sp>
        <p:sp>
          <p:nvSpPr>
            <p:cNvPr id="110" name="Rectangle 496">
              <a:extLst>
                <a:ext uri="{FF2B5EF4-FFF2-40B4-BE49-F238E27FC236}">
                  <a16:creationId xmlns:a16="http://schemas.microsoft.com/office/drawing/2014/main" id="{BA6A4844-E0D0-4A4E-BD4C-BBE728FB1E80}"/>
                </a:ext>
              </a:extLst>
            </p:cNvPr>
            <p:cNvSpPr>
              <a:spLocks noChangeArrowheads="1"/>
            </p:cNvSpPr>
            <p:nvPr/>
          </p:nvSpPr>
          <p:spPr bwMode="auto">
            <a:xfrm>
              <a:off x="8026400" y="5273675"/>
              <a:ext cx="304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CI</a:t>
              </a:r>
            </a:p>
          </p:txBody>
        </p:sp>
        <p:sp>
          <p:nvSpPr>
            <p:cNvPr id="111" name="Text Box 497">
              <a:extLst>
                <a:ext uri="{FF2B5EF4-FFF2-40B4-BE49-F238E27FC236}">
                  <a16:creationId xmlns:a16="http://schemas.microsoft.com/office/drawing/2014/main" id="{9DD29A6E-BFE4-DB4D-AE8E-5A6DF691E591}"/>
                </a:ext>
              </a:extLst>
            </p:cNvPr>
            <p:cNvSpPr txBox="1">
              <a:spLocks noChangeArrowheads="1"/>
            </p:cNvSpPr>
            <p:nvPr/>
          </p:nvSpPr>
          <p:spPr bwMode="auto">
            <a:xfrm>
              <a:off x="8026400" y="5091113"/>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6</a:t>
              </a:r>
            </a:p>
          </p:txBody>
        </p:sp>
      </p:grpSp>
      <p:grpSp>
        <p:nvGrpSpPr>
          <p:cNvPr id="182" name="Group 181">
            <a:extLst>
              <a:ext uri="{FF2B5EF4-FFF2-40B4-BE49-F238E27FC236}">
                <a16:creationId xmlns:a16="http://schemas.microsoft.com/office/drawing/2014/main" id="{36DBAFC6-D86D-BA13-2482-4D0145DC2158}"/>
              </a:ext>
            </a:extLst>
          </p:cNvPr>
          <p:cNvGrpSpPr/>
          <p:nvPr/>
        </p:nvGrpSpPr>
        <p:grpSpPr>
          <a:xfrm>
            <a:off x="5511800" y="1357313"/>
            <a:ext cx="3086100" cy="3954462"/>
            <a:chOff x="5511800" y="1357313"/>
            <a:chExt cx="3086100" cy="3954462"/>
          </a:xfrm>
        </p:grpSpPr>
        <p:sp>
          <p:nvSpPr>
            <p:cNvPr id="67" name="Rectangle 454">
              <a:extLst>
                <a:ext uri="{FF2B5EF4-FFF2-40B4-BE49-F238E27FC236}">
                  <a16:creationId xmlns:a16="http://schemas.microsoft.com/office/drawing/2014/main" id="{4A906BE6-FBA2-7145-8555-7595A3738A9B}"/>
                </a:ext>
              </a:extLst>
            </p:cNvPr>
            <p:cNvSpPr>
              <a:spLocks noChangeArrowheads="1"/>
            </p:cNvSpPr>
            <p:nvPr/>
          </p:nvSpPr>
          <p:spPr bwMode="auto">
            <a:xfrm>
              <a:off x="5511800" y="15398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Result</a:t>
              </a:r>
            </a:p>
          </p:txBody>
        </p:sp>
        <p:sp>
          <p:nvSpPr>
            <p:cNvPr id="68" name="Text Box 455">
              <a:extLst>
                <a:ext uri="{FF2B5EF4-FFF2-40B4-BE49-F238E27FC236}">
                  <a16:creationId xmlns:a16="http://schemas.microsoft.com/office/drawing/2014/main" id="{1AA50C01-1A85-8A43-9F95-6AB691F1F7FD}"/>
                </a:ext>
              </a:extLst>
            </p:cNvPr>
            <p:cNvSpPr txBox="1">
              <a:spLocks noChangeArrowheads="1"/>
            </p:cNvSpPr>
            <p:nvPr/>
          </p:nvSpPr>
          <p:spPr bwMode="auto">
            <a:xfrm>
              <a:off x="5876925" y="1357313"/>
              <a:ext cx="495300"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32/64</a:t>
              </a:r>
            </a:p>
          </p:txBody>
        </p:sp>
        <p:sp>
          <p:nvSpPr>
            <p:cNvPr id="88" name="Line 475">
              <a:extLst>
                <a:ext uri="{FF2B5EF4-FFF2-40B4-BE49-F238E27FC236}">
                  <a16:creationId xmlns:a16="http://schemas.microsoft.com/office/drawing/2014/main" id="{2848C40A-B3E8-EF48-97A6-B0D091C1378A}"/>
                </a:ext>
              </a:extLst>
            </p:cNvPr>
            <p:cNvSpPr>
              <a:spLocks noChangeShapeType="1"/>
            </p:cNvSpPr>
            <p:nvPr/>
          </p:nvSpPr>
          <p:spPr bwMode="auto">
            <a:xfrm flipV="1">
              <a:off x="8559800" y="4892675"/>
              <a:ext cx="0" cy="3810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89" name="Line 476">
              <a:extLst>
                <a:ext uri="{FF2B5EF4-FFF2-40B4-BE49-F238E27FC236}">
                  <a16:creationId xmlns:a16="http://schemas.microsoft.com/office/drawing/2014/main" id="{9E464720-EDB6-F044-9AA9-436A52BBAFB9}"/>
                </a:ext>
              </a:extLst>
            </p:cNvPr>
            <p:cNvSpPr>
              <a:spLocks noChangeShapeType="1"/>
            </p:cNvSpPr>
            <p:nvPr/>
          </p:nvSpPr>
          <p:spPr bwMode="auto">
            <a:xfrm>
              <a:off x="5954713" y="4887913"/>
              <a:ext cx="2605087" cy="47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5" name="Line 491">
              <a:extLst>
                <a:ext uri="{FF2B5EF4-FFF2-40B4-BE49-F238E27FC236}">
                  <a16:creationId xmlns:a16="http://schemas.microsoft.com/office/drawing/2014/main" id="{7842751A-A4B6-4D48-8C1C-AF42B26084C2}"/>
                </a:ext>
              </a:extLst>
            </p:cNvPr>
            <p:cNvSpPr>
              <a:spLocks noChangeShapeType="1"/>
            </p:cNvSpPr>
            <p:nvPr/>
          </p:nvSpPr>
          <p:spPr bwMode="auto">
            <a:xfrm flipH="1" flipV="1">
              <a:off x="6121400" y="1844675"/>
              <a:ext cx="0" cy="1828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4" name="Oval 500">
              <a:extLst>
                <a:ext uri="{FF2B5EF4-FFF2-40B4-BE49-F238E27FC236}">
                  <a16:creationId xmlns:a16="http://schemas.microsoft.com/office/drawing/2014/main" id="{56898125-7EE1-3B4A-BF6D-58690636E9C7}"/>
                </a:ext>
              </a:extLst>
            </p:cNvPr>
            <p:cNvSpPr>
              <a:spLocks noChangeArrowheads="1"/>
            </p:cNvSpPr>
            <p:nvPr/>
          </p:nvSpPr>
          <p:spPr bwMode="auto">
            <a:xfrm>
              <a:off x="85217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2" name="Text Box 508">
              <a:extLst>
                <a:ext uri="{FF2B5EF4-FFF2-40B4-BE49-F238E27FC236}">
                  <a16:creationId xmlns:a16="http://schemas.microsoft.com/office/drawing/2014/main" id="{A017EECA-5F55-7C4B-AE2E-B45270B2B389}"/>
                </a:ext>
              </a:extLst>
            </p:cNvPr>
            <p:cNvSpPr txBox="1">
              <a:spLocks noChangeArrowheads="1"/>
            </p:cNvSpPr>
            <p:nvPr/>
          </p:nvSpPr>
          <p:spPr bwMode="auto">
            <a:xfrm>
              <a:off x="6080125" y="2301875"/>
              <a:ext cx="406400"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a:solidFill>
                    <a:schemeClr val="tx2"/>
                  </a:solidFill>
                </a:rPr>
                <a:t>L1</a:t>
              </a:r>
            </a:p>
            <a:p>
              <a:pPr algn="l">
                <a:lnSpc>
                  <a:spcPct val="90000"/>
                </a:lnSpc>
                <a:spcBef>
                  <a:spcPct val="30000"/>
                </a:spcBef>
              </a:pPr>
              <a:r>
                <a:rPr lang="en-US" i="1">
                  <a:solidFill>
                    <a:schemeClr val="tx2"/>
                  </a:solidFill>
                </a:rPr>
                <a:t>hit</a:t>
              </a:r>
            </a:p>
          </p:txBody>
        </p:sp>
      </p:grpSp>
      <p:sp>
        <p:nvSpPr>
          <p:cNvPr id="124" name="Line 510">
            <a:extLst>
              <a:ext uri="{FF2B5EF4-FFF2-40B4-BE49-F238E27FC236}">
                <a16:creationId xmlns:a16="http://schemas.microsoft.com/office/drawing/2014/main" id="{BC6A3AA2-DC34-0747-98D0-567262463E56}"/>
              </a:ext>
            </a:extLst>
          </p:cNvPr>
          <p:cNvSpPr>
            <a:spLocks noChangeShapeType="1"/>
          </p:cNvSpPr>
          <p:nvPr/>
        </p:nvSpPr>
        <p:spPr bwMode="auto">
          <a:xfrm flipH="1">
            <a:off x="1854200" y="1692275"/>
            <a:ext cx="36576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nvGrpSpPr>
          <p:cNvPr id="183" name="Group 182">
            <a:extLst>
              <a:ext uri="{FF2B5EF4-FFF2-40B4-BE49-F238E27FC236}">
                <a16:creationId xmlns:a16="http://schemas.microsoft.com/office/drawing/2014/main" id="{65CC33A5-AA5F-C79C-891E-40AF61F136E6}"/>
              </a:ext>
            </a:extLst>
          </p:cNvPr>
          <p:cNvGrpSpPr/>
          <p:nvPr/>
        </p:nvGrpSpPr>
        <p:grpSpPr>
          <a:xfrm>
            <a:off x="6578600" y="1311275"/>
            <a:ext cx="2438400" cy="4648200"/>
            <a:chOff x="6578600" y="1311275"/>
            <a:chExt cx="2438400" cy="4648200"/>
          </a:xfrm>
        </p:grpSpPr>
        <p:sp>
          <p:nvSpPr>
            <p:cNvPr id="115" name="Line 501">
              <a:extLst>
                <a:ext uri="{FF2B5EF4-FFF2-40B4-BE49-F238E27FC236}">
                  <a16:creationId xmlns:a16="http://schemas.microsoft.com/office/drawing/2014/main" id="{F97686F9-45F3-2D48-89B3-01D8B625EF0E}"/>
                </a:ext>
              </a:extLst>
            </p:cNvPr>
            <p:cNvSpPr>
              <a:spLocks noChangeShapeType="1"/>
            </p:cNvSpPr>
            <p:nvPr/>
          </p:nvSpPr>
          <p:spPr bwMode="auto">
            <a:xfrm>
              <a:off x="7950200" y="5959475"/>
              <a:ext cx="990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6" name="Line 502">
              <a:extLst>
                <a:ext uri="{FF2B5EF4-FFF2-40B4-BE49-F238E27FC236}">
                  <a16:creationId xmlns:a16="http://schemas.microsoft.com/office/drawing/2014/main" id="{BC6763E3-AB04-A041-A384-236872513FE5}"/>
                </a:ext>
              </a:extLst>
            </p:cNvPr>
            <p:cNvSpPr>
              <a:spLocks noChangeShapeType="1"/>
            </p:cNvSpPr>
            <p:nvPr/>
          </p:nvSpPr>
          <p:spPr bwMode="auto">
            <a:xfrm flipV="1">
              <a:off x="8940800" y="2835275"/>
              <a:ext cx="0" cy="3124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7" name="Rectangle 503">
              <a:extLst>
                <a:ext uri="{FF2B5EF4-FFF2-40B4-BE49-F238E27FC236}">
                  <a16:creationId xmlns:a16="http://schemas.microsoft.com/office/drawing/2014/main" id="{52E19875-5DBF-5647-8AE2-9A71000DCE08}"/>
                </a:ext>
              </a:extLst>
            </p:cNvPr>
            <p:cNvSpPr>
              <a:spLocks noChangeArrowheads="1"/>
            </p:cNvSpPr>
            <p:nvPr/>
          </p:nvSpPr>
          <p:spPr bwMode="auto">
            <a:xfrm>
              <a:off x="7439025" y="1311275"/>
              <a:ext cx="1577975" cy="8382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b="1">
                  <a:solidFill>
                    <a:schemeClr val="tx2"/>
                  </a:solidFill>
                </a:rPr>
                <a:t>L2, L3, and </a:t>
              </a:r>
            </a:p>
            <a:p>
              <a:pPr>
                <a:lnSpc>
                  <a:spcPct val="90000"/>
                </a:lnSpc>
                <a:spcBef>
                  <a:spcPct val="30000"/>
                </a:spcBef>
              </a:pPr>
              <a:r>
                <a:rPr lang="en-US" b="1">
                  <a:solidFill>
                    <a:schemeClr val="tx2"/>
                  </a:solidFill>
                </a:rPr>
                <a:t>main memory</a:t>
              </a:r>
              <a:endParaRPr lang="en-US" sz="1400">
                <a:solidFill>
                  <a:schemeClr val="tx2"/>
                </a:solidFill>
              </a:endParaRPr>
            </a:p>
          </p:txBody>
        </p:sp>
        <p:sp>
          <p:nvSpPr>
            <p:cNvPr id="119" name="Line 505">
              <a:extLst>
                <a:ext uri="{FF2B5EF4-FFF2-40B4-BE49-F238E27FC236}">
                  <a16:creationId xmlns:a16="http://schemas.microsoft.com/office/drawing/2014/main" id="{D36ADD08-1662-D34B-B2BC-22080957F5E2}"/>
                </a:ext>
              </a:extLst>
            </p:cNvPr>
            <p:cNvSpPr>
              <a:spLocks noChangeShapeType="1"/>
            </p:cNvSpPr>
            <p:nvPr/>
          </p:nvSpPr>
          <p:spPr bwMode="auto">
            <a:xfrm flipH="1">
              <a:off x="8331200" y="2835275"/>
              <a:ext cx="609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0" name="Line 506">
              <a:extLst>
                <a:ext uri="{FF2B5EF4-FFF2-40B4-BE49-F238E27FC236}">
                  <a16:creationId xmlns:a16="http://schemas.microsoft.com/office/drawing/2014/main" id="{5EDF332F-EB3B-6240-AA57-5FF532071C68}"/>
                </a:ext>
              </a:extLst>
            </p:cNvPr>
            <p:cNvSpPr>
              <a:spLocks noChangeShapeType="1"/>
            </p:cNvSpPr>
            <p:nvPr/>
          </p:nvSpPr>
          <p:spPr bwMode="auto">
            <a:xfrm flipV="1">
              <a:off x="8331200" y="2149475"/>
              <a:ext cx="0" cy="685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1" name="Line 507">
              <a:extLst>
                <a:ext uri="{FF2B5EF4-FFF2-40B4-BE49-F238E27FC236}">
                  <a16:creationId xmlns:a16="http://schemas.microsoft.com/office/drawing/2014/main" id="{84F09E8D-961A-8A4B-BDE8-578A4ECFAC77}"/>
                </a:ext>
              </a:extLst>
            </p:cNvPr>
            <p:cNvSpPr>
              <a:spLocks noChangeShapeType="1"/>
            </p:cNvSpPr>
            <p:nvPr/>
          </p:nvSpPr>
          <p:spPr bwMode="auto">
            <a:xfrm flipH="1">
              <a:off x="6578600" y="1692275"/>
              <a:ext cx="838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3" name="Text Box 509">
              <a:extLst>
                <a:ext uri="{FF2B5EF4-FFF2-40B4-BE49-F238E27FC236}">
                  <a16:creationId xmlns:a16="http://schemas.microsoft.com/office/drawing/2014/main" id="{749D52CE-1787-134E-A223-CDF2C308F09C}"/>
                </a:ext>
              </a:extLst>
            </p:cNvPr>
            <p:cNvSpPr txBox="1">
              <a:spLocks noChangeArrowheads="1"/>
            </p:cNvSpPr>
            <p:nvPr/>
          </p:nvSpPr>
          <p:spPr bwMode="auto">
            <a:xfrm>
              <a:off x="8296275" y="2225675"/>
              <a:ext cx="593725"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a:solidFill>
                    <a:schemeClr val="tx2"/>
                  </a:solidFill>
                </a:rPr>
                <a:t>L1</a:t>
              </a:r>
            </a:p>
            <a:p>
              <a:pPr algn="l">
                <a:lnSpc>
                  <a:spcPct val="90000"/>
                </a:lnSpc>
                <a:spcBef>
                  <a:spcPct val="30000"/>
                </a:spcBef>
              </a:pPr>
              <a:r>
                <a:rPr lang="en-US" i="1">
                  <a:solidFill>
                    <a:schemeClr val="tx2"/>
                  </a:solidFill>
                </a:rPr>
                <a:t>miss</a:t>
              </a:r>
            </a:p>
          </p:txBody>
        </p:sp>
        <p:sp>
          <p:nvSpPr>
            <p:cNvPr id="125" name="Line 511">
              <a:extLst>
                <a:ext uri="{FF2B5EF4-FFF2-40B4-BE49-F238E27FC236}">
                  <a16:creationId xmlns:a16="http://schemas.microsoft.com/office/drawing/2014/main" id="{42C06F50-EB06-5146-8AC7-EA9ABE9CC251}"/>
                </a:ext>
              </a:extLst>
            </p:cNvPr>
            <p:cNvSpPr>
              <a:spLocks noChangeShapeType="1"/>
            </p:cNvSpPr>
            <p:nvPr/>
          </p:nvSpPr>
          <p:spPr bwMode="auto">
            <a:xfrm flipV="1">
              <a:off x="7797800" y="5730875"/>
              <a:ext cx="3810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6" name="Line 512">
              <a:extLst>
                <a:ext uri="{FF2B5EF4-FFF2-40B4-BE49-F238E27FC236}">
                  <a16:creationId xmlns:a16="http://schemas.microsoft.com/office/drawing/2014/main" id="{29CFAF9A-8FFB-A444-9790-226962E2BBDA}"/>
                </a:ext>
              </a:extLst>
            </p:cNvPr>
            <p:cNvSpPr>
              <a:spLocks noChangeShapeType="1"/>
            </p:cNvSpPr>
            <p:nvPr/>
          </p:nvSpPr>
          <p:spPr bwMode="auto">
            <a:xfrm>
              <a:off x="7950200" y="5730875"/>
              <a:ext cx="0" cy="2286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3" name="Group 2">
            <a:extLst>
              <a:ext uri="{FF2B5EF4-FFF2-40B4-BE49-F238E27FC236}">
                <a16:creationId xmlns:a16="http://schemas.microsoft.com/office/drawing/2014/main" id="{A6DF5E64-907B-FFD4-1531-87044A86F801}"/>
              </a:ext>
            </a:extLst>
          </p:cNvPr>
          <p:cNvGrpSpPr/>
          <p:nvPr/>
        </p:nvGrpSpPr>
        <p:grpSpPr>
          <a:xfrm>
            <a:off x="635000" y="1758434"/>
            <a:ext cx="3589357" cy="822841"/>
            <a:chOff x="635000" y="1758434"/>
            <a:chExt cx="3589357" cy="822841"/>
          </a:xfrm>
        </p:grpSpPr>
        <p:sp>
          <p:nvSpPr>
            <p:cNvPr id="5" name="Rectangle 380">
              <a:extLst>
                <a:ext uri="{FF2B5EF4-FFF2-40B4-BE49-F238E27FC236}">
                  <a16:creationId xmlns:a16="http://schemas.microsoft.com/office/drawing/2014/main" id="{1CAB24AC-6269-C747-8583-983F55EBAD56}"/>
                </a:ext>
              </a:extLst>
            </p:cNvPr>
            <p:cNvSpPr>
              <a:spLocks noChangeArrowheads="1"/>
            </p:cNvSpPr>
            <p:nvPr/>
          </p:nvSpPr>
          <p:spPr bwMode="auto">
            <a:xfrm>
              <a:off x="635000" y="22256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VPN</a:t>
              </a:r>
            </a:p>
          </p:txBody>
        </p:sp>
        <p:sp>
          <p:nvSpPr>
            <p:cNvPr id="6" name="Rectangle 381">
              <a:extLst>
                <a:ext uri="{FF2B5EF4-FFF2-40B4-BE49-F238E27FC236}">
                  <a16:creationId xmlns:a16="http://schemas.microsoft.com/office/drawing/2014/main" id="{8FCCC63D-924C-144E-A5E0-3D2152CADC95}"/>
                </a:ext>
              </a:extLst>
            </p:cNvPr>
            <p:cNvSpPr>
              <a:spLocks noChangeArrowheads="1"/>
            </p:cNvSpPr>
            <p:nvPr/>
          </p:nvSpPr>
          <p:spPr bwMode="auto">
            <a:xfrm>
              <a:off x="1701800" y="22256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VPO</a:t>
              </a:r>
            </a:p>
          </p:txBody>
        </p:sp>
        <p:sp>
          <p:nvSpPr>
            <p:cNvPr id="7" name="Text Box 382">
              <a:extLst>
                <a:ext uri="{FF2B5EF4-FFF2-40B4-BE49-F238E27FC236}">
                  <a16:creationId xmlns:a16="http://schemas.microsoft.com/office/drawing/2014/main" id="{03135098-88B4-8740-82AD-39F5DEEE2388}"/>
                </a:ext>
              </a:extLst>
            </p:cNvPr>
            <p:cNvSpPr txBox="1">
              <a:spLocks noChangeArrowheads="1"/>
            </p:cNvSpPr>
            <p:nvPr/>
          </p:nvSpPr>
          <p:spPr bwMode="auto">
            <a:xfrm>
              <a:off x="942975" y="20431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36</a:t>
              </a:r>
            </a:p>
          </p:txBody>
        </p:sp>
        <p:sp>
          <p:nvSpPr>
            <p:cNvPr id="8" name="Text Box 383">
              <a:extLst>
                <a:ext uri="{FF2B5EF4-FFF2-40B4-BE49-F238E27FC236}">
                  <a16:creationId xmlns:a16="http://schemas.microsoft.com/office/drawing/2014/main" id="{C2C097D8-4228-F549-82AC-BC22A6641E74}"/>
                </a:ext>
              </a:extLst>
            </p:cNvPr>
            <p:cNvSpPr txBox="1">
              <a:spLocks noChangeArrowheads="1"/>
            </p:cNvSpPr>
            <p:nvPr/>
          </p:nvSpPr>
          <p:spPr bwMode="auto">
            <a:xfrm>
              <a:off x="1781175" y="20431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12</a:t>
              </a:r>
            </a:p>
          </p:txBody>
        </p:sp>
        <p:sp>
          <p:nvSpPr>
            <p:cNvPr id="43" name="Line 419">
              <a:extLst>
                <a:ext uri="{FF2B5EF4-FFF2-40B4-BE49-F238E27FC236}">
                  <a16:creationId xmlns:a16="http://schemas.microsoft.com/office/drawing/2014/main" id="{7D5C13B9-3513-5C49-BC84-D8A9E1EC3433}"/>
                </a:ext>
              </a:extLst>
            </p:cNvPr>
            <p:cNvSpPr>
              <a:spLocks noChangeShapeType="1"/>
            </p:cNvSpPr>
            <p:nvPr/>
          </p:nvSpPr>
          <p:spPr bwMode="auto">
            <a:xfrm>
              <a:off x="1549400" y="1768475"/>
              <a:ext cx="0" cy="4572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2" name="Oval 487">
              <a:extLst>
                <a:ext uri="{FF2B5EF4-FFF2-40B4-BE49-F238E27FC236}">
                  <a16:creationId xmlns:a16="http://schemas.microsoft.com/office/drawing/2014/main" id="{3F3833A5-A5BE-B048-82CB-79BC4746EF93}"/>
                </a:ext>
              </a:extLst>
            </p:cNvPr>
            <p:cNvSpPr>
              <a:spLocks noChangeArrowheads="1"/>
            </p:cNvSpPr>
            <p:nvPr/>
          </p:nvSpPr>
          <p:spPr bwMode="auto">
            <a:xfrm>
              <a:off x="762000" y="25050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3" name="Oval 488">
              <a:extLst>
                <a:ext uri="{FF2B5EF4-FFF2-40B4-BE49-F238E27FC236}">
                  <a16:creationId xmlns:a16="http://schemas.microsoft.com/office/drawing/2014/main" id="{E9EF6122-E569-AB44-AC60-8C1A89D453C4}"/>
                </a:ext>
              </a:extLst>
            </p:cNvPr>
            <p:cNvSpPr>
              <a:spLocks noChangeArrowheads="1"/>
            </p:cNvSpPr>
            <p:nvPr/>
          </p:nvSpPr>
          <p:spPr bwMode="auto">
            <a:xfrm>
              <a:off x="2197100" y="24034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4" name="Oval 489">
              <a:extLst>
                <a:ext uri="{FF2B5EF4-FFF2-40B4-BE49-F238E27FC236}">
                  <a16:creationId xmlns:a16="http://schemas.microsoft.com/office/drawing/2014/main" id="{137290D3-DC81-AC4E-882B-D35E28860241}"/>
                </a:ext>
              </a:extLst>
            </p:cNvPr>
            <p:cNvSpPr>
              <a:spLocks noChangeArrowheads="1"/>
            </p:cNvSpPr>
            <p:nvPr/>
          </p:nvSpPr>
          <p:spPr bwMode="auto">
            <a:xfrm>
              <a:off x="1435100" y="25050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7" name="Text Box 513">
              <a:extLst>
                <a:ext uri="{FF2B5EF4-FFF2-40B4-BE49-F238E27FC236}">
                  <a16:creationId xmlns:a16="http://schemas.microsoft.com/office/drawing/2014/main" id="{E8FF0E6D-1CD4-F143-8E09-90E4FD31AFDE}"/>
                </a:ext>
              </a:extLst>
            </p:cNvPr>
            <p:cNvSpPr txBox="1">
              <a:spLocks noChangeArrowheads="1"/>
            </p:cNvSpPr>
            <p:nvPr/>
          </p:nvSpPr>
          <p:spPr bwMode="auto">
            <a:xfrm>
              <a:off x="1530350" y="1758434"/>
              <a:ext cx="2694007"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dirty="0"/>
                <a:t>Virtual address (</a:t>
              </a:r>
              <a:r>
                <a:rPr lang="en-US" b="1" dirty="0" err="1"/>
                <a:t>vaddr</a:t>
              </a:r>
              <a:r>
                <a:rPr lang="en-US" b="1" dirty="0"/>
                <a:t>)</a:t>
              </a:r>
            </a:p>
          </p:txBody>
        </p:sp>
      </p:grpSp>
      <p:grpSp>
        <p:nvGrpSpPr>
          <p:cNvPr id="180" name="Group 179">
            <a:extLst>
              <a:ext uri="{FF2B5EF4-FFF2-40B4-BE49-F238E27FC236}">
                <a16:creationId xmlns:a16="http://schemas.microsoft.com/office/drawing/2014/main" id="{BAB3D77A-5B28-2FFB-0FF6-DD0A73991824}"/>
              </a:ext>
            </a:extLst>
          </p:cNvPr>
          <p:cNvGrpSpPr/>
          <p:nvPr/>
        </p:nvGrpSpPr>
        <p:grpSpPr>
          <a:xfrm>
            <a:off x="5761037" y="3051175"/>
            <a:ext cx="3382963" cy="2260600"/>
            <a:chOff x="5761037" y="3051175"/>
            <a:chExt cx="3382963" cy="2260600"/>
          </a:xfrm>
        </p:grpSpPr>
        <p:sp>
          <p:nvSpPr>
            <p:cNvPr id="69" name="Rectangle 456">
              <a:extLst>
                <a:ext uri="{FF2B5EF4-FFF2-40B4-BE49-F238E27FC236}">
                  <a16:creationId xmlns:a16="http://schemas.microsoft.com/office/drawing/2014/main" id="{BDCD8E02-B06F-7447-AAEC-86F3AE63CDFD}"/>
                </a:ext>
              </a:extLst>
            </p:cNvPr>
            <p:cNvSpPr>
              <a:spLocks noChangeArrowheads="1"/>
            </p:cNvSpPr>
            <p:nvPr/>
          </p:nvSpPr>
          <p:spPr bwMode="auto">
            <a:xfrm>
              <a:off x="58166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0" name="Rectangle 457">
              <a:extLst>
                <a:ext uri="{FF2B5EF4-FFF2-40B4-BE49-F238E27FC236}">
                  <a16:creationId xmlns:a16="http://schemas.microsoft.com/office/drawing/2014/main" id="{F4D4F282-25E2-6048-B887-5464501F06F0}"/>
                </a:ext>
              </a:extLst>
            </p:cNvPr>
            <p:cNvSpPr>
              <a:spLocks noChangeArrowheads="1"/>
            </p:cNvSpPr>
            <p:nvPr/>
          </p:nvSpPr>
          <p:spPr bwMode="auto">
            <a:xfrm>
              <a:off x="63500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1" name="Rectangle 458">
              <a:extLst>
                <a:ext uri="{FF2B5EF4-FFF2-40B4-BE49-F238E27FC236}">
                  <a16:creationId xmlns:a16="http://schemas.microsoft.com/office/drawing/2014/main" id="{33D35162-E178-8246-8041-ED75BEAED97B}"/>
                </a:ext>
              </a:extLst>
            </p:cNvPr>
            <p:cNvSpPr>
              <a:spLocks noChangeArrowheads="1"/>
            </p:cNvSpPr>
            <p:nvPr/>
          </p:nvSpPr>
          <p:spPr bwMode="auto">
            <a:xfrm>
              <a:off x="68834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2" name="Rectangle 459">
              <a:extLst>
                <a:ext uri="{FF2B5EF4-FFF2-40B4-BE49-F238E27FC236}">
                  <a16:creationId xmlns:a16="http://schemas.microsoft.com/office/drawing/2014/main" id="{546C952F-5A48-2A48-801D-F945EDD1DA0A}"/>
                </a:ext>
              </a:extLst>
            </p:cNvPr>
            <p:cNvSpPr>
              <a:spLocks noChangeArrowheads="1"/>
            </p:cNvSpPr>
            <p:nvPr/>
          </p:nvSpPr>
          <p:spPr bwMode="auto">
            <a:xfrm>
              <a:off x="74168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3" name="Rectangle 460">
              <a:extLst>
                <a:ext uri="{FF2B5EF4-FFF2-40B4-BE49-F238E27FC236}">
                  <a16:creationId xmlns:a16="http://schemas.microsoft.com/office/drawing/2014/main" id="{FE740558-68D2-1A4A-9062-38C8D2C281A3}"/>
                </a:ext>
              </a:extLst>
            </p:cNvPr>
            <p:cNvSpPr>
              <a:spLocks noChangeArrowheads="1"/>
            </p:cNvSpPr>
            <p:nvPr/>
          </p:nvSpPr>
          <p:spPr bwMode="auto">
            <a:xfrm>
              <a:off x="58166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4" name="Rectangle 461">
              <a:extLst>
                <a:ext uri="{FF2B5EF4-FFF2-40B4-BE49-F238E27FC236}">
                  <a16:creationId xmlns:a16="http://schemas.microsoft.com/office/drawing/2014/main" id="{50E00A2F-E27A-E74A-95D9-16432A20F260}"/>
                </a:ext>
              </a:extLst>
            </p:cNvPr>
            <p:cNvSpPr>
              <a:spLocks noChangeArrowheads="1"/>
            </p:cNvSpPr>
            <p:nvPr/>
          </p:nvSpPr>
          <p:spPr bwMode="auto">
            <a:xfrm>
              <a:off x="63500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5" name="Rectangle 462">
              <a:extLst>
                <a:ext uri="{FF2B5EF4-FFF2-40B4-BE49-F238E27FC236}">
                  <a16:creationId xmlns:a16="http://schemas.microsoft.com/office/drawing/2014/main" id="{B1397F34-BD93-DC4B-B310-CE62C8E4020A}"/>
                </a:ext>
              </a:extLst>
            </p:cNvPr>
            <p:cNvSpPr>
              <a:spLocks noChangeArrowheads="1"/>
            </p:cNvSpPr>
            <p:nvPr/>
          </p:nvSpPr>
          <p:spPr bwMode="auto">
            <a:xfrm>
              <a:off x="68834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6" name="Rectangle 463">
              <a:extLst>
                <a:ext uri="{FF2B5EF4-FFF2-40B4-BE49-F238E27FC236}">
                  <a16:creationId xmlns:a16="http://schemas.microsoft.com/office/drawing/2014/main" id="{EC8F3833-11D3-9948-9163-C130D2903C4A}"/>
                </a:ext>
              </a:extLst>
            </p:cNvPr>
            <p:cNvSpPr>
              <a:spLocks noChangeArrowheads="1"/>
            </p:cNvSpPr>
            <p:nvPr/>
          </p:nvSpPr>
          <p:spPr bwMode="auto">
            <a:xfrm>
              <a:off x="74168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7" name="Rectangle 464">
              <a:extLst>
                <a:ext uri="{FF2B5EF4-FFF2-40B4-BE49-F238E27FC236}">
                  <a16:creationId xmlns:a16="http://schemas.microsoft.com/office/drawing/2014/main" id="{CA4DF206-512B-5042-BCE8-312F979C1B3A}"/>
                </a:ext>
              </a:extLst>
            </p:cNvPr>
            <p:cNvSpPr>
              <a:spLocks noChangeArrowheads="1"/>
            </p:cNvSpPr>
            <p:nvPr/>
          </p:nvSpPr>
          <p:spPr bwMode="auto">
            <a:xfrm>
              <a:off x="58166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8" name="Rectangle 465">
              <a:extLst>
                <a:ext uri="{FF2B5EF4-FFF2-40B4-BE49-F238E27FC236}">
                  <a16:creationId xmlns:a16="http://schemas.microsoft.com/office/drawing/2014/main" id="{5CB0765B-ECC3-F242-9B8D-9186059E94DA}"/>
                </a:ext>
              </a:extLst>
            </p:cNvPr>
            <p:cNvSpPr>
              <a:spLocks noChangeArrowheads="1"/>
            </p:cNvSpPr>
            <p:nvPr/>
          </p:nvSpPr>
          <p:spPr bwMode="auto">
            <a:xfrm>
              <a:off x="63500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9" name="Rectangle 466">
              <a:extLst>
                <a:ext uri="{FF2B5EF4-FFF2-40B4-BE49-F238E27FC236}">
                  <a16:creationId xmlns:a16="http://schemas.microsoft.com/office/drawing/2014/main" id="{16327044-7041-9943-B9B7-47A089ADF496}"/>
                </a:ext>
              </a:extLst>
            </p:cNvPr>
            <p:cNvSpPr>
              <a:spLocks noChangeArrowheads="1"/>
            </p:cNvSpPr>
            <p:nvPr/>
          </p:nvSpPr>
          <p:spPr bwMode="auto">
            <a:xfrm>
              <a:off x="68834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0" name="Rectangle 467">
              <a:extLst>
                <a:ext uri="{FF2B5EF4-FFF2-40B4-BE49-F238E27FC236}">
                  <a16:creationId xmlns:a16="http://schemas.microsoft.com/office/drawing/2014/main" id="{7842AD5C-DF0C-694A-B2A1-F76FE1272CFD}"/>
                </a:ext>
              </a:extLst>
            </p:cNvPr>
            <p:cNvSpPr>
              <a:spLocks noChangeArrowheads="1"/>
            </p:cNvSpPr>
            <p:nvPr/>
          </p:nvSpPr>
          <p:spPr bwMode="auto">
            <a:xfrm>
              <a:off x="74168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1" name="Rectangle 468">
              <a:extLst>
                <a:ext uri="{FF2B5EF4-FFF2-40B4-BE49-F238E27FC236}">
                  <a16:creationId xmlns:a16="http://schemas.microsoft.com/office/drawing/2014/main" id="{4965CB39-735F-1A46-BB9C-35DB16B85264}"/>
                </a:ext>
              </a:extLst>
            </p:cNvPr>
            <p:cNvSpPr>
              <a:spLocks noChangeArrowheads="1"/>
            </p:cNvSpPr>
            <p:nvPr/>
          </p:nvSpPr>
          <p:spPr bwMode="auto">
            <a:xfrm>
              <a:off x="58166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2" name="Rectangle 469">
              <a:extLst>
                <a:ext uri="{FF2B5EF4-FFF2-40B4-BE49-F238E27FC236}">
                  <a16:creationId xmlns:a16="http://schemas.microsoft.com/office/drawing/2014/main" id="{39180242-EA5C-804D-8287-CC72E3D7004C}"/>
                </a:ext>
              </a:extLst>
            </p:cNvPr>
            <p:cNvSpPr>
              <a:spLocks noChangeArrowheads="1"/>
            </p:cNvSpPr>
            <p:nvPr/>
          </p:nvSpPr>
          <p:spPr bwMode="auto">
            <a:xfrm>
              <a:off x="63500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3" name="Rectangle 470">
              <a:extLst>
                <a:ext uri="{FF2B5EF4-FFF2-40B4-BE49-F238E27FC236}">
                  <a16:creationId xmlns:a16="http://schemas.microsoft.com/office/drawing/2014/main" id="{ED5B5A4A-EA35-A348-9B38-9356AAA51F2E}"/>
                </a:ext>
              </a:extLst>
            </p:cNvPr>
            <p:cNvSpPr>
              <a:spLocks noChangeArrowheads="1"/>
            </p:cNvSpPr>
            <p:nvPr/>
          </p:nvSpPr>
          <p:spPr bwMode="auto">
            <a:xfrm>
              <a:off x="68834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4" name="Rectangle 471">
              <a:extLst>
                <a:ext uri="{FF2B5EF4-FFF2-40B4-BE49-F238E27FC236}">
                  <a16:creationId xmlns:a16="http://schemas.microsoft.com/office/drawing/2014/main" id="{90C40741-94B7-DF4F-ADB3-C4ABE1371B21}"/>
                </a:ext>
              </a:extLst>
            </p:cNvPr>
            <p:cNvSpPr>
              <a:spLocks noChangeArrowheads="1"/>
            </p:cNvSpPr>
            <p:nvPr/>
          </p:nvSpPr>
          <p:spPr bwMode="auto">
            <a:xfrm>
              <a:off x="74168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5" name="Text Box 472">
              <a:extLst>
                <a:ext uri="{FF2B5EF4-FFF2-40B4-BE49-F238E27FC236}">
                  <a16:creationId xmlns:a16="http://schemas.microsoft.com/office/drawing/2014/main" id="{829AFB8E-1C0D-8C43-A1EC-58C6895824F4}"/>
                </a:ext>
              </a:extLst>
            </p:cNvPr>
            <p:cNvSpPr txBox="1">
              <a:spLocks noChangeArrowheads="1"/>
            </p:cNvSpPr>
            <p:nvPr/>
          </p:nvSpPr>
          <p:spPr bwMode="auto">
            <a:xfrm>
              <a:off x="6738938" y="4108450"/>
              <a:ext cx="455612" cy="298450"/>
            </a:xfrm>
            <a:prstGeom prst="rect">
              <a:avLst/>
            </a:prstGeom>
            <a:noFill/>
            <a:ln>
              <a:noFill/>
            </a:ln>
            <a:effectLst/>
            <a:extLst>
              <a:ext uri="{909E8E84-426E-40dd-AFC4-6F175D3DCCD1}">
                <a14:hiddenFill xmlns="" xmlns:a14="http://schemas.microsoft.com/office/drawing/2010/main">
                  <a:solidFill>
                    <a:srgbClr val="C0C0C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lIns="90487" tIns="44450" rIns="90487" bIns="44450">
              <a:spAutoFit/>
            </a:bodyPr>
            <a:lstStyle/>
            <a:p>
              <a:pPr algn="l">
                <a:lnSpc>
                  <a:spcPct val="90000"/>
                </a:lnSpc>
                <a:spcBef>
                  <a:spcPct val="30000"/>
                </a:spcBef>
              </a:pPr>
              <a:r>
                <a:rPr lang="en-US" sz="2000">
                  <a:solidFill>
                    <a:schemeClr val="tx2"/>
                  </a:solidFill>
                </a:rPr>
                <a:t>...</a:t>
              </a:r>
            </a:p>
          </p:txBody>
        </p:sp>
        <p:sp>
          <p:nvSpPr>
            <p:cNvPr id="94" name="Line 481">
              <a:extLst>
                <a:ext uri="{FF2B5EF4-FFF2-40B4-BE49-F238E27FC236}">
                  <a16:creationId xmlns:a16="http://schemas.microsoft.com/office/drawing/2014/main" id="{A33DE6B5-0FD9-764A-A1BD-BE08D4D6D404}"/>
                </a:ext>
              </a:extLst>
            </p:cNvPr>
            <p:cNvSpPr>
              <a:spLocks noChangeShapeType="1"/>
            </p:cNvSpPr>
            <p:nvPr/>
          </p:nvSpPr>
          <p:spPr bwMode="auto">
            <a:xfrm flipV="1">
              <a:off x="8255000" y="3749675"/>
              <a:ext cx="0" cy="15240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5" name="Line 482">
              <a:extLst>
                <a:ext uri="{FF2B5EF4-FFF2-40B4-BE49-F238E27FC236}">
                  <a16:creationId xmlns:a16="http://schemas.microsoft.com/office/drawing/2014/main" id="{58DB6F27-2C46-0C49-8EB6-625B22CC36F9}"/>
                </a:ext>
              </a:extLst>
            </p:cNvPr>
            <p:cNvSpPr>
              <a:spLocks noChangeShapeType="1"/>
            </p:cNvSpPr>
            <p:nvPr/>
          </p:nvSpPr>
          <p:spPr bwMode="auto">
            <a:xfrm flipH="1">
              <a:off x="7950200" y="37496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6" name="Line 483">
              <a:extLst>
                <a:ext uri="{FF2B5EF4-FFF2-40B4-BE49-F238E27FC236}">
                  <a16:creationId xmlns:a16="http://schemas.microsoft.com/office/drawing/2014/main" id="{1A88F98F-8043-D844-AC9A-8674A873A760}"/>
                </a:ext>
              </a:extLst>
            </p:cNvPr>
            <p:cNvSpPr>
              <a:spLocks noChangeShapeType="1"/>
            </p:cNvSpPr>
            <p:nvPr/>
          </p:nvSpPr>
          <p:spPr bwMode="auto">
            <a:xfrm flipH="1">
              <a:off x="7950200" y="39020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7" name="Line 484">
              <a:extLst>
                <a:ext uri="{FF2B5EF4-FFF2-40B4-BE49-F238E27FC236}">
                  <a16:creationId xmlns:a16="http://schemas.microsoft.com/office/drawing/2014/main" id="{DBB7E510-4426-E845-9AE1-195647EEE5D6}"/>
                </a:ext>
              </a:extLst>
            </p:cNvPr>
            <p:cNvSpPr>
              <a:spLocks noChangeShapeType="1"/>
            </p:cNvSpPr>
            <p:nvPr/>
          </p:nvSpPr>
          <p:spPr bwMode="auto">
            <a:xfrm flipH="1">
              <a:off x="7950200" y="40544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8" name="Line 485">
              <a:extLst>
                <a:ext uri="{FF2B5EF4-FFF2-40B4-BE49-F238E27FC236}">
                  <a16:creationId xmlns:a16="http://schemas.microsoft.com/office/drawing/2014/main" id="{48C579BD-40A7-694C-83E7-98EF12A1DB40}"/>
                </a:ext>
              </a:extLst>
            </p:cNvPr>
            <p:cNvSpPr>
              <a:spLocks noChangeShapeType="1"/>
            </p:cNvSpPr>
            <p:nvPr/>
          </p:nvSpPr>
          <p:spPr bwMode="auto">
            <a:xfrm flipH="1">
              <a:off x="7950200" y="44354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3" name="Oval 499">
              <a:extLst>
                <a:ext uri="{FF2B5EF4-FFF2-40B4-BE49-F238E27FC236}">
                  <a16:creationId xmlns:a16="http://schemas.microsoft.com/office/drawing/2014/main" id="{5ED99A74-13DD-BB4C-8BCA-666745DCDAE5}"/>
                </a:ext>
              </a:extLst>
            </p:cNvPr>
            <p:cNvSpPr>
              <a:spLocks noChangeArrowheads="1"/>
            </p:cNvSpPr>
            <p:nvPr/>
          </p:nvSpPr>
          <p:spPr bwMode="auto">
            <a:xfrm>
              <a:off x="82042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8" name="Text Box 504">
              <a:extLst>
                <a:ext uri="{FF2B5EF4-FFF2-40B4-BE49-F238E27FC236}">
                  <a16:creationId xmlns:a16="http://schemas.microsoft.com/office/drawing/2014/main" id="{76BDC3C0-2598-1A4F-964B-2FD833A8C79E}"/>
                </a:ext>
              </a:extLst>
            </p:cNvPr>
            <p:cNvSpPr txBox="1">
              <a:spLocks noChangeArrowheads="1"/>
            </p:cNvSpPr>
            <p:nvPr/>
          </p:nvSpPr>
          <p:spPr bwMode="auto">
            <a:xfrm>
              <a:off x="5761037" y="3051175"/>
              <a:ext cx="3382963" cy="6714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nSpc>
                  <a:spcPct val="90000"/>
                </a:lnSpc>
                <a:spcBef>
                  <a:spcPct val="30000"/>
                </a:spcBef>
              </a:pPr>
              <a:r>
                <a:rPr lang="en-US" b="1" dirty="0">
                  <a:solidFill>
                    <a:schemeClr val="tx2"/>
                  </a:solidFill>
                </a:rPr>
                <a:t>L1 d-cache </a:t>
              </a:r>
            </a:p>
            <a:p>
              <a:pPr>
                <a:lnSpc>
                  <a:spcPct val="90000"/>
                </a:lnSpc>
                <a:spcBef>
                  <a:spcPct val="30000"/>
                </a:spcBef>
              </a:pPr>
              <a:r>
                <a:rPr lang="en-US" b="1" dirty="0">
                  <a:solidFill>
                    <a:schemeClr val="tx2"/>
                  </a:solidFill>
                </a:rPr>
                <a:t>(64 sets, 8-way, 64-byte/ln)</a:t>
              </a:r>
            </a:p>
          </p:txBody>
        </p:sp>
        <p:sp>
          <p:nvSpPr>
            <p:cNvPr id="151" name="Line 626">
              <a:extLst>
                <a:ext uri="{FF2B5EF4-FFF2-40B4-BE49-F238E27FC236}">
                  <a16:creationId xmlns:a16="http://schemas.microsoft.com/office/drawing/2014/main" id="{2D13FAFD-1DEB-204A-9688-AF29E989B401}"/>
                </a:ext>
              </a:extLst>
            </p:cNvPr>
            <p:cNvSpPr>
              <a:spLocks noChangeShapeType="1"/>
            </p:cNvSpPr>
            <p:nvPr/>
          </p:nvSpPr>
          <p:spPr bwMode="auto">
            <a:xfrm>
              <a:off x="6083300" y="3683000"/>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 name="Line 627">
              <a:extLst>
                <a:ext uri="{FF2B5EF4-FFF2-40B4-BE49-F238E27FC236}">
                  <a16:creationId xmlns:a16="http://schemas.microsoft.com/office/drawing/2014/main" id="{597FA478-EB5D-8C43-83A2-4FF2EF71BACE}"/>
                </a:ext>
              </a:extLst>
            </p:cNvPr>
            <p:cNvSpPr>
              <a:spLocks noChangeShapeType="1"/>
            </p:cNvSpPr>
            <p:nvPr/>
          </p:nvSpPr>
          <p:spPr bwMode="auto">
            <a:xfrm>
              <a:off x="6607175" y="3683000"/>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Line 628">
              <a:extLst>
                <a:ext uri="{FF2B5EF4-FFF2-40B4-BE49-F238E27FC236}">
                  <a16:creationId xmlns:a16="http://schemas.microsoft.com/office/drawing/2014/main" id="{8C35EE10-A74D-3B47-A1C7-582F80076793}"/>
                </a:ext>
              </a:extLst>
            </p:cNvPr>
            <p:cNvSpPr>
              <a:spLocks noChangeShapeType="1"/>
            </p:cNvSpPr>
            <p:nvPr/>
          </p:nvSpPr>
          <p:spPr bwMode="auto">
            <a:xfrm>
              <a:off x="7131050" y="3673475"/>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Line 629">
              <a:extLst>
                <a:ext uri="{FF2B5EF4-FFF2-40B4-BE49-F238E27FC236}">
                  <a16:creationId xmlns:a16="http://schemas.microsoft.com/office/drawing/2014/main" id="{B0551B12-5F77-164F-B4C9-3DB8BA099ED7}"/>
                </a:ext>
              </a:extLst>
            </p:cNvPr>
            <p:cNvSpPr>
              <a:spLocks noChangeShapeType="1"/>
            </p:cNvSpPr>
            <p:nvPr/>
          </p:nvSpPr>
          <p:spPr bwMode="auto">
            <a:xfrm>
              <a:off x="7683500" y="3683000"/>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 name="Line 631">
              <a:extLst>
                <a:ext uri="{FF2B5EF4-FFF2-40B4-BE49-F238E27FC236}">
                  <a16:creationId xmlns:a16="http://schemas.microsoft.com/office/drawing/2014/main" id="{BAEE9B47-910E-DB49-9364-D590E839D8E8}"/>
                </a:ext>
              </a:extLst>
            </p:cNvPr>
            <p:cNvSpPr>
              <a:spLocks noChangeShapeType="1"/>
            </p:cNvSpPr>
            <p:nvPr/>
          </p:nvSpPr>
          <p:spPr bwMode="auto">
            <a:xfrm>
              <a:off x="6086475" y="4359275"/>
              <a:ext cx="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 name="Line 632">
              <a:extLst>
                <a:ext uri="{FF2B5EF4-FFF2-40B4-BE49-F238E27FC236}">
                  <a16:creationId xmlns:a16="http://schemas.microsoft.com/office/drawing/2014/main" id="{3DF56FCB-AF4C-1240-BFAA-6385B0C15E49}"/>
                </a:ext>
              </a:extLst>
            </p:cNvPr>
            <p:cNvSpPr>
              <a:spLocks noChangeShapeType="1"/>
            </p:cNvSpPr>
            <p:nvPr/>
          </p:nvSpPr>
          <p:spPr bwMode="auto">
            <a:xfrm>
              <a:off x="6616700" y="4364038"/>
              <a:ext cx="0" cy="1476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 name="Line 633">
              <a:extLst>
                <a:ext uri="{FF2B5EF4-FFF2-40B4-BE49-F238E27FC236}">
                  <a16:creationId xmlns:a16="http://schemas.microsoft.com/office/drawing/2014/main" id="{B07A975E-366B-4148-9152-9ABCB3FE9D69}"/>
                </a:ext>
              </a:extLst>
            </p:cNvPr>
            <p:cNvSpPr>
              <a:spLocks noChangeShapeType="1"/>
            </p:cNvSpPr>
            <p:nvPr/>
          </p:nvSpPr>
          <p:spPr bwMode="auto">
            <a:xfrm>
              <a:off x="7153275" y="4362450"/>
              <a:ext cx="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 name="Line 634">
              <a:extLst>
                <a:ext uri="{FF2B5EF4-FFF2-40B4-BE49-F238E27FC236}">
                  <a16:creationId xmlns:a16="http://schemas.microsoft.com/office/drawing/2014/main" id="{64F0C2BA-5882-5241-A90C-C14359B82AEB}"/>
                </a:ext>
              </a:extLst>
            </p:cNvPr>
            <p:cNvSpPr>
              <a:spLocks noChangeShapeType="1"/>
            </p:cNvSpPr>
            <p:nvPr/>
          </p:nvSpPr>
          <p:spPr bwMode="auto">
            <a:xfrm>
              <a:off x="7683500" y="4362450"/>
              <a:ext cx="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8" name="Group 177">
            <a:extLst>
              <a:ext uri="{FF2B5EF4-FFF2-40B4-BE49-F238E27FC236}">
                <a16:creationId xmlns:a16="http://schemas.microsoft.com/office/drawing/2014/main" id="{04AB5021-35D5-4E4B-D616-E60E88193169}"/>
              </a:ext>
            </a:extLst>
          </p:cNvPr>
          <p:cNvGrpSpPr/>
          <p:nvPr/>
        </p:nvGrpSpPr>
        <p:grpSpPr>
          <a:xfrm>
            <a:off x="0" y="2530475"/>
            <a:ext cx="5054600" cy="4327525"/>
            <a:chOff x="0" y="2530475"/>
            <a:chExt cx="5054600" cy="4327525"/>
          </a:xfrm>
        </p:grpSpPr>
        <p:sp>
          <p:nvSpPr>
            <p:cNvPr id="59" name="Line 442">
              <a:extLst>
                <a:ext uri="{FF2B5EF4-FFF2-40B4-BE49-F238E27FC236}">
                  <a16:creationId xmlns:a16="http://schemas.microsoft.com/office/drawing/2014/main" id="{928817DD-39C2-1540-9A0F-3EB0843ECBCD}"/>
                </a:ext>
              </a:extLst>
            </p:cNvPr>
            <p:cNvSpPr>
              <a:spLocks noChangeShapeType="1"/>
            </p:cNvSpPr>
            <p:nvPr/>
          </p:nvSpPr>
          <p:spPr bwMode="auto">
            <a:xfrm>
              <a:off x="3101975" y="6327775"/>
              <a:ext cx="19526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0" name="Line 443">
              <a:extLst>
                <a:ext uri="{FF2B5EF4-FFF2-40B4-BE49-F238E27FC236}">
                  <a16:creationId xmlns:a16="http://schemas.microsoft.com/office/drawing/2014/main" id="{0A8D45C5-73B0-7F4D-9DC7-D94028C20EBF}"/>
                </a:ext>
              </a:extLst>
            </p:cNvPr>
            <p:cNvSpPr>
              <a:spLocks noChangeShapeType="1"/>
            </p:cNvSpPr>
            <p:nvPr/>
          </p:nvSpPr>
          <p:spPr bwMode="auto">
            <a:xfrm flipH="1" flipV="1">
              <a:off x="5045075" y="5594350"/>
              <a:ext cx="9525" cy="7334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nvGrpSpPr>
            <p:cNvPr id="177" name="Group 176">
              <a:extLst>
                <a:ext uri="{FF2B5EF4-FFF2-40B4-BE49-F238E27FC236}">
                  <a16:creationId xmlns:a16="http://schemas.microsoft.com/office/drawing/2014/main" id="{316F1310-8E70-92C4-53F9-7427F101E0A3}"/>
                </a:ext>
              </a:extLst>
            </p:cNvPr>
            <p:cNvGrpSpPr/>
            <p:nvPr/>
          </p:nvGrpSpPr>
          <p:grpSpPr>
            <a:xfrm>
              <a:off x="0" y="2530475"/>
              <a:ext cx="4459288" cy="4327525"/>
              <a:chOff x="0" y="2530475"/>
              <a:chExt cx="4459288" cy="4327525"/>
            </a:xfrm>
          </p:grpSpPr>
          <p:sp>
            <p:nvSpPr>
              <p:cNvPr id="42" name="Line 418">
                <a:extLst>
                  <a:ext uri="{FF2B5EF4-FFF2-40B4-BE49-F238E27FC236}">
                    <a16:creationId xmlns:a16="http://schemas.microsoft.com/office/drawing/2014/main" id="{4C7AD570-EA5B-5246-874E-CAF8858C1F25}"/>
                  </a:ext>
                </a:extLst>
              </p:cNvPr>
              <p:cNvSpPr>
                <a:spLocks noChangeShapeType="1"/>
              </p:cNvSpPr>
              <p:nvPr/>
            </p:nvSpPr>
            <p:spPr bwMode="auto">
              <a:xfrm>
                <a:off x="787400" y="2530475"/>
                <a:ext cx="0" cy="26543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5" name="Rectangle 421">
                <a:extLst>
                  <a:ext uri="{FF2B5EF4-FFF2-40B4-BE49-F238E27FC236}">
                    <a16:creationId xmlns:a16="http://schemas.microsoft.com/office/drawing/2014/main" id="{8350B2F0-7A61-0B44-9052-58B9EBAEB844}"/>
                  </a:ext>
                </a:extLst>
              </p:cNvPr>
              <p:cNvSpPr>
                <a:spLocks noChangeArrowheads="1"/>
              </p:cNvSpPr>
              <p:nvPr/>
            </p:nvSpPr>
            <p:spPr bwMode="auto">
              <a:xfrm>
                <a:off x="6350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idx1</a:t>
                </a:r>
              </a:p>
            </p:txBody>
          </p:sp>
          <p:sp>
            <p:nvSpPr>
              <p:cNvPr id="46" name="Rectangle 422">
                <a:extLst>
                  <a:ext uri="{FF2B5EF4-FFF2-40B4-BE49-F238E27FC236}">
                    <a16:creationId xmlns:a16="http://schemas.microsoft.com/office/drawing/2014/main" id="{9CAAD02D-8587-F34A-8924-CB6CA33143F5}"/>
                  </a:ext>
                </a:extLst>
              </p:cNvPr>
              <p:cNvSpPr>
                <a:spLocks noChangeArrowheads="1"/>
              </p:cNvSpPr>
              <p:nvPr/>
            </p:nvSpPr>
            <p:spPr bwMode="auto">
              <a:xfrm>
                <a:off x="11684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idx2</a:t>
                </a:r>
              </a:p>
            </p:txBody>
          </p:sp>
          <p:sp>
            <p:nvSpPr>
              <p:cNvPr id="47" name="Text Box 423">
                <a:extLst>
                  <a:ext uri="{FF2B5EF4-FFF2-40B4-BE49-F238E27FC236}">
                    <a16:creationId xmlns:a16="http://schemas.microsoft.com/office/drawing/2014/main" id="{05AC9874-F8F1-014F-9E8A-B9965480640C}"/>
                  </a:ext>
                </a:extLst>
              </p:cNvPr>
              <p:cNvSpPr txBox="1">
                <a:spLocks noChangeArrowheads="1"/>
              </p:cNvSpPr>
              <p:nvPr/>
            </p:nvSpPr>
            <p:spPr bwMode="auto">
              <a:xfrm>
                <a:off x="1247775"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sp>
            <p:nvSpPr>
              <p:cNvPr id="48" name="Text Box 424">
                <a:extLst>
                  <a:ext uri="{FF2B5EF4-FFF2-40B4-BE49-F238E27FC236}">
                    <a16:creationId xmlns:a16="http://schemas.microsoft.com/office/drawing/2014/main" id="{E436B1ED-FD1A-9E47-A693-FF404918132B}"/>
                  </a:ext>
                </a:extLst>
              </p:cNvPr>
              <p:cNvSpPr txBox="1">
                <a:spLocks noChangeArrowheads="1"/>
              </p:cNvSpPr>
              <p:nvPr/>
            </p:nvSpPr>
            <p:spPr bwMode="auto">
              <a:xfrm>
                <a:off x="787400"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grpSp>
            <p:nvGrpSpPr>
              <p:cNvPr id="49" name="Group 521">
                <a:extLst>
                  <a:ext uri="{FF2B5EF4-FFF2-40B4-BE49-F238E27FC236}">
                    <a16:creationId xmlns:a16="http://schemas.microsoft.com/office/drawing/2014/main" id="{E1744B9F-28A1-B243-8366-756A7332C6E8}"/>
                  </a:ext>
                </a:extLst>
              </p:cNvPr>
              <p:cNvGrpSpPr>
                <a:grpSpLocks/>
              </p:cNvGrpSpPr>
              <p:nvPr/>
            </p:nvGrpSpPr>
            <p:grpSpPr bwMode="auto">
              <a:xfrm>
                <a:off x="858838" y="5870575"/>
                <a:ext cx="315912" cy="914400"/>
                <a:chOff x="528" y="2896"/>
                <a:chExt cx="328" cy="576"/>
              </a:xfrm>
            </p:grpSpPr>
            <p:sp>
              <p:nvSpPr>
                <p:cNvPr id="50" name="Rectangle 425">
                  <a:extLst>
                    <a:ext uri="{FF2B5EF4-FFF2-40B4-BE49-F238E27FC236}">
                      <a16:creationId xmlns:a16="http://schemas.microsoft.com/office/drawing/2014/main" id="{37713598-1C75-2E41-A077-7FD0EEB962B1}"/>
                    </a:ext>
                  </a:extLst>
                </p:cNvPr>
                <p:cNvSpPr>
                  <a:spLocks noChangeArrowheads="1"/>
                </p:cNvSpPr>
                <p:nvPr/>
              </p:nvSpPr>
              <p:spPr bwMode="auto">
                <a:xfrm>
                  <a:off x="528" y="2896"/>
                  <a:ext cx="328" cy="576"/>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1" name="Rectangle 426">
                  <a:extLst>
                    <a:ext uri="{FF2B5EF4-FFF2-40B4-BE49-F238E27FC236}">
                      <a16:creationId xmlns:a16="http://schemas.microsoft.com/office/drawing/2014/main" id="{A6F4C8EA-F868-C149-9B8B-AE8201BDC140}"/>
                    </a:ext>
                  </a:extLst>
                </p:cNvPr>
                <p:cNvSpPr>
                  <a:spLocks noChangeArrowheads="1"/>
                </p:cNvSpPr>
                <p:nvPr/>
              </p:nvSpPr>
              <p:spPr bwMode="auto">
                <a:xfrm>
                  <a:off x="528" y="3072"/>
                  <a:ext cx="328" cy="16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grpSp>
          <p:sp>
            <p:nvSpPr>
              <p:cNvPr id="52" name="Text Box 431">
                <a:extLst>
                  <a:ext uri="{FF2B5EF4-FFF2-40B4-BE49-F238E27FC236}">
                    <a16:creationId xmlns:a16="http://schemas.microsoft.com/office/drawing/2014/main" id="{57670007-7BE5-B84B-9CB4-7A6BD7B61A8F}"/>
                  </a:ext>
                </a:extLst>
              </p:cNvPr>
              <p:cNvSpPr txBox="1">
                <a:spLocks noChangeArrowheads="1"/>
              </p:cNvSpPr>
              <p:nvPr/>
            </p:nvSpPr>
            <p:spPr bwMode="auto">
              <a:xfrm>
                <a:off x="0" y="5741988"/>
                <a:ext cx="685799" cy="2836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l">
                  <a:lnSpc>
                    <a:spcPct val="90000"/>
                  </a:lnSpc>
                  <a:spcBef>
                    <a:spcPct val="30000"/>
                  </a:spcBef>
                </a:pPr>
                <a:r>
                  <a:rPr lang="en-US" sz="1400" dirty="0">
                    <a:solidFill>
                      <a:schemeClr val="tx2"/>
                    </a:solidFill>
                  </a:rPr>
                  <a:t>PTBR</a:t>
                </a:r>
              </a:p>
            </p:txBody>
          </p:sp>
          <p:sp>
            <p:nvSpPr>
              <p:cNvPr id="61" name="Text Box 448">
                <a:extLst>
                  <a:ext uri="{FF2B5EF4-FFF2-40B4-BE49-F238E27FC236}">
                    <a16:creationId xmlns:a16="http://schemas.microsoft.com/office/drawing/2014/main" id="{190CF323-FF6E-7649-8520-6ED6D7547E28}"/>
                  </a:ext>
                </a:extLst>
              </p:cNvPr>
              <p:cNvSpPr txBox="1">
                <a:spLocks noChangeArrowheads="1"/>
              </p:cNvSpPr>
              <p:nvPr/>
            </p:nvSpPr>
            <p:spPr bwMode="auto">
              <a:xfrm>
                <a:off x="3149600" y="6548438"/>
                <a:ext cx="1309688" cy="3095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b="1">
                    <a:solidFill>
                      <a:schemeClr val="tx2"/>
                    </a:solidFill>
                  </a:rPr>
                  <a:t>Page tables</a:t>
                </a:r>
              </a:p>
            </p:txBody>
          </p:sp>
          <p:sp>
            <p:nvSpPr>
              <p:cNvPr id="62" name="Text Box 449">
                <a:extLst>
                  <a:ext uri="{FF2B5EF4-FFF2-40B4-BE49-F238E27FC236}">
                    <a16:creationId xmlns:a16="http://schemas.microsoft.com/office/drawing/2014/main" id="{382CCDCC-04E5-7842-AFF5-9A3A35059099}"/>
                  </a:ext>
                </a:extLst>
              </p:cNvPr>
              <p:cNvSpPr txBox="1">
                <a:spLocks noChangeArrowheads="1"/>
              </p:cNvSpPr>
              <p:nvPr/>
            </p:nvSpPr>
            <p:spPr bwMode="auto">
              <a:xfrm>
                <a:off x="752475" y="3857625"/>
                <a:ext cx="593725"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dirty="0">
                    <a:solidFill>
                      <a:schemeClr val="tx2"/>
                    </a:solidFill>
                  </a:rPr>
                  <a:t>TLB</a:t>
                </a:r>
              </a:p>
              <a:p>
                <a:pPr algn="l">
                  <a:lnSpc>
                    <a:spcPct val="90000"/>
                  </a:lnSpc>
                  <a:spcBef>
                    <a:spcPct val="30000"/>
                  </a:spcBef>
                </a:pPr>
                <a:r>
                  <a:rPr lang="en-US" i="1" dirty="0">
                    <a:solidFill>
                      <a:schemeClr val="tx2"/>
                    </a:solidFill>
                  </a:rPr>
                  <a:t>miss</a:t>
                </a:r>
              </a:p>
            </p:txBody>
          </p:sp>
          <p:sp>
            <p:nvSpPr>
              <p:cNvPr id="99" name="Line 429">
                <a:extLst>
                  <a:ext uri="{FF2B5EF4-FFF2-40B4-BE49-F238E27FC236}">
                    <a16:creationId xmlns:a16="http://schemas.microsoft.com/office/drawing/2014/main" id="{BA626A29-7567-0C40-931A-CE3569FA862E}"/>
                  </a:ext>
                </a:extLst>
              </p:cNvPr>
              <p:cNvSpPr>
                <a:spLocks noChangeShapeType="1"/>
              </p:cNvSpPr>
              <p:nvPr/>
            </p:nvSpPr>
            <p:spPr bwMode="auto">
              <a:xfrm>
                <a:off x="725488" y="5489575"/>
                <a:ext cx="0" cy="7762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0" name="Line 430">
                <a:extLst>
                  <a:ext uri="{FF2B5EF4-FFF2-40B4-BE49-F238E27FC236}">
                    <a16:creationId xmlns:a16="http://schemas.microsoft.com/office/drawing/2014/main" id="{2C02C35D-E1F0-C14D-BDAF-4481B69077ED}"/>
                  </a:ext>
                </a:extLst>
              </p:cNvPr>
              <p:cNvSpPr>
                <a:spLocks noChangeShapeType="1"/>
              </p:cNvSpPr>
              <p:nvPr/>
            </p:nvSpPr>
            <p:spPr bwMode="auto">
              <a:xfrm flipV="1">
                <a:off x="725488" y="6265863"/>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1" name="Oval 486">
                <a:extLst>
                  <a:ext uri="{FF2B5EF4-FFF2-40B4-BE49-F238E27FC236}">
                    <a16:creationId xmlns:a16="http://schemas.microsoft.com/office/drawing/2014/main" id="{0F58B853-45B3-6A42-A771-BC90334AFC1E}"/>
                  </a:ext>
                </a:extLst>
              </p:cNvPr>
              <p:cNvSpPr>
                <a:spLocks noChangeArrowheads="1"/>
              </p:cNvSpPr>
              <p:nvPr/>
            </p:nvSpPr>
            <p:spPr bwMode="auto">
              <a:xfrm>
                <a:off x="690563" y="54514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8" name="Rectangle 514">
                <a:extLst>
                  <a:ext uri="{FF2B5EF4-FFF2-40B4-BE49-F238E27FC236}">
                    <a16:creationId xmlns:a16="http://schemas.microsoft.com/office/drawing/2014/main" id="{A7ED6877-22E0-E647-A4EB-089A61F5A640}"/>
                  </a:ext>
                </a:extLst>
              </p:cNvPr>
              <p:cNvSpPr>
                <a:spLocks noChangeArrowheads="1"/>
              </p:cNvSpPr>
              <p:nvPr/>
            </p:nvSpPr>
            <p:spPr bwMode="auto">
              <a:xfrm>
                <a:off x="17018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idx3</a:t>
                </a:r>
              </a:p>
            </p:txBody>
          </p:sp>
          <p:sp>
            <p:nvSpPr>
              <p:cNvPr id="129" name="Rectangle 515">
                <a:extLst>
                  <a:ext uri="{FF2B5EF4-FFF2-40B4-BE49-F238E27FC236}">
                    <a16:creationId xmlns:a16="http://schemas.microsoft.com/office/drawing/2014/main" id="{ECB82740-9ABA-D342-B529-095DBB094D2E}"/>
                  </a:ext>
                </a:extLst>
              </p:cNvPr>
              <p:cNvSpPr>
                <a:spLocks noChangeArrowheads="1"/>
              </p:cNvSpPr>
              <p:nvPr/>
            </p:nvSpPr>
            <p:spPr bwMode="auto">
              <a:xfrm>
                <a:off x="22352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idx4</a:t>
                </a:r>
              </a:p>
            </p:txBody>
          </p:sp>
          <p:sp>
            <p:nvSpPr>
              <p:cNvPr id="130" name="Text Box 516">
                <a:extLst>
                  <a:ext uri="{FF2B5EF4-FFF2-40B4-BE49-F238E27FC236}">
                    <a16:creationId xmlns:a16="http://schemas.microsoft.com/office/drawing/2014/main" id="{B1F033ED-E615-2347-A59B-EFB0085049C6}"/>
                  </a:ext>
                </a:extLst>
              </p:cNvPr>
              <p:cNvSpPr txBox="1">
                <a:spLocks noChangeArrowheads="1"/>
              </p:cNvSpPr>
              <p:nvPr/>
            </p:nvSpPr>
            <p:spPr bwMode="auto">
              <a:xfrm>
                <a:off x="2314575"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sp>
            <p:nvSpPr>
              <p:cNvPr id="131" name="Text Box 517">
                <a:extLst>
                  <a:ext uri="{FF2B5EF4-FFF2-40B4-BE49-F238E27FC236}">
                    <a16:creationId xmlns:a16="http://schemas.microsoft.com/office/drawing/2014/main" id="{2C735058-45A5-0F48-8FAD-82D2D1C827D2}"/>
                  </a:ext>
                </a:extLst>
              </p:cNvPr>
              <p:cNvSpPr txBox="1">
                <a:spLocks noChangeArrowheads="1"/>
              </p:cNvSpPr>
              <p:nvPr/>
            </p:nvSpPr>
            <p:spPr bwMode="auto">
              <a:xfrm>
                <a:off x="1854200"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grpSp>
            <p:nvGrpSpPr>
              <p:cNvPr id="132" name="Group 641">
                <a:extLst>
                  <a:ext uri="{FF2B5EF4-FFF2-40B4-BE49-F238E27FC236}">
                    <a16:creationId xmlns:a16="http://schemas.microsoft.com/office/drawing/2014/main" id="{32BCA3A1-7E65-1244-BBF0-8CFCFF7893E9}"/>
                  </a:ext>
                </a:extLst>
              </p:cNvPr>
              <p:cNvGrpSpPr>
                <a:grpSpLocks/>
              </p:cNvGrpSpPr>
              <p:nvPr/>
            </p:nvGrpSpPr>
            <p:grpSpPr bwMode="auto">
              <a:xfrm>
                <a:off x="1173163" y="5876925"/>
                <a:ext cx="276225" cy="450850"/>
                <a:chOff x="739" y="2900"/>
                <a:chExt cx="174" cy="284"/>
              </a:xfrm>
            </p:grpSpPr>
            <p:sp>
              <p:nvSpPr>
                <p:cNvPr id="133" name="Line 433">
                  <a:extLst>
                    <a:ext uri="{FF2B5EF4-FFF2-40B4-BE49-F238E27FC236}">
                      <a16:creationId xmlns:a16="http://schemas.microsoft.com/office/drawing/2014/main" id="{5C4CC195-6BFD-C749-9676-A1D8DEA6A9AF}"/>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4" name="Line 434">
                  <a:extLst>
                    <a:ext uri="{FF2B5EF4-FFF2-40B4-BE49-F238E27FC236}">
                      <a16:creationId xmlns:a16="http://schemas.microsoft.com/office/drawing/2014/main" id="{C783EE89-AE57-9E4F-A612-0A785F3F43D5}"/>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5" name="Line 523">
                  <a:extLst>
                    <a:ext uri="{FF2B5EF4-FFF2-40B4-BE49-F238E27FC236}">
                      <a16:creationId xmlns:a16="http://schemas.microsoft.com/office/drawing/2014/main" id="{1FAA0CA7-B692-6C4F-8889-AA2ED2687B37}"/>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
            <p:nvSpPr>
              <p:cNvPr id="136" name="Rectangle 525">
                <a:extLst>
                  <a:ext uri="{FF2B5EF4-FFF2-40B4-BE49-F238E27FC236}">
                    <a16:creationId xmlns:a16="http://schemas.microsoft.com/office/drawing/2014/main" id="{EFCA126B-2FAD-A848-A866-E4D876758FB1}"/>
                  </a:ext>
                </a:extLst>
              </p:cNvPr>
              <p:cNvSpPr>
                <a:spLocks noChangeArrowheads="1"/>
              </p:cNvSpPr>
              <p:nvPr/>
            </p:nvSpPr>
            <p:spPr bwMode="auto">
              <a:xfrm>
                <a:off x="1454150" y="5870575"/>
                <a:ext cx="368300" cy="914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7" name="Rectangle 526">
                <a:extLst>
                  <a:ext uri="{FF2B5EF4-FFF2-40B4-BE49-F238E27FC236}">
                    <a16:creationId xmlns:a16="http://schemas.microsoft.com/office/drawing/2014/main" id="{2CF6A4C1-F116-3F4F-9972-BA7D69686B1D}"/>
                  </a:ext>
                </a:extLst>
              </p:cNvPr>
              <p:cNvSpPr>
                <a:spLocks noChangeArrowheads="1"/>
              </p:cNvSpPr>
              <p:nvPr/>
            </p:nvSpPr>
            <p:spPr bwMode="auto">
              <a:xfrm>
                <a:off x="1454150" y="6149975"/>
                <a:ext cx="368300" cy="254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sp>
            <p:nvSpPr>
              <p:cNvPr id="138" name="Line 542">
                <a:extLst>
                  <a:ext uri="{FF2B5EF4-FFF2-40B4-BE49-F238E27FC236}">
                    <a16:creationId xmlns:a16="http://schemas.microsoft.com/office/drawing/2014/main" id="{F03D390B-E290-C342-ACA5-651C6A77FD02}"/>
                  </a:ext>
                </a:extLst>
              </p:cNvPr>
              <p:cNvSpPr>
                <a:spLocks noChangeShapeType="1"/>
              </p:cNvSpPr>
              <p:nvPr/>
            </p:nvSpPr>
            <p:spPr bwMode="auto">
              <a:xfrm>
                <a:off x="1316038" y="5499100"/>
                <a:ext cx="0" cy="78422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9" name="Line 543">
                <a:extLst>
                  <a:ext uri="{FF2B5EF4-FFF2-40B4-BE49-F238E27FC236}">
                    <a16:creationId xmlns:a16="http://schemas.microsoft.com/office/drawing/2014/main" id="{F5B48EBF-407A-D649-8519-92CE78D870A2}"/>
                  </a:ext>
                </a:extLst>
              </p:cNvPr>
              <p:cNvSpPr>
                <a:spLocks noChangeShapeType="1"/>
              </p:cNvSpPr>
              <p:nvPr/>
            </p:nvSpPr>
            <p:spPr bwMode="auto">
              <a:xfrm flipV="1">
                <a:off x="1316038" y="6275388"/>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0" name="Oval 544">
                <a:extLst>
                  <a:ext uri="{FF2B5EF4-FFF2-40B4-BE49-F238E27FC236}">
                    <a16:creationId xmlns:a16="http://schemas.microsoft.com/office/drawing/2014/main" id="{858E5C40-D089-7140-A6DF-BFC1331D12D5}"/>
                  </a:ext>
                </a:extLst>
              </p:cNvPr>
              <p:cNvSpPr>
                <a:spLocks noChangeArrowheads="1"/>
              </p:cNvSpPr>
              <p:nvPr/>
            </p:nvSpPr>
            <p:spPr bwMode="auto">
              <a:xfrm>
                <a:off x="1281113" y="5461000"/>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1" name="Rectangle 610">
                <a:extLst>
                  <a:ext uri="{FF2B5EF4-FFF2-40B4-BE49-F238E27FC236}">
                    <a16:creationId xmlns:a16="http://schemas.microsoft.com/office/drawing/2014/main" id="{6D83AD42-C863-8546-B096-4531EDC01D65}"/>
                  </a:ext>
                </a:extLst>
              </p:cNvPr>
              <p:cNvSpPr>
                <a:spLocks noChangeArrowheads="1"/>
              </p:cNvSpPr>
              <p:nvPr/>
            </p:nvSpPr>
            <p:spPr bwMode="auto">
              <a:xfrm>
                <a:off x="2092325" y="5870575"/>
                <a:ext cx="368300" cy="914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2" name="Rectangle 611">
                <a:extLst>
                  <a:ext uri="{FF2B5EF4-FFF2-40B4-BE49-F238E27FC236}">
                    <a16:creationId xmlns:a16="http://schemas.microsoft.com/office/drawing/2014/main" id="{25CBEBCD-A350-0048-B072-ED0DBC33B6F2}"/>
                  </a:ext>
                </a:extLst>
              </p:cNvPr>
              <p:cNvSpPr>
                <a:spLocks noChangeArrowheads="1"/>
              </p:cNvSpPr>
              <p:nvPr/>
            </p:nvSpPr>
            <p:spPr bwMode="auto">
              <a:xfrm>
                <a:off x="2092325" y="6149975"/>
                <a:ext cx="368300" cy="254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sp>
            <p:nvSpPr>
              <p:cNvPr id="143" name="Line 612">
                <a:extLst>
                  <a:ext uri="{FF2B5EF4-FFF2-40B4-BE49-F238E27FC236}">
                    <a16:creationId xmlns:a16="http://schemas.microsoft.com/office/drawing/2014/main" id="{101E7ADE-7BB4-F345-A72C-62D4EB3CD8FC}"/>
                  </a:ext>
                </a:extLst>
              </p:cNvPr>
              <p:cNvSpPr>
                <a:spLocks noChangeShapeType="1"/>
              </p:cNvSpPr>
              <p:nvPr/>
            </p:nvSpPr>
            <p:spPr bwMode="auto">
              <a:xfrm flipH="1">
                <a:off x="1952625" y="5499100"/>
                <a:ext cx="1588" cy="79057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4" name="Line 613">
                <a:extLst>
                  <a:ext uri="{FF2B5EF4-FFF2-40B4-BE49-F238E27FC236}">
                    <a16:creationId xmlns:a16="http://schemas.microsoft.com/office/drawing/2014/main" id="{95F6AC04-C918-1945-9043-F022CEE8FFC4}"/>
                  </a:ext>
                </a:extLst>
              </p:cNvPr>
              <p:cNvSpPr>
                <a:spLocks noChangeShapeType="1"/>
              </p:cNvSpPr>
              <p:nvPr/>
            </p:nvSpPr>
            <p:spPr bwMode="auto">
              <a:xfrm flipV="1">
                <a:off x="1954213" y="6280150"/>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5" name="Oval 614">
                <a:extLst>
                  <a:ext uri="{FF2B5EF4-FFF2-40B4-BE49-F238E27FC236}">
                    <a16:creationId xmlns:a16="http://schemas.microsoft.com/office/drawing/2014/main" id="{6FC65B1A-10FA-FF4A-B486-4C1BE6E14916}"/>
                  </a:ext>
                </a:extLst>
              </p:cNvPr>
              <p:cNvSpPr>
                <a:spLocks noChangeArrowheads="1"/>
              </p:cNvSpPr>
              <p:nvPr/>
            </p:nvSpPr>
            <p:spPr bwMode="auto">
              <a:xfrm>
                <a:off x="1919288" y="5461000"/>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6" name="Rectangle 619">
                <a:extLst>
                  <a:ext uri="{FF2B5EF4-FFF2-40B4-BE49-F238E27FC236}">
                    <a16:creationId xmlns:a16="http://schemas.microsoft.com/office/drawing/2014/main" id="{3D92064E-B8DF-C34C-96F1-2EB4194C95A5}"/>
                  </a:ext>
                </a:extLst>
              </p:cNvPr>
              <p:cNvSpPr>
                <a:spLocks noChangeArrowheads="1"/>
              </p:cNvSpPr>
              <p:nvPr/>
            </p:nvSpPr>
            <p:spPr bwMode="auto">
              <a:xfrm>
                <a:off x="2730500" y="5865813"/>
                <a:ext cx="368300" cy="914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7" name="Rectangle 620">
                <a:extLst>
                  <a:ext uri="{FF2B5EF4-FFF2-40B4-BE49-F238E27FC236}">
                    <a16:creationId xmlns:a16="http://schemas.microsoft.com/office/drawing/2014/main" id="{A9AA5444-EAFD-3A48-9D65-CBC54563DC08}"/>
                  </a:ext>
                </a:extLst>
              </p:cNvPr>
              <p:cNvSpPr>
                <a:spLocks noChangeArrowheads="1"/>
              </p:cNvSpPr>
              <p:nvPr/>
            </p:nvSpPr>
            <p:spPr bwMode="auto">
              <a:xfrm>
                <a:off x="2730500" y="6145213"/>
                <a:ext cx="368300" cy="254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PTE</a:t>
                </a:r>
              </a:p>
            </p:txBody>
          </p:sp>
          <p:sp>
            <p:nvSpPr>
              <p:cNvPr id="148" name="Line 621">
                <a:extLst>
                  <a:ext uri="{FF2B5EF4-FFF2-40B4-BE49-F238E27FC236}">
                    <a16:creationId xmlns:a16="http://schemas.microsoft.com/office/drawing/2014/main" id="{C957704D-2A99-FD41-992F-B8C8FFBD4338}"/>
                  </a:ext>
                </a:extLst>
              </p:cNvPr>
              <p:cNvSpPr>
                <a:spLocks noChangeShapeType="1"/>
              </p:cNvSpPr>
              <p:nvPr/>
            </p:nvSpPr>
            <p:spPr bwMode="auto">
              <a:xfrm>
                <a:off x="2592388" y="5494338"/>
                <a:ext cx="0" cy="7889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9" name="Line 622">
                <a:extLst>
                  <a:ext uri="{FF2B5EF4-FFF2-40B4-BE49-F238E27FC236}">
                    <a16:creationId xmlns:a16="http://schemas.microsoft.com/office/drawing/2014/main" id="{F557785E-ECD1-DF47-87FE-F4E660C220FA}"/>
                  </a:ext>
                </a:extLst>
              </p:cNvPr>
              <p:cNvSpPr>
                <a:spLocks noChangeShapeType="1"/>
              </p:cNvSpPr>
              <p:nvPr/>
            </p:nvSpPr>
            <p:spPr bwMode="auto">
              <a:xfrm flipV="1">
                <a:off x="2592388" y="6280150"/>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50" name="Oval 623">
                <a:extLst>
                  <a:ext uri="{FF2B5EF4-FFF2-40B4-BE49-F238E27FC236}">
                    <a16:creationId xmlns:a16="http://schemas.microsoft.com/office/drawing/2014/main" id="{E3C14791-4C8A-164A-BB4E-B5A99A16E6EC}"/>
                  </a:ext>
                </a:extLst>
              </p:cNvPr>
              <p:cNvSpPr>
                <a:spLocks noChangeArrowheads="1"/>
              </p:cNvSpPr>
              <p:nvPr/>
            </p:nvSpPr>
            <p:spPr bwMode="auto">
              <a:xfrm>
                <a:off x="2557463" y="5456238"/>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3" name="Line 639">
                <a:extLst>
                  <a:ext uri="{FF2B5EF4-FFF2-40B4-BE49-F238E27FC236}">
                    <a16:creationId xmlns:a16="http://schemas.microsoft.com/office/drawing/2014/main" id="{8E607B9F-9C5C-7147-BAA6-F0E52523E0CB}"/>
                  </a:ext>
                </a:extLst>
              </p:cNvPr>
              <p:cNvSpPr>
                <a:spLocks noChangeShapeType="1"/>
              </p:cNvSpPr>
              <p:nvPr/>
            </p:nvSpPr>
            <p:spPr bwMode="auto">
              <a:xfrm>
                <a:off x="603250" y="5870575"/>
                <a:ext cx="23495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4" name="Group 642">
                <a:extLst>
                  <a:ext uri="{FF2B5EF4-FFF2-40B4-BE49-F238E27FC236}">
                    <a16:creationId xmlns:a16="http://schemas.microsoft.com/office/drawing/2014/main" id="{F944762E-4E01-B646-83C3-33DD4A7BAE16}"/>
                  </a:ext>
                </a:extLst>
              </p:cNvPr>
              <p:cNvGrpSpPr>
                <a:grpSpLocks/>
              </p:cNvGrpSpPr>
              <p:nvPr/>
            </p:nvGrpSpPr>
            <p:grpSpPr bwMode="auto">
              <a:xfrm>
                <a:off x="1820863" y="5872163"/>
                <a:ext cx="276225" cy="450850"/>
                <a:chOff x="739" y="2900"/>
                <a:chExt cx="174" cy="284"/>
              </a:xfrm>
            </p:grpSpPr>
            <p:sp>
              <p:nvSpPr>
                <p:cNvPr id="165" name="Line 643">
                  <a:extLst>
                    <a:ext uri="{FF2B5EF4-FFF2-40B4-BE49-F238E27FC236}">
                      <a16:creationId xmlns:a16="http://schemas.microsoft.com/office/drawing/2014/main" id="{AA01582A-9DDC-B54F-A74B-E27DCF9EBF99}"/>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6" name="Line 644">
                  <a:extLst>
                    <a:ext uri="{FF2B5EF4-FFF2-40B4-BE49-F238E27FC236}">
                      <a16:creationId xmlns:a16="http://schemas.microsoft.com/office/drawing/2014/main" id="{FA33AF12-9559-C44A-A915-C8C96F546281}"/>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7" name="Line 645">
                  <a:extLst>
                    <a:ext uri="{FF2B5EF4-FFF2-40B4-BE49-F238E27FC236}">
                      <a16:creationId xmlns:a16="http://schemas.microsoft.com/office/drawing/2014/main" id="{E227C612-08ED-1D42-B98E-8CF4EDD7A8E9}"/>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68" name="Group 646">
                <a:extLst>
                  <a:ext uri="{FF2B5EF4-FFF2-40B4-BE49-F238E27FC236}">
                    <a16:creationId xmlns:a16="http://schemas.microsoft.com/office/drawing/2014/main" id="{6AF8B0B1-CAAB-C94E-8F73-7AFEE589B3B0}"/>
                  </a:ext>
                </a:extLst>
              </p:cNvPr>
              <p:cNvGrpSpPr>
                <a:grpSpLocks/>
              </p:cNvGrpSpPr>
              <p:nvPr/>
            </p:nvGrpSpPr>
            <p:grpSpPr bwMode="auto">
              <a:xfrm>
                <a:off x="2459038" y="5872163"/>
                <a:ext cx="276225" cy="450850"/>
                <a:chOff x="739" y="2900"/>
                <a:chExt cx="174" cy="284"/>
              </a:xfrm>
            </p:grpSpPr>
            <p:sp>
              <p:nvSpPr>
                <p:cNvPr id="169" name="Line 647">
                  <a:extLst>
                    <a:ext uri="{FF2B5EF4-FFF2-40B4-BE49-F238E27FC236}">
                      <a16:creationId xmlns:a16="http://schemas.microsoft.com/office/drawing/2014/main" id="{D47DF3EA-3342-0144-8300-CCBB46B512BC}"/>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70" name="Line 648">
                  <a:extLst>
                    <a:ext uri="{FF2B5EF4-FFF2-40B4-BE49-F238E27FC236}">
                      <a16:creationId xmlns:a16="http://schemas.microsoft.com/office/drawing/2014/main" id="{E28BBF33-7151-594D-BE93-185CCA94D2AE}"/>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71" name="Line 649">
                  <a:extLst>
                    <a:ext uri="{FF2B5EF4-FFF2-40B4-BE49-F238E27FC236}">
                      <a16:creationId xmlns:a16="http://schemas.microsoft.com/office/drawing/2014/main" id="{1E57553A-FC04-8646-BDA6-60364ECDDEAD}"/>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grpSp>
      <p:grpSp>
        <p:nvGrpSpPr>
          <p:cNvPr id="185" name="Group 184">
            <a:extLst>
              <a:ext uri="{FF2B5EF4-FFF2-40B4-BE49-F238E27FC236}">
                <a16:creationId xmlns:a16="http://schemas.microsoft.com/office/drawing/2014/main" id="{3EEBF894-E9A5-5BAB-EA78-3E814F69748E}"/>
              </a:ext>
            </a:extLst>
          </p:cNvPr>
          <p:cNvGrpSpPr/>
          <p:nvPr/>
        </p:nvGrpSpPr>
        <p:grpSpPr>
          <a:xfrm>
            <a:off x="5954713" y="4505325"/>
            <a:ext cx="1871662" cy="806450"/>
            <a:chOff x="5954713" y="4505325"/>
            <a:chExt cx="1871662" cy="806450"/>
          </a:xfrm>
        </p:grpSpPr>
        <p:grpSp>
          <p:nvGrpSpPr>
            <p:cNvPr id="181" name="Group 180">
              <a:extLst>
                <a:ext uri="{FF2B5EF4-FFF2-40B4-BE49-F238E27FC236}">
                  <a16:creationId xmlns:a16="http://schemas.microsoft.com/office/drawing/2014/main" id="{F58E8CAC-B4F3-C4FA-3B55-946F3AA11305}"/>
                </a:ext>
              </a:extLst>
            </p:cNvPr>
            <p:cNvGrpSpPr/>
            <p:nvPr/>
          </p:nvGrpSpPr>
          <p:grpSpPr>
            <a:xfrm>
              <a:off x="5956300" y="4505325"/>
              <a:ext cx="1870075" cy="806450"/>
              <a:chOff x="5956300" y="4505325"/>
              <a:chExt cx="1870075" cy="806450"/>
            </a:xfrm>
          </p:grpSpPr>
          <p:sp>
            <p:nvSpPr>
              <p:cNvPr id="87" name="Line 474">
                <a:extLst>
                  <a:ext uri="{FF2B5EF4-FFF2-40B4-BE49-F238E27FC236}">
                    <a16:creationId xmlns:a16="http://schemas.microsoft.com/office/drawing/2014/main" id="{352AA9C8-7031-CF47-9392-113C53BAF597}"/>
                  </a:ext>
                </a:extLst>
              </p:cNvPr>
              <p:cNvSpPr>
                <a:spLocks noChangeShapeType="1"/>
              </p:cNvSpPr>
              <p:nvPr/>
            </p:nvSpPr>
            <p:spPr bwMode="auto">
              <a:xfrm flipV="1">
                <a:off x="7188200" y="4892675"/>
                <a:ext cx="0" cy="3810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0" name="Line 477">
                <a:extLst>
                  <a:ext uri="{FF2B5EF4-FFF2-40B4-BE49-F238E27FC236}">
                    <a16:creationId xmlns:a16="http://schemas.microsoft.com/office/drawing/2014/main" id="{24A86625-D7A1-5941-B11D-242E68C990CA}"/>
                  </a:ext>
                </a:extLst>
              </p:cNvPr>
              <p:cNvSpPr>
                <a:spLocks noChangeShapeType="1"/>
              </p:cNvSpPr>
              <p:nvPr/>
            </p:nvSpPr>
            <p:spPr bwMode="auto">
              <a:xfrm flipV="1">
                <a:off x="5956300"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1" name="Line 478">
                <a:extLst>
                  <a:ext uri="{FF2B5EF4-FFF2-40B4-BE49-F238E27FC236}">
                    <a16:creationId xmlns:a16="http://schemas.microsoft.com/office/drawing/2014/main" id="{D43EAF59-498A-364F-A841-ADBAC7CFA810}"/>
                  </a:ext>
                </a:extLst>
              </p:cNvPr>
              <p:cNvSpPr>
                <a:spLocks noChangeShapeType="1"/>
              </p:cNvSpPr>
              <p:nvPr/>
            </p:nvSpPr>
            <p:spPr bwMode="auto">
              <a:xfrm flipV="1">
                <a:off x="6502400" y="4511675"/>
                <a:ext cx="0" cy="37465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2" name="Line 479">
                <a:extLst>
                  <a:ext uri="{FF2B5EF4-FFF2-40B4-BE49-F238E27FC236}">
                    <a16:creationId xmlns:a16="http://schemas.microsoft.com/office/drawing/2014/main" id="{99101584-8A73-4A4A-8C68-CE136FBBB791}"/>
                  </a:ext>
                </a:extLst>
              </p:cNvPr>
              <p:cNvSpPr>
                <a:spLocks noChangeShapeType="1"/>
              </p:cNvSpPr>
              <p:nvPr/>
            </p:nvSpPr>
            <p:spPr bwMode="auto">
              <a:xfrm flipV="1">
                <a:off x="7026275"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3" name="Line 480">
                <a:extLst>
                  <a:ext uri="{FF2B5EF4-FFF2-40B4-BE49-F238E27FC236}">
                    <a16:creationId xmlns:a16="http://schemas.microsoft.com/office/drawing/2014/main" id="{E88B9C8D-9FA5-DD44-B388-87007762CB45}"/>
                  </a:ext>
                </a:extLst>
              </p:cNvPr>
              <p:cNvSpPr>
                <a:spLocks noChangeShapeType="1"/>
              </p:cNvSpPr>
              <p:nvPr/>
            </p:nvSpPr>
            <p:spPr bwMode="auto">
              <a:xfrm flipV="1">
                <a:off x="7559675"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2" name="Oval 498">
                <a:extLst>
                  <a:ext uri="{FF2B5EF4-FFF2-40B4-BE49-F238E27FC236}">
                    <a16:creationId xmlns:a16="http://schemas.microsoft.com/office/drawing/2014/main" id="{9A793DBC-EE58-344C-ABC5-86E1ACDC85EC}"/>
                  </a:ext>
                </a:extLst>
              </p:cNvPr>
              <p:cNvSpPr>
                <a:spLocks noChangeArrowheads="1"/>
              </p:cNvSpPr>
              <p:nvPr/>
            </p:nvSpPr>
            <p:spPr bwMode="auto">
              <a:xfrm>
                <a:off x="71501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59" name="Line 635">
                <a:extLst>
                  <a:ext uri="{FF2B5EF4-FFF2-40B4-BE49-F238E27FC236}">
                    <a16:creationId xmlns:a16="http://schemas.microsoft.com/office/drawing/2014/main" id="{929A31A6-AB6A-D645-9012-9401ABDC581A}"/>
                  </a:ext>
                </a:extLst>
              </p:cNvPr>
              <p:cNvSpPr>
                <a:spLocks noChangeShapeType="1"/>
              </p:cNvSpPr>
              <p:nvPr/>
            </p:nvSpPr>
            <p:spPr bwMode="auto">
              <a:xfrm flipV="1">
                <a:off x="6229350"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0" name="Line 636">
                <a:extLst>
                  <a:ext uri="{FF2B5EF4-FFF2-40B4-BE49-F238E27FC236}">
                    <a16:creationId xmlns:a16="http://schemas.microsoft.com/office/drawing/2014/main" id="{51B2ED34-14FE-1947-9D41-746271AD7DA8}"/>
                  </a:ext>
                </a:extLst>
              </p:cNvPr>
              <p:cNvSpPr>
                <a:spLocks noChangeShapeType="1"/>
              </p:cNvSpPr>
              <p:nvPr/>
            </p:nvSpPr>
            <p:spPr bwMode="auto">
              <a:xfrm flipV="1">
                <a:off x="6750050" y="4513263"/>
                <a:ext cx="0" cy="37465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1" name="Line 637">
                <a:extLst>
                  <a:ext uri="{FF2B5EF4-FFF2-40B4-BE49-F238E27FC236}">
                    <a16:creationId xmlns:a16="http://schemas.microsoft.com/office/drawing/2014/main" id="{6716C0DA-C965-7D42-83A3-D412787FE2A6}"/>
                  </a:ext>
                </a:extLst>
              </p:cNvPr>
              <p:cNvSpPr>
                <a:spLocks noChangeShapeType="1"/>
              </p:cNvSpPr>
              <p:nvPr/>
            </p:nvSpPr>
            <p:spPr bwMode="auto">
              <a:xfrm flipV="1">
                <a:off x="7289800" y="450532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2" name="Line 638">
                <a:extLst>
                  <a:ext uri="{FF2B5EF4-FFF2-40B4-BE49-F238E27FC236}">
                    <a16:creationId xmlns:a16="http://schemas.microsoft.com/office/drawing/2014/main" id="{D95C1AFE-8DD7-C142-8F8B-4675DB592B25}"/>
                  </a:ext>
                </a:extLst>
              </p:cNvPr>
              <p:cNvSpPr>
                <a:spLocks noChangeShapeType="1"/>
              </p:cNvSpPr>
              <p:nvPr/>
            </p:nvSpPr>
            <p:spPr bwMode="auto">
              <a:xfrm flipV="1">
                <a:off x="7826375" y="4514850"/>
                <a:ext cx="0" cy="37306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
          <p:nvSpPr>
            <p:cNvPr id="184" name="Line 476">
              <a:extLst>
                <a:ext uri="{FF2B5EF4-FFF2-40B4-BE49-F238E27FC236}">
                  <a16:creationId xmlns:a16="http://schemas.microsoft.com/office/drawing/2014/main" id="{3AF07E46-E92C-2B90-D08E-CD5FC080304F}"/>
                </a:ext>
              </a:extLst>
            </p:cNvPr>
            <p:cNvSpPr>
              <a:spLocks noChangeShapeType="1"/>
            </p:cNvSpPr>
            <p:nvPr/>
          </p:nvSpPr>
          <p:spPr bwMode="auto">
            <a:xfrm flipV="1">
              <a:off x="5954713" y="4892675"/>
              <a:ext cx="1871662" cy="397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86" name="Group 185">
            <a:extLst>
              <a:ext uri="{FF2B5EF4-FFF2-40B4-BE49-F238E27FC236}">
                <a16:creationId xmlns:a16="http://schemas.microsoft.com/office/drawing/2014/main" id="{D745461B-AD6C-EAE0-ED78-F194716E52ED}"/>
              </a:ext>
            </a:extLst>
          </p:cNvPr>
          <p:cNvGrpSpPr/>
          <p:nvPr/>
        </p:nvGrpSpPr>
        <p:grpSpPr>
          <a:xfrm>
            <a:off x="1320800" y="3216275"/>
            <a:ext cx="4114800" cy="2373313"/>
            <a:chOff x="1320800" y="3216275"/>
            <a:chExt cx="4114800" cy="2373313"/>
          </a:xfrm>
        </p:grpSpPr>
        <p:grpSp>
          <p:nvGrpSpPr>
            <p:cNvPr id="175" name="Group 174">
              <a:extLst>
                <a:ext uri="{FF2B5EF4-FFF2-40B4-BE49-F238E27FC236}">
                  <a16:creationId xmlns:a16="http://schemas.microsoft.com/office/drawing/2014/main" id="{51CD5785-FBEE-B559-6FDC-5A83627C444E}"/>
                </a:ext>
              </a:extLst>
            </p:cNvPr>
            <p:cNvGrpSpPr/>
            <p:nvPr/>
          </p:nvGrpSpPr>
          <p:grpSpPr>
            <a:xfrm>
              <a:off x="1320800" y="3216275"/>
              <a:ext cx="4114800" cy="2373313"/>
              <a:chOff x="1320800" y="3216275"/>
              <a:chExt cx="4114800" cy="2373313"/>
            </a:xfrm>
          </p:grpSpPr>
          <p:sp>
            <p:nvSpPr>
              <p:cNvPr id="36" name="Line 412">
                <a:extLst>
                  <a:ext uri="{FF2B5EF4-FFF2-40B4-BE49-F238E27FC236}">
                    <a16:creationId xmlns:a16="http://schemas.microsoft.com/office/drawing/2014/main" id="{EB2306D7-831F-DE41-ABBE-7364DBFE14E7}"/>
                  </a:ext>
                </a:extLst>
              </p:cNvPr>
              <p:cNvSpPr>
                <a:spLocks noChangeShapeType="1"/>
              </p:cNvSpPr>
              <p:nvPr/>
            </p:nvSpPr>
            <p:spPr bwMode="auto">
              <a:xfrm>
                <a:off x="1320800" y="3216275"/>
                <a:ext cx="0" cy="1524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7" name="Line 413">
                <a:extLst>
                  <a:ext uri="{FF2B5EF4-FFF2-40B4-BE49-F238E27FC236}">
                    <a16:creationId xmlns:a16="http://schemas.microsoft.com/office/drawing/2014/main" id="{C0552FF3-10F8-7F48-A088-CD86581229EF}"/>
                  </a:ext>
                </a:extLst>
              </p:cNvPr>
              <p:cNvSpPr>
                <a:spLocks noChangeShapeType="1"/>
              </p:cNvSpPr>
              <p:nvPr/>
            </p:nvSpPr>
            <p:spPr bwMode="auto">
              <a:xfrm>
                <a:off x="1320800" y="3368675"/>
                <a:ext cx="2895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3" name="Rectangle 436">
                <a:extLst>
                  <a:ext uri="{FF2B5EF4-FFF2-40B4-BE49-F238E27FC236}">
                    <a16:creationId xmlns:a16="http://schemas.microsoft.com/office/drawing/2014/main" id="{2D84FCDE-B0AA-9E44-836F-6A006E28CA6A}"/>
                  </a:ext>
                </a:extLst>
              </p:cNvPr>
              <p:cNvSpPr>
                <a:spLocks noChangeArrowheads="1"/>
              </p:cNvSpPr>
              <p:nvPr/>
            </p:nvSpPr>
            <p:spPr bwMode="auto">
              <a:xfrm>
                <a:off x="4368800" y="5284788"/>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PFN</a:t>
                </a:r>
              </a:p>
            </p:txBody>
          </p:sp>
          <p:sp>
            <p:nvSpPr>
              <p:cNvPr id="55" name="Text Box 438">
                <a:extLst>
                  <a:ext uri="{FF2B5EF4-FFF2-40B4-BE49-F238E27FC236}">
                    <a16:creationId xmlns:a16="http://schemas.microsoft.com/office/drawing/2014/main" id="{A5DC51C0-405A-C04A-9561-B817B35786F8}"/>
                  </a:ext>
                </a:extLst>
              </p:cNvPr>
              <p:cNvSpPr txBox="1">
                <a:spLocks noChangeArrowheads="1"/>
              </p:cNvSpPr>
              <p:nvPr/>
            </p:nvSpPr>
            <p:spPr bwMode="auto">
              <a:xfrm>
                <a:off x="4676775" y="5089525"/>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40</a:t>
                </a:r>
              </a:p>
            </p:txBody>
          </p:sp>
          <p:sp>
            <p:nvSpPr>
              <p:cNvPr id="38" name="Line 414">
                <a:extLst>
                  <a:ext uri="{FF2B5EF4-FFF2-40B4-BE49-F238E27FC236}">
                    <a16:creationId xmlns:a16="http://schemas.microsoft.com/office/drawing/2014/main" id="{C5722CA4-868C-0446-8760-8B4478CE7F68}"/>
                  </a:ext>
                </a:extLst>
              </p:cNvPr>
              <p:cNvSpPr>
                <a:spLocks noChangeShapeType="1"/>
              </p:cNvSpPr>
              <p:nvPr/>
            </p:nvSpPr>
            <p:spPr bwMode="auto">
              <a:xfrm>
                <a:off x="26162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dirty="0"/>
              </a:p>
            </p:txBody>
          </p:sp>
          <p:sp>
            <p:nvSpPr>
              <p:cNvPr id="39" name="Line 415">
                <a:extLst>
                  <a:ext uri="{FF2B5EF4-FFF2-40B4-BE49-F238E27FC236}">
                    <a16:creationId xmlns:a16="http://schemas.microsoft.com/office/drawing/2014/main" id="{CE73C175-D04F-524D-9E8C-8648DC42B7C0}"/>
                  </a:ext>
                </a:extLst>
              </p:cNvPr>
              <p:cNvSpPr>
                <a:spLocks noChangeShapeType="1"/>
              </p:cNvSpPr>
              <p:nvPr/>
            </p:nvSpPr>
            <p:spPr bwMode="auto">
              <a:xfrm>
                <a:off x="31496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0" name="Line 416">
                <a:extLst>
                  <a:ext uri="{FF2B5EF4-FFF2-40B4-BE49-F238E27FC236}">
                    <a16:creationId xmlns:a16="http://schemas.microsoft.com/office/drawing/2014/main" id="{7E37A530-0BFD-6F4B-A53E-6B0C9BB29EE7}"/>
                  </a:ext>
                </a:extLst>
              </p:cNvPr>
              <p:cNvSpPr>
                <a:spLocks noChangeShapeType="1"/>
              </p:cNvSpPr>
              <p:nvPr/>
            </p:nvSpPr>
            <p:spPr bwMode="auto">
              <a:xfrm>
                <a:off x="36830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1" name="Line 417">
                <a:extLst>
                  <a:ext uri="{FF2B5EF4-FFF2-40B4-BE49-F238E27FC236}">
                    <a16:creationId xmlns:a16="http://schemas.microsoft.com/office/drawing/2014/main" id="{67D1ECA6-76BD-5749-BA1F-2294E0C4205B}"/>
                  </a:ext>
                </a:extLst>
              </p:cNvPr>
              <p:cNvSpPr>
                <a:spLocks noChangeShapeType="1"/>
              </p:cNvSpPr>
              <p:nvPr/>
            </p:nvSpPr>
            <p:spPr bwMode="auto">
              <a:xfrm>
                <a:off x="42164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8" name="Line 441">
                <a:extLst>
                  <a:ext uri="{FF2B5EF4-FFF2-40B4-BE49-F238E27FC236}">
                    <a16:creationId xmlns:a16="http://schemas.microsoft.com/office/drawing/2014/main" id="{824AFE48-3BE7-114E-94A1-6110826E7B7F}"/>
                  </a:ext>
                </a:extLst>
              </p:cNvPr>
              <p:cNvSpPr>
                <a:spLocks noChangeShapeType="1"/>
              </p:cNvSpPr>
              <p:nvPr/>
            </p:nvSpPr>
            <p:spPr bwMode="auto">
              <a:xfrm>
                <a:off x="5054600" y="4003675"/>
                <a:ext cx="0" cy="1270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3" name="Text Box 450">
                <a:extLst>
                  <a:ext uri="{FF2B5EF4-FFF2-40B4-BE49-F238E27FC236}">
                    <a16:creationId xmlns:a16="http://schemas.microsoft.com/office/drawing/2014/main" id="{77A2D3B7-E067-8445-B256-767672291571}"/>
                  </a:ext>
                </a:extLst>
              </p:cNvPr>
              <p:cNvSpPr txBox="1">
                <a:spLocks noChangeArrowheads="1"/>
              </p:cNvSpPr>
              <p:nvPr/>
            </p:nvSpPr>
            <p:spPr bwMode="auto">
              <a:xfrm>
                <a:off x="4581525" y="3419475"/>
                <a:ext cx="552450"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dirty="0">
                    <a:solidFill>
                      <a:schemeClr val="tx2"/>
                    </a:solidFill>
                  </a:rPr>
                  <a:t>TLB</a:t>
                </a:r>
              </a:p>
              <a:p>
                <a:pPr algn="l">
                  <a:lnSpc>
                    <a:spcPct val="90000"/>
                  </a:lnSpc>
                  <a:spcBef>
                    <a:spcPct val="30000"/>
                  </a:spcBef>
                </a:pPr>
                <a:r>
                  <a:rPr lang="en-US" i="1" dirty="0">
                    <a:solidFill>
                      <a:schemeClr val="tx2"/>
                    </a:solidFill>
                  </a:rPr>
                  <a:t>hit</a:t>
                </a:r>
              </a:p>
            </p:txBody>
          </p:sp>
        </p:grpSp>
        <p:sp>
          <p:nvSpPr>
            <p:cNvPr id="173" name="Line 440">
              <a:extLst>
                <a:ext uri="{FF2B5EF4-FFF2-40B4-BE49-F238E27FC236}">
                  <a16:creationId xmlns:a16="http://schemas.microsoft.com/office/drawing/2014/main" id="{28BB2CBF-2C18-E6D1-92E5-5B46108F5CDA}"/>
                </a:ext>
              </a:extLst>
            </p:cNvPr>
            <p:cNvSpPr>
              <a:spLocks noChangeShapeType="1"/>
            </p:cNvSpPr>
            <p:nvPr/>
          </p:nvSpPr>
          <p:spPr bwMode="auto">
            <a:xfrm>
              <a:off x="4445000" y="4006850"/>
              <a:ext cx="609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Tree>
    <p:extLst>
      <p:ext uri="{BB962C8B-B14F-4D97-AF65-F5344CB8AC3E}">
        <p14:creationId xmlns:p14="http://schemas.microsoft.com/office/powerpoint/2010/main" val="35123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Address Translation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906" y="5482249"/>
            <a:ext cx="1768930" cy="990600"/>
          </a:xfrm>
          <a:prstGeom prst="rect">
            <a:avLst/>
          </a:prstGeom>
        </p:spPr>
      </p:pic>
      <p:sp>
        <p:nvSpPr>
          <p:cNvPr id="3" name="Rectangle 2">
            <a:extLst>
              <a:ext uri="{FF2B5EF4-FFF2-40B4-BE49-F238E27FC236}">
                <a16:creationId xmlns:a16="http://schemas.microsoft.com/office/drawing/2014/main" id="{D475691C-438E-9844-868B-79643EF771A5}"/>
              </a:ext>
            </a:extLst>
          </p:cNvPr>
          <p:cNvSpPr/>
          <p:nvPr/>
        </p:nvSpPr>
        <p:spPr>
          <a:xfrm>
            <a:off x="5355436" y="2014302"/>
            <a:ext cx="1371600" cy="14146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MMU</a:t>
            </a:r>
          </a:p>
        </p:txBody>
      </p:sp>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286000"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351695" y="2362200"/>
              <a:ext cx="1732269" cy="369332"/>
            </a:xfrm>
            <a:prstGeom prst="rect">
              <a:avLst/>
            </a:prstGeom>
            <a:noFill/>
          </p:spPr>
          <p:txBody>
            <a:bodyPr wrap="none" rtlCol="0">
              <a:spAutoFit/>
            </a:bodyPr>
            <a:lstStyle/>
            <a:p>
              <a:r>
                <a:rPr lang="en-US" dirty="0"/>
                <a:t>Virtual Address</a:t>
              </a:r>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a:off x="6727036" y="2352319"/>
            <a:ext cx="1290894" cy="369332"/>
            <a:chOff x="2743200" y="2362200"/>
            <a:chExt cx="1290894" cy="369332"/>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9089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949873" y="2362200"/>
              <a:ext cx="838691" cy="369332"/>
            </a:xfrm>
            <a:prstGeom prst="rect">
              <a:avLst/>
            </a:prstGeom>
            <a:noFill/>
          </p:spPr>
          <p:txBody>
            <a:bodyPr wrap="none" rtlCol="0">
              <a:spAutoFit/>
            </a:bodyPr>
            <a:lstStyle/>
            <a:p>
              <a:r>
                <a:rPr lang="en-US" dirty="0"/>
                <a:t>invalid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a:off x="8022436" y="2514600"/>
            <a:ext cx="1197764" cy="369332"/>
          </a:xfrm>
          <a:prstGeom prst="rect">
            <a:avLst/>
          </a:prstGeom>
          <a:noFill/>
        </p:spPr>
        <p:txBody>
          <a:bodyPr wrap="none" rtlCol="0">
            <a:spAutoFit/>
          </a:bodyPr>
          <a:lstStyle/>
          <a:p>
            <a:r>
              <a:rPr lang="en-US" dirty="0"/>
              <a:t>Exception</a:t>
            </a:r>
          </a:p>
        </p:txBody>
      </p:sp>
      <p:grpSp>
        <p:nvGrpSpPr>
          <p:cNvPr id="17" name="Group 16">
            <a:extLst>
              <a:ext uri="{FF2B5EF4-FFF2-40B4-BE49-F238E27FC236}">
                <a16:creationId xmlns:a16="http://schemas.microsoft.com/office/drawing/2014/main" id="{1074039D-1D6F-4243-B2DD-4C0D0118CFEF}"/>
              </a:ext>
            </a:extLst>
          </p:cNvPr>
          <p:cNvGrpSpPr/>
          <p:nvPr/>
        </p:nvGrpSpPr>
        <p:grpSpPr>
          <a:xfrm rot="5400000">
            <a:off x="4834214" y="4681817"/>
            <a:ext cx="2879716" cy="405854"/>
            <a:chOff x="2683448" y="2295770"/>
            <a:chExt cx="1941622" cy="405854"/>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a:off x="2743200" y="2701624"/>
              <a:ext cx="129089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F8825A2C-1A76-A446-A72F-B51438CB2964}"/>
                </a:ext>
              </a:extLst>
            </p:cNvPr>
            <p:cNvSpPr txBox="1"/>
            <p:nvPr/>
          </p:nvSpPr>
          <p:spPr>
            <a:xfrm>
              <a:off x="2683448" y="2295770"/>
              <a:ext cx="1941622" cy="369332"/>
            </a:xfrm>
            <a:prstGeom prst="rect">
              <a:avLst/>
            </a:prstGeom>
            <a:noFill/>
          </p:spPr>
          <p:txBody>
            <a:bodyPr wrap="none" rtlCol="0">
              <a:spAutoFit/>
            </a:bodyPr>
            <a:lstStyle/>
            <a:p>
              <a:r>
                <a:rPr lang="en-US" dirty="0"/>
                <a:t>Physical Address</a:t>
              </a:r>
            </a:p>
          </p:txBody>
        </p:sp>
      </p:gr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2900506" cy="2585155"/>
            <a:chOff x="2362400" y="3408661"/>
            <a:chExt cx="2900506" cy="2585155"/>
          </a:xfrm>
        </p:grpSpPr>
        <p:cxnSp>
          <p:nvCxnSpPr>
            <p:cNvPr id="21" name="Elbow Connector 20">
              <a:extLst>
                <a:ext uri="{FF2B5EF4-FFF2-40B4-BE49-F238E27FC236}">
                  <a16:creationId xmlns:a16="http://schemas.microsoft.com/office/drawing/2014/main" id="{4FBD87D4-0241-5148-B0BC-6DB94EFC6B59}"/>
                </a:ext>
              </a:extLst>
            </p:cNvPr>
            <p:cNvCxnSpPr>
              <a:stCxn id="8" idx="1"/>
              <a:endCxn id="7" idx="2"/>
            </p:cNvCxnSpPr>
            <p:nvPr/>
          </p:nvCxnSpPr>
          <p:spPr>
            <a:xfrm rot="10800000">
              <a:off x="2362400" y="3408661"/>
              <a:ext cx="2900506"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26" name="Group 25">
            <a:extLst>
              <a:ext uri="{FF2B5EF4-FFF2-40B4-BE49-F238E27FC236}">
                <a16:creationId xmlns:a16="http://schemas.microsoft.com/office/drawing/2014/main" id="{8C855857-A181-9449-B5E6-2FB4A1DD5ECF}"/>
              </a:ext>
            </a:extLst>
          </p:cNvPr>
          <p:cNvGrpSpPr/>
          <p:nvPr/>
        </p:nvGrpSpPr>
        <p:grpSpPr>
          <a:xfrm>
            <a:off x="461969" y="1447800"/>
            <a:ext cx="909628" cy="2487168"/>
            <a:chOff x="6057900" y="2525269"/>
            <a:chExt cx="1752600" cy="2487168"/>
          </a:xfrm>
        </p:grpSpPr>
        <p:sp>
          <p:nvSpPr>
            <p:cNvPr id="27" name="Rectangle 26">
              <a:extLst>
                <a:ext uri="{FF2B5EF4-FFF2-40B4-BE49-F238E27FC236}">
                  <a16:creationId xmlns:a16="http://schemas.microsoft.com/office/drawing/2014/main" id="{96C11FFB-0620-8946-AE3B-739FC7F7880A}"/>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28" name="Rectangle 27">
              <a:extLst>
                <a:ext uri="{FF2B5EF4-FFF2-40B4-BE49-F238E27FC236}">
                  <a16:creationId xmlns:a16="http://schemas.microsoft.com/office/drawing/2014/main" id="{E90B17A6-4E26-814A-9C8B-529C92EEB92C}"/>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29" name="Rectangle 28">
              <a:extLst>
                <a:ext uri="{FF2B5EF4-FFF2-40B4-BE49-F238E27FC236}">
                  <a16:creationId xmlns:a16="http://schemas.microsoft.com/office/drawing/2014/main" id="{C56EBC03-5712-3745-90F8-EF9BB5507A7D}"/>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0" name="Rectangle 29">
              <a:extLst>
                <a:ext uri="{FF2B5EF4-FFF2-40B4-BE49-F238E27FC236}">
                  <a16:creationId xmlns:a16="http://schemas.microsoft.com/office/drawing/2014/main" id="{F1B701DE-5700-BC40-B9D5-DEFF4F4595D2}"/>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B21CC8-68DC-334B-B5C2-D527A0C07018}"/>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3" name="Straight Arrow Connector 32">
            <a:extLst>
              <a:ext uri="{FF2B5EF4-FFF2-40B4-BE49-F238E27FC236}">
                <a16:creationId xmlns:a16="http://schemas.microsoft.com/office/drawing/2014/main" id="{C1BF336F-3AC7-2B4F-9C8A-F7143980AD73}"/>
              </a:ext>
            </a:extLst>
          </p:cNvPr>
          <p:cNvCxnSpPr>
            <a:cxnSpLocks/>
            <a:stCxn id="31"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4" name="Straight Arrow Connector 33">
            <a:extLst>
              <a:ext uri="{FF2B5EF4-FFF2-40B4-BE49-F238E27FC236}">
                <a16:creationId xmlns:a16="http://schemas.microsoft.com/office/drawing/2014/main" id="{3B03E98A-1856-3043-A871-02CE272482B6}"/>
              </a:ext>
            </a:extLst>
          </p:cNvPr>
          <p:cNvCxnSpPr>
            <a:cxnSpLocks/>
            <a:stCxn id="30"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94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43A444A-C95F-398E-E4F1-3F0CE6B320E8}"/>
              </a:ext>
            </a:extLst>
          </p:cNvPr>
          <p:cNvSpPr txBox="1"/>
          <p:nvPr/>
        </p:nvSpPr>
        <p:spPr>
          <a:xfrm>
            <a:off x="1908119" y="5494870"/>
            <a:ext cx="4784323" cy="369332"/>
          </a:xfrm>
          <a:prstGeom prst="rect">
            <a:avLst/>
          </a:prstGeom>
          <a:solidFill>
            <a:schemeClr val="bg1"/>
          </a:solidFill>
        </p:spPr>
        <p:txBody>
          <a:bodyPr wrap="none" rtlCol="0">
            <a:spAutoFit/>
          </a:bodyPr>
          <a:lstStyle/>
          <a:p>
            <a:r>
              <a:rPr lang="en-US" dirty="0" err="1">
                <a:solidFill>
                  <a:schemeClr val="accent3"/>
                </a:solidFill>
              </a:rPr>
              <a:t>vaddr</a:t>
            </a:r>
            <a:r>
              <a:rPr lang="en-US" dirty="0">
                <a:solidFill>
                  <a:schemeClr val="accent3"/>
                </a:solidFill>
              </a:rPr>
              <a:t> = </a:t>
            </a:r>
            <a:r>
              <a:rPr lang="en-US" dirty="0" err="1">
                <a:solidFill>
                  <a:schemeClr val="accent3"/>
                </a:solidFill>
              </a:rPr>
              <a:t>page_num</a:t>
            </a:r>
            <a:r>
              <a:rPr lang="en-US" dirty="0">
                <a:solidFill>
                  <a:schemeClr val="accent3"/>
                </a:solidFill>
              </a:rPr>
              <a:t>&lt;&lt; log(</a:t>
            </a:r>
            <a:r>
              <a:rPr lang="en-US" dirty="0" err="1">
                <a:solidFill>
                  <a:schemeClr val="accent3"/>
                </a:solidFill>
              </a:rPr>
              <a:t>page_size</a:t>
            </a:r>
            <a:r>
              <a:rPr lang="en-US" dirty="0">
                <a:solidFill>
                  <a:schemeClr val="accent3"/>
                </a:solidFill>
              </a:rPr>
              <a:t>) + offset</a:t>
            </a:r>
          </a:p>
        </p:txBody>
      </p:sp>
      <p:sp>
        <p:nvSpPr>
          <p:cNvPr id="16" name="TextBox 15">
            <a:extLst>
              <a:ext uri="{FF2B5EF4-FFF2-40B4-BE49-F238E27FC236}">
                <a16:creationId xmlns:a16="http://schemas.microsoft.com/office/drawing/2014/main" id="{0A04A0CF-851B-05C6-897E-A8E339B28D6D}"/>
              </a:ext>
            </a:extLst>
          </p:cNvPr>
          <p:cNvSpPr txBox="1"/>
          <p:nvPr/>
        </p:nvSpPr>
        <p:spPr>
          <a:xfrm>
            <a:off x="1895629" y="5873704"/>
            <a:ext cx="4809971" cy="369332"/>
          </a:xfrm>
          <a:prstGeom prst="rect">
            <a:avLst/>
          </a:prstGeom>
          <a:solidFill>
            <a:schemeClr val="bg1"/>
          </a:solidFill>
        </p:spPr>
        <p:txBody>
          <a:bodyPr wrap="none" rtlCol="0">
            <a:spAutoFit/>
          </a:bodyPr>
          <a:lstStyle/>
          <a:p>
            <a:r>
              <a:rPr lang="en-US" dirty="0" err="1">
                <a:solidFill>
                  <a:schemeClr val="accent1"/>
                </a:solidFill>
              </a:rPr>
              <a:t>paddr</a:t>
            </a:r>
            <a:r>
              <a:rPr lang="en-US" dirty="0">
                <a:solidFill>
                  <a:schemeClr val="accent1"/>
                </a:solidFill>
              </a:rPr>
              <a:t> = </a:t>
            </a:r>
            <a:r>
              <a:rPr lang="en-US" dirty="0" err="1">
                <a:solidFill>
                  <a:schemeClr val="accent1"/>
                </a:solidFill>
              </a:rPr>
              <a:t>frame_num</a:t>
            </a:r>
            <a:r>
              <a:rPr lang="en-US" dirty="0">
                <a:solidFill>
                  <a:schemeClr val="accent1"/>
                </a:solidFill>
              </a:rPr>
              <a:t>&lt;&lt;log(</a:t>
            </a:r>
            <a:r>
              <a:rPr lang="en-US" dirty="0" err="1">
                <a:solidFill>
                  <a:schemeClr val="accent1"/>
                </a:solidFill>
              </a:rPr>
              <a:t>page_size</a:t>
            </a:r>
            <a:r>
              <a:rPr lang="en-US" dirty="0">
                <a:solidFill>
                  <a:schemeClr val="accent1"/>
                </a:solidFill>
              </a:rPr>
              <a:t>) + offset</a:t>
            </a:r>
          </a:p>
        </p:txBody>
      </p:sp>
      <p:sp>
        <p:nvSpPr>
          <p:cNvPr id="2" name="Title 1"/>
          <p:cNvSpPr>
            <a:spLocks noGrp="1"/>
          </p:cNvSpPr>
          <p:nvPr>
            <p:ph type="title"/>
          </p:nvPr>
        </p:nvSpPr>
        <p:spPr/>
        <p:txBody>
          <a:bodyPr/>
          <a:lstStyle/>
          <a:p>
            <a:r>
              <a:rPr lang="en-US" dirty="0"/>
              <a:t>Review: Paging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34" y="2587752"/>
            <a:ext cx="3910988" cy="2596896"/>
          </a:xfrm>
          <a:prstGeom prst="rect">
            <a:avLst/>
          </a:prstGeom>
        </p:spPr>
      </p:pic>
      <p:grpSp>
        <p:nvGrpSpPr>
          <p:cNvPr id="6" name="Group 5">
            <a:extLst>
              <a:ext uri="{FF2B5EF4-FFF2-40B4-BE49-F238E27FC236}">
                <a16:creationId xmlns:a16="http://schemas.microsoft.com/office/drawing/2014/main" id="{275A8F52-4172-FF4A-BEAD-3CBBEC464C8C}"/>
              </a:ext>
            </a:extLst>
          </p:cNvPr>
          <p:cNvGrpSpPr/>
          <p:nvPr/>
        </p:nvGrpSpPr>
        <p:grpSpPr>
          <a:xfrm>
            <a:off x="5080353" y="2818838"/>
            <a:ext cx="1295400" cy="1829362"/>
            <a:chOff x="6057900" y="2435203"/>
            <a:chExt cx="1752600" cy="2577234"/>
          </a:xfrm>
        </p:grpSpPr>
        <p:sp>
          <p:nvSpPr>
            <p:cNvPr id="7" name="Rectangle 6">
              <a:extLst>
                <a:ext uri="{FF2B5EF4-FFF2-40B4-BE49-F238E27FC236}">
                  <a16:creationId xmlns:a16="http://schemas.microsoft.com/office/drawing/2014/main" id="{525790E0-D37D-F94A-BE74-E5ABDDDE9107}"/>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8" name="Rectangle 7">
              <a:extLst>
                <a:ext uri="{FF2B5EF4-FFF2-40B4-BE49-F238E27FC236}">
                  <a16:creationId xmlns:a16="http://schemas.microsoft.com/office/drawing/2014/main" id="{81253FFA-471B-C14E-B35E-C2B00F8F4120}"/>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9" name="Rectangle 8">
              <a:extLst>
                <a:ext uri="{FF2B5EF4-FFF2-40B4-BE49-F238E27FC236}">
                  <a16:creationId xmlns:a16="http://schemas.microsoft.com/office/drawing/2014/main" id="{715E8039-44FD-9347-B17E-ECB58DD68ADF}"/>
                </a:ext>
              </a:extLst>
            </p:cNvPr>
            <p:cNvSpPr/>
            <p:nvPr/>
          </p:nvSpPr>
          <p:spPr>
            <a:xfrm>
              <a:off x="6057901" y="2435203"/>
              <a:ext cx="1752595" cy="859606"/>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10" name="Rectangle 9">
              <a:extLst>
                <a:ext uri="{FF2B5EF4-FFF2-40B4-BE49-F238E27FC236}">
                  <a16:creationId xmlns:a16="http://schemas.microsoft.com/office/drawing/2014/main" id="{5C7004D0-051B-D547-B0E4-1B70FA4BA8A5}"/>
                </a:ext>
              </a:extLst>
            </p:cNvPr>
            <p:cNvSpPr/>
            <p:nvPr/>
          </p:nvSpPr>
          <p:spPr>
            <a:xfrm>
              <a:off x="6057900" y="3294808"/>
              <a:ext cx="1752600" cy="578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7AD854-1330-1F44-8F61-D2A3395A59B9}"/>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sp>
        <p:nvSpPr>
          <p:cNvPr id="12" name="TextBox 11">
            <a:extLst>
              <a:ext uri="{FF2B5EF4-FFF2-40B4-BE49-F238E27FC236}">
                <a16:creationId xmlns:a16="http://schemas.microsoft.com/office/drawing/2014/main" id="{EA44AE9F-3D20-C949-873B-E331827E9D92}"/>
              </a:ext>
            </a:extLst>
          </p:cNvPr>
          <p:cNvSpPr txBox="1"/>
          <p:nvPr/>
        </p:nvSpPr>
        <p:spPr>
          <a:xfrm>
            <a:off x="6528800" y="1920416"/>
            <a:ext cx="1941557" cy="369332"/>
          </a:xfrm>
          <a:prstGeom prst="rect">
            <a:avLst/>
          </a:prstGeom>
          <a:noFill/>
        </p:spPr>
        <p:txBody>
          <a:bodyPr wrap="none" rtlCol="0">
            <a:spAutoFit/>
          </a:bodyPr>
          <a:lstStyle/>
          <a:p>
            <a:r>
              <a:rPr lang="en-US" dirty="0"/>
              <a:t>Physical Memory</a:t>
            </a:r>
          </a:p>
        </p:txBody>
      </p:sp>
      <p:sp>
        <p:nvSpPr>
          <p:cNvPr id="13" name="TextBox 12">
            <a:extLst>
              <a:ext uri="{FF2B5EF4-FFF2-40B4-BE49-F238E27FC236}">
                <a16:creationId xmlns:a16="http://schemas.microsoft.com/office/drawing/2014/main" id="{88704668-CB6D-6543-A0A1-1AE8AEFA483E}"/>
              </a:ext>
            </a:extLst>
          </p:cNvPr>
          <p:cNvSpPr txBox="1"/>
          <p:nvPr/>
        </p:nvSpPr>
        <p:spPr>
          <a:xfrm>
            <a:off x="4876800" y="2438400"/>
            <a:ext cx="1732205" cy="369332"/>
          </a:xfrm>
          <a:prstGeom prst="rect">
            <a:avLst/>
          </a:prstGeom>
          <a:noFill/>
        </p:spPr>
        <p:txBody>
          <a:bodyPr wrap="none" rtlCol="0">
            <a:spAutoFit/>
          </a:bodyPr>
          <a:lstStyle/>
          <a:p>
            <a:r>
              <a:rPr lang="en-US" dirty="0"/>
              <a:t>Virtual Memory</a:t>
            </a:r>
          </a:p>
        </p:txBody>
      </p:sp>
      <p:cxnSp>
        <p:nvCxnSpPr>
          <p:cNvPr id="26" name="Elbow Connector 25">
            <a:extLst>
              <a:ext uri="{FF2B5EF4-FFF2-40B4-BE49-F238E27FC236}">
                <a16:creationId xmlns:a16="http://schemas.microsoft.com/office/drawing/2014/main" id="{851B4F6B-CE02-5D4E-9FA1-6E27BAB43F31}"/>
              </a:ext>
            </a:extLst>
          </p:cNvPr>
          <p:cNvCxnSpPr>
            <a:cxnSpLocks/>
            <a:stCxn id="77" idx="3"/>
            <a:endCxn id="35" idx="1"/>
          </p:cNvCxnSpPr>
          <p:nvPr/>
        </p:nvCxnSpPr>
        <p:spPr>
          <a:xfrm>
            <a:off x="6380613" y="3161131"/>
            <a:ext cx="460234" cy="105659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46" name="Group 45">
            <a:extLst>
              <a:ext uri="{FF2B5EF4-FFF2-40B4-BE49-F238E27FC236}">
                <a16:creationId xmlns:a16="http://schemas.microsoft.com/office/drawing/2014/main" id="{A00E9ACC-A480-5543-A8C5-6FB531146E89}"/>
              </a:ext>
            </a:extLst>
          </p:cNvPr>
          <p:cNvGrpSpPr/>
          <p:nvPr/>
        </p:nvGrpSpPr>
        <p:grpSpPr>
          <a:xfrm>
            <a:off x="6829096" y="2286000"/>
            <a:ext cx="1324756" cy="4098021"/>
            <a:chOff x="6829096" y="2286000"/>
            <a:chExt cx="1324756" cy="4098021"/>
          </a:xfrm>
        </p:grpSpPr>
        <p:sp>
          <p:nvSpPr>
            <p:cNvPr id="18" name="Rectangle 17">
              <a:extLst>
                <a:ext uri="{FF2B5EF4-FFF2-40B4-BE49-F238E27FC236}">
                  <a16:creationId xmlns:a16="http://schemas.microsoft.com/office/drawing/2014/main" id="{3A0B85B3-0D5B-D642-A351-2340CCBA4840}"/>
                </a:ext>
              </a:extLst>
            </p:cNvPr>
            <p:cNvSpPr/>
            <p:nvPr/>
          </p:nvSpPr>
          <p:spPr>
            <a:xfrm>
              <a:off x="6836889" y="228600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004938A9-C58C-D542-817F-FE752AA8E865}"/>
                </a:ext>
              </a:extLst>
            </p:cNvPr>
            <p:cNvSpPr/>
            <p:nvPr/>
          </p:nvSpPr>
          <p:spPr>
            <a:xfrm>
              <a:off x="6836889" y="251355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46DF3A3D-96D6-5C45-BC3B-A3703D61857A}"/>
                </a:ext>
              </a:extLst>
            </p:cNvPr>
            <p:cNvSpPr/>
            <p:nvPr/>
          </p:nvSpPr>
          <p:spPr>
            <a:xfrm>
              <a:off x="6837535" y="273885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3D58F2F6-1CA8-5F44-9491-96A6C35C3AA4}"/>
                </a:ext>
              </a:extLst>
            </p:cNvPr>
            <p:cNvSpPr/>
            <p:nvPr/>
          </p:nvSpPr>
          <p:spPr>
            <a:xfrm>
              <a:off x="6836889" y="2963436"/>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9CE38B-A59C-2A48-94AB-686DF9CA816D}"/>
                </a:ext>
              </a:extLst>
            </p:cNvPr>
            <p:cNvSpPr/>
            <p:nvPr/>
          </p:nvSpPr>
          <p:spPr>
            <a:xfrm>
              <a:off x="6838858" y="3190277"/>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E01BD40E-0A3F-8B4F-A53E-129BA5E3B342}"/>
                </a:ext>
              </a:extLst>
            </p:cNvPr>
            <p:cNvSpPr/>
            <p:nvPr/>
          </p:nvSpPr>
          <p:spPr>
            <a:xfrm>
              <a:off x="6838858" y="3417827"/>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0E73B4BF-4E06-AF4A-8FD2-F2A2BBC1AF9C}"/>
                </a:ext>
              </a:extLst>
            </p:cNvPr>
            <p:cNvSpPr/>
            <p:nvPr/>
          </p:nvSpPr>
          <p:spPr>
            <a:xfrm>
              <a:off x="6839504" y="3643132"/>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1FDE9924-AF97-BB41-A001-CE27C0881F01}"/>
                </a:ext>
              </a:extLst>
            </p:cNvPr>
            <p:cNvSpPr/>
            <p:nvPr/>
          </p:nvSpPr>
          <p:spPr>
            <a:xfrm>
              <a:off x="6838858" y="3867713"/>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2EDDA88-CF85-0C42-A488-461213E5985D}"/>
                </a:ext>
              </a:extLst>
            </p:cNvPr>
            <p:cNvSpPr/>
            <p:nvPr/>
          </p:nvSpPr>
          <p:spPr>
            <a:xfrm>
              <a:off x="6840847" y="4100898"/>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0302A174-722B-BC4B-9DC5-6648FAFB73C5}"/>
                </a:ext>
              </a:extLst>
            </p:cNvPr>
            <p:cNvSpPr/>
            <p:nvPr/>
          </p:nvSpPr>
          <p:spPr>
            <a:xfrm>
              <a:off x="6840847" y="4328448"/>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598717C5-8FEF-6944-ACE9-B16DBAECD920}"/>
                </a:ext>
              </a:extLst>
            </p:cNvPr>
            <p:cNvSpPr/>
            <p:nvPr/>
          </p:nvSpPr>
          <p:spPr>
            <a:xfrm>
              <a:off x="6841493" y="4553753"/>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5A884E91-9D39-664C-842C-B71723585355}"/>
                </a:ext>
              </a:extLst>
            </p:cNvPr>
            <p:cNvSpPr/>
            <p:nvPr/>
          </p:nvSpPr>
          <p:spPr>
            <a:xfrm>
              <a:off x="6840847" y="4778334"/>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84A042C2-6317-B848-BC14-C15DC2CEE9E5}"/>
                </a:ext>
              </a:extLst>
            </p:cNvPr>
            <p:cNvSpPr/>
            <p:nvPr/>
          </p:nvSpPr>
          <p:spPr>
            <a:xfrm>
              <a:off x="6842816" y="500517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19DB38FE-6A84-DE4F-9D4E-2F65D107745F}"/>
                </a:ext>
              </a:extLst>
            </p:cNvPr>
            <p:cNvSpPr/>
            <p:nvPr/>
          </p:nvSpPr>
          <p:spPr>
            <a:xfrm>
              <a:off x="6842816" y="523272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EC7171D1-17FA-E442-AFC0-25C5C0672B7E}"/>
                </a:ext>
              </a:extLst>
            </p:cNvPr>
            <p:cNvSpPr/>
            <p:nvPr/>
          </p:nvSpPr>
          <p:spPr>
            <a:xfrm>
              <a:off x="6843462" y="545803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F65EC274-5AAF-4A42-9CDC-B55E0A610A99}"/>
                </a:ext>
              </a:extLst>
            </p:cNvPr>
            <p:cNvSpPr/>
            <p:nvPr/>
          </p:nvSpPr>
          <p:spPr>
            <a:xfrm>
              <a:off x="6829096" y="569597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98A12EBB-B916-9E4C-834F-64A71964E0BE}"/>
                </a:ext>
              </a:extLst>
            </p:cNvPr>
            <p:cNvSpPr/>
            <p:nvPr/>
          </p:nvSpPr>
          <p:spPr>
            <a:xfrm>
              <a:off x="6831065" y="5922811"/>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9CC75F72-B0AD-A94D-8AF0-201F1A040CA6}"/>
                </a:ext>
              </a:extLst>
            </p:cNvPr>
            <p:cNvSpPr/>
            <p:nvPr/>
          </p:nvSpPr>
          <p:spPr>
            <a:xfrm>
              <a:off x="6831065" y="6150361"/>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FEEC9EB-5A57-2242-BDAA-89083B3636AD}"/>
              </a:ext>
            </a:extLst>
          </p:cNvPr>
          <p:cNvSpPr/>
          <p:nvPr/>
        </p:nvSpPr>
        <p:spPr>
          <a:xfrm>
            <a:off x="6851879" y="2286000"/>
            <a:ext cx="1295400" cy="4105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888C8C6A-F873-9B4F-A4DC-F6A42CB0F021}"/>
              </a:ext>
            </a:extLst>
          </p:cNvPr>
          <p:cNvGrpSpPr/>
          <p:nvPr/>
        </p:nvGrpSpPr>
        <p:grpSpPr>
          <a:xfrm>
            <a:off x="8135709" y="2267771"/>
            <a:ext cx="861491" cy="4134618"/>
            <a:chOff x="8135709" y="2267771"/>
            <a:chExt cx="861491" cy="4134618"/>
          </a:xfrm>
        </p:grpSpPr>
        <p:sp>
          <p:nvSpPr>
            <p:cNvPr id="15" name="TextBox 14">
              <a:extLst>
                <a:ext uri="{FF2B5EF4-FFF2-40B4-BE49-F238E27FC236}">
                  <a16:creationId xmlns:a16="http://schemas.microsoft.com/office/drawing/2014/main" id="{CB955201-015B-BF4A-9457-32965560924F}"/>
                </a:ext>
              </a:extLst>
            </p:cNvPr>
            <p:cNvSpPr txBox="1"/>
            <p:nvPr/>
          </p:nvSpPr>
          <p:spPr>
            <a:xfrm>
              <a:off x="8160300" y="6125390"/>
              <a:ext cx="756938" cy="276999"/>
            </a:xfrm>
            <a:prstGeom prst="rect">
              <a:avLst/>
            </a:prstGeom>
            <a:noFill/>
          </p:spPr>
          <p:txBody>
            <a:bodyPr wrap="none" rtlCol="0">
              <a:spAutoFit/>
            </a:bodyPr>
            <a:lstStyle/>
            <a:p>
              <a:r>
                <a:rPr lang="en-US" sz="1200" dirty="0"/>
                <a:t>Frame 0</a:t>
              </a:r>
            </a:p>
          </p:txBody>
        </p:sp>
        <p:sp>
          <p:nvSpPr>
            <p:cNvPr id="47" name="TextBox 46">
              <a:extLst>
                <a:ext uri="{FF2B5EF4-FFF2-40B4-BE49-F238E27FC236}">
                  <a16:creationId xmlns:a16="http://schemas.microsoft.com/office/drawing/2014/main" id="{9FDD87E6-A8D2-9340-AC4C-4818C3E13E09}"/>
                </a:ext>
              </a:extLst>
            </p:cNvPr>
            <p:cNvSpPr txBox="1"/>
            <p:nvPr/>
          </p:nvSpPr>
          <p:spPr>
            <a:xfrm>
              <a:off x="8163196" y="5898087"/>
              <a:ext cx="756938" cy="276999"/>
            </a:xfrm>
            <a:prstGeom prst="rect">
              <a:avLst/>
            </a:prstGeom>
            <a:noFill/>
          </p:spPr>
          <p:txBody>
            <a:bodyPr wrap="none" rtlCol="0">
              <a:spAutoFit/>
            </a:bodyPr>
            <a:lstStyle/>
            <a:p>
              <a:r>
                <a:rPr lang="en-US" sz="1200" dirty="0"/>
                <a:t>Frame 1</a:t>
              </a:r>
            </a:p>
          </p:txBody>
        </p:sp>
        <p:sp>
          <p:nvSpPr>
            <p:cNvPr id="48" name="TextBox 47">
              <a:extLst>
                <a:ext uri="{FF2B5EF4-FFF2-40B4-BE49-F238E27FC236}">
                  <a16:creationId xmlns:a16="http://schemas.microsoft.com/office/drawing/2014/main" id="{84E3AA83-CD99-C840-BE75-F0CE83224877}"/>
                </a:ext>
              </a:extLst>
            </p:cNvPr>
            <p:cNvSpPr txBox="1"/>
            <p:nvPr/>
          </p:nvSpPr>
          <p:spPr>
            <a:xfrm>
              <a:off x="8163977" y="5693688"/>
              <a:ext cx="756938" cy="276999"/>
            </a:xfrm>
            <a:prstGeom prst="rect">
              <a:avLst/>
            </a:prstGeom>
            <a:noFill/>
          </p:spPr>
          <p:txBody>
            <a:bodyPr wrap="none" rtlCol="0">
              <a:spAutoFit/>
            </a:bodyPr>
            <a:lstStyle/>
            <a:p>
              <a:r>
                <a:rPr lang="en-US" sz="1200" dirty="0"/>
                <a:t>Frame 2</a:t>
              </a:r>
            </a:p>
          </p:txBody>
        </p:sp>
        <p:sp>
          <p:nvSpPr>
            <p:cNvPr id="49" name="TextBox 48">
              <a:extLst>
                <a:ext uri="{FF2B5EF4-FFF2-40B4-BE49-F238E27FC236}">
                  <a16:creationId xmlns:a16="http://schemas.microsoft.com/office/drawing/2014/main" id="{5A194020-8CDE-F341-A7C8-0E7DE4467A2E}"/>
                </a:ext>
              </a:extLst>
            </p:cNvPr>
            <p:cNvSpPr txBox="1"/>
            <p:nvPr/>
          </p:nvSpPr>
          <p:spPr>
            <a:xfrm>
              <a:off x="8166873" y="5466385"/>
              <a:ext cx="756938" cy="276999"/>
            </a:xfrm>
            <a:prstGeom prst="rect">
              <a:avLst/>
            </a:prstGeom>
            <a:noFill/>
          </p:spPr>
          <p:txBody>
            <a:bodyPr wrap="none" rtlCol="0">
              <a:spAutoFit/>
            </a:bodyPr>
            <a:lstStyle/>
            <a:p>
              <a:r>
                <a:rPr lang="en-US" sz="1200" dirty="0"/>
                <a:t>Frame 3</a:t>
              </a:r>
            </a:p>
          </p:txBody>
        </p:sp>
        <p:sp>
          <p:nvSpPr>
            <p:cNvPr id="50" name="TextBox 49">
              <a:extLst>
                <a:ext uri="{FF2B5EF4-FFF2-40B4-BE49-F238E27FC236}">
                  <a16:creationId xmlns:a16="http://schemas.microsoft.com/office/drawing/2014/main" id="{0ACF3E39-84EA-774B-BFA8-23BE032422A2}"/>
                </a:ext>
              </a:extLst>
            </p:cNvPr>
            <p:cNvSpPr txBox="1"/>
            <p:nvPr/>
          </p:nvSpPr>
          <p:spPr>
            <a:xfrm>
              <a:off x="8147279" y="5212758"/>
              <a:ext cx="756938" cy="276999"/>
            </a:xfrm>
            <a:prstGeom prst="rect">
              <a:avLst/>
            </a:prstGeom>
            <a:noFill/>
          </p:spPr>
          <p:txBody>
            <a:bodyPr wrap="none" rtlCol="0">
              <a:spAutoFit/>
            </a:bodyPr>
            <a:lstStyle/>
            <a:p>
              <a:r>
                <a:rPr lang="en-US" sz="1200" dirty="0"/>
                <a:t>Frame 4</a:t>
              </a:r>
            </a:p>
          </p:txBody>
        </p:sp>
        <p:sp>
          <p:nvSpPr>
            <p:cNvPr id="51" name="TextBox 50">
              <a:extLst>
                <a:ext uri="{FF2B5EF4-FFF2-40B4-BE49-F238E27FC236}">
                  <a16:creationId xmlns:a16="http://schemas.microsoft.com/office/drawing/2014/main" id="{FA06AD03-6DB0-684D-BE5F-F336D9604F6D}"/>
                </a:ext>
              </a:extLst>
            </p:cNvPr>
            <p:cNvSpPr txBox="1"/>
            <p:nvPr/>
          </p:nvSpPr>
          <p:spPr>
            <a:xfrm>
              <a:off x="8150175" y="4985455"/>
              <a:ext cx="756938" cy="276999"/>
            </a:xfrm>
            <a:prstGeom prst="rect">
              <a:avLst/>
            </a:prstGeom>
            <a:noFill/>
          </p:spPr>
          <p:txBody>
            <a:bodyPr wrap="none" rtlCol="0">
              <a:spAutoFit/>
            </a:bodyPr>
            <a:lstStyle/>
            <a:p>
              <a:r>
                <a:rPr lang="en-US" sz="1200" dirty="0"/>
                <a:t>Frame 5</a:t>
              </a:r>
            </a:p>
          </p:txBody>
        </p:sp>
        <p:sp>
          <p:nvSpPr>
            <p:cNvPr id="52" name="TextBox 51">
              <a:extLst>
                <a:ext uri="{FF2B5EF4-FFF2-40B4-BE49-F238E27FC236}">
                  <a16:creationId xmlns:a16="http://schemas.microsoft.com/office/drawing/2014/main" id="{06F5C461-7FC4-814C-8137-9C6053B1C73A}"/>
                </a:ext>
              </a:extLst>
            </p:cNvPr>
            <p:cNvSpPr txBox="1"/>
            <p:nvPr/>
          </p:nvSpPr>
          <p:spPr>
            <a:xfrm>
              <a:off x="8150956" y="4781056"/>
              <a:ext cx="756938" cy="276999"/>
            </a:xfrm>
            <a:prstGeom prst="rect">
              <a:avLst/>
            </a:prstGeom>
            <a:noFill/>
          </p:spPr>
          <p:txBody>
            <a:bodyPr wrap="none" rtlCol="0">
              <a:spAutoFit/>
            </a:bodyPr>
            <a:lstStyle/>
            <a:p>
              <a:r>
                <a:rPr lang="en-US" sz="1200" dirty="0"/>
                <a:t>Frame 6</a:t>
              </a:r>
            </a:p>
          </p:txBody>
        </p:sp>
        <p:sp>
          <p:nvSpPr>
            <p:cNvPr id="53" name="TextBox 52">
              <a:extLst>
                <a:ext uri="{FF2B5EF4-FFF2-40B4-BE49-F238E27FC236}">
                  <a16:creationId xmlns:a16="http://schemas.microsoft.com/office/drawing/2014/main" id="{1C8129BA-5327-A448-905F-D88DA5989F36}"/>
                </a:ext>
              </a:extLst>
            </p:cNvPr>
            <p:cNvSpPr txBox="1"/>
            <p:nvPr/>
          </p:nvSpPr>
          <p:spPr>
            <a:xfrm>
              <a:off x="8153852" y="4553753"/>
              <a:ext cx="756938" cy="276999"/>
            </a:xfrm>
            <a:prstGeom prst="rect">
              <a:avLst/>
            </a:prstGeom>
            <a:noFill/>
          </p:spPr>
          <p:txBody>
            <a:bodyPr wrap="none" rtlCol="0">
              <a:spAutoFit/>
            </a:bodyPr>
            <a:lstStyle/>
            <a:p>
              <a:r>
                <a:rPr lang="en-US" sz="1200" dirty="0"/>
                <a:t>Frame 7</a:t>
              </a:r>
            </a:p>
          </p:txBody>
        </p:sp>
        <p:sp>
          <p:nvSpPr>
            <p:cNvPr id="62" name="TextBox 61">
              <a:extLst>
                <a:ext uri="{FF2B5EF4-FFF2-40B4-BE49-F238E27FC236}">
                  <a16:creationId xmlns:a16="http://schemas.microsoft.com/office/drawing/2014/main" id="{4717518A-DC57-484C-8926-D40111569968}"/>
                </a:ext>
              </a:extLst>
            </p:cNvPr>
            <p:cNvSpPr txBox="1"/>
            <p:nvPr/>
          </p:nvSpPr>
          <p:spPr>
            <a:xfrm>
              <a:off x="8150956" y="4333827"/>
              <a:ext cx="756938" cy="276999"/>
            </a:xfrm>
            <a:prstGeom prst="rect">
              <a:avLst/>
            </a:prstGeom>
            <a:noFill/>
          </p:spPr>
          <p:txBody>
            <a:bodyPr wrap="none" rtlCol="0">
              <a:spAutoFit/>
            </a:bodyPr>
            <a:lstStyle/>
            <a:p>
              <a:r>
                <a:rPr lang="en-US" sz="1200" dirty="0"/>
                <a:t>Frame 8</a:t>
              </a:r>
            </a:p>
          </p:txBody>
        </p:sp>
        <p:sp>
          <p:nvSpPr>
            <p:cNvPr id="63" name="TextBox 62">
              <a:extLst>
                <a:ext uri="{FF2B5EF4-FFF2-40B4-BE49-F238E27FC236}">
                  <a16:creationId xmlns:a16="http://schemas.microsoft.com/office/drawing/2014/main" id="{60E12BE3-04DD-0445-A299-66F63B5AF6BC}"/>
                </a:ext>
              </a:extLst>
            </p:cNvPr>
            <p:cNvSpPr txBox="1"/>
            <p:nvPr/>
          </p:nvSpPr>
          <p:spPr>
            <a:xfrm>
              <a:off x="8153852" y="4106524"/>
              <a:ext cx="756938" cy="276999"/>
            </a:xfrm>
            <a:prstGeom prst="rect">
              <a:avLst/>
            </a:prstGeom>
            <a:noFill/>
          </p:spPr>
          <p:txBody>
            <a:bodyPr wrap="none" rtlCol="0">
              <a:spAutoFit/>
            </a:bodyPr>
            <a:lstStyle/>
            <a:p>
              <a:r>
                <a:rPr lang="en-US" sz="1200" dirty="0"/>
                <a:t>Frame 9</a:t>
              </a:r>
            </a:p>
          </p:txBody>
        </p:sp>
        <p:sp>
          <p:nvSpPr>
            <p:cNvPr id="64" name="TextBox 63">
              <a:extLst>
                <a:ext uri="{FF2B5EF4-FFF2-40B4-BE49-F238E27FC236}">
                  <a16:creationId xmlns:a16="http://schemas.microsoft.com/office/drawing/2014/main" id="{3F4E7144-3F61-4E4D-82CD-117F10B912ED}"/>
                </a:ext>
              </a:extLst>
            </p:cNvPr>
            <p:cNvSpPr txBox="1"/>
            <p:nvPr/>
          </p:nvSpPr>
          <p:spPr>
            <a:xfrm>
              <a:off x="8148730" y="3839408"/>
              <a:ext cx="841897" cy="276999"/>
            </a:xfrm>
            <a:prstGeom prst="rect">
              <a:avLst/>
            </a:prstGeom>
            <a:noFill/>
          </p:spPr>
          <p:txBody>
            <a:bodyPr wrap="none" rtlCol="0">
              <a:spAutoFit/>
            </a:bodyPr>
            <a:lstStyle/>
            <a:p>
              <a:r>
                <a:rPr lang="en-US" sz="1200" dirty="0"/>
                <a:t>Frame 10</a:t>
              </a:r>
            </a:p>
          </p:txBody>
        </p:sp>
        <p:sp>
          <p:nvSpPr>
            <p:cNvPr id="65" name="TextBox 64">
              <a:extLst>
                <a:ext uri="{FF2B5EF4-FFF2-40B4-BE49-F238E27FC236}">
                  <a16:creationId xmlns:a16="http://schemas.microsoft.com/office/drawing/2014/main" id="{2A76F585-1F23-1042-8CD5-A7F296A1E5E5}"/>
                </a:ext>
              </a:extLst>
            </p:cNvPr>
            <p:cNvSpPr txBox="1"/>
            <p:nvPr/>
          </p:nvSpPr>
          <p:spPr>
            <a:xfrm>
              <a:off x="8151626" y="3612105"/>
              <a:ext cx="830484" cy="276999"/>
            </a:xfrm>
            <a:prstGeom prst="rect">
              <a:avLst/>
            </a:prstGeom>
            <a:noFill/>
          </p:spPr>
          <p:txBody>
            <a:bodyPr wrap="none" rtlCol="0">
              <a:spAutoFit/>
            </a:bodyPr>
            <a:lstStyle/>
            <a:p>
              <a:r>
                <a:rPr lang="en-US" sz="1200" dirty="0"/>
                <a:t>Frame 11</a:t>
              </a:r>
            </a:p>
          </p:txBody>
        </p:sp>
        <p:sp>
          <p:nvSpPr>
            <p:cNvPr id="66" name="TextBox 65">
              <a:extLst>
                <a:ext uri="{FF2B5EF4-FFF2-40B4-BE49-F238E27FC236}">
                  <a16:creationId xmlns:a16="http://schemas.microsoft.com/office/drawing/2014/main" id="{94FED9B6-578B-F340-AC70-6D22D5A5EA4A}"/>
                </a:ext>
              </a:extLst>
            </p:cNvPr>
            <p:cNvSpPr txBox="1"/>
            <p:nvPr/>
          </p:nvSpPr>
          <p:spPr>
            <a:xfrm>
              <a:off x="8152407" y="3407706"/>
              <a:ext cx="841897" cy="276999"/>
            </a:xfrm>
            <a:prstGeom prst="rect">
              <a:avLst/>
            </a:prstGeom>
            <a:noFill/>
          </p:spPr>
          <p:txBody>
            <a:bodyPr wrap="none" rtlCol="0">
              <a:spAutoFit/>
            </a:bodyPr>
            <a:lstStyle/>
            <a:p>
              <a:r>
                <a:rPr lang="en-US" sz="1200" dirty="0"/>
                <a:t>Frame 12</a:t>
              </a:r>
            </a:p>
          </p:txBody>
        </p:sp>
        <p:sp>
          <p:nvSpPr>
            <p:cNvPr id="67" name="TextBox 66">
              <a:extLst>
                <a:ext uri="{FF2B5EF4-FFF2-40B4-BE49-F238E27FC236}">
                  <a16:creationId xmlns:a16="http://schemas.microsoft.com/office/drawing/2014/main" id="{94AD3035-E1D8-B34D-82C1-65F9981E32CA}"/>
                </a:ext>
              </a:extLst>
            </p:cNvPr>
            <p:cNvSpPr txBox="1"/>
            <p:nvPr/>
          </p:nvSpPr>
          <p:spPr>
            <a:xfrm>
              <a:off x="8155303" y="3180403"/>
              <a:ext cx="841897" cy="276999"/>
            </a:xfrm>
            <a:prstGeom prst="rect">
              <a:avLst/>
            </a:prstGeom>
            <a:noFill/>
          </p:spPr>
          <p:txBody>
            <a:bodyPr wrap="none" rtlCol="0">
              <a:spAutoFit/>
            </a:bodyPr>
            <a:lstStyle/>
            <a:p>
              <a:r>
                <a:rPr lang="en-US" sz="1200" dirty="0"/>
                <a:t>Frame 13</a:t>
              </a:r>
            </a:p>
          </p:txBody>
        </p:sp>
        <p:sp>
          <p:nvSpPr>
            <p:cNvPr id="68" name="TextBox 67">
              <a:extLst>
                <a:ext uri="{FF2B5EF4-FFF2-40B4-BE49-F238E27FC236}">
                  <a16:creationId xmlns:a16="http://schemas.microsoft.com/office/drawing/2014/main" id="{D6EAFC3A-3D93-AA4D-8D49-C207EAC17F0F}"/>
                </a:ext>
              </a:extLst>
            </p:cNvPr>
            <p:cNvSpPr txBox="1"/>
            <p:nvPr/>
          </p:nvSpPr>
          <p:spPr>
            <a:xfrm>
              <a:off x="8135709" y="2926776"/>
              <a:ext cx="841897" cy="276999"/>
            </a:xfrm>
            <a:prstGeom prst="rect">
              <a:avLst/>
            </a:prstGeom>
            <a:noFill/>
          </p:spPr>
          <p:txBody>
            <a:bodyPr wrap="none" rtlCol="0">
              <a:spAutoFit/>
            </a:bodyPr>
            <a:lstStyle/>
            <a:p>
              <a:r>
                <a:rPr lang="en-US" sz="1200" dirty="0"/>
                <a:t>Frame 14</a:t>
              </a:r>
            </a:p>
          </p:txBody>
        </p:sp>
        <p:sp>
          <p:nvSpPr>
            <p:cNvPr id="69" name="TextBox 68">
              <a:extLst>
                <a:ext uri="{FF2B5EF4-FFF2-40B4-BE49-F238E27FC236}">
                  <a16:creationId xmlns:a16="http://schemas.microsoft.com/office/drawing/2014/main" id="{490EC43D-18C3-9F43-8E4E-62863657615B}"/>
                </a:ext>
              </a:extLst>
            </p:cNvPr>
            <p:cNvSpPr txBox="1"/>
            <p:nvPr/>
          </p:nvSpPr>
          <p:spPr>
            <a:xfrm>
              <a:off x="8138605" y="2699473"/>
              <a:ext cx="841897" cy="276999"/>
            </a:xfrm>
            <a:prstGeom prst="rect">
              <a:avLst/>
            </a:prstGeom>
            <a:noFill/>
          </p:spPr>
          <p:txBody>
            <a:bodyPr wrap="none" rtlCol="0">
              <a:spAutoFit/>
            </a:bodyPr>
            <a:lstStyle/>
            <a:p>
              <a:r>
                <a:rPr lang="en-US" sz="1200" dirty="0"/>
                <a:t>Frame 15</a:t>
              </a:r>
            </a:p>
          </p:txBody>
        </p:sp>
        <p:sp>
          <p:nvSpPr>
            <p:cNvPr id="70" name="TextBox 69">
              <a:extLst>
                <a:ext uri="{FF2B5EF4-FFF2-40B4-BE49-F238E27FC236}">
                  <a16:creationId xmlns:a16="http://schemas.microsoft.com/office/drawing/2014/main" id="{53E806FD-E242-8042-B511-DE935B2390C2}"/>
                </a:ext>
              </a:extLst>
            </p:cNvPr>
            <p:cNvSpPr txBox="1"/>
            <p:nvPr/>
          </p:nvSpPr>
          <p:spPr>
            <a:xfrm>
              <a:off x="8139386" y="2495074"/>
              <a:ext cx="841897" cy="276999"/>
            </a:xfrm>
            <a:prstGeom prst="rect">
              <a:avLst/>
            </a:prstGeom>
            <a:noFill/>
          </p:spPr>
          <p:txBody>
            <a:bodyPr wrap="none" rtlCol="0">
              <a:spAutoFit/>
            </a:bodyPr>
            <a:lstStyle/>
            <a:p>
              <a:r>
                <a:rPr lang="en-US" sz="1200" dirty="0"/>
                <a:t>Frame 16</a:t>
              </a:r>
            </a:p>
          </p:txBody>
        </p:sp>
        <p:sp>
          <p:nvSpPr>
            <p:cNvPr id="71" name="TextBox 70">
              <a:extLst>
                <a:ext uri="{FF2B5EF4-FFF2-40B4-BE49-F238E27FC236}">
                  <a16:creationId xmlns:a16="http://schemas.microsoft.com/office/drawing/2014/main" id="{7BD69418-6EFF-1243-8B36-C9E96D27CA1E}"/>
                </a:ext>
              </a:extLst>
            </p:cNvPr>
            <p:cNvSpPr txBox="1"/>
            <p:nvPr/>
          </p:nvSpPr>
          <p:spPr>
            <a:xfrm>
              <a:off x="8142282" y="2267771"/>
              <a:ext cx="841897" cy="276999"/>
            </a:xfrm>
            <a:prstGeom prst="rect">
              <a:avLst/>
            </a:prstGeom>
            <a:noFill/>
          </p:spPr>
          <p:txBody>
            <a:bodyPr wrap="none" rtlCol="0">
              <a:spAutoFit/>
            </a:bodyPr>
            <a:lstStyle/>
            <a:p>
              <a:r>
                <a:rPr lang="en-US" sz="1200" dirty="0"/>
                <a:t>Frame 17</a:t>
              </a:r>
            </a:p>
          </p:txBody>
        </p:sp>
      </p:grpSp>
      <p:grpSp>
        <p:nvGrpSpPr>
          <p:cNvPr id="84" name="Group 83">
            <a:extLst>
              <a:ext uri="{FF2B5EF4-FFF2-40B4-BE49-F238E27FC236}">
                <a16:creationId xmlns:a16="http://schemas.microsoft.com/office/drawing/2014/main" id="{8878D723-7F21-F840-BEC2-D4ABACDCFBB3}"/>
              </a:ext>
            </a:extLst>
          </p:cNvPr>
          <p:cNvGrpSpPr/>
          <p:nvPr/>
        </p:nvGrpSpPr>
        <p:grpSpPr>
          <a:xfrm>
            <a:off x="5070223" y="2819720"/>
            <a:ext cx="1314348" cy="1823253"/>
            <a:chOff x="4978539" y="4830790"/>
            <a:chExt cx="1314348" cy="1823253"/>
          </a:xfrm>
          <a:noFill/>
        </p:grpSpPr>
        <p:sp>
          <p:nvSpPr>
            <p:cNvPr id="76" name="Rectangle 75">
              <a:extLst>
                <a:ext uri="{FF2B5EF4-FFF2-40B4-BE49-F238E27FC236}">
                  <a16:creationId xmlns:a16="http://schemas.microsoft.com/office/drawing/2014/main" id="{DDE74274-8BA6-DA46-8B38-0311B756CAF8}"/>
                </a:ext>
              </a:extLst>
            </p:cNvPr>
            <p:cNvSpPr/>
            <p:nvPr/>
          </p:nvSpPr>
          <p:spPr>
            <a:xfrm>
              <a:off x="4979185" y="4830790"/>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FAC8CF20-4490-F34A-BDBB-0C3A51C72077}"/>
                </a:ext>
              </a:extLst>
            </p:cNvPr>
            <p:cNvSpPr/>
            <p:nvPr/>
          </p:nvSpPr>
          <p:spPr>
            <a:xfrm>
              <a:off x="4978539" y="5055371"/>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8" name="Rectangle 77">
              <a:extLst>
                <a:ext uri="{FF2B5EF4-FFF2-40B4-BE49-F238E27FC236}">
                  <a16:creationId xmlns:a16="http://schemas.microsoft.com/office/drawing/2014/main" id="{1643541B-47DA-294A-8CDA-4C878FF382F7}"/>
                </a:ext>
              </a:extLst>
            </p:cNvPr>
            <p:cNvSpPr/>
            <p:nvPr/>
          </p:nvSpPr>
          <p:spPr>
            <a:xfrm>
              <a:off x="4980508" y="5282212"/>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AD2F61FB-ABEB-654C-8823-F5C9D3600422}"/>
                </a:ext>
              </a:extLst>
            </p:cNvPr>
            <p:cNvSpPr/>
            <p:nvPr/>
          </p:nvSpPr>
          <p:spPr>
            <a:xfrm>
              <a:off x="4980508" y="5509762"/>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F115A203-E91F-1F44-AE9F-1C38A4715FEF}"/>
                </a:ext>
              </a:extLst>
            </p:cNvPr>
            <p:cNvSpPr/>
            <p:nvPr/>
          </p:nvSpPr>
          <p:spPr>
            <a:xfrm>
              <a:off x="4981154" y="5735067"/>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1" name="Rectangle 80">
              <a:extLst>
                <a:ext uri="{FF2B5EF4-FFF2-40B4-BE49-F238E27FC236}">
                  <a16:creationId xmlns:a16="http://schemas.microsoft.com/office/drawing/2014/main" id="{ED782E67-316F-3842-93F3-4854B838E300}"/>
                </a:ext>
              </a:extLst>
            </p:cNvPr>
            <p:cNvSpPr/>
            <p:nvPr/>
          </p:nvSpPr>
          <p:spPr>
            <a:xfrm>
              <a:off x="4980508" y="5959648"/>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7F9A4CDC-8E61-9342-9BE9-CB7F5D3A0444}"/>
                </a:ext>
              </a:extLst>
            </p:cNvPr>
            <p:cNvSpPr/>
            <p:nvPr/>
          </p:nvSpPr>
          <p:spPr>
            <a:xfrm>
              <a:off x="4982497" y="6192833"/>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3" name="Rectangle 82">
              <a:extLst>
                <a:ext uri="{FF2B5EF4-FFF2-40B4-BE49-F238E27FC236}">
                  <a16:creationId xmlns:a16="http://schemas.microsoft.com/office/drawing/2014/main" id="{2F78276D-0588-D541-A616-EBD498F25FF9}"/>
                </a:ext>
              </a:extLst>
            </p:cNvPr>
            <p:cNvSpPr/>
            <p:nvPr/>
          </p:nvSpPr>
          <p:spPr>
            <a:xfrm>
              <a:off x="4982497" y="6420383"/>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90A1D6A1-7348-1B4D-9188-3ED3117C8D37}"/>
              </a:ext>
            </a:extLst>
          </p:cNvPr>
          <p:cNvGrpSpPr/>
          <p:nvPr/>
        </p:nvGrpSpPr>
        <p:grpSpPr>
          <a:xfrm>
            <a:off x="4415430" y="2807319"/>
            <a:ext cx="689970" cy="1848636"/>
            <a:chOff x="4328776" y="2807319"/>
            <a:chExt cx="689970" cy="1848636"/>
          </a:xfrm>
        </p:grpSpPr>
        <p:sp>
          <p:nvSpPr>
            <p:cNvPr id="85" name="TextBox 84">
              <a:extLst>
                <a:ext uri="{FF2B5EF4-FFF2-40B4-BE49-F238E27FC236}">
                  <a16:creationId xmlns:a16="http://schemas.microsoft.com/office/drawing/2014/main" id="{75EF934F-FB6D-F94D-B8E8-49ED0AA41259}"/>
                </a:ext>
              </a:extLst>
            </p:cNvPr>
            <p:cNvSpPr txBox="1"/>
            <p:nvPr/>
          </p:nvSpPr>
          <p:spPr>
            <a:xfrm>
              <a:off x="4341797" y="4378956"/>
              <a:ext cx="670376" cy="276999"/>
            </a:xfrm>
            <a:prstGeom prst="rect">
              <a:avLst/>
            </a:prstGeom>
            <a:noFill/>
          </p:spPr>
          <p:txBody>
            <a:bodyPr wrap="none" rtlCol="0">
              <a:spAutoFit/>
            </a:bodyPr>
            <a:lstStyle/>
            <a:p>
              <a:r>
                <a:rPr lang="en-US" sz="1200" dirty="0"/>
                <a:t>Page 0</a:t>
              </a:r>
            </a:p>
          </p:txBody>
        </p:sp>
        <p:sp>
          <p:nvSpPr>
            <p:cNvPr id="86" name="TextBox 85">
              <a:extLst>
                <a:ext uri="{FF2B5EF4-FFF2-40B4-BE49-F238E27FC236}">
                  <a16:creationId xmlns:a16="http://schemas.microsoft.com/office/drawing/2014/main" id="{FF4BECB3-E323-EB4B-A4DD-5B57F3C959DC}"/>
                </a:ext>
              </a:extLst>
            </p:cNvPr>
            <p:cNvSpPr txBox="1"/>
            <p:nvPr/>
          </p:nvSpPr>
          <p:spPr>
            <a:xfrm>
              <a:off x="4344693" y="4151653"/>
              <a:ext cx="670376" cy="276999"/>
            </a:xfrm>
            <a:prstGeom prst="rect">
              <a:avLst/>
            </a:prstGeom>
            <a:noFill/>
          </p:spPr>
          <p:txBody>
            <a:bodyPr wrap="none" rtlCol="0">
              <a:spAutoFit/>
            </a:bodyPr>
            <a:lstStyle/>
            <a:p>
              <a:r>
                <a:rPr lang="en-US" sz="1200" dirty="0"/>
                <a:t>Page 1</a:t>
              </a:r>
            </a:p>
          </p:txBody>
        </p:sp>
        <p:sp>
          <p:nvSpPr>
            <p:cNvPr id="87" name="TextBox 86">
              <a:extLst>
                <a:ext uri="{FF2B5EF4-FFF2-40B4-BE49-F238E27FC236}">
                  <a16:creationId xmlns:a16="http://schemas.microsoft.com/office/drawing/2014/main" id="{62E31247-EB33-2843-9D2B-B1A83A6FD201}"/>
                </a:ext>
              </a:extLst>
            </p:cNvPr>
            <p:cNvSpPr txBox="1"/>
            <p:nvPr/>
          </p:nvSpPr>
          <p:spPr>
            <a:xfrm>
              <a:off x="4345474" y="3947254"/>
              <a:ext cx="670376" cy="276999"/>
            </a:xfrm>
            <a:prstGeom prst="rect">
              <a:avLst/>
            </a:prstGeom>
            <a:noFill/>
          </p:spPr>
          <p:txBody>
            <a:bodyPr wrap="none" rtlCol="0">
              <a:spAutoFit/>
            </a:bodyPr>
            <a:lstStyle/>
            <a:p>
              <a:r>
                <a:rPr lang="en-US" sz="1200" dirty="0"/>
                <a:t>Page 2</a:t>
              </a:r>
            </a:p>
          </p:txBody>
        </p:sp>
        <p:sp>
          <p:nvSpPr>
            <p:cNvPr id="88" name="TextBox 87">
              <a:extLst>
                <a:ext uri="{FF2B5EF4-FFF2-40B4-BE49-F238E27FC236}">
                  <a16:creationId xmlns:a16="http://schemas.microsoft.com/office/drawing/2014/main" id="{647E9560-DF10-2041-A38C-A3FC9521E086}"/>
                </a:ext>
              </a:extLst>
            </p:cNvPr>
            <p:cNvSpPr txBox="1"/>
            <p:nvPr/>
          </p:nvSpPr>
          <p:spPr>
            <a:xfrm>
              <a:off x="4348370" y="3719951"/>
              <a:ext cx="670376" cy="276999"/>
            </a:xfrm>
            <a:prstGeom prst="rect">
              <a:avLst/>
            </a:prstGeom>
            <a:noFill/>
          </p:spPr>
          <p:txBody>
            <a:bodyPr wrap="none" rtlCol="0">
              <a:spAutoFit/>
            </a:bodyPr>
            <a:lstStyle/>
            <a:p>
              <a:r>
                <a:rPr lang="en-US" sz="1200" dirty="0"/>
                <a:t>Page 3</a:t>
              </a:r>
            </a:p>
          </p:txBody>
        </p:sp>
        <p:sp>
          <p:nvSpPr>
            <p:cNvPr id="89" name="TextBox 88">
              <a:extLst>
                <a:ext uri="{FF2B5EF4-FFF2-40B4-BE49-F238E27FC236}">
                  <a16:creationId xmlns:a16="http://schemas.microsoft.com/office/drawing/2014/main" id="{EB4583D4-712B-514E-81D4-31B5CE9330A3}"/>
                </a:ext>
              </a:extLst>
            </p:cNvPr>
            <p:cNvSpPr txBox="1"/>
            <p:nvPr/>
          </p:nvSpPr>
          <p:spPr>
            <a:xfrm>
              <a:off x="4328776" y="3466324"/>
              <a:ext cx="670376" cy="276999"/>
            </a:xfrm>
            <a:prstGeom prst="rect">
              <a:avLst/>
            </a:prstGeom>
            <a:noFill/>
          </p:spPr>
          <p:txBody>
            <a:bodyPr wrap="none" rtlCol="0">
              <a:spAutoFit/>
            </a:bodyPr>
            <a:lstStyle/>
            <a:p>
              <a:r>
                <a:rPr lang="en-US" sz="1200" dirty="0"/>
                <a:t>Page 4</a:t>
              </a:r>
            </a:p>
          </p:txBody>
        </p:sp>
        <p:sp>
          <p:nvSpPr>
            <p:cNvPr id="90" name="TextBox 89">
              <a:extLst>
                <a:ext uri="{FF2B5EF4-FFF2-40B4-BE49-F238E27FC236}">
                  <a16:creationId xmlns:a16="http://schemas.microsoft.com/office/drawing/2014/main" id="{FEA774DD-29A2-F049-B10F-47AD6CEDBCBA}"/>
                </a:ext>
              </a:extLst>
            </p:cNvPr>
            <p:cNvSpPr txBox="1"/>
            <p:nvPr/>
          </p:nvSpPr>
          <p:spPr>
            <a:xfrm>
              <a:off x="4331672" y="3239021"/>
              <a:ext cx="670376" cy="276999"/>
            </a:xfrm>
            <a:prstGeom prst="rect">
              <a:avLst/>
            </a:prstGeom>
            <a:noFill/>
          </p:spPr>
          <p:txBody>
            <a:bodyPr wrap="none" rtlCol="0">
              <a:spAutoFit/>
            </a:bodyPr>
            <a:lstStyle/>
            <a:p>
              <a:r>
                <a:rPr lang="en-US" sz="1200" dirty="0"/>
                <a:t>Page 5</a:t>
              </a:r>
            </a:p>
          </p:txBody>
        </p:sp>
        <p:sp>
          <p:nvSpPr>
            <p:cNvPr id="91" name="TextBox 90">
              <a:extLst>
                <a:ext uri="{FF2B5EF4-FFF2-40B4-BE49-F238E27FC236}">
                  <a16:creationId xmlns:a16="http://schemas.microsoft.com/office/drawing/2014/main" id="{3D189972-F05E-1543-99A6-718E1325FD80}"/>
                </a:ext>
              </a:extLst>
            </p:cNvPr>
            <p:cNvSpPr txBox="1"/>
            <p:nvPr/>
          </p:nvSpPr>
          <p:spPr>
            <a:xfrm>
              <a:off x="4332453" y="3034622"/>
              <a:ext cx="670376" cy="276999"/>
            </a:xfrm>
            <a:prstGeom prst="rect">
              <a:avLst/>
            </a:prstGeom>
            <a:noFill/>
          </p:spPr>
          <p:txBody>
            <a:bodyPr wrap="none" rtlCol="0">
              <a:spAutoFit/>
            </a:bodyPr>
            <a:lstStyle/>
            <a:p>
              <a:r>
                <a:rPr lang="en-US" sz="1200" dirty="0"/>
                <a:t>Page 6</a:t>
              </a:r>
            </a:p>
          </p:txBody>
        </p:sp>
        <p:sp>
          <p:nvSpPr>
            <p:cNvPr id="92" name="TextBox 91">
              <a:extLst>
                <a:ext uri="{FF2B5EF4-FFF2-40B4-BE49-F238E27FC236}">
                  <a16:creationId xmlns:a16="http://schemas.microsoft.com/office/drawing/2014/main" id="{8E6F81EB-B46C-7947-A37C-756B91ECFE20}"/>
                </a:ext>
              </a:extLst>
            </p:cNvPr>
            <p:cNvSpPr txBox="1"/>
            <p:nvPr/>
          </p:nvSpPr>
          <p:spPr>
            <a:xfrm>
              <a:off x="4335349" y="2807319"/>
              <a:ext cx="670376" cy="276999"/>
            </a:xfrm>
            <a:prstGeom prst="rect">
              <a:avLst/>
            </a:prstGeom>
            <a:noFill/>
          </p:spPr>
          <p:txBody>
            <a:bodyPr wrap="none" rtlCol="0">
              <a:spAutoFit/>
            </a:bodyPr>
            <a:lstStyle/>
            <a:p>
              <a:r>
                <a:rPr lang="en-US" sz="1200" dirty="0"/>
                <a:t>Page 7</a:t>
              </a:r>
            </a:p>
          </p:txBody>
        </p:sp>
      </p:grpSp>
      <p:cxnSp>
        <p:nvCxnSpPr>
          <p:cNvPr id="97" name="Elbow Connector 96">
            <a:extLst>
              <a:ext uri="{FF2B5EF4-FFF2-40B4-BE49-F238E27FC236}">
                <a16:creationId xmlns:a16="http://schemas.microsoft.com/office/drawing/2014/main" id="{08D82073-FE73-3147-87D3-C7E04BD61742}"/>
              </a:ext>
            </a:extLst>
          </p:cNvPr>
          <p:cNvCxnSpPr>
            <a:cxnSpLocks/>
            <a:stCxn id="76" idx="3"/>
            <a:endCxn id="18" idx="1"/>
          </p:cNvCxnSpPr>
          <p:nvPr/>
        </p:nvCxnSpPr>
        <p:spPr>
          <a:xfrm flipV="1">
            <a:off x="6381259" y="2402830"/>
            <a:ext cx="455630" cy="53372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00" name="Elbow Connector 99">
            <a:extLst>
              <a:ext uri="{FF2B5EF4-FFF2-40B4-BE49-F238E27FC236}">
                <a16:creationId xmlns:a16="http://schemas.microsoft.com/office/drawing/2014/main" id="{A2184E15-0854-F648-8121-27BB95DB7A37}"/>
              </a:ext>
            </a:extLst>
          </p:cNvPr>
          <p:cNvCxnSpPr>
            <a:cxnSpLocks/>
            <a:stCxn id="78" idx="3"/>
          </p:cNvCxnSpPr>
          <p:nvPr/>
        </p:nvCxnSpPr>
        <p:spPr>
          <a:xfrm flipV="1">
            <a:off x="6382582" y="3054796"/>
            <a:ext cx="466289" cy="333176"/>
          </a:xfrm>
          <a:prstGeom prst="bentConnector3">
            <a:avLst>
              <a:gd name="adj1" fmla="val 66074"/>
            </a:avLst>
          </a:prstGeom>
          <a:ln>
            <a:tailEnd type="triangle"/>
          </a:ln>
        </p:spPr>
        <p:style>
          <a:lnRef idx="2">
            <a:schemeClr val="dk1"/>
          </a:lnRef>
          <a:fillRef idx="0">
            <a:schemeClr val="dk1"/>
          </a:fillRef>
          <a:effectRef idx="1">
            <a:schemeClr val="dk1"/>
          </a:effectRef>
          <a:fontRef idx="minor">
            <a:schemeClr val="tx1"/>
          </a:fontRef>
        </p:style>
      </p:cxnSp>
      <p:cxnSp>
        <p:nvCxnSpPr>
          <p:cNvPr id="104" name="Elbow Connector 103">
            <a:extLst>
              <a:ext uri="{FF2B5EF4-FFF2-40B4-BE49-F238E27FC236}">
                <a16:creationId xmlns:a16="http://schemas.microsoft.com/office/drawing/2014/main" id="{2E94B08F-EF5D-0043-8139-9B225840DD57}"/>
              </a:ext>
            </a:extLst>
          </p:cNvPr>
          <p:cNvCxnSpPr>
            <a:cxnSpLocks/>
            <a:stCxn id="80" idx="3"/>
            <a:endCxn id="34" idx="1"/>
          </p:cNvCxnSpPr>
          <p:nvPr/>
        </p:nvCxnSpPr>
        <p:spPr>
          <a:xfrm>
            <a:off x="6383228" y="3840827"/>
            <a:ext cx="455630" cy="143716"/>
          </a:xfrm>
          <a:prstGeom prst="bentConnector3">
            <a:avLst>
              <a:gd name="adj1" fmla="val 66450"/>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150F60E-9879-CB56-BE78-E1A73A0D9C16}"/>
              </a:ext>
            </a:extLst>
          </p:cNvPr>
          <p:cNvSpPr txBox="1"/>
          <p:nvPr/>
        </p:nvSpPr>
        <p:spPr>
          <a:xfrm>
            <a:off x="1908119" y="5494870"/>
            <a:ext cx="4784322" cy="369332"/>
          </a:xfrm>
          <a:prstGeom prst="rect">
            <a:avLst/>
          </a:prstGeom>
          <a:solidFill>
            <a:schemeClr val="bg1"/>
          </a:solidFill>
        </p:spPr>
        <p:txBody>
          <a:bodyPr wrap="square" rtlCol="0">
            <a:spAutoFit/>
          </a:bodyPr>
          <a:lstStyle/>
          <a:p>
            <a:r>
              <a:rPr lang="en-US" dirty="0" err="1">
                <a:solidFill>
                  <a:schemeClr val="accent3"/>
                </a:solidFill>
              </a:rPr>
              <a:t>vaddr</a:t>
            </a:r>
            <a:r>
              <a:rPr lang="en-US" dirty="0">
                <a:solidFill>
                  <a:schemeClr val="accent3"/>
                </a:solidFill>
              </a:rPr>
              <a:t> = </a:t>
            </a:r>
            <a:r>
              <a:rPr lang="en-US" dirty="0" err="1">
                <a:solidFill>
                  <a:schemeClr val="accent3"/>
                </a:solidFill>
              </a:rPr>
              <a:t>page_num</a:t>
            </a:r>
            <a:r>
              <a:rPr lang="en-US" dirty="0">
                <a:solidFill>
                  <a:schemeClr val="accent3"/>
                </a:solidFill>
              </a:rPr>
              <a:t>*</a:t>
            </a:r>
            <a:r>
              <a:rPr lang="en-US" dirty="0" err="1">
                <a:solidFill>
                  <a:schemeClr val="accent3"/>
                </a:solidFill>
              </a:rPr>
              <a:t>page_size</a:t>
            </a:r>
            <a:r>
              <a:rPr lang="en-US" dirty="0">
                <a:solidFill>
                  <a:schemeClr val="accent3"/>
                </a:solidFill>
              </a:rPr>
              <a:t> + offset</a:t>
            </a:r>
          </a:p>
        </p:txBody>
      </p:sp>
      <p:sp>
        <p:nvSpPr>
          <p:cNvPr id="5" name="TextBox 4">
            <a:extLst>
              <a:ext uri="{FF2B5EF4-FFF2-40B4-BE49-F238E27FC236}">
                <a16:creationId xmlns:a16="http://schemas.microsoft.com/office/drawing/2014/main" id="{A9C10318-519D-820B-3D5B-9B50E0190BDB}"/>
              </a:ext>
            </a:extLst>
          </p:cNvPr>
          <p:cNvSpPr txBox="1"/>
          <p:nvPr/>
        </p:nvSpPr>
        <p:spPr>
          <a:xfrm>
            <a:off x="1908119" y="5873290"/>
            <a:ext cx="4784322" cy="369332"/>
          </a:xfrm>
          <a:prstGeom prst="rect">
            <a:avLst/>
          </a:prstGeom>
          <a:solidFill>
            <a:schemeClr val="bg1"/>
          </a:solidFill>
        </p:spPr>
        <p:txBody>
          <a:bodyPr wrap="square" rtlCol="0">
            <a:spAutoFit/>
          </a:bodyPr>
          <a:lstStyle/>
          <a:p>
            <a:r>
              <a:rPr lang="en-US" dirty="0" err="1">
                <a:solidFill>
                  <a:schemeClr val="accent1"/>
                </a:solidFill>
              </a:rPr>
              <a:t>paddr</a:t>
            </a:r>
            <a:r>
              <a:rPr lang="en-US" dirty="0">
                <a:solidFill>
                  <a:schemeClr val="accent1"/>
                </a:solidFill>
              </a:rPr>
              <a:t> = </a:t>
            </a:r>
            <a:r>
              <a:rPr lang="en-US" dirty="0" err="1">
                <a:solidFill>
                  <a:schemeClr val="accent1"/>
                </a:solidFill>
              </a:rPr>
              <a:t>frame_num</a:t>
            </a:r>
            <a:r>
              <a:rPr lang="en-US" dirty="0">
                <a:solidFill>
                  <a:schemeClr val="accent1"/>
                </a:solidFill>
              </a:rPr>
              <a:t>*</a:t>
            </a:r>
            <a:r>
              <a:rPr lang="en-US" dirty="0" err="1">
                <a:solidFill>
                  <a:schemeClr val="accent1"/>
                </a:solidFill>
              </a:rPr>
              <a:t>frame_size</a:t>
            </a:r>
            <a:r>
              <a:rPr lang="en-US" dirty="0">
                <a:solidFill>
                  <a:schemeClr val="accent1"/>
                </a:solidFill>
              </a:rPr>
              <a:t> + offset</a:t>
            </a:r>
          </a:p>
        </p:txBody>
      </p:sp>
      <p:cxnSp>
        <p:nvCxnSpPr>
          <p:cNvPr id="108" name="Elbow Connector 107">
            <a:extLst>
              <a:ext uri="{FF2B5EF4-FFF2-40B4-BE49-F238E27FC236}">
                <a16:creationId xmlns:a16="http://schemas.microsoft.com/office/drawing/2014/main" id="{3A8C943F-9FC1-C346-BF48-3CEFA662C188}"/>
              </a:ext>
            </a:extLst>
          </p:cNvPr>
          <p:cNvCxnSpPr>
            <a:cxnSpLocks/>
            <a:stCxn id="7" idx="3"/>
            <a:endCxn id="42" idx="1"/>
          </p:cNvCxnSpPr>
          <p:nvPr/>
        </p:nvCxnSpPr>
        <p:spPr>
          <a:xfrm>
            <a:off x="6375753" y="4531370"/>
            <a:ext cx="453343" cy="128143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15" name="Elbow Connector 114">
            <a:extLst>
              <a:ext uri="{FF2B5EF4-FFF2-40B4-BE49-F238E27FC236}">
                <a16:creationId xmlns:a16="http://schemas.microsoft.com/office/drawing/2014/main" id="{4A0BF5E4-BC92-E64B-BA9D-4B493D3AFEDD}"/>
              </a:ext>
            </a:extLst>
          </p:cNvPr>
          <p:cNvCxnSpPr>
            <a:cxnSpLocks/>
            <a:stCxn id="81" idx="3"/>
            <a:endCxn id="29" idx="1"/>
          </p:cNvCxnSpPr>
          <p:nvPr/>
        </p:nvCxnSpPr>
        <p:spPr>
          <a:xfrm flipV="1">
            <a:off x="6382582" y="2855685"/>
            <a:ext cx="454953" cy="1209723"/>
          </a:xfrm>
          <a:prstGeom prst="bentConnector3">
            <a:avLst>
              <a:gd name="adj1" fmla="val 26936"/>
            </a:avLst>
          </a:prstGeom>
          <a:ln>
            <a:tailEnd type="triangle"/>
          </a:ln>
        </p:spPr>
        <p:style>
          <a:lnRef idx="2">
            <a:schemeClr val="dk1"/>
          </a:lnRef>
          <a:fillRef idx="0">
            <a:schemeClr val="dk1"/>
          </a:fillRef>
          <a:effectRef idx="1">
            <a:schemeClr val="dk1"/>
          </a:effectRef>
          <a:fontRef idx="minor">
            <a:schemeClr val="tx1"/>
          </a:fontRef>
        </p:style>
      </p:cxnSp>
      <p:cxnSp>
        <p:nvCxnSpPr>
          <p:cNvPr id="120" name="Elbow Connector 119">
            <a:extLst>
              <a:ext uri="{FF2B5EF4-FFF2-40B4-BE49-F238E27FC236}">
                <a16:creationId xmlns:a16="http://schemas.microsoft.com/office/drawing/2014/main" id="{D5265F7E-9100-7549-94E5-E4B477AA0DDD}"/>
              </a:ext>
            </a:extLst>
          </p:cNvPr>
          <p:cNvCxnSpPr>
            <a:cxnSpLocks/>
            <a:stCxn id="8" idx="3"/>
            <a:endCxn id="43" idx="1"/>
          </p:cNvCxnSpPr>
          <p:nvPr/>
        </p:nvCxnSpPr>
        <p:spPr>
          <a:xfrm>
            <a:off x="6375753" y="4297710"/>
            <a:ext cx="455312" cy="1741931"/>
          </a:xfrm>
          <a:prstGeom prst="bentConnector3">
            <a:avLst>
              <a:gd name="adj1" fmla="val 6646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403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4" grpId="0" animBg="1"/>
      <p:bldP spid="4" grpId="1" animBg="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Virtual Pages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175226"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784163" y="2362200"/>
              <a:ext cx="761747" cy="369332"/>
            </a:xfrm>
            <a:prstGeom prst="rect">
              <a:avLst/>
            </a:prstGeom>
            <a:noFill/>
          </p:spPr>
          <p:txBody>
            <a:bodyPr wrap="none" rtlCol="0">
              <a:spAutoFit/>
            </a:bodyPr>
            <a:lstStyle/>
            <a:p>
              <a:r>
                <a:rPr lang="en-US" dirty="0" err="1"/>
                <a:t>vaddr</a:t>
              </a:r>
              <a:endParaRPr lang="en-US" dirty="0"/>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rot="19804128">
            <a:off x="7076851" y="1689100"/>
            <a:ext cx="1697901" cy="533400"/>
            <a:chOff x="2715268" y="2171661"/>
            <a:chExt cx="1269297" cy="533400"/>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715268" y="2171661"/>
              <a:ext cx="1269297" cy="523220"/>
            </a:xfrm>
            <a:prstGeom prst="rect">
              <a:avLst/>
            </a:prstGeom>
            <a:noFill/>
          </p:spPr>
          <p:txBody>
            <a:bodyPr wrap="none" rtlCol="0">
              <a:spAutoFit/>
            </a:bodyPr>
            <a:lstStyle/>
            <a:p>
              <a:r>
                <a:rPr lang="en-US" sz="1400" dirty="0"/>
                <a:t>NULL page or </a:t>
              </a:r>
            </a:p>
            <a:p>
              <a:r>
                <a:rPr lang="en-US" sz="1400" dirty="0"/>
                <a:t>access not allowed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rot="5400000">
            <a:off x="8470111" y="1588532"/>
            <a:ext cx="1107996" cy="369332"/>
          </a:xfrm>
          <a:prstGeom prst="rect">
            <a:avLst/>
          </a:prstGeom>
          <a:noFill/>
        </p:spPr>
        <p:txBody>
          <a:bodyPr wrap="none" rtlCol="0">
            <a:spAutoFit/>
          </a:bodyPr>
          <a:lstStyle/>
          <a:p>
            <a:r>
              <a:rPr lang="en-US" dirty="0" err="1"/>
              <a:t>SegFault</a:t>
            </a:r>
            <a:endParaRPr lang="en-US" dirty="0"/>
          </a:p>
        </p:txBody>
      </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3183870" cy="2585155"/>
            <a:chOff x="2362400" y="3408661"/>
            <a:chExt cx="3183870" cy="2585155"/>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2362400" y="3408661"/>
              <a:ext cx="3183870"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15" name="Group 14">
            <a:extLst>
              <a:ext uri="{FF2B5EF4-FFF2-40B4-BE49-F238E27FC236}">
                <a16:creationId xmlns:a16="http://schemas.microsoft.com/office/drawing/2014/main" id="{74632E0E-48CA-A543-A547-0856BE90A59C}"/>
              </a:ext>
            </a:extLst>
          </p:cNvPr>
          <p:cNvGrpSpPr/>
          <p:nvPr/>
        </p:nvGrpSpPr>
        <p:grpSpPr>
          <a:xfrm>
            <a:off x="6400801" y="2864994"/>
            <a:ext cx="1087919" cy="2527612"/>
            <a:chOff x="5663152" y="3683481"/>
            <a:chExt cx="1087919" cy="1914589"/>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rot="5400000">
              <a:off x="4705857" y="4640776"/>
              <a:ext cx="191458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6E608078-32AB-AA40-B807-AF8D633562E5}"/>
                </a:ext>
              </a:extLst>
            </p:cNvPr>
            <p:cNvSpPr txBox="1"/>
            <p:nvPr/>
          </p:nvSpPr>
          <p:spPr>
            <a:xfrm>
              <a:off x="5777728" y="4632335"/>
              <a:ext cx="973343" cy="369332"/>
            </a:xfrm>
            <a:prstGeom prst="rect">
              <a:avLst/>
            </a:prstGeom>
            <a:noFill/>
          </p:spPr>
          <p:txBody>
            <a:bodyPr wrap="none" rtlCol="0">
              <a:spAutoFit/>
            </a:bodyPr>
            <a:lstStyle/>
            <a:p>
              <a:r>
                <a:rPr lang="en-US" dirty="0" err="1"/>
                <a:t>paddr</a:t>
              </a:r>
              <a:r>
                <a:rPr lang="en-US" dirty="0"/>
                <a:t> =</a:t>
              </a:r>
            </a:p>
          </p:txBody>
        </p:sp>
      </p:grpSp>
      <p:grpSp>
        <p:nvGrpSpPr>
          <p:cNvPr id="30" name="Group 29">
            <a:extLst>
              <a:ext uri="{FF2B5EF4-FFF2-40B4-BE49-F238E27FC236}">
                <a16:creationId xmlns:a16="http://schemas.microsoft.com/office/drawing/2014/main" id="{2431F705-F244-4048-AF3E-253E492E63C6}"/>
              </a:ext>
            </a:extLst>
          </p:cNvPr>
          <p:cNvGrpSpPr/>
          <p:nvPr/>
        </p:nvGrpSpPr>
        <p:grpSpPr>
          <a:xfrm>
            <a:off x="461969" y="1447800"/>
            <a:ext cx="909628" cy="2487168"/>
            <a:chOff x="6057900" y="2525269"/>
            <a:chExt cx="1752600" cy="2487168"/>
          </a:xfrm>
        </p:grpSpPr>
        <p:sp>
          <p:nvSpPr>
            <p:cNvPr id="31" name="Rectangle 30">
              <a:extLst>
                <a:ext uri="{FF2B5EF4-FFF2-40B4-BE49-F238E27FC236}">
                  <a16:creationId xmlns:a16="http://schemas.microsoft.com/office/drawing/2014/main" id="{1E1E41AB-4876-7E49-ABCD-9487D27B6B52}"/>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32" name="Rectangle 31">
              <a:extLst>
                <a:ext uri="{FF2B5EF4-FFF2-40B4-BE49-F238E27FC236}">
                  <a16:creationId xmlns:a16="http://schemas.microsoft.com/office/drawing/2014/main" id="{CC67A923-C353-FD49-BE57-4BC5CDB4B39F}"/>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33" name="Rectangle 32">
              <a:extLst>
                <a:ext uri="{FF2B5EF4-FFF2-40B4-BE49-F238E27FC236}">
                  <a16:creationId xmlns:a16="http://schemas.microsoft.com/office/drawing/2014/main" id="{6FF6D6A8-91D5-E346-ADF8-F0C24CA66C23}"/>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4" name="Rectangle 33">
              <a:extLst>
                <a:ext uri="{FF2B5EF4-FFF2-40B4-BE49-F238E27FC236}">
                  <a16:creationId xmlns:a16="http://schemas.microsoft.com/office/drawing/2014/main" id="{25611115-DC0D-F34E-B10D-500BB282A1C4}"/>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1B6AACA-4465-5C4C-A7ED-BE4A929E2F56}"/>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6" name="Straight Arrow Connector 35">
            <a:extLst>
              <a:ext uri="{FF2B5EF4-FFF2-40B4-BE49-F238E27FC236}">
                <a16:creationId xmlns:a16="http://schemas.microsoft.com/office/drawing/2014/main" id="{C2880C57-30E8-EC41-AD72-09A28B19C813}"/>
              </a:ext>
            </a:extLst>
          </p:cNvPr>
          <p:cNvCxnSpPr>
            <a:cxnSpLocks/>
            <a:stCxn id="35"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9B34F0C1-1ECE-8041-968F-796CD79D5351}"/>
              </a:ext>
            </a:extLst>
          </p:cNvPr>
          <p:cNvCxnSpPr>
            <a:cxnSpLocks/>
            <a:stCxn id="34"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5266098" y="2495662"/>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751540"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270" y="5482249"/>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p:cNvCxnSpPr>
          <p:nvPr/>
        </p:nvCxnSpPr>
        <p:spPr>
          <a:xfrm rot="16200000" flipH="1">
            <a:off x="2836219" y="3361228"/>
            <a:ext cx="2126958" cy="294586"/>
          </a:xfrm>
          <a:prstGeom prst="bentConnector3">
            <a:avLst>
              <a:gd name="adj1" fmla="val 100156"/>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553199" y="4514118"/>
            <a:ext cx="2566062" cy="303645"/>
            <a:chOff x="2892431" y="2285999"/>
            <a:chExt cx="1534929" cy="255070"/>
          </a:xfrm>
        </p:grpSpPr>
        <p:sp>
          <p:nvSpPr>
            <p:cNvPr id="41" name="Rectangle 40">
              <a:extLst>
                <a:ext uri="{FF2B5EF4-FFF2-40B4-BE49-F238E27FC236}">
                  <a16:creationId xmlns:a16="http://schemas.microsoft.com/office/drawing/2014/main" id="{634394C6-D3EB-D94A-B2C2-4ECC8B363379}"/>
                </a:ext>
              </a:extLst>
            </p:cNvPr>
            <p:cNvSpPr/>
            <p:nvPr/>
          </p:nvSpPr>
          <p:spPr>
            <a:xfrm>
              <a:off x="2892431" y="2286000"/>
              <a:ext cx="101562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Frame[page#]</a:t>
              </a:r>
            </a:p>
          </p:txBody>
        </p:sp>
        <p:sp>
          <p:nvSpPr>
            <p:cNvPr id="42" name="Rectangle 41">
              <a:extLst>
                <a:ext uri="{FF2B5EF4-FFF2-40B4-BE49-F238E27FC236}">
                  <a16:creationId xmlns:a16="http://schemas.microsoft.com/office/drawing/2014/main" id="{750130D1-75FC-4E41-9270-F49D41A97912}"/>
                </a:ext>
              </a:extLst>
            </p:cNvPr>
            <p:cNvSpPr/>
            <p:nvPr/>
          </p:nvSpPr>
          <p:spPr>
            <a:xfrm>
              <a:off x="3908056" y="2285999"/>
              <a:ext cx="519304" cy="2550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4694185" y="5059545"/>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extLst>
              <p:ext uri="{D42A27DB-BD31-4B8C-83A1-F6EECF244321}">
                <p14:modId xmlns:p14="http://schemas.microsoft.com/office/powerpoint/2010/main" val="64581575"/>
              </p:ext>
            </p:extLst>
          </p:nvPr>
        </p:nvGraphicFramePr>
        <p:xfrm>
          <a:off x="4046991" y="3429000"/>
          <a:ext cx="2173017" cy="1676400"/>
        </p:xfrm>
        <a:graphic>
          <a:graphicData uri="http://schemas.openxmlformats.org/drawingml/2006/table">
            <a:tbl>
              <a:tblPr firstRow="1" bandRow="1">
                <a:tableStyleId>{5C22544A-7EE6-4342-B048-85BDC9FD1C3A}</a:tableStyleId>
              </a:tblPr>
              <a:tblGrid>
                <a:gridCol w="352743">
                  <a:extLst>
                    <a:ext uri="{9D8B030D-6E8A-4147-A177-3AD203B41FA5}">
                      <a16:colId xmlns:a16="http://schemas.microsoft.com/office/drawing/2014/main" val="7733943"/>
                    </a:ext>
                  </a:extLst>
                </a:gridCol>
                <a:gridCol w="878343">
                  <a:extLst>
                    <a:ext uri="{9D8B030D-6E8A-4147-A177-3AD203B41FA5}">
                      <a16:colId xmlns:a16="http://schemas.microsoft.com/office/drawing/2014/main" val="2340536180"/>
                    </a:ext>
                  </a:extLst>
                </a:gridCol>
                <a:gridCol w="941931">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47</a:t>
                      </a:r>
                    </a:p>
                  </a:txBody>
                  <a:tcPr/>
                </a:tc>
                <a:tc>
                  <a:txBody>
                    <a:bodyPr/>
                    <a:lstStyle/>
                    <a:p>
                      <a:r>
                        <a:rPr lang="en-US" sz="1600" dirty="0"/>
                        <a:t>R,W</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R,W</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13</a:t>
                      </a:r>
                    </a:p>
                  </a:txBody>
                  <a:tcPr/>
                </a:tc>
                <a:tc>
                  <a:txBody>
                    <a:bodyPr/>
                    <a:lstStyle/>
                    <a:p>
                      <a:r>
                        <a:rPr lang="en-US" sz="1600" dirty="0"/>
                        <a:t>R,W</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42</a:t>
                      </a:r>
                    </a:p>
                  </a:txBody>
                  <a:tcPr/>
                </a:tc>
                <a:tc>
                  <a:txBody>
                    <a:bodyPr/>
                    <a:lstStyle/>
                    <a:p>
                      <a:r>
                        <a:rPr lang="en-US" sz="1600" dirty="0"/>
                        <a:t>R,X</a:t>
                      </a:r>
                    </a:p>
                  </a:txBody>
                  <a:tcPr/>
                </a:tc>
                <a:extLst>
                  <a:ext uri="{0D108BD9-81ED-4DB2-BD59-A6C34878D82A}">
                    <a16:rowId xmlns:a16="http://schemas.microsoft.com/office/drawing/2014/main" val="2122521055"/>
                  </a:ext>
                </a:extLst>
              </a:tr>
            </a:tbl>
          </a:graphicData>
        </a:graphic>
      </p:graphicFrame>
      <p:grpSp>
        <p:nvGrpSpPr>
          <p:cNvPr id="45" name="Group 44">
            <a:extLst>
              <a:ext uri="{FF2B5EF4-FFF2-40B4-BE49-F238E27FC236}">
                <a16:creationId xmlns:a16="http://schemas.microsoft.com/office/drawing/2014/main" id="{4C9DF109-EA99-904F-B21C-8C917551D517}"/>
              </a:ext>
            </a:extLst>
          </p:cNvPr>
          <p:cNvGrpSpPr/>
          <p:nvPr/>
        </p:nvGrpSpPr>
        <p:grpSpPr>
          <a:xfrm rot="1758707">
            <a:off x="7282738" y="2983293"/>
            <a:ext cx="1683938" cy="307777"/>
            <a:chOff x="2704087" y="2428109"/>
            <a:chExt cx="1258859" cy="307777"/>
          </a:xfrm>
        </p:grpSpPr>
        <p:cxnSp>
          <p:nvCxnSpPr>
            <p:cNvPr id="46" name="Straight Arrow Connector 45">
              <a:extLst>
                <a:ext uri="{FF2B5EF4-FFF2-40B4-BE49-F238E27FC236}">
                  <a16:creationId xmlns:a16="http://schemas.microsoft.com/office/drawing/2014/main" id="{7DA3E7BB-E3AD-8340-86CE-9B1C3FA1EFB9}"/>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Box 46">
              <a:extLst>
                <a:ext uri="{FF2B5EF4-FFF2-40B4-BE49-F238E27FC236}">
                  <a16:creationId xmlns:a16="http://schemas.microsoft.com/office/drawing/2014/main" id="{188AFD2D-5870-9E42-86E9-2CD6864D3CC1}"/>
                </a:ext>
              </a:extLst>
            </p:cNvPr>
            <p:cNvSpPr txBox="1"/>
            <p:nvPr/>
          </p:nvSpPr>
          <p:spPr>
            <a:xfrm>
              <a:off x="2704087" y="2428109"/>
              <a:ext cx="859460" cy="307777"/>
            </a:xfrm>
            <a:prstGeom prst="rect">
              <a:avLst/>
            </a:prstGeom>
            <a:noFill/>
          </p:spPr>
          <p:txBody>
            <a:bodyPr wrap="none" rtlCol="0">
              <a:spAutoFit/>
            </a:bodyPr>
            <a:lstStyle/>
            <a:p>
              <a:r>
                <a:rPr lang="en-US" sz="1400" dirty="0"/>
                <a:t>Invalid page</a:t>
              </a:r>
            </a:p>
          </p:txBody>
        </p:sp>
      </p:grpSp>
      <p:sp>
        <p:nvSpPr>
          <p:cNvPr id="48" name="TextBox 47">
            <a:extLst>
              <a:ext uri="{FF2B5EF4-FFF2-40B4-BE49-F238E27FC236}">
                <a16:creationId xmlns:a16="http://schemas.microsoft.com/office/drawing/2014/main" id="{DCBAC530-8EBE-3041-B267-73D2C6512C93}"/>
              </a:ext>
            </a:extLst>
          </p:cNvPr>
          <p:cNvSpPr txBox="1"/>
          <p:nvPr/>
        </p:nvSpPr>
        <p:spPr>
          <a:xfrm rot="5400000">
            <a:off x="8338104" y="3431800"/>
            <a:ext cx="1300356" cy="369332"/>
          </a:xfrm>
          <a:prstGeom prst="rect">
            <a:avLst/>
          </a:prstGeom>
          <a:noFill/>
        </p:spPr>
        <p:txBody>
          <a:bodyPr wrap="none" rtlCol="0">
            <a:spAutoFit/>
          </a:bodyPr>
          <a:lstStyle/>
          <a:p>
            <a:r>
              <a:rPr lang="en-US" dirty="0"/>
              <a:t>Page Fault</a:t>
            </a:r>
          </a:p>
        </p:txBody>
      </p:sp>
      <p:sp>
        <p:nvSpPr>
          <p:cNvPr id="28" name="TextBox 27">
            <a:extLst>
              <a:ext uri="{FF2B5EF4-FFF2-40B4-BE49-F238E27FC236}">
                <a16:creationId xmlns:a16="http://schemas.microsoft.com/office/drawing/2014/main" id="{53E50984-C2B3-9E4A-962A-3D8D923858DF}"/>
              </a:ext>
            </a:extLst>
          </p:cNvPr>
          <p:cNvSpPr txBox="1"/>
          <p:nvPr/>
        </p:nvSpPr>
        <p:spPr>
          <a:xfrm>
            <a:off x="3990313" y="3117236"/>
            <a:ext cx="1261884" cy="369332"/>
          </a:xfrm>
          <a:prstGeom prst="rect">
            <a:avLst/>
          </a:prstGeom>
          <a:noFill/>
        </p:spPr>
        <p:txBody>
          <a:bodyPr wrap="none" rtlCol="0">
            <a:spAutoFit/>
          </a:bodyPr>
          <a:lstStyle/>
          <a:p>
            <a:r>
              <a:rPr lang="en-US" dirty="0"/>
              <a:t>page table</a:t>
            </a:r>
          </a:p>
        </p:txBody>
      </p:sp>
    </p:spTree>
    <p:extLst>
      <p:ext uri="{BB962C8B-B14F-4D97-AF65-F5344CB8AC3E}">
        <p14:creationId xmlns:p14="http://schemas.microsoft.com/office/powerpoint/2010/main" val="5765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D350-DBAC-1247-A5F3-35B2250B3B3C}"/>
              </a:ext>
            </a:extLst>
          </p:cNvPr>
          <p:cNvSpPr>
            <a:spLocks noGrp="1"/>
          </p:cNvSpPr>
          <p:nvPr>
            <p:ph type="title"/>
          </p:nvPr>
        </p:nvSpPr>
        <p:spPr/>
        <p:txBody>
          <a:bodyPr/>
          <a:lstStyle/>
          <a:p>
            <a:r>
              <a:rPr lang="en-US" dirty="0"/>
              <a:t>Review: Paging</a:t>
            </a:r>
          </a:p>
        </p:txBody>
      </p:sp>
      <p:sp>
        <p:nvSpPr>
          <p:cNvPr id="5" name="Content Placeholder 4">
            <a:extLst>
              <a:ext uri="{FF2B5EF4-FFF2-40B4-BE49-F238E27FC236}">
                <a16:creationId xmlns:a16="http://schemas.microsoft.com/office/drawing/2014/main" id="{3C3F3DC5-77C7-1941-AA32-90B3F1F37B88}"/>
              </a:ext>
            </a:extLst>
          </p:cNvPr>
          <p:cNvSpPr>
            <a:spLocks noGrp="1"/>
          </p:cNvSpPr>
          <p:nvPr>
            <p:ph idx="1"/>
          </p:nvPr>
        </p:nvSpPr>
        <p:spPr>
          <a:xfrm>
            <a:off x="457200" y="1600200"/>
            <a:ext cx="8229600" cy="5181600"/>
          </a:xfrm>
        </p:spPr>
        <p:txBody>
          <a:bodyPr>
            <a:normAutofit/>
          </a:bodyPr>
          <a:lstStyle/>
          <a:p>
            <a:pPr marL="0" indent="0">
              <a:buNone/>
            </a:pPr>
            <a:r>
              <a:rPr lang="en-US" dirty="0"/>
              <a:t>Assume that you are currently executing a process P with the following page table on a system with 16 byte pages: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What is the physical address that corresponds to the virtual address 0xEA8B2?</a:t>
            </a:r>
          </a:p>
          <a:p>
            <a:r>
              <a:rPr lang="en-US" dirty="0"/>
              <a:t>What is the physical address that corresponds to the virtual address 0xEA8A7?</a:t>
            </a:r>
          </a:p>
          <a:p>
            <a:r>
              <a:rPr lang="en-US" dirty="0"/>
              <a:t>What is the physical address that corresponds to the virtual address 0xEA89A?</a:t>
            </a:r>
          </a:p>
          <a:p>
            <a:endParaRPr lang="en-US" dirty="0"/>
          </a:p>
        </p:txBody>
      </p:sp>
      <p:graphicFrame>
        <p:nvGraphicFramePr>
          <p:cNvPr id="4" name="Table 3">
            <a:extLst>
              <a:ext uri="{FF2B5EF4-FFF2-40B4-BE49-F238E27FC236}">
                <a16:creationId xmlns:a16="http://schemas.microsoft.com/office/drawing/2014/main" id="{42C6FCDA-DFF9-1C4A-BCE1-5F2B46767392}"/>
              </a:ext>
            </a:extLst>
          </p:cNvPr>
          <p:cNvGraphicFramePr>
            <a:graphicFrameLocks noGrp="1"/>
          </p:cNvGraphicFramePr>
          <p:nvPr>
            <p:extLst>
              <p:ext uri="{D42A27DB-BD31-4B8C-83A1-F6EECF244321}">
                <p14:modId xmlns:p14="http://schemas.microsoft.com/office/powerpoint/2010/main" val="2422444148"/>
              </p:ext>
            </p:extLst>
          </p:nvPr>
        </p:nvGraphicFramePr>
        <p:xfrm>
          <a:off x="1371600" y="2387184"/>
          <a:ext cx="2057401" cy="1676400"/>
        </p:xfrm>
        <a:graphic>
          <a:graphicData uri="http://schemas.openxmlformats.org/drawingml/2006/table">
            <a:tbl>
              <a:tblPr firstRow="1" bandRow="1">
                <a:tableStyleId>{5C22544A-7EE6-4342-B048-85BDC9FD1C3A}</a:tableStyleId>
              </a:tblPr>
              <a:tblGrid>
                <a:gridCol w="328999">
                  <a:extLst>
                    <a:ext uri="{9D8B030D-6E8A-4147-A177-3AD203B41FA5}">
                      <a16:colId xmlns:a16="http://schemas.microsoft.com/office/drawing/2014/main" val="2369243234"/>
                    </a:ext>
                  </a:extLst>
                </a:gridCol>
                <a:gridCol w="822497">
                  <a:extLst>
                    <a:ext uri="{9D8B030D-6E8A-4147-A177-3AD203B41FA5}">
                      <a16:colId xmlns:a16="http://schemas.microsoft.com/office/drawing/2014/main" val="3707900404"/>
                    </a:ext>
                  </a:extLst>
                </a:gridCol>
                <a:gridCol w="905905">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0x47</a:t>
                      </a:r>
                    </a:p>
                  </a:txBody>
                  <a:tcPr/>
                </a:tc>
                <a:tc>
                  <a:txBody>
                    <a:bodyPr/>
                    <a:lstStyle/>
                    <a:p>
                      <a:r>
                        <a:rPr lang="en-US" sz="1600" dirty="0"/>
                        <a:t>R,W</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R,W</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0x13</a:t>
                      </a:r>
                    </a:p>
                  </a:txBody>
                  <a:tcPr/>
                </a:tc>
                <a:tc>
                  <a:txBody>
                    <a:bodyPr/>
                    <a:lstStyle/>
                    <a:p>
                      <a:r>
                        <a:rPr lang="en-US" sz="1600" dirty="0"/>
                        <a:t>R,W</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0x23</a:t>
                      </a:r>
                    </a:p>
                  </a:txBody>
                  <a:tcPr/>
                </a:tc>
                <a:tc>
                  <a:txBody>
                    <a:bodyPr/>
                    <a:lstStyle/>
                    <a:p>
                      <a:r>
                        <a:rPr lang="en-US" sz="1600" dirty="0"/>
                        <a:t>R,X</a:t>
                      </a:r>
                    </a:p>
                  </a:txBody>
                  <a:tcPr/>
                </a:tc>
                <a:extLst>
                  <a:ext uri="{0D108BD9-81ED-4DB2-BD59-A6C34878D82A}">
                    <a16:rowId xmlns:a16="http://schemas.microsoft.com/office/drawing/2014/main" val="2122521055"/>
                  </a:ext>
                </a:extLst>
              </a:tr>
            </a:tbl>
          </a:graphicData>
        </a:graphic>
      </p:graphicFrame>
      <p:sp>
        <p:nvSpPr>
          <p:cNvPr id="3" name="TextBox 2">
            <a:extLst>
              <a:ext uri="{FF2B5EF4-FFF2-40B4-BE49-F238E27FC236}">
                <a16:creationId xmlns:a16="http://schemas.microsoft.com/office/drawing/2014/main" id="{58DC3CFD-D539-2C43-9291-B244323AB892}"/>
              </a:ext>
            </a:extLst>
          </p:cNvPr>
          <p:cNvSpPr txBox="1"/>
          <p:nvPr/>
        </p:nvSpPr>
        <p:spPr>
          <a:xfrm>
            <a:off x="64529" y="3375285"/>
            <a:ext cx="1354302" cy="369332"/>
          </a:xfrm>
          <a:prstGeom prst="rect">
            <a:avLst/>
          </a:prstGeom>
          <a:noFill/>
        </p:spPr>
        <p:txBody>
          <a:bodyPr wrap="square" rtlCol="0">
            <a:spAutoFit/>
          </a:bodyPr>
          <a:lstStyle/>
          <a:p>
            <a:pPr algn="r"/>
            <a:r>
              <a:rPr lang="en-US" dirty="0"/>
              <a:t>0xEA89</a:t>
            </a:r>
          </a:p>
        </p:txBody>
      </p:sp>
      <p:sp>
        <p:nvSpPr>
          <p:cNvPr id="6" name="TextBox 5">
            <a:extLst>
              <a:ext uri="{FF2B5EF4-FFF2-40B4-BE49-F238E27FC236}">
                <a16:creationId xmlns:a16="http://schemas.microsoft.com/office/drawing/2014/main" id="{17B6D7E9-6E1D-434A-B750-9DE7DDDB6C5E}"/>
              </a:ext>
            </a:extLst>
          </p:cNvPr>
          <p:cNvSpPr txBox="1"/>
          <p:nvPr/>
        </p:nvSpPr>
        <p:spPr>
          <a:xfrm>
            <a:off x="79520" y="3720059"/>
            <a:ext cx="1354302" cy="369332"/>
          </a:xfrm>
          <a:prstGeom prst="rect">
            <a:avLst/>
          </a:prstGeom>
          <a:noFill/>
        </p:spPr>
        <p:txBody>
          <a:bodyPr wrap="square" rtlCol="0">
            <a:spAutoFit/>
          </a:bodyPr>
          <a:lstStyle/>
          <a:p>
            <a:pPr algn="r"/>
            <a:r>
              <a:rPr lang="en-US" dirty="0"/>
              <a:t>0xEA88</a:t>
            </a:r>
          </a:p>
        </p:txBody>
      </p:sp>
      <p:sp>
        <p:nvSpPr>
          <p:cNvPr id="7" name="TextBox 6">
            <a:extLst>
              <a:ext uri="{FF2B5EF4-FFF2-40B4-BE49-F238E27FC236}">
                <a16:creationId xmlns:a16="http://schemas.microsoft.com/office/drawing/2014/main" id="{B8F01C9A-BC9A-B244-BB84-943C1354D8F8}"/>
              </a:ext>
            </a:extLst>
          </p:cNvPr>
          <p:cNvSpPr txBox="1"/>
          <p:nvPr/>
        </p:nvSpPr>
        <p:spPr>
          <a:xfrm>
            <a:off x="76200" y="2686986"/>
            <a:ext cx="1361369" cy="369332"/>
          </a:xfrm>
          <a:prstGeom prst="rect">
            <a:avLst/>
          </a:prstGeom>
          <a:noFill/>
        </p:spPr>
        <p:txBody>
          <a:bodyPr wrap="square" rtlCol="0">
            <a:spAutoFit/>
          </a:bodyPr>
          <a:lstStyle/>
          <a:p>
            <a:pPr algn="r"/>
            <a:r>
              <a:rPr lang="en-US" dirty="0"/>
              <a:t>0xEA8B</a:t>
            </a:r>
          </a:p>
        </p:txBody>
      </p:sp>
      <p:sp>
        <p:nvSpPr>
          <p:cNvPr id="8" name="TextBox 7">
            <a:extLst>
              <a:ext uri="{FF2B5EF4-FFF2-40B4-BE49-F238E27FC236}">
                <a16:creationId xmlns:a16="http://schemas.microsoft.com/office/drawing/2014/main" id="{16009ED5-B8AB-6A4E-80FC-C2029ABC47B9}"/>
              </a:ext>
            </a:extLst>
          </p:cNvPr>
          <p:cNvSpPr txBox="1"/>
          <p:nvPr/>
        </p:nvSpPr>
        <p:spPr>
          <a:xfrm>
            <a:off x="61209" y="3031760"/>
            <a:ext cx="1361369" cy="369332"/>
          </a:xfrm>
          <a:prstGeom prst="rect">
            <a:avLst/>
          </a:prstGeom>
          <a:noFill/>
        </p:spPr>
        <p:txBody>
          <a:bodyPr wrap="square" rtlCol="0">
            <a:spAutoFit/>
          </a:bodyPr>
          <a:lstStyle/>
          <a:p>
            <a:pPr algn="r"/>
            <a:r>
              <a:rPr lang="en-US" dirty="0"/>
              <a:t>0xEA8A</a:t>
            </a:r>
          </a:p>
        </p:txBody>
      </p:sp>
      <p:sp>
        <p:nvSpPr>
          <p:cNvPr id="9" name="TextBox 8">
            <a:extLst>
              <a:ext uri="{FF2B5EF4-FFF2-40B4-BE49-F238E27FC236}">
                <a16:creationId xmlns:a16="http://schemas.microsoft.com/office/drawing/2014/main" id="{BB3826E0-D351-9648-A757-FB509D9805F8}"/>
              </a:ext>
            </a:extLst>
          </p:cNvPr>
          <p:cNvSpPr txBox="1"/>
          <p:nvPr/>
        </p:nvSpPr>
        <p:spPr>
          <a:xfrm rot="16200000">
            <a:off x="872581" y="2391102"/>
            <a:ext cx="415498"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6A08849F-5B51-2649-A153-338794D3E353}"/>
              </a:ext>
            </a:extLst>
          </p:cNvPr>
          <p:cNvSpPr txBox="1"/>
          <p:nvPr/>
        </p:nvSpPr>
        <p:spPr>
          <a:xfrm rot="16200000">
            <a:off x="872581" y="3980925"/>
            <a:ext cx="415498" cy="369332"/>
          </a:xfrm>
          <a:prstGeom prst="rect">
            <a:avLst/>
          </a:prstGeom>
          <a:noFill/>
        </p:spPr>
        <p:txBody>
          <a:bodyPr wrap="none" rtlCol="0">
            <a:spAutoFit/>
          </a:bodyPr>
          <a:lstStyle/>
          <a:p>
            <a:r>
              <a:rPr lang="en-US" dirty="0"/>
              <a:t>…</a:t>
            </a:r>
          </a:p>
        </p:txBody>
      </p:sp>
      <p:sp>
        <p:nvSpPr>
          <p:cNvPr id="19" name="Rectangle 18">
            <a:extLst>
              <a:ext uri="{FF2B5EF4-FFF2-40B4-BE49-F238E27FC236}">
                <a16:creationId xmlns:a16="http://schemas.microsoft.com/office/drawing/2014/main" id="{DF93E5C4-0DBE-6917-F0A7-9C1CF6BB7EFA}"/>
              </a:ext>
            </a:extLst>
          </p:cNvPr>
          <p:cNvSpPr/>
          <p:nvPr/>
        </p:nvSpPr>
        <p:spPr>
          <a:xfrm>
            <a:off x="4425005" y="5410564"/>
            <a:ext cx="1289994"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0xEA8A</a:t>
            </a:r>
          </a:p>
        </p:txBody>
      </p:sp>
      <p:sp>
        <p:nvSpPr>
          <p:cNvPr id="20" name="Rectangle 19">
            <a:extLst>
              <a:ext uri="{FF2B5EF4-FFF2-40B4-BE49-F238E27FC236}">
                <a16:creationId xmlns:a16="http://schemas.microsoft.com/office/drawing/2014/main" id="{D445AE3E-4F57-5B3B-4EE1-737261A4ECB1}"/>
              </a:ext>
            </a:extLst>
          </p:cNvPr>
          <p:cNvSpPr/>
          <p:nvPr/>
        </p:nvSpPr>
        <p:spPr>
          <a:xfrm>
            <a:off x="5714999" y="5410564"/>
            <a:ext cx="691206"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0x7</a:t>
            </a:r>
          </a:p>
        </p:txBody>
      </p:sp>
      <p:sp>
        <p:nvSpPr>
          <p:cNvPr id="21" name="TextBox 20">
            <a:extLst>
              <a:ext uri="{FF2B5EF4-FFF2-40B4-BE49-F238E27FC236}">
                <a16:creationId xmlns:a16="http://schemas.microsoft.com/office/drawing/2014/main" id="{69DDAB76-7F1D-B6E5-6D20-83164A2A6B1D}"/>
              </a:ext>
            </a:extLst>
          </p:cNvPr>
          <p:cNvSpPr txBox="1"/>
          <p:nvPr/>
        </p:nvSpPr>
        <p:spPr>
          <a:xfrm>
            <a:off x="6643680" y="5309427"/>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24" name="TextBox 23">
            <a:extLst>
              <a:ext uri="{FF2B5EF4-FFF2-40B4-BE49-F238E27FC236}">
                <a16:creationId xmlns:a16="http://schemas.microsoft.com/office/drawing/2014/main" id="{C7834423-706E-D471-792D-4D43B1A119B2}"/>
              </a:ext>
            </a:extLst>
          </p:cNvPr>
          <p:cNvSpPr txBox="1"/>
          <p:nvPr/>
        </p:nvSpPr>
        <p:spPr>
          <a:xfrm>
            <a:off x="6637018" y="6162590"/>
            <a:ext cx="1636987" cy="461665"/>
          </a:xfrm>
          <a:prstGeom prst="rect">
            <a:avLst/>
          </a:prstGeom>
          <a:noFill/>
        </p:spPr>
        <p:txBody>
          <a:bodyPr wrap="none" rtlCol="0">
            <a:spAutoFit/>
          </a:bodyPr>
          <a:lstStyle/>
          <a:p>
            <a:r>
              <a:rPr lang="en-US" sz="2400" b="1" dirty="0">
                <a:solidFill>
                  <a:schemeClr val="accent1"/>
                </a:solidFill>
              </a:rPr>
              <a:t>page fault</a:t>
            </a:r>
          </a:p>
        </p:txBody>
      </p:sp>
      <p:sp>
        <p:nvSpPr>
          <p:cNvPr id="14" name="Rectangle 13">
            <a:extLst>
              <a:ext uri="{FF2B5EF4-FFF2-40B4-BE49-F238E27FC236}">
                <a16:creationId xmlns:a16="http://schemas.microsoft.com/office/drawing/2014/main" id="{289BF62A-6FC0-67C3-2873-C347439C06B2}"/>
              </a:ext>
            </a:extLst>
          </p:cNvPr>
          <p:cNvSpPr/>
          <p:nvPr/>
        </p:nvSpPr>
        <p:spPr>
          <a:xfrm>
            <a:off x="4400469" y="4613448"/>
            <a:ext cx="131453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0xEA8B</a:t>
            </a:r>
          </a:p>
        </p:txBody>
      </p:sp>
      <p:sp>
        <p:nvSpPr>
          <p:cNvPr id="15" name="Rectangle 14">
            <a:extLst>
              <a:ext uri="{FF2B5EF4-FFF2-40B4-BE49-F238E27FC236}">
                <a16:creationId xmlns:a16="http://schemas.microsoft.com/office/drawing/2014/main" id="{FDF9E6A3-8EAE-6119-D2FE-4CE96E6C2273}"/>
              </a:ext>
            </a:extLst>
          </p:cNvPr>
          <p:cNvSpPr/>
          <p:nvPr/>
        </p:nvSpPr>
        <p:spPr>
          <a:xfrm>
            <a:off x="5714999" y="4613448"/>
            <a:ext cx="666669"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0x2</a:t>
            </a:r>
          </a:p>
        </p:txBody>
      </p:sp>
      <p:sp>
        <p:nvSpPr>
          <p:cNvPr id="18" name="TextBox 17">
            <a:extLst>
              <a:ext uri="{FF2B5EF4-FFF2-40B4-BE49-F238E27FC236}">
                <a16:creationId xmlns:a16="http://schemas.microsoft.com/office/drawing/2014/main" id="{27C4A076-CA28-90F3-EB40-0C1A939D9133}"/>
              </a:ext>
            </a:extLst>
          </p:cNvPr>
          <p:cNvSpPr txBox="1"/>
          <p:nvPr/>
        </p:nvSpPr>
        <p:spPr>
          <a:xfrm>
            <a:off x="6637018" y="4547335"/>
            <a:ext cx="1042273" cy="461665"/>
          </a:xfrm>
          <a:prstGeom prst="rect">
            <a:avLst/>
          </a:prstGeom>
          <a:noFill/>
        </p:spPr>
        <p:txBody>
          <a:bodyPr wrap="none" rtlCol="0">
            <a:spAutoFit/>
          </a:bodyPr>
          <a:lstStyle/>
          <a:p>
            <a:r>
              <a:rPr lang="en-US" sz="2400" b="1" dirty="0">
                <a:solidFill>
                  <a:schemeClr val="accent1"/>
                </a:solidFill>
              </a:rPr>
              <a:t>0x472</a:t>
            </a:r>
          </a:p>
        </p:txBody>
      </p:sp>
      <p:sp>
        <p:nvSpPr>
          <p:cNvPr id="25" name="Rectangle 24">
            <a:extLst>
              <a:ext uri="{FF2B5EF4-FFF2-40B4-BE49-F238E27FC236}">
                <a16:creationId xmlns:a16="http://schemas.microsoft.com/office/drawing/2014/main" id="{3A0ADAF6-E09B-F3B4-A128-227BA014BA62}"/>
              </a:ext>
            </a:extLst>
          </p:cNvPr>
          <p:cNvSpPr/>
          <p:nvPr/>
        </p:nvSpPr>
        <p:spPr>
          <a:xfrm>
            <a:off x="4423328" y="6248400"/>
            <a:ext cx="1289994"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0xEA89</a:t>
            </a:r>
          </a:p>
        </p:txBody>
      </p:sp>
      <p:sp>
        <p:nvSpPr>
          <p:cNvPr id="29" name="Rectangle 28">
            <a:extLst>
              <a:ext uri="{FF2B5EF4-FFF2-40B4-BE49-F238E27FC236}">
                <a16:creationId xmlns:a16="http://schemas.microsoft.com/office/drawing/2014/main" id="{FC2B5B28-5A04-0E4D-2BBC-6B3612B03549}"/>
              </a:ext>
            </a:extLst>
          </p:cNvPr>
          <p:cNvSpPr/>
          <p:nvPr/>
        </p:nvSpPr>
        <p:spPr>
          <a:xfrm>
            <a:off x="5713322" y="6248400"/>
            <a:ext cx="691206"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0xA</a:t>
            </a:r>
          </a:p>
        </p:txBody>
      </p:sp>
      <p:sp>
        <p:nvSpPr>
          <p:cNvPr id="26" name="Rectangle 25">
            <a:extLst>
              <a:ext uri="{FF2B5EF4-FFF2-40B4-BE49-F238E27FC236}">
                <a16:creationId xmlns:a16="http://schemas.microsoft.com/office/drawing/2014/main" id="{78525CB6-6A19-65A9-B124-CDBCC55D5D29}"/>
              </a:ext>
            </a:extLst>
          </p:cNvPr>
          <p:cNvSpPr/>
          <p:nvPr/>
        </p:nvSpPr>
        <p:spPr>
          <a:xfrm>
            <a:off x="4325817" y="6169967"/>
            <a:ext cx="38521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E5EB74-3279-2C33-C882-8BB04A728968}"/>
              </a:ext>
            </a:extLst>
          </p:cNvPr>
          <p:cNvSpPr/>
          <p:nvPr/>
        </p:nvSpPr>
        <p:spPr>
          <a:xfrm>
            <a:off x="4344357" y="5314780"/>
            <a:ext cx="353686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BAAF90-91CA-DE5A-3998-6953DCCFD853}"/>
              </a:ext>
            </a:extLst>
          </p:cNvPr>
          <p:cNvSpPr/>
          <p:nvPr/>
        </p:nvSpPr>
        <p:spPr>
          <a:xfrm>
            <a:off x="4297909" y="4581244"/>
            <a:ext cx="38521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27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4" grpId="0"/>
      <p:bldP spid="14" grpId="0" animBg="1"/>
      <p:bldP spid="15" grpId="0" animBg="1"/>
      <p:bldP spid="18" grpId="0"/>
      <p:bldP spid="25" grpId="0" animBg="1"/>
      <p:bldP spid="29"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Evaluating Paging</a:t>
            </a:r>
          </a:p>
        </p:txBody>
      </p:sp>
      <p:sp>
        <p:nvSpPr>
          <p:cNvPr id="6" name="Content Placeholder 5"/>
          <p:cNvSpPr>
            <a:spLocks noGrp="1"/>
          </p:cNvSpPr>
          <p:nvPr>
            <p:ph sz="half" idx="2"/>
          </p:nvPr>
        </p:nvSpPr>
        <p:spPr>
          <a:xfrm>
            <a:off x="4419600" y="1828800"/>
            <a:ext cx="4038600" cy="4562856"/>
          </a:xfrm>
        </p:spPr>
        <p:txBody>
          <a:bodyPr>
            <a:normAutofit fontScale="70000" lnSpcReduction="20000"/>
          </a:bodyPr>
          <a:lstStyle/>
          <a:p>
            <a:r>
              <a:rPr lang="en-US" sz="3000" b="1" dirty="0">
                <a:solidFill>
                  <a:schemeClr val="accent1"/>
                </a:solidFill>
              </a:rPr>
              <a:t>Isolation: </a:t>
            </a:r>
            <a:r>
              <a:rPr lang="en-US" sz="3000" dirty="0"/>
              <a:t>don’t want different process states collided in physical memory</a:t>
            </a:r>
          </a:p>
          <a:p>
            <a:pPr marL="0" indent="0">
              <a:buNone/>
            </a:pPr>
            <a:r>
              <a:rPr lang="en-US" sz="3000" dirty="0"/>
              <a:t> </a:t>
            </a:r>
          </a:p>
          <a:p>
            <a:r>
              <a:rPr lang="en-US" sz="3000" b="1" dirty="0">
                <a:solidFill>
                  <a:schemeClr val="accent1"/>
                </a:solidFill>
              </a:rPr>
              <a:t>Efficiency:</a:t>
            </a:r>
            <a:r>
              <a:rPr lang="en-US" sz="3000" dirty="0">
                <a:solidFill>
                  <a:schemeClr val="accent1"/>
                </a:solidFill>
              </a:rPr>
              <a:t> </a:t>
            </a:r>
            <a:r>
              <a:rPr lang="en-US" sz="3000" dirty="0"/>
              <a:t>want fast reads/writes to memory</a:t>
            </a:r>
          </a:p>
          <a:p>
            <a:pPr marL="0" indent="0">
              <a:buNone/>
            </a:pPr>
            <a:endParaRPr lang="en-US" sz="3000" dirty="0"/>
          </a:p>
          <a:p>
            <a:r>
              <a:rPr lang="en-US" sz="3000" b="1" dirty="0">
                <a:solidFill>
                  <a:schemeClr val="accent1"/>
                </a:solidFill>
              </a:rPr>
              <a:t>Sharing: </a:t>
            </a:r>
            <a:r>
              <a:rPr lang="en-US" sz="3000" dirty="0"/>
              <a:t>want option to overlap for communication</a:t>
            </a:r>
          </a:p>
          <a:p>
            <a:endParaRPr lang="en-US" sz="3000" b="1" dirty="0">
              <a:solidFill>
                <a:schemeClr val="accent1"/>
              </a:solidFill>
            </a:endParaRPr>
          </a:p>
          <a:p>
            <a:r>
              <a:rPr lang="en-US" sz="3000" b="1" dirty="0">
                <a:solidFill>
                  <a:schemeClr val="accent1"/>
                </a:solidFill>
              </a:rPr>
              <a:t>Utilization: </a:t>
            </a:r>
            <a:r>
              <a:rPr lang="en-US" sz="3000" dirty="0"/>
              <a:t>want best use of limited resource</a:t>
            </a:r>
          </a:p>
          <a:p>
            <a:pPr marL="0" indent="0">
              <a:buNone/>
            </a:pPr>
            <a:endParaRPr lang="en-US" sz="3000" dirty="0"/>
          </a:p>
          <a:p>
            <a:r>
              <a:rPr lang="en-US" sz="3000" b="1" dirty="0">
                <a:solidFill>
                  <a:schemeClr val="accent1"/>
                </a:solidFill>
              </a:rPr>
              <a:t>Virtualization: </a:t>
            </a:r>
            <a:r>
              <a:rPr lang="en-US" sz="3000" dirty="0"/>
              <a:t>want to create illusion of more resources</a:t>
            </a:r>
          </a:p>
          <a:p>
            <a:endParaRPr lang="en-US" sz="3000" dirty="0"/>
          </a:p>
          <a:p>
            <a:endParaRPr lang="en-US" dirty="0"/>
          </a:p>
        </p:txBody>
      </p:sp>
      <p:pic>
        <p:nvPicPr>
          <p:cNvPr id="24" name="Picture 23" descr="A picture containing game, drawing&#10;&#10;Description automatically generated">
            <a:extLst>
              <a:ext uri="{FF2B5EF4-FFF2-40B4-BE49-F238E27FC236}">
                <a16:creationId xmlns:a16="http://schemas.microsoft.com/office/drawing/2014/main" id="{8E2D9247-E548-C844-B2A6-905E855AAA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305800" y="1828800"/>
            <a:ext cx="732694" cy="726964"/>
          </a:xfrm>
          <a:prstGeom prst="rect">
            <a:avLst/>
          </a:prstGeom>
        </p:spPr>
      </p:pic>
      <p:pic>
        <p:nvPicPr>
          <p:cNvPr id="29" name="Picture 28" descr="A close up of a logo&#10;&#10;Description automatically generated">
            <a:extLst>
              <a:ext uri="{FF2B5EF4-FFF2-40B4-BE49-F238E27FC236}">
                <a16:creationId xmlns:a16="http://schemas.microsoft.com/office/drawing/2014/main" id="{C672405B-7902-424E-9997-9DF0E15088A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604" b="91509" l="9664" r="89916">
                        <a14:foregroundMark x1="33193" y1="11321" x2="62605" y2="11792"/>
                        <a14:foregroundMark x1="48319" y1="6604" x2="48319" y2="6604"/>
                        <a14:foregroundMark x1="34034" y1="90566" x2="62185" y2="91509"/>
                        <a14:foregroundMark x1="38235" y1="32547" x2="60924" y2="70283"/>
                        <a14:foregroundMark x1="36555" y1="68396" x2="57563" y2="35377"/>
                        <a14:foregroundMark x1="57563" y1="35377" x2="60924" y2="32547"/>
                        <a14:foregroundMark x1="53782" y1="50000" x2="67647" y2="70283"/>
                      </a14:backgroundRemoval>
                    </a14:imgEffect>
                  </a14:imgLayer>
                </a14:imgProps>
              </a:ext>
              <a:ext uri="{28A0092B-C50C-407E-A947-70E740481C1C}">
                <a14:useLocalDpi xmlns:a14="http://schemas.microsoft.com/office/drawing/2010/main" val="0"/>
              </a:ext>
            </a:extLst>
          </a:blip>
          <a:srcRect l="7868" r="11475"/>
          <a:stretch/>
        </p:blipFill>
        <p:spPr>
          <a:xfrm>
            <a:off x="8269653" y="2750561"/>
            <a:ext cx="732694" cy="809182"/>
          </a:xfrm>
          <a:prstGeom prst="rect">
            <a:avLst/>
          </a:prstGeom>
        </p:spPr>
      </p:pic>
      <p:pic>
        <p:nvPicPr>
          <p:cNvPr id="31" name="Picture 30" descr="A picture containing game, drawing&#10;&#10;Description automatically generated">
            <a:extLst>
              <a:ext uri="{FF2B5EF4-FFF2-40B4-BE49-F238E27FC236}">
                <a16:creationId xmlns:a16="http://schemas.microsoft.com/office/drawing/2014/main" id="{C5A729A6-7A68-DC4B-8830-210D78A23DDA}"/>
              </a:ext>
            </a:extLst>
          </p:cNvPr>
          <p:cNvPicPr>
            <a:picLocks noChangeAspect="1"/>
          </p:cNvPicPr>
          <p:nvPr/>
        </p:nvPicPr>
        <p:blipFill rotWithShape="1">
          <a:blip r:embed="rId3">
            <a:extLst>
              <a:ext uri="{BEBA8EAE-BF5A-486C-A8C5-ECC9F3942E4B}">
                <a14:imgProps xmlns:a14="http://schemas.microsoft.com/office/drawing/2010/main">
                  <a14:imgLayer r:embed="rId7">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3754541"/>
            <a:ext cx="732694" cy="726964"/>
          </a:xfrm>
          <a:prstGeom prst="rect">
            <a:avLst/>
          </a:prstGeom>
        </p:spPr>
      </p:pic>
      <p:pic>
        <p:nvPicPr>
          <p:cNvPr id="10" name="Picture 9" descr="A picture containing game, drawing&#10;&#10;Description automatically generated">
            <a:extLst>
              <a:ext uri="{FF2B5EF4-FFF2-40B4-BE49-F238E27FC236}">
                <a16:creationId xmlns:a16="http://schemas.microsoft.com/office/drawing/2014/main" id="{726111DE-1C6F-6A46-85D3-6F355FEF3304}"/>
              </a:ext>
            </a:extLst>
          </p:cNvPr>
          <p:cNvPicPr>
            <a:picLocks noChangeAspect="1"/>
          </p:cNvPicPr>
          <p:nvPr/>
        </p:nvPicPr>
        <p:blipFill rotWithShape="1">
          <a:blip r:embed="rId3">
            <a:extLst>
              <a:ext uri="{BEBA8EAE-BF5A-486C-A8C5-ECC9F3942E4B}">
                <a14:imgProps xmlns:a14="http://schemas.microsoft.com/office/drawing/2010/main">
                  <a14:imgLayer r:embed="rId8">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4709616"/>
            <a:ext cx="732694" cy="726964"/>
          </a:xfrm>
          <a:prstGeom prst="rect">
            <a:avLst/>
          </a:prstGeom>
        </p:spPr>
      </p:pic>
      <p:pic>
        <p:nvPicPr>
          <p:cNvPr id="11" name="Picture 10" descr="A picture containing game, drawing&#10;&#10;Description automatically generated">
            <a:extLst>
              <a:ext uri="{FF2B5EF4-FFF2-40B4-BE49-F238E27FC236}">
                <a16:creationId xmlns:a16="http://schemas.microsoft.com/office/drawing/2014/main" id="{8612A555-9208-624A-89C5-CA892EEB4947}"/>
              </a:ext>
            </a:extLst>
          </p:cNvPr>
          <p:cNvPicPr>
            <a:picLocks noChangeAspect="1"/>
          </p:cNvPicPr>
          <p:nvPr/>
        </p:nvPicPr>
        <p:blipFill rotWithShape="1">
          <a:blip r:embed="rId3">
            <a:extLst>
              <a:ext uri="{BEBA8EAE-BF5A-486C-A8C5-ECC9F3942E4B}">
                <a14:imgProps xmlns:a14="http://schemas.microsoft.com/office/drawing/2010/main">
                  <a14:imgLayer r:embed="rId9">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5680282"/>
            <a:ext cx="732694" cy="726964"/>
          </a:xfrm>
          <a:prstGeom prst="rect">
            <a:avLst/>
          </a:prstGeom>
        </p:spPr>
      </p:pic>
      <p:pic>
        <p:nvPicPr>
          <p:cNvPr id="12" name="Picture 11">
            <a:extLst>
              <a:ext uri="{FF2B5EF4-FFF2-40B4-BE49-F238E27FC236}">
                <a16:creationId xmlns:a16="http://schemas.microsoft.com/office/drawing/2014/main" id="{1D1BF6D2-AB19-FF42-9312-3E87FC1495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934" y="2587752"/>
            <a:ext cx="3910988" cy="2596896"/>
          </a:xfrm>
          <a:prstGeom prst="rect">
            <a:avLst/>
          </a:prstGeom>
        </p:spPr>
      </p:pic>
    </p:spTree>
    <p:extLst>
      <p:ext uri="{BB962C8B-B14F-4D97-AF65-F5344CB8AC3E}">
        <p14:creationId xmlns:p14="http://schemas.microsoft.com/office/powerpoint/2010/main" val="20708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22C3-043D-D04E-AF91-31A67AC59F3C}"/>
              </a:ext>
            </a:extLst>
          </p:cNvPr>
          <p:cNvSpPr>
            <a:spLocks noGrp="1"/>
          </p:cNvSpPr>
          <p:nvPr>
            <p:ph type="title"/>
          </p:nvPr>
        </p:nvSpPr>
        <p:spPr/>
        <p:txBody>
          <a:bodyPr/>
          <a:lstStyle/>
          <a:p>
            <a:r>
              <a:rPr lang="en-US" dirty="0"/>
              <a:t>Traditional Paging</a:t>
            </a:r>
          </a:p>
        </p:txBody>
      </p:sp>
      <p:sp>
        <p:nvSpPr>
          <p:cNvPr id="3" name="Content Placeholder 2">
            <a:extLst>
              <a:ext uri="{FF2B5EF4-FFF2-40B4-BE49-F238E27FC236}">
                <a16:creationId xmlns:a16="http://schemas.microsoft.com/office/drawing/2014/main" id="{30930C81-785F-C045-9AB9-0AB0F57C3603}"/>
              </a:ext>
            </a:extLst>
          </p:cNvPr>
          <p:cNvSpPr>
            <a:spLocks noGrp="1"/>
          </p:cNvSpPr>
          <p:nvPr>
            <p:ph sz="half" idx="1"/>
          </p:nvPr>
        </p:nvSpPr>
        <p:spPr>
          <a:xfrm>
            <a:off x="457200" y="1855571"/>
            <a:ext cx="4038600" cy="5154829"/>
          </a:xfrm>
        </p:spPr>
        <p:txBody>
          <a:bodyPr>
            <a:normAutofit fontScale="85000" lnSpcReduction="20000"/>
          </a:bodyPr>
          <a:lstStyle/>
          <a:p>
            <a:r>
              <a:rPr lang="en-US" dirty="0"/>
              <a:t>page table is stored in physical memory</a:t>
            </a:r>
          </a:p>
          <a:p>
            <a:endParaRPr lang="en-US" dirty="0"/>
          </a:p>
          <a:p>
            <a:r>
              <a:rPr lang="en-US" dirty="0"/>
              <a:t>implemented as array of page table entries</a:t>
            </a:r>
          </a:p>
          <a:p>
            <a:endParaRPr lang="en-US" dirty="0"/>
          </a:p>
          <a:p>
            <a:r>
              <a:rPr lang="en-US" dirty="0"/>
              <a:t>Page Table Base Register (PTBR) stores physical address of beginning of page table</a:t>
            </a:r>
          </a:p>
          <a:p>
            <a:endParaRPr lang="en-US" dirty="0"/>
          </a:p>
          <a:p>
            <a:r>
              <a:rPr lang="en-US" dirty="0"/>
              <a:t>Page table entries are accessed by using the page number as the index into the page table</a:t>
            </a:r>
          </a:p>
          <a:p>
            <a:endParaRPr lang="en-US" dirty="0"/>
          </a:p>
        </p:txBody>
      </p:sp>
      <p:grpSp>
        <p:nvGrpSpPr>
          <p:cNvPr id="8" name="Group 7">
            <a:extLst>
              <a:ext uri="{FF2B5EF4-FFF2-40B4-BE49-F238E27FC236}">
                <a16:creationId xmlns:a16="http://schemas.microsoft.com/office/drawing/2014/main" id="{BFE38B83-8154-B141-867B-8A5217AF9963}"/>
              </a:ext>
            </a:extLst>
          </p:cNvPr>
          <p:cNvGrpSpPr/>
          <p:nvPr/>
        </p:nvGrpSpPr>
        <p:grpSpPr>
          <a:xfrm>
            <a:off x="6421782" y="1895585"/>
            <a:ext cx="1730801" cy="4944025"/>
            <a:chOff x="6842816" y="879062"/>
            <a:chExt cx="1310390" cy="4944025"/>
          </a:xfrm>
        </p:grpSpPr>
        <p:sp>
          <p:nvSpPr>
            <p:cNvPr id="9" name="Rectangle 8">
              <a:extLst>
                <a:ext uri="{FF2B5EF4-FFF2-40B4-BE49-F238E27FC236}">
                  <a16:creationId xmlns:a16="http://schemas.microsoft.com/office/drawing/2014/main" id="{BE4000BE-8C68-894F-9C70-DE0909EBF442}"/>
                </a:ext>
              </a:extLst>
            </p:cNvPr>
            <p:cNvSpPr/>
            <p:nvPr/>
          </p:nvSpPr>
          <p:spPr>
            <a:xfrm>
              <a:off x="6847601" y="87906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328F9175-F3D6-724C-A3AD-4701D087ED35}"/>
                </a:ext>
              </a:extLst>
            </p:cNvPr>
            <p:cNvSpPr/>
            <p:nvPr/>
          </p:nvSpPr>
          <p:spPr>
            <a:xfrm>
              <a:off x="6848193" y="197634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E4BE8BF-7464-2247-AB2E-AD924BA9FBB0}"/>
                </a:ext>
              </a:extLst>
            </p:cNvPr>
            <p:cNvSpPr/>
            <p:nvPr/>
          </p:nvSpPr>
          <p:spPr>
            <a:xfrm>
              <a:off x="6849518" y="3081257"/>
              <a:ext cx="1299731" cy="550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965EA1C5-7D84-0246-988B-995ADB8B8FFA}"/>
                </a:ext>
              </a:extLst>
            </p:cNvPr>
            <p:cNvSpPr/>
            <p:nvPr/>
          </p:nvSpPr>
          <p:spPr>
            <a:xfrm>
              <a:off x="6842816" y="4178536"/>
              <a:ext cx="1310390" cy="550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4931F7C-41C0-7548-B437-B0D7355974EE}"/>
                </a:ext>
              </a:extLst>
            </p:cNvPr>
            <p:cNvSpPr/>
            <p:nvPr/>
          </p:nvSpPr>
          <p:spPr>
            <a:xfrm>
              <a:off x="6853477" y="5275817"/>
              <a:ext cx="1287980" cy="5472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BF36673-2770-494C-950A-3525A4535D8A}"/>
              </a:ext>
            </a:extLst>
          </p:cNvPr>
          <p:cNvSpPr/>
          <p:nvPr/>
        </p:nvSpPr>
        <p:spPr>
          <a:xfrm>
            <a:off x="6428102" y="244754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C02BD3D9-D270-E24C-A5C0-1E55A44B6E86}"/>
              </a:ext>
            </a:extLst>
          </p:cNvPr>
          <p:cNvSpPr/>
          <p:nvPr/>
        </p:nvSpPr>
        <p:spPr>
          <a:xfrm>
            <a:off x="6428884" y="354482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B597E2E-7F59-F744-9769-9EB837084C17}"/>
              </a:ext>
            </a:extLst>
          </p:cNvPr>
          <p:cNvSpPr/>
          <p:nvPr/>
        </p:nvSpPr>
        <p:spPr>
          <a:xfrm>
            <a:off x="6430634" y="4649739"/>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43FEA60-6F37-8943-A7C2-E0151B1E83D2}"/>
              </a:ext>
            </a:extLst>
          </p:cNvPr>
          <p:cNvSpPr/>
          <p:nvPr/>
        </p:nvSpPr>
        <p:spPr>
          <a:xfrm>
            <a:off x="6421782" y="5747019"/>
            <a:ext cx="1730801"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C6956DD-7631-414F-A24A-1D28A686224E}"/>
              </a:ext>
            </a:extLst>
          </p:cNvPr>
          <p:cNvGraphicFramePr>
            <a:graphicFrameLocks noGrp="1"/>
          </p:cNvGraphicFramePr>
          <p:nvPr>
            <p:extLst>
              <p:ext uri="{D42A27DB-BD31-4B8C-83A1-F6EECF244321}">
                <p14:modId xmlns:p14="http://schemas.microsoft.com/office/powerpoint/2010/main" val="1207123335"/>
              </p:ext>
            </p:extLst>
          </p:nvPr>
        </p:nvGraphicFramePr>
        <p:xfrm>
          <a:off x="6438611" y="2991597"/>
          <a:ext cx="1712593" cy="1097280"/>
        </p:xfrm>
        <a:graphic>
          <a:graphicData uri="http://schemas.openxmlformats.org/drawingml/2006/table">
            <a:tbl>
              <a:tblPr bandRow="1">
                <a:tableStyleId>{5C22544A-7EE6-4342-B048-85BDC9FD1C3A}</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aphicFrame>
        <p:nvGraphicFramePr>
          <p:cNvPr id="31" name="Table 30">
            <a:extLst>
              <a:ext uri="{FF2B5EF4-FFF2-40B4-BE49-F238E27FC236}">
                <a16:creationId xmlns:a16="http://schemas.microsoft.com/office/drawing/2014/main" id="{8B7DB9F9-960B-EA41-AB5A-F82D2E11B1B6}"/>
              </a:ext>
            </a:extLst>
          </p:cNvPr>
          <p:cNvGraphicFramePr>
            <a:graphicFrameLocks noGrp="1"/>
          </p:cNvGraphicFramePr>
          <p:nvPr>
            <p:extLst>
              <p:ext uri="{D42A27DB-BD31-4B8C-83A1-F6EECF244321}">
                <p14:modId xmlns:p14="http://schemas.microsoft.com/office/powerpoint/2010/main" val="2367702938"/>
              </p:ext>
            </p:extLst>
          </p:nvPr>
        </p:nvGraphicFramePr>
        <p:xfrm>
          <a:off x="6438611" y="1894317"/>
          <a:ext cx="1712593" cy="1097280"/>
        </p:xfrm>
        <a:graphic>
          <a:graphicData uri="http://schemas.openxmlformats.org/drawingml/2006/table">
            <a:tbl>
              <a:tblPr bandRow="1">
                <a:tableStyleId>{5C22544A-7EE6-4342-B048-85BDC9FD1C3A}</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59</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pSp>
        <p:nvGrpSpPr>
          <p:cNvPr id="40" name="Group 39">
            <a:extLst>
              <a:ext uri="{FF2B5EF4-FFF2-40B4-BE49-F238E27FC236}">
                <a16:creationId xmlns:a16="http://schemas.microsoft.com/office/drawing/2014/main" id="{C569C9D4-70EC-1D40-A5B3-47FFEBF0A415}"/>
              </a:ext>
            </a:extLst>
          </p:cNvPr>
          <p:cNvGrpSpPr/>
          <p:nvPr/>
        </p:nvGrpSpPr>
        <p:grpSpPr>
          <a:xfrm>
            <a:off x="6434482" y="1894317"/>
            <a:ext cx="1716723" cy="2202194"/>
            <a:chOff x="1676400" y="5257800"/>
            <a:chExt cx="1716723" cy="2202194"/>
          </a:xfrm>
        </p:grpSpPr>
        <p:sp>
          <p:nvSpPr>
            <p:cNvPr id="29" name="Rectangle 28">
              <a:extLst>
                <a:ext uri="{FF2B5EF4-FFF2-40B4-BE49-F238E27FC236}">
                  <a16:creationId xmlns:a16="http://schemas.microsoft.com/office/drawing/2014/main" id="{8A082EDA-3092-ED4E-994B-EC9C3F024231}"/>
                </a:ext>
              </a:extLst>
            </p:cNvPr>
            <p:cNvSpPr/>
            <p:nvPr/>
          </p:nvSpPr>
          <p:spPr>
            <a:xfrm>
              <a:off x="1676400" y="5806342"/>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6A561521-4D75-B646-9438-3C8946B2FF07}"/>
                </a:ext>
              </a:extLst>
            </p:cNvPr>
            <p:cNvSpPr/>
            <p:nvPr/>
          </p:nvSpPr>
          <p:spPr>
            <a:xfrm>
              <a:off x="1676401" y="6903621"/>
              <a:ext cx="1716722" cy="556373"/>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E942F29-B433-334B-8365-8351348CCC07}"/>
                </a:ext>
              </a:extLst>
            </p:cNvPr>
            <p:cNvSpPr/>
            <p:nvPr/>
          </p:nvSpPr>
          <p:spPr>
            <a:xfrm>
              <a:off x="1676400" y="5257800"/>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61D518DB-50AA-D64D-A6F3-27A8A09F4402}"/>
                </a:ext>
              </a:extLst>
            </p:cNvPr>
            <p:cNvSpPr/>
            <p:nvPr/>
          </p:nvSpPr>
          <p:spPr>
            <a:xfrm>
              <a:off x="1681627" y="6355080"/>
              <a:ext cx="1697355"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42" name="TextBox 41">
            <a:extLst>
              <a:ext uri="{FF2B5EF4-FFF2-40B4-BE49-F238E27FC236}">
                <a16:creationId xmlns:a16="http://schemas.microsoft.com/office/drawing/2014/main" id="{CBBBE59F-20EB-B947-8B88-57739AB1F2CE}"/>
              </a:ext>
            </a:extLst>
          </p:cNvPr>
          <p:cNvSpPr txBox="1"/>
          <p:nvPr/>
        </p:nvSpPr>
        <p:spPr>
          <a:xfrm>
            <a:off x="8419981" y="3904211"/>
            <a:ext cx="800219" cy="369332"/>
          </a:xfrm>
          <a:prstGeom prst="rect">
            <a:avLst/>
          </a:prstGeom>
          <a:noFill/>
        </p:spPr>
        <p:txBody>
          <a:bodyPr wrap="none" rtlCol="0">
            <a:spAutoFit/>
          </a:bodyPr>
          <a:lstStyle/>
          <a:p>
            <a:r>
              <a:rPr lang="en-US" dirty="0"/>
              <a:t>PTBR</a:t>
            </a:r>
          </a:p>
        </p:txBody>
      </p:sp>
      <p:cxnSp>
        <p:nvCxnSpPr>
          <p:cNvPr id="44" name="Straight Arrow Connector 43">
            <a:extLst>
              <a:ext uri="{FF2B5EF4-FFF2-40B4-BE49-F238E27FC236}">
                <a16:creationId xmlns:a16="http://schemas.microsoft.com/office/drawing/2014/main" id="{9FD1E0F7-EB3E-D947-ACD9-3E003D172AAC}"/>
              </a:ext>
            </a:extLst>
          </p:cNvPr>
          <p:cNvCxnSpPr/>
          <p:nvPr/>
        </p:nvCxnSpPr>
        <p:spPr>
          <a:xfrm flipH="1">
            <a:off x="8153325" y="4088877"/>
            <a:ext cx="2508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E118E79F-7A90-7D43-B7D5-844E9F24127A}"/>
              </a:ext>
            </a:extLst>
          </p:cNvPr>
          <p:cNvSpPr/>
          <p:nvPr/>
        </p:nvSpPr>
        <p:spPr>
          <a:xfrm>
            <a:off x="6435861" y="1906508"/>
            <a:ext cx="1711002" cy="49331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C1C906F-F7D4-9042-9A74-A1953A261A9B}"/>
              </a:ext>
            </a:extLst>
          </p:cNvPr>
          <p:cNvGrpSpPr/>
          <p:nvPr/>
        </p:nvGrpSpPr>
        <p:grpSpPr>
          <a:xfrm>
            <a:off x="4405586" y="1882756"/>
            <a:ext cx="1725574" cy="4945425"/>
            <a:chOff x="6842816" y="879062"/>
            <a:chExt cx="1306433" cy="4945425"/>
          </a:xfrm>
        </p:grpSpPr>
        <p:sp>
          <p:nvSpPr>
            <p:cNvPr id="46" name="Rectangle 45">
              <a:extLst>
                <a:ext uri="{FF2B5EF4-FFF2-40B4-BE49-F238E27FC236}">
                  <a16:creationId xmlns:a16="http://schemas.microsoft.com/office/drawing/2014/main" id="{512AFA95-0E38-CF4B-9E53-1D05B9838D4F}"/>
                </a:ext>
              </a:extLst>
            </p:cNvPr>
            <p:cNvSpPr/>
            <p:nvPr/>
          </p:nvSpPr>
          <p:spPr>
            <a:xfrm>
              <a:off x="6847601" y="87906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2B19450-266A-9A42-B358-959CA67E4534}"/>
                </a:ext>
              </a:extLst>
            </p:cNvPr>
            <p:cNvSpPr/>
            <p:nvPr/>
          </p:nvSpPr>
          <p:spPr>
            <a:xfrm>
              <a:off x="6848193" y="197634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88952580-12DC-5C4E-B136-71CCE7BF1B9F}"/>
                </a:ext>
              </a:extLst>
            </p:cNvPr>
            <p:cNvSpPr/>
            <p:nvPr/>
          </p:nvSpPr>
          <p:spPr>
            <a:xfrm>
              <a:off x="6849518" y="3081257"/>
              <a:ext cx="1299731"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31F151EC-CA99-004E-A7D8-E8820AA6E94C}"/>
                </a:ext>
              </a:extLst>
            </p:cNvPr>
            <p:cNvSpPr/>
            <p:nvPr/>
          </p:nvSpPr>
          <p:spPr>
            <a:xfrm>
              <a:off x="6842816" y="4178537"/>
              <a:ext cx="1294683"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17AB3DD5-8556-FB4E-B44B-A25A8750A426}"/>
                </a:ext>
              </a:extLst>
            </p:cNvPr>
            <p:cNvSpPr/>
            <p:nvPr/>
          </p:nvSpPr>
          <p:spPr>
            <a:xfrm>
              <a:off x="6853477" y="5275817"/>
              <a:ext cx="1287980"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7DC157BF-FE82-244B-BB71-5C20B6D48E20}"/>
              </a:ext>
            </a:extLst>
          </p:cNvPr>
          <p:cNvSpPr/>
          <p:nvPr/>
        </p:nvSpPr>
        <p:spPr>
          <a:xfrm>
            <a:off x="4411909" y="243471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9002486E-BA36-B44C-AE9E-2C025D8F811D}"/>
              </a:ext>
            </a:extLst>
          </p:cNvPr>
          <p:cNvSpPr/>
          <p:nvPr/>
        </p:nvSpPr>
        <p:spPr>
          <a:xfrm>
            <a:off x="4412691" y="353199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40561690-E2D9-2C4B-9745-EFB724068596}"/>
              </a:ext>
            </a:extLst>
          </p:cNvPr>
          <p:cNvSpPr/>
          <p:nvPr/>
        </p:nvSpPr>
        <p:spPr>
          <a:xfrm>
            <a:off x="4414441" y="4636910"/>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7615086-D414-D148-B205-AA2DECDADDA0}"/>
              </a:ext>
            </a:extLst>
          </p:cNvPr>
          <p:cNvSpPr/>
          <p:nvPr/>
        </p:nvSpPr>
        <p:spPr>
          <a:xfrm>
            <a:off x="4405589" y="5734190"/>
            <a:ext cx="1710051"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C9EA8387-01A3-5243-959F-E346BFAE5B22}"/>
              </a:ext>
            </a:extLst>
          </p:cNvPr>
          <p:cNvSpPr/>
          <p:nvPr/>
        </p:nvSpPr>
        <p:spPr>
          <a:xfrm>
            <a:off x="4419668" y="1893680"/>
            <a:ext cx="1711002" cy="49345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4" name="Elbow Connector 63">
            <a:extLst>
              <a:ext uri="{FF2B5EF4-FFF2-40B4-BE49-F238E27FC236}">
                <a16:creationId xmlns:a16="http://schemas.microsoft.com/office/drawing/2014/main" id="{F507237D-7F47-3140-9157-06D48629312D}"/>
              </a:ext>
            </a:extLst>
          </p:cNvPr>
          <p:cNvCxnSpPr>
            <a:cxnSpLocks/>
            <a:endCxn id="14" idx="1"/>
          </p:cNvCxnSpPr>
          <p:nvPr/>
        </p:nvCxnSpPr>
        <p:spPr>
          <a:xfrm>
            <a:off x="6128628" y="4373061"/>
            <a:ext cx="302006" cy="127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5" name="Elbow Connector 64">
            <a:extLst>
              <a:ext uri="{FF2B5EF4-FFF2-40B4-BE49-F238E27FC236}">
                <a16:creationId xmlns:a16="http://schemas.microsoft.com/office/drawing/2014/main" id="{33195F0A-51DF-8543-950B-C4E2ECB24C7C}"/>
              </a:ext>
            </a:extLst>
          </p:cNvPr>
          <p:cNvCxnSpPr>
            <a:cxnSpLocks/>
            <a:stCxn id="53" idx="3"/>
            <a:endCxn id="21" idx="1"/>
          </p:cNvCxnSpPr>
          <p:nvPr/>
        </p:nvCxnSpPr>
        <p:spPr>
          <a:xfrm>
            <a:off x="6131163" y="4913388"/>
            <a:ext cx="290619" cy="55695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7459B93B-B67B-804D-9457-934701B9D9FA}"/>
              </a:ext>
            </a:extLst>
          </p:cNvPr>
          <p:cNvCxnSpPr>
            <a:cxnSpLocks/>
          </p:cNvCxnSpPr>
          <p:nvPr/>
        </p:nvCxnSpPr>
        <p:spPr>
          <a:xfrm flipV="1">
            <a:off x="6120871" y="6028944"/>
            <a:ext cx="314992" cy="54197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84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7FA7-3D17-DD44-97FA-A190D801C9EB}"/>
              </a:ext>
            </a:extLst>
          </p:cNvPr>
          <p:cNvSpPr>
            <a:spLocks noGrp="1"/>
          </p:cNvSpPr>
          <p:nvPr>
            <p:ph type="title"/>
          </p:nvPr>
        </p:nvSpPr>
        <p:spPr/>
        <p:txBody>
          <a:bodyPr/>
          <a:lstStyle/>
          <a:p>
            <a:r>
              <a:rPr lang="en-US" dirty="0"/>
              <a:t>Problems with Paging</a:t>
            </a:r>
          </a:p>
        </p:txBody>
      </p:sp>
      <p:sp>
        <p:nvSpPr>
          <p:cNvPr id="3" name="Content Placeholder 2">
            <a:extLst>
              <a:ext uri="{FF2B5EF4-FFF2-40B4-BE49-F238E27FC236}">
                <a16:creationId xmlns:a16="http://schemas.microsoft.com/office/drawing/2014/main" id="{679B8035-1F36-524F-9E53-43ED6DA899BF}"/>
              </a:ext>
            </a:extLst>
          </p:cNvPr>
          <p:cNvSpPr>
            <a:spLocks noGrp="1"/>
          </p:cNvSpPr>
          <p:nvPr>
            <p:ph idx="1"/>
          </p:nvPr>
        </p:nvSpPr>
        <p:spPr/>
        <p:txBody>
          <a:bodyPr>
            <a:normAutofit/>
          </a:bodyPr>
          <a:lstStyle/>
          <a:p>
            <a:r>
              <a:rPr lang="en-US" b="1" dirty="0"/>
              <a:t>Memory Consumption: </a:t>
            </a:r>
            <a:r>
              <a:rPr lang="en-US" dirty="0"/>
              <a:t>page table is really big</a:t>
            </a:r>
          </a:p>
          <a:p>
            <a:pPr lvl="1"/>
            <a:r>
              <a:rPr lang="en-US" dirty="0"/>
              <a:t>Example: consider 48-bit address space, 4KB (2^12) page size,  assume each page table entry is 8 bytes.</a:t>
            </a:r>
          </a:p>
          <a:p>
            <a:pPr lvl="1"/>
            <a:r>
              <a:rPr lang="en-US" dirty="0"/>
              <a:t>Larger pages increase internal fragmentation</a:t>
            </a:r>
          </a:p>
          <a:p>
            <a:endParaRPr lang="en-US" b="1" dirty="0"/>
          </a:p>
          <a:p>
            <a:r>
              <a:rPr lang="en-US" b="1" dirty="0"/>
              <a:t>Performance: </a:t>
            </a:r>
            <a:r>
              <a:rPr lang="en-US" dirty="0"/>
              <a:t>every data/instruction access requires </a:t>
            </a:r>
            <a:r>
              <a:rPr lang="en-US" i="1" dirty="0"/>
              <a:t>two </a:t>
            </a:r>
            <a:r>
              <a:rPr lang="en-US" dirty="0"/>
              <a:t>memory accesses: </a:t>
            </a:r>
          </a:p>
          <a:p>
            <a:pPr lvl="1"/>
            <a:r>
              <a:rPr lang="en-US" dirty="0"/>
              <a:t>One for the page table</a:t>
            </a:r>
          </a:p>
          <a:p>
            <a:pPr lvl="1"/>
            <a:r>
              <a:rPr lang="en-US" dirty="0"/>
              <a:t>One for the data/instruction </a:t>
            </a:r>
          </a:p>
          <a:p>
            <a:endParaRPr lang="en-US" dirty="0"/>
          </a:p>
          <a:p>
            <a:pPr lvl="1"/>
            <a:endParaRPr lang="en-US" dirty="0"/>
          </a:p>
        </p:txBody>
      </p:sp>
      <p:sp>
        <p:nvSpPr>
          <p:cNvPr id="4" name="TextBox 3">
            <a:extLst>
              <a:ext uri="{FF2B5EF4-FFF2-40B4-BE49-F238E27FC236}">
                <a16:creationId xmlns:a16="http://schemas.microsoft.com/office/drawing/2014/main" id="{382E85B9-FA99-DBCD-7BC1-ABD661B32AA1}"/>
              </a:ext>
            </a:extLst>
          </p:cNvPr>
          <p:cNvSpPr txBox="1"/>
          <p:nvPr/>
        </p:nvSpPr>
        <p:spPr>
          <a:xfrm>
            <a:off x="430481" y="3124200"/>
            <a:ext cx="4852610" cy="369332"/>
          </a:xfrm>
          <a:prstGeom prst="rect">
            <a:avLst/>
          </a:prstGeom>
          <a:noFill/>
        </p:spPr>
        <p:txBody>
          <a:bodyPr wrap="none" rtlCol="0">
            <a:spAutoFit/>
          </a:bodyPr>
          <a:lstStyle/>
          <a:p>
            <a:r>
              <a:rPr lang="en-US" b="1" dirty="0">
                <a:solidFill>
                  <a:schemeClr val="accent1"/>
                </a:solidFill>
              </a:rPr>
              <a:t>(2^36 pages) * (2^3 bytes/page table entry)</a:t>
            </a:r>
          </a:p>
        </p:txBody>
      </p:sp>
      <p:sp>
        <p:nvSpPr>
          <p:cNvPr id="6" name="TextBox 5">
            <a:extLst>
              <a:ext uri="{FF2B5EF4-FFF2-40B4-BE49-F238E27FC236}">
                <a16:creationId xmlns:a16="http://schemas.microsoft.com/office/drawing/2014/main" id="{2BD4C016-2849-81FF-4739-9716A5568F79}"/>
              </a:ext>
            </a:extLst>
          </p:cNvPr>
          <p:cNvSpPr txBox="1"/>
          <p:nvPr/>
        </p:nvSpPr>
        <p:spPr>
          <a:xfrm>
            <a:off x="5206650" y="3124200"/>
            <a:ext cx="1676400" cy="369332"/>
          </a:xfrm>
          <a:prstGeom prst="rect">
            <a:avLst/>
          </a:prstGeom>
          <a:noFill/>
        </p:spPr>
        <p:txBody>
          <a:bodyPr wrap="square">
            <a:spAutoFit/>
          </a:bodyPr>
          <a:lstStyle/>
          <a:p>
            <a:r>
              <a:rPr lang="en-US" b="1" dirty="0">
                <a:solidFill>
                  <a:schemeClr val="accent1"/>
                </a:solidFill>
              </a:rPr>
              <a:t>= 2^39 bytes</a:t>
            </a:r>
            <a:endParaRPr lang="en-US" dirty="0"/>
          </a:p>
        </p:txBody>
      </p:sp>
      <p:sp>
        <p:nvSpPr>
          <p:cNvPr id="8" name="TextBox 7">
            <a:extLst>
              <a:ext uri="{FF2B5EF4-FFF2-40B4-BE49-F238E27FC236}">
                <a16:creationId xmlns:a16="http://schemas.microsoft.com/office/drawing/2014/main" id="{63285C66-BF8B-1A55-479D-AEDACA15CF80}"/>
              </a:ext>
            </a:extLst>
          </p:cNvPr>
          <p:cNvSpPr txBox="1"/>
          <p:nvPr/>
        </p:nvSpPr>
        <p:spPr>
          <a:xfrm>
            <a:off x="6730650" y="3124200"/>
            <a:ext cx="2395933" cy="369332"/>
          </a:xfrm>
          <a:prstGeom prst="rect">
            <a:avLst/>
          </a:prstGeom>
          <a:noFill/>
        </p:spPr>
        <p:txBody>
          <a:bodyPr wrap="square">
            <a:spAutoFit/>
          </a:bodyPr>
          <a:lstStyle/>
          <a:p>
            <a:r>
              <a:rPr lang="en-US" b="1" dirty="0">
                <a:solidFill>
                  <a:schemeClr val="accent1"/>
                </a:solidFill>
              </a:rPr>
              <a:t>= 512 GB page table </a:t>
            </a:r>
            <a:endParaRPr lang="en-US" dirty="0"/>
          </a:p>
        </p:txBody>
      </p:sp>
      <p:sp>
        <p:nvSpPr>
          <p:cNvPr id="9" name="Rectangle 8">
            <a:extLst>
              <a:ext uri="{FF2B5EF4-FFF2-40B4-BE49-F238E27FC236}">
                <a16:creationId xmlns:a16="http://schemas.microsoft.com/office/drawing/2014/main" id="{B0058F6E-B0B1-2872-252C-43F43E7C35E4}"/>
              </a:ext>
            </a:extLst>
          </p:cNvPr>
          <p:cNvSpPr/>
          <p:nvPr/>
        </p:nvSpPr>
        <p:spPr>
          <a:xfrm>
            <a:off x="211183" y="3048000"/>
            <a:ext cx="8915400" cy="521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4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22C3-043D-D04E-AF91-31A67AC59F3C}"/>
              </a:ext>
            </a:extLst>
          </p:cNvPr>
          <p:cNvSpPr>
            <a:spLocks noGrp="1"/>
          </p:cNvSpPr>
          <p:nvPr>
            <p:ph type="title"/>
          </p:nvPr>
        </p:nvSpPr>
        <p:spPr/>
        <p:txBody>
          <a:bodyPr/>
          <a:lstStyle/>
          <a:p>
            <a:r>
              <a:rPr lang="en-US" dirty="0"/>
              <a:t>Two-level Page Tables</a:t>
            </a:r>
          </a:p>
        </p:txBody>
      </p:sp>
      <p:sp>
        <p:nvSpPr>
          <p:cNvPr id="3" name="Content Placeholder 2">
            <a:extLst>
              <a:ext uri="{FF2B5EF4-FFF2-40B4-BE49-F238E27FC236}">
                <a16:creationId xmlns:a16="http://schemas.microsoft.com/office/drawing/2014/main" id="{30930C81-785F-C045-9AB9-0AB0F57C3603}"/>
              </a:ext>
            </a:extLst>
          </p:cNvPr>
          <p:cNvSpPr>
            <a:spLocks noGrp="1"/>
          </p:cNvSpPr>
          <p:nvPr>
            <p:ph sz="half" idx="1"/>
          </p:nvPr>
        </p:nvSpPr>
        <p:spPr>
          <a:xfrm>
            <a:off x="457200" y="1884234"/>
            <a:ext cx="4038600" cy="4897566"/>
          </a:xfrm>
        </p:spPr>
        <p:txBody>
          <a:bodyPr>
            <a:normAutofit fontScale="92500" lnSpcReduction="20000"/>
          </a:bodyPr>
          <a:lstStyle/>
          <a:p>
            <a:r>
              <a:rPr lang="en-US" sz="2600" dirty="0"/>
              <a:t>page table is stored in virtual memory pages</a:t>
            </a:r>
          </a:p>
          <a:p>
            <a:endParaRPr lang="en-US" sz="2600" dirty="0"/>
          </a:p>
          <a:p>
            <a:r>
              <a:rPr lang="en-US" sz="2600" dirty="0"/>
              <a:t>page directory is stored in physical memory (page table for the page table)</a:t>
            </a:r>
          </a:p>
          <a:p>
            <a:endParaRPr lang="en-US" sz="2600" dirty="0"/>
          </a:p>
          <a:p>
            <a:r>
              <a:rPr lang="en-US" sz="2600" dirty="0"/>
              <a:t>Implemented as array of page directory entries</a:t>
            </a:r>
          </a:p>
          <a:p>
            <a:pPr marL="0" indent="0">
              <a:buNone/>
            </a:pPr>
            <a:endParaRPr lang="en-US" sz="2600" dirty="0"/>
          </a:p>
          <a:p>
            <a:r>
              <a:rPr lang="en-US" sz="2600" dirty="0"/>
              <a:t>Page Table Base Register (PTBR) stores physical address of beginning of page directory</a:t>
            </a:r>
          </a:p>
          <a:p>
            <a:endParaRPr lang="en-US" sz="2100" dirty="0"/>
          </a:p>
          <a:p>
            <a:endParaRPr lang="en-US" dirty="0"/>
          </a:p>
          <a:p>
            <a:endParaRPr lang="en-US" dirty="0"/>
          </a:p>
        </p:txBody>
      </p:sp>
      <p:grpSp>
        <p:nvGrpSpPr>
          <p:cNvPr id="8" name="Group 7">
            <a:extLst>
              <a:ext uri="{FF2B5EF4-FFF2-40B4-BE49-F238E27FC236}">
                <a16:creationId xmlns:a16="http://schemas.microsoft.com/office/drawing/2014/main" id="{BFE38B83-8154-B141-867B-8A5217AF9963}"/>
              </a:ext>
            </a:extLst>
          </p:cNvPr>
          <p:cNvGrpSpPr/>
          <p:nvPr/>
        </p:nvGrpSpPr>
        <p:grpSpPr>
          <a:xfrm>
            <a:off x="6421782" y="1895585"/>
            <a:ext cx="1730801" cy="4944025"/>
            <a:chOff x="6842816" y="879062"/>
            <a:chExt cx="1310390" cy="4944025"/>
          </a:xfrm>
        </p:grpSpPr>
        <p:sp>
          <p:nvSpPr>
            <p:cNvPr id="9" name="Rectangle 8">
              <a:extLst>
                <a:ext uri="{FF2B5EF4-FFF2-40B4-BE49-F238E27FC236}">
                  <a16:creationId xmlns:a16="http://schemas.microsoft.com/office/drawing/2014/main" id="{BE4000BE-8C68-894F-9C70-DE0909EBF442}"/>
                </a:ext>
              </a:extLst>
            </p:cNvPr>
            <p:cNvSpPr/>
            <p:nvPr/>
          </p:nvSpPr>
          <p:spPr>
            <a:xfrm>
              <a:off x="6847601" y="87906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328F9175-F3D6-724C-A3AD-4701D087ED35}"/>
                </a:ext>
              </a:extLst>
            </p:cNvPr>
            <p:cNvSpPr/>
            <p:nvPr/>
          </p:nvSpPr>
          <p:spPr>
            <a:xfrm>
              <a:off x="6848193" y="1976342"/>
              <a:ext cx="1299731" cy="5543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E4BE8BF-7464-2247-AB2E-AD924BA9FBB0}"/>
                </a:ext>
              </a:extLst>
            </p:cNvPr>
            <p:cNvSpPr/>
            <p:nvPr/>
          </p:nvSpPr>
          <p:spPr>
            <a:xfrm>
              <a:off x="6849518" y="3081257"/>
              <a:ext cx="1299731" cy="550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965EA1C5-7D84-0246-988B-995ADB8B8FFA}"/>
                </a:ext>
              </a:extLst>
            </p:cNvPr>
            <p:cNvSpPr/>
            <p:nvPr/>
          </p:nvSpPr>
          <p:spPr>
            <a:xfrm>
              <a:off x="6842816" y="4178536"/>
              <a:ext cx="1310390" cy="550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4931F7C-41C0-7548-B437-B0D7355974EE}"/>
                </a:ext>
              </a:extLst>
            </p:cNvPr>
            <p:cNvSpPr/>
            <p:nvPr/>
          </p:nvSpPr>
          <p:spPr>
            <a:xfrm>
              <a:off x="6853477" y="5275817"/>
              <a:ext cx="1287980" cy="5472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BF36673-2770-494C-950A-3525A4535D8A}"/>
              </a:ext>
            </a:extLst>
          </p:cNvPr>
          <p:cNvSpPr/>
          <p:nvPr/>
        </p:nvSpPr>
        <p:spPr>
          <a:xfrm>
            <a:off x="6428102" y="244754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C02BD3D9-D270-E24C-A5C0-1E55A44B6E86}"/>
              </a:ext>
            </a:extLst>
          </p:cNvPr>
          <p:cNvSpPr/>
          <p:nvPr/>
        </p:nvSpPr>
        <p:spPr>
          <a:xfrm>
            <a:off x="6428884" y="354482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B597E2E-7F59-F744-9769-9EB837084C17}"/>
              </a:ext>
            </a:extLst>
          </p:cNvPr>
          <p:cNvSpPr/>
          <p:nvPr/>
        </p:nvSpPr>
        <p:spPr>
          <a:xfrm>
            <a:off x="6430634" y="4649739"/>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43FEA60-6F37-8943-A7C2-E0151B1E83D2}"/>
              </a:ext>
            </a:extLst>
          </p:cNvPr>
          <p:cNvSpPr/>
          <p:nvPr/>
        </p:nvSpPr>
        <p:spPr>
          <a:xfrm>
            <a:off x="6421782" y="5747019"/>
            <a:ext cx="1730801"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31" name="Table 30">
            <a:extLst>
              <a:ext uri="{FF2B5EF4-FFF2-40B4-BE49-F238E27FC236}">
                <a16:creationId xmlns:a16="http://schemas.microsoft.com/office/drawing/2014/main" id="{8B7DB9F9-960B-EA41-AB5A-F82D2E11B1B6}"/>
              </a:ext>
            </a:extLst>
          </p:cNvPr>
          <p:cNvGraphicFramePr>
            <a:graphicFrameLocks noGrp="1"/>
          </p:cNvGraphicFramePr>
          <p:nvPr>
            <p:extLst>
              <p:ext uri="{D42A27DB-BD31-4B8C-83A1-F6EECF244321}">
                <p14:modId xmlns:p14="http://schemas.microsoft.com/office/powerpoint/2010/main" val="2447901191"/>
              </p:ext>
            </p:extLst>
          </p:nvPr>
        </p:nvGraphicFramePr>
        <p:xfrm>
          <a:off x="6438610" y="1894317"/>
          <a:ext cx="1698453" cy="1097280"/>
        </p:xfrm>
        <a:graphic>
          <a:graphicData uri="http://schemas.openxmlformats.org/drawingml/2006/table">
            <a:tbl>
              <a:tblPr bandRow="1">
                <a:tableStyleId>{5C22544A-7EE6-4342-B048-85BDC9FD1C3A}</a:tableStyleId>
              </a:tblPr>
              <a:tblGrid>
                <a:gridCol w="266990">
                  <a:extLst>
                    <a:ext uri="{9D8B030D-6E8A-4147-A177-3AD203B41FA5}">
                      <a16:colId xmlns:a16="http://schemas.microsoft.com/office/drawing/2014/main" val="7733943"/>
                    </a:ext>
                  </a:extLst>
                </a:gridCol>
                <a:gridCol w="1431463">
                  <a:extLst>
                    <a:ext uri="{9D8B030D-6E8A-4147-A177-3AD203B41FA5}">
                      <a16:colId xmlns:a16="http://schemas.microsoft.com/office/drawing/2014/main" val="2340536180"/>
                    </a:ext>
                  </a:extLst>
                </a:gridCol>
              </a:tblGrid>
              <a:tr h="219527">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111645101"/>
                  </a:ext>
                </a:extLst>
              </a:tr>
              <a:tr h="219527">
                <a:tc>
                  <a:txBody>
                    <a:bodyPr/>
                    <a:lstStyle/>
                    <a:p>
                      <a:r>
                        <a:rPr lang="en-US" sz="1200" dirty="0"/>
                        <a:t>1</a:t>
                      </a:r>
                    </a:p>
                  </a:txBody>
                  <a:tcPr/>
                </a:tc>
                <a:tc>
                  <a:txBody>
                    <a:bodyPr/>
                    <a:lstStyle/>
                    <a:p>
                      <a:r>
                        <a:rPr lang="en-US" sz="1200" dirty="0"/>
                        <a:t>62</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17</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77</a:t>
                      </a:r>
                    </a:p>
                  </a:txBody>
                  <a:tcPr/>
                </a:tc>
                <a:extLst>
                  <a:ext uri="{0D108BD9-81ED-4DB2-BD59-A6C34878D82A}">
                    <a16:rowId xmlns:a16="http://schemas.microsoft.com/office/drawing/2014/main" val="2122521055"/>
                  </a:ext>
                </a:extLst>
              </a:tr>
            </a:tbl>
          </a:graphicData>
        </a:graphic>
      </p:graphicFrame>
      <p:grpSp>
        <p:nvGrpSpPr>
          <p:cNvPr id="40" name="Group 39">
            <a:extLst>
              <a:ext uri="{FF2B5EF4-FFF2-40B4-BE49-F238E27FC236}">
                <a16:creationId xmlns:a16="http://schemas.microsoft.com/office/drawing/2014/main" id="{C569C9D4-70EC-1D40-A5B3-47FFEBF0A415}"/>
              </a:ext>
            </a:extLst>
          </p:cNvPr>
          <p:cNvGrpSpPr/>
          <p:nvPr/>
        </p:nvGrpSpPr>
        <p:grpSpPr>
          <a:xfrm>
            <a:off x="6434482" y="1894317"/>
            <a:ext cx="1716722" cy="1098548"/>
            <a:chOff x="1676400" y="5257800"/>
            <a:chExt cx="1716722" cy="1098548"/>
          </a:xfrm>
        </p:grpSpPr>
        <p:sp>
          <p:nvSpPr>
            <p:cNvPr id="29" name="Rectangle 28">
              <a:extLst>
                <a:ext uri="{FF2B5EF4-FFF2-40B4-BE49-F238E27FC236}">
                  <a16:creationId xmlns:a16="http://schemas.microsoft.com/office/drawing/2014/main" id="{8A082EDA-3092-ED4E-994B-EC9C3F024231}"/>
                </a:ext>
              </a:extLst>
            </p:cNvPr>
            <p:cNvSpPr/>
            <p:nvPr/>
          </p:nvSpPr>
          <p:spPr>
            <a:xfrm>
              <a:off x="1676400" y="5806342"/>
              <a:ext cx="1716722" cy="550006"/>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E942F29-B433-334B-8365-8351348CCC07}"/>
                </a:ext>
              </a:extLst>
            </p:cNvPr>
            <p:cNvSpPr/>
            <p:nvPr/>
          </p:nvSpPr>
          <p:spPr>
            <a:xfrm>
              <a:off x="1676400" y="5257800"/>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42" name="TextBox 41">
            <a:extLst>
              <a:ext uri="{FF2B5EF4-FFF2-40B4-BE49-F238E27FC236}">
                <a16:creationId xmlns:a16="http://schemas.microsoft.com/office/drawing/2014/main" id="{CBBBE59F-20EB-B947-8B88-57739AB1F2CE}"/>
              </a:ext>
            </a:extLst>
          </p:cNvPr>
          <p:cNvSpPr txBox="1"/>
          <p:nvPr/>
        </p:nvSpPr>
        <p:spPr>
          <a:xfrm>
            <a:off x="8419981" y="2819400"/>
            <a:ext cx="800219" cy="369332"/>
          </a:xfrm>
          <a:prstGeom prst="rect">
            <a:avLst/>
          </a:prstGeom>
          <a:noFill/>
        </p:spPr>
        <p:txBody>
          <a:bodyPr wrap="none" rtlCol="0">
            <a:spAutoFit/>
          </a:bodyPr>
          <a:lstStyle/>
          <a:p>
            <a:r>
              <a:rPr lang="en-US" dirty="0"/>
              <a:t>PTBR</a:t>
            </a:r>
          </a:p>
        </p:txBody>
      </p:sp>
      <p:cxnSp>
        <p:nvCxnSpPr>
          <p:cNvPr id="44" name="Straight Arrow Connector 43">
            <a:extLst>
              <a:ext uri="{FF2B5EF4-FFF2-40B4-BE49-F238E27FC236}">
                <a16:creationId xmlns:a16="http://schemas.microsoft.com/office/drawing/2014/main" id="{9FD1E0F7-EB3E-D947-ACD9-3E003D172AAC}"/>
              </a:ext>
            </a:extLst>
          </p:cNvPr>
          <p:cNvCxnSpPr/>
          <p:nvPr/>
        </p:nvCxnSpPr>
        <p:spPr>
          <a:xfrm flipH="1">
            <a:off x="8153325" y="3004066"/>
            <a:ext cx="2508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E118E79F-7A90-7D43-B7D5-844E9F24127A}"/>
              </a:ext>
            </a:extLst>
          </p:cNvPr>
          <p:cNvSpPr/>
          <p:nvPr/>
        </p:nvSpPr>
        <p:spPr>
          <a:xfrm>
            <a:off x="6435861" y="1906508"/>
            <a:ext cx="1711002" cy="49331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C1C906F-F7D4-9042-9A74-A1953A261A9B}"/>
              </a:ext>
            </a:extLst>
          </p:cNvPr>
          <p:cNvGrpSpPr/>
          <p:nvPr/>
        </p:nvGrpSpPr>
        <p:grpSpPr>
          <a:xfrm>
            <a:off x="4405586" y="1882756"/>
            <a:ext cx="1725574" cy="4945425"/>
            <a:chOff x="6842816" y="879062"/>
            <a:chExt cx="1306433" cy="4945425"/>
          </a:xfrm>
        </p:grpSpPr>
        <p:sp>
          <p:nvSpPr>
            <p:cNvPr id="46" name="Rectangle 45">
              <a:extLst>
                <a:ext uri="{FF2B5EF4-FFF2-40B4-BE49-F238E27FC236}">
                  <a16:creationId xmlns:a16="http://schemas.microsoft.com/office/drawing/2014/main" id="{512AFA95-0E38-CF4B-9E53-1D05B9838D4F}"/>
                </a:ext>
              </a:extLst>
            </p:cNvPr>
            <p:cNvSpPr/>
            <p:nvPr/>
          </p:nvSpPr>
          <p:spPr>
            <a:xfrm>
              <a:off x="6847601" y="87906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2B19450-266A-9A42-B358-959CA67E4534}"/>
                </a:ext>
              </a:extLst>
            </p:cNvPr>
            <p:cNvSpPr/>
            <p:nvPr/>
          </p:nvSpPr>
          <p:spPr>
            <a:xfrm>
              <a:off x="6848193" y="197634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88952580-12DC-5C4E-B136-71CCE7BF1B9F}"/>
                </a:ext>
              </a:extLst>
            </p:cNvPr>
            <p:cNvSpPr/>
            <p:nvPr/>
          </p:nvSpPr>
          <p:spPr>
            <a:xfrm>
              <a:off x="6849518" y="3081257"/>
              <a:ext cx="1299731"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31F151EC-CA99-004E-A7D8-E8820AA6E94C}"/>
                </a:ext>
              </a:extLst>
            </p:cNvPr>
            <p:cNvSpPr/>
            <p:nvPr/>
          </p:nvSpPr>
          <p:spPr>
            <a:xfrm>
              <a:off x="6842816" y="4178537"/>
              <a:ext cx="1294683"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17AB3DD5-8556-FB4E-B44B-A25A8750A426}"/>
                </a:ext>
              </a:extLst>
            </p:cNvPr>
            <p:cNvSpPr/>
            <p:nvPr/>
          </p:nvSpPr>
          <p:spPr>
            <a:xfrm>
              <a:off x="6853477" y="5275817"/>
              <a:ext cx="1287980"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7DC157BF-FE82-244B-BB71-5C20B6D48E20}"/>
              </a:ext>
            </a:extLst>
          </p:cNvPr>
          <p:cNvSpPr/>
          <p:nvPr/>
        </p:nvSpPr>
        <p:spPr>
          <a:xfrm>
            <a:off x="4411909" y="243471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9002486E-BA36-B44C-AE9E-2C025D8F811D}"/>
              </a:ext>
            </a:extLst>
          </p:cNvPr>
          <p:cNvSpPr/>
          <p:nvPr/>
        </p:nvSpPr>
        <p:spPr>
          <a:xfrm>
            <a:off x="4412691" y="353199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40561690-E2D9-2C4B-9745-EFB724068596}"/>
              </a:ext>
            </a:extLst>
          </p:cNvPr>
          <p:cNvSpPr/>
          <p:nvPr/>
        </p:nvSpPr>
        <p:spPr>
          <a:xfrm>
            <a:off x="4414441" y="4636910"/>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7615086-D414-D148-B205-AA2DECDADDA0}"/>
              </a:ext>
            </a:extLst>
          </p:cNvPr>
          <p:cNvSpPr/>
          <p:nvPr/>
        </p:nvSpPr>
        <p:spPr>
          <a:xfrm>
            <a:off x="4405589" y="5734190"/>
            <a:ext cx="1710051"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6" name="Table 55">
            <a:extLst>
              <a:ext uri="{FF2B5EF4-FFF2-40B4-BE49-F238E27FC236}">
                <a16:creationId xmlns:a16="http://schemas.microsoft.com/office/drawing/2014/main" id="{3533546C-24CC-6F41-8520-4DDA1F612080}"/>
              </a:ext>
            </a:extLst>
          </p:cNvPr>
          <p:cNvGraphicFramePr>
            <a:graphicFrameLocks noGrp="1"/>
          </p:cNvGraphicFramePr>
          <p:nvPr>
            <p:extLst>
              <p:ext uri="{D42A27DB-BD31-4B8C-83A1-F6EECF244321}">
                <p14:modId xmlns:p14="http://schemas.microsoft.com/office/powerpoint/2010/main" val="1012197007"/>
              </p:ext>
            </p:extLst>
          </p:nvPr>
        </p:nvGraphicFramePr>
        <p:xfrm>
          <a:off x="4419600" y="2978768"/>
          <a:ext cx="1712593" cy="1097280"/>
        </p:xfrm>
        <a:graphic>
          <a:graphicData uri="http://schemas.openxmlformats.org/drawingml/2006/table">
            <a:tbl>
              <a:tblPr bandRow="1">
                <a:tableStyleId>{21E4AEA4-8DFA-4A89-87EB-49C32662AFE0}</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aphicFrame>
        <p:nvGraphicFramePr>
          <p:cNvPr id="57" name="Table 56">
            <a:extLst>
              <a:ext uri="{FF2B5EF4-FFF2-40B4-BE49-F238E27FC236}">
                <a16:creationId xmlns:a16="http://schemas.microsoft.com/office/drawing/2014/main" id="{97EDBCFB-7CAF-2C4D-8C05-58E927CB3CE9}"/>
              </a:ext>
            </a:extLst>
          </p:cNvPr>
          <p:cNvGraphicFramePr>
            <a:graphicFrameLocks noGrp="1"/>
          </p:cNvGraphicFramePr>
          <p:nvPr>
            <p:extLst>
              <p:ext uri="{D42A27DB-BD31-4B8C-83A1-F6EECF244321}">
                <p14:modId xmlns:p14="http://schemas.microsoft.com/office/powerpoint/2010/main" val="579593559"/>
              </p:ext>
            </p:extLst>
          </p:nvPr>
        </p:nvGraphicFramePr>
        <p:xfrm>
          <a:off x="4419600" y="1881488"/>
          <a:ext cx="1712593" cy="1097280"/>
        </p:xfrm>
        <a:graphic>
          <a:graphicData uri="http://schemas.openxmlformats.org/drawingml/2006/table">
            <a:tbl>
              <a:tblPr bandRow="1">
                <a:tableStyleId>{21E4AEA4-8DFA-4A89-87EB-49C32662AFE0}</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59</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pSp>
        <p:nvGrpSpPr>
          <p:cNvPr id="58" name="Group 57">
            <a:extLst>
              <a:ext uri="{FF2B5EF4-FFF2-40B4-BE49-F238E27FC236}">
                <a16:creationId xmlns:a16="http://schemas.microsoft.com/office/drawing/2014/main" id="{D5F1F961-FC07-7740-9134-AC2B9857B98D}"/>
              </a:ext>
            </a:extLst>
          </p:cNvPr>
          <p:cNvGrpSpPr/>
          <p:nvPr/>
        </p:nvGrpSpPr>
        <p:grpSpPr>
          <a:xfrm>
            <a:off x="4418289" y="1881488"/>
            <a:ext cx="1702582" cy="2194560"/>
            <a:chOff x="1676400" y="5257800"/>
            <a:chExt cx="1702582" cy="2194560"/>
          </a:xfrm>
          <a:noFill/>
        </p:grpSpPr>
        <p:sp>
          <p:nvSpPr>
            <p:cNvPr id="59" name="Rectangle 58">
              <a:extLst>
                <a:ext uri="{FF2B5EF4-FFF2-40B4-BE49-F238E27FC236}">
                  <a16:creationId xmlns:a16="http://schemas.microsoft.com/office/drawing/2014/main" id="{8B870FD0-D755-E941-A445-7FC242F76A8E}"/>
                </a:ext>
              </a:extLst>
            </p:cNvPr>
            <p:cNvSpPr/>
            <p:nvPr/>
          </p:nvSpPr>
          <p:spPr>
            <a:xfrm>
              <a:off x="1676400" y="5806341"/>
              <a:ext cx="1697355" cy="569833"/>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297B374-2F13-EF4F-A25E-E2A7CD819830}"/>
                </a:ext>
              </a:extLst>
            </p:cNvPr>
            <p:cNvSpPr/>
            <p:nvPr/>
          </p:nvSpPr>
          <p:spPr>
            <a:xfrm>
              <a:off x="1676401" y="6909304"/>
              <a:ext cx="1697355" cy="543056"/>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43F14FF1-7DC0-EA45-9557-7F44627621A4}"/>
                </a:ext>
              </a:extLst>
            </p:cNvPr>
            <p:cNvSpPr/>
            <p:nvPr/>
          </p:nvSpPr>
          <p:spPr>
            <a:xfrm>
              <a:off x="1676400" y="5257800"/>
              <a:ext cx="1697356" cy="547273"/>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940660AE-F91A-1E43-8556-8E3B8E8EDA5A}"/>
                </a:ext>
              </a:extLst>
            </p:cNvPr>
            <p:cNvSpPr/>
            <p:nvPr/>
          </p:nvSpPr>
          <p:spPr>
            <a:xfrm>
              <a:off x="1681627" y="6372886"/>
              <a:ext cx="1697355" cy="539707"/>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C9EA8387-01A3-5243-959F-E346BFAE5B22}"/>
              </a:ext>
            </a:extLst>
          </p:cNvPr>
          <p:cNvSpPr/>
          <p:nvPr/>
        </p:nvSpPr>
        <p:spPr>
          <a:xfrm>
            <a:off x="4419668" y="1893680"/>
            <a:ext cx="1711002" cy="49345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4" name="Elbow Connector 63">
            <a:extLst>
              <a:ext uri="{FF2B5EF4-FFF2-40B4-BE49-F238E27FC236}">
                <a16:creationId xmlns:a16="http://schemas.microsoft.com/office/drawing/2014/main" id="{F507237D-7F47-3140-9157-06D48629312D}"/>
              </a:ext>
            </a:extLst>
          </p:cNvPr>
          <p:cNvCxnSpPr>
            <a:cxnSpLocks/>
            <a:endCxn id="14" idx="1"/>
          </p:cNvCxnSpPr>
          <p:nvPr/>
        </p:nvCxnSpPr>
        <p:spPr>
          <a:xfrm>
            <a:off x="6128628" y="4373061"/>
            <a:ext cx="302006" cy="127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5" name="Elbow Connector 64">
            <a:extLst>
              <a:ext uri="{FF2B5EF4-FFF2-40B4-BE49-F238E27FC236}">
                <a16:creationId xmlns:a16="http://schemas.microsoft.com/office/drawing/2014/main" id="{33195F0A-51DF-8543-950B-C4E2ECB24C7C}"/>
              </a:ext>
            </a:extLst>
          </p:cNvPr>
          <p:cNvCxnSpPr>
            <a:cxnSpLocks/>
            <a:stCxn id="53" idx="3"/>
            <a:endCxn id="21" idx="1"/>
          </p:cNvCxnSpPr>
          <p:nvPr/>
        </p:nvCxnSpPr>
        <p:spPr>
          <a:xfrm>
            <a:off x="6131163" y="4913388"/>
            <a:ext cx="290619" cy="55695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7459B93B-B67B-804D-9457-934701B9D9FA}"/>
              </a:ext>
            </a:extLst>
          </p:cNvPr>
          <p:cNvCxnSpPr>
            <a:cxnSpLocks/>
          </p:cNvCxnSpPr>
          <p:nvPr/>
        </p:nvCxnSpPr>
        <p:spPr>
          <a:xfrm flipV="1">
            <a:off x="6120871" y="6028944"/>
            <a:ext cx="314992" cy="54197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55" name="Elbow Connector 54">
            <a:extLst>
              <a:ext uri="{FF2B5EF4-FFF2-40B4-BE49-F238E27FC236}">
                <a16:creationId xmlns:a16="http://schemas.microsoft.com/office/drawing/2014/main" id="{B663B030-0C70-6A44-BA1B-20044AB37F12}"/>
              </a:ext>
            </a:extLst>
          </p:cNvPr>
          <p:cNvCxnSpPr>
            <a:cxnSpLocks/>
            <a:stCxn id="60" idx="3"/>
            <a:endCxn id="11" idx="1"/>
          </p:cNvCxnSpPr>
          <p:nvPr/>
        </p:nvCxnSpPr>
        <p:spPr>
          <a:xfrm flipV="1">
            <a:off x="6115645" y="3270041"/>
            <a:ext cx="313239" cy="534479"/>
          </a:xfrm>
          <a:prstGeom prst="bentConnector3">
            <a:avLst>
              <a:gd name="adj1" fmla="val 37308"/>
            </a:avLst>
          </a:prstGeom>
          <a:ln>
            <a:tailEnd type="triangle"/>
          </a:ln>
        </p:spPr>
        <p:style>
          <a:lnRef idx="2">
            <a:schemeClr val="dk1"/>
          </a:lnRef>
          <a:fillRef idx="0">
            <a:schemeClr val="dk1"/>
          </a:fillRef>
          <a:effectRef idx="1">
            <a:schemeClr val="dk1"/>
          </a:effectRef>
          <a:fontRef idx="minor">
            <a:schemeClr val="tx1"/>
          </a:fontRef>
        </p:style>
      </p:cxnSp>
      <p:cxnSp>
        <p:nvCxnSpPr>
          <p:cNvPr id="67" name="Elbow Connector 66">
            <a:extLst>
              <a:ext uri="{FF2B5EF4-FFF2-40B4-BE49-F238E27FC236}">
                <a16:creationId xmlns:a16="http://schemas.microsoft.com/office/drawing/2014/main" id="{0355AFFA-9436-8B41-B2AF-7703B4729A8C}"/>
              </a:ext>
            </a:extLst>
          </p:cNvPr>
          <p:cNvCxnSpPr>
            <a:cxnSpLocks/>
            <a:stCxn id="59" idx="3"/>
            <a:endCxn id="33" idx="1"/>
          </p:cNvCxnSpPr>
          <p:nvPr/>
        </p:nvCxnSpPr>
        <p:spPr>
          <a:xfrm>
            <a:off x="6115644" y="2714946"/>
            <a:ext cx="313240" cy="1106356"/>
          </a:xfrm>
          <a:prstGeom prst="bentConnector3">
            <a:avLst>
              <a:gd name="adj1" fmla="val 62692"/>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16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3047FA14-E8B9-5541-B2FA-35D660E1BFD6}" vid="{5B7FA5DE-B936-DE42-9858-6D948D824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14639</TotalTime>
  <Words>1744</Words>
  <Application>Microsoft Macintosh PowerPoint</Application>
  <PresentationFormat>On-screen Show (4:3)</PresentationFormat>
  <Paragraphs>573</Paragraphs>
  <Slides>18</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vt:lpstr>
      <vt:lpstr>Arial</vt:lpstr>
      <vt:lpstr>Calibri</vt:lpstr>
      <vt:lpstr>Cambria Math</vt:lpstr>
      <vt:lpstr>Courier</vt:lpstr>
      <vt:lpstr>System Font Regular</vt:lpstr>
      <vt:lpstr>Clarity</vt:lpstr>
      <vt:lpstr>Lecture 17: Virtual Memory (cont'd)</vt:lpstr>
      <vt:lpstr>Review: Address Translation</vt:lpstr>
      <vt:lpstr>Review: Paging</vt:lpstr>
      <vt:lpstr>Review: Virtual Pages</vt:lpstr>
      <vt:lpstr>Review: Paging</vt:lpstr>
      <vt:lpstr>Review: Evaluating Paging</vt:lpstr>
      <vt:lpstr>Traditional Paging</vt:lpstr>
      <vt:lpstr>Problems with Paging</vt:lpstr>
      <vt:lpstr>Two-level Page Tables</vt:lpstr>
      <vt:lpstr>Two-level Page Tables</vt:lpstr>
      <vt:lpstr>Example: Two-level Page Tables</vt:lpstr>
      <vt:lpstr>Exercise: Two-level Page Tables</vt:lpstr>
      <vt:lpstr>Multi-level Page Tables</vt:lpstr>
      <vt:lpstr>Review: Problems with Paging</vt:lpstr>
      <vt:lpstr>Translation-Lookaside Buffer (TLB)</vt:lpstr>
      <vt:lpstr>Exercise: TLB</vt:lpstr>
      <vt:lpstr>Example: The Linux x86 Address Space</vt:lpstr>
      <vt:lpstr>Example: Core i7 Memory Accessing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18: Virtual Memory (cont'd)</dc:title>
  <dc:creator>Eleanor Birrell</dc:creator>
  <cp:lastModifiedBy>Sam Thomas</cp:lastModifiedBy>
  <cp:revision>157</cp:revision>
  <dcterms:created xsi:type="dcterms:W3CDTF">2020-03-31T01:34:36Z</dcterms:created>
  <dcterms:modified xsi:type="dcterms:W3CDTF">2026-04-06T21:29:21Z</dcterms:modified>
</cp:coreProperties>
</file>