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4.png" ContentType="image/png"/>
  <Override PartName="/ppt/media/image3.jpeg" ContentType="image/jpeg"/>
  <Override PartName="/ppt/media/image5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14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15.xml.rels" ContentType="application/vnd.openxmlformats-package.relationships+xml"/>
  <Override PartName="/ppt/slides/_rels/slide19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5.xml.rels" ContentType="application/vnd.openxmlformats-package.relationships+xml"/>
  <Override PartName="/ppt/slides/_rels/slide22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charts/chart1.xml" ContentType="application/vnd.openxmlformats-officedocument.drawingml.chart+xml"/>
  <Override PartName="/ppt/notesSlides/_rels/notesSlide25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87199144232484"/>
          <c:y val="0.043581616481775"/>
          <c:w val="0.766714209306472"/>
          <c:h val="0.685103011093502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Elapsed time (s)</c:v>
                </c:pt>
              </c:strCache>
            </c:strRef>
          </c:tx>
          <c:spPr>
            <a:solidFill>
              <a:srgbClr val="000080"/>
            </a:solidFill>
            <a:ln w="12600">
              <a:solidFill>
                <a:srgbClr val="000080"/>
              </a:solidFill>
              <a:round/>
            </a:ln>
          </c:spPr>
          <c:marker>
            <c:symbol val="circle"/>
            <c:size val="8"/>
            <c:spPr>
              <a:solidFill>
                <a:srgbClr val="000080"/>
              </a:solidFill>
            </c:spPr>
          </c:marker>
          <c:dPt>
            <c:idx val="1"/>
            <c:marker>
              <c:symbol val="circle"/>
              <c:size val="8"/>
              <c:spPr>
                <a:solidFill>
                  <a:srgbClr val="000080"/>
                </a:solidFill>
              </c:spPr>
            </c:marker>
          </c:dPt>
          <c:dLbls>
            <c:numFmt formatCode="General" sourceLinked="0"/>
            <c:dLbl>
              <c:idx val="1"/>
              <c:numFmt formatCode="General" sourceLinked="0"/>
              <c:txPr>
                <a:bodyPr wrap="square"/>
                <a:lstStyle/>
                <a:p>
                  <a:pPr>
                    <a:defRPr b="0" sz="1600" strike="noStrike" u="none">
                      <a:solidFill>
                        <a:srgbClr val="000000"/>
                      </a:solidFill>
                      <a:uFillTx/>
                      <a:latin typeface="Arial"/>
                    </a:defRPr>
                  </a:pPr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0" sz="16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defRPr>
                </a:pPr>
              </a:p>
            </c:txPr>
            <c:dLblPos val="t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1.06</c:v>
                </c:pt>
                <c:pt idx="1">
                  <c:v>0.54</c:v>
                </c:pt>
                <c:pt idx="2">
                  <c:v>0.28</c:v>
                </c:pt>
                <c:pt idx="3">
                  <c:v>0.29</c:v>
                </c:pt>
                <c:pt idx="4">
                  <c:v>0.3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68859489"/>
        <c:axId val="97645094"/>
      </c:lineChart>
      <c:catAx>
        <c:axId val="68859489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6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rPr>
                  <a:t>Threads</a:t>
                </a:r>
              </a:p>
            </c:rich>
          </c:tx>
          <c:layout>
            <c:manualLayout>
              <c:xMode val="edge"/>
              <c:yMode val="edge"/>
              <c:x val="0.403815296844357"/>
              <c:y val="0.897147385103011"/>
            </c:manualLayout>
          </c:layout>
          <c:overlay val="0"/>
          <c:spPr>
            <a:noFill/>
            <a:ln w="2556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0" sz="1600" strike="noStrike" u="none">
                <a:solidFill>
                  <a:srgbClr val="000000"/>
                </a:solidFill>
                <a:uFillTx/>
                <a:latin typeface="Arial"/>
                <a:ea typeface="Arial"/>
              </a:defRPr>
            </a:pPr>
          </a:p>
        </c:txPr>
        <c:crossAx val="97645094"/>
        <c:crosses val="autoZero"/>
        <c:auto val="1"/>
        <c:lblAlgn val="ctr"/>
        <c:lblOffset val="100"/>
        <c:noMultiLvlLbl val="0"/>
      </c:catAx>
      <c:valAx>
        <c:axId val="97645094"/>
        <c:scaling>
          <c:orientation val="minMax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title>
          <c:tx>
            <c:rich>
              <a:bodyPr rot="-540000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6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rPr>
                  <a:t>Elapsed time (s)</a:t>
                </a:r>
              </a:p>
            </c:rich>
          </c:tx>
          <c:layout>
            <c:manualLayout>
              <c:xMode val="edge"/>
              <c:yMode val="edge"/>
              <c:x val="8.9142449634516E-005"/>
              <c:y val="0.0440570522979398"/>
            </c:manualLayout>
          </c:layout>
          <c:overlay val="0"/>
          <c:spPr>
            <a:noFill/>
            <a:ln w="2556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0" sz="1600" strike="noStrike" u="none">
                <a:solidFill>
                  <a:srgbClr val="000000"/>
                </a:solidFill>
                <a:uFillTx/>
                <a:latin typeface="Arial"/>
                <a:ea typeface="Arial"/>
              </a:defRPr>
            </a:pPr>
          </a:p>
        </c:txPr>
        <c:crossAx val="68859489"/>
        <c:crosses val="autoZero"/>
        <c:crossBetween val="between"/>
      </c:valAx>
      <c:spPr>
        <a:noFill/>
        <a:ln w="12600">
          <a:solidFill>
            <a:srgbClr val="808080"/>
          </a:solidFill>
          <a:round/>
        </a:ln>
      </c:spPr>
    </c:plotArea>
    <c:plotVisOnly val="1"/>
    <c:dispBlanksAs val="gap"/>
  </c:chart>
  <c:spPr>
    <a:noFill/>
    <a:ln w="936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4DB5551A-01CE-4A42-BD0C-127714B34E85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914400" y="4343040"/>
            <a:ext cx="5028840" cy="4113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 variable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x is shared iff multiple threads reference at least one instance of x.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5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Text Editors - When you are typing in an editor, spell-checking, formatting of text and saving the text are done concurrently by multiple threads. The same applies for Word processors also.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7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10A62F0-4F55-403D-AFEF-121149F7516D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this solution might fail if the compiler or hardware reorders instruction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Properties we need: (1) if no contention, proceed, (2) if contention, wait until no one is in critical section, then one proceed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8B3B402-39B3-4418-8201-7F3443A4BB4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5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30C7D8B-B7A8-498D-9FEA-A05F562598F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E81783D-05F6-4315-BF7E-251DEF6DBB3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31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Outline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38B6267-1F0A-4DA6-951F-47D4AEC63A3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4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3B534CC-A712-4FB5-B7EE-9DE4372BB38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A77E28C-A7D0-4A49-A36B-6D044CB026A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A24E582-5C39-424C-BB96-B7CEF660ABD2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54E2D0D5-F5B5-43C8-B0A7-C8833EA5D4C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DD87CC7-BEDD-40F2-9360-CE121F6A0197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BD15306-61C8-422E-A857-50F0B380F9B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3F5CB31-AB3A-471B-9416-D0792AEE3CF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20F052C-5737-472C-9CCE-607ABAA0960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9F34C3E-62B9-476D-A8CB-C71E10E58D4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chart" Target="../charts/chart1.xml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6.xml"/><Relationship Id="rId6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4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4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19: Threads and Concurrency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3"/>
          <p:cNvSpPr/>
          <p:nvPr/>
        </p:nvSpPr>
        <p:spPr>
          <a:xfrm>
            <a:off x="762120" y="5228280"/>
            <a:ext cx="6387840" cy="1477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hello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</a:t>
            </a: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{ /* thread routine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printf(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"Hello, world!\n"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is-I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return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is-I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Pthreads "hello, world" Program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3" name="Rectangle 3"/>
          <p:cNvSpPr/>
          <p:nvPr/>
        </p:nvSpPr>
        <p:spPr>
          <a:xfrm>
            <a:off x="739800" y="1171440"/>
            <a:ext cx="7946640" cy="3293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                                                                             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 * hello.c - Pthreads "hello, world" program                                    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926492"/>
                </a:solidFill>
                <a:effectLst/>
                <a:uFillTx/>
                <a:latin typeface="Courier New"/>
              </a:rPr>
              <a:t>#include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"csapp.h"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thread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r-FR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fr-FR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fr-FR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main</a:t>
            </a:r>
            <a:r>
              <a:rPr b="1" lang="fr-FR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pthread_t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pthread_create(&amp;tid, </a:t>
            </a:r>
            <a:r>
              <a:rPr b="1" lang="en-U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hello, </a:t>
            </a:r>
            <a:r>
              <a:rPr b="1" lang="en-U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pthread_join(tid, </a:t>
            </a:r>
            <a:r>
              <a:rPr b="1" lang="en-U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t-IT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exit(0); 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t-IT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04" name="Group 1"/>
          <p:cNvGrpSpPr/>
          <p:nvPr/>
        </p:nvGrpSpPr>
        <p:grpSpPr>
          <a:xfrm>
            <a:off x="4114440" y="1909080"/>
            <a:ext cx="5060880" cy="1748520"/>
            <a:chOff x="4114440" y="1909080"/>
            <a:chExt cx="5060880" cy="1748520"/>
          </a:xfrm>
        </p:grpSpPr>
        <p:sp>
          <p:nvSpPr>
            <p:cNvPr id="205" name="Text Box 4"/>
            <p:cNvSpPr/>
            <p:nvPr/>
          </p:nvSpPr>
          <p:spPr>
            <a:xfrm>
              <a:off x="7000920" y="1909080"/>
              <a:ext cx="2174400" cy="70812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Thread attributes 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(usually NULL)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6" name="Line 7"/>
            <p:cNvSpPr/>
            <p:nvPr/>
          </p:nvSpPr>
          <p:spPr>
            <a:xfrm flipH="1">
              <a:off x="4114440" y="2286000"/>
              <a:ext cx="2994120" cy="1371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07" name="Group 2"/>
          <p:cNvGrpSpPr/>
          <p:nvPr/>
        </p:nvGrpSpPr>
        <p:grpSpPr>
          <a:xfrm>
            <a:off x="5943600" y="3870360"/>
            <a:ext cx="3168720" cy="712440"/>
            <a:chOff x="5943600" y="3870360"/>
            <a:chExt cx="3168720" cy="712440"/>
          </a:xfrm>
        </p:grpSpPr>
        <p:sp>
          <p:nvSpPr>
            <p:cNvPr id="208" name="Text Box 5"/>
            <p:cNvSpPr/>
            <p:nvPr/>
          </p:nvSpPr>
          <p:spPr>
            <a:xfrm>
              <a:off x="6851520" y="3874680"/>
              <a:ext cx="2260800" cy="70812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Thread arguments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(void* p) 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9" name="Line 8"/>
            <p:cNvSpPr/>
            <p:nvPr/>
          </p:nvSpPr>
          <p:spPr>
            <a:xfrm flipH="1" flipV="1">
              <a:off x="5943600" y="3870360"/>
              <a:ext cx="953280" cy="3049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10" name="Group 3"/>
          <p:cNvGrpSpPr/>
          <p:nvPr/>
        </p:nvGrpSpPr>
        <p:grpSpPr>
          <a:xfrm>
            <a:off x="3733560" y="4114800"/>
            <a:ext cx="4772520" cy="1557000"/>
            <a:chOff x="3733560" y="4114800"/>
            <a:chExt cx="4772520" cy="1557000"/>
          </a:xfrm>
        </p:grpSpPr>
        <p:sp>
          <p:nvSpPr>
            <p:cNvPr id="211" name="Text Box 6"/>
            <p:cNvSpPr/>
            <p:nvPr/>
          </p:nvSpPr>
          <p:spPr>
            <a:xfrm>
              <a:off x="6882120" y="4963680"/>
              <a:ext cx="1623960" cy="70812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Return value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(void** p)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2" name="Line 9"/>
            <p:cNvSpPr/>
            <p:nvPr/>
          </p:nvSpPr>
          <p:spPr>
            <a:xfrm flipH="1" flipV="1">
              <a:off x="3733560" y="4114800"/>
              <a:ext cx="3163320" cy="11620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13" name="Group 14"/>
          <p:cNvGrpSpPr/>
          <p:nvPr/>
        </p:nvGrpSpPr>
        <p:grpSpPr>
          <a:xfrm>
            <a:off x="3276360" y="2061360"/>
            <a:ext cx="2856240" cy="1596240"/>
            <a:chOff x="3276360" y="2061360"/>
            <a:chExt cx="2856240" cy="1596240"/>
          </a:xfrm>
        </p:grpSpPr>
        <p:sp>
          <p:nvSpPr>
            <p:cNvPr id="214" name="Text Box 4"/>
            <p:cNvSpPr/>
            <p:nvPr/>
          </p:nvSpPr>
          <p:spPr>
            <a:xfrm>
              <a:off x="4821480" y="2061360"/>
              <a:ext cx="1311120" cy="40032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Thread ID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5" name="Line 7"/>
            <p:cNvSpPr/>
            <p:nvPr/>
          </p:nvSpPr>
          <p:spPr>
            <a:xfrm flipH="1">
              <a:off x="3276360" y="2286000"/>
              <a:ext cx="1598040" cy="1371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16" name="Group 17"/>
          <p:cNvGrpSpPr/>
          <p:nvPr/>
        </p:nvGrpSpPr>
        <p:grpSpPr>
          <a:xfrm>
            <a:off x="4952880" y="3090240"/>
            <a:ext cx="4052880" cy="567360"/>
            <a:chOff x="4952880" y="3090240"/>
            <a:chExt cx="4052880" cy="567360"/>
          </a:xfrm>
        </p:grpSpPr>
        <p:sp>
          <p:nvSpPr>
            <p:cNvPr id="217" name="Text Box 4"/>
            <p:cNvSpPr/>
            <p:nvPr/>
          </p:nvSpPr>
          <p:spPr>
            <a:xfrm>
              <a:off x="7170840" y="3090240"/>
              <a:ext cx="1834920" cy="40032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Thread routine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8" name="Line 7"/>
            <p:cNvSpPr/>
            <p:nvPr/>
          </p:nvSpPr>
          <p:spPr>
            <a:xfrm flipH="1">
              <a:off x="4952880" y="3314520"/>
              <a:ext cx="2268360" cy="3430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Sharing with Threads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0" name="Rectangle 3"/>
          <p:cNvSpPr/>
          <p:nvPr/>
        </p:nvSpPr>
        <p:spPr>
          <a:xfrm>
            <a:off x="0" y="1605960"/>
            <a:ext cx="4800240" cy="378612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char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ptr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</a:t>
            </a: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global var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main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pthread_t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da-DK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char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da-DK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msgs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[2] = {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"Hello from foo"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 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"Hello from bar"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ptr = msgs;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da-DK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for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(int i = 0; i &lt; 2; i++){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pthread_create(&amp;tid, </a:t>
            </a:r>
            <a:r>
              <a:rPr b="1" lang="da-DK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 fun, (</a:t>
            </a:r>
            <a:r>
              <a:rPr b="1" lang="da-DK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*) i);</a:t>
            </a:r>
            <a:br>
              <a:rPr sz="1600"/>
            </a:b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pthread_exit(</a:t>
            </a:r>
            <a:r>
              <a:rPr b="1" lang="da-DK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1" name="Rectangle 4"/>
          <p:cNvSpPr/>
          <p:nvPr/>
        </p:nvSpPr>
        <p:spPr>
          <a:xfrm>
            <a:off x="4800600" y="1598400"/>
            <a:ext cx="4343040" cy="230868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fun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myid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 vargp;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static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cnt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printf(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"[%d]:  %s (cnt=%d)\n"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myid, ptr[myid], ++cnt);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return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22" name="Group 3"/>
          <p:cNvGrpSpPr/>
          <p:nvPr/>
        </p:nvGrpSpPr>
        <p:grpSpPr>
          <a:xfrm>
            <a:off x="4748040" y="3391560"/>
            <a:ext cx="4395600" cy="1229760"/>
            <a:chOff x="4748040" y="3391560"/>
            <a:chExt cx="4395600" cy="1229760"/>
          </a:xfrm>
        </p:grpSpPr>
        <p:sp>
          <p:nvSpPr>
            <p:cNvPr id="223" name="Text Box 5"/>
            <p:cNvSpPr/>
            <p:nvPr/>
          </p:nvSpPr>
          <p:spPr>
            <a:xfrm>
              <a:off x="4748040" y="4066920"/>
              <a:ext cx="4395600" cy="5544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fun</a:t>
              </a: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threads reference main thread’s stack indirectly through global ptr variable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4" name="Line 6"/>
            <p:cNvSpPr/>
            <p:nvPr/>
          </p:nvSpPr>
          <p:spPr>
            <a:xfrm flipV="1">
              <a:off x="6181200" y="3391560"/>
              <a:ext cx="520920" cy="673200"/>
            </a:xfrm>
            <a:prstGeom prst="line">
              <a:avLst/>
            </a:prstGeom>
            <a:ln w="25400">
              <a:solidFill>
                <a:srgbClr val="ff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1" dur="indefinite" restart="never" nodeType="tmRoot">
          <p:childTnLst>
            <p:seq>
              <p:cTn id="82" dur="indefinite" nodeType="mainSeq">
                <p:childTnLst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Mapping Variable Instances to Memory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Global variables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Def: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Variable declared outside of a function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 memory contains exactly one instance of any global variable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Local variables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Def: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Variable declared inside function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Each thread stack contains one instance of each local variable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Local static variables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Variable declared inside  function with the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static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attribute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 memory contains exactly one instance of any local static variable.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7" name="TextBox 4"/>
          <p:cNvSpPr/>
          <p:nvPr/>
        </p:nvSpPr>
        <p:spPr>
          <a:xfrm>
            <a:off x="5181480" y="3886200"/>
            <a:ext cx="4571640" cy="40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without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static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attribute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7" dur="indefinite" restart="never" nodeType="tmRoot">
          <p:childTnLst>
            <p:seq>
              <p:cTn id="88" dur="indefinite" nodeType="mainSeq">
                <p:childTnLst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Rectangle 3"/>
          <p:cNvSpPr/>
          <p:nvPr/>
        </p:nvSpPr>
        <p:spPr>
          <a:xfrm>
            <a:off x="76320" y="1557720"/>
            <a:ext cx="4761000" cy="304740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int_ptr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</a:t>
            </a: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global var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main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pthread_t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da-DK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da-DK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array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[2] = {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1,2}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int_ptr = array;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da-DK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for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(int i = 0; i &lt; 2; i++)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pthread_create(&amp;tid, </a:t>
            </a:r>
            <a:r>
              <a:rPr b="1" lang="da-DK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thread, (</a:t>
            </a:r>
            <a:r>
              <a:rPr b="1" lang="da-DK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*)i);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pthread_exit(</a:t>
            </a:r>
            <a:r>
              <a:rPr b="1" lang="da-DK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9" name="Rectangle 4"/>
          <p:cNvSpPr/>
          <p:nvPr/>
        </p:nvSpPr>
        <p:spPr>
          <a:xfrm>
            <a:off x="76320" y="4807080"/>
            <a:ext cx="4761000" cy="206244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*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thread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*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myid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)vargp;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static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cnt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printf(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"[%d]: %s (cnt=%d)\n"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myid, ptr[myid], ++cnt);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return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Mapping Variable Instances to Memory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31" name="Group 3"/>
          <p:cNvGrpSpPr/>
          <p:nvPr/>
        </p:nvGrpSpPr>
        <p:grpSpPr>
          <a:xfrm>
            <a:off x="1523880" y="1409040"/>
            <a:ext cx="7145280" cy="277200"/>
            <a:chOff x="1523880" y="1409040"/>
            <a:chExt cx="7145280" cy="277200"/>
          </a:xfrm>
        </p:grpSpPr>
        <p:sp>
          <p:nvSpPr>
            <p:cNvPr id="232" name="Text Box 5"/>
            <p:cNvSpPr/>
            <p:nvPr/>
          </p:nvSpPr>
          <p:spPr>
            <a:xfrm>
              <a:off x="5193720" y="1409040"/>
              <a:ext cx="3475440" cy="2772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0" bIns="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Global var</a:t>
              </a:r>
              <a:r>
                <a:rPr b="0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: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 instance (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ptr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[data])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3" name="Line 6"/>
            <p:cNvSpPr/>
            <p:nvPr/>
          </p:nvSpPr>
          <p:spPr>
            <a:xfrm flipH="1">
              <a:off x="1523880" y="1546560"/>
              <a:ext cx="3733920" cy="61560"/>
            </a:xfrm>
            <a:prstGeom prst="line">
              <a:avLst/>
            </a:prstGeom>
            <a:ln w="25400">
              <a:solidFill>
                <a:srgbClr val="c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  <p:grpSp>
        <p:nvGrpSpPr>
          <p:cNvPr id="234" name="Group 6"/>
          <p:cNvGrpSpPr/>
          <p:nvPr/>
        </p:nvGrpSpPr>
        <p:grpSpPr>
          <a:xfrm>
            <a:off x="2209680" y="3412080"/>
            <a:ext cx="6915240" cy="1968480"/>
            <a:chOff x="2209680" y="3412080"/>
            <a:chExt cx="6915240" cy="1968480"/>
          </a:xfrm>
        </p:grpSpPr>
        <p:sp>
          <p:nvSpPr>
            <p:cNvPr id="235" name="Text Box 7"/>
            <p:cNvSpPr/>
            <p:nvPr/>
          </p:nvSpPr>
          <p:spPr>
            <a:xfrm>
              <a:off x="5222520" y="3412080"/>
              <a:ext cx="3902400" cy="2772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0" bIns="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Local static var</a:t>
              </a:r>
              <a:r>
                <a:rPr b="0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: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 instance (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cnt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[data])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6" name="Line 8"/>
            <p:cNvSpPr/>
            <p:nvPr/>
          </p:nvSpPr>
          <p:spPr>
            <a:xfrm flipH="1">
              <a:off x="2209680" y="3535560"/>
              <a:ext cx="3048120" cy="1845000"/>
            </a:xfrm>
            <a:prstGeom prst="line">
              <a:avLst/>
            </a:prstGeom>
            <a:ln w="25400">
              <a:solidFill>
                <a:srgbClr val="c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  <p:grpSp>
        <p:nvGrpSpPr>
          <p:cNvPr id="237" name="Group 5"/>
          <p:cNvGrpSpPr/>
          <p:nvPr/>
        </p:nvGrpSpPr>
        <p:grpSpPr>
          <a:xfrm>
            <a:off x="1289880" y="2219040"/>
            <a:ext cx="7679880" cy="2913840"/>
            <a:chOff x="1289880" y="2219040"/>
            <a:chExt cx="7679880" cy="2913840"/>
          </a:xfrm>
        </p:grpSpPr>
        <p:sp>
          <p:nvSpPr>
            <p:cNvPr id="238" name="Text Box 11"/>
            <p:cNvSpPr/>
            <p:nvPr/>
          </p:nvSpPr>
          <p:spPr>
            <a:xfrm>
              <a:off x="5180760" y="2219040"/>
              <a:ext cx="3789000" cy="110844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0" bIns="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Local var:</a:t>
              </a:r>
              <a:r>
                <a:rPr b="0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 instances (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   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myid.p0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[peer thread 0’s stack],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 myid.p1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[peer thread 1’s stack]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9" name="Line 12"/>
            <p:cNvSpPr/>
            <p:nvPr/>
          </p:nvSpPr>
          <p:spPr>
            <a:xfrm flipH="1">
              <a:off x="1289880" y="2398680"/>
              <a:ext cx="3890520" cy="2734200"/>
            </a:xfrm>
            <a:prstGeom prst="line">
              <a:avLst/>
            </a:prstGeom>
            <a:ln w="25400">
              <a:solidFill>
                <a:srgbClr val="c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  <p:grpSp>
        <p:nvGrpSpPr>
          <p:cNvPr id="240" name="Group 4"/>
          <p:cNvGrpSpPr/>
          <p:nvPr/>
        </p:nvGrpSpPr>
        <p:grpSpPr>
          <a:xfrm>
            <a:off x="1770480" y="1753200"/>
            <a:ext cx="7278480" cy="1690200"/>
            <a:chOff x="1770480" y="1753200"/>
            <a:chExt cx="7278480" cy="1690200"/>
          </a:xfrm>
        </p:grpSpPr>
        <p:sp>
          <p:nvSpPr>
            <p:cNvPr id="241" name="Text Box 9"/>
            <p:cNvSpPr/>
            <p:nvPr/>
          </p:nvSpPr>
          <p:spPr>
            <a:xfrm>
              <a:off x="5199480" y="1753200"/>
              <a:ext cx="3849480" cy="2772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0" bIns="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Local vars</a:t>
              </a:r>
              <a:r>
                <a:rPr b="0" lang="en-US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: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 instance (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i.m, msgs.m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2" name="Line 10"/>
            <p:cNvSpPr/>
            <p:nvPr/>
          </p:nvSpPr>
          <p:spPr>
            <a:xfrm flipH="1">
              <a:off x="1770480" y="2029320"/>
              <a:ext cx="4032720" cy="1414080"/>
            </a:xfrm>
            <a:prstGeom prst="line">
              <a:avLst/>
            </a:prstGeom>
            <a:ln w="25400">
              <a:solidFill>
                <a:srgbClr val="c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43" name="Line 10"/>
            <p:cNvSpPr/>
            <p:nvPr/>
          </p:nvSpPr>
          <p:spPr>
            <a:xfrm flipH="1">
              <a:off x="2057400" y="1868040"/>
              <a:ext cx="3225960" cy="874080"/>
            </a:xfrm>
            <a:prstGeom prst="line">
              <a:avLst/>
            </a:prstGeom>
            <a:ln w="25400">
              <a:solidFill>
                <a:srgbClr val="c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0" bIns="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1" dur="indefinite" restart="never" nodeType="tmRoot">
          <p:childTnLst>
            <p:seq>
              <p:cTn id="112" dur="indefinite" nodeType="mainSeq">
                <p:childTnLst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Threads Memory Model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Conceptual model: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Multiple threads run within the context of a single process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thread has its own separate thread context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ID, stack, stack pointer, PC, condition codes, and GP registers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threads share the remaining process context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Code, data, heap, and shared library segments of the process virtual address space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Open files and installed handlers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20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Operationally, this model is not strictly enforced: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 values are truly separate and protected, but…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Any thread can read and write the stack of any other thread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i="1" lang="en-US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The mismatch between the conceptual and operation model </a:t>
            </a:r>
            <a:br>
              <a:rPr sz="2400"/>
            </a:br>
            <a:r>
              <a:rPr b="0" i="1" lang="en-US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is a source of confusion and errors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9" dur="indefinite" restart="never" nodeType="tmRoot">
          <p:childTnLst>
            <p:seq>
              <p:cTn id="130" dur="indefinite" nodeType="mainSeq">
                <p:childTnLst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ectangle 3"/>
          <p:cNvSpPr/>
          <p:nvPr/>
        </p:nvSpPr>
        <p:spPr>
          <a:xfrm>
            <a:off x="76320" y="1436040"/>
            <a:ext cx="4761000" cy="329364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char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ptr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</a:t>
            </a: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global var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main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  pthread_t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da-DK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char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da-DK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msgs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[2] = {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"Hello from foo"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 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"Hello from bar"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ptr = msgs;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da-DK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for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(int i = 0; i &lt; 2; i++){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pthread_create(&amp;tid, </a:t>
            </a:r>
            <a:r>
              <a:rPr b="1" lang="da-DK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 fun, (</a:t>
            </a:r>
            <a:r>
              <a:rPr b="1" lang="da-DK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*)i);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pthread_exit(</a:t>
            </a:r>
            <a:r>
              <a:rPr b="1" lang="da-DK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da-DK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7" name="Rectangle 4"/>
          <p:cNvSpPr/>
          <p:nvPr/>
        </p:nvSpPr>
        <p:spPr>
          <a:xfrm>
            <a:off x="76320" y="4807080"/>
            <a:ext cx="4761000" cy="206244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fun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myid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(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 vargp;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static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cnt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printf(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"[%d]: %s (cnt=%d)\n"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myid, ptr[myid], ++cnt);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return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Shared Variables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/>
          </p:nvPr>
        </p:nvSpPr>
        <p:spPr>
          <a:xfrm>
            <a:off x="4952880" y="1673280"/>
            <a:ext cx="411444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Which variables are shared (aka can be accessed by more than one thread)?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119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ptr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cnt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msgs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myid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Shared Variables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Which variables are shared?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variable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shared iff multiple threads reference at least one instance of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.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ptr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,  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cnt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, and 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msgs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are shared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i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and 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myid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are </a:t>
            </a:r>
            <a:r>
              <a:rPr b="1" i="1" lang="en-US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not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shared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2" name="Text Box 4"/>
          <p:cNvSpPr/>
          <p:nvPr/>
        </p:nvSpPr>
        <p:spPr>
          <a:xfrm>
            <a:off x="785880" y="2741400"/>
            <a:ext cx="7023240" cy="23702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0" bIns="0" anchor="ctr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Variable 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  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Referenced by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Referenced by 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Referenced by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instance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   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main thread?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peer thread 0?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	</a:t>
            </a:r>
            <a:r>
              <a:rPr b="0" i="1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peer thread 1?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1199"/>
              </a:spcBef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ptr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cnt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i.main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msgs.main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myid.fun0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myid.fun1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3" name="TextBox 4"/>
          <p:cNvSpPr/>
          <p:nvPr/>
        </p:nvSpPr>
        <p:spPr>
          <a:xfrm>
            <a:off x="3124080" y="332748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4" name="TextBox 5"/>
          <p:cNvSpPr/>
          <p:nvPr/>
        </p:nvSpPr>
        <p:spPr>
          <a:xfrm>
            <a:off x="4910760" y="332748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5" name="TextBox 6"/>
          <p:cNvSpPr/>
          <p:nvPr/>
        </p:nvSpPr>
        <p:spPr>
          <a:xfrm>
            <a:off x="6781680" y="332748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TextBox 7"/>
          <p:cNvSpPr/>
          <p:nvPr/>
        </p:nvSpPr>
        <p:spPr>
          <a:xfrm>
            <a:off x="3157560" y="361944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7" name="TextBox 8"/>
          <p:cNvSpPr/>
          <p:nvPr/>
        </p:nvSpPr>
        <p:spPr>
          <a:xfrm>
            <a:off x="4910760" y="361944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8" name="TextBox 9"/>
          <p:cNvSpPr/>
          <p:nvPr/>
        </p:nvSpPr>
        <p:spPr>
          <a:xfrm>
            <a:off x="6781680" y="361944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9" name="TextBox 10"/>
          <p:cNvSpPr/>
          <p:nvPr/>
        </p:nvSpPr>
        <p:spPr>
          <a:xfrm>
            <a:off x="3124080" y="388620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0" name="TextBox 11"/>
          <p:cNvSpPr/>
          <p:nvPr/>
        </p:nvSpPr>
        <p:spPr>
          <a:xfrm>
            <a:off x="4944240" y="388620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1" name="TextBox 12"/>
          <p:cNvSpPr/>
          <p:nvPr/>
        </p:nvSpPr>
        <p:spPr>
          <a:xfrm>
            <a:off x="6815160" y="388620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2" name="TextBox 13"/>
          <p:cNvSpPr/>
          <p:nvPr/>
        </p:nvSpPr>
        <p:spPr>
          <a:xfrm>
            <a:off x="3124080" y="419292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3" name="TextBox 14"/>
          <p:cNvSpPr/>
          <p:nvPr/>
        </p:nvSpPr>
        <p:spPr>
          <a:xfrm>
            <a:off x="4910760" y="419292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4" name="TextBox 15"/>
          <p:cNvSpPr/>
          <p:nvPr/>
        </p:nvSpPr>
        <p:spPr>
          <a:xfrm>
            <a:off x="6781680" y="419292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5" name="TextBox 16"/>
          <p:cNvSpPr/>
          <p:nvPr/>
        </p:nvSpPr>
        <p:spPr>
          <a:xfrm>
            <a:off x="3157560" y="447516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6" name="TextBox 17"/>
          <p:cNvSpPr/>
          <p:nvPr/>
        </p:nvSpPr>
        <p:spPr>
          <a:xfrm>
            <a:off x="4910760" y="447516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7" name="TextBox 18"/>
          <p:cNvSpPr/>
          <p:nvPr/>
        </p:nvSpPr>
        <p:spPr>
          <a:xfrm>
            <a:off x="6815160" y="447516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8" name="TextBox 19"/>
          <p:cNvSpPr/>
          <p:nvPr/>
        </p:nvSpPr>
        <p:spPr>
          <a:xfrm>
            <a:off x="3157560" y="473616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9" name="TextBox 20"/>
          <p:cNvSpPr/>
          <p:nvPr/>
        </p:nvSpPr>
        <p:spPr>
          <a:xfrm>
            <a:off x="4935240" y="4736160"/>
            <a:ext cx="421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TextBox 21"/>
          <p:cNvSpPr/>
          <p:nvPr/>
        </p:nvSpPr>
        <p:spPr>
          <a:xfrm>
            <a:off x="6781680" y="4736160"/>
            <a:ext cx="484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yes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1" name="Text Box 4"/>
          <p:cNvSpPr/>
          <p:nvPr/>
        </p:nvSpPr>
        <p:spPr>
          <a:xfrm>
            <a:off x="2666880" y="3432240"/>
            <a:ext cx="5156640" cy="16624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0" bIns="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2" name="Text Box 4"/>
          <p:cNvSpPr/>
          <p:nvPr/>
        </p:nvSpPr>
        <p:spPr>
          <a:xfrm>
            <a:off x="253440" y="5148360"/>
            <a:ext cx="5156640" cy="166248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0" bIns="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1" dur="indefinite" restart="never" nodeType="tmRoot">
          <p:childTnLst>
            <p:seq>
              <p:cTn id="142" dur="indefinite" nodeType="mainSeq"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Rectangle 3"/>
          <p:cNvSpPr/>
          <p:nvPr/>
        </p:nvSpPr>
        <p:spPr>
          <a:xfrm>
            <a:off x="46080" y="1521720"/>
            <a:ext cx="4800240" cy="5171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Global shared variable */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volatile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cnt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0; </a:t>
            </a:r>
            <a:r>
              <a:rPr b="1" lang="en-US" sz="15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Counter */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main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argc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char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**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argv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niters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pthread_t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tid1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tid2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niters = atoi(argv[1]);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pthread_create(&amp;tid1,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count_func, &amp;niters);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pthread_create(&amp;tid2,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count_func, &amp;niters);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pthread_join(tid1,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pthread_join(tid2,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pt-BR" sz="15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Check result */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5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if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(cnt != (2 * niters))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printf(</a:t>
            </a:r>
            <a:r>
              <a:rPr b="1" lang="ro-RO" sz="15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"BOOM! cnt=%ld\n"</a:t>
            </a: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cnt);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hu-HU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hu-HU" sz="15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else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printf(</a:t>
            </a:r>
            <a:r>
              <a:rPr b="1" lang="ro-RO" sz="15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"OK cnt=%ld\n"</a:t>
            </a: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cnt);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exit(0);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4" name="Rectangle 4"/>
          <p:cNvSpPr/>
          <p:nvPr/>
        </p:nvSpPr>
        <p:spPr>
          <a:xfrm>
            <a:off x="4923360" y="1366200"/>
            <a:ext cx="4144320" cy="42339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9d0003"/>
                </a:solidFill>
                <a:effectLst/>
                <a:uFillTx/>
                <a:latin typeface="Courier New"/>
              </a:rPr>
              <a:t>/* Thread routine */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                                          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0000ff"/>
                </a:solidFill>
                <a:effectLst/>
                <a:uFillTx/>
                <a:latin typeface="Courier New"/>
              </a:rPr>
              <a:t>count_func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i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niters;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  niters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 *((</a:t>
            </a: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*) vargp);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9d00ff"/>
                </a:solidFill>
                <a:effectLst/>
                <a:uFillTx/>
                <a:latin typeface="Courier New"/>
              </a:rPr>
              <a:t>for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(i = 0; i &lt; niters; i++){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cnt++;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}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is-IS" sz="1600" strike="noStrike" u="none">
                <a:solidFill>
                  <a:srgbClr val="9d00ff"/>
                </a:solidFill>
                <a:effectLst/>
                <a:uFillTx/>
                <a:latin typeface="Courier New"/>
              </a:rPr>
              <a:t>return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is-IS" sz="1600" strike="noStrike" u="none">
                <a:solidFill>
                  <a:srgbClr val="0f7574"/>
                </a:solidFill>
                <a:effectLst/>
                <a:uFillTx/>
                <a:latin typeface="Courier New"/>
              </a:rPr>
              <a:t>NULL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                                                              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5" name="Text Box 5"/>
          <p:cNvSpPr/>
          <p:nvPr/>
        </p:nvSpPr>
        <p:spPr>
          <a:xfrm>
            <a:off x="5486400" y="5652360"/>
            <a:ext cx="2734920" cy="132372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linux&gt; ./badcnt 10000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OK cnt=20000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linux&gt; ./badcnt 10000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BOOM! cnt=13051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linux&gt;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Why not Concurrent Programs?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7" name="Rectangle 1"/>
          <p:cNvSpPr/>
          <p:nvPr/>
        </p:nvSpPr>
        <p:spPr>
          <a:xfrm>
            <a:off x="5486400" y="5804280"/>
            <a:ext cx="2971440" cy="17521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3" dur="indefinite" restart="never" nodeType="tmRoot">
          <p:childTnLst>
            <p:seq>
              <p:cTn id="204" dur="indefinite" nodeType="mainSeq"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Assembly Code for Counter Loop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9" name="Rectangle 5"/>
          <p:cNvSpPr/>
          <p:nvPr/>
        </p:nvSpPr>
        <p:spPr>
          <a:xfrm>
            <a:off x="1921680" y="1850040"/>
            <a:ext cx="4159080" cy="923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nl-NL" sz="1800" strike="noStrike" u="none">
                <a:solidFill>
                  <a:srgbClr val="000000"/>
                </a:solidFill>
                <a:effectLst/>
                <a:uFillTx/>
                <a:latin typeface="Courier New"/>
                <a:ea typeface="ＭＳ Ｐゴシック"/>
              </a:rPr>
              <a:t>for (i = 0; i &lt; niters;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800" strike="noStrike" u="none">
                <a:solidFill>
                  <a:srgbClr val="000000"/>
                </a:solidFill>
                <a:effectLst/>
                <a:uFillTx/>
                <a:latin typeface="Courier New"/>
                <a:ea typeface="ＭＳ Ｐゴシック"/>
              </a:rPr>
              <a:t>    cnt++;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800" strike="noStrike" u="none">
                <a:solidFill>
                  <a:srgbClr val="000000"/>
                </a:solidFill>
                <a:effectLst/>
                <a:uFillTx/>
                <a:latin typeface="Courier New"/>
                <a:ea typeface="ＭＳ Ｐゴシック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Text Box 6"/>
          <p:cNvSpPr/>
          <p:nvPr/>
        </p:nvSpPr>
        <p:spPr>
          <a:xfrm>
            <a:off x="1828800" y="1450080"/>
            <a:ext cx="4854240" cy="4618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 code for counter loop in thread 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Text Box 379"/>
          <p:cNvSpPr/>
          <p:nvPr/>
        </p:nvSpPr>
        <p:spPr>
          <a:xfrm>
            <a:off x="2209680" y="3273480"/>
            <a:ext cx="3614040" cy="3431520"/>
          </a:xfrm>
          <a:prstGeom prst="rect">
            <a:avLst/>
          </a:prstGeom>
          <a:solidFill>
            <a:srgbClr val="d9d9d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movq  (%rdi), %rcx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testq %rcx,%rcx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jle   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movl  $0,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.L3: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movq  cnt(%rip),%rdx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addq  $1,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movq  %rdx, cnt(%rip)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addq  $1,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cmpq  %rcx,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l-PL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jne   .L3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l-PL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82" name="Group 3"/>
          <p:cNvGrpSpPr/>
          <p:nvPr/>
        </p:nvGrpSpPr>
        <p:grpSpPr>
          <a:xfrm>
            <a:off x="5922360" y="3300480"/>
            <a:ext cx="1262520" cy="1086480"/>
            <a:chOff x="5922360" y="3300480"/>
            <a:chExt cx="1262520" cy="1086480"/>
          </a:xfrm>
        </p:grpSpPr>
        <p:sp>
          <p:nvSpPr>
            <p:cNvPr id="283" name="AutoShape 381"/>
            <p:cNvSpPr/>
            <p:nvPr/>
          </p:nvSpPr>
          <p:spPr>
            <a:xfrm flipH="1">
              <a:off x="5922000" y="3300480"/>
              <a:ext cx="73080" cy="1086480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4" name="Text Box 382"/>
            <p:cNvSpPr/>
            <p:nvPr/>
          </p:nvSpPr>
          <p:spPr>
            <a:xfrm>
              <a:off x="6073200" y="3657240"/>
              <a:ext cx="11116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 anchorCtr="1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</a:t>
              </a:r>
              <a:r>
                <a:rPr b="0" i="1" lang="en-US" sz="1800" strike="noStrike" u="none" baseline="-25000">
                  <a:solidFill>
                    <a:schemeClr val="dk1"/>
                  </a:solidFill>
                  <a:effectLst/>
                  <a:uFillTx/>
                  <a:latin typeface="Arial"/>
                </a:rPr>
                <a:t>i</a:t>
              </a: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: Head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85" name="Line 385"/>
          <p:cNvSpPr/>
          <p:nvPr/>
        </p:nvSpPr>
        <p:spPr>
          <a:xfrm flipV="1">
            <a:off x="2212200" y="4442400"/>
            <a:ext cx="3601080" cy="6840"/>
          </a:xfrm>
          <a:prstGeom prst="line">
            <a:avLst/>
          </a:prstGeom>
          <a:ln w="1270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38160" bIns="-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6" name="Line 386"/>
          <p:cNvSpPr/>
          <p:nvPr/>
        </p:nvSpPr>
        <p:spPr>
          <a:xfrm>
            <a:off x="2212200" y="5543280"/>
            <a:ext cx="3601080" cy="14400"/>
          </a:xfrm>
          <a:prstGeom prst="line">
            <a:avLst/>
          </a:prstGeom>
          <a:ln w="1270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30600" bIns="-306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87" name="Group 4"/>
          <p:cNvGrpSpPr/>
          <p:nvPr/>
        </p:nvGrpSpPr>
        <p:grpSpPr>
          <a:xfrm>
            <a:off x="5922360" y="4448160"/>
            <a:ext cx="1937520" cy="1086480"/>
            <a:chOff x="5922360" y="4448160"/>
            <a:chExt cx="1937520" cy="1086480"/>
          </a:xfrm>
        </p:grpSpPr>
        <p:sp>
          <p:nvSpPr>
            <p:cNvPr id="288" name="Text Box 387"/>
            <p:cNvSpPr/>
            <p:nvPr/>
          </p:nvSpPr>
          <p:spPr>
            <a:xfrm>
              <a:off x="6082560" y="4559040"/>
              <a:ext cx="1777320" cy="923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</a:t>
              </a:r>
              <a:r>
                <a:rPr b="0" i="1" lang="en-US" sz="1800" strike="noStrike" u="none" baseline="-25000">
                  <a:solidFill>
                    <a:schemeClr val="dk1"/>
                  </a:solidFill>
                  <a:effectLst/>
                  <a:uFillTx/>
                  <a:latin typeface="Arial"/>
                </a:rPr>
                <a:t>i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: Load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cnt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U</a:t>
              </a:r>
              <a:r>
                <a:rPr b="0" i="1" lang="en-US" sz="1800" strike="noStrike" u="none" baseline="-25000">
                  <a:solidFill>
                    <a:schemeClr val="dk1"/>
                  </a:solidFill>
                  <a:effectLst/>
                  <a:uFillTx/>
                  <a:latin typeface="Arial"/>
                </a:rPr>
                <a:t>i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: Update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cnt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</a:t>
              </a:r>
              <a:r>
                <a:rPr b="0" i="1" lang="en-US" sz="1800" strike="noStrike" u="none" baseline="-25000">
                  <a:solidFill>
                    <a:schemeClr val="dk1"/>
                  </a:solidFill>
                  <a:effectLst/>
                  <a:uFillTx/>
                  <a:latin typeface="Arial"/>
                </a:rPr>
                <a:t>i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: Store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cnt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9" name="AutoShape 381"/>
            <p:cNvSpPr/>
            <p:nvPr/>
          </p:nvSpPr>
          <p:spPr>
            <a:xfrm flipH="1">
              <a:off x="5922000" y="4448160"/>
              <a:ext cx="73080" cy="1086480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90" name="Group 5"/>
          <p:cNvGrpSpPr/>
          <p:nvPr/>
        </p:nvGrpSpPr>
        <p:grpSpPr>
          <a:xfrm>
            <a:off x="5922360" y="5585040"/>
            <a:ext cx="959400" cy="1086480"/>
            <a:chOff x="5922360" y="5585040"/>
            <a:chExt cx="959400" cy="1086480"/>
          </a:xfrm>
        </p:grpSpPr>
        <p:sp>
          <p:nvSpPr>
            <p:cNvPr id="291" name="Text Box 383"/>
            <p:cNvSpPr/>
            <p:nvPr/>
          </p:nvSpPr>
          <p:spPr>
            <a:xfrm>
              <a:off x="6082560" y="5917320"/>
              <a:ext cx="7992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</a:t>
              </a:r>
              <a:r>
                <a:rPr b="0" i="1" lang="en-US" sz="1600" strike="noStrike" u="none" baseline="-25000">
                  <a:solidFill>
                    <a:schemeClr val="dk1"/>
                  </a:solidFill>
                  <a:effectLst/>
                  <a:uFillTx/>
                  <a:latin typeface="Arial"/>
                </a:rPr>
                <a:t>i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: Tail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2" name="AutoShape 381"/>
            <p:cNvSpPr/>
            <p:nvPr/>
          </p:nvSpPr>
          <p:spPr>
            <a:xfrm flipH="1">
              <a:off x="5922000" y="5585040"/>
              <a:ext cx="73080" cy="1086480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3" dur="indefinite" restart="never" nodeType="tmRoot">
          <p:childTnLst>
            <p:seq>
              <p:cTn id="214" dur="indefinite" nodeType="mainSeq">
                <p:childTnLst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Race conditions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race condition is a timing-dependent error involving shared state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whether the error occurs depends on thread schedule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 execution/schedule can be non-deterministic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compilers and processors can re-order instructions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Why Concurrent Programs?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93" name="Content Placeholder 8" descr=""/>
          <p:cNvPicPr/>
          <p:nvPr/>
        </p:nvPicPr>
        <p:blipFill>
          <a:blip r:embed="rId1"/>
          <a:stretch/>
        </p:blipFill>
        <p:spPr>
          <a:xfrm>
            <a:off x="5105520" y="1523880"/>
            <a:ext cx="3240360" cy="2287080"/>
          </a:xfrm>
          <a:prstGeom prst="rect">
            <a:avLst/>
          </a:prstGeom>
          <a:noFill/>
          <a:ln w="0">
            <a:noFill/>
          </a:ln>
        </p:spPr>
      </p:pic>
      <p:graphicFrame>
        <p:nvGraphicFramePr>
          <p:cNvPr id="94" name="Chart 9"/>
          <p:cNvGraphicFramePr/>
          <p:nvPr/>
        </p:nvGraphicFramePr>
        <p:xfrm>
          <a:off x="4679640" y="4269960"/>
          <a:ext cx="4038120" cy="227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5" name="Picture 11" descr=""/>
          <p:cNvPicPr/>
          <p:nvPr/>
        </p:nvPicPr>
        <p:blipFill>
          <a:blip r:embed="rId3"/>
          <a:stretch/>
        </p:blipFill>
        <p:spPr>
          <a:xfrm>
            <a:off x="750960" y="4254120"/>
            <a:ext cx="3592080" cy="2287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6" name="TextBox 12"/>
          <p:cNvSpPr/>
          <p:nvPr/>
        </p:nvSpPr>
        <p:spPr>
          <a:xfrm>
            <a:off x="653760" y="3749400"/>
            <a:ext cx="37630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 Structure: expressing logically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concurrent programs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TextBox 13"/>
          <p:cNvSpPr/>
          <p:nvPr/>
        </p:nvSpPr>
        <p:spPr>
          <a:xfrm>
            <a:off x="4962960" y="3811680"/>
            <a:ext cx="34815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Responsiveness: shifting work to run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 the background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TextBox 14"/>
          <p:cNvSpPr/>
          <p:nvPr/>
        </p:nvSpPr>
        <p:spPr>
          <a:xfrm>
            <a:off x="4876200" y="6431040"/>
            <a:ext cx="378576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Performance: exploiting multiprocessors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" name="TextBox 15"/>
          <p:cNvSpPr/>
          <p:nvPr/>
        </p:nvSpPr>
        <p:spPr>
          <a:xfrm>
            <a:off x="583200" y="6431040"/>
            <a:ext cx="37411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Responsiveness: managing I/O devices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00" name="Content Placeholder 5" descr="A close up of a sign&#10;&#10;Description automatically generated"/>
          <p:cNvPicPr/>
          <p:nvPr/>
        </p:nvPicPr>
        <p:blipFill>
          <a:blip r:embed="rId4"/>
          <a:srcRect l="28190" t="23056" r="28716" b="22857"/>
          <a:stretch/>
        </p:blipFill>
        <p:spPr>
          <a:xfrm>
            <a:off x="1143000" y="1523880"/>
            <a:ext cx="2476080" cy="2219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 concrete example…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and your roommate share a refrigerator. Being good roommates, you both try to make sure that the refrigerator is always stocked with milk.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Liveness: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if you are out of milk, someone buys milk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Safety: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never have more than one quart of milk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97" name="Picture 4" descr=""/>
          <p:cNvPicPr/>
          <p:nvPr/>
        </p:nvPicPr>
        <p:blipFill>
          <a:blip r:embed="rId1"/>
          <a:stretch/>
        </p:blipFill>
        <p:spPr>
          <a:xfrm>
            <a:off x="990720" y="3683160"/>
            <a:ext cx="3174480" cy="3174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98" name="TextBox 5"/>
          <p:cNvSpPr/>
          <p:nvPr/>
        </p:nvSpPr>
        <p:spPr>
          <a:xfrm>
            <a:off x="4335480" y="3886200"/>
            <a:ext cx="2226240" cy="230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1: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Look in fridge.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out of milk: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go to store,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buy milk,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go home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put milk in fridge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9" name="TextBox 6"/>
          <p:cNvSpPr/>
          <p:nvPr/>
        </p:nvSpPr>
        <p:spPr>
          <a:xfrm>
            <a:off x="4335480" y="3886200"/>
            <a:ext cx="4432680" cy="25855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1: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(milk == 0)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no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milk++;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buy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1" dur="indefinite" restart="never" nodeType="tmRoot">
          <p:childTnLst>
            <p:seq>
              <p:cTn id="232" dur="indefinite" nodeType="mainSeq">
                <p:childTnLst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 problematic schedule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You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2" name="PlaceHolder 3"/>
          <p:cNvSpPr>
            <a:spLocks noGrp="1"/>
          </p:cNvSpPr>
          <p:nvPr>
            <p:ph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3:00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Look in fridge; out of milk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3:05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Leave for store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3:10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Arrive at store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3:15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Buy milk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3:20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Arrive home; put milk in fridge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3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Your Roommate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4" name="PlaceHolder 5"/>
          <p:cNvSpPr>
            <a:spLocks noGrp="1"/>
          </p:cNvSpPr>
          <p:nvPr>
            <p:ph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3:10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Look in fridge; out of milk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3:15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Leave for store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3:20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Arrive at store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3:25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Buy milk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3:30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Arrive home; put milk in fridge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5" name="TextBox 11"/>
          <p:cNvSpPr/>
          <p:nvPr/>
        </p:nvSpPr>
        <p:spPr>
          <a:xfrm>
            <a:off x="1615680" y="5557680"/>
            <a:ext cx="5911920" cy="95436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Safety violation: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You have too much milk and it spoils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7" dur="indefinite" restart="never" nodeType="tmRoot">
          <p:childTnLst>
            <p:seq>
              <p:cTn id="248" dur="indefinite" nodeType="mainSeq">
                <p:childTnLst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Solution 1: Leave a note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and your roommate share a refrigerator. Being good roommates, you both try to make sure that the refrigerator is always stocked with milk.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08" name="Picture 4" descr=""/>
          <p:cNvPicPr/>
          <p:nvPr/>
        </p:nvPicPr>
        <p:blipFill>
          <a:blip r:embed="rId1"/>
          <a:stretch/>
        </p:blipFill>
        <p:spPr>
          <a:xfrm>
            <a:off x="990720" y="2844720"/>
            <a:ext cx="3174480" cy="3174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09" name="TextBox 5"/>
          <p:cNvSpPr/>
          <p:nvPr/>
        </p:nvSpPr>
        <p:spPr>
          <a:xfrm>
            <a:off x="4335480" y="2975400"/>
            <a:ext cx="4844160" cy="258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2: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(milk == 0)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no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if (note == 0)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no note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note = 1;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leave note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milk++;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buy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note = 0;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remove note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TextBox 6"/>
          <p:cNvSpPr/>
          <p:nvPr/>
        </p:nvSpPr>
        <p:spPr>
          <a:xfrm>
            <a:off x="646200" y="6125760"/>
            <a:ext cx="774972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Safety violation: you've introduced a Heisenbug!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1" name="Rectangle 3"/>
          <p:cNvSpPr/>
          <p:nvPr/>
        </p:nvSpPr>
        <p:spPr>
          <a:xfrm>
            <a:off x="0" y="6019920"/>
            <a:ext cx="9067320" cy="83772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7" dur="indefinite" restart="never" nodeType="tmRoot">
          <p:childTnLst>
            <p:seq>
              <p:cTn id="268" dur="indefinite" nodeType="mainSeq"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Solution 2: Leave note before check note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and your roommate share a refrigerator. Being good roommates, you both try to make sure that the refrigerator is always stocked with milk.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14" name="Picture 4" descr=""/>
          <p:cNvPicPr/>
          <p:nvPr/>
        </p:nvPicPr>
        <p:blipFill>
          <a:blip r:embed="rId1"/>
          <a:stretch/>
        </p:blipFill>
        <p:spPr>
          <a:xfrm>
            <a:off x="990720" y="2858400"/>
            <a:ext cx="3174480" cy="3174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15" name="TextBox 5"/>
          <p:cNvSpPr/>
          <p:nvPr/>
        </p:nvSpPr>
        <p:spPr>
          <a:xfrm>
            <a:off x="4347000" y="2971800"/>
            <a:ext cx="4707000" cy="286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3: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note1 = 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(note2 == 0) { // no note from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roommate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if (milk == 0) {// no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milk++;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// buy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note1 =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6" name="TextBox 6"/>
          <p:cNvSpPr/>
          <p:nvPr/>
        </p:nvSpPr>
        <p:spPr>
          <a:xfrm>
            <a:off x="1394640" y="6093360"/>
            <a:ext cx="590472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Liveness violation: No one buys milk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7" name="Rectangle 3"/>
          <p:cNvSpPr/>
          <p:nvPr/>
        </p:nvSpPr>
        <p:spPr>
          <a:xfrm>
            <a:off x="0" y="6019920"/>
            <a:ext cx="9067320" cy="83772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1" dur="indefinite" restart="never" nodeType="tmRoot">
          <p:childTnLst>
            <p:seq>
              <p:cTn id="282" dur="indefinite" nodeType="mainSeq"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Solution 3: Keep checking for note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and your roommate share a refrigerator. Being good roommates, you both try to make sure that the refrigerator is always stocked with milk.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20" name="Picture 4" descr=""/>
          <p:cNvPicPr/>
          <p:nvPr/>
        </p:nvPicPr>
        <p:blipFill>
          <a:blip r:embed="rId1"/>
          <a:stretch/>
        </p:blipFill>
        <p:spPr>
          <a:xfrm>
            <a:off x="990720" y="2858400"/>
            <a:ext cx="3174480" cy="3174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21" name="TextBox 5"/>
          <p:cNvSpPr/>
          <p:nvPr/>
        </p:nvSpPr>
        <p:spPr>
          <a:xfrm>
            <a:off x="4347000" y="2971800"/>
            <a:ext cx="5620680" cy="286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4: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note1 = 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while (note2 == 1)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wait until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  no note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(milk == 0)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no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milk++;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buy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note1 =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2" name="TextBox 6"/>
          <p:cNvSpPr/>
          <p:nvPr/>
        </p:nvSpPr>
        <p:spPr>
          <a:xfrm>
            <a:off x="824760" y="6175440"/>
            <a:ext cx="749376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Liveness violation: You've introduced deadlock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3" name="Rectangle 7"/>
          <p:cNvSpPr/>
          <p:nvPr/>
        </p:nvSpPr>
        <p:spPr>
          <a:xfrm>
            <a:off x="0" y="6019920"/>
            <a:ext cx="9067320" cy="83772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5" dur="indefinite" restart="never" nodeType="tmRoot">
          <p:childTnLst>
            <p:seq>
              <p:cTn id="296" dur="indefinite" nodeType="mainSeq"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Solution 4: Take turns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and your roommate share a refrigerator. Being good roommates, you both try to make sure that the refrigerator is always stocked with milk.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26" name="Picture 4" descr=""/>
          <p:cNvPicPr/>
          <p:nvPr/>
        </p:nvPicPr>
        <p:blipFill>
          <a:blip r:embed="rId1"/>
          <a:stretch/>
        </p:blipFill>
        <p:spPr>
          <a:xfrm>
            <a:off x="990720" y="2858400"/>
            <a:ext cx="3174480" cy="3174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27" name="TextBox 5"/>
          <p:cNvSpPr/>
          <p:nvPr/>
        </p:nvSpPr>
        <p:spPr>
          <a:xfrm>
            <a:off x="4347000" y="2971800"/>
            <a:ext cx="4707000" cy="313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5: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note1 = 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turn = 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while (note2 == 1 and turn == 2){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(milk == 0)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no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milk++;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buy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note1 =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8" name="TextBox 7"/>
          <p:cNvSpPr/>
          <p:nvPr/>
        </p:nvSpPr>
        <p:spPr>
          <a:xfrm>
            <a:off x="606240" y="6062400"/>
            <a:ext cx="793152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(probably) correct, but complicated and inefficient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9" name="Rectangle 3"/>
          <p:cNvSpPr/>
          <p:nvPr/>
        </p:nvSpPr>
        <p:spPr>
          <a:xfrm>
            <a:off x="13320" y="6019920"/>
            <a:ext cx="9067320" cy="83772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9" dur="indefinite" restart="never" nodeType="tmRoot">
          <p:childTnLst>
            <p:seq>
              <p:cTn id="310" dur="indefinite" nodeType="mainSeq"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Locks 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lock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(aka a mutex) is a synchronization primitive that provides mutual exclusion. When one thread holds a lock, no other thread can hold it.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lock can be in one of two states: locked or unlocked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lock is initially unlocked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function 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acquire(&amp;lock)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waits until the lock is unlocked, then atomically sets it to locked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function 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release(&amp;lock)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sets the lock to unlocked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Atomic Operations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Solution: hardware primitives to support synchronization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machine instruction that (atomically!) reads and updates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xchg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src, dest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one instruction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semantics: TEMP ← DEST; DEST ← SRC; SRC ← TEMP;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3" dur="indefinite" restart="never" nodeType="tmRoot">
          <p:childTnLst>
            <p:seq>
              <p:cTn id="324" dur="indefinite" nodeType="mainSeq">
                <p:childTnLst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Spinlocks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5" name="PlaceHolder 2"/>
          <p:cNvSpPr>
            <a:spLocks noGrp="1"/>
          </p:cNvSpPr>
          <p:nvPr>
            <p:ph/>
          </p:nvPr>
        </p:nvSpPr>
        <p:spPr>
          <a:xfrm>
            <a:off x="304920" y="1600200"/>
            <a:ext cx="8686440" cy="4343040"/>
          </a:xfrm>
          <a:prstGeom prst="rect">
            <a:avLst/>
          </a:prstGeom>
          <a:solidFill>
            <a:schemeClr val="lt1"/>
          </a:solidFill>
          <a:ln w="26280">
            <a:solidFill>
              <a:schemeClr val="accent1"/>
            </a:solidFill>
            <a:round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acquire: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  $1,  eax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Set EAX to 1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xchg eax, (rdi)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Atomically swap EAX w/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lock val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test eax, eax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check if EAX is 0 (lock unlocked)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jnz  acquire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if was locked, loop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ret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lock has been acquired, return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release: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  $0, eax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Set EAX to 0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xchg eax, (rdi)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Atomically swap EAX w/ lock val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ret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lock has been released, return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Solution 5: use a lock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and your roommate share a refrigerator. Being good roommates, you both try to make sure that the refrigerator is always stocked with milk.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38" name="Picture 4" descr=""/>
          <p:cNvPicPr/>
          <p:nvPr/>
        </p:nvPicPr>
        <p:blipFill>
          <a:blip r:embed="rId1"/>
          <a:stretch/>
        </p:blipFill>
        <p:spPr>
          <a:xfrm>
            <a:off x="990720" y="2858400"/>
            <a:ext cx="3174480" cy="3174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39" name="TextBox 5"/>
          <p:cNvSpPr/>
          <p:nvPr/>
        </p:nvSpPr>
        <p:spPr>
          <a:xfrm>
            <a:off x="4347000" y="2971800"/>
            <a:ext cx="4432680" cy="203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Algorithm 6: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acquire(&amp;lock)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(milk == 0) {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no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milk++;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// buy milk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release(&amp;lock)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0" name="TextBox 7"/>
          <p:cNvSpPr/>
          <p:nvPr/>
        </p:nvSpPr>
        <p:spPr>
          <a:xfrm>
            <a:off x="3849840" y="6062400"/>
            <a:ext cx="144396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Correct!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1" name="Rectangle 3"/>
          <p:cNvSpPr/>
          <p:nvPr/>
        </p:nvSpPr>
        <p:spPr>
          <a:xfrm>
            <a:off x="0" y="6019920"/>
            <a:ext cx="9067320" cy="83772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3" dur="indefinite" restart="never" nodeType="tmRoot">
          <p:childTnLst>
            <p:seq>
              <p:cTn id="334" dur="indefinite" nodeType="mainSeq"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Traditional View of a Process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1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= process context + (virtual) memory state</a:t>
            </a:r>
            <a:endParaRPr b="0" lang="en-US" sz="2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3" name="Text Box 6"/>
          <p:cNvSpPr/>
          <p:nvPr/>
        </p:nvSpPr>
        <p:spPr>
          <a:xfrm>
            <a:off x="4867200" y="4927680"/>
            <a:ext cx="258120" cy="262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1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Text Box 9"/>
          <p:cNvSpPr/>
          <p:nvPr/>
        </p:nvSpPr>
        <p:spPr>
          <a:xfrm>
            <a:off x="1209600" y="2674800"/>
            <a:ext cx="2687040" cy="14778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Data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Stack pointer (rsp)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Condition codes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Program counter (rip)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Text Box 10"/>
          <p:cNvSpPr/>
          <p:nvPr/>
        </p:nvSpPr>
        <p:spPr>
          <a:xfrm>
            <a:off x="5184720" y="2181600"/>
            <a:ext cx="188784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Virtual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Text Box 15"/>
          <p:cNvSpPr/>
          <p:nvPr/>
        </p:nvSpPr>
        <p:spPr>
          <a:xfrm>
            <a:off x="4298400" y="2974320"/>
            <a:ext cx="49860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Line 16"/>
          <p:cNvSpPr/>
          <p:nvPr/>
        </p:nvSpPr>
        <p:spPr>
          <a:xfrm>
            <a:off x="4736880" y="3189240"/>
            <a:ext cx="35568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8" name="Text Box 17"/>
          <p:cNvSpPr/>
          <p:nvPr/>
        </p:nvSpPr>
        <p:spPr>
          <a:xfrm>
            <a:off x="4315680" y="4549680"/>
            <a:ext cx="43524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rip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Line 18"/>
          <p:cNvSpPr/>
          <p:nvPr/>
        </p:nvSpPr>
        <p:spPr>
          <a:xfrm>
            <a:off x="4724280" y="4764600"/>
            <a:ext cx="35568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0" name="Text Box 19"/>
          <p:cNvSpPr/>
          <p:nvPr/>
        </p:nvSpPr>
        <p:spPr>
          <a:xfrm>
            <a:off x="4283640" y="3658320"/>
            <a:ext cx="49716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brk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Line 20"/>
          <p:cNvSpPr/>
          <p:nvPr/>
        </p:nvSpPr>
        <p:spPr>
          <a:xfrm>
            <a:off x="4736880" y="3860640"/>
            <a:ext cx="35568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2" name="Text Box 21"/>
          <p:cNvSpPr/>
          <p:nvPr/>
        </p:nvSpPr>
        <p:spPr>
          <a:xfrm>
            <a:off x="1200960" y="2193840"/>
            <a:ext cx="268452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Process Control Block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3" name="Text Box 9"/>
          <p:cNvSpPr/>
          <p:nvPr/>
        </p:nvSpPr>
        <p:spPr>
          <a:xfrm>
            <a:off x="1209600" y="4126320"/>
            <a:ext cx="2687040" cy="1199880"/>
          </a:xfrm>
          <a:prstGeom prst="rect">
            <a:avLst/>
          </a:prstGeom>
          <a:gradFill rotWithShape="0">
            <a:gsLst>
              <a:gs pos="0">
                <a:srgbClr val="b0b0b0"/>
              </a:gs>
              <a:gs pos="45000">
                <a:srgbClr val="bfbfbf"/>
              </a:gs>
              <a:gs pos="100000">
                <a:srgbClr val="dddddd"/>
              </a:gs>
            </a:gsLst>
            <a:path path="circle">
              <a:fillToRect l="50000" t="50000" r="50000" b="50000"/>
            </a:path>
          </a:gradFill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Kernel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VM structures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File table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brk pointer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14" name="Group 22"/>
          <p:cNvGrpSpPr/>
          <p:nvPr/>
        </p:nvGrpSpPr>
        <p:grpSpPr>
          <a:xfrm>
            <a:off x="5101200" y="2666880"/>
            <a:ext cx="2230200" cy="2437920"/>
            <a:chOff x="5101200" y="2666880"/>
            <a:chExt cx="2230200" cy="2437920"/>
          </a:xfrm>
        </p:grpSpPr>
        <p:sp>
          <p:nvSpPr>
            <p:cNvPr id="115" name="Rectangle 24"/>
            <p:cNvSpPr/>
            <p:nvPr/>
          </p:nvSpPr>
          <p:spPr>
            <a:xfrm>
              <a:off x="5101200" y="4613040"/>
              <a:ext cx="2230200" cy="3222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6" name="Rectangle 25"/>
            <p:cNvSpPr/>
            <p:nvPr/>
          </p:nvSpPr>
          <p:spPr>
            <a:xfrm>
              <a:off x="5101200" y="4290480"/>
              <a:ext cx="2230200" cy="3222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7" name="Rectangle 26"/>
            <p:cNvSpPr/>
            <p:nvPr/>
          </p:nvSpPr>
          <p:spPr>
            <a:xfrm>
              <a:off x="5101200" y="2666880"/>
              <a:ext cx="2230200" cy="5220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8" name="Rectangle 27"/>
            <p:cNvSpPr/>
            <p:nvPr/>
          </p:nvSpPr>
          <p:spPr>
            <a:xfrm>
              <a:off x="5101200" y="2666880"/>
              <a:ext cx="2230200" cy="243792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9" name="Rectangle 28"/>
            <p:cNvSpPr/>
            <p:nvPr/>
          </p:nvSpPr>
          <p:spPr>
            <a:xfrm>
              <a:off x="5101200" y="3860640"/>
              <a:ext cx="2230200" cy="4561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Programming with Locks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 (pthreads)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/>
          </p:nvPr>
        </p:nvSpPr>
        <p:spPr>
          <a:xfrm>
            <a:off x="182880" y="2438280"/>
            <a:ext cx="43887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Defines lock type pthread_mutex_t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functions to create/destroy locks: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 pthread_mutex_init(&amp;lock,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attr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);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 pthread_mutex_destroy(&amp;lock);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functions to acquire/release lock: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 pthread_mutex_lock(&amp;lock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);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 pthread_mutex_unlock(&amp;lock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); 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Python (threading)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/>
          </p:nvPr>
        </p:nvSpPr>
        <p:spPr>
          <a:xfrm>
            <a:off x="4754880" y="2438280"/>
            <a:ext cx="420588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Defines class Lock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constructor to create locks: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Lock()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destroyed by garbage collector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functions to aquire/release lock: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lock.acquire()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lock.release()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Locks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/>
          </p:nvPr>
        </p:nvSpPr>
        <p:spPr>
          <a:xfrm>
            <a:off x="4923360" y="4495680"/>
            <a:ext cx="4174200" cy="198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TODO: Modify this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 to guarantee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correctness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3"/>
          <p:cNvSpPr/>
          <p:nvPr/>
        </p:nvSpPr>
        <p:spPr>
          <a:xfrm>
            <a:off x="46080" y="1521720"/>
            <a:ext cx="4800240" cy="5171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Global shared variable */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volatile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cnt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= 0; </a:t>
            </a:r>
            <a:r>
              <a:rPr b="1" lang="en-US" sz="15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Counter */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4a00ff"/>
                </a:solidFill>
                <a:effectLst/>
                <a:uFillTx/>
                <a:latin typeface="Courier New"/>
              </a:rPr>
              <a:t>main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int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argc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char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**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argv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niters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500" strike="noStrike" u="none">
                <a:solidFill>
                  <a:srgbClr val="2d961e"/>
                </a:solidFill>
                <a:effectLst/>
                <a:uFillTx/>
                <a:latin typeface="Courier New"/>
              </a:rPr>
              <a:t>pthread_t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tid1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r>
              <a:rPr b="1" lang="en-US" sz="1500" strike="noStrike" u="none">
                <a:solidFill>
                  <a:srgbClr val="c1651c"/>
                </a:solidFill>
                <a:effectLst/>
                <a:uFillTx/>
                <a:latin typeface="Courier New"/>
              </a:rPr>
              <a:t>tid2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niters = atoi(argv[1]);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pthread_create(&amp;tid1,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count_func, &amp;niters);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pthread_create(&amp;tid2,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count_func, &amp;niters);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pthread_join(tid1,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pthread_join(tid2, </a:t>
            </a:r>
            <a:r>
              <a:rPr b="1" lang="fi-FI" sz="1500" strike="noStrike" u="none">
                <a:solidFill>
                  <a:srgbClr val="2c9290"/>
                </a:solidFill>
                <a:effectLst/>
                <a:uFillTx/>
                <a:latin typeface="Courier New"/>
              </a:rPr>
              <a:t>NULL</a:t>
            </a:r>
            <a:r>
              <a:rPr b="1" lang="fi-FI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pt-BR" sz="1500" strike="noStrike" u="none">
                <a:solidFill>
                  <a:srgbClr val="cb2418"/>
                </a:solidFill>
                <a:effectLst/>
                <a:uFillTx/>
                <a:latin typeface="Courier New"/>
              </a:rPr>
              <a:t>/* Check result */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5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if</a:t>
            </a:r>
            <a:r>
              <a:rPr b="1" lang="en-US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(cnt != (2 * niters))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printf(</a:t>
            </a:r>
            <a:r>
              <a:rPr b="1" lang="ro-RO" sz="15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"BOOM! cnt=%ld\n"</a:t>
            </a: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cnt);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hu-HU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</a:t>
            </a:r>
            <a:r>
              <a:rPr b="1" lang="hu-HU" sz="1500" strike="noStrike" u="none">
                <a:solidFill>
                  <a:srgbClr val="c200ff"/>
                </a:solidFill>
                <a:effectLst/>
                <a:uFillTx/>
                <a:latin typeface="Courier New"/>
              </a:rPr>
              <a:t>else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printf(</a:t>
            </a:r>
            <a:r>
              <a:rPr b="1" lang="ro-RO" sz="1500" strike="noStrike" u="none">
                <a:solidFill>
                  <a:srgbClr val="9d206f"/>
                </a:solidFill>
                <a:effectLst/>
                <a:uFillTx/>
                <a:latin typeface="Courier New"/>
              </a:rPr>
              <a:t>"OK cnt=%ld\n"</a:t>
            </a: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cnt);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exit(0);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o-RO" sz="15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}</a:t>
            </a: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0" name="Rectangle 4"/>
          <p:cNvSpPr/>
          <p:nvPr/>
        </p:nvSpPr>
        <p:spPr>
          <a:xfrm>
            <a:off x="4923360" y="1134000"/>
            <a:ext cx="4220280" cy="3259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9d0003"/>
                </a:solidFill>
                <a:effectLst/>
                <a:uFillTx/>
                <a:latin typeface="Courier New"/>
              </a:rPr>
              <a:t>/* Thread routine */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                                                                        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0000ff"/>
                </a:solidFill>
                <a:effectLst/>
                <a:uFillTx/>
                <a:latin typeface="Courier New"/>
              </a:rPr>
              <a:t>count_func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(</a:t>
            </a: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void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 </a:t>
            </a: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vargp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){      </a:t>
            </a: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i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, </a:t>
            </a: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niters;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9e4c04"/>
                </a:solidFill>
                <a:effectLst/>
                <a:uFillTx/>
                <a:latin typeface="Courier New"/>
              </a:rPr>
              <a:t>  niters 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= *((</a:t>
            </a:r>
            <a:r>
              <a:rPr b="1" lang="en-US" sz="1600" strike="noStrike" u="none">
                <a:solidFill>
                  <a:srgbClr val="107702"/>
                </a:solidFill>
                <a:effectLst/>
                <a:uFillTx/>
                <a:latin typeface="Courier New"/>
              </a:rPr>
              <a:t>long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*) vargp);  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</a:t>
            </a:r>
            <a:r>
              <a:rPr b="1" lang="en-US" sz="1600" strike="noStrike" u="none">
                <a:solidFill>
                  <a:srgbClr val="9d00ff"/>
                </a:solidFill>
                <a:effectLst/>
                <a:uFillTx/>
                <a:latin typeface="Courier New"/>
              </a:rPr>
              <a:t>for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(i = 0; i &lt; niters; i++){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  cnt++;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 }         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nl-NL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is-IS" sz="1600" strike="noStrike" u="none">
                <a:solidFill>
                  <a:srgbClr val="9d00ff"/>
                </a:solidFill>
                <a:effectLst/>
                <a:uFillTx/>
                <a:latin typeface="Courier New"/>
              </a:rPr>
              <a:t>return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 </a:t>
            </a:r>
            <a:r>
              <a:rPr b="1" lang="is-IS" sz="1600" strike="noStrike" u="none">
                <a:solidFill>
                  <a:srgbClr val="0f7574"/>
                </a:solidFill>
                <a:effectLst/>
                <a:uFillTx/>
                <a:latin typeface="Courier New"/>
              </a:rPr>
              <a:t>NULL</a:t>
            </a:r>
            <a:r>
              <a:rPr b="1" lang="is-IS" sz="16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;                     }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Problems with Locks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Locks are slow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threads that fail to acquire a lock on the first attempt must "spin", which wastes CPU cycles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threads get scheduled and de-scheduled while the lock is still locked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2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Using locks correctly is hard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hard to ensure all race conditions are eliminated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easy to introduce synchronization bugs (deadlock, livelock)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7" dur="indefinite" restart="never" nodeType="tmRoot">
          <p:childTnLst>
            <p:seq>
              <p:cTn id="348" dur="indefinite" nodeType="mainSeq">
                <p:childTnLst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Better Synchronization Primitives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Semaphores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stateful synchronization primitive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Condition variables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event-based synchronization primitive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Alternate View of a Process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1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= thread + other state</a:t>
            </a:r>
            <a:endParaRPr b="0" lang="en-US" sz="2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2" name="Text Box 9"/>
          <p:cNvSpPr/>
          <p:nvPr/>
        </p:nvSpPr>
        <p:spPr>
          <a:xfrm>
            <a:off x="1628640" y="3575520"/>
            <a:ext cx="2766600" cy="1508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Stack pointer (rsp)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Condition codes    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Program counter (rip)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Text Box 10"/>
          <p:cNvSpPr/>
          <p:nvPr/>
        </p:nvSpPr>
        <p:spPr>
          <a:xfrm>
            <a:off x="6001560" y="2134800"/>
            <a:ext cx="126108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Other 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" name="Text Box 14"/>
          <p:cNvSpPr/>
          <p:nvPr/>
        </p:nvSpPr>
        <p:spPr>
          <a:xfrm>
            <a:off x="993600" y="3066840"/>
            <a:ext cx="49860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" name="Line 15"/>
          <p:cNvSpPr/>
          <p:nvPr/>
        </p:nvSpPr>
        <p:spPr>
          <a:xfrm>
            <a:off x="1436400" y="3276360"/>
            <a:ext cx="17172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6" name="Text Box 20"/>
          <p:cNvSpPr/>
          <p:nvPr/>
        </p:nvSpPr>
        <p:spPr>
          <a:xfrm>
            <a:off x="1460520" y="2119320"/>
            <a:ext cx="257184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(main thread)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" name="Rectangle 22"/>
          <p:cNvSpPr/>
          <p:nvPr/>
        </p:nvSpPr>
        <p:spPr>
          <a:xfrm>
            <a:off x="977760" y="2666880"/>
            <a:ext cx="3580920" cy="2742840"/>
          </a:xfrm>
          <a:prstGeom prst="rect">
            <a:avLst/>
          </a:prstGeom>
          <a:noFill/>
          <a:ln w="25400">
            <a:solidFill>
              <a:srgbClr val="000000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8" name="Text Box 9"/>
          <p:cNvSpPr/>
          <p:nvPr/>
        </p:nvSpPr>
        <p:spPr>
          <a:xfrm>
            <a:off x="5663160" y="4255920"/>
            <a:ext cx="2238480" cy="1199880"/>
          </a:xfrm>
          <a:prstGeom prst="rect">
            <a:avLst/>
          </a:prstGeom>
          <a:gradFill rotWithShape="0">
            <a:gsLst>
              <a:gs pos="0">
                <a:srgbClr val="b0b0b0"/>
              </a:gs>
              <a:gs pos="45000">
                <a:srgbClr val="bfbfbf"/>
              </a:gs>
              <a:gs pos="100000">
                <a:srgbClr val="dddddd"/>
              </a:gs>
            </a:gsLst>
            <a:path path="circle">
              <a:fillToRect l="50000" t="50000" r="50000" b="50000"/>
            </a:path>
          </a:gradFill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Kernel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VM structures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File table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brk pointer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" name="Rectangle 23"/>
          <p:cNvSpPr/>
          <p:nvPr/>
        </p:nvSpPr>
        <p:spPr>
          <a:xfrm>
            <a:off x="1657440" y="2763360"/>
            <a:ext cx="2737800" cy="52200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0" name="Text Box 6"/>
          <p:cNvSpPr/>
          <p:nvPr/>
        </p:nvSpPr>
        <p:spPr>
          <a:xfrm>
            <a:off x="5437800" y="3710160"/>
            <a:ext cx="258120" cy="262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1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1" name="Text Box 19"/>
          <p:cNvSpPr/>
          <p:nvPr/>
        </p:nvSpPr>
        <p:spPr>
          <a:xfrm>
            <a:off x="4854240" y="2440800"/>
            <a:ext cx="49716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brk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" name="Line 20"/>
          <p:cNvSpPr/>
          <p:nvPr/>
        </p:nvSpPr>
        <p:spPr>
          <a:xfrm>
            <a:off x="5307480" y="2643120"/>
            <a:ext cx="35568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33" name="Group 31"/>
          <p:cNvGrpSpPr/>
          <p:nvPr/>
        </p:nvGrpSpPr>
        <p:grpSpPr>
          <a:xfrm>
            <a:off x="5671440" y="2643480"/>
            <a:ext cx="2230200" cy="1244160"/>
            <a:chOff x="5671440" y="2643480"/>
            <a:chExt cx="2230200" cy="1244160"/>
          </a:xfrm>
        </p:grpSpPr>
        <p:sp>
          <p:nvSpPr>
            <p:cNvPr id="134" name="Rectangle 32"/>
            <p:cNvSpPr/>
            <p:nvPr/>
          </p:nvSpPr>
          <p:spPr>
            <a:xfrm>
              <a:off x="5671440" y="3395520"/>
              <a:ext cx="2230200" cy="3222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" name="Rectangle 33"/>
            <p:cNvSpPr/>
            <p:nvPr/>
          </p:nvSpPr>
          <p:spPr>
            <a:xfrm>
              <a:off x="5671440" y="3072960"/>
              <a:ext cx="2230200" cy="3222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6" name="Rectangle 35"/>
            <p:cNvSpPr/>
            <p:nvPr/>
          </p:nvSpPr>
          <p:spPr>
            <a:xfrm>
              <a:off x="5671440" y="2643480"/>
              <a:ext cx="2230200" cy="124416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7" name="Rectangle 36"/>
            <p:cNvSpPr/>
            <p:nvPr/>
          </p:nvSpPr>
          <p:spPr>
            <a:xfrm>
              <a:off x="5671440" y="2643480"/>
              <a:ext cx="2230200" cy="4561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 Process With Multiple Threads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1828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Multiple threads can be associated with a process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thread has its own logical control flow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thread has its own stack for local variables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thread has its own thread id (TID)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thread shares the same code, data, and kernel context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0" name="Text Box 13"/>
          <p:cNvSpPr/>
          <p:nvPr/>
        </p:nvSpPr>
        <p:spPr>
          <a:xfrm>
            <a:off x="314280" y="3385800"/>
            <a:ext cx="278388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1 (main thread)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1" name="Text Box 9"/>
          <p:cNvSpPr/>
          <p:nvPr/>
        </p:nvSpPr>
        <p:spPr>
          <a:xfrm>
            <a:off x="6711840" y="3385800"/>
            <a:ext cx="163836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Shared 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2" name="Text Box 18"/>
          <p:cNvSpPr/>
          <p:nvPr/>
        </p:nvSpPr>
        <p:spPr>
          <a:xfrm>
            <a:off x="3147840" y="3387240"/>
            <a:ext cx="274176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2 (peer thread)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3" name="Text Box 9"/>
          <p:cNvSpPr/>
          <p:nvPr/>
        </p:nvSpPr>
        <p:spPr>
          <a:xfrm>
            <a:off x="662760" y="4519440"/>
            <a:ext cx="2202840" cy="1508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1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Stack pointer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Condition codes    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Program counter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4" name="Text Box 14"/>
          <p:cNvSpPr/>
          <p:nvPr/>
        </p:nvSpPr>
        <p:spPr>
          <a:xfrm>
            <a:off x="-4320" y="4236120"/>
            <a:ext cx="50364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" name="Line 15"/>
          <p:cNvSpPr/>
          <p:nvPr/>
        </p:nvSpPr>
        <p:spPr>
          <a:xfrm>
            <a:off x="441720" y="4446000"/>
            <a:ext cx="17100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23"/>
          <p:cNvSpPr/>
          <p:nvPr/>
        </p:nvSpPr>
        <p:spPr>
          <a:xfrm>
            <a:off x="662760" y="3974760"/>
            <a:ext cx="2202840" cy="48060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 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7" name="Text Box 9"/>
          <p:cNvSpPr/>
          <p:nvPr/>
        </p:nvSpPr>
        <p:spPr>
          <a:xfrm>
            <a:off x="3497040" y="4519440"/>
            <a:ext cx="2202840" cy="1508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2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Stack pointer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Condition codes    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Program counter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Text Box 14"/>
          <p:cNvSpPr/>
          <p:nvPr/>
        </p:nvSpPr>
        <p:spPr>
          <a:xfrm>
            <a:off x="2829960" y="4236480"/>
            <a:ext cx="50364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9" name="Line 15"/>
          <p:cNvSpPr/>
          <p:nvPr/>
        </p:nvSpPr>
        <p:spPr>
          <a:xfrm>
            <a:off x="3276360" y="4446360"/>
            <a:ext cx="17100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0" name="Rectangle 27"/>
          <p:cNvSpPr/>
          <p:nvPr/>
        </p:nvSpPr>
        <p:spPr>
          <a:xfrm>
            <a:off x="3497040" y="3974760"/>
            <a:ext cx="2202840" cy="48060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 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Text Box 9"/>
          <p:cNvSpPr/>
          <p:nvPr/>
        </p:nvSpPr>
        <p:spPr>
          <a:xfrm>
            <a:off x="6482880" y="5436720"/>
            <a:ext cx="2238480" cy="1199880"/>
          </a:xfrm>
          <a:prstGeom prst="rect">
            <a:avLst/>
          </a:prstGeom>
          <a:gradFill rotWithShape="0">
            <a:gsLst>
              <a:gs pos="0">
                <a:srgbClr val="b0b0b0"/>
              </a:gs>
              <a:gs pos="45000">
                <a:srgbClr val="bfbfbf"/>
              </a:gs>
              <a:gs pos="100000">
                <a:srgbClr val="dddddd"/>
              </a:gs>
            </a:gsLst>
            <a:path path="circle">
              <a:fillToRect l="50000" t="50000" r="50000" b="50000"/>
            </a:path>
          </a:gradFill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Kernel context: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VM structures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File table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brk pointer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" name="Text Box 6"/>
          <p:cNvSpPr/>
          <p:nvPr/>
        </p:nvSpPr>
        <p:spPr>
          <a:xfrm>
            <a:off x="6257520" y="4890600"/>
            <a:ext cx="258120" cy="262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1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" name="Text Box 19"/>
          <p:cNvSpPr/>
          <p:nvPr/>
        </p:nvSpPr>
        <p:spPr>
          <a:xfrm>
            <a:off x="5673600" y="3621600"/>
            <a:ext cx="49716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brk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" name="Line 20"/>
          <p:cNvSpPr/>
          <p:nvPr/>
        </p:nvSpPr>
        <p:spPr>
          <a:xfrm>
            <a:off x="6126840" y="3823920"/>
            <a:ext cx="35568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55" name="Group 33"/>
          <p:cNvGrpSpPr/>
          <p:nvPr/>
        </p:nvGrpSpPr>
        <p:grpSpPr>
          <a:xfrm>
            <a:off x="6491160" y="3823920"/>
            <a:ext cx="2230200" cy="1244160"/>
            <a:chOff x="6491160" y="3823920"/>
            <a:chExt cx="2230200" cy="1244160"/>
          </a:xfrm>
        </p:grpSpPr>
        <p:sp>
          <p:nvSpPr>
            <p:cNvPr id="156" name="Rectangle 34"/>
            <p:cNvSpPr/>
            <p:nvPr/>
          </p:nvSpPr>
          <p:spPr>
            <a:xfrm>
              <a:off x="6491160" y="4576320"/>
              <a:ext cx="2230200" cy="3222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7" name="Rectangle 35"/>
            <p:cNvSpPr/>
            <p:nvPr/>
          </p:nvSpPr>
          <p:spPr>
            <a:xfrm>
              <a:off x="6491160" y="4253400"/>
              <a:ext cx="2230200" cy="3222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8" name="Rectangle 36"/>
            <p:cNvSpPr/>
            <p:nvPr/>
          </p:nvSpPr>
          <p:spPr>
            <a:xfrm>
              <a:off x="6491160" y="3823920"/>
              <a:ext cx="2230200" cy="124416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9" name="Rectangle 37"/>
            <p:cNvSpPr/>
            <p:nvPr/>
          </p:nvSpPr>
          <p:spPr>
            <a:xfrm>
              <a:off x="6491160" y="3823920"/>
              <a:ext cx="2230200" cy="4561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Threads Memory Model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Conceptual model: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Multiple threads run within the context of a single process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thread has its own separate thread context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ID, stack, stack pointer, PC, condition codes, and GP registers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threads share the remaining process context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Code, data, heap, and shared library segments of the process virtual address space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Open files and installed handlers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20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Operationally, this model is not strictly enforced: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 values are truly separate and protected, but…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Any thread can read and write the stack of any other thread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i="1" lang="en-US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The mismatch between the conceptual and operation model </a:t>
            </a:r>
            <a:br>
              <a:rPr sz="2400"/>
            </a:br>
            <a:r>
              <a:rPr b="0" i="1" lang="en-US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is a source of confusion and errors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>
                <p:childTnLst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Threads vs. Processes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51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threads and processes are similar</a:t>
            </a:r>
            <a:endParaRPr b="0" lang="en-US" sz="2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has its own logical control flow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can run concurrently with others (possibly on different cores)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is scheduled and context switched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1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threads and processes are different</a:t>
            </a:r>
            <a:endParaRPr b="0" lang="en-US" sz="2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Threads share all code and data (except local stacks)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Processes (typically) do not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Threads are somewhat less expensive than processes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control (creating and reaping) is half as expensive as process control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~20K cycles to create and reap a process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~10K cycles (or less) to create and reap a thread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 context switches are less expensive (e.g., don't flush TLB)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Logical View of Threads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1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Threads associated with process form a pool of peers</a:t>
            </a:r>
            <a:endParaRPr b="0" lang="en-US" sz="2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Unlike processes which form a tree hierarchy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66" name="Group 3"/>
          <p:cNvGrpSpPr/>
          <p:nvPr/>
        </p:nvGrpSpPr>
        <p:grpSpPr>
          <a:xfrm>
            <a:off x="1505160" y="2608920"/>
            <a:ext cx="2010600" cy="4006800"/>
            <a:chOff x="1505160" y="2608920"/>
            <a:chExt cx="2010600" cy="4006800"/>
          </a:xfrm>
        </p:grpSpPr>
        <p:sp>
          <p:nvSpPr>
            <p:cNvPr id="167" name="Oval 4"/>
            <p:cNvSpPr/>
            <p:nvPr/>
          </p:nvSpPr>
          <p:spPr>
            <a:xfrm>
              <a:off x="2288520" y="30344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8" name="Oval 5"/>
            <p:cNvSpPr/>
            <p:nvPr/>
          </p:nvSpPr>
          <p:spPr>
            <a:xfrm>
              <a:off x="2288520" y="387288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9" name="Oval 6"/>
            <p:cNvSpPr/>
            <p:nvPr/>
          </p:nvSpPr>
          <p:spPr>
            <a:xfrm>
              <a:off x="1602720" y="46346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sh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0" name="Line 7"/>
            <p:cNvSpPr/>
            <p:nvPr/>
          </p:nvSpPr>
          <p:spPr>
            <a:xfrm>
              <a:off x="2516760" y="3491640"/>
              <a:ext cx="360" cy="380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1" name="Line 8"/>
            <p:cNvSpPr/>
            <p:nvPr/>
          </p:nvSpPr>
          <p:spPr>
            <a:xfrm flipH="1">
              <a:off x="1983240" y="4253400"/>
              <a:ext cx="381240" cy="3812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2" name="Oval 9"/>
            <p:cNvSpPr/>
            <p:nvPr/>
          </p:nvSpPr>
          <p:spPr>
            <a:xfrm>
              <a:off x="2288520" y="46346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sh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3" name="Oval 10"/>
            <p:cNvSpPr/>
            <p:nvPr/>
          </p:nvSpPr>
          <p:spPr>
            <a:xfrm>
              <a:off x="2974320" y="46346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sh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4" name="Line 11"/>
            <p:cNvSpPr/>
            <p:nvPr/>
          </p:nvSpPr>
          <p:spPr>
            <a:xfrm>
              <a:off x="2516760" y="4329720"/>
              <a:ext cx="360" cy="3049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5" name="Line 12"/>
            <p:cNvSpPr/>
            <p:nvPr/>
          </p:nvSpPr>
          <p:spPr>
            <a:xfrm>
              <a:off x="2669040" y="4253400"/>
              <a:ext cx="381240" cy="3812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6" name="Oval 13"/>
            <p:cNvSpPr/>
            <p:nvPr/>
          </p:nvSpPr>
          <p:spPr>
            <a:xfrm>
              <a:off x="2288520" y="539676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foo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7" name="Line 14"/>
            <p:cNvSpPr/>
            <p:nvPr/>
          </p:nvSpPr>
          <p:spPr>
            <a:xfrm>
              <a:off x="2516760" y="5091840"/>
              <a:ext cx="360" cy="3045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8" name="Oval 15"/>
            <p:cNvSpPr/>
            <p:nvPr/>
          </p:nvSpPr>
          <p:spPr>
            <a:xfrm>
              <a:off x="2288520" y="615888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bar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9" name="Line 16"/>
            <p:cNvSpPr/>
            <p:nvPr/>
          </p:nvSpPr>
          <p:spPr>
            <a:xfrm>
              <a:off x="2516760" y="5853600"/>
              <a:ext cx="360" cy="3049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0" name="Text Box 18"/>
            <p:cNvSpPr/>
            <p:nvPr/>
          </p:nvSpPr>
          <p:spPr>
            <a:xfrm>
              <a:off x="1505160" y="2608920"/>
              <a:ext cx="2010600" cy="3672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Process hierarchy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1" name="Group 2"/>
          <p:cNvGrpSpPr/>
          <p:nvPr/>
        </p:nvGrpSpPr>
        <p:grpSpPr>
          <a:xfrm>
            <a:off x="4530960" y="2608920"/>
            <a:ext cx="3891240" cy="3289320"/>
            <a:chOff x="4530960" y="2608920"/>
            <a:chExt cx="3891240" cy="3289320"/>
          </a:xfrm>
        </p:grpSpPr>
        <p:sp>
          <p:nvSpPr>
            <p:cNvPr id="182" name="Oval 17"/>
            <p:cNvSpPr/>
            <p:nvPr/>
          </p:nvSpPr>
          <p:spPr>
            <a:xfrm>
              <a:off x="4752360" y="368856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183" name="Group 1"/>
            <p:cNvGrpSpPr/>
            <p:nvPr/>
          </p:nvGrpSpPr>
          <p:grpSpPr>
            <a:xfrm>
              <a:off x="4530960" y="2608920"/>
              <a:ext cx="3891240" cy="3289320"/>
              <a:chOff x="4530960" y="2608920"/>
              <a:chExt cx="3891240" cy="3289320"/>
            </a:xfrm>
          </p:grpSpPr>
          <p:sp>
            <p:nvSpPr>
              <p:cNvPr id="184" name="Rectangle 19"/>
              <p:cNvSpPr/>
              <p:nvPr/>
            </p:nvSpPr>
            <p:spPr>
              <a:xfrm>
                <a:off x="4599720" y="3079080"/>
                <a:ext cx="3809520" cy="281916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5" name="Text Box 20"/>
              <p:cNvSpPr/>
              <p:nvPr/>
            </p:nvSpPr>
            <p:spPr>
              <a:xfrm>
                <a:off x="4530960" y="2608920"/>
                <a:ext cx="3891240" cy="367200"/>
              </a:xfrm>
              <a:prstGeom prst="rect">
                <a:avLst/>
              </a:prstGeom>
              <a:noFill/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Threads associated with process foo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86" name="Oval 21"/>
            <p:cNvSpPr/>
            <p:nvPr/>
          </p:nvSpPr>
          <p:spPr>
            <a:xfrm>
              <a:off x="5895360" y="31550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7" name="Oval 22"/>
            <p:cNvSpPr/>
            <p:nvPr/>
          </p:nvSpPr>
          <p:spPr>
            <a:xfrm>
              <a:off x="7724160" y="33836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8" name="Oval 23"/>
            <p:cNvSpPr/>
            <p:nvPr/>
          </p:nvSpPr>
          <p:spPr>
            <a:xfrm>
              <a:off x="5285520" y="528876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T5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9" name="Oval 24"/>
            <p:cNvSpPr/>
            <p:nvPr/>
          </p:nvSpPr>
          <p:spPr>
            <a:xfrm>
              <a:off x="7114320" y="5212440"/>
              <a:ext cx="456840" cy="45684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0" name="Rectangle 25"/>
            <p:cNvSpPr/>
            <p:nvPr/>
          </p:nvSpPr>
          <p:spPr>
            <a:xfrm>
              <a:off x="5666760" y="4145760"/>
              <a:ext cx="1904760" cy="60912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shared code, 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and kernel context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1" name="Line 26"/>
            <p:cNvSpPr/>
            <p:nvPr/>
          </p:nvSpPr>
          <p:spPr>
            <a:xfrm flipV="1">
              <a:off x="5590080" y="4755240"/>
              <a:ext cx="304920" cy="533160"/>
            </a:xfrm>
            <a:prstGeom prst="line">
              <a:avLst/>
            </a:prstGeom>
            <a:ln w="25400">
              <a:solidFill>
                <a:srgbClr val="000000"/>
              </a:solidFill>
              <a:prstDash val="sysDot"/>
              <a:round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2" name="Line 27"/>
            <p:cNvSpPr/>
            <p:nvPr/>
          </p:nvSpPr>
          <p:spPr>
            <a:xfrm flipH="1" flipV="1">
              <a:off x="7038000" y="4755240"/>
              <a:ext cx="228600" cy="457200"/>
            </a:xfrm>
            <a:prstGeom prst="line">
              <a:avLst/>
            </a:prstGeom>
            <a:ln w="25400">
              <a:solidFill>
                <a:srgbClr val="000000"/>
              </a:solidFill>
              <a:prstDash val="sysDot"/>
              <a:round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3" name="Line 28"/>
            <p:cNvSpPr/>
            <p:nvPr/>
          </p:nvSpPr>
          <p:spPr>
            <a:xfrm flipH="1" flipV="1">
              <a:off x="5209200" y="4069440"/>
              <a:ext cx="380880" cy="304560"/>
            </a:xfrm>
            <a:prstGeom prst="line">
              <a:avLst/>
            </a:prstGeom>
            <a:ln w="25400">
              <a:solidFill>
                <a:srgbClr val="000000"/>
              </a:solidFill>
              <a:prstDash val="sysDot"/>
              <a:round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4" name="Line 29"/>
            <p:cNvSpPr/>
            <p:nvPr/>
          </p:nvSpPr>
          <p:spPr>
            <a:xfrm flipV="1">
              <a:off x="6123600" y="3612240"/>
              <a:ext cx="360" cy="533160"/>
            </a:xfrm>
            <a:prstGeom prst="line">
              <a:avLst/>
            </a:prstGeom>
            <a:ln w="25400">
              <a:solidFill>
                <a:srgbClr val="000000"/>
              </a:solidFill>
              <a:prstDash val="sysDot"/>
              <a:round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5" name="Line 30"/>
            <p:cNvSpPr/>
            <p:nvPr/>
          </p:nvSpPr>
          <p:spPr>
            <a:xfrm flipV="1">
              <a:off x="7342920" y="3764520"/>
              <a:ext cx="457200" cy="380880"/>
            </a:xfrm>
            <a:prstGeom prst="line">
              <a:avLst/>
            </a:prstGeom>
            <a:ln w="25400">
              <a:solidFill>
                <a:srgbClr val="000000"/>
              </a:solidFill>
              <a:prstDash val="sysDot"/>
              <a:round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Posix Threads Interface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 (Pthreads)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457200" y="2438280"/>
            <a:ext cx="411444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Creating and reaping threads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pthread_create()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pthread_join()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Determining your thread ID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pthread_self()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Terminating threads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pthread_cancel()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pthread_exit()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exit()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[terminates all threads]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[terminates current thread]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Python (threading)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/>
          </p:nvPr>
        </p:nvSpPr>
        <p:spPr>
          <a:xfrm>
            <a:off x="4754880" y="2438280"/>
            <a:ext cx="411444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Creating and reaping threads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Thread()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thread.join()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Determining your thread ID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thread.get_ident()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Terminating threads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thread.exit()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[terminates current thread]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26494</TotalTime>
  <Application>LibreOffice/25.2.2.2$Linux_X86_64 LibreOffice_project/7370d4be9e3cf6031a51beef54ff3bda878e3fac</Application>
  <AppVersion>15.0000</AppVersion>
  <Words>3306</Words>
  <Paragraphs>605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2019-04-08T04:35:03Z</dcterms:created>
  <dc:creator>Eleanor Birrell</dc:creator>
  <dc:description/>
  <dc:language>en-US</dc:language>
  <cp:lastModifiedBy/>
  <dcterms:modified xsi:type="dcterms:W3CDTF">2025-04-10T15:00:28Z</dcterms:modified>
  <cp:revision>165</cp:revision>
  <dc:subject/>
  <dc:title>Lecture 20: Synchronization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4</vt:i4>
  </property>
  <property fmtid="{D5CDD505-2E9C-101B-9397-08002B2CF9AE}" pid="3" name="Notes">
    <vt:i4>18</vt:i4>
  </property>
  <property fmtid="{D5CDD505-2E9C-101B-9397-08002B2CF9AE}" pid="4" name="PresentationFormat">
    <vt:lpwstr>On-screen Show (4:3)</vt:lpwstr>
  </property>
  <property fmtid="{D5CDD505-2E9C-101B-9397-08002B2CF9AE}" pid="5" name="Slides">
    <vt:i4>33</vt:i4>
  </property>
</Properties>
</file>