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1250" r:id="rId3"/>
    <p:sldId id="1253" r:id="rId4"/>
    <p:sldId id="259" r:id="rId5"/>
    <p:sldId id="260" r:id="rId6"/>
    <p:sldId id="264" r:id="rId7"/>
    <p:sldId id="1258" r:id="rId8"/>
    <p:sldId id="1293" r:id="rId9"/>
    <p:sldId id="1261" r:id="rId10"/>
    <p:sldId id="1262" r:id="rId11"/>
    <p:sldId id="1263" r:id="rId12"/>
    <p:sldId id="1294" r:id="rId13"/>
    <p:sldId id="1266" r:id="rId14"/>
    <p:sldId id="266" r:id="rId15"/>
    <p:sldId id="1267" r:id="rId16"/>
    <p:sldId id="1296" r:id="rId17"/>
    <p:sldId id="1297" r:id="rId18"/>
    <p:sldId id="560" r:id="rId19"/>
    <p:sldId id="1298" r:id="rId20"/>
    <p:sldId id="1256" r:id="rId21"/>
    <p:sldId id="1257" r:id="rId22"/>
    <p:sldId id="1269" r:id="rId23"/>
    <p:sldId id="1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F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74" autoAdjust="0"/>
    <p:restoredTop sz="86178" autoAdjust="0"/>
  </p:normalViewPr>
  <p:slideViewPr>
    <p:cSldViewPr>
      <p:cViewPr varScale="1">
        <p:scale>
          <a:sx n="105" d="100"/>
          <a:sy n="105" d="100"/>
        </p:scale>
        <p:origin x="1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its own registers, memory, I/O resources, "thread of control"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/>
          </a:p>
          <a:p>
            <a:r>
              <a:rPr lang="en-US" baseline="0" dirty="0"/>
              <a:t>Cons: internal fragmentation, slower (size of page tables </a:t>
            </a:r>
            <a:r>
              <a:rPr lang="en-US" baseline="0" dirty="0" err="1"/>
              <a:t>etc</a:t>
            </a:r>
            <a:r>
              <a:rPr lang="en-US" baseline="0" dirty="0"/>
              <a:t> -&gt; multiple lookups)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there are multiple</a:t>
            </a:r>
            <a:r>
              <a:rPr lang="en-US" baseline="0" dirty="0"/>
              <a:t> processes/threads? OS has to manage resources</a:t>
            </a:r>
          </a:p>
          <a:p>
            <a:r>
              <a:rPr lang="en-US" baseline="0" dirty="0"/>
              <a:t>%Possible considerations: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%fairness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%efficiency/optimize resources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UNIVAC 1100 (1962)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 80286 (1982) used segmentation and now all Intel devices can use segmentation for backwards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address translation here to motivate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11" Type="http://schemas.microsoft.com/office/2007/relationships/hdphoto" Target="../media/hdphoto9.wdp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microsoft.com/office/2007/relationships/hdphoto" Target="../media/hdphoto5.wdp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8.png"/><Relationship Id="rId7" Type="http://schemas.microsoft.com/office/2007/relationships/hdphoto" Target="../media/hdphoto1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7.jp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18: Virtual Memory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1114" y="4419600"/>
            <a:ext cx="1310390" cy="54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29600" y="602704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CBase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AADBA-E7B5-C14E-AB9C-C8033833C94A}"/>
              </a:ext>
            </a:extLst>
          </p:cNvPr>
          <p:cNvSpPr txBox="1"/>
          <p:nvPr/>
        </p:nvSpPr>
        <p:spPr>
          <a:xfrm>
            <a:off x="8233455" y="455421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SBound</a:t>
            </a:r>
            <a:endParaRPr lang="en-US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3E312-8AB1-6E45-AA85-3FB59137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BE2984-CEBF-5C46-829D-CFA0DDAE600C}"/>
              </a:ext>
            </a:extLst>
          </p:cNvPr>
          <p:cNvSpPr/>
          <p:nvPr/>
        </p:nvSpPr>
        <p:spPr>
          <a:xfrm>
            <a:off x="6858397" y="5924547"/>
            <a:ext cx="1282364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E5FF-B561-0443-B88B-307C49ED9092}"/>
              </a:ext>
            </a:extLst>
          </p:cNvPr>
          <p:cNvSpPr/>
          <p:nvPr/>
        </p:nvSpPr>
        <p:spPr>
          <a:xfrm>
            <a:off x="6836889" y="22860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713524-05E2-1746-8997-D97E8CEA0923}"/>
              </a:ext>
            </a:extLst>
          </p:cNvPr>
          <p:cNvSpPr/>
          <p:nvPr/>
        </p:nvSpPr>
        <p:spPr>
          <a:xfrm>
            <a:off x="6830371" y="3839818"/>
            <a:ext cx="1310390" cy="36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06174-CCF6-E041-8A8A-F6CB6D6594E1}"/>
              </a:ext>
            </a:extLst>
          </p:cNvPr>
          <p:cNvSpPr txBox="1"/>
          <p:nvPr/>
        </p:nvSpPr>
        <p:spPr>
          <a:xfrm>
            <a:off x="8225440" y="589088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CBound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FED79A-F24F-A94E-93E6-7F58935496FB}"/>
              </a:ext>
            </a:extLst>
          </p:cNvPr>
          <p:cNvSpPr txBox="1"/>
          <p:nvPr/>
        </p:nvSpPr>
        <p:spPr>
          <a:xfrm>
            <a:off x="8233607" y="482344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SBase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14CABD-17BB-4144-B7DF-88B3D6925145}"/>
              </a:ext>
            </a:extLst>
          </p:cNvPr>
          <p:cNvSpPr txBox="1"/>
          <p:nvPr/>
        </p:nvSpPr>
        <p:spPr>
          <a:xfrm>
            <a:off x="8263045" y="40442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HBase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9A6C3-0D40-B849-99A0-D1F5F24C62E0}"/>
              </a:ext>
            </a:extLst>
          </p:cNvPr>
          <p:cNvSpPr txBox="1"/>
          <p:nvPr/>
        </p:nvSpPr>
        <p:spPr>
          <a:xfrm>
            <a:off x="8263045" y="390388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HBound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2F4EE-2DC6-3B47-B479-7E912F485684}"/>
              </a:ext>
            </a:extLst>
          </p:cNvPr>
          <p:cNvSpPr txBox="1"/>
          <p:nvPr/>
        </p:nvSpPr>
        <p:spPr>
          <a:xfrm>
            <a:off x="8229600" y="239242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DBase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312A3A-7828-4542-B733-FD196EB120D4}"/>
              </a:ext>
            </a:extLst>
          </p:cNvPr>
          <p:cNvSpPr txBox="1"/>
          <p:nvPr/>
        </p:nvSpPr>
        <p:spPr>
          <a:xfrm>
            <a:off x="8225440" y="223927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DBound</a:t>
            </a:r>
            <a:endParaRPr lang="en-US" sz="1200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9A9E5AF-2512-BA4B-98EA-FC6D117D28C4}"/>
              </a:ext>
            </a:extLst>
          </p:cNvPr>
          <p:cNvCxnSpPr>
            <a:cxnSpLocks/>
          </p:cNvCxnSpPr>
          <p:nvPr/>
        </p:nvCxnSpPr>
        <p:spPr>
          <a:xfrm>
            <a:off x="6375750" y="3339969"/>
            <a:ext cx="465364" cy="15368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0C661CA9-B1CD-C04C-A42A-AF390DE0EA67}"/>
              </a:ext>
            </a:extLst>
          </p:cNvPr>
          <p:cNvSpPr/>
          <p:nvPr/>
        </p:nvSpPr>
        <p:spPr>
          <a:xfrm>
            <a:off x="8168789" y="2277228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531397D1-CC36-7848-BF51-6738211CAF8F}"/>
              </a:ext>
            </a:extLst>
          </p:cNvPr>
          <p:cNvSpPr/>
          <p:nvPr/>
        </p:nvSpPr>
        <p:spPr>
          <a:xfrm>
            <a:off x="8158022" y="4419199"/>
            <a:ext cx="114546" cy="5462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9A90AF8-07AE-0E43-8F7F-09D0F74AD914}"/>
              </a:ext>
            </a:extLst>
          </p:cNvPr>
          <p:cNvSpPr/>
          <p:nvPr/>
        </p:nvSpPr>
        <p:spPr>
          <a:xfrm>
            <a:off x="8161410" y="3841443"/>
            <a:ext cx="111158" cy="369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2E06BBE-E8F5-2647-88C3-7F75E827D4D0}"/>
              </a:ext>
            </a:extLst>
          </p:cNvPr>
          <p:cNvSpPr/>
          <p:nvPr/>
        </p:nvSpPr>
        <p:spPr>
          <a:xfrm>
            <a:off x="8178312" y="5925451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355504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48092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6" y="1981200"/>
            <a:ext cx="1906291" cy="533400"/>
            <a:chOff x="2715268" y="2171661"/>
            <a:chExt cx="1425081" cy="533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171661"/>
              <a:ext cx="1425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offset &gt; Bound[</a:t>
              </a:r>
              <a:r>
                <a:rPr lang="en-US" sz="1400" dirty="0" err="1"/>
                <a:t>idx</a:t>
              </a:r>
              <a:r>
                <a:rPr lang="en-US" sz="1400" dirty="0"/>
                <a:t>]</a:t>
              </a:r>
            </a:p>
            <a:p>
              <a:r>
                <a:rPr lang="en-US" sz="1400" dirty="0"/>
                <a:t>or 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2972060" cy="1914589"/>
            <a:chOff x="5685040" y="3533507"/>
            <a:chExt cx="2972060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80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 Base[</a:t>
              </a:r>
              <a:r>
                <a:rPr lang="en-US" dirty="0" err="1"/>
                <a:t>idx</a:t>
              </a:r>
              <a:r>
                <a:rPr lang="en-US" dirty="0"/>
                <a:t>] + offset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4448045" y="1273883"/>
            <a:ext cx="2822851" cy="2155118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02334"/>
              </p:ext>
            </p:extLst>
          </p:nvPr>
        </p:nvGraphicFramePr>
        <p:xfrm>
          <a:off x="4579564" y="1643215"/>
          <a:ext cx="25581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5"/>
            <a:ext cx="1252625" cy="255071"/>
            <a:chOff x="3156515" y="2286000"/>
            <a:chExt cx="1252625" cy="2550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501085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idx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657600" y="2286000"/>
              <a:ext cx="751540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3609504" y="2161704"/>
            <a:ext cx="727734" cy="11972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Segmentation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segment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0x001?</a:t>
            </a:r>
          </a:p>
          <a:p>
            <a:r>
              <a:rPr lang="en-US" dirty="0"/>
              <a:t>What is the physical address that corresponds to the virtual address 0xD47?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74756"/>
              </p:ext>
            </p:extLst>
          </p:nvPr>
        </p:nvGraphicFramePr>
        <p:xfrm>
          <a:off x="1143000" y="2438400"/>
          <a:ext cx="27867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880672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91672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87D84A-62B2-F44C-9BA1-0032CB230B30}"/>
              </a:ext>
            </a:extLst>
          </p:cNvPr>
          <p:cNvSpPr/>
          <p:nvPr/>
        </p:nvSpPr>
        <p:spPr>
          <a:xfrm>
            <a:off x="4191000" y="4648200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743CC-2C5B-8144-ACDB-1BBEBF4F992D}"/>
              </a:ext>
            </a:extLst>
          </p:cNvPr>
          <p:cNvSpPr/>
          <p:nvPr/>
        </p:nvSpPr>
        <p:spPr>
          <a:xfrm>
            <a:off x="4648200" y="4648200"/>
            <a:ext cx="152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0000000001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FE470-38AF-1949-94EC-F9117DA70665}"/>
              </a:ext>
            </a:extLst>
          </p:cNvPr>
          <p:cNvSpPr txBox="1"/>
          <p:nvPr/>
        </p:nvSpPr>
        <p:spPr>
          <a:xfrm>
            <a:off x="6324600" y="456976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0x4748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20856-1D8E-8440-86D8-3DBC0EC78404}"/>
              </a:ext>
            </a:extLst>
          </p:cNvPr>
          <p:cNvSpPr/>
          <p:nvPr/>
        </p:nvSpPr>
        <p:spPr>
          <a:xfrm>
            <a:off x="4191000" y="5412432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DFCD4-0FBD-8248-B614-64CBA7986BED}"/>
              </a:ext>
            </a:extLst>
          </p:cNvPr>
          <p:cNvSpPr/>
          <p:nvPr/>
        </p:nvSpPr>
        <p:spPr>
          <a:xfrm>
            <a:off x="4648200" y="5412432"/>
            <a:ext cx="152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0101000111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B5DA6-5E20-C544-83DC-237F79741276}"/>
              </a:ext>
            </a:extLst>
          </p:cNvPr>
          <p:cNvSpPr txBox="1"/>
          <p:nvPr/>
        </p:nvSpPr>
        <p:spPr>
          <a:xfrm>
            <a:off x="6324600" y="5333999"/>
            <a:ext cx="1196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0x1147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2027-82EC-4652-AB23-C89B8BA71FE6}"/>
              </a:ext>
            </a:extLst>
          </p:cNvPr>
          <p:cNvSpPr/>
          <p:nvPr/>
        </p:nvSpPr>
        <p:spPr>
          <a:xfrm>
            <a:off x="4106092" y="4569767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D2CBE-B3A4-E2AB-5F36-500279499049}"/>
              </a:ext>
            </a:extLst>
          </p:cNvPr>
          <p:cNvSpPr/>
          <p:nvPr/>
        </p:nvSpPr>
        <p:spPr>
          <a:xfrm>
            <a:off x="4073860" y="5364479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Segmentation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8" name="Picture 27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8F1F52DB-AAF3-F247-AE06-D6FB64646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53" y="4699213"/>
            <a:ext cx="732694" cy="7326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21871" y="5582474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1D33C-593C-0647-B891-29412B03ED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pic>
        <p:nvPicPr>
          <p:cNvPr id="15" name="Picture 1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EE15D87D-8F04-3346-8A77-C52B2AF3D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60" y="3748811"/>
            <a:ext cx="732694" cy="7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43A444A-C95F-398E-E4F1-3F0CE6B320E8}"/>
              </a:ext>
            </a:extLst>
          </p:cNvPr>
          <p:cNvSpPr txBox="1"/>
          <p:nvPr/>
        </p:nvSpPr>
        <p:spPr>
          <a:xfrm>
            <a:off x="1908119" y="5494870"/>
            <a:ext cx="47843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vaddr</a:t>
            </a:r>
            <a:r>
              <a:rPr lang="en-US" dirty="0">
                <a:solidFill>
                  <a:schemeClr val="accent3"/>
                </a:solidFill>
              </a:rPr>
              <a:t> = </a:t>
            </a:r>
            <a:r>
              <a:rPr lang="en-US" dirty="0" err="1">
                <a:solidFill>
                  <a:schemeClr val="accent3"/>
                </a:solidFill>
              </a:rPr>
              <a:t>page_num</a:t>
            </a:r>
            <a:r>
              <a:rPr lang="en-US" dirty="0">
                <a:solidFill>
                  <a:schemeClr val="accent3"/>
                </a:solidFill>
              </a:rPr>
              <a:t>&lt;&lt; log(</a:t>
            </a:r>
            <a:r>
              <a:rPr lang="en-US" dirty="0" err="1">
                <a:solidFill>
                  <a:schemeClr val="accent3"/>
                </a:solidFill>
              </a:rPr>
              <a:t>page_size</a:t>
            </a:r>
            <a:r>
              <a:rPr lang="en-US" dirty="0">
                <a:solidFill>
                  <a:schemeClr val="accent3"/>
                </a:solidFill>
              </a:rPr>
              <a:t>) + offset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4A0CF-851B-05C6-897E-A8E339B28D6D}"/>
              </a:ext>
            </a:extLst>
          </p:cNvPr>
          <p:cNvSpPr txBox="1"/>
          <p:nvPr/>
        </p:nvSpPr>
        <p:spPr>
          <a:xfrm>
            <a:off x="1895629" y="5873704"/>
            <a:ext cx="48099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paddr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frame_num</a:t>
            </a:r>
            <a:r>
              <a:rPr lang="en-US" dirty="0">
                <a:solidFill>
                  <a:schemeClr val="accent1"/>
                </a:solidFill>
              </a:rPr>
              <a:t>&lt;&lt;log(</a:t>
            </a:r>
            <a:r>
              <a:rPr lang="en-US" dirty="0" err="1">
                <a:solidFill>
                  <a:schemeClr val="accent1"/>
                </a:solidFill>
              </a:rPr>
              <a:t>page_size</a:t>
            </a:r>
            <a:r>
              <a:rPr lang="en-US" dirty="0">
                <a:solidFill>
                  <a:schemeClr val="accent1"/>
                </a:solidFill>
              </a:rPr>
              <a:t>) + offset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5A8F52-4172-FF4A-BEAD-3CBBEC464C8C}"/>
              </a:ext>
            </a:extLst>
          </p:cNvPr>
          <p:cNvGrpSpPr/>
          <p:nvPr/>
        </p:nvGrpSpPr>
        <p:grpSpPr>
          <a:xfrm>
            <a:off x="5080353" y="2818838"/>
            <a:ext cx="1295400" cy="1829362"/>
            <a:chOff x="6057900" y="2435203"/>
            <a:chExt cx="1752600" cy="25772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5790E0-D37D-F94A-BE74-E5ABDDDE910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3FFA-471B-C14E-B35E-C2B00F8F4120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E8039-44FD-9347-B17E-ECB58DD68ADF}"/>
                </a:ext>
              </a:extLst>
            </p:cNvPr>
            <p:cNvSpPr/>
            <p:nvPr/>
          </p:nvSpPr>
          <p:spPr>
            <a:xfrm>
              <a:off x="6057901" y="2435203"/>
              <a:ext cx="1752595" cy="859606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7004D0-051B-D547-B0E4-1B70FA4BA8A5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7AD854-1330-1F44-8F61-D2A3395A59B9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44AE9F-3D20-C949-873B-E331827E9D92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04668-CB6D-6543-A0A1-1AE8AEFA483E}"/>
              </a:ext>
            </a:extLst>
          </p:cNvPr>
          <p:cNvSpPr txBox="1"/>
          <p:nvPr/>
        </p:nvSpPr>
        <p:spPr>
          <a:xfrm>
            <a:off x="4876800" y="2438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51B4F6B-CE02-5D4E-9FA1-6E27BAB43F31}"/>
              </a:ext>
            </a:extLst>
          </p:cNvPr>
          <p:cNvCxnSpPr>
            <a:cxnSpLocks/>
            <a:stCxn id="77" idx="3"/>
            <a:endCxn id="35" idx="1"/>
          </p:cNvCxnSpPr>
          <p:nvPr/>
        </p:nvCxnSpPr>
        <p:spPr>
          <a:xfrm>
            <a:off x="6380613" y="3161131"/>
            <a:ext cx="460234" cy="10565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0E9ACC-A480-5543-A8C5-6FB531146E89}"/>
              </a:ext>
            </a:extLst>
          </p:cNvPr>
          <p:cNvGrpSpPr/>
          <p:nvPr/>
        </p:nvGrpSpPr>
        <p:grpSpPr>
          <a:xfrm>
            <a:off x="6829096" y="2286000"/>
            <a:ext cx="1324756" cy="4098021"/>
            <a:chOff x="6829096" y="2286000"/>
            <a:chExt cx="1324756" cy="40980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0B85B3-0D5B-D642-A351-2340CCBA4840}"/>
                </a:ext>
              </a:extLst>
            </p:cNvPr>
            <p:cNvSpPr/>
            <p:nvPr/>
          </p:nvSpPr>
          <p:spPr>
            <a:xfrm>
              <a:off x="6836889" y="228600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4938A9-C58C-D542-817F-FE752AA8E865}"/>
                </a:ext>
              </a:extLst>
            </p:cNvPr>
            <p:cNvSpPr/>
            <p:nvPr/>
          </p:nvSpPr>
          <p:spPr>
            <a:xfrm>
              <a:off x="6836889" y="251355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DF3A3D-96D6-5C45-BC3B-A3703D61857A}"/>
                </a:ext>
              </a:extLst>
            </p:cNvPr>
            <p:cNvSpPr/>
            <p:nvPr/>
          </p:nvSpPr>
          <p:spPr>
            <a:xfrm>
              <a:off x="6837535" y="273885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58F2F6-1CA8-5F44-9491-96A6C35C3AA4}"/>
                </a:ext>
              </a:extLst>
            </p:cNvPr>
            <p:cNvSpPr/>
            <p:nvPr/>
          </p:nvSpPr>
          <p:spPr>
            <a:xfrm>
              <a:off x="6836889" y="2963436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9CE38B-A59C-2A48-94AB-686DF9CA816D}"/>
                </a:ext>
              </a:extLst>
            </p:cNvPr>
            <p:cNvSpPr/>
            <p:nvPr/>
          </p:nvSpPr>
          <p:spPr>
            <a:xfrm>
              <a:off x="6838858" y="319027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1BD40E-0A3F-8B4F-A53E-129BA5E3B342}"/>
                </a:ext>
              </a:extLst>
            </p:cNvPr>
            <p:cNvSpPr/>
            <p:nvPr/>
          </p:nvSpPr>
          <p:spPr>
            <a:xfrm>
              <a:off x="6838858" y="341782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73B4BF-4E06-AF4A-8FD2-F2A2BBC1AF9C}"/>
                </a:ext>
              </a:extLst>
            </p:cNvPr>
            <p:cNvSpPr/>
            <p:nvPr/>
          </p:nvSpPr>
          <p:spPr>
            <a:xfrm>
              <a:off x="6839504" y="3643132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DE9924-AF97-BB41-A001-CE27C0881F01}"/>
                </a:ext>
              </a:extLst>
            </p:cNvPr>
            <p:cNvSpPr/>
            <p:nvPr/>
          </p:nvSpPr>
          <p:spPr>
            <a:xfrm>
              <a:off x="6838858" y="386771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EDDA88-CF85-0C42-A488-461213E5985D}"/>
                </a:ext>
              </a:extLst>
            </p:cNvPr>
            <p:cNvSpPr/>
            <p:nvPr/>
          </p:nvSpPr>
          <p:spPr>
            <a:xfrm>
              <a:off x="6840847" y="410089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02A174-722B-BC4B-9DC5-6648FAFB73C5}"/>
                </a:ext>
              </a:extLst>
            </p:cNvPr>
            <p:cNvSpPr/>
            <p:nvPr/>
          </p:nvSpPr>
          <p:spPr>
            <a:xfrm>
              <a:off x="6840847" y="432844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8717C5-8FEF-6944-ACE9-B16DBAECD920}"/>
                </a:ext>
              </a:extLst>
            </p:cNvPr>
            <p:cNvSpPr/>
            <p:nvPr/>
          </p:nvSpPr>
          <p:spPr>
            <a:xfrm>
              <a:off x="6841493" y="455375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884E91-9D39-664C-842C-B71723585355}"/>
                </a:ext>
              </a:extLst>
            </p:cNvPr>
            <p:cNvSpPr/>
            <p:nvPr/>
          </p:nvSpPr>
          <p:spPr>
            <a:xfrm>
              <a:off x="6840847" y="4778334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A042C2-6317-B848-BC14-C15DC2CEE9E5}"/>
                </a:ext>
              </a:extLst>
            </p:cNvPr>
            <p:cNvSpPr/>
            <p:nvPr/>
          </p:nvSpPr>
          <p:spPr>
            <a:xfrm>
              <a:off x="6842816" y="500517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DB38FE-6A84-DE4F-9D4E-2F65D107745F}"/>
                </a:ext>
              </a:extLst>
            </p:cNvPr>
            <p:cNvSpPr/>
            <p:nvPr/>
          </p:nvSpPr>
          <p:spPr>
            <a:xfrm>
              <a:off x="6842816" y="523272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171D1-17FA-E442-AFC0-25C5C0672B7E}"/>
                </a:ext>
              </a:extLst>
            </p:cNvPr>
            <p:cNvSpPr/>
            <p:nvPr/>
          </p:nvSpPr>
          <p:spPr>
            <a:xfrm>
              <a:off x="6843462" y="545803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5EC274-5AAF-4A42-9CDC-B55E0A610A99}"/>
                </a:ext>
              </a:extLst>
            </p:cNvPr>
            <p:cNvSpPr/>
            <p:nvPr/>
          </p:nvSpPr>
          <p:spPr>
            <a:xfrm>
              <a:off x="6829096" y="569597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A12EBB-B916-9E4C-834F-64A71964E0BE}"/>
                </a:ext>
              </a:extLst>
            </p:cNvPr>
            <p:cNvSpPr/>
            <p:nvPr/>
          </p:nvSpPr>
          <p:spPr>
            <a:xfrm>
              <a:off x="6831065" y="592281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C75F72-B0AD-A94D-8AF0-201F1A040CA6}"/>
                </a:ext>
              </a:extLst>
            </p:cNvPr>
            <p:cNvSpPr/>
            <p:nvPr/>
          </p:nvSpPr>
          <p:spPr>
            <a:xfrm>
              <a:off x="6831065" y="615036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EEC9EB-5A57-2242-BDAA-89083B3636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88C8C6A-F873-9B4F-A4DC-F6A42CB0F021}"/>
              </a:ext>
            </a:extLst>
          </p:cNvPr>
          <p:cNvGrpSpPr/>
          <p:nvPr/>
        </p:nvGrpSpPr>
        <p:grpSpPr>
          <a:xfrm>
            <a:off x="8135709" y="2267771"/>
            <a:ext cx="861491" cy="4134618"/>
            <a:chOff x="8135709" y="2267771"/>
            <a:chExt cx="861491" cy="41346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955201-015B-BF4A-9457-32965560924F}"/>
                </a:ext>
              </a:extLst>
            </p:cNvPr>
            <p:cNvSpPr txBox="1"/>
            <p:nvPr/>
          </p:nvSpPr>
          <p:spPr>
            <a:xfrm>
              <a:off x="8160300" y="612539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DD87E6-A8D2-9340-AC4C-4818C3E13E09}"/>
                </a:ext>
              </a:extLst>
            </p:cNvPr>
            <p:cNvSpPr txBox="1"/>
            <p:nvPr/>
          </p:nvSpPr>
          <p:spPr>
            <a:xfrm>
              <a:off x="8163196" y="589808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3AA83-CD99-C840-BE75-F0CE83224877}"/>
                </a:ext>
              </a:extLst>
            </p:cNvPr>
            <p:cNvSpPr txBox="1"/>
            <p:nvPr/>
          </p:nvSpPr>
          <p:spPr>
            <a:xfrm>
              <a:off x="8163977" y="569368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194020-8CDE-F341-A7C8-0E7DE4467A2E}"/>
                </a:ext>
              </a:extLst>
            </p:cNvPr>
            <p:cNvSpPr txBox="1"/>
            <p:nvPr/>
          </p:nvSpPr>
          <p:spPr>
            <a:xfrm>
              <a:off x="8166873" y="546638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CF3E39-84EA-774B-BFA8-23BE032422A2}"/>
                </a:ext>
              </a:extLst>
            </p:cNvPr>
            <p:cNvSpPr txBox="1"/>
            <p:nvPr/>
          </p:nvSpPr>
          <p:spPr>
            <a:xfrm>
              <a:off x="8147279" y="521275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06AD03-6DB0-684D-BE5F-F336D9604F6D}"/>
                </a:ext>
              </a:extLst>
            </p:cNvPr>
            <p:cNvSpPr txBox="1"/>
            <p:nvPr/>
          </p:nvSpPr>
          <p:spPr>
            <a:xfrm>
              <a:off x="8150175" y="498545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F5C461-7FC4-814C-8137-9C6053B1C73A}"/>
                </a:ext>
              </a:extLst>
            </p:cNvPr>
            <p:cNvSpPr txBox="1"/>
            <p:nvPr/>
          </p:nvSpPr>
          <p:spPr>
            <a:xfrm>
              <a:off x="8150956" y="4781056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129BA-5327-A448-905F-D88DA5989F36}"/>
                </a:ext>
              </a:extLst>
            </p:cNvPr>
            <p:cNvSpPr txBox="1"/>
            <p:nvPr/>
          </p:nvSpPr>
          <p:spPr>
            <a:xfrm>
              <a:off x="8153852" y="4553753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17518A-DC57-484C-8926-D40111569968}"/>
                </a:ext>
              </a:extLst>
            </p:cNvPr>
            <p:cNvSpPr txBox="1"/>
            <p:nvPr/>
          </p:nvSpPr>
          <p:spPr>
            <a:xfrm>
              <a:off x="8150956" y="433382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E12BE3-04DD-0445-A299-66F63B5AF6BC}"/>
                </a:ext>
              </a:extLst>
            </p:cNvPr>
            <p:cNvSpPr txBox="1"/>
            <p:nvPr/>
          </p:nvSpPr>
          <p:spPr>
            <a:xfrm>
              <a:off x="8153852" y="410652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4E7144-3F61-4E4D-82CD-117F10B912ED}"/>
                </a:ext>
              </a:extLst>
            </p:cNvPr>
            <p:cNvSpPr txBox="1"/>
            <p:nvPr/>
          </p:nvSpPr>
          <p:spPr>
            <a:xfrm>
              <a:off x="8148730" y="3839408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76F585-1F23-1042-8CD5-A7F296A1E5E5}"/>
                </a:ext>
              </a:extLst>
            </p:cNvPr>
            <p:cNvSpPr txBox="1"/>
            <p:nvPr/>
          </p:nvSpPr>
          <p:spPr>
            <a:xfrm>
              <a:off x="8151626" y="3612105"/>
              <a:ext cx="830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FED9B6-578B-F340-AC70-6D22D5A5EA4A}"/>
                </a:ext>
              </a:extLst>
            </p:cNvPr>
            <p:cNvSpPr txBox="1"/>
            <p:nvPr/>
          </p:nvSpPr>
          <p:spPr>
            <a:xfrm>
              <a:off x="8152407" y="340770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AD3035-E1D8-B34D-82C1-65F9981E32CA}"/>
                </a:ext>
              </a:extLst>
            </p:cNvPr>
            <p:cNvSpPr txBox="1"/>
            <p:nvPr/>
          </p:nvSpPr>
          <p:spPr>
            <a:xfrm>
              <a:off x="8155303" y="318040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EAFC3A-3D93-AA4D-8D49-C207EAC17F0F}"/>
                </a:ext>
              </a:extLst>
            </p:cNvPr>
            <p:cNvSpPr txBox="1"/>
            <p:nvPr/>
          </p:nvSpPr>
          <p:spPr>
            <a:xfrm>
              <a:off x="8135709" y="292677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0EC43D-18C3-9F43-8E4E-62863657615B}"/>
                </a:ext>
              </a:extLst>
            </p:cNvPr>
            <p:cNvSpPr txBox="1"/>
            <p:nvPr/>
          </p:nvSpPr>
          <p:spPr>
            <a:xfrm>
              <a:off x="8138605" y="269947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3E806FD-E242-8042-B511-DE935B2390C2}"/>
                </a:ext>
              </a:extLst>
            </p:cNvPr>
            <p:cNvSpPr txBox="1"/>
            <p:nvPr/>
          </p:nvSpPr>
          <p:spPr>
            <a:xfrm>
              <a:off x="8139386" y="2495074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16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BD69418-6EFF-1243-8B36-C9E96D27CA1E}"/>
                </a:ext>
              </a:extLst>
            </p:cNvPr>
            <p:cNvSpPr txBox="1"/>
            <p:nvPr/>
          </p:nvSpPr>
          <p:spPr>
            <a:xfrm>
              <a:off x="8142282" y="2267771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78D723-7F21-F840-BEC2-D4ABACDCFBB3}"/>
              </a:ext>
            </a:extLst>
          </p:cNvPr>
          <p:cNvGrpSpPr/>
          <p:nvPr/>
        </p:nvGrpSpPr>
        <p:grpSpPr>
          <a:xfrm>
            <a:off x="5070223" y="2819720"/>
            <a:ext cx="1314348" cy="1823253"/>
            <a:chOff x="4978539" y="4830790"/>
            <a:chExt cx="1314348" cy="1823253"/>
          </a:xfrm>
          <a:noFill/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E74274-8BA6-DA46-8B38-0311B756CAF8}"/>
                </a:ext>
              </a:extLst>
            </p:cNvPr>
            <p:cNvSpPr/>
            <p:nvPr/>
          </p:nvSpPr>
          <p:spPr>
            <a:xfrm>
              <a:off x="4979185" y="4830790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C8CF20-4490-F34A-BDBB-0C3A51C72077}"/>
                </a:ext>
              </a:extLst>
            </p:cNvPr>
            <p:cNvSpPr/>
            <p:nvPr/>
          </p:nvSpPr>
          <p:spPr>
            <a:xfrm>
              <a:off x="4978539" y="5055371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643541B-47DA-294A-8CDA-4C878FF382F7}"/>
                </a:ext>
              </a:extLst>
            </p:cNvPr>
            <p:cNvSpPr/>
            <p:nvPr/>
          </p:nvSpPr>
          <p:spPr>
            <a:xfrm>
              <a:off x="4980508" y="528221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2F61FB-ABEB-654C-8823-F5C9D3600422}"/>
                </a:ext>
              </a:extLst>
            </p:cNvPr>
            <p:cNvSpPr/>
            <p:nvPr/>
          </p:nvSpPr>
          <p:spPr>
            <a:xfrm>
              <a:off x="4980508" y="550976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15A203-E91F-1F44-AE9F-1C38A4715FEF}"/>
                </a:ext>
              </a:extLst>
            </p:cNvPr>
            <p:cNvSpPr/>
            <p:nvPr/>
          </p:nvSpPr>
          <p:spPr>
            <a:xfrm>
              <a:off x="4981154" y="5735067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782E67-316F-3842-93F3-4854B838E300}"/>
                </a:ext>
              </a:extLst>
            </p:cNvPr>
            <p:cNvSpPr/>
            <p:nvPr/>
          </p:nvSpPr>
          <p:spPr>
            <a:xfrm>
              <a:off x="4980508" y="5959648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F9A4CDC-8E61-9342-9BE9-CB7F5D3A0444}"/>
                </a:ext>
              </a:extLst>
            </p:cNvPr>
            <p:cNvSpPr/>
            <p:nvPr/>
          </p:nvSpPr>
          <p:spPr>
            <a:xfrm>
              <a:off x="4982497" y="619283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78276D-0588-D541-A616-EBD498F25FF9}"/>
                </a:ext>
              </a:extLst>
            </p:cNvPr>
            <p:cNvSpPr/>
            <p:nvPr/>
          </p:nvSpPr>
          <p:spPr>
            <a:xfrm>
              <a:off x="4982497" y="642038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A1D6A1-7348-1B4D-9188-3ED3117C8D37}"/>
              </a:ext>
            </a:extLst>
          </p:cNvPr>
          <p:cNvGrpSpPr/>
          <p:nvPr/>
        </p:nvGrpSpPr>
        <p:grpSpPr>
          <a:xfrm>
            <a:off x="4415430" y="2807319"/>
            <a:ext cx="689970" cy="1848636"/>
            <a:chOff x="4328776" y="2807319"/>
            <a:chExt cx="689970" cy="18486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EF934F-FB6D-F94D-B8E8-49ED0AA41259}"/>
                </a:ext>
              </a:extLst>
            </p:cNvPr>
            <p:cNvSpPr txBox="1"/>
            <p:nvPr/>
          </p:nvSpPr>
          <p:spPr>
            <a:xfrm>
              <a:off x="4341797" y="4378956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4BECB3-E323-EB4B-A4DD-5B57F3C959DC}"/>
                </a:ext>
              </a:extLst>
            </p:cNvPr>
            <p:cNvSpPr txBox="1"/>
            <p:nvPr/>
          </p:nvSpPr>
          <p:spPr>
            <a:xfrm>
              <a:off x="4344693" y="4151653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E31247-EB33-2843-9D2B-B1A83A6FD201}"/>
                </a:ext>
              </a:extLst>
            </p:cNvPr>
            <p:cNvSpPr txBox="1"/>
            <p:nvPr/>
          </p:nvSpPr>
          <p:spPr>
            <a:xfrm>
              <a:off x="4345474" y="394725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47E9560-DF10-2041-A38C-A3FC9521E086}"/>
                </a:ext>
              </a:extLst>
            </p:cNvPr>
            <p:cNvSpPr txBox="1"/>
            <p:nvPr/>
          </p:nvSpPr>
          <p:spPr>
            <a:xfrm>
              <a:off x="4348370" y="371995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4583D4-712B-514E-81D4-31B5CE9330A3}"/>
                </a:ext>
              </a:extLst>
            </p:cNvPr>
            <p:cNvSpPr txBox="1"/>
            <p:nvPr/>
          </p:nvSpPr>
          <p:spPr>
            <a:xfrm>
              <a:off x="4328776" y="346632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A774DD-29A2-F049-B10F-47AD6CEDBCBA}"/>
                </a:ext>
              </a:extLst>
            </p:cNvPr>
            <p:cNvSpPr txBox="1"/>
            <p:nvPr/>
          </p:nvSpPr>
          <p:spPr>
            <a:xfrm>
              <a:off x="4331672" y="323902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D189972-F05E-1543-99A6-718E1325FD80}"/>
                </a:ext>
              </a:extLst>
            </p:cNvPr>
            <p:cNvSpPr txBox="1"/>
            <p:nvPr/>
          </p:nvSpPr>
          <p:spPr>
            <a:xfrm>
              <a:off x="4332453" y="3034622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E6F81EB-B46C-7947-A37C-756B91ECFE20}"/>
                </a:ext>
              </a:extLst>
            </p:cNvPr>
            <p:cNvSpPr txBox="1"/>
            <p:nvPr/>
          </p:nvSpPr>
          <p:spPr>
            <a:xfrm>
              <a:off x="4335349" y="2807319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7</a:t>
              </a:r>
            </a:p>
          </p:txBody>
        </p:sp>
      </p:grp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08D82073-FE73-3147-87D3-C7E04BD61742}"/>
              </a:ext>
            </a:extLst>
          </p:cNvPr>
          <p:cNvCxnSpPr>
            <a:cxnSpLocks/>
            <a:stCxn id="76" idx="3"/>
            <a:endCxn id="18" idx="1"/>
          </p:cNvCxnSpPr>
          <p:nvPr/>
        </p:nvCxnSpPr>
        <p:spPr>
          <a:xfrm flipV="1">
            <a:off x="6381259" y="2402830"/>
            <a:ext cx="455630" cy="5337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A2184E15-0854-F648-8121-27BB95DB7A37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6382582" y="3054796"/>
            <a:ext cx="466289" cy="333176"/>
          </a:xfrm>
          <a:prstGeom prst="bentConnector3">
            <a:avLst>
              <a:gd name="adj1" fmla="val 6607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2E94B08F-EF5D-0043-8139-9B225840DD57}"/>
              </a:ext>
            </a:extLst>
          </p:cNvPr>
          <p:cNvCxnSpPr>
            <a:cxnSpLocks/>
            <a:stCxn id="80" idx="3"/>
            <a:endCxn id="34" idx="1"/>
          </p:cNvCxnSpPr>
          <p:nvPr/>
        </p:nvCxnSpPr>
        <p:spPr>
          <a:xfrm>
            <a:off x="6383228" y="3840827"/>
            <a:ext cx="455630" cy="143716"/>
          </a:xfrm>
          <a:prstGeom prst="bentConnector3">
            <a:avLst>
              <a:gd name="adj1" fmla="val 6645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50F60E-9879-CB56-BE78-E1A73A0D9C16}"/>
              </a:ext>
            </a:extLst>
          </p:cNvPr>
          <p:cNvSpPr txBox="1"/>
          <p:nvPr/>
        </p:nvSpPr>
        <p:spPr>
          <a:xfrm>
            <a:off x="1908119" y="5494870"/>
            <a:ext cx="4784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vaddr</a:t>
            </a:r>
            <a:r>
              <a:rPr lang="en-US" dirty="0">
                <a:solidFill>
                  <a:schemeClr val="accent3"/>
                </a:solidFill>
              </a:rPr>
              <a:t> = </a:t>
            </a:r>
            <a:r>
              <a:rPr lang="en-US" dirty="0" err="1">
                <a:solidFill>
                  <a:schemeClr val="accent3"/>
                </a:solidFill>
              </a:rPr>
              <a:t>page_num</a:t>
            </a:r>
            <a:r>
              <a:rPr lang="en-US" dirty="0">
                <a:solidFill>
                  <a:schemeClr val="accent3"/>
                </a:solidFill>
              </a:rPr>
              <a:t>*</a:t>
            </a:r>
            <a:r>
              <a:rPr lang="en-US" dirty="0" err="1">
                <a:solidFill>
                  <a:schemeClr val="accent3"/>
                </a:solidFill>
              </a:rPr>
              <a:t>page_size</a:t>
            </a:r>
            <a:r>
              <a:rPr lang="en-US" dirty="0">
                <a:solidFill>
                  <a:schemeClr val="accent3"/>
                </a:solidFill>
              </a:rPr>
              <a:t> + offset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10318-519D-820B-3D5B-9B50E0190BDB}"/>
              </a:ext>
            </a:extLst>
          </p:cNvPr>
          <p:cNvSpPr txBox="1"/>
          <p:nvPr/>
        </p:nvSpPr>
        <p:spPr>
          <a:xfrm>
            <a:off x="1908119" y="5873290"/>
            <a:ext cx="4784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paddr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frame_num</a:t>
            </a:r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dirty="0" err="1">
                <a:solidFill>
                  <a:schemeClr val="accent1"/>
                </a:solidFill>
              </a:rPr>
              <a:t>frame_size</a:t>
            </a:r>
            <a:r>
              <a:rPr lang="en-US" dirty="0">
                <a:solidFill>
                  <a:schemeClr val="accent1"/>
                </a:solidFill>
              </a:rPr>
              <a:t> + offset</a:t>
            </a:r>
          </a:p>
        </p:txBody>
      </p: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3A8C943F-9FC1-C346-BF48-3CEFA662C188}"/>
              </a:ext>
            </a:extLst>
          </p:cNvPr>
          <p:cNvCxnSpPr>
            <a:cxnSpLocks/>
            <a:stCxn id="7" idx="3"/>
            <a:endCxn id="42" idx="1"/>
          </p:cNvCxnSpPr>
          <p:nvPr/>
        </p:nvCxnSpPr>
        <p:spPr>
          <a:xfrm>
            <a:off x="6375753" y="4531370"/>
            <a:ext cx="453343" cy="1281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4A0BF5E4-BC92-E64B-BA9D-4B493D3AFEDD}"/>
              </a:ext>
            </a:extLst>
          </p:cNvPr>
          <p:cNvCxnSpPr>
            <a:cxnSpLocks/>
            <a:stCxn id="81" idx="3"/>
            <a:endCxn id="29" idx="1"/>
          </p:cNvCxnSpPr>
          <p:nvPr/>
        </p:nvCxnSpPr>
        <p:spPr>
          <a:xfrm flipV="1">
            <a:off x="6382582" y="2855685"/>
            <a:ext cx="454953" cy="1209723"/>
          </a:xfrm>
          <a:prstGeom prst="bentConnector3">
            <a:avLst>
              <a:gd name="adj1" fmla="val 2693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D5265F7E-9100-7549-94E5-E4B477AA0DDD}"/>
              </a:ext>
            </a:extLst>
          </p:cNvPr>
          <p:cNvCxnSpPr>
            <a:cxnSpLocks/>
            <a:stCxn id="8" idx="3"/>
            <a:endCxn id="43" idx="1"/>
          </p:cNvCxnSpPr>
          <p:nvPr/>
        </p:nvCxnSpPr>
        <p:spPr>
          <a:xfrm>
            <a:off x="6375753" y="4297710"/>
            <a:ext cx="455312" cy="1741931"/>
          </a:xfrm>
          <a:prstGeom prst="bentConnector3">
            <a:avLst>
              <a:gd name="adj1" fmla="val 664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175226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78416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5" y="2206823"/>
            <a:ext cx="1697900" cy="307777"/>
            <a:chOff x="2715268" y="2397284"/>
            <a:chExt cx="1269295" cy="3077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397284"/>
              <a:ext cx="1269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56057" y="3813343"/>
            <a:ext cx="973343" cy="1634753"/>
            <a:chOff x="5656057" y="3533507"/>
            <a:chExt cx="973343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656057" y="4142281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5266098" y="1273882"/>
            <a:ext cx="2004798" cy="2539461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1036462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411"/>
              </p:ext>
            </p:extLst>
          </p:nvPr>
        </p:nvGraphicFramePr>
        <p:xfrm>
          <a:off x="5377985" y="1672963"/>
          <a:ext cx="18206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8"/>
            <a:ext cx="2094112" cy="303644"/>
            <a:chOff x="3156515" y="2286000"/>
            <a:chExt cx="1252625" cy="2550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751540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page#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908055" y="2286000"/>
              <a:ext cx="50108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215490" y="1981957"/>
            <a:ext cx="747863" cy="16740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B6D621-0D02-0445-AEE1-8CD00734AAC9}"/>
              </a:ext>
            </a:extLst>
          </p:cNvPr>
          <p:cNvGrpSpPr/>
          <p:nvPr/>
        </p:nvGrpSpPr>
        <p:grpSpPr>
          <a:xfrm>
            <a:off x="6553199" y="4344555"/>
            <a:ext cx="2566062" cy="303645"/>
            <a:chOff x="2892431" y="2285999"/>
            <a:chExt cx="1534929" cy="25507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394C6-D3EB-D94A-B2C2-4ECC8B363379}"/>
                </a:ext>
              </a:extLst>
            </p:cNvPr>
            <p:cNvSpPr/>
            <p:nvPr/>
          </p:nvSpPr>
          <p:spPr>
            <a:xfrm>
              <a:off x="2892431" y="2286000"/>
              <a:ext cx="101562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Frame[page#]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0130D1-75FC-4E41-9270-F49D41A97912}"/>
                </a:ext>
              </a:extLst>
            </p:cNvPr>
            <p:cNvSpPr/>
            <p:nvPr/>
          </p:nvSpPr>
          <p:spPr>
            <a:xfrm>
              <a:off x="3908056" y="2285999"/>
              <a:ext cx="519304" cy="2550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C2C69A-7A64-7F49-8210-6E81328671DA}"/>
              </a:ext>
            </a:extLst>
          </p:cNvPr>
          <p:cNvSpPr txBox="1"/>
          <p:nvPr/>
        </p:nvSpPr>
        <p:spPr>
          <a:xfrm rot="16200000">
            <a:off x="5921860" y="33143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93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0x147?</a:t>
            </a:r>
          </a:p>
          <a:p>
            <a:r>
              <a:rPr lang="en-US" dirty="0"/>
              <a:t>What is the physical address that corresponds to the virtual address 0x16E?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4D8B4-D09A-5D40-8F60-AB290C5769AD}"/>
              </a:ext>
            </a:extLst>
          </p:cNvPr>
          <p:cNvSpPr/>
          <p:nvPr/>
        </p:nvSpPr>
        <p:spPr>
          <a:xfrm>
            <a:off x="4191000" y="4648200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00010100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5EC38-71A6-9D40-961A-6163EF4F7486}"/>
              </a:ext>
            </a:extLst>
          </p:cNvPr>
          <p:cNvSpPr/>
          <p:nvPr/>
        </p:nvSpPr>
        <p:spPr>
          <a:xfrm>
            <a:off x="5486400" y="4648200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5C3CD-4CA0-5C41-B465-9095AF9DFFB0}"/>
              </a:ext>
            </a:extLst>
          </p:cNvPr>
          <p:cNvSpPr txBox="1"/>
          <p:nvPr/>
        </p:nvSpPr>
        <p:spPr>
          <a:xfrm>
            <a:off x="6324600" y="456976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0x237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6AF6D-4965-5B4D-B5E8-1E415937B20E}"/>
              </a:ext>
            </a:extLst>
          </p:cNvPr>
          <p:cNvSpPr/>
          <p:nvPr/>
        </p:nvSpPr>
        <p:spPr>
          <a:xfrm>
            <a:off x="4191000" y="5410199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00010110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8506-2AFF-544E-BA3C-1AABA62AEE76}"/>
              </a:ext>
            </a:extLst>
          </p:cNvPr>
          <p:cNvSpPr/>
          <p:nvPr/>
        </p:nvSpPr>
        <p:spPr>
          <a:xfrm>
            <a:off x="5486400" y="5410199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5C041-56A7-3044-B4A1-7342BDA8962E}"/>
              </a:ext>
            </a:extLst>
          </p:cNvPr>
          <p:cNvSpPr txBox="1"/>
          <p:nvPr/>
        </p:nvSpPr>
        <p:spPr>
          <a:xfrm>
            <a:off x="6324600" y="533176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0xF4E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C26BD5-0F9D-8743-8824-B7799C8AE7B9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24B7A3-35E5-9A43-9427-76567A35F489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32526D-FC9C-D04F-BA86-38C7E0688B1A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92EE2B-9729-7749-9610-8D68CD4F09B7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2BA75-B1A5-C548-ABAB-7A295B33918C}"/>
              </a:ext>
            </a:extLst>
          </p:cNvPr>
          <p:cNvSpPr/>
          <p:nvPr/>
        </p:nvSpPr>
        <p:spPr>
          <a:xfrm>
            <a:off x="4106092" y="4569767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8644B-FE81-5D27-626F-05937E9972BF}"/>
              </a:ext>
            </a:extLst>
          </p:cNvPr>
          <p:cNvSpPr/>
          <p:nvPr/>
        </p:nvSpPr>
        <p:spPr>
          <a:xfrm>
            <a:off x="4121332" y="5379718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D146CA-D4AE-F9CD-C620-ECDCD197A248}"/>
              </a:ext>
            </a:extLst>
          </p:cNvPr>
          <p:cNvSpPr/>
          <p:nvPr/>
        </p:nvSpPr>
        <p:spPr>
          <a:xfrm>
            <a:off x="6456089" y="29212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5CC34-BEDE-AB27-7296-99EBFA18DE0A}"/>
              </a:ext>
            </a:extLst>
          </p:cNvPr>
          <p:cNvSpPr/>
          <p:nvPr/>
        </p:nvSpPr>
        <p:spPr>
          <a:xfrm>
            <a:off x="6456089" y="474413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8C545-0E8B-5345-8F12-9B3509258CBC}"/>
              </a:ext>
            </a:extLst>
          </p:cNvPr>
          <p:cNvSpPr/>
          <p:nvPr/>
        </p:nvSpPr>
        <p:spPr>
          <a:xfrm>
            <a:off x="6457097" y="269633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0C337E-4CC1-4449-AD8D-206C8904B1EF}"/>
              </a:ext>
            </a:extLst>
          </p:cNvPr>
          <p:cNvSpPr/>
          <p:nvPr/>
        </p:nvSpPr>
        <p:spPr>
          <a:xfrm>
            <a:off x="6457743" y="3149185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36B05-0DE2-4641-896C-09C125186D57}"/>
              </a:ext>
            </a:extLst>
          </p:cNvPr>
          <p:cNvSpPr/>
          <p:nvPr/>
        </p:nvSpPr>
        <p:spPr>
          <a:xfrm>
            <a:off x="6457097" y="33737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83B64-B605-954A-AD54-83FF1AE8779A}"/>
              </a:ext>
            </a:extLst>
          </p:cNvPr>
          <p:cNvSpPr/>
          <p:nvPr/>
        </p:nvSpPr>
        <p:spPr>
          <a:xfrm>
            <a:off x="6459066" y="360060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5D6F3-A703-1641-A04C-CFF5ACA4680B}"/>
              </a:ext>
            </a:extLst>
          </p:cNvPr>
          <p:cNvSpPr/>
          <p:nvPr/>
        </p:nvSpPr>
        <p:spPr>
          <a:xfrm>
            <a:off x="6459066" y="3828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D619B0-354F-A147-9795-7BC1A40E580F}"/>
              </a:ext>
            </a:extLst>
          </p:cNvPr>
          <p:cNvSpPr/>
          <p:nvPr/>
        </p:nvSpPr>
        <p:spPr>
          <a:xfrm>
            <a:off x="6461701" y="4964083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6EECFA-2235-7846-8EDE-FD5454A03360}"/>
              </a:ext>
            </a:extLst>
          </p:cNvPr>
          <p:cNvSpPr/>
          <p:nvPr/>
        </p:nvSpPr>
        <p:spPr>
          <a:xfrm>
            <a:off x="6461055" y="5188664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9A926F-CB3E-5A43-9D26-AD30993AE262}"/>
              </a:ext>
            </a:extLst>
          </p:cNvPr>
          <p:cNvSpPr/>
          <p:nvPr/>
        </p:nvSpPr>
        <p:spPr>
          <a:xfrm>
            <a:off x="6463670" y="586836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A42F01-72AD-4C4A-8A38-295518794ECF}"/>
              </a:ext>
            </a:extLst>
          </p:cNvPr>
          <p:cNvSpPr/>
          <p:nvPr/>
        </p:nvSpPr>
        <p:spPr>
          <a:xfrm>
            <a:off x="6449304" y="61063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0AB6EB-3DAA-874F-9A1A-F85F5FDEB954}"/>
              </a:ext>
            </a:extLst>
          </p:cNvPr>
          <p:cNvSpPr/>
          <p:nvPr/>
        </p:nvSpPr>
        <p:spPr>
          <a:xfrm>
            <a:off x="6451273" y="656069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9E31F2-0DB1-944D-831C-A0CF3F7CDC3F}"/>
              </a:ext>
            </a:extLst>
          </p:cNvPr>
          <p:cNvSpPr txBox="1"/>
          <p:nvPr/>
        </p:nvSpPr>
        <p:spPr>
          <a:xfrm>
            <a:off x="7777168" y="65249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DE71BA-58C4-6041-B956-CEC5099EBC5B}"/>
              </a:ext>
            </a:extLst>
          </p:cNvPr>
          <p:cNvSpPr txBox="1"/>
          <p:nvPr/>
        </p:nvSpPr>
        <p:spPr>
          <a:xfrm>
            <a:off x="7780064" y="629768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C0BECD-A4E5-BA40-BAE2-91D1AFCD8227}"/>
              </a:ext>
            </a:extLst>
          </p:cNvPr>
          <p:cNvSpPr txBox="1"/>
          <p:nvPr/>
        </p:nvSpPr>
        <p:spPr>
          <a:xfrm>
            <a:off x="7780845" y="6093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FF56B5-B09D-9A4D-8B50-E2CB61FDCDB6}"/>
              </a:ext>
            </a:extLst>
          </p:cNvPr>
          <p:cNvSpPr txBox="1"/>
          <p:nvPr/>
        </p:nvSpPr>
        <p:spPr>
          <a:xfrm>
            <a:off x="7783741" y="58659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033F3-3692-5B43-90E8-78D5C247E857}"/>
              </a:ext>
            </a:extLst>
          </p:cNvPr>
          <p:cNvSpPr txBox="1"/>
          <p:nvPr/>
        </p:nvSpPr>
        <p:spPr>
          <a:xfrm>
            <a:off x="7767824" y="518065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E9640-4709-9E48-9922-C608EA0C6EBA}"/>
              </a:ext>
            </a:extLst>
          </p:cNvPr>
          <p:cNvSpPr txBox="1"/>
          <p:nvPr/>
        </p:nvSpPr>
        <p:spPr>
          <a:xfrm>
            <a:off x="7770720" y="495335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FEBB93-A6F8-884C-B712-4DC59467A565}"/>
              </a:ext>
            </a:extLst>
          </p:cNvPr>
          <p:cNvSpPr txBox="1"/>
          <p:nvPr/>
        </p:nvSpPr>
        <p:spPr>
          <a:xfrm>
            <a:off x="7767824" y="47334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Frame0x47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ABAED-88AB-554A-A1C9-62B8F8AE899F}"/>
              </a:ext>
            </a:extLst>
          </p:cNvPr>
          <p:cNvSpPr txBox="1"/>
          <p:nvPr/>
        </p:nvSpPr>
        <p:spPr>
          <a:xfrm>
            <a:off x="7770720" y="450612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4F0A6D-DC30-7647-AB4E-CAD43604EAA9}"/>
              </a:ext>
            </a:extLst>
          </p:cNvPr>
          <p:cNvSpPr txBox="1"/>
          <p:nvPr/>
        </p:nvSpPr>
        <p:spPr>
          <a:xfrm>
            <a:off x="7769275" y="380730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04D1EE-4E46-ED44-AAD5-9B8EFE607732}"/>
              </a:ext>
            </a:extLst>
          </p:cNvPr>
          <p:cNvSpPr txBox="1"/>
          <p:nvPr/>
        </p:nvSpPr>
        <p:spPr>
          <a:xfrm>
            <a:off x="7772171" y="358000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6E16EB-E388-0F41-8583-D0A36C372235}"/>
              </a:ext>
            </a:extLst>
          </p:cNvPr>
          <p:cNvSpPr txBox="1"/>
          <p:nvPr/>
        </p:nvSpPr>
        <p:spPr>
          <a:xfrm>
            <a:off x="7752577" y="332637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27171D-2B85-5548-B2A5-78EE44598A44}"/>
              </a:ext>
            </a:extLst>
          </p:cNvPr>
          <p:cNvSpPr txBox="1"/>
          <p:nvPr/>
        </p:nvSpPr>
        <p:spPr>
          <a:xfrm>
            <a:off x="7755473" y="309907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8CAE80-2CF7-7943-984A-9E5BC5B3DAB0}"/>
              </a:ext>
            </a:extLst>
          </p:cNvPr>
          <p:cNvSpPr txBox="1"/>
          <p:nvPr/>
        </p:nvSpPr>
        <p:spPr>
          <a:xfrm>
            <a:off x="7756254" y="28946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30C1E7-7D99-F841-8079-7563DD8F4F29}"/>
              </a:ext>
            </a:extLst>
          </p:cNvPr>
          <p:cNvSpPr txBox="1"/>
          <p:nvPr/>
        </p:nvSpPr>
        <p:spPr>
          <a:xfrm>
            <a:off x="7759150" y="266736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5126CE-E0AD-5145-A433-3B4C504DF7D1}"/>
              </a:ext>
            </a:extLst>
          </p:cNvPr>
          <p:cNvSpPr txBox="1"/>
          <p:nvPr/>
        </p:nvSpPr>
        <p:spPr>
          <a:xfrm rot="5400000">
            <a:off x="6969231" y="4052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A72918-A127-194B-A343-E361FCEA4AB0}"/>
              </a:ext>
            </a:extLst>
          </p:cNvPr>
          <p:cNvSpPr txBox="1"/>
          <p:nvPr/>
        </p:nvSpPr>
        <p:spPr>
          <a:xfrm rot="5400000">
            <a:off x="6969231" y="54129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2DB887-C0FB-6F4E-971E-DB3BC0647A13}"/>
              </a:ext>
            </a:extLst>
          </p:cNvPr>
          <p:cNvGrpSpPr/>
          <p:nvPr/>
        </p:nvGrpSpPr>
        <p:grpSpPr>
          <a:xfrm>
            <a:off x="4462163" y="4540190"/>
            <a:ext cx="1301455" cy="911096"/>
            <a:chOff x="6850427" y="4100898"/>
            <a:chExt cx="1301455" cy="9110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0F658F3-36A4-4E49-9EEE-030CDAE47098}"/>
                </a:ext>
              </a:extLst>
            </p:cNvPr>
            <p:cNvSpPr/>
            <p:nvPr/>
          </p:nvSpPr>
          <p:spPr>
            <a:xfrm>
              <a:off x="6850427" y="410089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DF8D021-4038-774A-885E-38221220AFAF}"/>
                </a:ext>
              </a:extLst>
            </p:cNvPr>
            <p:cNvSpPr/>
            <p:nvPr/>
          </p:nvSpPr>
          <p:spPr>
            <a:xfrm>
              <a:off x="6850427" y="432844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381B21-7A97-7B41-B9C3-4D756DBAD621}"/>
                </a:ext>
              </a:extLst>
            </p:cNvPr>
            <p:cNvSpPr/>
            <p:nvPr/>
          </p:nvSpPr>
          <p:spPr>
            <a:xfrm>
              <a:off x="6851073" y="4553753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E7DEC1-71CE-CD41-8969-D09B182E3F14}"/>
                </a:ext>
              </a:extLst>
            </p:cNvPr>
            <p:cNvSpPr/>
            <p:nvPr/>
          </p:nvSpPr>
          <p:spPr>
            <a:xfrm>
              <a:off x="6850427" y="4778334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B7F6E54-528C-B842-9C82-B2C40477B3E8}"/>
              </a:ext>
            </a:extLst>
          </p:cNvPr>
          <p:cNvGrpSpPr/>
          <p:nvPr/>
        </p:nvGrpSpPr>
        <p:grpSpPr>
          <a:xfrm>
            <a:off x="4643631" y="4525634"/>
            <a:ext cx="920135" cy="951531"/>
            <a:chOff x="8150956" y="4106524"/>
            <a:chExt cx="920135" cy="9515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98A2DF-8CBF-3A49-8749-466E6A1FC19A}"/>
                </a:ext>
              </a:extLst>
            </p:cNvPr>
            <p:cNvSpPr txBox="1"/>
            <p:nvPr/>
          </p:nvSpPr>
          <p:spPr>
            <a:xfrm>
              <a:off x="8150956" y="478105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EC20DF-47F6-B340-AFA1-141DE0E8512E}"/>
                </a:ext>
              </a:extLst>
            </p:cNvPr>
            <p:cNvSpPr txBox="1"/>
            <p:nvPr/>
          </p:nvSpPr>
          <p:spPr>
            <a:xfrm>
              <a:off x="8153852" y="4553753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4C28CE-056B-F241-B02F-EA2536794526}"/>
                </a:ext>
              </a:extLst>
            </p:cNvPr>
            <p:cNvSpPr txBox="1"/>
            <p:nvPr/>
          </p:nvSpPr>
          <p:spPr>
            <a:xfrm>
              <a:off x="8150956" y="433382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82106A-D5F3-4244-A019-4FCF7AD6E1CD}"/>
                </a:ext>
              </a:extLst>
            </p:cNvPr>
            <p:cNvSpPr txBox="1"/>
            <p:nvPr/>
          </p:nvSpPr>
          <p:spPr>
            <a:xfrm>
              <a:off x="8153852" y="4106524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0x17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8EF7DB4D-AFBB-C148-A926-9ACF2A80ACE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62972" y="4657020"/>
            <a:ext cx="695552" cy="198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C371AC5-9506-E243-A52F-3044A275CCDE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2329D7C-23EA-114E-ADBB-2C177F2B1CC3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603D75-E3E7-934D-8C80-DEBE111FB4A7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BC90974-0C51-864A-915A-B8797EBA2518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4151500-E435-E340-8B6A-B16617D4B697}"/>
              </a:ext>
            </a:extLst>
          </p:cNvPr>
          <p:cNvSpPr txBox="1"/>
          <p:nvPr/>
        </p:nvSpPr>
        <p:spPr>
          <a:xfrm>
            <a:off x="6244673" y="2286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D5376D-522D-B044-BCDC-EA22089E9FA1}"/>
              </a:ext>
            </a:extLst>
          </p:cNvPr>
          <p:cNvSpPr txBox="1"/>
          <p:nvPr/>
        </p:nvSpPr>
        <p:spPr>
          <a:xfrm>
            <a:off x="4243681" y="3581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822C61-73D6-214B-A23E-4692AE5BD09F}"/>
              </a:ext>
            </a:extLst>
          </p:cNvPr>
          <p:cNvSpPr/>
          <p:nvPr/>
        </p:nvSpPr>
        <p:spPr>
          <a:xfrm>
            <a:off x="4465863" y="3968985"/>
            <a:ext cx="1295400" cy="19097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B7B16-AC90-399C-E363-E4E35C167844}"/>
              </a:ext>
            </a:extLst>
          </p:cNvPr>
          <p:cNvSpPr/>
          <p:nvPr/>
        </p:nvSpPr>
        <p:spPr>
          <a:xfrm>
            <a:off x="6456089" y="63393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0BE9E-194A-E915-3CE4-DA8E8334E1B3}"/>
              </a:ext>
            </a:extLst>
          </p:cNvPr>
          <p:cNvSpPr/>
          <p:nvPr/>
        </p:nvSpPr>
        <p:spPr>
          <a:xfrm>
            <a:off x="6451273" y="633314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56C96F-3516-639C-35C6-238ACA7B3C18}"/>
              </a:ext>
            </a:extLst>
          </p:cNvPr>
          <p:cNvSpPr/>
          <p:nvPr/>
        </p:nvSpPr>
        <p:spPr>
          <a:xfrm>
            <a:off x="6461055" y="473877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A17808-543F-410A-B2C2-444895BAD54A}"/>
              </a:ext>
            </a:extLst>
          </p:cNvPr>
          <p:cNvSpPr/>
          <p:nvPr/>
        </p:nvSpPr>
        <p:spPr>
          <a:xfrm>
            <a:off x="6461055" y="451122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04CAD6-F1B6-19A1-7DC5-0D73119B2974}"/>
              </a:ext>
            </a:extLst>
          </p:cNvPr>
          <p:cNvSpPr/>
          <p:nvPr/>
        </p:nvSpPr>
        <p:spPr>
          <a:xfrm>
            <a:off x="6457097" y="292388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0x16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11975E4-9202-F543-84EA-92F7421F59A1}"/>
              </a:ext>
            </a:extLst>
          </p:cNvPr>
          <p:cNvSpPr/>
          <p:nvPr/>
        </p:nvSpPr>
        <p:spPr>
          <a:xfrm>
            <a:off x="6463210" y="269633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2119B1-1557-5EE0-DA63-A2A8E21405E7}"/>
              </a:ext>
            </a:extLst>
          </p:cNvPr>
          <p:cNvCxnSpPr>
            <a:cxnSpLocks/>
            <a:stCxn id="57" idx="3"/>
            <a:endCxn id="13" idx="1"/>
          </p:cNvCxnSpPr>
          <p:nvPr/>
        </p:nvCxnSpPr>
        <p:spPr>
          <a:xfrm flipV="1">
            <a:off x="5761263" y="3040710"/>
            <a:ext cx="695834" cy="1883166"/>
          </a:xfrm>
          <a:prstGeom prst="bentConnector3">
            <a:avLst>
              <a:gd name="adj1" fmla="val 3598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4B5F4132-B218-C45E-BA3B-4C9759E6C2F1}"/>
              </a:ext>
            </a:extLst>
          </p:cNvPr>
          <p:cNvCxnSpPr>
            <a:cxnSpLocks/>
            <a:stCxn id="70" idx="3"/>
            <a:endCxn id="6" idx="1"/>
          </p:cNvCxnSpPr>
          <p:nvPr/>
        </p:nvCxnSpPr>
        <p:spPr>
          <a:xfrm>
            <a:off x="5762972" y="5334456"/>
            <a:ext cx="688301" cy="11155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7A31DF8-5F9E-4053-6B3E-084BB556504F}"/>
              </a:ext>
            </a:extLst>
          </p:cNvPr>
          <p:cNvSpPr/>
          <p:nvPr/>
        </p:nvSpPr>
        <p:spPr>
          <a:xfrm>
            <a:off x="3352800" y="2328676"/>
            <a:ext cx="5791200" cy="4489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277-8F03-3A4D-9FBB-982EA0AA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D7F4-ACD2-684F-A85D-8E072CF36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380183" cy="47183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page table entry has a valid bit</a:t>
            </a:r>
          </a:p>
          <a:p>
            <a:r>
              <a:rPr lang="en-US" dirty="0"/>
              <a:t>for valid entries, frame indicates physical address of page in memory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page fault </a:t>
            </a:r>
            <a:r>
              <a:rPr lang="en-US" dirty="0"/>
              <a:t>occurs when a program requests a page that is not currently in memory</a:t>
            </a:r>
          </a:p>
          <a:p>
            <a:pPr lvl="1"/>
            <a:r>
              <a:rPr lang="en-US" dirty="0"/>
              <a:t>handled much like a cache miss</a:t>
            </a:r>
          </a:p>
          <a:p>
            <a:pPr lvl="1"/>
            <a:r>
              <a:rPr lang="en-US" dirty="0"/>
              <a:t>evict another page in memory to make space (which one?)</a:t>
            </a:r>
          </a:p>
          <a:p>
            <a:pPr lvl="1"/>
            <a:r>
              <a:rPr lang="en-US" dirty="0"/>
              <a:t>takes time to handle, so context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3A18BF-BE4E-7E41-83F8-8937C2DC1CB4}"/>
              </a:ext>
            </a:extLst>
          </p:cNvPr>
          <p:cNvGrpSpPr/>
          <p:nvPr/>
        </p:nvGrpSpPr>
        <p:grpSpPr>
          <a:xfrm>
            <a:off x="5638800" y="2159269"/>
            <a:ext cx="2385798" cy="2539461"/>
            <a:chOff x="4448045" y="1273883"/>
            <a:chExt cx="2822851" cy="2155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B43C07-CB56-A847-879A-9245E4899BE6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A2316-6E3D-4946-85BB-F5A94E502634}"/>
                </a:ext>
              </a:extLst>
            </p:cNvPr>
            <p:cNvSpPr/>
            <p:nvPr/>
          </p:nvSpPr>
          <p:spPr>
            <a:xfrm>
              <a:off x="4448045" y="1273883"/>
              <a:ext cx="870945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3770F5-B0DA-1D4D-BF77-17BF694465FA}"/>
              </a:ext>
            </a:extLst>
          </p:cNvPr>
          <p:cNvSpPr txBox="1"/>
          <p:nvPr/>
        </p:nvSpPr>
        <p:spPr>
          <a:xfrm rot="16200000">
            <a:off x="6476920" y="41997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60E782-12AC-B020-B7F4-A8BF1A316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79698"/>
              </p:ext>
            </p:extLst>
          </p:nvPr>
        </p:nvGraphicFramePr>
        <p:xfrm>
          <a:off x="5745191" y="2528601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BB87-1BEB-F135-6F94-009BDAE2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B947CA-8D34-9654-64B4-879BCFB8CA66}"/>
              </a:ext>
            </a:extLst>
          </p:cNvPr>
          <p:cNvSpPr/>
          <p:nvPr/>
        </p:nvSpPr>
        <p:spPr>
          <a:xfrm>
            <a:off x="6456089" y="474413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C5BE7BD-5582-9108-797C-3DCAE563D97B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763618" y="4857357"/>
            <a:ext cx="664535" cy="252518"/>
          </a:xfrm>
          <a:prstGeom prst="bentConnector3">
            <a:avLst>
              <a:gd name="adj1" fmla="val 5205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584C13E3-0A5F-E67A-C517-2FB0475D33DA}"/>
              </a:ext>
            </a:extLst>
          </p:cNvPr>
          <p:cNvSpPr/>
          <p:nvPr/>
        </p:nvSpPr>
        <p:spPr>
          <a:xfrm>
            <a:off x="5779375" y="4870001"/>
            <a:ext cx="394889" cy="365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AB32F6-9504-93CD-0690-4047196FDC4F}"/>
              </a:ext>
            </a:extLst>
          </p:cNvPr>
          <p:cNvSpPr/>
          <p:nvPr/>
        </p:nvSpPr>
        <p:spPr>
          <a:xfrm>
            <a:off x="6456649" y="474976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0x13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DBBF577-39FC-4222-438A-E22306C0F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59608"/>
              </p:ext>
            </p:extLst>
          </p:nvPr>
        </p:nvGraphicFramePr>
        <p:xfrm>
          <a:off x="1529036" y="2593963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C5C50EA-75F4-C33C-E8C8-B0D02DC77B61}"/>
              </a:ext>
            </a:extLst>
          </p:cNvPr>
          <p:cNvSpPr/>
          <p:nvPr/>
        </p:nvSpPr>
        <p:spPr>
          <a:xfrm>
            <a:off x="6456089" y="29212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7DB3F-3B5D-1D7C-540A-3AD3D009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639FF-1698-D644-73C3-0038EA89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40EC0-0316-E862-752E-85206F183AD2}"/>
              </a:ext>
            </a:extLst>
          </p:cNvPr>
          <p:cNvSpPr txBox="1"/>
          <p:nvPr/>
        </p:nvSpPr>
        <p:spPr>
          <a:xfrm rot="16200000">
            <a:off x="872581" y="25897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E2BAB-C8D8-493C-BE46-DC68CDCCAD66}"/>
              </a:ext>
            </a:extLst>
          </p:cNvPr>
          <p:cNvSpPr txBox="1"/>
          <p:nvPr/>
        </p:nvSpPr>
        <p:spPr>
          <a:xfrm rot="16200000">
            <a:off x="872581" y="41795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5EFD67-3573-79D8-CB60-585822337C56}"/>
              </a:ext>
            </a:extLst>
          </p:cNvPr>
          <p:cNvSpPr/>
          <p:nvPr/>
        </p:nvSpPr>
        <p:spPr>
          <a:xfrm>
            <a:off x="6457097" y="269633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4E2539-C483-F2F5-2E08-C49174C4A92C}"/>
              </a:ext>
            </a:extLst>
          </p:cNvPr>
          <p:cNvSpPr/>
          <p:nvPr/>
        </p:nvSpPr>
        <p:spPr>
          <a:xfrm>
            <a:off x="6457743" y="3149185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C9868-DA51-F487-671B-92AC33035C62}"/>
              </a:ext>
            </a:extLst>
          </p:cNvPr>
          <p:cNvSpPr/>
          <p:nvPr/>
        </p:nvSpPr>
        <p:spPr>
          <a:xfrm>
            <a:off x="6457097" y="33737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6F02AB-B606-A2AE-741C-1BB66FD0E1D8}"/>
              </a:ext>
            </a:extLst>
          </p:cNvPr>
          <p:cNvSpPr/>
          <p:nvPr/>
        </p:nvSpPr>
        <p:spPr>
          <a:xfrm>
            <a:off x="6459066" y="360060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F3FEBC-CEB7-3344-C5B8-78E8DECD1814}"/>
              </a:ext>
            </a:extLst>
          </p:cNvPr>
          <p:cNvSpPr/>
          <p:nvPr/>
        </p:nvSpPr>
        <p:spPr>
          <a:xfrm>
            <a:off x="6459066" y="3828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70F227-8CDB-FA3C-81AA-9BC1E19EF403}"/>
              </a:ext>
            </a:extLst>
          </p:cNvPr>
          <p:cNvSpPr/>
          <p:nvPr/>
        </p:nvSpPr>
        <p:spPr>
          <a:xfrm>
            <a:off x="6461701" y="4964083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965E52-C24F-AA3F-7E6C-2F156A04531F}"/>
              </a:ext>
            </a:extLst>
          </p:cNvPr>
          <p:cNvSpPr/>
          <p:nvPr/>
        </p:nvSpPr>
        <p:spPr>
          <a:xfrm>
            <a:off x="6461055" y="5188664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F25318-63C2-DC17-8463-A8308AC44BD0}"/>
              </a:ext>
            </a:extLst>
          </p:cNvPr>
          <p:cNvSpPr/>
          <p:nvPr/>
        </p:nvSpPr>
        <p:spPr>
          <a:xfrm>
            <a:off x="6463670" y="586836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D9AD8B-2043-9C22-F2A7-CC4165EAFAB7}"/>
              </a:ext>
            </a:extLst>
          </p:cNvPr>
          <p:cNvSpPr/>
          <p:nvPr/>
        </p:nvSpPr>
        <p:spPr>
          <a:xfrm>
            <a:off x="6449304" y="61063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30822-FCFF-26BE-2F95-851614493C7B}"/>
              </a:ext>
            </a:extLst>
          </p:cNvPr>
          <p:cNvSpPr/>
          <p:nvPr/>
        </p:nvSpPr>
        <p:spPr>
          <a:xfrm>
            <a:off x="6451273" y="656069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8F0E6F-E536-B08B-7ECA-5F9886C83649}"/>
              </a:ext>
            </a:extLst>
          </p:cNvPr>
          <p:cNvSpPr txBox="1"/>
          <p:nvPr/>
        </p:nvSpPr>
        <p:spPr>
          <a:xfrm>
            <a:off x="7777168" y="65249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CFD80E-AC5B-74B6-B7A5-9F2AC18542D5}"/>
              </a:ext>
            </a:extLst>
          </p:cNvPr>
          <p:cNvSpPr txBox="1"/>
          <p:nvPr/>
        </p:nvSpPr>
        <p:spPr>
          <a:xfrm>
            <a:off x="7780064" y="6297684"/>
            <a:ext cx="992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4C9235-C05E-062E-B3F2-ABC9D256933A}"/>
              </a:ext>
            </a:extLst>
          </p:cNvPr>
          <p:cNvSpPr txBox="1"/>
          <p:nvPr/>
        </p:nvSpPr>
        <p:spPr>
          <a:xfrm>
            <a:off x="7780845" y="6093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311A4C-6405-7F92-D4B8-5C452A3739DC}"/>
              </a:ext>
            </a:extLst>
          </p:cNvPr>
          <p:cNvSpPr txBox="1"/>
          <p:nvPr/>
        </p:nvSpPr>
        <p:spPr>
          <a:xfrm>
            <a:off x="7783741" y="58659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5650D-0B92-551A-D08D-810403F1D1B6}"/>
              </a:ext>
            </a:extLst>
          </p:cNvPr>
          <p:cNvSpPr txBox="1"/>
          <p:nvPr/>
        </p:nvSpPr>
        <p:spPr>
          <a:xfrm>
            <a:off x="7767824" y="518065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43B08A-3DBF-B08C-6EB4-B60EDC448EA8}"/>
              </a:ext>
            </a:extLst>
          </p:cNvPr>
          <p:cNvSpPr txBox="1"/>
          <p:nvPr/>
        </p:nvSpPr>
        <p:spPr>
          <a:xfrm>
            <a:off x="7770720" y="495335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12A65D-086D-CD37-AE9D-597622DE3FBF}"/>
              </a:ext>
            </a:extLst>
          </p:cNvPr>
          <p:cNvSpPr txBox="1"/>
          <p:nvPr/>
        </p:nvSpPr>
        <p:spPr>
          <a:xfrm>
            <a:off x="7767824" y="473342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2BA56C-EB51-8EE4-B2D0-1C6043E39357}"/>
              </a:ext>
            </a:extLst>
          </p:cNvPr>
          <p:cNvSpPr txBox="1"/>
          <p:nvPr/>
        </p:nvSpPr>
        <p:spPr>
          <a:xfrm>
            <a:off x="7770720" y="450612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68C7EB-9CFE-85AA-6425-20D7CF481E42}"/>
              </a:ext>
            </a:extLst>
          </p:cNvPr>
          <p:cNvSpPr txBox="1"/>
          <p:nvPr/>
        </p:nvSpPr>
        <p:spPr>
          <a:xfrm>
            <a:off x="7769275" y="380730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00C6C0-E71F-92EC-223E-B02217076E83}"/>
              </a:ext>
            </a:extLst>
          </p:cNvPr>
          <p:cNvSpPr txBox="1"/>
          <p:nvPr/>
        </p:nvSpPr>
        <p:spPr>
          <a:xfrm>
            <a:off x="7772171" y="358000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D5B063-B18A-74AA-12D6-B95C17FB80DD}"/>
              </a:ext>
            </a:extLst>
          </p:cNvPr>
          <p:cNvSpPr txBox="1"/>
          <p:nvPr/>
        </p:nvSpPr>
        <p:spPr>
          <a:xfrm>
            <a:off x="7752577" y="332637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F74C6B-7430-A765-70CE-DD07B7DC1E4B}"/>
              </a:ext>
            </a:extLst>
          </p:cNvPr>
          <p:cNvSpPr txBox="1"/>
          <p:nvPr/>
        </p:nvSpPr>
        <p:spPr>
          <a:xfrm>
            <a:off x="7755473" y="309907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C9FFE-AD4E-C8B5-5CF7-7BF93A5B148C}"/>
              </a:ext>
            </a:extLst>
          </p:cNvPr>
          <p:cNvSpPr txBox="1"/>
          <p:nvPr/>
        </p:nvSpPr>
        <p:spPr>
          <a:xfrm>
            <a:off x="7756254" y="28946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3291B-7A09-2DE7-1C4B-D50F85DEDCDE}"/>
              </a:ext>
            </a:extLst>
          </p:cNvPr>
          <p:cNvSpPr txBox="1"/>
          <p:nvPr/>
        </p:nvSpPr>
        <p:spPr>
          <a:xfrm>
            <a:off x="7759150" y="266736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DB8E84-AB26-55C0-B442-0142F717FFDB}"/>
              </a:ext>
            </a:extLst>
          </p:cNvPr>
          <p:cNvSpPr txBox="1"/>
          <p:nvPr/>
        </p:nvSpPr>
        <p:spPr>
          <a:xfrm rot="5400000">
            <a:off x="6969231" y="4052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5E28C8-F991-BA93-2CF0-B53850610C12}"/>
              </a:ext>
            </a:extLst>
          </p:cNvPr>
          <p:cNvSpPr txBox="1"/>
          <p:nvPr/>
        </p:nvSpPr>
        <p:spPr>
          <a:xfrm rot="5400000">
            <a:off x="6969231" y="54129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03967E-62AC-7A3E-0978-1BA0AA046F15}"/>
              </a:ext>
            </a:extLst>
          </p:cNvPr>
          <p:cNvGrpSpPr/>
          <p:nvPr/>
        </p:nvGrpSpPr>
        <p:grpSpPr>
          <a:xfrm>
            <a:off x="4462163" y="4540190"/>
            <a:ext cx="1301455" cy="911096"/>
            <a:chOff x="6850427" y="4100898"/>
            <a:chExt cx="1301455" cy="9110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25FA1D-A942-9295-7520-5DFBD8D752D1}"/>
                </a:ext>
              </a:extLst>
            </p:cNvPr>
            <p:cNvSpPr/>
            <p:nvPr/>
          </p:nvSpPr>
          <p:spPr>
            <a:xfrm>
              <a:off x="6850427" y="410089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6518F27-37BC-E855-4B8B-932D09B5734C}"/>
                </a:ext>
              </a:extLst>
            </p:cNvPr>
            <p:cNvSpPr/>
            <p:nvPr/>
          </p:nvSpPr>
          <p:spPr>
            <a:xfrm>
              <a:off x="6850427" y="432844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63EFB32-9AB2-2E12-44EB-25A9D3FE7FD5}"/>
                </a:ext>
              </a:extLst>
            </p:cNvPr>
            <p:cNvSpPr/>
            <p:nvPr/>
          </p:nvSpPr>
          <p:spPr>
            <a:xfrm>
              <a:off x="6851073" y="4553753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6EE0082-4730-9851-017F-56DC0EF8C155}"/>
                </a:ext>
              </a:extLst>
            </p:cNvPr>
            <p:cNvSpPr/>
            <p:nvPr/>
          </p:nvSpPr>
          <p:spPr>
            <a:xfrm>
              <a:off x="6850427" y="4778334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BA18F59-E6F4-8864-D6B0-A737C4014331}"/>
              </a:ext>
            </a:extLst>
          </p:cNvPr>
          <p:cNvGrpSpPr/>
          <p:nvPr/>
        </p:nvGrpSpPr>
        <p:grpSpPr>
          <a:xfrm>
            <a:off x="4643631" y="4525634"/>
            <a:ext cx="920135" cy="951531"/>
            <a:chOff x="8150956" y="4106524"/>
            <a:chExt cx="920135" cy="9515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3042B3C-1F94-BD8C-DD1E-0A16C161A1F6}"/>
                </a:ext>
              </a:extLst>
            </p:cNvPr>
            <p:cNvSpPr txBox="1"/>
            <p:nvPr/>
          </p:nvSpPr>
          <p:spPr>
            <a:xfrm>
              <a:off x="8150956" y="478105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BEC7321-8FC2-FBAC-8B1B-41949E5EBA73}"/>
                </a:ext>
              </a:extLst>
            </p:cNvPr>
            <p:cNvSpPr txBox="1"/>
            <p:nvPr/>
          </p:nvSpPr>
          <p:spPr>
            <a:xfrm>
              <a:off x="8153852" y="4553753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9A6E7D5-BC26-4D33-1900-181A4F0CC88F}"/>
                </a:ext>
              </a:extLst>
            </p:cNvPr>
            <p:cNvSpPr txBox="1"/>
            <p:nvPr/>
          </p:nvSpPr>
          <p:spPr>
            <a:xfrm>
              <a:off x="8150956" y="433382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5757C73-48AC-199E-836D-1C61AA1277F1}"/>
                </a:ext>
              </a:extLst>
            </p:cNvPr>
            <p:cNvSpPr txBox="1"/>
            <p:nvPr/>
          </p:nvSpPr>
          <p:spPr>
            <a:xfrm>
              <a:off x="8153852" y="4106524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0x17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147BC8-C8BC-E341-C32F-AB4C4EE0DBA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62972" y="4657020"/>
            <a:ext cx="695552" cy="198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AA8D467-75EF-095E-54DA-A8DA8EEF29AE}"/>
              </a:ext>
            </a:extLst>
          </p:cNvPr>
          <p:cNvSpPr txBox="1"/>
          <p:nvPr/>
        </p:nvSpPr>
        <p:spPr>
          <a:xfrm>
            <a:off x="776992" y="357394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B5D95D-E39F-17E7-F7B6-440FE0015573}"/>
              </a:ext>
            </a:extLst>
          </p:cNvPr>
          <p:cNvSpPr txBox="1"/>
          <p:nvPr/>
        </p:nvSpPr>
        <p:spPr>
          <a:xfrm>
            <a:off x="762001" y="391871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B32F86-D3D0-6CDC-F614-982DA6A2DF40}"/>
              </a:ext>
            </a:extLst>
          </p:cNvPr>
          <p:cNvSpPr txBox="1"/>
          <p:nvPr/>
        </p:nvSpPr>
        <p:spPr>
          <a:xfrm>
            <a:off x="791983" y="288564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5FA0B21-6FD2-2BC1-C29E-8262D8B75236}"/>
              </a:ext>
            </a:extLst>
          </p:cNvPr>
          <p:cNvSpPr txBox="1"/>
          <p:nvPr/>
        </p:nvSpPr>
        <p:spPr>
          <a:xfrm>
            <a:off x="776992" y="323042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2276D79-2904-9DCB-BD89-DE8BF123CB8E}"/>
              </a:ext>
            </a:extLst>
          </p:cNvPr>
          <p:cNvSpPr txBox="1"/>
          <p:nvPr/>
        </p:nvSpPr>
        <p:spPr>
          <a:xfrm>
            <a:off x="6244673" y="2286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56806C-C9EB-E2A7-892F-BEDFECAEBFD6}"/>
              </a:ext>
            </a:extLst>
          </p:cNvPr>
          <p:cNvSpPr txBox="1"/>
          <p:nvPr/>
        </p:nvSpPr>
        <p:spPr>
          <a:xfrm>
            <a:off x="4243681" y="3581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FC93BC-00E6-D9A4-3D17-AA2A4D639CDF}"/>
              </a:ext>
            </a:extLst>
          </p:cNvPr>
          <p:cNvSpPr/>
          <p:nvPr/>
        </p:nvSpPr>
        <p:spPr>
          <a:xfrm>
            <a:off x="4465863" y="3968985"/>
            <a:ext cx="1295400" cy="19097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7B3E1-8B95-1224-F8ED-056FE3322E5B}"/>
              </a:ext>
            </a:extLst>
          </p:cNvPr>
          <p:cNvSpPr/>
          <p:nvPr/>
        </p:nvSpPr>
        <p:spPr>
          <a:xfrm>
            <a:off x="6456089" y="63393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28049-3E93-B8F3-EBD2-9653E568065A}"/>
              </a:ext>
            </a:extLst>
          </p:cNvPr>
          <p:cNvSpPr/>
          <p:nvPr/>
        </p:nvSpPr>
        <p:spPr>
          <a:xfrm>
            <a:off x="6451273" y="633314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0x2F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19232-61E0-997B-6C48-384916852A71}"/>
              </a:ext>
            </a:extLst>
          </p:cNvPr>
          <p:cNvSpPr/>
          <p:nvPr/>
        </p:nvSpPr>
        <p:spPr>
          <a:xfrm>
            <a:off x="6457743" y="473985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5397D-0074-D42D-2887-1B07BCC1E466}"/>
              </a:ext>
            </a:extLst>
          </p:cNvPr>
          <p:cNvSpPr/>
          <p:nvPr/>
        </p:nvSpPr>
        <p:spPr>
          <a:xfrm>
            <a:off x="6461055" y="451122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9A257-2C3D-2ABB-72D5-587090D311D6}"/>
              </a:ext>
            </a:extLst>
          </p:cNvPr>
          <p:cNvSpPr/>
          <p:nvPr/>
        </p:nvSpPr>
        <p:spPr>
          <a:xfrm>
            <a:off x="6444652" y="3606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0DC11F7-4225-6079-CA4D-C081CB7B4424}"/>
              </a:ext>
            </a:extLst>
          </p:cNvPr>
          <p:cNvSpPr/>
          <p:nvPr/>
        </p:nvSpPr>
        <p:spPr>
          <a:xfrm>
            <a:off x="6463210" y="269633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C29D07F-F65D-2CD9-ECEF-5309DC93F840}"/>
              </a:ext>
            </a:extLst>
          </p:cNvPr>
          <p:cNvCxnSpPr>
            <a:cxnSpLocks/>
            <a:stCxn id="70" idx="3"/>
            <a:endCxn id="13" idx="1"/>
          </p:cNvCxnSpPr>
          <p:nvPr/>
        </p:nvCxnSpPr>
        <p:spPr>
          <a:xfrm flipV="1">
            <a:off x="5762972" y="3722987"/>
            <a:ext cx="681680" cy="1611469"/>
          </a:xfrm>
          <a:prstGeom prst="bentConnector3">
            <a:avLst>
              <a:gd name="adj1" fmla="val 7402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318DE-D69F-7ED0-D30D-A9543E9B8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01615"/>
              </p:ext>
            </p:extLst>
          </p:nvPr>
        </p:nvGraphicFramePr>
        <p:xfrm>
          <a:off x="1518732" y="2593963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BFCBAE9-7128-1703-80AF-F74091398FBF}"/>
              </a:ext>
            </a:extLst>
          </p:cNvPr>
          <p:cNvSpPr txBox="1"/>
          <p:nvPr/>
        </p:nvSpPr>
        <p:spPr>
          <a:xfrm>
            <a:off x="5730374" y="492448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2812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6" grpId="0" animBg="1"/>
      <p:bldP spid="6" grpId="0" animBg="1"/>
      <p:bldP spid="8" grpId="0" animBg="1"/>
      <p:bldP spid="8" grpId="1" animBg="1"/>
      <p:bldP spid="13" grpId="0" animBg="1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1828"/>
            <a:ext cx="8229600" cy="2286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context switching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virtual memory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3202" y="3539017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5603" y="3996217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96682" y="1565694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33273" y="2136079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33273" y="2440880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33273" y="3013665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33273" y="2729584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73120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5521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13191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413191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13191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13191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87" y="2441052"/>
            <a:ext cx="5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50023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002424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3503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990094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990094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90094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990094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2855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7AD2-86F5-3241-B748-71DDF297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AE3-F94C-E649-B380-0CA74AD6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Random: </a:t>
            </a:r>
            <a:r>
              <a:rPr lang="en-US" dirty="0"/>
              <a:t>Pick any page to eject at random </a:t>
            </a:r>
          </a:p>
          <a:p>
            <a:pPr lvl="1"/>
            <a:r>
              <a:rPr lang="en-US" dirty="0"/>
              <a:t>Used mainly for comparison </a:t>
            </a:r>
          </a:p>
          <a:p>
            <a:r>
              <a:rPr lang="en-US" b="1" dirty="0"/>
              <a:t>FIFO: </a:t>
            </a:r>
            <a:r>
              <a:rPr lang="en-US" dirty="0"/>
              <a:t>The page brought in earliest is evicted </a:t>
            </a:r>
          </a:p>
          <a:p>
            <a:pPr lvl="1"/>
            <a:r>
              <a:rPr lang="en-US" dirty="0"/>
              <a:t>Ignores usage </a:t>
            </a:r>
          </a:p>
          <a:p>
            <a:r>
              <a:rPr lang="en-US" b="1" dirty="0"/>
              <a:t>OPT: </a:t>
            </a:r>
            <a:r>
              <a:rPr lang="en-US" dirty="0" err="1"/>
              <a:t>Belady’s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Select page not used for longest time </a:t>
            </a:r>
          </a:p>
          <a:p>
            <a:r>
              <a:rPr lang="en-US" b="1" dirty="0"/>
              <a:t>LRU: </a:t>
            </a:r>
            <a:r>
              <a:rPr lang="en-US" dirty="0"/>
              <a:t>Evict page that hasn’t been used for the longest</a:t>
            </a:r>
          </a:p>
          <a:p>
            <a:pPr lvl="1"/>
            <a:r>
              <a:rPr lang="en-US" dirty="0"/>
              <a:t>Past could be a good predictor of the future </a:t>
            </a:r>
          </a:p>
          <a:p>
            <a:r>
              <a:rPr lang="en-US" b="1" dirty="0"/>
              <a:t>MRU: </a:t>
            </a:r>
            <a:r>
              <a:rPr lang="en-US" dirty="0"/>
              <a:t>Evict the most recently used page</a:t>
            </a:r>
          </a:p>
          <a:p>
            <a:r>
              <a:rPr lang="en-US" b="1" dirty="0"/>
              <a:t>LFU: </a:t>
            </a:r>
            <a:r>
              <a:rPr lang="en-US" dirty="0"/>
              <a:t>Evict least frequently used page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672-FF0B-DC4D-A9CC-5341EE70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B8D9-2545-B640-8D13-AB3EF874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set is the collection of a pages a process requires in a given time interval</a:t>
            </a:r>
          </a:p>
          <a:p>
            <a:r>
              <a:rPr lang="en-US" dirty="0"/>
              <a:t>if it doesn't fit in memory, program will thrash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0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256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0xF947?</a:t>
            </a:r>
          </a:p>
          <a:p>
            <a:r>
              <a:rPr lang="en-US" dirty="0"/>
              <a:t>What is the physical address that corresponds to the virtual address 0xF700?</a:t>
            </a:r>
          </a:p>
          <a:p>
            <a:r>
              <a:rPr lang="en-US" dirty="0"/>
              <a:t>What is the physical address that corresponds to the virtual address 0xF813?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50878"/>
              </p:ext>
            </p:extLst>
          </p:nvPr>
        </p:nvGraphicFramePr>
        <p:xfrm>
          <a:off x="1371600" y="2387184"/>
          <a:ext cx="2057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9">
                  <a:extLst>
                    <a:ext uri="{9D8B030D-6E8A-4147-A177-3AD203B41FA5}">
                      <a16:colId xmlns:a16="http://schemas.microsoft.com/office/drawing/2014/main" val="2369243234"/>
                    </a:ext>
                  </a:extLst>
                </a:gridCol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685801" y="3375285"/>
            <a:ext cx="73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682054" y="3720059"/>
            <a:ext cx="72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685800" y="2686986"/>
            <a:ext cx="75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670811" y="3031760"/>
            <a:ext cx="75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93808-3A2C-3B43-BD78-7A2657823D0A}"/>
              </a:ext>
            </a:extLst>
          </p:cNvPr>
          <p:cNvSpPr/>
          <p:nvPr/>
        </p:nvSpPr>
        <p:spPr>
          <a:xfrm>
            <a:off x="4191000" y="4648200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A9C5E-12B5-7D40-B9E0-8479C683CDAA}"/>
              </a:ext>
            </a:extLst>
          </p:cNvPr>
          <p:cNvSpPr/>
          <p:nvPr/>
        </p:nvSpPr>
        <p:spPr>
          <a:xfrm>
            <a:off x="5181600" y="4648200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4086C-0A2B-7A40-98CF-A03FA795D069}"/>
              </a:ext>
            </a:extLst>
          </p:cNvPr>
          <p:cNvSpPr txBox="1"/>
          <p:nvPr/>
        </p:nvSpPr>
        <p:spPr>
          <a:xfrm>
            <a:off x="6324600" y="456976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0x2447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6B416-0498-6C4B-AA05-D8CDECA81788}"/>
              </a:ext>
            </a:extLst>
          </p:cNvPr>
          <p:cNvSpPr/>
          <p:nvPr/>
        </p:nvSpPr>
        <p:spPr>
          <a:xfrm>
            <a:off x="4191000" y="541019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B9099-B495-304F-B561-1B52465415FF}"/>
              </a:ext>
            </a:extLst>
          </p:cNvPr>
          <p:cNvSpPr/>
          <p:nvPr/>
        </p:nvSpPr>
        <p:spPr>
          <a:xfrm>
            <a:off x="5181600" y="541019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8F5FE-056C-4343-A394-55D0F14F7EE5}"/>
              </a:ext>
            </a:extLst>
          </p:cNvPr>
          <p:cNvSpPr txBox="1"/>
          <p:nvPr/>
        </p:nvSpPr>
        <p:spPr>
          <a:xfrm>
            <a:off x="6324600" y="5331766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page fault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815403-40A4-71FB-1EEE-E4694F076F27}"/>
              </a:ext>
            </a:extLst>
          </p:cNvPr>
          <p:cNvSpPr/>
          <p:nvPr/>
        </p:nvSpPr>
        <p:spPr>
          <a:xfrm>
            <a:off x="4106092" y="4569767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0E7813-C29F-6AA2-F618-F4A51E347901}"/>
              </a:ext>
            </a:extLst>
          </p:cNvPr>
          <p:cNvSpPr/>
          <p:nvPr/>
        </p:nvSpPr>
        <p:spPr>
          <a:xfrm>
            <a:off x="4056283" y="5383535"/>
            <a:ext cx="3905304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133A6-23D5-1C57-1769-8E1EE457656B}"/>
              </a:ext>
            </a:extLst>
          </p:cNvPr>
          <p:cNvSpPr/>
          <p:nvPr/>
        </p:nvSpPr>
        <p:spPr>
          <a:xfrm>
            <a:off x="4191000" y="6216552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B5B85-42F9-EB5C-8D97-113DEDCD1941}"/>
              </a:ext>
            </a:extLst>
          </p:cNvPr>
          <p:cNvSpPr/>
          <p:nvPr/>
        </p:nvSpPr>
        <p:spPr>
          <a:xfrm>
            <a:off x="5181600" y="6216552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F2161-8C71-1DB9-3F4F-4E4F5ADAB2A7}"/>
              </a:ext>
            </a:extLst>
          </p:cNvPr>
          <p:cNvSpPr txBox="1"/>
          <p:nvPr/>
        </p:nvSpPr>
        <p:spPr>
          <a:xfrm>
            <a:off x="6324600" y="61381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segfault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0D768-B672-5BE7-262E-8925348C367C}"/>
              </a:ext>
            </a:extLst>
          </p:cNvPr>
          <p:cNvSpPr/>
          <p:nvPr/>
        </p:nvSpPr>
        <p:spPr>
          <a:xfrm>
            <a:off x="4056283" y="6159562"/>
            <a:ext cx="3905304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269653" y="2750561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3754541"/>
            <a:ext cx="732694" cy="726964"/>
          </a:xfrm>
          <a:prstGeom prst="rect">
            <a:avLst/>
          </a:prstGeom>
        </p:spPr>
      </p:pic>
      <p:pic>
        <p:nvPicPr>
          <p:cNvPr id="10" name="Picture 9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726111DE-1C6F-6A46-85D3-6F355FEF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4709616"/>
            <a:ext cx="732694" cy="726964"/>
          </a:xfrm>
          <a:prstGeom prst="rect">
            <a:avLst/>
          </a:prstGeom>
        </p:spPr>
      </p:pic>
      <p:pic>
        <p:nvPicPr>
          <p:cNvPr id="11" name="Picture 1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612A555-9208-624A-89C5-CA892EEB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5680282"/>
            <a:ext cx="732694" cy="726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BF6D2-AB19-FF42-9312-3E87FC149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Computer runs many processes simultaneously</a:t>
            </a:r>
          </a:p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547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  <p:pic>
        <p:nvPicPr>
          <p:cNvPr id="11" name="Picture 10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2DFE3EF9-250F-5AD0-CF72-70B7B3C01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52" y="3627120"/>
            <a:ext cx="4887295" cy="2667000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50F813-8CE7-FE4D-8652-AEBB084E2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9026" r="23428" b="17118"/>
          <a:stretch/>
        </p:blipFill>
        <p:spPr>
          <a:xfrm>
            <a:off x="1904999" y="3200400"/>
            <a:ext cx="5334000" cy="34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BB55E5-5BB3-3744-AB05-97028E8698A8}"/>
              </a:ext>
            </a:extLst>
          </p:cNvPr>
          <p:cNvGrpSpPr/>
          <p:nvPr/>
        </p:nvGrpSpPr>
        <p:grpSpPr>
          <a:xfrm>
            <a:off x="990600" y="1673352"/>
            <a:ext cx="2667000" cy="4718304"/>
            <a:chOff x="6057900" y="2525269"/>
            <a:chExt cx="1752600" cy="2487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2A0F3-4546-144A-8E95-15BEBA8291A3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A5B2D6-EB0A-3F42-99B9-2D3591AA94B1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B4EA3B-4FA3-894D-8DE8-32CDF2E16C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433BCD-1FC0-4945-94EE-DCCFF5BAF08A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251554-7D0C-9744-8B53-8B91AEB81B5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D6DC11-358B-E947-A04A-9577AE331EC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321716" y="3727704"/>
            <a:ext cx="2384" cy="50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824015-E7DF-244A-AD0D-4B0CDB94D3D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2321716" y="2637058"/>
            <a:ext cx="2384" cy="481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06" y="5482249"/>
            <a:ext cx="1768930" cy="99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75691C-438E-9844-868B-79643EF771A5}"/>
              </a:ext>
            </a:extLst>
          </p:cNvPr>
          <p:cNvSpPr/>
          <p:nvPr/>
        </p:nvSpPr>
        <p:spPr>
          <a:xfrm>
            <a:off x="5355436" y="2014302"/>
            <a:ext cx="1371600" cy="1414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MMU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286000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351695" y="2362200"/>
              <a:ext cx="1732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 Address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727036" y="2352319"/>
            <a:ext cx="1290894" cy="369332"/>
            <a:chOff x="2743200" y="2362200"/>
            <a:chExt cx="1290894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949873" y="2362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invalid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4039D-1D6F-4243-B2DD-4C0D0118CFEF}"/>
              </a:ext>
            </a:extLst>
          </p:cNvPr>
          <p:cNvGrpSpPr/>
          <p:nvPr/>
        </p:nvGrpSpPr>
        <p:grpSpPr>
          <a:xfrm rot="5400000">
            <a:off x="4834214" y="4681817"/>
            <a:ext cx="2879716" cy="405854"/>
            <a:chOff x="2683448" y="2295770"/>
            <a:chExt cx="1941622" cy="40585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25A2C-1A76-A446-A72F-B51438CB2964}"/>
                </a:ext>
              </a:extLst>
            </p:cNvPr>
            <p:cNvSpPr txBox="1"/>
            <p:nvPr/>
          </p:nvSpPr>
          <p:spPr>
            <a:xfrm>
              <a:off x="2683448" y="2295770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900506" cy="2585155"/>
            <a:chOff x="2362400" y="3408661"/>
            <a:chExt cx="2900506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900506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855857-A181-9449-B5E6-2FB4A1DD5ECF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C11FFB-0620-8946-AE3B-739FC7F7880A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0B17A6-4E26-814A-9C8B-529C92EEB92C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6EBC03-5712-3745-90F8-EF9BB5507A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B701DE-5700-BC40-B9D5-DEFF4F4595D2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B21CC8-68DC-334B-B5C2-D527A0C0701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BF336F-3AC7-2B4F-9C8A-F7143980AD7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03E98A-1856-3043-A871-02CE272482B6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E3FC4-B31B-8D48-B709-DCDA9368A1FC}"/>
              </a:ext>
            </a:extLst>
          </p:cNvPr>
          <p:cNvGrpSpPr/>
          <p:nvPr/>
        </p:nvGrpSpPr>
        <p:grpSpPr>
          <a:xfrm>
            <a:off x="542260" y="2057400"/>
            <a:ext cx="4029740" cy="3892407"/>
            <a:chOff x="151836" y="1121775"/>
            <a:chExt cx="7163613" cy="566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151836" y="4215834"/>
              <a:ext cx="3230665" cy="25721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810250" y="1121775"/>
              <a:ext cx="3505199" cy="3505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2573" y="2882769"/>
            <a:ext cx="1310390" cy="1765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81149" y="44652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25551-AEE2-0848-A106-187CEE3A5C83}"/>
              </a:ext>
            </a:extLst>
          </p:cNvPr>
          <p:cNvCxnSpPr/>
          <p:nvPr/>
        </p:nvCxnSpPr>
        <p:spPr>
          <a:xfrm>
            <a:off x="6375750" y="3276600"/>
            <a:ext cx="482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8751E6-A902-C04A-8A86-47C7B70A28F7}"/>
              </a:ext>
            </a:extLst>
          </p:cNvPr>
          <p:cNvGrpSpPr/>
          <p:nvPr/>
        </p:nvGrpSpPr>
        <p:grpSpPr>
          <a:xfrm>
            <a:off x="8147279" y="2882769"/>
            <a:ext cx="692410" cy="1765432"/>
            <a:chOff x="8147279" y="2882769"/>
            <a:chExt cx="692410" cy="1765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AADBA-E7B5-C14E-AB9C-C8033833C94A}"/>
                </a:ext>
              </a:extLst>
            </p:cNvPr>
            <p:cNvSpPr txBox="1"/>
            <p:nvPr/>
          </p:nvSpPr>
          <p:spPr>
            <a:xfrm rot="5400000">
              <a:off x="8229265" y="35983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Bound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1B8D00DD-FB5A-D740-95AC-52E1C5AD3960}"/>
                </a:ext>
              </a:extLst>
            </p:cNvPr>
            <p:cNvSpPr/>
            <p:nvPr/>
          </p:nvSpPr>
          <p:spPr>
            <a:xfrm>
              <a:off x="8147279" y="2882769"/>
              <a:ext cx="323078" cy="176543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6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414072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616056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347942" y="2352319"/>
            <a:ext cx="2262658" cy="369332"/>
            <a:chOff x="2739222" y="2362200"/>
            <a:chExt cx="1691489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39222" y="2362200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r>
                <a:rPr lang="en-US" dirty="0"/>
                <a:t> &gt; Bound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2565859" cy="1914589"/>
            <a:chOff x="5685040" y="3533507"/>
            <a:chExt cx="2565859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 </a:t>
              </a:r>
              <a:r>
                <a:rPr lang="en-US" dirty="0" err="1"/>
                <a:t>vaddr</a:t>
              </a:r>
              <a:r>
                <a:rPr lang="en-US" dirty="0"/>
                <a:t> + Base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0A45C1-25B2-9648-B9C3-FA9D558AF224}"/>
              </a:ext>
            </a:extLst>
          </p:cNvPr>
          <p:cNvGrpSpPr/>
          <p:nvPr/>
        </p:nvGrpSpPr>
        <p:grpSpPr>
          <a:xfrm>
            <a:off x="4512039" y="1971180"/>
            <a:ext cx="1828891" cy="1457820"/>
            <a:chOff x="4952893" y="1971180"/>
            <a:chExt cx="1388038" cy="14578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969331" y="2014302"/>
              <a:ext cx="1371600" cy="14146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BD7C71-FB8E-8D4A-8AA4-411D3F5CD637}"/>
                </a:ext>
              </a:extLst>
            </p:cNvPr>
            <p:cNvSpPr/>
            <p:nvPr/>
          </p:nvSpPr>
          <p:spPr>
            <a:xfrm>
              <a:off x="4952893" y="1971180"/>
              <a:ext cx="6903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00FB709-D29F-7141-AF48-B045380C1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6263"/>
              </p:ext>
            </p:extLst>
          </p:nvPr>
        </p:nvGraphicFramePr>
        <p:xfrm>
          <a:off x="4616238" y="2362200"/>
          <a:ext cx="16478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5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Base-and-Bound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Base 0x1234 and Bound 0x100. </a:t>
            </a:r>
          </a:p>
          <a:p>
            <a:r>
              <a:rPr lang="en-US" dirty="0"/>
              <a:t>What is the physical address that corresponds to the virtual address 0x47?</a:t>
            </a:r>
          </a:p>
          <a:p>
            <a:r>
              <a:rPr lang="en-US" dirty="0"/>
              <a:t>What is the physical address that corresponds to the virtual address 0x123?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992C3-4DBA-8741-AF12-6FF4EB1D05DA}"/>
              </a:ext>
            </a:extLst>
          </p:cNvPr>
          <p:cNvSpPr txBox="1"/>
          <p:nvPr/>
        </p:nvSpPr>
        <p:spPr>
          <a:xfrm>
            <a:off x="3733800" y="27432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0x127b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00765-B99C-144B-8D40-8148EFC3D12A}"/>
              </a:ext>
            </a:extLst>
          </p:cNvPr>
          <p:cNvSpPr txBox="1"/>
          <p:nvPr/>
        </p:nvSpPr>
        <p:spPr>
          <a:xfrm>
            <a:off x="3810000" y="357693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invalid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F1442-9255-CEC1-6310-9BC20452ACAF}"/>
              </a:ext>
            </a:extLst>
          </p:cNvPr>
          <p:cNvSpPr/>
          <p:nvPr/>
        </p:nvSpPr>
        <p:spPr>
          <a:xfrm>
            <a:off x="3657600" y="2819400"/>
            <a:ext cx="1600200" cy="3854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7301E-137A-CF5E-8E2C-9E804E2CBBC0}"/>
              </a:ext>
            </a:extLst>
          </p:cNvPr>
          <p:cNvSpPr/>
          <p:nvPr/>
        </p:nvSpPr>
        <p:spPr>
          <a:xfrm>
            <a:off x="3810000" y="3653135"/>
            <a:ext cx="1600200" cy="3854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Base-and-Bound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B4458E-3B4C-F34B-AD10-1D7620BADC09}"/>
              </a:ext>
            </a:extLst>
          </p:cNvPr>
          <p:cNvGrpSpPr/>
          <p:nvPr/>
        </p:nvGrpSpPr>
        <p:grpSpPr>
          <a:xfrm>
            <a:off x="283436" y="1752600"/>
            <a:ext cx="3898140" cy="4033255"/>
            <a:chOff x="-308273" y="678075"/>
            <a:chExt cx="6929671" cy="58712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8C5509-7D67-CB46-920E-C88A5DE49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-308273" y="3977166"/>
              <a:ext cx="3230666" cy="25721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569E73-5481-854A-BB40-3FAD03602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116199" y="678075"/>
              <a:ext cx="3505199" cy="3505199"/>
            </a:xfrm>
            <a:prstGeom prst="rect">
              <a:avLst/>
            </a:prstGeom>
          </p:spPr>
        </p:pic>
      </p:grp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E90162F-0E77-C044-ACB2-CD79DDD34C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5800" y="5531475"/>
            <a:ext cx="732694" cy="809182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10460" y="4660969"/>
            <a:ext cx="732694" cy="80918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2E480E6-6179-6243-9580-387B8F1DC6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1140" y="3746329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9557</TotalTime>
  <Words>1442</Words>
  <Application>Microsoft Macintosh PowerPoint</Application>
  <PresentationFormat>On-screen Show (4:3)</PresentationFormat>
  <Paragraphs>495</Paragraphs>
  <Slides>23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Clarity</vt:lpstr>
      <vt:lpstr>Lecture 18: Virtual Memory</vt:lpstr>
      <vt:lpstr>Multiprocessing: The Illusion</vt:lpstr>
      <vt:lpstr>Multiprocessing: The Reality</vt:lpstr>
      <vt:lpstr>Virtual Memory Goals</vt:lpstr>
      <vt:lpstr>Address Translation</vt:lpstr>
      <vt:lpstr>Base-and-Bound</vt:lpstr>
      <vt:lpstr>Base-and-Bound</vt:lpstr>
      <vt:lpstr>Exercise 1: Base-and-Bound</vt:lpstr>
      <vt:lpstr>Evaluating Base-and-Bound</vt:lpstr>
      <vt:lpstr>Segmentation</vt:lpstr>
      <vt:lpstr>Segmentation</vt:lpstr>
      <vt:lpstr>Exercise 2: Segmentation</vt:lpstr>
      <vt:lpstr>Evaluating Segmentation</vt:lpstr>
      <vt:lpstr>Paging</vt:lpstr>
      <vt:lpstr>Paging</vt:lpstr>
      <vt:lpstr>Exercise 3: Paging</vt:lpstr>
      <vt:lpstr>Exercise 3: Paging</vt:lpstr>
      <vt:lpstr>Memory as a Cache</vt:lpstr>
      <vt:lpstr>Memory as a Cache</vt:lpstr>
      <vt:lpstr>Page Replacement Algorithms</vt:lpstr>
      <vt:lpstr>Thrashing</vt:lpstr>
      <vt:lpstr>Exercise 4: Paging</vt:lpstr>
      <vt:lpstr>Evaluating Paging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Sam Thomas</cp:lastModifiedBy>
  <cp:revision>149</cp:revision>
  <cp:lastPrinted>2019-10-30T02:22:25Z</cp:lastPrinted>
  <dcterms:created xsi:type="dcterms:W3CDTF">2019-03-11T20:39:59Z</dcterms:created>
  <dcterms:modified xsi:type="dcterms:W3CDTF">2026-04-01T21:05:09Z</dcterms:modified>
</cp:coreProperties>
</file>