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10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7.png" ContentType="image/png"/>
  <Override PartName="/ppt/media/image8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_rels/notesSlide11.xml.rels" ContentType="application/vnd.openxmlformats-package.relationships+xml"/>
  <Override PartName="/ppt/notesSlides/_rels/notesSlide8.xml.rels" ContentType="application/vnd.openxmlformats-package.relationships+xml"/>
  <Override PartName="/ppt/notesSlides/notesSlide1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E4430F81-314C-41CF-80EA-63877389E862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Problems: responsiveness, fairness, starvation, assumption 4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0D9EB55-DF69-4C59-8909-E65351332431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20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C88DB64-2C6C-4313-8395-1AE94E646D6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20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52F57269-03F3-4AA0-8EC6-7F533EF5351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Outline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Outline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4CF5BB8-D87C-4215-B71B-6DAF9BFE378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4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ED9A3FD-4A72-40F8-AC02-FA1B73D8B58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7AD75D1-70DA-4148-B973-09879C15199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0A9F7B3-1AA1-49BE-A77B-C4B733B9315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3E0FBFC-0E0D-43DE-850C-90DDB373BE1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ADE07B5-DF1F-4DA5-AEBF-045BD015684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D46B3FE-CCDC-42A7-9160-B2F317AC952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44A40E5-3182-4565-9072-FBEF029D7C0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36E6B0B-6D73-4CD2-BE4C-C40ECE78203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A3BD8D6-13C4-404C-B84E-21F0C3F42D8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1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8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: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Simplifying Assumptions (for now)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Once you start a job, you complete that job before beginning the next job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run-time of each job is known in advance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jobs only use the CPU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169" name="Straight Connector 6"/>
          <p:cNvCxnSpPr/>
          <p:nvPr/>
        </p:nvCxnSpPr>
        <p:spPr>
          <a:xfrm>
            <a:off x="533160" y="1852560"/>
            <a:ext cx="731556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170" name="Straight Connector 4"/>
          <p:cNvCxnSpPr/>
          <p:nvPr/>
        </p:nvCxnSpPr>
        <p:spPr>
          <a:xfrm>
            <a:off x="946800" y="2209680"/>
            <a:ext cx="309204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7" dur="indefinite" restart="never" nodeType="tmRoot">
          <p:childTnLst>
            <p:seq>
              <p:cTn id="138" dur="indefinite" nodeType="mainSeq">
                <p:childTnLst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indefinite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7" dur="indefinite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50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Shortest Time-to-Completion First (STCF)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691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73" name="Group 6"/>
          <p:cNvGrpSpPr/>
          <p:nvPr/>
        </p:nvGrpSpPr>
        <p:grpSpPr>
          <a:xfrm>
            <a:off x="762120" y="4777200"/>
            <a:ext cx="8410680" cy="639360"/>
            <a:chOff x="762120" y="4777200"/>
            <a:chExt cx="8410680" cy="639360"/>
          </a:xfrm>
        </p:grpSpPr>
        <p:cxnSp>
          <p:nvCxnSpPr>
            <p:cNvPr id="174" name="Straight Arrow Connector 7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75" name="TextBox 8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6" name="TextBox 9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7" name="TextBox 10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8" name="TextBox 11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9" name="TextBox 12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0" name="TextBox 13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1" name="TextBox 14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2" name="TextBox 15"/>
            <p:cNvSpPr/>
            <p:nvPr/>
          </p:nvSpPr>
          <p:spPr>
            <a:xfrm>
              <a:off x="78318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83" name="Rectangle 16"/>
          <p:cNvSpPr/>
          <p:nvPr/>
        </p:nvSpPr>
        <p:spPr>
          <a:xfrm>
            <a:off x="1219320" y="3962520"/>
            <a:ext cx="30024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4" name="Rectangle 17"/>
          <p:cNvSpPr/>
          <p:nvPr/>
        </p:nvSpPr>
        <p:spPr>
          <a:xfrm>
            <a:off x="2386800" y="3962520"/>
            <a:ext cx="57423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5" name="Rectangle 18"/>
          <p:cNvSpPr/>
          <p:nvPr/>
        </p:nvSpPr>
        <p:spPr>
          <a:xfrm>
            <a:off x="1803240" y="3962520"/>
            <a:ext cx="5835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19"/>
          <p:cNvSpPr/>
          <p:nvPr/>
        </p:nvSpPr>
        <p:spPr>
          <a:xfrm>
            <a:off x="918360" y="3962520"/>
            <a:ext cx="3002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7" name="Rectangle 3"/>
          <p:cNvSpPr/>
          <p:nvPr/>
        </p:nvSpPr>
        <p:spPr>
          <a:xfrm>
            <a:off x="1227960" y="3962520"/>
            <a:ext cx="5835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8" dur="indefinite" restart="never" nodeType="tmRoot">
          <p:childTnLst>
            <p:seq>
              <p:cTn id="149" dur="indefinite" nodeType="mainSeq"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Simplifying Assumptions (for now)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Once you start a job, you complete that job before beginning the next job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run-time of each job is known in advance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jobs only use the CPU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190" name="Straight Connector 5"/>
          <p:cNvCxnSpPr/>
          <p:nvPr/>
        </p:nvCxnSpPr>
        <p:spPr>
          <a:xfrm>
            <a:off x="546120" y="1865520"/>
            <a:ext cx="731556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191" name="Straight Connector 8"/>
          <p:cNvCxnSpPr/>
          <p:nvPr/>
        </p:nvCxnSpPr>
        <p:spPr>
          <a:xfrm>
            <a:off x="960120" y="2214000"/>
            <a:ext cx="309168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192" name="Straight Connector 10"/>
          <p:cNvCxnSpPr/>
          <p:nvPr/>
        </p:nvCxnSpPr>
        <p:spPr>
          <a:xfrm>
            <a:off x="533160" y="2666880"/>
            <a:ext cx="664272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6" dur="indefinite" restart="never" nodeType="tmRoot">
          <p:childTnLst>
            <p:seq>
              <p:cTn id="187" dur="indefinite" nodeType="mainSeq"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6" dur="indefinite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indefinite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03" dur="indefinite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Round Robin (RR)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205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95" name="Group 4"/>
          <p:cNvGrpSpPr/>
          <p:nvPr/>
        </p:nvGrpSpPr>
        <p:grpSpPr>
          <a:xfrm>
            <a:off x="762120" y="4777200"/>
            <a:ext cx="8410680" cy="639360"/>
            <a:chOff x="762120" y="4777200"/>
            <a:chExt cx="8410680" cy="639360"/>
          </a:xfrm>
        </p:grpSpPr>
        <p:cxnSp>
          <p:nvCxnSpPr>
            <p:cNvPr id="196" name="Straight Arrow Connector 5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97" name="TextBox 6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8" name="TextBox 7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9" name="TextBox 8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0" name="TextBox 9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1" name="TextBox 10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2" name="TextBox 11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3" name="TextBox 12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4" name="TextBox 13"/>
            <p:cNvSpPr/>
            <p:nvPr/>
          </p:nvSpPr>
          <p:spPr>
            <a:xfrm>
              <a:off x="78318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05" name="Rectangle 17"/>
          <p:cNvSpPr/>
          <p:nvPr/>
        </p:nvSpPr>
        <p:spPr>
          <a:xfrm>
            <a:off x="932760" y="394812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6" name="Rectangle 24"/>
          <p:cNvSpPr/>
          <p:nvPr/>
        </p:nvSpPr>
        <p:spPr>
          <a:xfrm>
            <a:off x="1050120" y="394812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Rectangle 25"/>
          <p:cNvSpPr/>
          <p:nvPr/>
        </p:nvSpPr>
        <p:spPr>
          <a:xfrm>
            <a:off x="1160640" y="394812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Rectangle 26"/>
          <p:cNvSpPr/>
          <p:nvPr/>
        </p:nvSpPr>
        <p:spPr>
          <a:xfrm>
            <a:off x="1301040" y="394812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27"/>
          <p:cNvSpPr/>
          <p:nvPr/>
        </p:nvSpPr>
        <p:spPr>
          <a:xfrm>
            <a:off x="1386720" y="394812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Rectangle 28"/>
          <p:cNvSpPr/>
          <p:nvPr/>
        </p:nvSpPr>
        <p:spPr>
          <a:xfrm>
            <a:off x="1503720" y="394812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Rectangle 29"/>
          <p:cNvSpPr/>
          <p:nvPr/>
        </p:nvSpPr>
        <p:spPr>
          <a:xfrm>
            <a:off x="1627920" y="394812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2" name="Rectangle 98"/>
          <p:cNvSpPr/>
          <p:nvPr/>
        </p:nvSpPr>
        <p:spPr>
          <a:xfrm>
            <a:off x="1717200" y="394812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3" name="Rectangle 99"/>
          <p:cNvSpPr/>
          <p:nvPr/>
        </p:nvSpPr>
        <p:spPr>
          <a:xfrm>
            <a:off x="1842480" y="39402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4" name="Rectangle 100"/>
          <p:cNvSpPr/>
          <p:nvPr/>
        </p:nvSpPr>
        <p:spPr>
          <a:xfrm>
            <a:off x="1986840" y="394020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5" name="Rectangle 101"/>
          <p:cNvSpPr/>
          <p:nvPr/>
        </p:nvSpPr>
        <p:spPr>
          <a:xfrm>
            <a:off x="2073240" y="394164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6" name="Rectangle 102"/>
          <p:cNvSpPr/>
          <p:nvPr/>
        </p:nvSpPr>
        <p:spPr>
          <a:xfrm>
            <a:off x="2215440" y="394164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Rectangle 103"/>
          <p:cNvSpPr/>
          <p:nvPr/>
        </p:nvSpPr>
        <p:spPr>
          <a:xfrm>
            <a:off x="2313720" y="394164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8" name="Rectangle 104"/>
          <p:cNvSpPr/>
          <p:nvPr/>
        </p:nvSpPr>
        <p:spPr>
          <a:xfrm>
            <a:off x="2432160" y="394416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9" name="Rectangle 105"/>
          <p:cNvSpPr/>
          <p:nvPr/>
        </p:nvSpPr>
        <p:spPr>
          <a:xfrm>
            <a:off x="2572200" y="39474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4" dur="indefinite" restart="never" nodeType="tmRoot">
          <p:childTnLst>
            <p:seq>
              <p:cTn id="205" dur="indefinite" nodeType="mainSeq">
                <p:childTnLst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after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nodeType="after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29" nodeType="after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00"/>
                            </p:stCondLst>
                            <p:childTnLst>
                              <p:par>
                                <p:cTn id="232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7500"/>
                            </p:stCondLst>
                            <p:childTnLst>
                              <p:par>
                                <p:cTn id="235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9000"/>
                            </p:stCondLst>
                            <p:childTnLst>
                              <p:par>
                                <p:cTn id="238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1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4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47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0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53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56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59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2" nodeType="after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3: Round Robin (RR)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205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2" name="Rectangle 17"/>
          <p:cNvSpPr/>
          <p:nvPr/>
        </p:nvSpPr>
        <p:spPr>
          <a:xfrm>
            <a:off x="918360" y="3962520"/>
            <a:ext cx="5814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3" name="Rectangle 24"/>
          <p:cNvSpPr/>
          <p:nvPr/>
        </p:nvSpPr>
        <p:spPr>
          <a:xfrm>
            <a:off x="1501560" y="396252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4" name="Rectangle 25"/>
          <p:cNvSpPr/>
          <p:nvPr/>
        </p:nvSpPr>
        <p:spPr>
          <a:xfrm>
            <a:off x="1612080" y="396252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5" name="Rectangle 26"/>
          <p:cNvSpPr/>
          <p:nvPr/>
        </p:nvSpPr>
        <p:spPr>
          <a:xfrm>
            <a:off x="1752480" y="396252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6" name="Rectangle 27"/>
          <p:cNvSpPr/>
          <p:nvPr/>
        </p:nvSpPr>
        <p:spPr>
          <a:xfrm>
            <a:off x="1838520" y="396252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7" name="Rectangle 28"/>
          <p:cNvSpPr/>
          <p:nvPr/>
        </p:nvSpPr>
        <p:spPr>
          <a:xfrm>
            <a:off x="1955160" y="396252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8" name="Rectangle 29"/>
          <p:cNvSpPr/>
          <p:nvPr/>
        </p:nvSpPr>
        <p:spPr>
          <a:xfrm>
            <a:off x="2079720" y="396252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9" name="Rectangle 84"/>
          <p:cNvSpPr/>
          <p:nvPr/>
        </p:nvSpPr>
        <p:spPr>
          <a:xfrm>
            <a:off x="3133800" y="3954600"/>
            <a:ext cx="499572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0" name="Rectangle 98"/>
          <p:cNvSpPr/>
          <p:nvPr/>
        </p:nvSpPr>
        <p:spPr>
          <a:xfrm>
            <a:off x="2183400" y="395460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1" name="Rectangle 99"/>
          <p:cNvSpPr/>
          <p:nvPr/>
        </p:nvSpPr>
        <p:spPr>
          <a:xfrm>
            <a:off x="2293920" y="39546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2" name="Rectangle 100"/>
          <p:cNvSpPr/>
          <p:nvPr/>
        </p:nvSpPr>
        <p:spPr>
          <a:xfrm>
            <a:off x="2438280" y="395460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3" name="Rectangle 101"/>
          <p:cNvSpPr/>
          <p:nvPr/>
        </p:nvSpPr>
        <p:spPr>
          <a:xfrm>
            <a:off x="2525040" y="395604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4" name="Rectangle 102"/>
          <p:cNvSpPr/>
          <p:nvPr/>
        </p:nvSpPr>
        <p:spPr>
          <a:xfrm>
            <a:off x="2666880" y="395604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5" name="Rectangle 103"/>
          <p:cNvSpPr/>
          <p:nvPr/>
        </p:nvSpPr>
        <p:spPr>
          <a:xfrm>
            <a:off x="2765520" y="3956040"/>
            <a:ext cx="1299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6" name="Rectangle 104"/>
          <p:cNvSpPr/>
          <p:nvPr/>
        </p:nvSpPr>
        <p:spPr>
          <a:xfrm>
            <a:off x="2883600" y="395856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Rectangle 105"/>
          <p:cNvSpPr/>
          <p:nvPr/>
        </p:nvSpPr>
        <p:spPr>
          <a:xfrm>
            <a:off x="2994120" y="395856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8" name="Rectangle 3"/>
          <p:cNvSpPr/>
          <p:nvPr/>
        </p:nvSpPr>
        <p:spPr>
          <a:xfrm>
            <a:off x="446400" y="3733920"/>
            <a:ext cx="8697240" cy="3103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39" name="Group 4"/>
          <p:cNvGrpSpPr/>
          <p:nvPr/>
        </p:nvGrpSpPr>
        <p:grpSpPr>
          <a:xfrm>
            <a:off x="762120" y="4777200"/>
            <a:ext cx="8410680" cy="639360"/>
            <a:chOff x="762120" y="4777200"/>
            <a:chExt cx="8410680" cy="639360"/>
          </a:xfrm>
        </p:grpSpPr>
        <p:cxnSp>
          <p:nvCxnSpPr>
            <p:cNvPr id="240" name="Straight Arrow Connector 5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41" name="TextBox 6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2" name="TextBox 7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3" name="TextBox 8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4" name="TextBox 9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5" name="TextBox 10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6" name="TextBox 11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7" name="TextBox 12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8" name="TextBox 13"/>
            <p:cNvSpPr/>
            <p:nvPr/>
          </p:nvSpPr>
          <p:spPr>
            <a:xfrm>
              <a:off x="78318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6" dur="indefinite" restart="never" nodeType="tmRoot">
          <p:childTnLst>
            <p:seq>
              <p:cTn id="277" dur="indefinite" nodeType="mainSeq"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000"/>
                            </p:stCondLst>
                            <p:childTnLst>
                              <p:par>
                                <p:cTn id="294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000"/>
                            </p:stCondLst>
                            <p:childTnLst>
                              <p:par>
                                <p:cTn id="297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0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4000"/>
                            </p:stCondLst>
                            <p:childTnLst>
                              <p:par>
                                <p:cTn id="303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5000"/>
                            </p:stCondLst>
                            <p:childTnLst>
                              <p:par>
                                <p:cTn id="306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000"/>
                            </p:stCondLst>
                            <p:childTnLst>
                              <p:par>
                                <p:cTn id="309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7000"/>
                            </p:stCondLst>
                            <p:childTnLst>
                              <p:par>
                                <p:cTn id="312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000"/>
                            </p:stCondLst>
                            <p:childTnLst>
                              <p:par>
                                <p:cTn id="315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9000"/>
                            </p:stCondLst>
                            <p:childTnLst>
                              <p:par>
                                <p:cTn id="318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1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4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7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Comparing Scheduling Algorithms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FIFO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works well if jobs are short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otherwise bad latency and bad response time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STCF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good latency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very uneven response time (bad fairness)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assumes run-time of each job is known in advance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good response time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bad latency + overhead of context switching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Simplifying Assumptions (for now)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Once you start a job, you complete that job before beginning the next job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run-time of each job is known in advance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jobs only use the CPU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253" name="Straight Connector 6"/>
          <p:cNvCxnSpPr/>
          <p:nvPr/>
        </p:nvCxnSpPr>
        <p:spPr>
          <a:xfrm>
            <a:off x="533160" y="1852560"/>
            <a:ext cx="762048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254" name="Straight Connector 8"/>
          <p:cNvCxnSpPr/>
          <p:nvPr/>
        </p:nvCxnSpPr>
        <p:spPr>
          <a:xfrm>
            <a:off x="946800" y="2209680"/>
            <a:ext cx="309204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255" name="Straight Connector 10"/>
          <p:cNvCxnSpPr/>
          <p:nvPr/>
        </p:nvCxnSpPr>
        <p:spPr>
          <a:xfrm>
            <a:off x="520200" y="2662560"/>
            <a:ext cx="664272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256" name="Straight Connector 9"/>
          <p:cNvCxnSpPr/>
          <p:nvPr/>
        </p:nvCxnSpPr>
        <p:spPr>
          <a:xfrm>
            <a:off x="520200" y="3080520"/>
            <a:ext cx="405216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5" dur="indefinite" restart="never" nodeType="tmRoot">
          <p:childTnLst>
            <p:seq>
              <p:cTn id="346" dur="indefinite" nodeType="mainSeq"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indefinite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3" dur="indefinite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indefinite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6" dur="indefinite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indefinite"/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63" dur="indefinite"/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Processes are not all the same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CPU-bound processes use a lot of CPU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compiling, scientific computing applications, mp3 encoding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I/O-bound processes use CPU in short bursts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browsing small webpages, indexing a file system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Balanced processes are somewhere in between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playing videos, moving windows around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59" name="Group 3"/>
          <p:cNvGrpSpPr/>
          <p:nvPr/>
        </p:nvGrpSpPr>
        <p:grpSpPr>
          <a:xfrm>
            <a:off x="762120" y="3177000"/>
            <a:ext cx="8410680" cy="639360"/>
            <a:chOff x="762120" y="3177000"/>
            <a:chExt cx="8410680" cy="639360"/>
          </a:xfrm>
        </p:grpSpPr>
        <p:cxnSp>
          <p:nvCxnSpPr>
            <p:cNvPr id="260" name="Straight Arrow Connector 4"/>
            <p:cNvCxnSpPr/>
            <p:nvPr/>
          </p:nvCxnSpPr>
          <p:spPr>
            <a:xfrm>
              <a:off x="918360" y="33526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61" name="TextBox 5"/>
            <p:cNvSpPr/>
            <p:nvPr/>
          </p:nvSpPr>
          <p:spPr>
            <a:xfrm>
              <a:off x="8492400" y="31770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2" name="TextBox 6"/>
            <p:cNvSpPr/>
            <p:nvPr/>
          </p:nvSpPr>
          <p:spPr>
            <a:xfrm>
              <a:off x="762120" y="34466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3" name="TextBox 7"/>
            <p:cNvSpPr/>
            <p:nvPr/>
          </p:nvSpPr>
          <p:spPr>
            <a:xfrm>
              <a:off x="3099240" y="34466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4" name="TextBox 8"/>
            <p:cNvSpPr/>
            <p:nvPr/>
          </p:nvSpPr>
          <p:spPr>
            <a:xfrm>
              <a:off x="1865520" y="34466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5" name="TextBox 9"/>
            <p:cNvSpPr/>
            <p:nvPr/>
          </p:nvSpPr>
          <p:spPr>
            <a:xfrm>
              <a:off x="4295520" y="34466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6" name="TextBox 10"/>
            <p:cNvSpPr/>
            <p:nvPr/>
          </p:nvSpPr>
          <p:spPr>
            <a:xfrm>
              <a:off x="5490360" y="34466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7" name="TextBox 11"/>
            <p:cNvSpPr/>
            <p:nvPr/>
          </p:nvSpPr>
          <p:spPr>
            <a:xfrm>
              <a:off x="6685200" y="34466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8" name="TextBox 12"/>
            <p:cNvSpPr/>
            <p:nvPr/>
          </p:nvSpPr>
          <p:spPr>
            <a:xfrm>
              <a:off x="7831800" y="34466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69" name="Rectangle 14"/>
          <p:cNvSpPr/>
          <p:nvPr/>
        </p:nvSpPr>
        <p:spPr>
          <a:xfrm>
            <a:off x="918360" y="2362320"/>
            <a:ext cx="60440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270" name="Group 16"/>
          <p:cNvGrpSpPr/>
          <p:nvPr/>
        </p:nvGrpSpPr>
        <p:grpSpPr>
          <a:xfrm>
            <a:off x="762120" y="5343480"/>
            <a:ext cx="8410680" cy="639360"/>
            <a:chOff x="762120" y="5343480"/>
            <a:chExt cx="8410680" cy="639360"/>
          </a:xfrm>
        </p:grpSpPr>
        <p:cxnSp>
          <p:nvCxnSpPr>
            <p:cNvPr id="271" name="Straight Arrow Connector 17"/>
            <p:cNvCxnSpPr/>
            <p:nvPr/>
          </p:nvCxnSpPr>
          <p:spPr>
            <a:xfrm>
              <a:off x="918360" y="551916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72" name="TextBox 18"/>
            <p:cNvSpPr/>
            <p:nvPr/>
          </p:nvSpPr>
          <p:spPr>
            <a:xfrm>
              <a:off x="8492400" y="534348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3" name="TextBox 19"/>
            <p:cNvSpPr/>
            <p:nvPr/>
          </p:nvSpPr>
          <p:spPr>
            <a:xfrm>
              <a:off x="762120" y="561312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4" name="TextBox 20"/>
            <p:cNvSpPr/>
            <p:nvPr/>
          </p:nvSpPr>
          <p:spPr>
            <a:xfrm>
              <a:off x="3099240" y="56131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5" name="TextBox 21"/>
            <p:cNvSpPr/>
            <p:nvPr/>
          </p:nvSpPr>
          <p:spPr>
            <a:xfrm>
              <a:off x="1865520" y="56131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6" name="TextBox 22"/>
            <p:cNvSpPr/>
            <p:nvPr/>
          </p:nvSpPr>
          <p:spPr>
            <a:xfrm>
              <a:off x="4295520" y="56131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7" name="TextBox 23"/>
            <p:cNvSpPr/>
            <p:nvPr/>
          </p:nvSpPr>
          <p:spPr>
            <a:xfrm>
              <a:off x="5490360" y="56131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8" name="TextBox 24"/>
            <p:cNvSpPr/>
            <p:nvPr/>
          </p:nvSpPr>
          <p:spPr>
            <a:xfrm>
              <a:off x="6685200" y="561312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9" name="TextBox 25"/>
            <p:cNvSpPr/>
            <p:nvPr/>
          </p:nvSpPr>
          <p:spPr>
            <a:xfrm>
              <a:off x="7831800" y="561312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80" name="Rectangle 27"/>
          <p:cNvSpPr/>
          <p:nvPr/>
        </p:nvSpPr>
        <p:spPr>
          <a:xfrm>
            <a:off x="918360" y="4528800"/>
            <a:ext cx="31248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1" name="Rectangle 29"/>
          <p:cNvSpPr/>
          <p:nvPr/>
        </p:nvSpPr>
        <p:spPr>
          <a:xfrm>
            <a:off x="2306880" y="4508280"/>
            <a:ext cx="162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2" name="Rectangle 30"/>
          <p:cNvSpPr/>
          <p:nvPr/>
        </p:nvSpPr>
        <p:spPr>
          <a:xfrm>
            <a:off x="2807640" y="4508280"/>
            <a:ext cx="162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3" name="Rectangle 31"/>
          <p:cNvSpPr/>
          <p:nvPr/>
        </p:nvSpPr>
        <p:spPr>
          <a:xfrm>
            <a:off x="3322440" y="4508640"/>
            <a:ext cx="162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4" name="Rectangle 32"/>
          <p:cNvSpPr/>
          <p:nvPr/>
        </p:nvSpPr>
        <p:spPr>
          <a:xfrm>
            <a:off x="4203360" y="4508280"/>
            <a:ext cx="31248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5" name="Rectangle 33"/>
          <p:cNvSpPr/>
          <p:nvPr/>
        </p:nvSpPr>
        <p:spPr>
          <a:xfrm>
            <a:off x="5524920" y="4495680"/>
            <a:ext cx="162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6" name="Rectangle 34"/>
          <p:cNvSpPr/>
          <p:nvPr/>
        </p:nvSpPr>
        <p:spPr>
          <a:xfrm>
            <a:off x="6807600" y="4511160"/>
            <a:ext cx="162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Comparing Scheduling Algorithms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FIFO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works well if jobs are short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otherwise bad latency and bad response time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STCF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good latency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very uneven response time (bad fairness)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assumes run-time of each job is known in advance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good response time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bad latency + overhead of context switching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poor fairness for mixes of CPU-bound and I/O-bound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64" dur="indefinite" restart="never" nodeType="tmRoot">
          <p:childTnLst>
            <p:seq>
              <p:cTn id="365" dur="indefinite" nodeType="mainSeq">
                <p:childTnLst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Multi-level Feedback Queues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/>
          </p:nvPr>
        </p:nvSpPr>
        <p:spPr>
          <a:xfrm>
            <a:off x="457200" y="3200400"/>
            <a:ext cx="4038120" cy="3657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Scheduling rules: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Priority(A) &gt; Priority(B), run A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Priority(A) = Priority(C), run A and C Round Robin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a job enters the system, it is place in the highest priority queue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Once a job uses up its time allotment at current priority level, it moves down one queue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After some time period, move all jobs in the system to the highest priority queue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/>
          </p:nvPr>
        </p:nvSpPr>
        <p:spPr>
          <a:xfrm>
            <a:off x="457200" y="1673280"/>
            <a:ext cx="8229240" cy="1526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55000" lnSpcReduction="19999"/>
          </a:bodyPr>
          <a:p>
            <a:pPr marL="182880" indent="-182880" defTabSz="914400">
              <a:lnSpc>
                <a:spcPct val="120000"/>
              </a:lnSpc>
              <a:spcBef>
                <a:spcPts val="10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3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Goal: </a:t>
            </a:r>
            <a:r>
              <a:rPr b="0" lang="en-US" sz="3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optimize latency while minimizing response time for interactive jobs without knowing run-time of jobs in advance</a:t>
            </a:r>
            <a:endParaRPr b="0" lang="en-US" sz="3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20000"/>
              </a:lnSpc>
              <a:spcBef>
                <a:spcPts val="10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General idea: maintain multiple queues, each with a different priority level</a:t>
            </a:r>
            <a:endParaRPr b="0" lang="en-US" sz="3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92" name="Group 32"/>
          <p:cNvGrpSpPr/>
          <p:nvPr/>
        </p:nvGrpSpPr>
        <p:grpSpPr>
          <a:xfrm>
            <a:off x="5979240" y="3429000"/>
            <a:ext cx="1182960" cy="369000"/>
            <a:chOff x="5979240" y="3429000"/>
            <a:chExt cx="1182960" cy="369000"/>
          </a:xfrm>
        </p:grpSpPr>
        <p:cxnSp>
          <p:nvCxnSpPr>
            <p:cNvPr id="293" name="Straight Arrow Connector 22"/>
            <p:cNvCxnSpPr>
              <a:stCxn id="294" idx="3"/>
              <a:endCxn id="295" idx="2"/>
            </p:cNvCxnSpPr>
            <p:nvPr/>
          </p:nvCxnSpPr>
          <p:spPr>
            <a:xfrm>
              <a:off x="5979240" y="3613680"/>
              <a:ext cx="80280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95" name="Oval 16"/>
            <p:cNvSpPr/>
            <p:nvPr/>
          </p:nvSpPr>
          <p:spPr>
            <a:xfrm>
              <a:off x="6781680" y="3429000"/>
              <a:ext cx="380520" cy="369000"/>
            </a:xfrm>
            <a:prstGeom prst="ellipse">
              <a:avLst/>
            </a:prstGeom>
            <a:solidFill>
              <a:srgbClr val="bda2e0"/>
            </a:solidFill>
            <a:ln>
              <a:solidFill>
                <a:srgbClr val="8b77a5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96" name="Group 34"/>
          <p:cNvGrpSpPr/>
          <p:nvPr/>
        </p:nvGrpSpPr>
        <p:grpSpPr>
          <a:xfrm>
            <a:off x="5036400" y="3429000"/>
            <a:ext cx="942840" cy="2500920"/>
            <a:chOff x="5036400" y="3429000"/>
            <a:chExt cx="942840" cy="2500920"/>
          </a:xfrm>
        </p:grpSpPr>
        <p:sp>
          <p:nvSpPr>
            <p:cNvPr id="294" name="TextBox 7"/>
            <p:cNvSpPr/>
            <p:nvPr/>
          </p:nvSpPr>
          <p:spPr>
            <a:xfrm>
              <a:off x="5493600" y="3429000"/>
              <a:ext cx="485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Q5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7" name="TextBox 8"/>
            <p:cNvSpPr/>
            <p:nvPr/>
          </p:nvSpPr>
          <p:spPr>
            <a:xfrm>
              <a:off x="5493600" y="3968640"/>
              <a:ext cx="485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Q4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8" name="TextBox 9"/>
            <p:cNvSpPr/>
            <p:nvPr/>
          </p:nvSpPr>
          <p:spPr>
            <a:xfrm>
              <a:off x="5493600" y="4507200"/>
              <a:ext cx="485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Q3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9" name="TextBox 10"/>
            <p:cNvSpPr/>
            <p:nvPr/>
          </p:nvSpPr>
          <p:spPr>
            <a:xfrm>
              <a:off x="5493600" y="5021280"/>
              <a:ext cx="485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Q2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0" name="TextBox 11"/>
            <p:cNvSpPr/>
            <p:nvPr/>
          </p:nvSpPr>
          <p:spPr>
            <a:xfrm>
              <a:off x="5493600" y="5560200"/>
              <a:ext cx="485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Q1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01" name="Straight Arrow Connector 18"/>
            <p:cNvCxnSpPr/>
            <p:nvPr/>
          </p:nvCxnSpPr>
          <p:spPr>
            <a:xfrm flipV="1">
              <a:off x="5393520" y="3613320"/>
              <a:ext cx="360" cy="21315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302" name="TextBox 19"/>
            <p:cNvSpPr/>
            <p:nvPr/>
          </p:nvSpPr>
          <p:spPr>
            <a:xfrm rot="16200000">
              <a:off x="4406760" y="4467600"/>
              <a:ext cx="16290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Higher Priority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03" name="Group 31"/>
          <p:cNvGrpSpPr/>
          <p:nvPr/>
        </p:nvGrpSpPr>
        <p:grpSpPr>
          <a:xfrm>
            <a:off x="5979240" y="3429000"/>
            <a:ext cx="546840" cy="369000"/>
            <a:chOff x="5979240" y="3429000"/>
            <a:chExt cx="546840" cy="369000"/>
          </a:xfrm>
        </p:grpSpPr>
        <p:sp>
          <p:nvSpPr>
            <p:cNvPr id="304" name="Oval 12"/>
            <p:cNvSpPr/>
            <p:nvPr/>
          </p:nvSpPr>
          <p:spPr>
            <a:xfrm>
              <a:off x="6145560" y="3429000"/>
              <a:ext cx="380520" cy="369000"/>
            </a:xfrm>
            <a:prstGeom prst="ellipse">
              <a:avLst/>
            </a:prstGeom>
            <a:solidFill>
              <a:srgbClr val="917dd0"/>
            </a:solidFill>
            <a:ln>
              <a:solidFill>
                <a:srgbClr val="6b5c99"/>
              </a:solidFill>
              <a:rou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A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05" name="Straight Arrow Connector 21"/>
            <p:cNvCxnSpPr>
              <a:stCxn id="294" idx="3"/>
              <a:endCxn id="304" idx="2"/>
            </p:cNvCxnSpPr>
            <p:nvPr/>
          </p:nvCxnSpPr>
          <p:spPr>
            <a:xfrm>
              <a:off x="5979240" y="3613680"/>
              <a:ext cx="16668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06" name="Group 35"/>
          <p:cNvGrpSpPr/>
          <p:nvPr/>
        </p:nvGrpSpPr>
        <p:grpSpPr>
          <a:xfrm>
            <a:off x="5979240" y="4507560"/>
            <a:ext cx="546840" cy="369000"/>
            <a:chOff x="5979240" y="4507560"/>
            <a:chExt cx="546840" cy="369000"/>
          </a:xfrm>
        </p:grpSpPr>
        <p:sp>
          <p:nvSpPr>
            <p:cNvPr id="307" name="Oval 13"/>
            <p:cNvSpPr/>
            <p:nvPr/>
          </p:nvSpPr>
          <p:spPr>
            <a:xfrm>
              <a:off x="6145560" y="4507560"/>
              <a:ext cx="380520" cy="369000"/>
            </a:xfrm>
            <a:prstGeom prst="ellipse">
              <a:avLst/>
            </a:prstGeom>
            <a:solidFill>
              <a:srgbClr val="d1c7f6"/>
            </a:solidFill>
            <a:ln>
              <a:solidFill>
                <a:srgbClr val="9a93b5"/>
              </a:solidFill>
              <a:rou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B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08" name="Straight Arrow Connector 23"/>
            <p:cNvCxnSpPr>
              <a:stCxn id="298" idx="3"/>
              <a:endCxn id="307" idx="2"/>
            </p:cNvCxnSpPr>
            <p:nvPr/>
          </p:nvCxnSpPr>
          <p:spPr>
            <a:xfrm>
              <a:off x="5979240" y="4691880"/>
              <a:ext cx="166680" cy="7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09" name="Group 33"/>
          <p:cNvGrpSpPr/>
          <p:nvPr/>
        </p:nvGrpSpPr>
        <p:grpSpPr>
          <a:xfrm>
            <a:off x="7162560" y="3440520"/>
            <a:ext cx="636120" cy="369000"/>
            <a:chOff x="7162560" y="3440520"/>
            <a:chExt cx="636120" cy="369000"/>
          </a:xfrm>
        </p:grpSpPr>
        <p:sp>
          <p:nvSpPr>
            <p:cNvPr id="310" name="Oval 28"/>
            <p:cNvSpPr/>
            <p:nvPr/>
          </p:nvSpPr>
          <p:spPr>
            <a:xfrm>
              <a:off x="7418160" y="3440520"/>
              <a:ext cx="380520" cy="369000"/>
            </a:xfrm>
            <a:prstGeom prst="ellipse">
              <a:avLst/>
            </a:prstGeom>
            <a:solidFill>
              <a:srgbClr val="8b58d2"/>
            </a:solidFill>
            <a:ln>
              <a:solidFill>
                <a:srgbClr val="66419b"/>
              </a:solidFill>
              <a:rou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D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11" name="Straight Arrow Connector 29"/>
            <p:cNvCxnSpPr>
              <a:endCxn id="310" idx="2"/>
            </p:cNvCxnSpPr>
            <p:nvPr/>
          </p:nvCxnSpPr>
          <p:spPr>
            <a:xfrm>
              <a:off x="7162560" y="3625200"/>
              <a:ext cx="25596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0" dur="indefinite" restart="never" nodeType="tmRoot">
          <p:childTnLst>
            <p:seq>
              <p:cTn id="371" dur="indefinite" nodeType="mainSeq">
                <p:childTnLst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nodeType="with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1.85185E-006 L -0.00173 0.07315 E">
                                      <p:cBhvr>
                                        <p:cTn id="405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Multiprocessing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Illusion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457200" y="4541760"/>
            <a:ext cx="3931560" cy="184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Abstraction: logical control flow within a process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Reality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/>
          </p:nvPr>
        </p:nvSpPr>
        <p:spPr>
          <a:xfrm>
            <a:off x="4754880" y="4541760"/>
            <a:ext cx="3931560" cy="184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Context switching b/n processes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User cannot predict how instructions will interleave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97" name="Picture 8" descr="A screenshot of a cell phone&#10;&#10;Description automatically generated"/>
          <p:cNvPicPr/>
          <p:nvPr/>
        </p:nvPicPr>
        <p:blipFill>
          <a:blip r:embed="rId1"/>
          <a:stretch/>
        </p:blipFill>
        <p:spPr>
          <a:xfrm>
            <a:off x="5029200" y="2298600"/>
            <a:ext cx="3498480" cy="20253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8" name="Picture 10" descr="A screenshot of a cell phone&#10;&#10;Description automatically generated"/>
          <p:cNvPicPr/>
          <p:nvPr/>
        </p:nvPicPr>
        <p:blipFill>
          <a:blip r:embed="rId2"/>
          <a:stretch/>
        </p:blipFill>
        <p:spPr>
          <a:xfrm>
            <a:off x="487800" y="2297880"/>
            <a:ext cx="3931560" cy="20451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Multi-level Feedback Queue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Multilevel feedback queue with four levels with a time slice of 10 in the highest priority queue, 20 in the next, 40 in the next, and 80 in the lowest priority queue. Priorities reset every 200ms. 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3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Example: </a:t>
            </a:r>
            <a:endParaRPr b="0" lang="en-US" sz="2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38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Job A arrives first at time 0 and uses the CPU for 50ms before finishing.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38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Job B arrives at time 1. Job B loops five times; for each iteration of the loop, B uses the CPU for 2ms and then does I/O for 8ms.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38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19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Job C arrives at time 2. Job C is identical to Job B except for arrival time. </a:t>
            </a:r>
            <a:endParaRPr b="0" lang="en-US" sz="19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314" name="Straight Arrow Connector 6"/>
          <p:cNvCxnSpPr/>
          <p:nvPr/>
        </p:nvCxnSpPr>
        <p:spPr>
          <a:xfrm>
            <a:off x="613440" y="5861520"/>
            <a:ext cx="7620480" cy="360"/>
          </a:xfrm>
          <a:prstGeom prst="straightConnector1">
            <a:avLst/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315" name="TextBox 7"/>
          <p:cNvSpPr/>
          <p:nvPr/>
        </p:nvSpPr>
        <p:spPr>
          <a:xfrm>
            <a:off x="8187480" y="5685840"/>
            <a:ext cx="6804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Time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6" name="TextBox 8"/>
          <p:cNvSpPr/>
          <p:nvPr/>
        </p:nvSpPr>
        <p:spPr>
          <a:xfrm>
            <a:off x="457200" y="5955120"/>
            <a:ext cx="3078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7" name="TextBox 9"/>
          <p:cNvSpPr/>
          <p:nvPr/>
        </p:nvSpPr>
        <p:spPr>
          <a:xfrm>
            <a:off x="2794320" y="59551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8" name="TextBox 10"/>
          <p:cNvSpPr/>
          <p:nvPr/>
        </p:nvSpPr>
        <p:spPr>
          <a:xfrm>
            <a:off x="1560960" y="59551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9" name="TextBox 11"/>
          <p:cNvSpPr/>
          <p:nvPr/>
        </p:nvSpPr>
        <p:spPr>
          <a:xfrm>
            <a:off x="3990960" y="59551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60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0" name="Rectangle 15"/>
          <p:cNvSpPr/>
          <p:nvPr/>
        </p:nvSpPr>
        <p:spPr>
          <a:xfrm>
            <a:off x="613800" y="4870800"/>
            <a:ext cx="5814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1" name="Rectangle 16"/>
          <p:cNvSpPr/>
          <p:nvPr/>
        </p:nvSpPr>
        <p:spPr>
          <a:xfrm>
            <a:off x="1197000" y="487080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2" name="Rectangle 17"/>
          <p:cNvSpPr/>
          <p:nvPr/>
        </p:nvSpPr>
        <p:spPr>
          <a:xfrm>
            <a:off x="1307160" y="48708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3" name="TextBox 32"/>
          <p:cNvSpPr/>
          <p:nvPr/>
        </p:nvSpPr>
        <p:spPr>
          <a:xfrm>
            <a:off x="943920" y="59497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4" name="Rectangle 33"/>
          <p:cNvSpPr/>
          <p:nvPr/>
        </p:nvSpPr>
        <p:spPr>
          <a:xfrm>
            <a:off x="1452240" y="4870800"/>
            <a:ext cx="3002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5" name="Rectangle 34"/>
          <p:cNvSpPr/>
          <p:nvPr/>
        </p:nvSpPr>
        <p:spPr>
          <a:xfrm>
            <a:off x="1758600" y="487080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6" name="Rectangle 35"/>
          <p:cNvSpPr/>
          <p:nvPr/>
        </p:nvSpPr>
        <p:spPr>
          <a:xfrm>
            <a:off x="1869120" y="48708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7" name="Rectangle 36"/>
          <p:cNvSpPr/>
          <p:nvPr/>
        </p:nvSpPr>
        <p:spPr>
          <a:xfrm>
            <a:off x="2013840" y="4870800"/>
            <a:ext cx="3873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8" name="Rectangle 37"/>
          <p:cNvSpPr/>
          <p:nvPr/>
        </p:nvSpPr>
        <p:spPr>
          <a:xfrm>
            <a:off x="2415960" y="487080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9" name="Rectangle 38"/>
          <p:cNvSpPr/>
          <p:nvPr/>
        </p:nvSpPr>
        <p:spPr>
          <a:xfrm>
            <a:off x="2526480" y="48708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Rectangle 39"/>
          <p:cNvSpPr/>
          <p:nvPr/>
        </p:nvSpPr>
        <p:spPr>
          <a:xfrm>
            <a:off x="2671200" y="4870800"/>
            <a:ext cx="3186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1" name="TextBox 40"/>
          <p:cNvSpPr/>
          <p:nvPr/>
        </p:nvSpPr>
        <p:spPr>
          <a:xfrm>
            <a:off x="2175840" y="5949720"/>
            <a:ext cx="440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2" name="Rectangle 41"/>
          <p:cNvSpPr/>
          <p:nvPr/>
        </p:nvSpPr>
        <p:spPr>
          <a:xfrm>
            <a:off x="2996280" y="487080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3" name="Rectangle 42"/>
          <p:cNvSpPr/>
          <p:nvPr/>
        </p:nvSpPr>
        <p:spPr>
          <a:xfrm>
            <a:off x="3106800" y="48708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4" name="Rectangle 43"/>
          <p:cNvSpPr/>
          <p:nvPr/>
        </p:nvSpPr>
        <p:spPr>
          <a:xfrm>
            <a:off x="3251520" y="4870800"/>
            <a:ext cx="3873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5" name="Rectangle 44"/>
          <p:cNvSpPr/>
          <p:nvPr/>
        </p:nvSpPr>
        <p:spPr>
          <a:xfrm>
            <a:off x="3653640" y="4870800"/>
            <a:ext cx="1299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6" name="Rectangle 45"/>
          <p:cNvSpPr/>
          <p:nvPr/>
        </p:nvSpPr>
        <p:spPr>
          <a:xfrm>
            <a:off x="3764160" y="4870800"/>
            <a:ext cx="1299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7" name="Rectangle 46"/>
          <p:cNvSpPr/>
          <p:nvPr/>
        </p:nvSpPr>
        <p:spPr>
          <a:xfrm>
            <a:off x="3908880" y="4870800"/>
            <a:ext cx="88632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8" name="TextBox 53"/>
          <p:cNvSpPr/>
          <p:nvPr/>
        </p:nvSpPr>
        <p:spPr>
          <a:xfrm>
            <a:off x="3418560" y="59497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50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9" name="TextBox 54"/>
          <p:cNvSpPr/>
          <p:nvPr/>
        </p:nvSpPr>
        <p:spPr>
          <a:xfrm>
            <a:off x="4588200" y="59497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70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0" dur="indefinite" restart="never" nodeType="tmRoot">
          <p:childTnLst>
            <p:seq>
              <p:cTn id="411" dur="indefinite" nodeType="mainSeq">
                <p:childTnLst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Schedulers in Operating Systems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CPU Scheduler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selects next process to run from the runnable pool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Page Replacement Scheduler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selects page to evict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Disk Scheduler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selects next read/write operation to perform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Network Scheduler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selects next packet to send/process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Real-world Examples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Restaurants handling orders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DMV handling customers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Students handling assignments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Hospitals handling patients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Possible Metrics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Latency: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much time between when a job is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requested and when a job is completed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Response time: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much time between when a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job is requested and when you start processing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job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Throughput: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rate at which jobs are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completed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Simplifying Assumptions (for now)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Once you start a job, you complete that job before beginning the next job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run-time of each job is known in advance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arenR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jobs only use the CPU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First In, First Out (FIFO)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205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07" name="Group 13"/>
          <p:cNvGrpSpPr/>
          <p:nvPr/>
        </p:nvGrpSpPr>
        <p:grpSpPr>
          <a:xfrm>
            <a:off x="762120" y="4777200"/>
            <a:ext cx="8410680" cy="665640"/>
            <a:chOff x="762120" y="4777200"/>
            <a:chExt cx="8410680" cy="665640"/>
          </a:xfrm>
        </p:grpSpPr>
        <p:cxnSp>
          <p:nvCxnSpPr>
            <p:cNvPr id="108" name="Straight Arrow Connector 14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09" name="TextBox 15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0" name="TextBox 16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1" name="TextBox 17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2" name="TextBox 18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3" name="TextBox 19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4" name="TextBox 20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5" name="TextBox 21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6" name="TextBox 22"/>
            <p:cNvSpPr/>
            <p:nvPr/>
          </p:nvSpPr>
          <p:spPr>
            <a:xfrm>
              <a:off x="8008200" y="507312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17" name="Rectangle 23"/>
          <p:cNvSpPr/>
          <p:nvPr/>
        </p:nvSpPr>
        <p:spPr>
          <a:xfrm>
            <a:off x="1502280" y="3962520"/>
            <a:ext cx="5835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8" name="Rectangle 24"/>
          <p:cNvSpPr/>
          <p:nvPr/>
        </p:nvSpPr>
        <p:spPr>
          <a:xfrm>
            <a:off x="918360" y="3962520"/>
            <a:ext cx="58356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9" name="Rectangle 25"/>
          <p:cNvSpPr/>
          <p:nvPr/>
        </p:nvSpPr>
        <p:spPr>
          <a:xfrm>
            <a:off x="2072520" y="3962520"/>
            <a:ext cx="5835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First In, First Out (FIFO)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451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2" name="Rectangle 10"/>
          <p:cNvSpPr/>
          <p:nvPr/>
        </p:nvSpPr>
        <p:spPr>
          <a:xfrm>
            <a:off x="6962760" y="3962520"/>
            <a:ext cx="5835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Rectangle 11"/>
          <p:cNvSpPr/>
          <p:nvPr/>
        </p:nvSpPr>
        <p:spPr>
          <a:xfrm>
            <a:off x="918360" y="3962520"/>
            <a:ext cx="60440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4" name="Rectangle 12"/>
          <p:cNvSpPr/>
          <p:nvPr/>
        </p:nvSpPr>
        <p:spPr>
          <a:xfrm>
            <a:off x="7532640" y="3962520"/>
            <a:ext cx="5835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" name="Rectangle 20"/>
          <p:cNvSpPr/>
          <p:nvPr/>
        </p:nvSpPr>
        <p:spPr>
          <a:xfrm>
            <a:off x="304920" y="3886200"/>
            <a:ext cx="8876160" cy="2971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26" name="Group 8"/>
          <p:cNvGrpSpPr/>
          <p:nvPr/>
        </p:nvGrpSpPr>
        <p:grpSpPr>
          <a:xfrm>
            <a:off x="762120" y="4777200"/>
            <a:ext cx="8410680" cy="639360"/>
            <a:chOff x="762120" y="4777200"/>
            <a:chExt cx="8410680" cy="639360"/>
          </a:xfrm>
        </p:grpSpPr>
        <p:cxnSp>
          <p:nvCxnSpPr>
            <p:cNvPr id="127" name="Straight Arrow Connector 4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28" name="TextBox 5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9" name="TextBox 6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" name="TextBox 7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" name="TextBox 9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" name="TextBox 13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3" name="TextBox 14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" name="TextBox 15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" name="TextBox 16"/>
            <p:cNvSpPr/>
            <p:nvPr/>
          </p:nvSpPr>
          <p:spPr>
            <a:xfrm>
              <a:off x="78318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Shortest Job First (SJF)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205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8" name="Rectangle 3"/>
          <p:cNvSpPr/>
          <p:nvPr/>
        </p:nvSpPr>
        <p:spPr>
          <a:xfrm>
            <a:off x="2072520" y="3962520"/>
            <a:ext cx="604404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Rectangle 4"/>
          <p:cNvSpPr/>
          <p:nvPr/>
        </p:nvSpPr>
        <p:spPr>
          <a:xfrm>
            <a:off x="947160" y="3962520"/>
            <a:ext cx="54108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0" name="Rectangle 5"/>
          <p:cNvSpPr/>
          <p:nvPr/>
        </p:nvSpPr>
        <p:spPr>
          <a:xfrm>
            <a:off x="1488600" y="3962520"/>
            <a:ext cx="5835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41" name="Group 6"/>
          <p:cNvGrpSpPr/>
          <p:nvPr/>
        </p:nvGrpSpPr>
        <p:grpSpPr>
          <a:xfrm>
            <a:off x="762120" y="4777200"/>
            <a:ext cx="8410680" cy="639360"/>
            <a:chOff x="762120" y="4777200"/>
            <a:chExt cx="8410680" cy="639360"/>
          </a:xfrm>
        </p:grpSpPr>
        <p:cxnSp>
          <p:nvCxnSpPr>
            <p:cNvPr id="142" name="Straight Arrow Connector 7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43" name="TextBox 8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4" name="TextBox 9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5" name="TextBox 10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6" name="TextBox 11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7" name="TextBox 12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" name="TextBox 13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9" name="TextBox 14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0" name="TextBox 15"/>
            <p:cNvSpPr/>
            <p:nvPr/>
          </p:nvSpPr>
          <p:spPr>
            <a:xfrm>
              <a:off x="78318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9" dur="indefinite" restart="never" nodeType="tmRoot">
          <p:childTnLst>
            <p:seq>
              <p:cTn id="70" dur="indefinite" nodeType="mainSeq">
                <p:childTnLst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Shortest Job First (SJF)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blipFill rotWithShape="0">
            <a:blip r:embed="rId1"/>
            <a:stretch>
              <a:fillRect l="-621" t="-1205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3" name="Rectangle 16"/>
          <p:cNvSpPr/>
          <p:nvPr/>
        </p:nvSpPr>
        <p:spPr>
          <a:xfrm>
            <a:off x="6962760" y="3962520"/>
            <a:ext cx="583560" cy="99036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" name="Rectangle 17"/>
          <p:cNvSpPr/>
          <p:nvPr/>
        </p:nvSpPr>
        <p:spPr>
          <a:xfrm>
            <a:off x="918360" y="3962520"/>
            <a:ext cx="60440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5" name="Rectangle 18"/>
          <p:cNvSpPr/>
          <p:nvPr/>
        </p:nvSpPr>
        <p:spPr>
          <a:xfrm>
            <a:off x="7532640" y="3962520"/>
            <a:ext cx="583560" cy="9903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" name="Rectangle 3"/>
          <p:cNvSpPr/>
          <p:nvPr/>
        </p:nvSpPr>
        <p:spPr>
          <a:xfrm>
            <a:off x="118800" y="3753720"/>
            <a:ext cx="8697240" cy="3103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57" name="Group 6"/>
          <p:cNvGrpSpPr/>
          <p:nvPr/>
        </p:nvGrpSpPr>
        <p:grpSpPr>
          <a:xfrm>
            <a:off x="762120" y="4777200"/>
            <a:ext cx="8410680" cy="639360"/>
            <a:chOff x="762120" y="4777200"/>
            <a:chExt cx="8410680" cy="639360"/>
          </a:xfrm>
        </p:grpSpPr>
        <p:cxnSp>
          <p:nvCxnSpPr>
            <p:cNvPr id="158" name="Straight Arrow Connector 7"/>
            <p:cNvCxnSpPr/>
            <p:nvPr/>
          </p:nvCxnSpPr>
          <p:spPr>
            <a:xfrm>
              <a:off x="918360" y="4952880"/>
              <a:ext cx="762012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59" name="TextBox 8"/>
            <p:cNvSpPr/>
            <p:nvPr/>
          </p:nvSpPr>
          <p:spPr>
            <a:xfrm>
              <a:off x="8492400" y="477720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0" name="TextBox 9"/>
            <p:cNvSpPr/>
            <p:nvPr/>
          </p:nvSpPr>
          <p:spPr>
            <a:xfrm>
              <a:off x="762120" y="5046840"/>
              <a:ext cx="307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1" name="TextBox 10"/>
            <p:cNvSpPr/>
            <p:nvPr/>
          </p:nvSpPr>
          <p:spPr>
            <a:xfrm>
              <a:off x="309924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2" name="TextBox 11"/>
            <p:cNvSpPr/>
            <p:nvPr/>
          </p:nvSpPr>
          <p:spPr>
            <a:xfrm>
              <a:off x="186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3" name="TextBox 12"/>
            <p:cNvSpPr/>
            <p:nvPr/>
          </p:nvSpPr>
          <p:spPr>
            <a:xfrm>
              <a:off x="429552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4" name="TextBox 13"/>
            <p:cNvSpPr/>
            <p:nvPr/>
          </p:nvSpPr>
          <p:spPr>
            <a:xfrm>
              <a:off x="5490360" y="50468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80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5" name="TextBox 14"/>
            <p:cNvSpPr/>
            <p:nvPr/>
          </p:nvSpPr>
          <p:spPr>
            <a:xfrm>
              <a:off x="66852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6" name="TextBox 15"/>
            <p:cNvSpPr/>
            <p:nvPr/>
          </p:nvSpPr>
          <p:spPr>
            <a:xfrm>
              <a:off x="7831800" y="504684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7" dur="indefinite" restart="never" nodeType="tmRoot">
          <p:childTnLst>
            <p:seq>
              <p:cTn id="108" dur="indefinite" nodeType="mainSeq"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3354</TotalTime>
  <Application>LibreOffice/25.2.2.2$Linux_X86_64 LibreOffice_project/7370d4be9e3cf6031a51beef54ff3bda878e3fac</Application>
  <AppVersion>15.0000</AppVersion>
  <Words>1425</Words>
  <Paragraphs>374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2020-03-27T23:05:30Z</dcterms:created>
  <dc:creator>Eleanor Birrell</dc:creator>
  <dc:description/>
  <dc:language>en-US</dc:language>
  <cp:lastModifiedBy/>
  <dcterms:modified xsi:type="dcterms:W3CDTF">2025-04-01T11:53:45Z</dcterms:modified>
  <cp:revision>69</cp:revision>
  <dc:subject/>
  <dc:title>Lecture 16: CPU Scheduling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On-screen Show (4:3)</vt:lpwstr>
  </property>
  <property fmtid="{D5CDD505-2E9C-101B-9397-08002B2CF9AE}" pid="4" name="Slides">
    <vt:i4>21</vt:i4>
  </property>
</Properties>
</file>