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_rels/theme1.xml.rels" ContentType="application/vnd.openxmlformats-package.relationships+xml"/>
  <Override PartName="/ppt/theme/theme1.xml" ContentType="application/vnd.openxmlformats-officedocument.theme+xml"/>
  <Override PartName="/ppt/theme/theme12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media/image6.png" ContentType="image/png"/>
  <Override PartName="/ppt/media/image10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7.png" ContentType="image/png"/>
  <Override PartName="/ppt/media/image8.png" ContentType="image/png"/>
  <Override PartName="/ppt/media/image9.png" ContentType="image/png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_rels/slide5.xml.rels" ContentType="application/vnd.openxmlformats-package.relationships+xml"/>
  <Override PartName="/ppt/slides/_rels/slide21.xml.rels" ContentType="application/vnd.openxmlformats-package.relationships+xml"/>
  <Override PartName="/ppt/slides/_rels/slide19.xml.rels" ContentType="application/vnd.openxmlformats-package.relationships+xml"/>
  <Override PartName="/ppt/slides/_rels/slide4.xml.rels" ContentType="application/vnd.openxmlformats-package.relationships+xml"/>
  <Override PartName="/ppt/slides/_rels/slide20.xml.rels" ContentType="application/vnd.openxmlformats-package.relationships+xml"/>
  <Override PartName="/ppt/slides/_rels/slide18.xml.rels" ContentType="application/vnd.openxmlformats-package.relationships+xml"/>
  <Override PartName="/ppt/slides/_rels/slide3.xml.rels" ContentType="application/vnd.openxmlformats-package.relationships+xml"/>
  <Override PartName="/ppt/slides/_rels/slide17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9.xml.rels" ContentType="application/vnd.openxmlformats-package.relationships+xml"/>
  <Override PartName="/ppt/slides/_rels/slide11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.xml.rels" ContentType="application/vnd.openxmlformats-package.relationships+xml"/>
  <Override PartName="/ppt/slides/_rels/slide16.xml.rels" ContentType="application/vnd.openxmlformats-package.relationships+xml"/>
  <Override PartName="/ppt/slides/_rels/slide2.xml.rels" ContentType="application/vnd.openxmlformats-package.relationships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17.xml" ContentType="application/vnd.openxmlformats-officedocument.presentationml.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s/slide20.xml" ContentType="application/vnd.openxmlformats-officedocument.presentationml.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slides/slide5.xml" ContentType="application/vnd.openxmlformats-officedocument.presentationml.slide+xml"/>
  <Override PartName="/ppt/slides/slide21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_rels/notesSlide11.xml.rels" ContentType="application/vnd.openxmlformats-package.relationships+xml"/>
  <Override PartName="/ppt/notesSlides/_rels/notesSlide8.xml.rels" ContentType="application/vnd.openxmlformats-package.relationships+xml"/>
  <Override PartName="/ppt/notesSlides/notesSlide11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</p:sldIdLst>
  <p:sldSz cx="9144000" cy="6858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1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Click to move the slide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Click to edit the notes format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&lt;header&gt;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dt" idx="33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&lt;date/time&gt;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ftr" idx="34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88" name="PlaceHolder 6"/>
          <p:cNvSpPr>
            <a:spLocks noGrp="1"/>
          </p:cNvSpPr>
          <p:nvPr>
            <p:ph type="sldNum" idx="35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buNone/>
            </a:pPr>
            <a:fld id="{E4430F81-314C-41CF-80EA-63877389E862}" type="slidenum"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346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lnSpc>
                <a:spcPct val="100000"/>
              </a:lnSpc>
              <a:buNone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Problems: responsiveness, fairness, starvation, assumption 4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47" name="PlaceHolder 3"/>
          <p:cNvSpPr>
            <a:spLocks noGrp="1"/>
          </p:cNvSpPr>
          <p:nvPr>
            <p:ph type="sldNum" idx="37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70D9EB55-DF69-4C59-8909-E65351332431}" type="slidenum">
              <a: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20</a:t>
            </a:fld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343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buNone/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44" name="PlaceHolder 3"/>
          <p:cNvSpPr>
            <a:spLocks noGrp="1"/>
          </p:cNvSpPr>
          <p:nvPr>
            <p:ph type="sldNum" idx="36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DC88DB64-2C6C-4313-8395-1AE94E646D66}" type="slidenum">
              <a: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20</a:t>
            </a:fld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 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1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cxnSp>
        <p:nvCxnSpPr>
          <p:cNvPr id="2" name="Straight Connector 7"/>
          <p:cNvCxnSpPr/>
          <p:nvPr/>
        </p:nvCxnSpPr>
        <p:spPr>
          <a:xfrm>
            <a:off x="685800" y="3398400"/>
            <a:ext cx="7848720" cy="1800"/>
          </a:xfrm>
          <a:prstGeom prst="straightConnector1">
            <a:avLst/>
          </a:prstGeom>
          <a:ln w="19050">
            <a:solidFill>
              <a:srgbClr val="323232"/>
            </a:solidFill>
            <a:round/>
          </a:ln>
        </p:spPr>
      </p:cxnSp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li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k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o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d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it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a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r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ti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tl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y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dt" idx="1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&lt;date/time&gt;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5" name="PlaceHolder 3"/>
          <p:cNvSpPr>
            <a:spLocks noGrp="1"/>
          </p:cNvSpPr>
          <p:nvPr>
            <p:ph type="ftr" idx="2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6" name="PlaceHolder 4"/>
          <p:cNvSpPr>
            <a:spLocks noGrp="1"/>
          </p:cNvSpPr>
          <p:nvPr>
            <p:ph type="sldNum" idx="3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52F57269-03F3-4AA0-8EC6-7F533EF5351D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7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Click to edit the outline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text format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Outline Level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Outline Level</a:t>
            </a:r>
            <a:endParaRPr b="0" lang="en-US" sz="1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Outline 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Sixth 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Outline 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Sevent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 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Outline 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ontent with Caption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67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792000"/>
            <a:ext cx="2139480" cy="1261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Click to edit Master title style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2971800" y="792000"/>
            <a:ext cx="5714640" cy="55774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641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32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Click to edit Master text styles</a:t>
            </a:r>
            <a:endParaRPr b="0" lang="en-US" sz="32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561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level</a:t>
            </a:r>
            <a:endParaRPr b="0" lang="en-US" sz="2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level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00584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188720" indent="-13716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57200" y="2130480"/>
            <a:ext cx="2139480" cy="4243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100000"/>
              </a:lnSpc>
              <a:spcBef>
                <a:spcPts val="281"/>
              </a:spcBef>
              <a:buNone/>
              <a:tabLst>
                <a:tab algn="l" pos="0"/>
              </a:tabLst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Click to edit Master text styles</a:t>
            </a:r>
            <a:endParaRPr b="0" lang="en-US" sz="1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dt" idx="27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&lt;date/time&gt;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ftr" idx="28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73" name="PlaceHolder 6"/>
          <p:cNvSpPr>
            <a:spLocks noGrp="1"/>
          </p:cNvSpPr>
          <p:nvPr>
            <p:ph type="sldNum" idx="29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B4CF5BB8-D87C-4215-B71B-6DAF9BFE3785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cxnSp>
        <p:nvCxnSpPr>
          <p:cNvPr id="74" name="Straight Connector 8"/>
          <p:cNvCxnSpPr/>
          <p:nvPr/>
        </p:nvCxnSpPr>
        <p:spPr>
          <a:xfrm flipH="1">
            <a:off x="2774880" y="792000"/>
            <a:ext cx="1800" cy="5578200"/>
          </a:xfrm>
          <a:prstGeom prst="straightConnector1">
            <a:avLst/>
          </a:prstGeom>
          <a:ln w="19050">
            <a:solidFill>
              <a:srgbClr val="323232"/>
            </a:solidFill>
            <a:round/>
          </a:ln>
        </p:spPr>
      </p:cxn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Picture with Caption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76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792360"/>
            <a:ext cx="2142360" cy="12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rm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Click to edit Master title style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2858760" y="838080"/>
            <a:ext cx="5904000" cy="5500080"/>
          </a:xfrm>
          <a:prstGeom prst="rect">
            <a:avLst/>
          </a:prstGeom>
          <a:solidFill>
            <a:schemeClr val="lt2"/>
          </a:solidFill>
          <a:ln w="76320">
            <a:solidFill>
              <a:srgbClr val="ffffff"/>
            </a:solidFill>
            <a:miter/>
          </a:ln>
          <a:effectLst>
            <a:outerShdw dist="12600" dir="5400000" blurRad="50760" rotWithShape="0">
              <a:srgbClr val="000000">
                <a:alpha val="59000"/>
              </a:srgbClr>
            </a:outerShdw>
          </a:effectLst>
        </p:spPr>
        <p:txBody>
          <a:bodyPr lIns="90000" rIns="90000" tIns="45000" bIns="45000" anchor="t">
            <a:no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32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Click icon to add picture</a:t>
            </a:r>
            <a:endParaRPr b="0" lang="en-US" sz="32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57200" y="2133720"/>
            <a:ext cx="2139480" cy="4242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100000"/>
              </a:lnSpc>
              <a:spcBef>
                <a:spcPts val="281"/>
              </a:spcBef>
              <a:buNone/>
              <a:tabLst>
                <a:tab algn="l" pos="0"/>
              </a:tabLst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Click to edit Master text styles</a:t>
            </a:r>
            <a:endParaRPr b="0" lang="en-US" sz="1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dt" idx="30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&lt;date/time&gt;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 type="ftr" idx="31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 type="sldNum" idx="32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6ED9A3FD-4A72-40F8-AC02-FA1B73D8B58B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x" preserve="1">
  <p:cSld name="Title and Vertical Tex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9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li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k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o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d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a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r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y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 vert="eaVer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Click to edit Master text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styles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005840" indent="-182880" defTabSz="914400">
              <a:lnSpc>
                <a:spcPct val="100000"/>
              </a:lnSpc>
              <a:spcBef>
                <a:spcPts val="32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level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188720" indent="-137160" defTabSz="914400">
              <a:lnSpc>
                <a:spcPct val="100000"/>
              </a:lnSpc>
              <a:spcBef>
                <a:spcPts val="281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level</a:t>
            </a:r>
            <a:endParaRPr b="0" lang="en-US" sz="1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dt" idx="4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&lt;date/time&gt;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13" name="PlaceHolder 4"/>
          <p:cNvSpPr>
            <a:spLocks noGrp="1"/>
          </p:cNvSpPr>
          <p:nvPr>
            <p:ph type="ftr" idx="5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14" name="PlaceHolder 5"/>
          <p:cNvSpPr>
            <a:spLocks noGrp="1"/>
          </p:cNvSpPr>
          <p:nvPr>
            <p:ph type="sldNum" idx="6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87AD75D1-70DA-4148-B973-09879C151993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itleAndTx" preserve="1">
  <p:cSld name="Vertical Title and Tex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16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629400" y="609480"/>
            <a:ext cx="2057040" cy="58669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 vert="eaVert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li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k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o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d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it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a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r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ti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tl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y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609480"/>
            <a:ext cx="6019560" cy="58669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 vert="eaVer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Click to edit Master text styles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005840" indent="-182880" defTabSz="914400">
              <a:lnSpc>
                <a:spcPct val="100000"/>
              </a:lnSpc>
              <a:spcBef>
                <a:spcPts val="32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level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188720" indent="-137160" defTabSz="914400">
              <a:lnSpc>
                <a:spcPct val="100000"/>
              </a:lnSpc>
              <a:spcBef>
                <a:spcPts val="281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level</a:t>
            </a:r>
            <a:endParaRPr b="0" lang="en-US" sz="1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dt" idx="7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&lt;date/time&gt;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ftr" idx="8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21" name="PlaceHolder 5"/>
          <p:cNvSpPr>
            <a:spLocks noGrp="1"/>
          </p:cNvSpPr>
          <p:nvPr>
            <p:ph type="sldNum" idx="9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80A9F7B3-1AA1-49BE-A77B-C4B733B93159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 and Conten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23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k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o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d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a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r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y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Click to edit Master text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styles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005840" indent="-182880" defTabSz="914400">
              <a:lnSpc>
                <a:spcPct val="100000"/>
              </a:lnSpc>
              <a:spcBef>
                <a:spcPts val="32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level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188720" indent="-137160" defTabSz="914400">
              <a:lnSpc>
                <a:spcPct val="100000"/>
              </a:lnSpc>
              <a:spcBef>
                <a:spcPts val="281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level</a:t>
            </a:r>
            <a:endParaRPr b="0" lang="en-US" sz="1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dt" idx="10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&lt;date/time&gt;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ftr" idx="11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 type="sldNum" idx="12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23E0FBFC-0E0D-43DE-850C-90DDB373BE14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Section Header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30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722160" y="2362320"/>
            <a:ext cx="7772040" cy="2199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rm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C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l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i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c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k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o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d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i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M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a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s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r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i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l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s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y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l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endParaRPr b="0" lang="en-US" sz="4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722160" y="4626720"/>
            <a:ext cx="7772040" cy="14997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Click to edit Master text styles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dt" idx="13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&lt;date/time&gt;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ftr" idx="14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sldNum" idx="15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6ADE07B5-DF1F-4DA5-AEBF-045BD0156840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cxnSp>
        <p:nvCxnSpPr>
          <p:cNvPr id="36" name="Straight Connector 6"/>
          <p:cNvCxnSpPr/>
          <p:nvPr/>
        </p:nvCxnSpPr>
        <p:spPr>
          <a:xfrm>
            <a:off x="731520" y="4599360"/>
            <a:ext cx="7848720" cy="1800"/>
          </a:xfrm>
          <a:prstGeom prst="straightConnector1">
            <a:avLst/>
          </a:prstGeom>
          <a:ln w="19050">
            <a:solidFill>
              <a:srgbClr val="323232"/>
            </a:solidFill>
            <a:round/>
          </a:ln>
        </p:spPr>
      </p:cxn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wo Conten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38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li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k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o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d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it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a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r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ti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tl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y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73280"/>
            <a:ext cx="4038120" cy="4717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561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Click to edit Master text </a:t>
            </a:r>
            <a:r>
              <a:rPr b="0" lang="en-US" sz="2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styles</a:t>
            </a:r>
            <a:endParaRPr b="0" lang="en-US" sz="2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level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00584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188720" indent="-13716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4648320" y="1673280"/>
            <a:ext cx="4038120" cy="4717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561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Click to edit Master text styles</a:t>
            </a:r>
            <a:endParaRPr b="0" lang="en-US" sz="2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level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00584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188720" indent="-13716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dt" idx="16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&lt;date/time&gt;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ftr" idx="17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44" name="PlaceHolder 6"/>
          <p:cNvSpPr>
            <a:spLocks noGrp="1"/>
          </p:cNvSpPr>
          <p:nvPr>
            <p:ph type="sldNum" idx="18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AD46B3FE-CCDC-42A7-9160-B2F317AC9523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omparison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46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Click to edit Master title style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76520"/>
            <a:ext cx="3931560" cy="639360"/>
          </a:xfrm>
          <a:prstGeom prst="rect">
            <a:avLst/>
          </a:prstGeom>
          <a:noFill/>
          <a:ln w="44280">
            <a:noFill/>
          </a:ln>
        </p:spPr>
        <p:txBody>
          <a:bodyPr lIns="91440" rIns="91440" tIns="45720" bIns="45720" anchor="ctr">
            <a:normAutofit/>
          </a:bodyPr>
          <a:p>
            <a:pPr indent="0" algn="ctr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Click to edit Master text styles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57200" y="2438280"/>
            <a:ext cx="3931560" cy="3951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Click to edit Master text styles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005840" indent="-182880" defTabSz="914400">
              <a:lnSpc>
                <a:spcPct val="100000"/>
              </a:lnSpc>
              <a:spcBef>
                <a:spcPts val="32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level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188720" indent="-137160" defTabSz="914400">
              <a:lnSpc>
                <a:spcPct val="100000"/>
              </a:lnSpc>
              <a:spcBef>
                <a:spcPts val="32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level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4754880" y="1676520"/>
            <a:ext cx="3931560" cy="639360"/>
          </a:xfrm>
          <a:prstGeom prst="rect">
            <a:avLst/>
          </a:prstGeom>
          <a:noFill/>
          <a:ln w="44280">
            <a:noFill/>
          </a:ln>
        </p:spPr>
        <p:txBody>
          <a:bodyPr lIns="91440" rIns="91440" tIns="45720" bIns="45720" anchor="ctr">
            <a:normAutofit/>
          </a:bodyPr>
          <a:p>
            <a:pPr indent="0" algn="ctr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Click to edit Master text styles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51" name="PlaceHolder 5"/>
          <p:cNvSpPr>
            <a:spLocks noGrp="1"/>
          </p:cNvSpPr>
          <p:nvPr>
            <p:ph type="body"/>
          </p:nvPr>
        </p:nvSpPr>
        <p:spPr>
          <a:xfrm>
            <a:off x="4754880" y="2438280"/>
            <a:ext cx="3931560" cy="3951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Click to edit Master text styles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005840" indent="-182880" defTabSz="914400">
              <a:lnSpc>
                <a:spcPct val="100000"/>
              </a:lnSpc>
              <a:spcBef>
                <a:spcPts val="32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level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188720" indent="-137160" defTabSz="914400">
              <a:lnSpc>
                <a:spcPct val="100000"/>
              </a:lnSpc>
              <a:spcBef>
                <a:spcPts val="32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level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52" name="PlaceHolder 6"/>
          <p:cNvSpPr>
            <a:spLocks noGrp="1"/>
          </p:cNvSpPr>
          <p:nvPr>
            <p:ph type="ftr" idx="19"/>
          </p:nvPr>
        </p:nvSpPr>
        <p:spPr>
          <a:xfrm>
            <a:off x="457200" y="18360"/>
            <a:ext cx="70862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53" name="PlaceHolder 7"/>
          <p:cNvSpPr>
            <a:spLocks noGrp="1"/>
          </p:cNvSpPr>
          <p:nvPr>
            <p:ph type="sldNum" idx="20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344A40E5-3182-4565-9072-FBEF029D7C0F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cxnSp>
        <p:nvCxnSpPr>
          <p:cNvPr id="54" name="Straight Connector 10"/>
          <p:cNvCxnSpPr/>
          <p:nvPr/>
        </p:nvCxnSpPr>
        <p:spPr>
          <a:xfrm flipH="1">
            <a:off x="4572000" y="1691640"/>
            <a:ext cx="1080" cy="4709520"/>
          </a:xfrm>
          <a:prstGeom prst="straightConnector1">
            <a:avLst/>
          </a:prstGeom>
          <a:ln w="19050">
            <a:solidFill>
              <a:srgbClr val="323232"/>
            </a:solidFill>
            <a:round/>
          </a:ln>
        </p:spPr>
      </p:cxn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56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Click to edit Master title style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dt" idx="21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&lt;date/time&gt;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ftr" idx="22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sldNum" idx="23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236E6B0B-6D73-4CD2-BE4C-C40ECE78203A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62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63" name="PlaceHolder 1"/>
          <p:cNvSpPr>
            <a:spLocks noGrp="1"/>
          </p:cNvSpPr>
          <p:nvPr>
            <p:ph type="dt" idx="24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&lt;date/time&gt;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ftr" idx="25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sldNum" idx="26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0A3BD8D6-13C4-404C-B84E-21F0C3F42D8A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4.xml"/><Relationship Id="rId3" Type="http://schemas.openxmlformats.org/officeDocument/2006/relationships/notesSlide" Target="../notesSlides/notesSlide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4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4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7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4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4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4.xml"/><Relationship Id="rId3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4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subTitle"/>
          </p:nvPr>
        </p:nvSpPr>
        <p:spPr>
          <a:xfrm>
            <a:off x="685800" y="3505320"/>
            <a:ext cx="7924320" cy="6091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defTabSz="914400"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CS 105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	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	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       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	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	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         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	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Spring 2025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title"/>
          </p:nvPr>
        </p:nvSpPr>
        <p:spPr>
          <a:xfrm>
            <a:off x="685800" y="2666880"/>
            <a:ext cx="7848360" cy="631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32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</a:t>
            </a:r>
            <a:r>
              <a:rPr b="0" lang="en-US" sz="32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32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</a:t>
            </a:r>
            <a:r>
              <a:rPr b="0" lang="en-US" sz="32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32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u</a:t>
            </a:r>
            <a:r>
              <a:rPr b="0" lang="en-US" sz="32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r</a:t>
            </a:r>
            <a:r>
              <a:rPr b="0" lang="en-US" sz="32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32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32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1</a:t>
            </a:r>
            <a:r>
              <a:rPr b="0" lang="en-US" sz="32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8</a:t>
            </a:r>
            <a:r>
              <a:rPr b="0" lang="en-US" sz="32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: </a:t>
            </a:r>
            <a:r>
              <a:rPr b="0" lang="en-US" sz="32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</a:t>
            </a:r>
            <a:r>
              <a:rPr b="0" lang="en-US" sz="32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P</a:t>
            </a:r>
            <a:r>
              <a:rPr b="0" lang="en-US" sz="32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U</a:t>
            </a:r>
            <a:r>
              <a:rPr b="0" lang="en-US" sz="32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32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</a:t>
            </a:r>
            <a:r>
              <a:rPr b="0" lang="en-US" sz="32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</a:t>
            </a:r>
            <a:r>
              <a:rPr b="0" lang="en-US" sz="32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h</a:t>
            </a:r>
            <a:r>
              <a:rPr b="0" lang="en-US" sz="32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32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d</a:t>
            </a:r>
            <a:r>
              <a:rPr b="0" lang="en-US" sz="32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u</a:t>
            </a:r>
            <a:r>
              <a:rPr b="0" lang="en-US" sz="32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</a:t>
            </a:r>
            <a:r>
              <a:rPr b="0" lang="en-US" sz="32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</a:t>
            </a:r>
            <a:r>
              <a:rPr b="0" lang="en-US" sz="32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n</a:t>
            </a:r>
            <a:r>
              <a:rPr b="0" lang="en-US" sz="32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g</a:t>
            </a:r>
            <a:endParaRPr b="0" lang="en-US" sz="32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91" name="Title 1"/>
          <p:cNvSpPr/>
          <p:nvPr/>
        </p:nvSpPr>
        <p:spPr>
          <a:xfrm>
            <a:off x="685800" y="4643280"/>
            <a:ext cx="7848360" cy="631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2400" spc="-99" strike="noStrike" u="none">
              <a:solidFill>
                <a:schemeClr val="lt2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Simplifying Assumptions (for now)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6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457200" indent="-45720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AutoNum type="arabicParenR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Once you start a job, you complete that job before beginning the next job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457200" indent="-45720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AutoNum type="arabicParenR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The run-time of each job is known in advance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457200" indent="-45720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AutoNum type="arabicParenR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All jobs only use the CPU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cxnSp>
        <p:nvCxnSpPr>
          <p:cNvPr id="169" name="Straight Connector 6"/>
          <p:cNvCxnSpPr/>
          <p:nvPr/>
        </p:nvCxnSpPr>
        <p:spPr>
          <a:xfrm>
            <a:off x="533160" y="1852560"/>
            <a:ext cx="7315560" cy="360"/>
          </a:xfrm>
          <a:prstGeom prst="straightConnector1">
            <a:avLst/>
          </a:prstGeom>
          <a:ln>
            <a:solidFill>
              <a:srgbClr val="521b92"/>
            </a:solidFill>
            <a:round/>
          </a:ln>
        </p:spPr>
      </p:cxnSp>
      <p:cxnSp>
        <p:nvCxnSpPr>
          <p:cNvPr id="170" name="Straight Connector 4"/>
          <p:cNvCxnSpPr/>
          <p:nvPr/>
        </p:nvCxnSpPr>
        <p:spPr>
          <a:xfrm>
            <a:off x="946800" y="2209680"/>
            <a:ext cx="3092040" cy="360"/>
          </a:xfrm>
          <a:prstGeom prst="straightConnector1">
            <a:avLst/>
          </a:prstGeom>
          <a:ln>
            <a:solidFill>
              <a:srgbClr val="521b92"/>
            </a:solidFill>
            <a:round/>
          </a:ln>
        </p:spPr>
      </p:cxn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37" dur="indefinite" restart="never" nodeType="tmRoot">
          <p:childTnLst>
            <p:seq>
              <p:cTn id="138" dur="indefinite" nodeType="mainSeq">
                <p:childTnLst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nodeType="withEffect" fill="hold" presetClass="emph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indefinite"/>
                                        <p:tgtEl>
                                          <p:spTgt spid="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47" dur="indefinite"/>
                                        <p:tgtEl>
                                          <p:spTgt spid="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 fontScale="85000" lnSpcReduction="9999"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Shortest Time-to-Completion First (STCF)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72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5257440"/>
          </a:xfrm>
          <a:prstGeom prst="rect">
            <a:avLst/>
          </a:prstGeom>
          <a:blipFill rotWithShape="0">
            <a:blip r:embed="rId1"/>
            <a:stretch>
              <a:fillRect l="-621" t="-1691"/>
            </a:stretch>
          </a:blipFill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rgbClr val="ffffff">
                    <a:alpha val="1000"/>
                  </a:srgbClr>
                </a:solidFill>
                <a:effectLst/>
                <a:uFillTx/>
                <a:latin typeface="Arial"/>
              </a:rPr>
              <a:t> 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grpSp>
        <p:nvGrpSpPr>
          <p:cNvPr id="173" name="Group 6"/>
          <p:cNvGrpSpPr/>
          <p:nvPr/>
        </p:nvGrpSpPr>
        <p:grpSpPr>
          <a:xfrm>
            <a:off x="762120" y="4777200"/>
            <a:ext cx="8410680" cy="639360"/>
            <a:chOff x="762120" y="4777200"/>
            <a:chExt cx="8410680" cy="639360"/>
          </a:xfrm>
        </p:grpSpPr>
        <p:cxnSp>
          <p:nvCxnSpPr>
            <p:cNvPr id="174" name="Straight Arrow Connector 7"/>
            <p:cNvCxnSpPr/>
            <p:nvPr/>
          </p:nvCxnSpPr>
          <p:spPr>
            <a:xfrm>
              <a:off x="918360" y="4952880"/>
              <a:ext cx="7620120" cy="360"/>
            </a:xfrm>
            <a:prstGeom prst="straightConnector1">
              <a:avLst/>
            </a:prstGeom>
            <a:ln>
              <a:solidFill>
                <a:srgbClr val="000000"/>
              </a:solidFill>
              <a:round/>
              <a:tailEnd len="med" type="triangle" w="med"/>
            </a:ln>
          </p:spPr>
        </p:cxnSp>
        <p:sp>
          <p:nvSpPr>
            <p:cNvPr id="175" name="TextBox 8"/>
            <p:cNvSpPr/>
            <p:nvPr/>
          </p:nvSpPr>
          <p:spPr>
            <a:xfrm>
              <a:off x="8492400" y="4777200"/>
              <a:ext cx="68040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Time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76" name="TextBox 9"/>
            <p:cNvSpPr/>
            <p:nvPr/>
          </p:nvSpPr>
          <p:spPr>
            <a:xfrm>
              <a:off x="762120" y="5046840"/>
              <a:ext cx="30780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77" name="TextBox 10"/>
            <p:cNvSpPr/>
            <p:nvPr/>
          </p:nvSpPr>
          <p:spPr>
            <a:xfrm>
              <a:off x="3099240" y="5046840"/>
              <a:ext cx="43488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40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78" name="TextBox 11"/>
            <p:cNvSpPr/>
            <p:nvPr/>
          </p:nvSpPr>
          <p:spPr>
            <a:xfrm>
              <a:off x="1865520" y="5046840"/>
              <a:ext cx="43488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20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79" name="TextBox 12"/>
            <p:cNvSpPr/>
            <p:nvPr/>
          </p:nvSpPr>
          <p:spPr>
            <a:xfrm>
              <a:off x="4295520" y="5046840"/>
              <a:ext cx="43488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60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80" name="TextBox 13"/>
            <p:cNvSpPr/>
            <p:nvPr/>
          </p:nvSpPr>
          <p:spPr>
            <a:xfrm>
              <a:off x="5490360" y="5046840"/>
              <a:ext cx="43488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80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81" name="TextBox 14"/>
            <p:cNvSpPr/>
            <p:nvPr/>
          </p:nvSpPr>
          <p:spPr>
            <a:xfrm>
              <a:off x="6685200" y="5046840"/>
              <a:ext cx="56196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100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82" name="TextBox 15"/>
            <p:cNvSpPr/>
            <p:nvPr/>
          </p:nvSpPr>
          <p:spPr>
            <a:xfrm>
              <a:off x="7831800" y="5046840"/>
              <a:ext cx="56196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120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sp>
        <p:nvSpPr>
          <p:cNvPr id="183" name="Rectangle 16"/>
          <p:cNvSpPr/>
          <p:nvPr/>
        </p:nvSpPr>
        <p:spPr>
          <a:xfrm>
            <a:off x="1219320" y="3962520"/>
            <a:ext cx="300240" cy="990360"/>
          </a:xfrm>
          <a:prstGeom prst="rect">
            <a:avLst/>
          </a:prstGeom>
          <a:solidFill>
            <a:srgbClr val="d1c7f6"/>
          </a:solidFill>
          <a:ln>
            <a:solidFill>
              <a:srgbClr val="9a93b5"/>
            </a:solidFill>
            <a:rou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B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84" name="Rectangle 17"/>
          <p:cNvSpPr/>
          <p:nvPr/>
        </p:nvSpPr>
        <p:spPr>
          <a:xfrm>
            <a:off x="2386800" y="3962520"/>
            <a:ext cx="5742360" cy="990360"/>
          </a:xfrm>
          <a:prstGeom prst="rect">
            <a:avLst/>
          </a:prstGeom>
          <a:solidFill>
            <a:srgbClr val="917dd0"/>
          </a:solidFill>
          <a:ln>
            <a:solidFill>
              <a:srgbClr val="6b5c99"/>
            </a:solidFill>
            <a:rou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</a:t>
            </a:r>
            <a:endParaRPr b="0" lang="en-US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85" name="Rectangle 18"/>
          <p:cNvSpPr/>
          <p:nvPr/>
        </p:nvSpPr>
        <p:spPr>
          <a:xfrm>
            <a:off x="1803240" y="3962520"/>
            <a:ext cx="583560" cy="990360"/>
          </a:xfrm>
          <a:prstGeom prst="rect">
            <a:avLst/>
          </a:prstGeom>
          <a:solidFill>
            <a:srgbClr val="bda2e0"/>
          </a:solidFill>
          <a:ln>
            <a:solidFill>
              <a:srgbClr val="8b77a5"/>
            </a:solidFill>
            <a:rou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86" name="Rectangle 19"/>
          <p:cNvSpPr/>
          <p:nvPr/>
        </p:nvSpPr>
        <p:spPr>
          <a:xfrm>
            <a:off x="918360" y="3962520"/>
            <a:ext cx="300240" cy="990360"/>
          </a:xfrm>
          <a:prstGeom prst="rect">
            <a:avLst/>
          </a:prstGeom>
          <a:solidFill>
            <a:srgbClr val="917dd0"/>
          </a:solidFill>
          <a:ln>
            <a:solidFill>
              <a:srgbClr val="6b5c99"/>
            </a:solidFill>
            <a:rou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</a:t>
            </a:r>
            <a:endParaRPr b="0" lang="en-US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87" name="Rectangle 3"/>
          <p:cNvSpPr/>
          <p:nvPr/>
        </p:nvSpPr>
        <p:spPr>
          <a:xfrm>
            <a:off x="1227960" y="3962520"/>
            <a:ext cx="583560" cy="990360"/>
          </a:xfrm>
          <a:prstGeom prst="rect">
            <a:avLst/>
          </a:prstGeom>
          <a:solidFill>
            <a:srgbClr val="d1c7f6"/>
          </a:solidFill>
          <a:ln>
            <a:solidFill>
              <a:srgbClr val="9a93b5"/>
            </a:solidFill>
            <a:rou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B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48" dur="indefinite" restart="never" nodeType="tmRoot">
          <p:childTnLst>
            <p:seq>
              <p:cTn id="149" dur="indefinite" nodeType="mainSeq"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Simplifying Assumptions (for now)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8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457200" indent="-45720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AutoNum type="arabicParenR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Once you start a job, you complete that job before beginning the next job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457200" indent="-45720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AutoNum type="arabicParenR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The run-time of each job is known in advance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457200" indent="-45720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AutoNum type="arabicParenR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All jobs only use the CPU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cxnSp>
        <p:nvCxnSpPr>
          <p:cNvPr id="190" name="Straight Connector 5"/>
          <p:cNvCxnSpPr/>
          <p:nvPr/>
        </p:nvCxnSpPr>
        <p:spPr>
          <a:xfrm>
            <a:off x="546120" y="1865520"/>
            <a:ext cx="7315560" cy="360"/>
          </a:xfrm>
          <a:prstGeom prst="straightConnector1">
            <a:avLst/>
          </a:prstGeom>
          <a:ln>
            <a:solidFill>
              <a:srgbClr val="521b92"/>
            </a:solidFill>
            <a:round/>
          </a:ln>
        </p:spPr>
      </p:cxnSp>
      <p:cxnSp>
        <p:nvCxnSpPr>
          <p:cNvPr id="191" name="Straight Connector 8"/>
          <p:cNvCxnSpPr/>
          <p:nvPr/>
        </p:nvCxnSpPr>
        <p:spPr>
          <a:xfrm>
            <a:off x="960120" y="2214000"/>
            <a:ext cx="3091680" cy="360"/>
          </a:xfrm>
          <a:prstGeom prst="straightConnector1">
            <a:avLst/>
          </a:prstGeom>
          <a:ln>
            <a:solidFill>
              <a:srgbClr val="521b92"/>
            </a:solidFill>
            <a:round/>
          </a:ln>
        </p:spPr>
      </p:cxnSp>
      <p:cxnSp>
        <p:nvCxnSpPr>
          <p:cNvPr id="192" name="Straight Connector 10"/>
          <p:cNvCxnSpPr/>
          <p:nvPr/>
        </p:nvCxnSpPr>
        <p:spPr>
          <a:xfrm>
            <a:off x="533160" y="2666880"/>
            <a:ext cx="6642720" cy="360"/>
          </a:xfrm>
          <a:prstGeom prst="straightConnector1">
            <a:avLst/>
          </a:prstGeom>
          <a:ln>
            <a:solidFill>
              <a:srgbClr val="521b92"/>
            </a:solidFill>
            <a:round/>
          </a:ln>
        </p:spPr>
      </p:cxn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86" dur="indefinite" restart="never" nodeType="tmRoot">
          <p:childTnLst>
            <p:seq>
              <p:cTn id="187" dur="indefinite" nodeType="mainSeq"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nodeType="withEffect" fill="hold" presetClass="emph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indefinite"/>
                                        <p:tgtEl>
                                          <p:spTgt spid="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96" dur="indefinite"/>
                                        <p:tgtEl>
                                          <p:spTgt spid="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nodeType="withEffect" fill="hold" presetClass="emph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indefinite"/>
                                        <p:tgtEl>
                                          <p:spTgt spid="1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203" dur="indefinite"/>
                                        <p:tgtEl>
                                          <p:spTgt spid="1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Round Robin (RR)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9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5257440"/>
          </a:xfrm>
          <a:prstGeom prst="rect">
            <a:avLst/>
          </a:prstGeom>
          <a:blipFill rotWithShape="0">
            <a:blip r:embed="rId1"/>
            <a:stretch>
              <a:fillRect l="-621" t="-1205"/>
            </a:stretch>
          </a:blipFill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rgbClr val="ffffff">
                    <a:alpha val="1000"/>
                  </a:srgbClr>
                </a:solidFill>
                <a:effectLst/>
                <a:uFillTx/>
                <a:latin typeface="Arial"/>
              </a:rPr>
              <a:t> 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grpSp>
        <p:nvGrpSpPr>
          <p:cNvPr id="195" name="Group 4"/>
          <p:cNvGrpSpPr/>
          <p:nvPr/>
        </p:nvGrpSpPr>
        <p:grpSpPr>
          <a:xfrm>
            <a:off x="762120" y="4777200"/>
            <a:ext cx="8410680" cy="639360"/>
            <a:chOff x="762120" y="4777200"/>
            <a:chExt cx="8410680" cy="639360"/>
          </a:xfrm>
        </p:grpSpPr>
        <p:cxnSp>
          <p:nvCxnSpPr>
            <p:cNvPr id="196" name="Straight Arrow Connector 5"/>
            <p:cNvCxnSpPr/>
            <p:nvPr/>
          </p:nvCxnSpPr>
          <p:spPr>
            <a:xfrm>
              <a:off x="918360" y="4952880"/>
              <a:ext cx="7620120" cy="360"/>
            </a:xfrm>
            <a:prstGeom prst="straightConnector1">
              <a:avLst/>
            </a:prstGeom>
            <a:ln>
              <a:solidFill>
                <a:srgbClr val="000000"/>
              </a:solidFill>
              <a:round/>
              <a:tailEnd len="med" type="triangle" w="med"/>
            </a:ln>
          </p:spPr>
        </p:cxnSp>
        <p:sp>
          <p:nvSpPr>
            <p:cNvPr id="197" name="TextBox 6"/>
            <p:cNvSpPr/>
            <p:nvPr/>
          </p:nvSpPr>
          <p:spPr>
            <a:xfrm>
              <a:off x="8492400" y="4777200"/>
              <a:ext cx="68040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Time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98" name="TextBox 7"/>
            <p:cNvSpPr/>
            <p:nvPr/>
          </p:nvSpPr>
          <p:spPr>
            <a:xfrm>
              <a:off x="762120" y="5046840"/>
              <a:ext cx="30780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99" name="TextBox 8"/>
            <p:cNvSpPr/>
            <p:nvPr/>
          </p:nvSpPr>
          <p:spPr>
            <a:xfrm>
              <a:off x="3099240" y="5046840"/>
              <a:ext cx="43488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40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00" name="TextBox 9"/>
            <p:cNvSpPr/>
            <p:nvPr/>
          </p:nvSpPr>
          <p:spPr>
            <a:xfrm>
              <a:off x="1865520" y="5046840"/>
              <a:ext cx="43488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20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01" name="TextBox 10"/>
            <p:cNvSpPr/>
            <p:nvPr/>
          </p:nvSpPr>
          <p:spPr>
            <a:xfrm>
              <a:off x="4295520" y="5046840"/>
              <a:ext cx="43488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60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02" name="TextBox 11"/>
            <p:cNvSpPr/>
            <p:nvPr/>
          </p:nvSpPr>
          <p:spPr>
            <a:xfrm>
              <a:off x="5490360" y="5046840"/>
              <a:ext cx="43488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80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03" name="TextBox 12"/>
            <p:cNvSpPr/>
            <p:nvPr/>
          </p:nvSpPr>
          <p:spPr>
            <a:xfrm>
              <a:off x="6685200" y="5046840"/>
              <a:ext cx="56196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100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04" name="TextBox 13"/>
            <p:cNvSpPr/>
            <p:nvPr/>
          </p:nvSpPr>
          <p:spPr>
            <a:xfrm>
              <a:off x="7831800" y="5046840"/>
              <a:ext cx="56196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120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sp>
        <p:nvSpPr>
          <p:cNvPr id="205" name="Rectangle 17"/>
          <p:cNvSpPr/>
          <p:nvPr/>
        </p:nvSpPr>
        <p:spPr>
          <a:xfrm>
            <a:off x="932760" y="3948120"/>
            <a:ext cx="129960" cy="990360"/>
          </a:xfrm>
          <a:prstGeom prst="rect">
            <a:avLst/>
          </a:prstGeom>
          <a:solidFill>
            <a:srgbClr val="917dd0"/>
          </a:solidFill>
          <a:ln>
            <a:solidFill>
              <a:srgbClr val="6b5c99"/>
            </a:solidFill>
            <a:rou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</a:t>
            </a:r>
            <a:endParaRPr b="0" lang="en-US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06" name="Rectangle 24"/>
          <p:cNvSpPr/>
          <p:nvPr/>
        </p:nvSpPr>
        <p:spPr>
          <a:xfrm>
            <a:off x="1050120" y="3948120"/>
            <a:ext cx="129960" cy="990360"/>
          </a:xfrm>
          <a:prstGeom prst="rect">
            <a:avLst/>
          </a:prstGeom>
          <a:solidFill>
            <a:srgbClr val="d1c7f6"/>
          </a:solidFill>
          <a:ln>
            <a:solidFill>
              <a:srgbClr val="9a93b5"/>
            </a:solidFill>
            <a:rou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B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07" name="Rectangle 25"/>
          <p:cNvSpPr/>
          <p:nvPr/>
        </p:nvSpPr>
        <p:spPr>
          <a:xfrm>
            <a:off x="1160640" y="3948120"/>
            <a:ext cx="129960" cy="990360"/>
          </a:xfrm>
          <a:prstGeom prst="rect">
            <a:avLst/>
          </a:prstGeom>
          <a:solidFill>
            <a:srgbClr val="bda2e0"/>
          </a:solidFill>
          <a:ln>
            <a:solidFill>
              <a:srgbClr val="8b77a5"/>
            </a:solidFill>
            <a:rou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08" name="Rectangle 26"/>
          <p:cNvSpPr/>
          <p:nvPr/>
        </p:nvSpPr>
        <p:spPr>
          <a:xfrm>
            <a:off x="1301040" y="3948120"/>
            <a:ext cx="129960" cy="990360"/>
          </a:xfrm>
          <a:prstGeom prst="rect">
            <a:avLst/>
          </a:prstGeom>
          <a:solidFill>
            <a:srgbClr val="917dd0"/>
          </a:solidFill>
          <a:ln>
            <a:solidFill>
              <a:srgbClr val="6b5c99"/>
            </a:solidFill>
            <a:rou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</a:t>
            </a:r>
            <a:endParaRPr b="0" lang="en-US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09" name="Rectangle 27"/>
          <p:cNvSpPr/>
          <p:nvPr/>
        </p:nvSpPr>
        <p:spPr>
          <a:xfrm>
            <a:off x="1386720" y="3948120"/>
            <a:ext cx="129960" cy="990360"/>
          </a:xfrm>
          <a:prstGeom prst="rect">
            <a:avLst/>
          </a:prstGeom>
          <a:solidFill>
            <a:srgbClr val="d1c7f6"/>
          </a:solidFill>
          <a:ln>
            <a:solidFill>
              <a:srgbClr val="9a93b5"/>
            </a:solidFill>
            <a:rou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B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10" name="Rectangle 28"/>
          <p:cNvSpPr/>
          <p:nvPr/>
        </p:nvSpPr>
        <p:spPr>
          <a:xfrm>
            <a:off x="1503720" y="3948120"/>
            <a:ext cx="129960" cy="990360"/>
          </a:xfrm>
          <a:prstGeom prst="rect">
            <a:avLst/>
          </a:prstGeom>
          <a:solidFill>
            <a:srgbClr val="bda2e0"/>
          </a:solidFill>
          <a:ln>
            <a:solidFill>
              <a:srgbClr val="8b77a5"/>
            </a:solidFill>
            <a:rou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11" name="Rectangle 29"/>
          <p:cNvSpPr/>
          <p:nvPr/>
        </p:nvSpPr>
        <p:spPr>
          <a:xfrm>
            <a:off x="1627920" y="3948120"/>
            <a:ext cx="129960" cy="990360"/>
          </a:xfrm>
          <a:prstGeom prst="rect">
            <a:avLst/>
          </a:prstGeom>
          <a:solidFill>
            <a:srgbClr val="917dd0"/>
          </a:solidFill>
          <a:ln>
            <a:solidFill>
              <a:srgbClr val="6b5c99"/>
            </a:solidFill>
            <a:rou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</a:t>
            </a:r>
            <a:endParaRPr b="0" lang="en-US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12" name="Rectangle 98"/>
          <p:cNvSpPr/>
          <p:nvPr/>
        </p:nvSpPr>
        <p:spPr>
          <a:xfrm>
            <a:off x="1717200" y="3948120"/>
            <a:ext cx="129960" cy="990360"/>
          </a:xfrm>
          <a:prstGeom prst="rect">
            <a:avLst/>
          </a:prstGeom>
          <a:solidFill>
            <a:srgbClr val="d1c7f6"/>
          </a:solidFill>
          <a:ln>
            <a:solidFill>
              <a:srgbClr val="9a93b5"/>
            </a:solidFill>
            <a:rou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B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13" name="Rectangle 99"/>
          <p:cNvSpPr/>
          <p:nvPr/>
        </p:nvSpPr>
        <p:spPr>
          <a:xfrm>
            <a:off x="1842480" y="3940200"/>
            <a:ext cx="129960" cy="990360"/>
          </a:xfrm>
          <a:prstGeom prst="rect">
            <a:avLst/>
          </a:prstGeom>
          <a:solidFill>
            <a:srgbClr val="bda2e0"/>
          </a:solidFill>
          <a:ln>
            <a:solidFill>
              <a:srgbClr val="8b77a5"/>
            </a:solidFill>
            <a:rou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14" name="Rectangle 100"/>
          <p:cNvSpPr/>
          <p:nvPr/>
        </p:nvSpPr>
        <p:spPr>
          <a:xfrm>
            <a:off x="1986840" y="3940200"/>
            <a:ext cx="129960" cy="990360"/>
          </a:xfrm>
          <a:prstGeom prst="rect">
            <a:avLst/>
          </a:prstGeom>
          <a:solidFill>
            <a:srgbClr val="917dd0"/>
          </a:solidFill>
          <a:ln>
            <a:solidFill>
              <a:srgbClr val="6b5c99"/>
            </a:solidFill>
            <a:rou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</a:t>
            </a:r>
            <a:endParaRPr b="0" lang="en-US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15" name="Rectangle 101"/>
          <p:cNvSpPr/>
          <p:nvPr/>
        </p:nvSpPr>
        <p:spPr>
          <a:xfrm>
            <a:off x="2073240" y="3941640"/>
            <a:ext cx="129960" cy="990360"/>
          </a:xfrm>
          <a:prstGeom prst="rect">
            <a:avLst/>
          </a:prstGeom>
          <a:solidFill>
            <a:srgbClr val="d1c7f6"/>
          </a:solidFill>
          <a:ln>
            <a:solidFill>
              <a:srgbClr val="9a93b5"/>
            </a:solidFill>
            <a:rou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B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16" name="Rectangle 102"/>
          <p:cNvSpPr/>
          <p:nvPr/>
        </p:nvSpPr>
        <p:spPr>
          <a:xfrm>
            <a:off x="2215440" y="3941640"/>
            <a:ext cx="129960" cy="990360"/>
          </a:xfrm>
          <a:prstGeom prst="rect">
            <a:avLst/>
          </a:prstGeom>
          <a:solidFill>
            <a:srgbClr val="bda2e0"/>
          </a:solidFill>
          <a:ln>
            <a:solidFill>
              <a:srgbClr val="8b77a5"/>
            </a:solidFill>
            <a:rou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17" name="Rectangle 103"/>
          <p:cNvSpPr/>
          <p:nvPr/>
        </p:nvSpPr>
        <p:spPr>
          <a:xfrm>
            <a:off x="2313720" y="3941640"/>
            <a:ext cx="129960" cy="990360"/>
          </a:xfrm>
          <a:prstGeom prst="rect">
            <a:avLst/>
          </a:prstGeom>
          <a:solidFill>
            <a:srgbClr val="917dd0"/>
          </a:solidFill>
          <a:ln>
            <a:solidFill>
              <a:srgbClr val="6b5c99"/>
            </a:solidFill>
            <a:rou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</a:t>
            </a:r>
            <a:endParaRPr b="0" lang="en-US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18" name="Rectangle 104"/>
          <p:cNvSpPr/>
          <p:nvPr/>
        </p:nvSpPr>
        <p:spPr>
          <a:xfrm>
            <a:off x="2432160" y="3944160"/>
            <a:ext cx="129960" cy="990360"/>
          </a:xfrm>
          <a:prstGeom prst="rect">
            <a:avLst/>
          </a:prstGeom>
          <a:solidFill>
            <a:srgbClr val="d1c7f6"/>
          </a:solidFill>
          <a:ln>
            <a:solidFill>
              <a:srgbClr val="9a93b5"/>
            </a:solidFill>
            <a:rou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B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19" name="Rectangle 105"/>
          <p:cNvSpPr/>
          <p:nvPr/>
        </p:nvSpPr>
        <p:spPr>
          <a:xfrm>
            <a:off x="2572200" y="3947400"/>
            <a:ext cx="129960" cy="990360"/>
          </a:xfrm>
          <a:prstGeom prst="rect">
            <a:avLst/>
          </a:prstGeom>
          <a:solidFill>
            <a:srgbClr val="bda2e0"/>
          </a:solidFill>
          <a:ln>
            <a:solidFill>
              <a:srgbClr val="8b77a5"/>
            </a:solidFill>
            <a:rou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04" dur="indefinite" restart="never" nodeType="tmRoot">
          <p:childTnLst>
            <p:seq>
              <p:cTn id="205" dur="indefinite" nodeType="mainSeq">
                <p:childTnLst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nodeType="afterEffect" fill="hold" presetClass="entr" presetID="1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26" nodeType="afterEffect" fill="hold" presetClass="entr" presetID="1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29" nodeType="afterEffect" fill="hold" presetClass="entr" presetID="1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6000"/>
                            </p:stCondLst>
                            <p:childTnLst>
                              <p:par>
                                <p:cTn id="232" nodeType="afterEffect" fill="hold" presetClass="entr" presetID="1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7500"/>
                            </p:stCondLst>
                            <p:childTnLst>
                              <p:par>
                                <p:cTn id="235" nodeType="afterEffect" fill="hold" presetClass="entr" presetID="1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9000"/>
                            </p:stCondLst>
                            <p:childTnLst>
                              <p:par>
                                <p:cTn id="238" nodeType="afterEffect" fill="hold" presetClass="entr" presetID="1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10500"/>
                            </p:stCondLst>
                            <p:childTnLst>
                              <p:par>
                                <p:cTn id="241" nodeType="afterEffect" fill="hold" presetClass="entr" presetID="1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>
                            <p:stCondLst>
                              <p:cond delay="12000"/>
                            </p:stCondLst>
                            <p:childTnLst>
                              <p:par>
                                <p:cTn id="244" nodeType="afterEffect" fill="hold" presetClass="entr" presetID="1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>
                            <p:stCondLst>
                              <p:cond delay="13500"/>
                            </p:stCondLst>
                            <p:childTnLst>
                              <p:par>
                                <p:cTn id="247" nodeType="afterEffect" fill="hold" presetClass="entr" presetID="1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250" nodeType="afterEffect" fill="hold" presetClass="entr" presetID="1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16500"/>
                            </p:stCondLst>
                            <p:childTnLst>
                              <p:par>
                                <p:cTn id="253" nodeType="afterEffect" fill="hold" presetClass="entr" presetID="1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>
                            <p:stCondLst>
                              <p:cond delay="18000"/>
                            </p:stCondLst>
                            <p:childTnLst>
                              <p:par>
                                <p:cTn id="256" nodeType="afterEffect" fill="hold" presetClass="entr" presetID="1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19500"/>
                            </p:stCondLst>
                            <p:childTnLst>
                              <p:par>
                                <p:cTn id="259" nodeType="afterEffect" fill="hold" presetClass="entr" presetID="1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21000"/>
                            </p:stCondLst>
                            <p:childTnLst>
                              <p:par>
                                <p:cTn id="262" nodeType="afterEffect" fill="hold" presetClass="entr" presetID="1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Exercise 3: Round Robin (RR)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2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5257440"/>
          </a:xfrm>
          <a:prstGeom prst="rect">
            <a:avLst/>
          </a:prstGeom>
          <a:blipFill rotWithShape="0">
            <a:blip r:embed="rId1"/>
            <a:stretch>
              <a:fillRect l="-621" t="-1205"/>
            </a:stretch>
          </a:blipFill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rgbClr val="ffffff">
                    <a:alpha val="1000"/>
                  </a:srgbClr>
                </a:solidFill>
                <a:effectLst/>
                <a:uFillTx/>
                <a:latin typeface="Arial"/>
              </a:rPr>
              <a:t> 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22" name="Rectangle 17"/>
          <p:cNvSpPr/>
          <p:nvPr/>
        </p:nvSpPr>
        <p:spPr>
          <a:xfrm>
            <a:off x="918360" y="3962520"/>
            <a:ext cx="581400" cy="990360"/>
          </a:xfrm>
          <a:prstGeom prst="rect">
            <a:avLst/>
          </a:prstGeom>
          <a:solidFill>
            <a:srgbClr val="917dd0"/>
          </a:solidFill>
          <a:ln>
            <a:solidFill>
              <a:srgbClr val="6b5c99"/>
            </a:solidFill>
            <a:rou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</a:t>
            </a:r>
            <a:endParaRPr b="0" lang="en-US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23" name="Rectangle 24"/>
          <p:cNvSpPr/>
          <p:nvPr/>
        </p:nvSpPr>
        <p:spPr>
          <a:xfrm>
            <a:off x="1501560" y="3962520"/>
            <a:ext cx="129960" cy="990360"/>
          </a:xfrm>
          <a:prstGeom prst="rect">
            <a:avLst/>
          </a:prstGeom>
          <a:solidFill>
            <a:srgbClr val="d1c7f6"/>
          </a:solidFill>
          <a:ln>
            <a:solidFill>
              <a:srgbClr val="9a93b5"/>
            </a:solidFill>
            <a:rou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B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24" name="Rectangle 25"/>
          <p:cNvSpPr/>
          <p:nvPr/>
        </p:nvSpPr>
        <p:spPr>
          <a:xfrm>
            <a:off x="1612080" y="3962520"/>
            <a:ext cx="129960" cy="990360"/>
          </a:xfrm>
          <a:prstGeom prst="rect">
            <a:avLst/>
          </a:prstGeom>
          <a:solidFill>
            <a:srgbClr val="bda2e0"/>
          </a:solidFill>
          <a:ln>
            <a:solidFill>
              <a:srgbClr val="8b77a5"/>
            </a:solidFill>
            <a:rou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25" name="Rectangle 26"/>
          <p:cNvSpPr/>
          <p:nvPr/>
        </p:nvSpPr>
        <p:spPr>
          <a:xfrm>
            <a:off x="1752480" y="3962520"/>
            <a:ext cx="129960" cy="990360"/>
          </a:xfrm>
          <a:prstGeom prst="rect">
            <a:avLst/>
          </a:prstGeom>
          <a:solidFill>
            <a:srgbClr val="917dd0"/>
          </a:solidFill>
          <a:ln>
            <a:solidFill>
              <a:srgbClr val="6b5c99"/>
            </a:solidFill>
            <a:rou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</a:t>
            </a:r>
            <a:endParaRPr b="0" lang="en-US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26" name="Rectangle 27"/>
          <p:cNvSpPr/>
          <p:nvPr/>
        </p:nvSpPr>
        <p:spPr>
          <a:xfrm>
            <a:off x="1838520" y="3962520"/>
            <a:ext cx="129960" cy="990360"/>
          </a:xfrm>
          <a:prstGeom prst="rect">
            <a:avLst/>
          </a:prstGeom>
          <a:solidFill>
            <a:srgbClr val="d1c7f6"/>
          </a:solidFill>
          <a:ln>
            <a:solidFill>
              <a:srgbClr val="9a93b5"/>
            </a:solidFill>
            <a:rou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B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27" name="Rectangle 28"/>
          <p:cNvSpPr/>
          <p:nvPr/>
        </p:nvSpPr>
        <p:spPr>
          <a:xfrm>
            <a:off x="1955160" y="3962520"/>
            <a:ext cx="129960" cy="990360"/>
          </a:xfrm>
          <a:prstGeom prst="rect">
            <a:avLst/>
          </a:prstGeom>
          <a:solidFill>
            <a:srgbClr val="bda2e0"/>
          </a:solidFill>
          <a:ln>
            <a:solidFill>
              <a:srgbClr val="8b77a5"/>
            </a:solidFill>
            <a:rou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28" name="Rectangle 29"/>
          <p:cNvSpPr/>
          <p:nvPr/>
        </p:nvSpPr>
        <p:spPr>
          <a:xfrm>
            <a:off x="2079720" y="3962520"/>
            <a:ext cx="129960" cy="990360"/>
          </a:xfrm>
          <a:prstGeom prst="rect">
            <a:avLst/>
          </a:prstGeom>
          <a:solidFill>
            <a:srgbClr val="917dd0"/>
          </a:solidFill>
          <a:ln>
            <a:solidFill>
              <a:srgbClr val="6b5c99"/>
            </a:solidFill>
            <a:rou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</a:t>
            </a:r>
            <a:endParaRPr b="0" lang="en-US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29" name="Rectangle 84"/>
          <p:cNvSpPr/>
          <p:nvPr/>
        </p:nvSpPr>
        <p:spPr>
          <a:xfrm>
            <a:off x="3133800" y="3954600"/>
            <a:ext cx="4995720" cy="990360"/>
          </a:xfrm>
          <a:prstGeom prst="rect">
            <a:avLst/>
          </a:prstGeom>
          <a:solidFill>
            <a:srgbClr val="917dd0"/>
          </a:solidFill>
          <a:ln>
            <a:solidFill>
              <a:srgbClr val="6b5c99"/>
            </a:solidFill>
            <a:rou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</a:t>
            </a:r>
            <a:endParaRPr b="0" lang="en-US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30" name="Rectangle 98"/>
          <p:cNvSpPr/>
          <p:nvPr/>
        </p:nvSpPr>
        <p:spPr>
          <a:xfrm>
            <a:off x="2183400" y="3954600"/>
            <a:ext cx="129960" cy="990360"/>
          </a:xfrm>
          <a:prstGeom prst="rect">
            <a:avLst/>
          </a:prstGeom>
          <a:solidFill>
            <a:srgbClr val="d1c7f6"/>
          </a:solidFill>
          <a:ln>
            <a:solidFill>
              <a:srgbClr val="9a93b5"/>
            </a:solidFill>
            <a:rou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B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31" name="Rectangle 99"/>
          <p:cNvSpPr/>
          <p:nvPr/>
        </p:nvSpPr>
        <p:spPr>
          <a:xfrm>
            <a:off x="2293920" y="3954600"/>
            <a:ext cx="129960" cy="990360"/>
          </a:xfrm>
          <a:prstGeom prst="rect">
            <a:avLst/>
          </a:prstGeom>
          <a:solidFill>
            <a:srgbClr val="bda2e0"/>
          </a:solidFill>
          <a:ln>
            <a:solidFill>
              <a:srgbClr val="8b77a5"/>
            </a:solidFill>
            <a:rou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32" name="Rectangle 100"/>
          <p:cNvSpPr/>
          <p:nvPr/>
        </p:nvSpPr>
        <p:spPr>
          <a:xfrm>
            <a:off x="2438280" y="3954600"/>
            <a:ext cx="129960" cy="990360"/>
          </a:xfrm>
          <a:prstGeom prst="rect">
            <a:avLst/>
          </a:prstGeom>
          <a:solidFill>
            <a:srgbClr val="917dd0"/>
          </a:solidFill>
          <a:ln>
            <a:solidFill>
              <a:srgbClr val="6b5c99"/>
            </a:solidFill>
            <a:rou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</a:t>
            </a:r>
            <a:endParaRPr b="0" lang="en-US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33" name="Rectangle 101"/>
          <p:cNvSpPr/>
          <p:nvPr/>
        </p:nvSpPr>
        <p:spPr>
          <a:xfrm>
            <a:off x="2525040" y="3956040"/>
            <a:ext cx="129960" cy="990360"/>
          </a:xfrm>
          <a:prstGeom prst="rect">
            <a:avLst/>
          </a:prstGeom>
          <a:solidFill>
            <a:srgbClr val="d1c7f6"/>
          </a:solidFill>
          <a:ln>
            <a:solidFill>
              <a:srgbClr val="9a93b5"/>
            </a:solidFill>
            <a:rou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B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34" name="Rectangle 102"/>
          <p:cNvSpPr/>
          <p:nvPr/>
        </p:nvSpPr>
        <p:spPr>
          <a:xfrm>
            <a:off x="2666880" y="3956040"/>
            <a:ext cx="129960" cy="990360"/>
          </a:xfrm>
          <a:prstGeom prst="rect">
            <a:avLst/>
          </a:prstGeom>
          <a:solidFill>
            <a:srgbClr val="bda2e0"/>
          </a:solidFill>
          <a:ln>
            <a:solidFill>
              <a:srgbClr val="8b77a5"/>
            </a:solidFill>
            <a:rou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35" name="Rectangle 103"/>
          <p:cNvSpPr/>
          <p:nvPr/>
        </p:nvSpPr>
        <p:spPr>
          <a:xfrm>
            <a:off x="2765520" y="3956040"/>
            <a:ext cx="129960" cy="990360"/>
          </a:xfrm>
          <a:prstGeom prst="rect">
            <a:avLst/>
          </a:prstGeom>
          <a:solidFill>
            <a:srgbClr val="917dd0"/>
          </a:solidFill>
          <a:ln>
            <a:solidFill>
              <a:srgbClr val="6b5c99"/>
            </a:solidFill>
            <a:rou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</a:t>
            </a:r>
            <a:endParaRPr b="0" lang="en-US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36" name="Rectangle 104"/>
          <p:cNvSpPr/>
          <p:nvPr/>
        </p:nvSpPr>
        <p:spPr>
          <a:xfrm>
            <a:off x="2883600" y="3958560"/>
            <a:ext cx="129960" cy="990360"/>
          </a:xfrm>
          <a:prstGeom prst="rect">
            <a:avLst/>
          </a:prstGeom>
          <a:solidFill>
            <a:srgbClr val="d1c7f6"/>
          </a:solidFill>
          <a:ln>
            <a:solidFill>
              <a:srgbClr val="9a93b5"/>
            </a:solidFill>
            <a:rou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B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37" name="Rectangle 105"/>
          <p:cNvSpPr/>
          <p:nvPr/>
        </p:nvSpPr>
        <p:spPr>
          <a:xfrm>
            <a:off x="2994120" y="3958560"/>
            <a:ext cx="129960" cy="990360"/>
          </a:xfrm>
          <a:prstGeom prst="rect">
            <a:avLst/>
          </a:prstGeom>
          <a:solidFill>
            <a:srgbClr val="bda2e0"/>
          </a:solidFill>
          <a:ln>
            <a:solidFill>
              <a:srgbClr val="8b77a5"/>
            </a:solidFill>
            <a:rou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38" name="Rectangle 3"/>
          <p:cNvSpPr/>
          <p:nvPr/>
        </p:nvSpPr>
        <p:spPr>
          <a:xfrm>
            <a:off x="446400" y="3733920"/>
            <a:ext cx="8697240" cy="31039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grpSp>
        <p:nvGrpSpPr>
          <p:cNvPr id="239" name="Group 4"/>
          <p:cNvGrpSpPr/>
          <p:nvPr/>
        </p:nvGrpSpPr>
        <p:grpSpPr>
          <a:xfrm>
            <a:off x="762120" y="4777200"/>
            <a:ext cx="8410680" cy="639360"/>
            <a:chOff x="762120" y="4777200"/>
            <a:chExt cx="8410680" cy="639360"/>
          </a:xfrm>
        </p:grpSpPr>
        <p:cxnSp>
          <p:nvCxnSpPr>
            <p:cNvPr id="240" name="Straight Arrow Connector 5"/>
            <p:cNvCxnSpPr/>
            <p:nvPr/>
          </p:nvCxnSpPr>
          <p:spPr>
            <a:xfrm>
              <a:off x="918360" y="4952880"/>
              <a:ext cx="7620120" cy="360"/>
            </a:xfrm>
            <a:prstGeom prst="straightConnector1">
              <a:avLst/>
            </a:prstGeom>
            <a:ln>
              <a:solidFill>
                <a:srgbClr val="000000"/>
              </a:solidFill>
              <a:round/>
              <a:tailEnd len="med" type="triangle" w="med"/>
            </a:ln>
          </p:spPr>
        </p:cxnSp>
        <p:sp>
          <p:nvSpPr>
            <p:cNvPr id="241" name="TextBox 6"/>
            <p:cNvSpPr/>
            <p:nvPr/>
          </p:nvSpPr>
          <p:spPr>
            <a:xfrm>
              <a:off x="8492400" y="4777200"/>
              <a:ext cx="68040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Time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42" name="TextBox 7"/>
            <p:cNvSpPr/>
            <p:nvPr/>
          </p:nvSpPr>
          <p:spPr>
            <a:xfrm>
              <a:off x="762120" y="5046840"/>
              <a:ext cx="30780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43" name="TextBox 8"/>
            <p:cNvSpPr/>
            <p:nvPr/>
          </p:nvSpPr>
          <p:spPr>
            <a:xfrm>
              <a:off x="3099240" y="5046840"/>
              <a:ext cx="43488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40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44" name="TextBox 9"/>
            <p:cNvSpPr/>
            <p:nvPr/>
          </p:nvSpPr>
          <p:spPr>
            <a:xfrm>
              <a:off x="1865520" y="5046840"/>
              <a:ext cx="43488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20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45" name="TextBox 10"/>
            <p:cNvSpPr/>
            <p:nvPr/>
          </p:nvSpPr>
          <p:spPr>
            <a:xfrm>
              <a:off x="4295520" y="5046840"/>
              <a:ext cx="43488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60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46" name="TextBox 11"/>
            <p:cNvSpPr/>
            <p:nvPr/>
          </p:nvSpPr>
          <p:spPr>
            <a:xfrm>
              <a:off x="5490360" y="5046840"/>
              <a:ext cx="43488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80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47" name="TextBox 12"/>
            <p:cNvSpPr/>
            <p:nvPr/>
          </p:nvSpPr>
          <p:spPr>
            <a:xfrm>
              <a:off x="6685200" y="5046840"/>
              <a:ext cx="56196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100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48" name="TextBox 13"/>
            <p:cNvSpPr/>
            <p:nvPr/>
          </p:nvSpPr>
          <p:spPr>
            <a:xfrm>
              <a:off x="7831800" y="5046840"/>
              <a:ext cx="56196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120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76" dur="indefinite" restart="never" nodeType="tmRoot">
          <p:childTnLst>
            <p:seq>
              <p:cTn id="277" dur="indefinite" nodeType="mainSeq">
                <p:childTnLst>
                  <p:par>
                    <p:cTn id="278" fill="hold">
                      <p:stCondLst>
                        <p:cond delay="0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nodeType="afterEffect" fill="hold" presetClass="entr" presetID="1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3" fill="hold">
                            <p:stCondLst>
                              <p:cond delay="1000"/>
                            </p:stCondLst>
                            <p:childTnLst>
                              <p:par>
                                <p:cTn id="294" nodeType="afterEffect" fill="hold" presetClass="entr" presetID="1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2000"/>
                            </p:stCondLst>
                            <p:childTnLst>
                              <p:par>
                                <p:cTn id="297" nodeType="afterEffect" fill="hold" presetClass="entr" presetID="1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0" nodeType="afterEffect" fill="hold" presetClass="entr" presetID="1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2" fill="hold">
                            <p:stCondLst>
                              <p:cond delay="4000"/>
                            </p:stCondLst>
                            <p:childTnLst>
                              <p:par>
                                <p:cTn id="303" nodeType="afterEffect" fill="hold" presetClass="entr" presetID="1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5" fill="hold">
                            <p:stCondLst>
                              <p:cond delay="5000"/>
                            </p:stCondLst>
                            <p:childTnLst>
                              <p:par>
                                <p:cTn id="306" nodeType="afterEffect" fill="hold" presetClass="entr" presetID="1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>
                            <p:stCondLst>
                              <p:cond delay="6000"/>
                            </p:stCondLst>
                            <p:childTnLst>
                              <p:par>
                                <p:cTn id="309" nodeType="afterEffect" fill="hold" presetClass="entr" presetID="1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1" fill="hold">
                            <p:stCondLst>
                              <p:cond delay="7000"/>
                            </p:stCondLst>
                            <p:childTnLst>
                              <p:par>
                                <p:cTn id="312" nodeType="afterEffect" fill="hold" presetClass="entr" presetID="1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4" fill="hold">
                            <p:stCondLst>
                              <p:cond delay="8000"/>
                            </p:stCondLst>
                            <p:childTnLst>
                              <p:par>
                                <p:cTn id="315" nodeType="afterEffect" fill="hold" presetClass="entr" presetID="1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7" fill="hold">
                            <p:stCondLst>
                              <p:cond delay="9000"/>
                            </p:stCondLst>
                            <p:childTnLst>
                              <p:par>
                                <p:cTn id="318" nodeType="afterEffect" fill="hold" presetClass="entr" presetID="1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0" fill="hold">
                            <p:stCondLst>
                              <p:cond delay="10000"/>
                            </p:stCondLst>
                            <p:childTnLst>
                              <p:par>
                                <p:cTn id="321" nodeType="afterEffect" fill="hold" presetClass="entr" presetID="1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3" fill="hold">
                            <p:stCondLst>
                              <p:cond delay="11000"/>
                            </p:stCondLst>
                            <p:childTnLst>
                              <p:par>
                                <p:cTn id="324" nodeType="afterEffect" fill="hold" presetClass="entr" presetID="1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6" fill="hold">
                            <p:stCondLst>
                              <p:cond delay="12000"/>
                            </p:stCondLst>
                            <p:childTnLst>
                              <p:par>
                                <p:cTn id="327" nodeType="afterEffect" fill="hold" presetClass="entr" presetID="1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>
                      <p:stCondLst>
                        <p:cond delay="indefinite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Comparing Scheduling Algorithms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5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 lnSpcReduction="9999"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FIFO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works well if jobs are short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otherwise bad latency and bad response time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STCF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good latency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very uneven response time (bad fairness)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assumes run-time of each job is known in advance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RR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good response time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bad latency + overhead of context switching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Simplifying Assumptions (for now)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52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457200" indent="-45720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AutoNum type="arabicParenR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Once you start a job, you complete that job before beginning the next job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457200" indent="-45720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AutoNum type="arabicParenR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The run-time of each job is known in advance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457200" indent="-45720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AutoNum type="arabicParenR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All jobs only use the CPU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cxnSp>
        <p:nvCxnSpPr>
          <p:cNvPr id="253" name="Straight Connector 6"/>
          <p:cNvCxnSpPr/>
          <p:nvPr/>
        </p:nvCxnSpPr>
        <p:spPr>
          <a:xfrm>
            <a:off x="533160" y="1852560"/>
            <a:ext cx="7620480" cy="360"/>
          </a:xfrm>
          <a:prstGeom prst="straightConnector1">
            <a:avLst/>
          </a:prstGeom>
          <a:ln>
            <a:solidFill>
              <a:srgbClr val="521b92"/>
            </a:solidFill>
            <a:round/>
          </a:ln>
        </p:spPr>
      </p:cxnSp>
      <p:cxnSp>
        <p:nvCxnSpPr>
          <p:cNvPr id="254" name="Straight Connector 8"/>
          <p:cNvCxnSpPr/>
          <p:nvPr/>
        </p:nvCxnSpPr>
        <p:spPr>
          <a:xfrm>
            <a:off x="946800" y="2209680"/>
            <a:ext cx="3092040" cy="360"/>
          </a:xfrm>
          <a:prstGeom prst="straightConnector1">
            <a:avLst/>
          </a:prstGeom>
          <a:ln>
            <a:solidFill>
              <a:srgbClr val="521b92"/>
            </a:solidFill>
            <a:round/>
          </a:ln>
        </p:spPr>
      </p:cxnSp>
      <p:cxnSp>
        <p:nvCxnSpPr>
          <p:cNvPr id="255" name="Straight Connector 10"/>
          <p:cNvCxnSpPr/>
          <p:nvPr/>
        </p:nvCxnSpPr>
        <p:spPr>
          <a:xfrm>
            <a:off x="520200" y="2662560"/>
            <a:ext cx="6642720" cy="360"/>
          </a:xfrm>
          <a:prstGeom prst="straightConnector1">
            <a:avLst/>
          </a:prstGeom>
          <a:ln>
            <a:solidFill>
              <a:srgbClr val="521b92"/>
            </a:solidFill>
            <a:round/>
          </a:ln>
        </p:spPr>
      </p:cxnSp>
      <p:cxnSp>
        <p:nvCxnSpPr>
          <p:cNvPr id="256" name="Straight Connector 9"/>
          <p:cNvCxnSpPr/>
          <p:nvPr/>
        </p:nvCxnSpPr>
        <p:spPr>
          <a:xfrm>
            <a:off x="520200" y="3080520"/>
            <a:ext cx="4052160" cy="360"/>
          </a:xfrm>
          <a:prstGeom prst="straightConnector1">
            <a:avLst/>
          </a:prstGeom>
          <a:ln>
            <a:solidFill>
              <a:srgbClr val="521b92"/>
            </a:solidFill>
            <a:round/>
          </a:ln>
        </p:spPr>
      </p:cxn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45" dur="indefinite" restart="never" nodeType="tmRoot">
          <p:childTnLst>
            <p:seq>
              <p:cTn id="346" dur="indefinite" nodeType="mainSeq">
                <p:childTnLst>
                  <p:par>
                    <p:cTn id="347" fill="hold">
                      <p:stCondLst>
                        <p:cond delay="0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" nodeType="withEffect" fill="hold" presetClass="emph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indefinite"/>
                                        <p:tgtEl>
                                          <p:spTgt spid="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353" dur="indefinite"/>
                                        <p:tgtEl>
                                          <p:spTgt spid="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4" nodeType="withEffect" fill="hold" presetClass="emph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indefinite"/>
                                        <p:tgtEl>
                                          <p:spTgt spid="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356" dur="indefinite"/>
                                        <p:tgtEl>
                                          <p:spTgt spid="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fill="hold">
                      <p:stCondLst>
                        <p:cond delay="indefinite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" nodeType="withEffect" fill="hold" presetClass="emph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indefinite"/>
                                        <p:tgtEl>
                                          <p:spTgt spid="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363" dur="indefinite"/>
                                        <p:tgtEl>
                                          <p:spTgt spid="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Processes are not all the same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5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5257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 fontScale="92500" lnSpcReduction="9999"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CPU-bound processes use a lot of CPU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e.g., compiling, scientific computing applications, mp3 encoding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I/O-bound processes use CPU in short bursts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e.g., browsing small webpages, indexing a file system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Balanced processes are somewhere in between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e.g., playing videos, moving windows around 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grpSp>
        <p:nvGrpSpPr>
          <p:cNvPr id="259" name="Group 3"/>
          <p:cNvGrpSpPr/>
          <p:nvPr/>
        </p:nvGrpSpPr>
        <p:grpSpPr>
          <a:xfrm>
            <a:off x="762120" y="3177000"/>
            <a:ext cx="8410680" cy="639360"/>
            <a:chOff x="762120" y="3177000"/>
            <a:chExt cx="8410680" cy="639360"/>
          </a:xfrm>
        </p:grpSpPr>
        <p:cxnSp>
          <p:nvCxnSpPr>
            <p:cNvPr id="260" name="Straight Arrow Connector 4"/>
            <p:cNvCxnSpPr/>
            <p:nvPr/>
          </p:nvCxnSpPr>
          <p:spPr>
            <a:xfrm>
              <a:off x="918360" y="3352680"/>
              <a:ext cx="7620120" cy="360"/>
            </a:xfrm>
            <a:prstGeom prst="straightConnector1">
              <a:avLst/>
            </a:prstGeom>
            <a:ln>
              <a:solidFill>
                <a:srgbClr val="000000"/>
              </a:solidFill>
              <a:round/>
              <a:tailEnd len="med" type="triangle" w="med"/>
            </a:ln>
          </p:spPr>
        </p:cxnSp>
        <p:sp>
          <p:nvSpPr>
            <p:cNvPr id="261" name="TextBox 5"/>
            <p:cNvSpPr/>
            <p:nvPr/>
          </p:nvSpPr>
          <p:spPr>
            <a:xfrm>
              <a:off x="8492400" y="3177000"/>
              <a:ext cx="68040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Time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62" name="TextBox 6"/>
            <p:cNvSpPr/>
            <p:nvPr/>
          </p:nvSpPr>
          <p:spPr>
            <a:xfrm>
              <a:off x="762120" y="3446640"/>
              <a:ext cx="30780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63" name="TextBox 7"/>
            <p:cNvSpPr/>
            <p:nvPr/>
          </p:nvSpPr>
          <p:spPr>
            <a:xfrm>
              <a:off x="3099240" y="3446640"/>
              <a:ext cx="43488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40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64" name="TextBox 8"/>
            <p:cNvSpPr/>
            <p:nvPr/>
          </p:nvSpPr>
          <p:spPr>
            <a:xfrm>
              <a:off x="1865520" y="3446640"/>
              <a:ext cx="43488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20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65" name="TextBox 9"/>
            <p:cNvSpPr/>
            <p:nvPr/>
          </p:nvSpPr>
          <p:spPr>
            <a:xfrm>
              <a:off x="4295520" y="3446640"/>
              <a:ext cx="43488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60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66" name="TextBox 10"/>
            <p:cNvSpPr/>
            <p:nvPr/>
          </p:nvSpPr>
          <p:spPr>
            <a:xfrm>
              <a:off x="5490360" y="3446640"/>
              <a:ext cx="43488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80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67" name="TextBox 11"/>
            <p:cNvSpPr/>
            <p:nvPr/>
          </p:nvSpPr>
          <p:spPr>
            <a:xfrm>
              <a:off x="6685200" y="3446640"/>
              <a:ext cx="56196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100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68" name="TextBox 12"/>
            <p:cNvSpPr/>
            <p:nvPr/>
          </p:nvSpPr>
          <p:spPr>
            <a:xfrm>
              <a:off x="7831800" y="3446640"/>
              <a:ext cx="56196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120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sp>
        <p:nvSpPr>
          <p:cNvPr id="269" name="Rectangle 14"/>
          <p:cNvSpPr/>
          <p:nvPr/>
        </p:nvSpPr>
        <p:spPr>
          <a:xfrm>
            <a:off x="918360" y="2362320"/>
            <a:ext cx="6044040" cy="990360"/>
          </a:xfrm>
          <a:prstGeom prst="rect">
            <a:avLst/>
          </a:prstGeom>
          <a:solidFill>
            <a:srgbClr val="917dd0"/>
          </a:solidFill>
          <a:ln>
            <a:solidFill>
              <a:srgbClr val="6b5c99"/>
            </a:solidFill>
            <a:rou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</a:t>
            </a:r>
            <a:endParaRPr b="0" lang="en-US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grpSp>
        <p:nvGrpSpPr>
          <p:cNvPr id="270" name="Group 16"/>
          <p:cNvGrpSpPr/>
          <p:nvPr/>
        </p:nvGrpSpPr>
        <p:grpSpPr>
          <a:xfrm>
            <a:off x="762120" y="5343480"/>
            <a:ext cx="8410680" cy="639360"/>
            <a:chOff x="762120" y="5343480"/>
            <a:chExt cx="8410680" cy="639360"/>
          </a:xfrm>
        </p:grpSpPr>
        <p:cxnSp>
          <p:nvCxnSpPr>
            <p:cNvPr id="271" name="Straight Arrow Connector 17"/>
            <p:cNvCxnSpPr/>
            <p:nvPr/>
          </p:nvCxnSpPr>
          <p:spPr>
            <a:xfrm>
              <a:off x="918360" y="5519160"/>
              <a:ext cx="7620120" cy="360"/>
            </a:xfrm>
            <a:prstGeom prst="straightConnector1">
              <a:avLst/>
            </a:prstGeom>
            <a:ln>
              <a:solidFill>
                <a:srgbClr val="000000"/>
              </a:solidFill>
              <a:round/>
              <a:tailEnd len="med" type="triangle" w="med"/>
            </a:ln>
          </p:spPr>
        </p:cxnSp>
        <p:sp>
          <p:nvSpPr>
            <p:cNvPr id="272" name="TextBox 18"/>
            <p:cNvSpPr/>
            <p:nvPr/>
          </p:nvSpPr>
          <p:spPr>
            <a:xfrm>
              <a:off x="8492400" y="5343480"/>
              <a:ext cx="68040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Time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73" name="TextBox 19"/>
            <p:cNvSpPr/>
            <p:nvPr/>
          </p:nvSpPr>
          <p:spPr>
            <a:xfrm>
              <a:off x="762120" y="5613120"/>
              <a:ext cx="30780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74" name="TextBox 20"/>
            <p:cNvSpPr/>
            <p:nvPr/>
          </p:nvSpPr>
          <p:spPr>
            <a:xfrm>
              <a:off x="3099240" y="5613120"/>
              <a:ext cx="43488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40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75" name="TextBox 21"/>
            <p:cNvSpPr/>
            <p:nvPr/>
          </p:nvSpPr>
          <p:spPr>
            <a:xfrm>
              <a:off x="1865520" y="5613120"/>
              <a:ext cx="43488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20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76" name="TextBox 22"/>
            <p:cNvSpPr/>
            <p:nvPr/>
          </p:nvSpPr>
          <p:spPr>
            <a:xfrm>
              <a:off x="4295520" y="5613120"/>
              <a:ext cx="43488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60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77" name="TextBox 23"/>
            <p:cNvSpPr/>
            <p:nvPr/>
          </p:nvSpPr>
          <p:spPr>
            <a:xfrm>
              <a:off x="5490360" y="5613120"/>
              <a:ext cx="43488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80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78" name="TextBox 24"/>
            <p:cNvSpPr/>
            <p:nvPr/>
          </p:nvSpPr>
          <p:spPr>
            <a:xfrm>
              <a:off x="6685200" y="5613120"/>
              <a:ext cx="56196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100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79" name="TextBox 25"/>
            <p:cNvSpPr/>
            <p:nvPr/>
          </p:nvSpPr>
          <p:spPr>
            <a:xfrm>
              <a:off x="7831800" y="5613120"/>
              <a:ext cx="56196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120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sp>
        <p:nvSpPr>
          <p:cNvPr id="280" name="Rectangle 27"/>
          <p:cNvSpPr/>
          <p:nvPr/>
        </p:nvSpPr>
        <p:spPr>
          <a:xfrm>
            <a:off x="918360" y="4528800"/>
            <a:ext cx="312480" cy="990360"/>
          </a:xfrm>
          <a:prstGeom prst="rect">
            <a:avLst/>
          </a:prstGeom>
          <a:solidFill>
            <a:srgbClr val="917dd0"/>
          </a:solidFill>
          <a:ln>
            <a:solidFill>
              <a:srgbClr val="6b5c99"/>
            </a:solidFill>
            <a:rou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</a:t>
            </a:r>
            <a:endParaRPr b="0" lang="en-US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81" name="Rectangle 29"/>
          <p:cNvSpPr/>
          <p:nvPr/>
        </p:nvSpPr>
        <p:spPr>
          <a:xfrm>
            <a:off x="2306880" y="4508280"/>
            <a:ext cx="162000" cy="990360"/>
          </a:xfrm>
          <a:prstGeom prst="rect">
            <a:avLst/>
          </a:prstGeom>
          <a:solidFill>
            <a:srgbClr val="917dd0"/>
          </a:solidFill>
          <a:ln>
            <a:solidFill>
              <a:srgbClr val="6b5c99"/>
            </a:solidFill>
            <a:rou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</a:t>
            </a:r>
            <a:endParaRPr b="0" lang="en-US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82" name="Rectangle 30"/>
          <p:cNvSpPr/>
          <p:nvPr/>
        </p:nvSpPr>
        <p:spPr>
          <a:xfrm>
            <a:off x="2807640" y="4508280"/>
            <a:ext cx="162000" cy="990360"/>
          </a:xfrm>
          <a:prstGeom prst="rect">
            <a:avLst/>
          </a:prstGeom>
          <a:solidFill>
            <a:srgbClr val="917dd0"/>
          </a:solidFill>
          <a:ln>
            <a:solidFill>
              <a:srgbClr val="6b5c99"/>
            </a:solidFill>
            <a:rou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</a:t>
            </a:r>
            <a:endParaRPr b="0" lang="en-US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83" name="Rectangle 31"/>
          <p:cNvSpPr/>
          <p:nvPr/>
        </p:nvSpPr>
        <p:spPr>
          <a:xfrm>
            <a:off x="3322440" y="4508640"/>
            <a:ext cx="162000" cy="990360"/>
          </a:xfrm>
          <a:prstGeom prst="rect">
            <a:avLst/>
          </a:prstGeom>
          <a:solidFill>
            <a:srgbClr val="917dd0"/>
          </a:solidFill>
          <a:ln>
            <a:solidFill>
              <a:srgbClr val="6b5c99"/>
            </a:solidFill>
            <a:rou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</a:t>
            </a:r>
            <a:endParaRPr b="0" lang="en-US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84" name="Rectangle 32"/>
          <p:cNvSpPr/>
          <p:nvPr/>
        </p:nvSpPr>
        <p:spPr>
          <a:xfrm>
            <a:off x="4203360" y="4508280"/>
            <a:ext cx="312480" cy="990360"/>
          </a:xfrm>
          <a:prstGeom prst="rect">
            <a:avLst/>
          </a:prstGeom>
          <a:solidFill>
            <a:srgbClr val="917dd0"/>
          </a:solidFill>
          <a:ln>
            <a:solidFill>
              <a:srgbClr val="6b5c99"/>
            </a:solidFill>
            <a:rou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</a:t>
            </a:r>
            <a:endParaRPr b="0" lang="en-US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85" name="Rectangle 33"/>
          <p:cNvSpPr/>
          <p:nvPr/>
        </p:nvSpPr>
        <p:spPr>
          <a:xfrm>
            <a:off x="5524920" y="4495680"/>
            <a:ext cx="162000" cy="990360"/>
          </a:xfrm>
          <a:prstGeom prst="rect">
            <a:avLst/>
          </a:prstGeom>
          <a:solidFill>
            <a:srgbClr val="917dd0"/>
          </a:solidFill>
          <a:ln>
            <a:solidFill>
              <a:srgbClr val="6b5c99"/>
            </a:solidFill>
            <a:rou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</a:t>
            </a:r>
            <a:endParaRPr b="0" lang="en-US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86" name="Rectangle 34"/>
          <p:cNvSpPr/>
          <p:nvPr/>
        </p:nvSpPr>
        <p:spPr>
          <a:xfrm>
            <a:off x="6807600" y="4511160"/>
            <a:ext cx="162000" cy="990360"/>
          </a:xfrm>
          <a:prstGeom prst="rect">
            <a:avLst/>
          </a:prstGeom>
          <a:solidFill>
            <a:srgbClr val="917dd0"/>
          </a:solidFill>
          <a:ln>
            <a:solidFill>
              <a:srgbClr val="6b5c99"/>
            </a:solidFill>
            <a:rou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</a:t>
            </a:r>
            <a:endParaRPr b="0" lang="en-US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Comparing Scheduling Algorithms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8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FIFO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works well if jobs are short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otherwise bad latency and bad response time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STCF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good latency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very uneven response time (bad fairness)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assumes run-time of each job is known in advance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RR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good response time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bad latency + overhead of context switching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poor fairness for mixes of CPU-bound and I/O-bound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64" dur="indefinite" restart="never" nodeType="tmRoot">
          <p:childTnLst>
            <p:seq>
              <p:cTn id="365" dur="indefinite" nodeType="mainSeq">
                <p:childTnLst>
                  <p:par>
                    <p:cTn id="366" fill="hold">
                      <p:stCondLst>
                        <p:cond delay="indefinite"/>
                      </p:stCondLst>
                      <p:childTnLst>
                        <p:par>
                          <p:cTn id="367" fill="hold">
                            <p:stCondLst>
                              <p:cond delay="0"/>
                            </p:stCondLst>
                            <p:childTnLst>
                              <p:par>
                                <p:cTn id="36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Multi-level Feedback Queues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90" name="PlaceHolder 2"/>
          <p:cNvSpPr>
            <a:spLocks noGrp="1"/>
          </p:cNvSpPr>
          <p:nvPr>
            <p:ph/>
          </p:nvPr>
        </p:nvSpPr>
        <p:spPr>
          <a:xfrm>
            <a:off x="457200" y="3200400"/>
            <a:ext cx="4038120" cy="36572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Scheduling rules: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343080" indent="-3430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85000"/>
              <a:buFont typeface="Arial"/>
              <a:buAutoNum type="arabicParenR"/>
              <a:tabLst>
                <a:tab algn="l" pos="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If Priority(A) &gt; Priority(B), run A 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343080" indent="-3430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85000"/>
              <a:buFont typeface="Arial"/>
              <a:buAutoNum type="arabicParenR"/>
              <a:tabLst>
                <a:tab algn="l" pos="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If Priority(A) = Priority(C), run A and C Round Robin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343080" indent="-3430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85000"/>
              <a:buFont typeface="Arial"/>
              <a:buAutoNum type="arabicParenR"/>
              <a:tabLst>
                <a:tab algn="l" pos="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When a job enters the system, it is place in the highest priority queue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343080" indent="-3430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85000"/>
              <a:buFont typeface="Arial"/>
              <a:buAutoNum type="arabicParenR"/>
              <a:tabLst>
                <a:tab algn="l" pos="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Once a job uses up its time allotment at current priority level, it moves down one queue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343080" indent="-3430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85000"/>
              <a:buFont typeface="Arial"/>
              <a:buAutoNum type="arabicParenR"/>
              <a:tabLst>
                <a:tab algn="l" pos="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After some time period, move all jobs in the system to the highest priority queue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91" name="PlaceHolder 3"/>
          <p:cNvSpPr>
            <a:spLocks noGrp="1"/>
          </p:cNvSpPr>
          <p:nvPr>
            <p:ph/>
          </p:nvPr>
        </p:nvSpPr>
        <p:spPr>
          <a:xfrm>
            <a:off x="457200" y="1673280"/>
            <a:ext cx="8229240" cy="15267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 fontScale="55000" lnSpcReduction="19999"/>
          </a:bodyPr>
          <a:p>
            <a:pPr marL="182880" indent="-182880" defTabSz="914400">
              <a:lnSpc>
                <a:spcPct val="120000"/>
              </a:lnSpc>
              <a:spcBef>
                <a:spcPts val="1001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1" lang="en-US" sz="38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Goal: </a:t>
            </a:r>
            <a:r>
              <a:rPr b="0" lang="en-US" sz="3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optimize latency while minimizing response time for interactive jobs without knowing run-time of jobs in advance</a:t>
            </a:r>
            <a:endParaRPr b="0" lang="en-US" sz="3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20000"/>
              </a:lnSpc>
              <a:spcBef>
                <a:spcPts val="1001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3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General idea: maintain multiple queues, each with a different priority level</a:t>
            </a:r>
            <a:endParaRPr b="0" lang="en-US" sz="3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561"/>
              </a:spcBef>
              <a:buNone/>
            </a:pPr>
            <a:endParaRPr b="0" lang="en-US" sz="2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grpSp>
        <p:nvGrpSpPr>
          <p:cNvPr id="292" name="Group 32"/>
          <p:cNvGrpSpPr/>
          <p:nvPr/>
        </p:nvGrpSpPr>
        <p:grpSpPr>
          <a:xfrm>
            <a:off x="5979240" y="3429000"/>
            <a:ext cx="1182960" cy="369000"/>
            <a:chOff x="5979240" y="3429000"/>
            <a:chExt cx="1182960" cy="369000"/>
          </a:xfrm>
        </p:grpSpPr>
        <p:cxnSp>
          <p:nvCxnSpPr>
            <p:cNvPr id="293" name="Straight Arrow Connector 22"/>
            <p:cNvCxnSpPr>
              <a:stCxn id="294" idx="3"/>
              <a:endCxn id="295" idx="2"/>
            </p:cNvCxnSpPr>
            <p:nvPr/>
          </p:nvCxnSpPr>
          <p:spPr>
            <a:xfrm>
              <a:off x="5979240" y="3613680"/>
              <a:ext cx="802800" cy="360"/>
            </a:xfrm>
            <a:prstGeom prst="straightConnector1">
              <a:avLst/>
            </a:prstGeom>
            <a:ln>
              <a:solidFill>
                <a:srgbClr val="521b92"/>
              </a:solidFill>
              <a:round/>
              <a:tailEnd len="med" type="triangle" w="med"/>
            </a:ln>
          </p:spPr>
        </p:cxnSp>
        <p:sp>
          <p:nvSpPr>
            <p:cNvPr id="295" name="Oval 16"/>
            <p:cNvSpPr/>
            <p:nvPr/>
          </p:nvSpPr>
          <p:spPr>
            <a:xfrm>
              <a:off x="6781680" y="3429000"/>
              <a:ext cx="380520" cy="369000"/>
            </a:xfrm>
            <a:prstGeom prst="ellipse">
              <a:avLst/>
            </a:prstGeom>
            <a:solidFill>
              <a:srgbClr val="bda2e0"/>
            </a:solidFill>
            <a:ln>
              <a:solidFill>
                <a:srgbClr val="8b77a5"/>
              </a:solidFill>
              <a:rou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1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rPr>
                <a:t>C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296" name="Group 34"/>
          <p:cNvGrpSpPr/>
          <p:nvPr/>
        </p:nvGrpSpPr>
        <p:grpSpPr>
          <a:xfrm>
            <a:off x="5036400" y="3429000"/>
            <a:ext cx="942840" cy="2500920"/>
            <a:chOff x="5036400" y="3429000"/>
            <a:chExt cx="942840" cy="2500920"/>
          </a:xfrm>
        </p:grpSpPr>
        <p:sp>
          <p:nvSpPr>
            <p:cNvPr id="294" name="TextBox 7"/>
            <p:cNvSpPr/>
            <p:nvPr/>
          </p:nvSpPr>
          <p:spPr>
            <a:xfrm>
              <a:off x="5493600" y="3429000"/>
              <a:ext cx="48564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Q5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97" name="TextBox 8"/>
            <p:cNvSpPr/>
            <p:nvPr/>
          </p:nvSpPr>
          <p:spPr>
            <a:xfrm>
              <a:off x="5493600" y="3968640"/>
              <a:ext cx="48564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Q4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98" name="TextBox 9"/>
            <p:cNvSpPr/>
            <p:nvPr/>
          </p:nvSpPr>
          <p:spPr>
            <a:xfrm>
              <a:off x="5493600" y="4507200"/>
              <a:ext cx="48564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Q3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99" name="TextBox 10"/>
            <p:cNvSpPr/>
            <p:nvPr/>
          </p:nvSpPr>
          <p:spPr>
            <a:xfrm>
              <a:off x="5493600" y="5021280"/>
              <a:ext cx="48564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Q2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00" name="TextBox 11"/>
            <p:cNvSpPr/>
            <p:nvPr/>
          </p:nvSpPr>
          <p:spPr>
            <a:xfrm>
              <a:off x="5493600" y="5560200"/>
              <a:ext cx="48564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Q1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cxnSp>
          <p:nvCxnSpPr>
            <p:cNvPr id="301" name="Straight Arrow Connector 18"/>
            <p:cNvCxnSpPr/>
            <p:nvPr/>
          </p:nvCxnSpPr>
          <p:spPr>
            <a:xfrm flipV="1">
              <a:off x="5393520" y="3613320"/>
              <a:ext cx="360" cy="2131560"/>
            </a:xfrm>
            <a:prstGeom prst="straightConnector1">
              <a:avLst/>
            </a:prstGeom>
            <a:ln>
              <a:solidFill>
                <a:srgbClr val="521b92"/>
              </a:solidFill>
              <a:round/>
              <a:tailEnd len="med" type="triangle" w="med"/>
            </a:ln>
          </p:spPr>
        </p:cxnSp>
        <p:sp>
          <p:nvSpPr>
            <p:cNvPr id="302" name="TextBox 19"/>
            <p:cNvSpPr/>
            <p:nvPr/>
          </p:nvSpPr>
          <p:spPr>
            <a:xfrm rot="16200000">
              <a:off x="4406760" y="4467600"/>
              <a:ext cx="162900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Higher Priority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303" name="Group 31"/>
          <p:cNvGrpSpPr/>
          <p:nvPr/>
        </p:nvGrpSpPr>
        <p:grpSpPr>
          <a:xfrm>
            <a:off x="5979240" y="3429000"/>
            <a:ext cx="546840" cy="369000"/>
            <a:chOff x="5979240" y="3429000"/>
            <a:chExt cx="546840" cy="369000"/>
          </a:xfrm>
        </p:grpSpPr>
        <p:sp>
          <p:nvSpPr>
            <p:cNvPr id="304" name="Oval 12"/>
            <p:cNvSpPr/>
            <p:nvPr/>
          </p:nvSpPr>
          <p:spPr>
            <a:xfrm>
              <a:off x="6145560" y="3429000"/>
              <a:ext cx="380520" cy="369000"/>
            </a:xfrm>
            <a:prstGeom prst="ellipse">
              <a:avLst/>
            </a:prstGeom>
            <a:solidFill>
              <a:srgbClr val="917dd0"/>
            </a:solidFill>
            <a:ln>
              <a:solidFill>
                <a:srgbClr val="6b5c99"/>
              </a:solidFill>
              <a:rou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1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rPr>
                <a:t>A</a:t>
              </a:r>
              <a:endParaRPr b="0" lang="en-US" sz="1800" strike="noStrike" u="none">
                <a:solidFill>
                  <a:srgbClr val="ffffff"/>
                </a:solidFill>
                <a:effectLst/>
                <a:uFillTx/>
                <a:latin typeface="Arial"/>
              </a:endParaRPr>
            </a:p>
          </p:txBody>
        </p:sp>
        <p:cxnSp>
          <p:nvCxnSpPr>
            <p:cNvPr id="305" name="Straight Arrow Connector 21"/>
            <p:cNvCxnSpPr>
              <a:stCxn id="294" idx="3"/>
              <a:endCxn id="304" idx="2"/>
            </p:cNvCxnSpPr>
            <p:nvPr/>
          </p:nvCxnSpPr>
          <p:spPr>
            <a:xfrm>
              <a:off x="5979240" y="3613680"/>
              <a:ext cx="166680" cy="360"/>
            </a:xfrm>
            <a:prstGeom prst="straightConnector1">
              <a:avLst/>
            </a:prstGeom>
            <a:ln>
              <a:solidFill>
                <a:srgbClr val="521b92"/>
              </a:solidFill>
              <a:round/>
              <a:tailEnd len="med" type="triangle" w="med"/>
            </a:ln>
          </p:spPr>
        </p:cxnSp>
      </p:grpSp>
      <p:grpSp>
        <p:nvGrpSpPr>
          <p:cNvPr id="306" name="Group 35"/>
          <p:cNvGrpSpPr/>
          <p:nvPr/>
        </p:nvGrpSpPr>
        <p:grpSpPr>
          <a:xfrm>
            <a:off x="5979240" y="4507560"/>
            <a:ext cx="546840" cy="369000"/>
            <a:chOff x="5979240" y="4507560"/>
            <a:chExt cx="546840" cy="369000"/>
          </a:xfrm>
        </p:grpSpPr>
        <p:sp>
          <p:nvSpPr>
            <p:cNvPr id="307" name="Oval 13"/>
            <p:cNvSpPr/>
            <p:nvPr/>
          </p:nvSpPr>
          <p:spPr>
            <a:xfrm>
              <a:off x="6145560" y="4507560"/>
              <a:ext cx="380520" cy="369000"/>
            </a:xfrm>
            <a:prstGeom prst="ellipse">
              <a:avLst/>
            </a:prstGeom>
            <a:solidFill>
              <a:srgbClr val="d1c7f6"/>
            </a:solidFill>
            <a:ln>
              <a:solidFill>
                <a:srgbClr val="9a93b5"/>
              </a:solidFill>
              <a:rou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1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rPr>
                <a:t>B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cxnSp>
          <p:nvCxnSpPr>
            <p:cNvPr id="308" name="Straight Arrow Connector 23"/>
            <p:cNvCxnSpPr>
              <a:stCxn id="298" idx="3"/>
              <a:endCxn id="307" idx="2"/>
            </p:cNvCxnSpPr>
            <p:nvPr/>
          </p:nvCxnSpPr>
          <p:spPr>
            <a:xfrm>
              <a:off x="5979240" y="4691880"/>
              <a:ext cx="166680" cy="720"/>
            </a:xfrm>
            <a:prstGeom prst="straightConnector1">
              <a:avLst/>
            </a:prstGeom>
            <a:ln>
              <a:solidFill>
                <a:srgbClr val="521b92"/>
              </a:solidFill>
              <a:round/>
              <a:tailEnd len="med" type="triangle" w="med"/>
            </a:ln>
          </p:spPr>
        </p:cxnSp>
      </p:grpSp>
      <p:grpSp>
        <p:nvGrpSpPr>
          <p:cNvPr id="309" name="Group 33"/>
          <p:cNvGrpSpPr/>
          <p:nvPr/>
        </p:nvGrpSpPr>
        <p:grpSpPr>
          <a:xfrm>
            <a:off x="7162560" y="3440520"/>
            <a:ext cx="636120" cy="369000"/>
            <a:chOff x="7162560" y="3440520"/>
            <a:chExt cx="636120" cy="369000"/>
          </a:xfrm>
        </p:grpSpPr>
        <p:sp>
          <p:nvSpPr>
            <p:cNvPr id="310" name="Oval 28"/>
            <p:cNvSpPr/>
            <p:nvPr/>
          </p:nvSpPr>
          <p:spPr>
            <a:xfrm>
              <a:off x="7418160" y="3440520"/>
              <a:ext cx="380520" cy="369000"/>
            </a:xfrm>
            <a:prstGeom prst="ellipse">
              <a:avLst/>
            </a:prstGeom>
            <a:solidFill>
              <a:srgbClr val="8b58d2"/>
            </a:solidFill>
            <a:ln>
              <a:solidFill>
                <a:srgbClr val="66419b"/>
              </a:solidFill>
              <a:rou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1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rPr>
                <a:t>D</a:t>
              </a:r>
              <a:endParaRPr b="0" lang="en-US" sz="1800" strike="noStrike" u="none">
                <a:solidFill>
                  <a:srgbClr val="ffffff"/>
                </a:solidFill>
                <a:effectLst/>
                <a:uFillTx/>
                <a:latin typeface="Arial"/>
              </a:endParaRPr>
            </a:p>
          </p:txBody>
        </p:sp>
        <p:cxnSp>
          <p:nvCxnSpPr>
            <p:cNvPr id="311" name="Straight Arrow Connector 29"/>
            <p:cNvCxnSpPr>
              <a:endCxn id="310" idx="2"/>
            </p:cNvCxnSpPr>
            <p:nvPr/>
          </p:nvCxnSpPr>
          <p:spPr>
            <a:xfrm>
              <a:off x="7162560" y="3625200"/>
              <a:ext cx="255960" cy="360"/>
            </a:xfrm>
            <a:prstGeom prst="straightConnector1">
              <a:avLst/>
            </a:prstGeom>
            <a:ln>
              <a:solidFill>
                <a:srgbClr val="521b92"/>
              </a:solidFill>
              <a:round/>
              <a:tailEnd len="med" type="triangle" w="med"/>
            </a:ln>
          </p:spPr>
        </p:cxnSp>
      </p:grp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70" dur="indefinite" restart="never" nodeType="tmRoot">
          <p:childTnLst>
            <p:seq>
              <p:cTn id="371" dur="indefinite" nodeType="mainSeq">
                <p:childTnLst>
                  <p:par>
                    <p:cTn id="372" fill="hold">
                      <p:stCondLst>
                        <p:cond delay="indefinite"/>
                      </p:stCondLst>
                      <p:childTnLst>
                        <p:par>
                          <p:cTn id="373" fill="hold">
                            <p:stCondLst>
                              <p:cond delay="0"/>
                            </p:stCondLst>
                            <p:childTnLst>
                              <p:par>
                                <p:cTn id="37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6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8" fill="hold">
                      <p:stCondLst>
                        <p:cond delay="indefinite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8" fill="hold">
                      <p:stCondLst>
                        <p:cond delay="indefinite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4" fill="hold">
                      <p:stCondLst>
                        <p:cond delay="indefinite"/>
                      </p:stCondLst>
                      <p:childTnLst>
                        <p:par>
                          <p:cTn id="395" fill="hold">
                            <p:stCondLst>
                              <p:cond delay="0"/>
                            </p:stCondLst>
                            <p:childTnLst>
                              <p:par>
                                <p:cTn id="39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0" fill="hold">
                      <p:stCondLst>
                        <p:cond delay="indefinite"/>
                      </p:stCondLst>
                      <p:childTnLst>
                        <p:par>
                          <p:cTn id="401" fill="hold">
                            <p:stCondLst>
                              <p:cond delay="0"/>
                            </p:stCondLst>
                            <p:childTnLst>
                              <p:par>
                                <p:cTn id="40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nodeType="withEffect" fill="hold" presetClass="path" presetID="42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73 -1.85185E-006 L -0.00173 0.07315 E">
                                      <p:cBhvr>
                                        <p:cTn id="405" dur="20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6" fill="hold">
                      <p:stCondLst>
                        <p:cond delay="indefinite"/>
                      </p:stCondLst>
                      <p:childTnLst>
                        <p:par>
                          <p:cTn id="407" fill="hold">
                            <p:stCondLst>
                              <p:cond delay="0"/>
                            </p:stCondLst>
                            <p:childTnLst>
                              <p:par>
                                <p:cTn id="40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Review: Multiprocessing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/>
          </p:nvPr>
        </p:nvSpPr>
        <p:spPr>
          <a:xfrm>
            <a:off x="457200" y="1676520"/>
            <a:ext cx="3931560" cy="639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The Illusion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/>
          </p:nvPr>
        </p:nvSpPr>
        <p:spPr>
          <a:xfrm>
            <a:off x="457200" y="4541760"/>
            <a:ext cx="3931560" cy="1847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Abstraction: logical control flow within a process 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/>
          </p:nvPr>
        </p:nvSpPr>
        <p:spPr>
          <a:xfrm>
            <a:off x="4754880" y="1676520"/>
            <a:ext cx="3931560" cy="639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The Reality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96" name="PlaceHolder 5"/>
          <p:cNvSpPr>
            <a:spLocks noGrp="1"/>
          </p:cNvSpPr>
          <p:nvPr>
            <p:ph/>
          </p:nvPr>
        </p:nvSpPr>
        <p:spPr>
          <a:xfrm>
            <a:off x="4754880" y="4541760"/>
            <a:ext cx="3931560" cy="1847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Context switching b/n processes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User cannot predict how instructions will interleave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pic>
        <p:nvPicPr>
          <p:cNvPr id="97" name="Picture 8" descr="A screenshot of a cell phone&#10;&#10;Description automatically generated"/>
          <p:cNvPicPr/>
          <p:nvPr/>
        </p:nvPicPr>
        <p:blipFill>
          <a:blip r:embed="rId1"/>
          <a:stretch/>
        </p:blipFill>
        <p:spPr>
          <a:xfrm>
            <a:off x="5029200" y="2298600"/>
            <a:ext cx="3498480" cy="202536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98" name="Picture 10" descr="A screenshot of a cell phone&#10;&#10;Description automatically generated"/>
          <p:cNvPicPr/>
          <p:nvPr/>
        </p:nvPicPr>
        <p:blipFill>
          <a:blip r:embed="rId2"/>
          <a:stretch/>
        </p:blipFill>
        <p:spPr>
          <a:xfrm>
            <a:off x="487800" y="2297880"/>
            <a:ext cx="3931560" cy="204516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 fontScale="92500" lnSpcReduction="9999"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Example: Multi-level Feedback Queue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1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4578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3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2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Multilevel feedback queue with four levels with a time slice of 10 in the highest priority queue, 20 in the next, 40 in the next, and 80 in the lowest priority queue. Priorities reset every 200ms. </a:t>
            </a:r>
            <a:endParaRPr b="0" lang="en-US" sz="22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3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2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Example: </a:t>
            </a:r>
            <a:endParaRPr b="0" lang="en-US" sz="22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38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19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Job A arrives first at time 0 and uses the CPU for 50ms before finishing. </a:t>
            </a:r>
            <a:endParaRPr b="0" lang="en-US" sz="19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38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19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Job B arrives at time 1. Job B loops five times; for each iteration of the loop, B uses the CPU for 2ms and then does I/O for 8ms. </a:t>
            </a:r>
            <a:endParaRPr b="0" lang="en-US" sz="19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38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19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Job C arrives at time 2. Job C is identical to Job B except for arrival time. </a:t>
            </a:r>
            <a:endParaRPr b="0" lang="en-US" sz="19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cxnSp>
        <p:nvCxnSpPr>
          <p:cNvPr id="314" name="Straight Arrow Connector 6"/>
          <p:cNvCxnSpPr/>
          <p:nvPr/>
        </p:nvCxnSpPr>
        <p:spPr>
          <a:xfrm>
            <a:off x="613440" y="5861520"/>
            <a:ext cx="7620480" cy="360"/>
          </a:xfrm>
          <a:prstGeom prst="straightConnector1">
            <a:avLst/>
          </a:prstGeom>
          <a:ln>
            <a:solidFill>
              <a:srgbClr val="000000"/>
            </a:solidFill>
            <a:round/>
            <a:tailEnd len="med" type="triangle" w="med"/>
          </a:ln>
        </p:spPr>
      </p:cxnSp>
      <p:sp>
        <p:nvSpPr>
          <p:cNvPr id="315" name="TextBox 7"/>
          <p:cNvSpPr/>
          <p:nvPr/>
        </p:nvSpPr>
        <p:spPr>
          <a:xfrm>
            <a:off x="8187480" y="5685840"/>
            <a:ext cx="68040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Time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16" name="TextBox 8"/>
          <p:cNvSpPr/>
          <p:nvPr/>
        </p:nvSpPr>
        <p:spPr>
          <a:xfrm>
            <a:off x="457200" y="5955120"/>
            <a:ext cx="30780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0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17" name="TextBox 9"/>
          <p:cNvSpPr/>
          <p:nvPr/>
        </p:nvSpPr>
        <p:spPr>
          <a:xfrm>
            <a:off x="2794320" y="5955120"/>
            <a:ext cx="43488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40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18" name="TextBox 10"/>
          <p:cNvSpPr/>
          <p:nvPr/>
        </p:nvSpPr>
        <p:spPr>
          <a:xfrm>
            <a:off x="1560960" y="5955120"/>
            <a:ext cx="43488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20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19" name="TextBox 11"/>
          <p:cNvSpPr/>
          <p:nvPr/>
        </p:nvSpPr>
        <p:spPr>
          <a:xfrm>
            <a:off x="3990960" y="5955120"/>
            <a:ext cx="43488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60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20" name="Rectangle 15"/>
          <p:cNvSpPr/>
          <p:nvPr/>
        </p:nvSpPr>
        <p:spPr>
          <a:xfrm>
            <a:off x="613800" y="4870800"/>
            <a:ext cx="581400" cy="990360"/>
          </a:xfrm>
          <a:prstGeom prst="rect">
            <a:avLst/>
          </a:prstGeom>
          <a:solidFill>
            <a:srgbClr val="917dd0"/>
          </a:solidFill>
          <a:ln>
            <a:solidFill>
              <a:srgbClr val="6b5c99"/>
            </a:solidFill>
            <a:rou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</a:t>
            </a:r>
            <a:endParaRPr b="0" lang="en-US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21" name="Rectangle 16"/>
          <p:cNvSpPr/>
          <p:nvPr/>
        </p:nvSpPr>
        <p:spPr>
          <a:xfrm>
            <a:off x="1197000" y="4870800"/>
            <a:ext cx="129960" cy="990360"/>
          </a:xfrm>
          <a:prstGeom prst="rect">
            <a:avLst/>
          </a:prstGeom>
          <a:solidFill>
            <a:srgbClr val="d1c7f6"/>
          </a:solidFill>
          <a:ln>
            <a:solidFill>
              <a:srgbClr val="9a93b5"/>
            </a:solidFill>
            <a:rou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B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22" name="Rectangle 17"/>
          <p:cNvSpPr/>
          <p:nvPr/>
        </p:nvSpPr>
        <p:spPr>
          <a:xfrm>
            <a:off x="1307160" y="4870800"/>
            <a:ext cx="129960" cy="990360"/>
          </a:xfrm>
          <a:prstGeom prst="rect">
            <a:avLst/>
          </a:prstGeom>
          <a:solidFill>
            <a:srgbClr val="bda2e0"/>
          </a:solidFill>
          <a:ln>
            <a:solidFill>
              <a:srgbClr val="8b77a5"/>
            </a:solidFill>
            <a:rou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23" name="TextBox 32"/>
          <p:cNvSpPr/>
          <p:nvPr/>
        </p:nvSpPr>
        <p:spPr>
          <a:xfrm>
            <a:off x="943920" y="5949720"/>
            <a:ext cx="43488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10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24" name="Rectangle 33"/>
          <p:cNvSpPr/>
          <p:nvPr/>
        </p:nvSpPr>
        <p:spPr>
          <a:xfrm>
            <a:off x="1452240" y="4870800"/>
            <a:ext cx="300240" cy="990360"/>
          </a:xfrm>
          <a:prstGeom prst="rect">
            <a:avLst/>
          </a:prstGeom>
          <a:solidFill>
            <a:srgbClr val="917dd0"/>
          </a:solidFill>
          <a:ln>
            <a:solidFill>
              <a:srgbClr val="6b5c99"/>
            </a:solidFill>
            <a:rou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</a:t>
            </a:r>
            <a:endParaRPr b="0" lang="en-US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25" name="Rectangle 34"/>
          <p:cNvSpPr/>
          <p:nvPr/>
        </p:nvSpPr>
        <p:spPr>
          <a:xfrm>
            <a:off x="1758600" y="4870800"/>
            <a:ext cx="129960" cy="990360"/>
          </a:xfrm>
          <a:prstGeom prst="rect">
            <a:avLst/>
          </a:prstGeom>
          <a:solidFill>
            <a:srgbClr val="d1c7f6"/>
          </a:solidFill>
          <a:ln>
            <a:solidFill>
              <a:srgbClr val="9a93b5"/>
            </a:solidFill>
            <a:rou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B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26" name="Rectangle 35"/>
          <p:cNvSpPr/>
          <p:nvPr/>
        </p:nvSpPr>
        <p:spPr>
          <a:xfrm>
            <a:off x="1869120" y="4870800"/>
            <a:ext cx="129960" cy="990360"/>
          </a:xfrm>
          <a:prstGeom prst="rect">
            <a:avLst/>
          </a:prstGeom>
          <a:solidFill>
            <a:srgbClr val="bda2e0"/>
          </a:solidFill>
          <a:ln>
            <a:solidFill>
              <a:srgbClr val="8b77a5"/>
            </a:solidFill>
            <a:rou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27" name="Rectangle 36"/>
          <p:cNvSpPr/>
          <p:nvPr/>
        </p:nvSpPr>
        <p:spPr>
          <a:xfrm>
            <a:off x="2013840" y="4870800"/>
            <a:ext cx="387360" cy="990360"/>
          </a:xfrm>
          <a:prstGeom prst="rect">
            <a:avLst/>
          </a:prstGeom>
          <a:solidFill>
            <a:srgbClr val="917dd0"/>
          </a:solidFill>
          <a:ln>
            <a:solidFill>
              <a:srgbClr val="6b5c99"/>
            </a:solidFill>
            <a:rou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</a:t>
            </a:r>
            <a:endParaRPr b="0" lang="en-US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28" name="Rectangle 37"/>
          <p:cNvSpPr/>
          <p:nvPr/>
        </p:nvSpPr>
        <p:spPr>
          <a:xfrm>
            <a:off x="2415960" y="4870800"/>
            <a:ext cx="129960" cy="990360"/>
          </a:xfrm>
          <a:prstGeom prst="rect">
            <a:avLst/>
          </a:prstGeom>
          <a:solidFill>
            <a:srgbClr val="d1c7f6"/>
          </a:solidFill>
          <a:ln>
            <a:solidFill>
              <a:srgbClr val="9a93b5"/>
            </a:solidFill>
            <a:rou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B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29" name="Rectangle 38"/>
          <p:cNvSpPr/>
          <p:nvPr/>
        </p:nvSpPr>
        <p:spPr>
          <a:xfrm>
            <a:off x="2526480" y="4870800"/>
            <a:ext cx="129960" cy="990360"/>
          </a:xfrm>
          <a:prstGeom prst="rect">
            <a:avLst/>
          </a:prstGeom>
          <a:solidFill>
            <a:srgbClr val="bda2e0"/>
          </a:solidFill>
          <a:ln>
            <a:solidFill>
              <a:srgbClr val="8b77a5"/>
            </a:solidFill>
            <a:rou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30" name="Rectangle 39"/>
          <p:cNvSpPr/>
          <p:nvPr/>
        </p:nvSpPr>
        <p:spPr>
          <a:xfrm>
            <a:off x="2671200" y="4870800"/>
            <a:ext cx="318600" cy="990360"/>
          </a:xfrm>
          <a:prstGeom prst="rect">
            <a:avLst/>
          </a:prstGeom>
          <a:solidFill>
            <a:srgbClr val="917dd0"/>
          </a:solidFill>
          <a:ln>
            <a:solidFill>
              <a:srgbClr val="6b5c99"/>
            </a:solidFill>
            <a:rou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</a:t>
            </a:r>
            <a:endParaRPr b="0" lang="en-US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31" name="TextBox 40"/>
          <p:cNvSpPr/>
          <p:nvPr/>
        </p:nvSpPr>
        <p:spPr>
          <a:xfrm>
            <a:off x="2175840" y="5949720"/>
            <a:ext cx="44064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30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32" name="Rectangle 41"/>
          <p:cNvSpPr/>
          <p:nvPr/>
        </p:nvSpPr>
        <p:spPr>
          <a:xfrm>
            <a:off x="2996280" y="4870800"/>
            <a:ext cx="129960" cy="990360"/>
          </a:xfrm>
          <a:prstGeom prst="rect">
            <a:avLst/>
          </a:prstGeom>
          <a:solidFill>
            <a:srgbClr val="d1c7f6"/>
          </a:solidFill>
          <a:ln>
            <a:solidFill>
              <a:srgbClr val="9a93b5"/>
            </a:solidFill>
            <a:rou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B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33" name="Rectangle 42"/>
          <p:cNvSpPr/>
          <p:nvPr/>
        </p:nvSpPr>
        <p:spPr>
          <a:xfrm>
            <a:off x="3106800" y="4870800"/>
            <a:ext cx="129960" cy="990360"/>
          </a:xfrm>
          <a:prstGeom prst="rect">
            <a:avLst/>
          </a:prstGeom>
          <a:solidFill>
            <a:srgbClr val="bda2e0"/>
          </a:solidFill>
          <a:ln>
            <a:solidFill>
              <a:srgbClr val="8b77a5"/>
            </a:solidFill>
            <a:rou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34" name="Rectangle 43"/>
          <p:cNvSpPr/>
          <p:nvPr/>
        </p:nvSpPr>
        <p:spPr>
          <a:xfrm>
            <a:off x="3251520" y="4870800"/>
            <a:ext cx="387360" cy="990360"/>
          </a:xfrm>
          <a:prstGeom prst="rect">
            <a:avLst/>
          </a:prstGeom>
          <a:solidFill>
            <a:srgbClr val="917dd0"/>
          </a:solidFill>
          <a:ln>
            <a:solidFill>
              <a:srgbClr val="6b5c99"/>
            </a:solidFill>
            <a:rou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</a:t>
            </a:r>
            <a:endParaRPr b="0" lang="en-US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35" name="Rectangle 44"/>
          <p:cNvSpPr/>
          <p:nvPr/>
        </p:nvSpPr>
        <p:spPr>
          <a:xfrm>
            <a:off x="3653640" y="4870800"/>
            <a:ext cx="129960" cy="990360"/>
          </a:xfrm>
          <a:prstGeom prst="rect">
            <a:avLst/>
          </a:prstGeom>
          <a:solidFill>
            <a:srgbClr val="d1c7f6"/>
          </a:solidFill>
          <a:ln>
            <a:solidFill>
              <a:srgbClr val="9a93b5"/>
            </a:solidFill>
            <a:rou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B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36" name="Rectangle 45"/>
          <p:cNvSpPr/>
          <p:nvPr/>
        </p:nvSpPr>
        <p:spPr>
          <a:xfrm>
            <a:off x="3764160" y="4870800"/>
            <a:ext cx="129960" cy="990360"/>
          </a:xfrm>
          <a:prstGeom prst="rect">
            <a:avLst/>
          </a:prstGeom>
          <a:solidFill>
            <a:srgbClr val="bda2e0"/>
          </a:solidFill>
          <a:ln>
            <a:solidFill>
              <a:srgbClr val="8b77a5"/>
            </a:solidFill>
            <a:rou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37" name="Rectangle 46"/>
          <p:cNvSpPr/>
          <p:nvPr/>
        </p:nvSpPr>
        <p:spPr>
          <a:xfrm>
            <a:off x="3908880" y="4870800"/>
            <a:ext cx="886320" cy="990360"/>
          </a:xfrm>
          <a:prstGeom prst="rect">
            <a:avLst/>
          </a:prstGeom>
          <a:solidFill>
            <a:srgbClr val="917dd0"/>
          </a:solidFill>
          <a:ln>
            <a:solidFill>
              <a:srgbClr val="6b5c99"/>
            </a:solidFill>
            <a:rou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</a:t>
            </a:r>
            <a:endParaRPr b="0" lang="en-US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38" name="TextBox 53"/>
          <p:cNvSpPr/>
          <p:nvPr/>
        </p:nvSpPr>
        <p:spPr>
          <a:xfrm>
            <a:off x="3418560" y="5949720"/>
            <a:ext cx="43488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50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39" name="TextBox 54"/>
          <p:cNvSpPr/>
          <p:nvPr/>
        </p:nvSpPr>
        <p:spPr>
          <a:xfrm>
            <a:off x="4588200" y="5949720"/>
            <a:ext cx="43488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70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410" dur="indefinite" restart="never" nodeType="tmRoot">
          <p:childTnLst>
            <p:seq>
              <p:cTn id="411" dur="indefinite" nodeType="mainSeq">
                <p:childTnLst>
                  <p:par>
                    <p:cTn id="412" fill="hold">
                      <p:stCondLst>
                        <p:cond delay="indefinite"/>
                      </p:stCondLst>
                      <p:childTnLst>
                        <p:par>
                          <p:cTn id="413" fill="hold">
                            <p:stCondLst>
                              <p:cond delay="0"/>
                            </p:stCondLst>
                            <p:childTnLst>
                              <p:par>
                                <p:cTn id="41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6" fill="hold">
                      <p:stCondLst>
                        <p:cond delay="indefinite"/>
                      </p:stCondLst>
                      <p:childTnLst>
                        <p:par>
                          <p:cTn id="417" fill="hold">
                            <p:stCondLst>
                              <p:cond delay="0"/>
                            </p:stCondLst>
                            <p:childTnLst>
                              <p:par>
                                <p:cTn id="41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0" fill="hold">
                      <p:stCondLst>
                        <p:cond delay="indefinite"/>
                      </p:stCondLst>
                      <p:childTnLst>
                        <p:par>
                          <p:cTn id="421" fill="hold">
                            <p:stCondLst>
                              <p:cond delay="0"/>
                            </p:stCondLst>
                            <p:childTnLst>
                              <p:par>
                                <p:cTn id="42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4" fill="hold">
                      <p:stCondLst>
                        <p:cond delay="indefinite"/>
                      </p:stCondLst>
                      <p:childTnLst>
                        <p:par>
                          <p:cTn id="425" fill="hold">
                            <p:stCondLst>
                              <p:cond delay="0"/>
                            </p:stCondLst>
                            <p:childTnLst>
                              <p:par>
                                <p:cTn id="42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8" fill="hold">
                      <p:stCondLst>
                        <p:cond delay="indefinite"/>
                      </p:stCondLst>
                      <p:childTnLst>
                        <p:par>
                          <p:cTn id="429" fill="hold">
                            <p:stCondLst>
                              <p:cond delay="0"/>
                            </p:stCondLst>
                            <p:childTnLst>
                              <p:par>
                                <p:cTn id="43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2" fill="hold">
                      <p:stCondLst>
                        <p:cond delay="indefinite"/>
                      </p:stCondLst>
                      <p:childTnLst>
                        <p:par>
                          <p:cTn id="433" fill="hold">
                            <p:stCondLst>
                              <p:cond delay="0"/>
                            </p:stCondLst>
                            <p:childTnLst>
                              <p:par>
                                <p:cTn id="43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6" fill="hold">
                      <p:stCondLst>
                        <p:cond delay="indefinite"/>
                      </p:stCondLst>
                      <p:childTnLst>
                        <p:par>
                          <p:cTn id="437" fill="hold">
                            <p:stCondLst>
                              <p:cond delay="0"/>
                            </p:stCondLst>
                            <p:childTnLst>
                              <p:par>
                                <p:cTn id="43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2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4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6" fill="hold">
                      <p:stCondLst>
                        <p:cond delay="indefinite"/>
                      </p:stCondLst>
                      <p:childTnLst>
                        <p:par>
                          <p:cTn id="447" fill="hold">
                            <p:stCondLst>
                              <p:cond delay="0"/>
                            </p:stCondLst>
                            <p:childTnLst>
                              <p:par>
                                <p:cTn id="44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0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4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6" fill="hold">
                      <p:stCondLst>
                        <p:cond delay="indefinite"/>
                      </p:stCondLst>
                      <p:childTnLst>
                        <p:par>
                          <p:cTn id="457" fill="hold">
                            <p:stCondLst>
                              <p:cond delay="0"/>
                            </p:stCondLst>
                            <p:childTnLst>
                              <p:par>
                                <p:cTn id="45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0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2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6" fill="hold">
                      <p:stCondLst>
                        <p:cond delay="indefinite"/>
                      </p:stCondLst>
                      <p:childTnLst>
                        <p:par>
                          <p:cTn id="467" fill="hold">
                            <p:stCondLst>
                              <p:cond delay="0"/>
                            </p:stCondLst>
                            <p:childTnLst>
                              <p:par>
                                <p:cTn id="46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2" fill="hold">
                      <p:stCondLst>
                        <p:cond delay="indefinite"/>
                      </p:stCondLst>
                      <p:childTnLst>
                        <p:par>
                          <p:cTn id="473" fill="hold">
                            <p:stCondLst>
                              <p:cond delay="0"/>
                            </p:stCondLst>
                            <p:childTnLst>
                              <p:par>
                                <p:cTn id="47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8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Schedulers in Operating Systems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4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CPU Scheduler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selects next process to run from the runnable pool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Page Replacement Scheduler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selects page to evict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Disk Scheduler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selects next read/write operation to perform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Network Scheduler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selects next packet to send/process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Real-world Examples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Restaurants handling orders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DMV handling customers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Students handling assignments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Hospitals handling patients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Possible Metrics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Latency: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how much time between when a job is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requested and when a job is completed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Response time: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how much time between when a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job is requested and when you start processing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the job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Throughput: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the rate at which jobs are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completed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Simplifying Assumptions (for now)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457200" indent="-45720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AutoNum type="arabicParenR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Once you start a job, you complete that job before beginning the next job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457200" indent="-45720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AutoNum type="arabicParenR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The run-time of each job is known in advance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457200" indent="-45720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AutoNum type="arabicParenR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All jobs only use the CPU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First In, First Out (FIFO)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5257440"/>
          </a:xfrm>
          <a:prstGeom prst="rect">
            <a:avLst/>
          </a:prstGeom>
          <a:blipFill rotWithShape="0">
            <a:blip r:embed="rId1"/>
            <a:stretch>
              <a:fillRect l="-621" t="-1205"/>
            </a:stretch>
          </a:blipFill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rgbClr val="ffffff">
                    <a:alpha val="1000"/>
                  </a:srgbClr>
                </a:solidFill>
                <a:effectLst/>
                <a:uFillTx/>
                <a:latin typeface="Arial"/>
              </a:rPr>
              <a:t> 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grpSp>
        <p:nvGrpSpPr>
          <p:cNvPr id="107" name="Group 13"/>
          <p:cNvGrpSpPr/>
          <p:nvPr/>
        </p:nvGrpSpPr>
        <p:grpSpPr>
          <a:xfrm>
            <a:off x="762120" y="4777200"/>
            <a:ext cx="8410680" cy="665640"/>
            <a:chOff x="762120" y="4777200"/>
            <a:chExt cx="8410680" cy="665640"/>
          </a:xfrm>
        </p:grpSpPr>
        <p:cxnSp>
          <p:nvCxnSpPr>
            <p:cNvPr id="108" name="Straight Arrow Connector 14"/>
            <p:cNvCxnSpPr/>
            <p:nvPr/>
          </p:nvCxnSpPr>
          <p:spPr>
            <a:xfrm>
              <a:off x="918360" y="4952880"/>
              <a:ext cx="7620120" cy="360"/>
            </a:xfrm>
            <a:prstGeom prst="straightConnector1">
              <a:avLst/>
            </a:prstGeom>
            <a:ln>
              <a:solidFill>
                <a:srgbClr val="000000"/>
              </a:solidFill>
              <a:round/>
              <a:tailEnd len="med" type="triangle" w="med"/>
            </a:ln>
          </p:spPr>
        </p:cxnSp>
        <p:sp>
          <p:nvSpPr>
            <p:cNvPr id="109" name="TextBox 15"/>
            <p:cNvSpPr/>
            <p:nvPr/>
          </p:nvSpPr>
          <p:spPr>
            <a:xfrm>
              <a:off x="8492400" y="4777200"/>
              <a:ext cx="68040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Time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10" name="TextBox 16"/>
            <p:cNvSpPr/>
            <p:nvPr/>
          </p:nvSpPr>
          <p:spPr>
            <a:xfrm>
              <a:off x="762120" y="5046840"/>
              <a:ext cx="30780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11" name="TextBox 17"/>
            <p:cNvSpPr/>
            <p:nvPr/>
          </p:nvSpPr>
          <p:spPr>
            <a:xfrm>
              <a:off x="3099240" y="5046840"/>
              <a:ext cx="43488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40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12" name="TextBox 18"/>
            <p:cNvSpPr/>
            <p:nvPr/>
          </p:nvSpPr>
          <p:spPr>
            <a:xfrm>
              <a:off x="1865520" y="5046840"/>
              <a:ext cx="43488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20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13" name="TextBox 19"/>
            <p:cNvSpPr/>
            <p:nvPr/>
          </p:nvSpPr>
          <p:spPr>
            <a:xfrm>
              <a:off x="4295520" y="5046840"/>
              <a:ext cx="43488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60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14" name="TextBox 20"/>
            <p:cNvSpPr/>
            <p:nvPr/>
          </p:nvSpPr>
          <p:spPr>
            <a:xfrm>
              <a:off x="5490360" y="5046840"/>
              <a:ext cx="43488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80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15" name="TextBox 21"/>
            <p:cNvSpPr/>
            <p:nvPr/>
          </p:nvSpPr>
          <p:spPr>
            <a:xfrm>
              <a:off x="6685200" y="5046840"/>
              <a:ext cx="56196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100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16" name="TextBox 22"/>
            <p:cNvSpPr/>
            <p:nvPr/>
          </p:nvSpPr>
          <p:spPr>
            <a:xfrm>
              <a:off x="8008200" y="5073120"/>
              <a:ext cx="56196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120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sp>
        <p:nvSpPr>
          <p:cNvPr id="117" name="Rectangle 23"/>
          <p:cNvSpPr/>
          <p:nvPr/>
        </p:nvSpPr>
        <p:spPr>
          <a:xfrm>
            <a:off x="1502280" y="3962520"/>
            <a:ext cx="583560" cy="990360"/>
          </a:xfrm>
          <a:prstGeom prst="rect">
            <a:avLst/>
          </a:prstGeom>
          <a:solidFill>
            <a:srgbClr val="d1c7f6"/>
          </a:solidFill>
          <a:ln>
            <a:solidFill>
              <a:srgbClr val="9a93b5"/>
            </a:solidFill>
            <a:rou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B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18" name="Rectangle 24"/>
          <p:cNvSpPr/>
          <p:nvPr/>
        </p:nvSpPr>
        <p:spPr>
          <a:xfrm>
            <a:off x="918360" y="3962520"/>
            <a:ext cx="583560" cy="990360"/>
          </a:xfrm>
          <a:prstGeom prst="rect">
            <a:avLst/>
          </a:prstGeom>
          <a:solidFill>
            <a:srgbClr val="917dd0"/>
          </a:solidFill>
          <a:ln>
            <a:solidFill>
              <a:srgbClr val="6b5c99"/>
            </a:solidFill>
            <a:rou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</a:t>
            </a:r>
            <a:endParaRPr b="0" lang="en-US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19" name="Rectangle 25"/>
          <p:cNvSpPr/>
          <p:nvPr/>
        </p:nvSpPr>
        <p:spPr>
          <a:xfrm>
            <a:off x="2072520" y="3962520"/>
            <a:ext cx="583560" cy="990360"/>
          </a:xfrm>
          <a:prstGeom prst="rect">
            <a:avLst/>
          </a:prstGeom>
          <a:solidFill>
            <a:srgbClr val="bda2e0"/>
          </a:solidFill>
          <a:ln>
            <a:solidFill>
              <a:srgbClr val="8b77a5"/>
            </a:solidFill>
            <a:rou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Exercise 1: First In, First Out (FIFO)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5257440"/>
          </a:xfrm>
          <a:prstGeom prst="rect">
            <a:avLst/>
          </a:prstGeom>
          <a:blipFill rotWithShape="0">
            <a:blip r:embed="rId1"/>
            <a:stretch>
              <a:fillRect l="-621" t="-1451"/>
            </a:stretch>
          </a:blipFill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rgbClr val="ffffff">
                    <a:alpha val="1000"/>
                  </a:srgbClr>
                </a:solidFill>
                <a:effectLst/>
                <a:uFillTx/>
                <a:latin typeface="Arial"/>
              </a:rPr>
              <a:t> 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22" name="Rectangle 10"/>
          <p:cNvSpPr/>
          <p:nvPr/>
        </p:nvSpPr>
        <p:spPr>
          <a:xfrm>
            <a:off x="6962760" y="3962520"/>
            <a:ext cx="583560" cy="990360"/>
          </a:xfrm>
          <a:prstGeom prst="rect">
            <a:avLst/>
          </a:prstGeom>
          <a:solidFill>
            <a:srgbClr val="d1c7f6"/>
          </a:solidFill>
          <a:ln>
            <a:solidFill>
              <a:srgbClr val="9a93b5"/>
            </a:solidFill>
            <a:rou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B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23" name="Rectangle 11"/>
          <p:cNvSpPr/>
          <p:nvPr/>
        </p:nvSpPr>
        <p:spPr>
          <a:xfrm>
            <a:off x="918360" y="3962520"/>
            <a:ext cx="6044040" cy="990360"/>
          </a:xfrm>
          <a:prstGeom prst="rect">
            <a:avLst/>
          </a:prstGeom>
          <a:solidFill>
            <a:srgbClr val="917dd0"/>
          </a:solidFill>
          <a:ln>
            <a:solidFill>
              <a:srgbClr val="6b5c99"/>
            </a:solidFill>
            <a:rou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</a:t>
            </a:r>
            <a:endParaRPr b="0" lang="en-US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24" name="Rectangle 12"/>
          <p:cNvSpPr/>
          <p:nvPr/>
        </p:nvSpPr>
        <p:spPr>
          <a:xfrm>
            <a:off x="7532640" y="3962520"/>
            <a:ext cx="583560" cy="990360"/>
          </a:xfrm>
          <a:prstGeom prst="rect">
            <a:avLst/>
          </a:prstGeom>
          <a:solidFill>
            <a:srgbClr val="bda2e0"/>
          </a:solidFill>
          <a:ln>
            <a:solidFill>
              <a:srgbClr val="8b77a5"/>
            </a:solidFill>
            <a:rou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25" name="Rectangle 20"/>
          <p:cNvSpPr/>
          <p:nvPr/>
        </p:nvSpPr>
        <p:spPr>
          <a:xfrm>
            <a:off x="304920" y="3886200"/>
            <a:ext cx="8876160" cy="29714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grpSp>
        <p:nvGrpSpPr>
          <p:cNvPr id="126" name="Group 8"/>
          <p:cNvGrpSpPr/>
          <p:nvPr/>
        </p:nvGrpSpPr>
        <p:grpSpPr>
          <a:xfrm>
            <a:off x="762120" y="4777200"/>
            <a:ext cx="8410680" cy="639360"/>
            <a:chOff x="762120" y="4777200"/>
            <a:chExt cx="8410680" cy="639360"/>
          </a:xfrm>
        </p:grpSpPr>
        <p:cxnSp>
          <p:nvCxnSpPr>
            <p:cNvPr id="127" name="Straight Arrow Connector 4"/>
            <p:cNvCxnSpPr/>
            <p:nvPr/>
          </p:nvCxnSpPr>
          <p:spPr>
            <a:xfrm>
              <a:off x="918360" y="4952880"/>
              <a:ext cx="7620120" cy="360"/>
            </a:xfrm>
            <a:prstGeom prst="straightConnector1">
              <a:avLst/>
            </a:prstGeom>
            <a:ln>
              <a:solidFill>
                <a:srgbClr val="000000"/>
              </a:solidFill>
              <a:round/>
              <a:tailEnd len="med" type="triangle" w="med"/>
            </a:ln>
          </p:spPr>
        </p:cxnSp>
        <p:sp>
          <p:nvSpPr>
            <p:cNvPr id="128" name="TextBox 5"/>
            <p:cNvSpPr/>
            <p:nvPr/>
          </p:nvSpPr>
          <p:spPr>
            <a:xfrm>
              <a:off x="8492400" y="4777200"/>
              <a:ext cx="68040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Time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29" name="TextBox 6"/>
            <p:cNvSpPr/>
            <p:nvPr/>
          </p:nvSpPr>
          <p:spPr>
            <a:xfrm>
              <a:off x="762120" y="5046840"/>
              <a:ext cx="30780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30" name="TextBox 7"/>
            <p:cNvSpPr/>
            <p:nvPr/>
          </p:nvSpPr>
          <p:spPr>
            <a:xfrm>
              <a:off x="3099240" y="5046840"/>
              <a:ext cx="43488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40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31" name="TextBox 9"/>
            <p:cNvSpPr/>
            <p:nvPr/>
          </p:nvSpPr>
          <p:spPr>
            <a:xfrm>
              <a:off x="1865520" y="5046840"/>
              <a:ext cx="43488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20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32" name="TextBox 13"/>
            <p:cNvSpPr/>
            <p:nvPr/>
          </p:nvSpPr>
          <p:spPr>
            <a:xfrm>
              <a:off x="4295520" y="5046840"/>
              <a:ext cx="43488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60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33" name="TextBox 14"/>
            <p:cNvSpPr/>
            <p:nvPr/>
          </p:nvSpPr>
          <p:spPr>
            <a:xfrm>
              <a:off x="5490360" y="5046840"/>
              <a:ext cx="43488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80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34" name="TextBox 15"/>
            <p:cNvSpPr/>
            <p:nvPr/>
          </p:nvSpPr>
          <p:spPr>
            <a:xfrm>
              <a:off x="6685200" y="5046840"/>
              <a:ext cx="56196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100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35" name="TextBox 16"/>
            <p:cNvSpPr/>
            <p:nvPr/>
          </p:nvSpPr>
          <p:spPr>
            <a:xfrm>
              <a:off x="7831800" y="5046840"/>
              <a:ext cx="56196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120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9" dur="indefinite" restart="never" nodeType="tmRoot">
          <p:childTnLst>
            <p:seq>
              <p:cTn id="40" dur="indefinite" nodeType="mainSeq"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Shortest Job First (SJF)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5257440"/>
          </a:xfrm>
          <a:prstGeom prst="rect">
            <a:avLst/>
          </a:prstGeom>
          <a:blipFill rotWithShape="0">
            <a:blip r:embed="rId1"/>
            <a:stretch>
              <a:fillRect l="-621" t="-1205"/>
            </a:stretch>
          </a:blipFill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rgbClr val="ffffff">
                    <a:alpha val="1000"/>
                  </a:srgbClr>
                </a:solidFill>
                <a:effectLst/>
                <a:uFillTx/>
                <a:latin typeface="Arial"/>
              </a:rPr>
              <a:t> 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38" name="Rectangle 3"/>
          <p:cNvSpPr/>
          <p:nvPr/>
        </p:nvSpPr>
        <p:spPr>
          <a:xfrm>
            <a:off x="2072520" y="3962520"/>
            <a:ext cx="6044040" cy="990360"/>
          </a:xfrm>
          <a:prstGeom prst="rect">
            <a:avLst/>
          </a:prstGeom>
          <a:solidFill>
            <a:srgbClr val="d1c7f6"/>
          </a:solidFill>
          <a:ln>
            <a:solidFill>
              <a:srgbClr val="9a93b5"/>
            </a:solidFill>
            <a:rou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B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39" name="Rectangle 4"/>
          <p:cNvSpPr/>
          <p:nvPr/>
        </p:nvSpPr>
        <p:spPr>
          <a:xfrm>
            <a:off x="947160" y="3962520"/>
            <a:ext cx="541080" cy="990360"/>
          </a:xfrm>
          <a:prstGeom prst="rect">
            <a:avLst/>
          </a:prstGeom>
          <a:solidFill>
            <a:srgbClr val="917dd0"/>
          </a:solidFill>
          <a:ln>
            <a:solidFill>
              <a:srgbClr val="6b5c99"/>
            </a:solidFill>
            <a:rou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</a:t>
            </a:r>
            <a:endParaRPr b="0" lang="en-US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40" name="Rectangle 5"/>
          <p:cNvSpPr/>
          <p:nvPr/>
        </p:nvSpPr>
        <p:spPr>
          <a:xfrm>
            <a:off x="1488600" y="3962520"/>
            <a:ext cx="583560" cy="990360"/>
          </a:xfrm>
          <a:prstGeom prst="rect">
            <a:avLst/>
          </a:prstGeom>
          <a:solidFill>
            <a:srgbClr val="bda2e0"/>
          </a:solidFill>
          <a:ln>
            <a:solidFill>
              <a:srgbClr val="8b77a5"/>
            </a:solidFill>
            <a:rou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141" name="Group 6"/>
          <p:cNvGrpSpPr/>
          <p:nvPr/>
        </p:nvGrpSpPr>
        <p:grpSpPr>
          <a:xfrm>
            <a:off x="762120" y="4777200"/>
            <a:ext cx="8410680" cy="639360"/>
            <a:chOff x="762120" y="4777200"/>
            <a:chExt cx="8410680" cy="639360"/>
          </a:xfrm>
        </p:grpSpPr>
        <p:cxnSp>
          <p:nvCxnSpPr>
            <p:cNvPr id="142" name="Straight Arrow Connector 7"/>
            <p:cNvCxnSpPr/>
            <p:nvPr/>
          </p:nvCxnSpPr>
          <p:spPr>
            <a:xfrm>
              <a:off x="918360" y="4952880"/>
              <a:ext cx="7620120" cy="360"/>
            </a:xfrm>
            <a:prstGeom prst="straightConnector1">
              <a:avLst/>
            </a:prstGeom>
            <a:ln>
              <a:solidFill>
                <a:srgbClr val="000000"/>
              </a:solidFill>
              <a:round/>
              <a:tailEnd len="med" type="triangle" w="med"/>
            </a:ln>
          </p:spPr>
        </p:cxnSp>
        <p:sp>
          <p:nvSpPr>
            <p:cNvPr id="143" name="TextBox 8"/>
            <p:cNvSpPr/>
            <p:nvPr/>
          </p:nvSpPr>
          <p:spPr>
            <a:xfrm>
              <a:off x="8492400" y="4777200"/>
              <a:ext cx="68040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Time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44" name="TextBox 9"/>
            <p:cNvSpPr/>
            <p:nvPr/>
          </p:nvSpPr>
          <p:spPr>
            <a:xfrm>
              <a:off x="762120" y="5046840"/>
              <a:ext cx="30780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45" name="TextBox 10"/>
            <p:cNvSpPr/>
            <p:nvPr/>
          </p:nvSpPr>
          <p:spPr>
            <a:xfrm>
              <a:off x="3099240" y="5046840"/>
              <a:ext cx="43488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40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46" name="TextBox 11"/>
            <p:cNvSpPr/>
            <p:nvPr/>
          </p:nvSpPr>
          <p:spPr>
            <a:xfrm>
              <a:off x="1865520" y="5046840"/>
              <a:ext cx="43488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20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47" name="TextBox 12"/>
            <p:cNvSpPr/>
            <p:nvPr/>
          </p:nvSpPr>
          <p:spPr>
            <a:xfrm>
              <a:off x="4295520" y="5046840"/>
              <a:ext cx="43488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60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48" name="TextBox 13"/>
            <p:cNvSpPr/>
            <p:nvPr/>
          </p:nvSpPr>
          <p:spPr>
            <a:xfrm>
              <a:off x="5490360" y="5046840"/>
              <a:ext cx="43488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80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49" name="TextBox 14"/>
            <p:cNvSpPr/>
            <p:nvPr/>
          </p:nvSpPr>
          <p:spPr>
            <a:xfrm>
              <a:off x="6685200" y="5046840"/>
              <a:ext cx="56196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100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50" name="TextBox 15"/>
            <p:cNvSpPr/>
            <p:nvPr/>
          </p:nvSpPr>
          <p:spPr>
            <a:xfrm>
              <a:off x="7831800" y="5046840"/>
              <a:ext cx="56196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120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69" dur="indefinite" restart="never" nodeType="tmRoot">
          <p:childTnLst>
            <p:seq>
              <p:cTn id="70" dur="indefinite" nodeType="mainSeq">
                <p:childTnLst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Exercise 2: Shortest Job First (SJF)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52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5257440"/>
          </a:xfrm>
          <a:prstGeom prst="rect">
            <a:avLst/>
          </a:prstGeom>
          <a:blipFill rotWithShape="0">
            <a:blip r:embed="rId1"/>
            <a:stretch>
              <a:fillRect l="-621" t="-1205"/>
            </a:stretch>
          </a:blipFill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rgbClr val="ffffff">
                    <a:alpha val="1000"/>
                  </a:srgbClr>
                </a:solidFill>
                <a:effectLst/>
                <a:uFillTx/>
                <a:latin typeface="Arial"/>
              </a:rPr>
              <a:t> 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53" name="Rectangle 16"/>
          <p:cNvSpPr/>
          <p:nvPr/>
        </p:nvSpPr>
        <p:spPr>
          <a:xfrm>
            <a:off x="6962760" y="3962520"/>
            <a:ext cx="583560" cy="990360"/>
          </a:xfrm>
          <a:prstGeom prst="rect">
            <a:avLst/>
          </a:prstGeom>
          <a:solidFill>
            <a:srgbClr val="d1c7f6"/>
          </a:solidFill>
          <a:ln>
            <a:solidFill>
              <a:srgbClr val="9a93b5"/>
            </a:solidFill>
            <a:rou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B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54" name="Rectangle 17"/>
          <p:cNvSpPr/>
          <p:nvPr/>
        </p:nvSpPr>
        <p:spPr>
          <a:xfrm>
            <a:off x="918360" y="3962520"/>
            <a:ext cx="6044040" cy="990360"/>
          </a:xfrm>
          <a:prstGeom prst="rect">
            <a:avLst/>
          </a:prstGeom>
          <a:solidFill>
            <a:srgbClr val="917dd0"/>
          </a:solidFill>
          <a:ln>
            <a:solidFill>
              <a:srgbClr val="6b5c99"/>
            </a:solidFill>
            <a:rou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</a:t>
            </a:r>
            <a:endParaRPr b="0" lang="en-US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55" name="Rectangle 18"/>
          <p:cNvSpPr/>
          <p:nvPr/>
        </p:nvSpPr>
        <p:spPr>
          <a:xfrm>
            <a:off x="7532640" y="3962520"/>
            <a:ext cx="583560" cy="990360"/>
          </a:xfrm>
          <a:prstGeom prst="rect">
            <a:avLst/>
          </a:prstGeom>
          <a:solidFill>
            <a:srgbClr val="bda2e0"/>
          </a:solidFill>
          <a:ln>
            <a:solidFill>
              <a:srgbClr val="8b77a5"/>
            </a:solidFill>
            <a:rou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56" name="Rectangle 3"/>
          <p:cNvSpPr/>
          <p:nvPr/>
        </p:nvSpPr>
        <p:spPr>
          <a:xfrm>
            <a:off x="118800" y="3753720"/>
            <a:ext cx="8697240" cy="31039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grpSp>
        <p:nvGrpSpPr>
          <p:cNvPr id="157" name="Group 6"/>
          <p:cNvGrpSpPr/>
          <p:nvPr/>
        </p:nvGrpSpPr>
        <p:grpSpPr>
          <a:xfrm>
            <a:off x="762120" y="4777200"/>
            <a:ext cx="8410680" cy="639360"/>
            <a:chOff x="762120" y="4777200"/>
            <a:chExt cx="8410680" cy="639360"/>
          </a:xfrm>
        </p:grpSpPr>
        <p:cxnSp>
          <p:nvCxnSpPr>
            <p:cNvPr id="158" name="Straight Arrow Connector 7"/>
            <p:cNvCxnSpPr/>
            <p:nvPr/>
          </p:nvCxnSpPr>
          <p:spPr>
            <a:xfrm>
              <a:off x="918360" y="4952880"/>
              <a:ext cx="7620120" cy="360"/>
            </a:xfrm>
            <a:prstGeom prst="straightConnector1">
              <a:avLst/>
            </a:prstGeom>
            <a:ln>
              <a:solidFill>
                <a:srgbClr val="000000"/>
              </a:solidFill>
              <a:round/>
              <a:tailEnd len="med" type="triangle" w="med"/>
            </a:ln>
          </p:spPr>
        </p:cxnSp>
        <p:sp>
          <p:nvSpPr>
            <p:cNvPr id="159" name="TextBox 8"/>
            <p:cNvSpPr/>
            <p:nvPr/>
          </p:nvSpPr>
          <p:spPr>
            <a:xfrm>
              <a:off x="8492400" y="4777200"/>
              <a:ext cx="68040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Time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60" name="TextBox 9"/>
            <p:cNvSpPr/>
            <p:nvPr/>
          </p:nvSpPr>
          <p:spPr>
            <a:xfrm>
              <a:off x="762120" y="5046840"/>
              <a:ext cx="30780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61" name="TextBox 10"/>
            <p:cNvSpPr/>
            <p:nvPr/>
          </p:nvSpPr>
          <p:spPr>
            <a:xfrm>
              <a:off x="3099240" y="5046840"/>
              <a:ext cx="43488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40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62" name="TextBox 11"/>
            <p:cNvSpPr/>
            <p:nvPr/>
          </p:nvSpPr>
          <p:spPr>
            <a:xfrm>
              <a:off x="1865520" y="5046840"/>
              <a:ext cx="43488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20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63" name="TextBox 12"/>
            <p:cNvSpPr/>
            <p:nvPr/>
          </p:nvSpPr>
          <p:spPr>
            <a:xfrm>
              <a:off x="4295520" y="5046840"/>
              <a:ext cx="43488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60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64" name="TextBox 13"/>
            <p:cNvSpPr/>
            <p:nvPr/>
          </p:nvSpPr>
          <p:spPr>
            <a:xfrm>
              <a:off x="5490360" y="5046840"/>
              <a:ext cx="43488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80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65" name="TextBox 14"/>
            <p:cNvSpPr/>
            <p:nvPr/>
          </p:nvSpPr>
          <p:spPr>
            <a:xfrm>
              <a:off x="6685200" y="5046840"/>
              <a:ext cx="56196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100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66" name="TextBox 15"/>
            <p:cNvSpPr/>
            <p:nvPr/>
          </p:nvSpPr>
          <p:spPr>
            <a:xfrm>
              <a:off x="7831800" y="5046840"/>
              <a:ext cx="56196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120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07" dur="indefinite" restart="never" nodeType="tmRoot">
          <p:childTnLst>
            <p:seq>
              <p:cTn id="108" dur="indefinite" nodeType="mainSeq"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theme1.xml><?xml version="1.0" encoding="utf-8"?>
<a:theme xmlns:a="http://schemas.openxmlformats.org/drawingml/2006/main" xmlns:r="http://schemas.openxmlformats.org/officeDocument/2006/relationships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  <a:shade val="86000"/>
              </a:schemeClr>
            </a:gs>
            <a:gs pos="45000">
              <a:schemeClr val="phClr">
                <a:tint val="48000"/>
              </a:schemeClr>
            </a:gs>
            <a:gs pos="100000">
              <a:schemeClr val="phClr">
                <a:tint val="28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shade val="70000"/>
              </a:schemeClr>
            </a:gs>
            <a:gs pos="34000">
              <a:schemeClr val="phClr">
                <a:shade val="70000"/>
              </a:schemeClr>
            </a:gs>
            <a:gs pos="70000">
              <a:schemeClr val="phClr">
                <a:tint val="100000"/>
                <a:shade val="90000"/>
              </a:schemeClr>
            </a:gs>
            <a:gs pos="100000">
              <a:schemeClr val="phClr">
                <a:tint val="100000"/>
                <a:shade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9525" cap="flat" cmpd="sng" algn="ctr">
          <a:prstDash val="solid"/>
        </a:ln>
        <a:ln w="26425" cap="flat" cmpd="sng" algn="ctr">
          <a:prstDash val="solid"/>
        </a:ln>
        <a:ln w="444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85000"/>
              </a:schemeClr>
            </a:gs>
            <a:gs pos="40000">
              <a:schemeClr val="phClr">
                <a:tint val="95000"/>
                <a:shade val="85000"/>
              </a:schemeClr>
            </a:gs>
            <a:gs pos="100000">
              <a:schemeClr val="phClr">
                <a:shade val="45000"/>
              </a:schemeClr>
            </a:gs>
          </a:gsLst>
          <a:lin ang="5400000" scaled="0"/>
          <a:tileRect l="0" t="0" r="0" b="0"/>
        </a:gradFill>
        <a:blipFill rotWithShape="1">
          <a:blip r:embed="rId1"/>
          <a:srcRect l="0" t="0" r="0" b="0"/>
          <a:tile tx="0" ty="0" sx="70000" sy="70000" flip="none" algn="tl"/>
        </a:blipFill>
      </a:bgFillStyleLst>
    </a:fmtScheme>
  </a:themeElements>
</a:theme>
</file>

<file path=ppt/theme/theme12.xml><?xml version="1.0" encoding="utf-8"?>
<a:theme xmlns:a="http://schemas.openxmlformats.org/drawingml/2006/main" xmlns:r="http://schemas.openxmlformats.org/officeDocument/2006/relationships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3354</TotalTime>
  <Application>LibreOffice/25.2.2.2$Linux_X86_64 LibreOffice_project/7370d4be9e3cf6031a51beef54ff3bda878e3fac</Application>
  <AppVersion>15.0000</AppVersion>
  <Words>1425</Words>
  <Paragraphs>374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2020-03-27T23:05:30Z</dcterms:created>
  <dc:creator>Eleanor Birrell</dc:creator>
  <dc:description/>
  <dc:language>en-US</dc:language>
  <cp:lastModifiedBy/>
  <dcterms:modified xsi:type="dcterms:W3CDTF">2025-04-01T11:53:45Z</dcterms:modified>
  <cp:revision>69</cp:revision>
  <dc:subject/>
  <dc:title>Lecture 16: CPU Scheduling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2</vt:i4>
  </property>
  <property fmtid="{D5CDD505-2E9C-101B-9397-08002B2CF9AE}" pid="3" name="PresentationFormat">
    <vt:lpwstr>On-screen Show (4:3)</vt:lpwstr>
  </property>
  <property fmtid="{D5CDD505-2E9C-101B-9397-08002B2CF9AE}" pid="4" name="Slides">
    <vt:i4>21</vt:i4>
  </property>
</Properties>
</file>