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_rels/theme1.xml.rels" ContentType="application/vnd.openxmlformats-package.relationships+xml"/>
  <Override PartName="/ppt/theme/theme1.xml" ContentType="application/vnd.openxmlformats-officedocument.theme+xml"/>
  <Override PartName="/ppt/theme/theme12.xml" ContentType="application/vnd.openxmlformats-officedocument.theme+xml"/>
  <Override PartName="/ppt/_rels/presentation.xml.rels" ContentType="application/vnd.openxmlformats-package.relationships+xml"/>
  <Override PartName="/ppt/media/image1.jpeg" ContentType="image/jpeg"/>
  <Override PartName="/ppt/media/image6.png" ContentType="image/png"/>
  <Override PartName="/ppt/media/image10.png" ContentType="image/pn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7.png" ContentType="image/png"/>
  <Override PartName="/ppt/media/image8.png" ContentType="image/png"/>
  <Override PartName="/ppt/media/image9.png" ContentType="image/png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_rels/slide5.xml.rels" ContentType="application/vnd.openxmlformats-package.relationships+xml"/>
  <Override PartName="/ppt/slides/_rels/slide21.xml.rels" ContentType="application/vnd.openxmlformats-package.relationships+xml"/>
  <Override PartName="/ppt/slides/_rels/slide19.xml.rels" ContentType="application/vnd.openxmlformats-package.relationships+xml"/>
  <Override PartName="/ppt/slides/_rels/slide4.xml.rels" ContentType="application/vnd.openxmlformats-package.relationships+xml"/>
  <Override PartName="/ppt/slides/_rels/slide20.xml.rels" ContentType="application/vnd.openxmlformats-package.relationships+xml"/>
  <Override PartName="/ppt/slides/_rels/slide18.xml.rels" ContentType="application/vnd.openxmlformats-package.relationships+xml"/>
  <Override PartName="/ppt/slides/_rels/slide3.xml.rels" ContentType="application/vnd.openxmlformats-package.relationships+xml"/>
  <Override PartName="/ppt/slides/_rels/slide17.xml.rels" ContentType="application/vnd.openxmlformats-package.relationships+xml"/>
  <Override PartName="/ppt/slides/_rels/slide2.xml.rels" ContentType="application/vnd.openxmlformats-package.relationships+xml"/>
  <Override PartName="/ppt/slides/_rels/slide16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9.xml.rels" ContentType="application/vnd.openxmlformats-package.relationships+xml"/>
  <Override PartName="/ppt/slides/_rels/slide11.xml.rels" ContentType="application/vnd.openxmlformats-package.relationships+xml"/>
  <Override PartName="/ppt/slides/_rels/slide23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22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.xml.rels" ContentType="application/vnd.openxmlformats-package.relationships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23.xml" ContentType="application/vnd.openxmlformats-officedocument.presentationml.slide+xml"/>
  <Override PartName="/ppt/slides/slide6.xml" ContentType="application/vnd.openxmlformats-officedocument.presentationml.slide+xml"/>
  <Override PartName="/ppt/slides/slide22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17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s/slide20.xml" ContentType="application/vnd.openxmlformats-officedocument.presentationml.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slides/slide5.xml" ContentType="application/vnd.openxmlformats-officedocument.presentationml.slide+xml"/>
  <Override PartName="/ppt/slides/slide21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_rels/notesSlide15.xml.rels" ContentType="application/vnd.openxmlformats-package.relationships+xml"/>
  <Override PartName="/ppt/notesSlides/_rels/notesSlide14.xml.rels" ContentType="application/vnd.openxmlformats-package.relationships+xml"/>
  <Override PartName="/ppt/notesSlides/_rels/notesSlide7.xml.rels" ContentType="application/vnd.openxmlformats-package.relationships+xml"/>
  <Override PartName="/ppt/notesSlides/_rels/notesSlide23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5.xml.rels" ContentType="application/vnd.openxmlformats-package.relationships+xml"/>
  <Override PartName="/ppt/notesSlides/_rels/notesSlide3.xml.rels" ContentType="application/vnd.openxmlformats-package.relationships+xml"/>
  <Override PartName="/ppt/notesSlides/_rels/notesSlide2.xml.rels" ContentType="application/vnd.openxmlformats-package.relationships+xml"/>
  <Override PartName="/ppt/notesSlides/notesSlide11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</p:sldIdLst>
  <p:sldSz cx="9144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1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move the slide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notes format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&lt;header&gt;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dt" idx="33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 type="ftr" idx="34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8" name="PlaceHolder 6"/>
          <p:cNvSpPr>
            <a:spLocks noGrp="1"/>
          </p:cNvSpPr>
          <p:nvPr>
            <p:ph type="sldNum" idx="35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buNone/>
            </a:pPr>
            <a:fld id="{7E9F3E18-AEF4-42A9-88D6-ACDE5A0971F6}" type="slidenum"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
</Relationships>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23.xml.rels><?xml version="1.0" encoding="UTF-8"?>
<Relationships xmlns="http://schemas.openxmlformats.org/package/2006/relationships"><Relationship Id="rId1" Type="http://schemas.openxmlformats.org/officeDocument/2006/relationships/slide" Target="../slides/slide23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603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Define MMU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04" name="PlaceHolder 3"/>
          <p:cNvSpPr>
            <a:spLocks noGrp="1"/>
          </p:cNvSpPr>
          <p:nvPr>
            <p:ph type="sldNum" idx="40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713070FF-9830-4693-9ECD-FFA44CF097F3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1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606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Walk through address translation here to motivate bits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07" name="PlaceHolder 3"/>
          <p:cNvSpPr>
            <a:spLocks noGrp="1"/>
          </p:cNvSpPr>
          <p:nvPr>
            <p:ph type="sldNum" idx="41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8E03D4D6-3ABE-4611-8B66-6BF30F220CE4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1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609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Define MMU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10" name="PlaceHolder 3"/>
          <p:cNvSpPr>
            <a:spLocks noGrp="1"/>
          </p:cNvSpPr>
          <p:nvPr>
            <p:ph type="sldNum" idx="42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CC26C88B-C46F-4249-AF67-664130D77B61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591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Each process has its own registers, memory, I/O resources, "thread of control"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92" name="PlaceHolder 3"/>
          <p:cNvSpPr>
            <a:spLocks noGrp="1"/>
          </p:cNvSpPr>
          <p:nvPr>
            <p:ph type="sldNum" idx="36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2AE68CE4-C45F-4DC6-BE0E-C8A5E7D3E521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2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612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Pros: easy allocation (keep bitmap of free frames), no external fragmentation, still allows access permissions, still allows sharing, easy to grow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Cons: internal fragmentation, slower (size of page tables etc -&gt; multiple lookups)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13" name="PlaceHolder 3"/>
          <p:cNvSpPr>
            <a:spLocks noGrp="1"/>
          </p:cNvSpPr>
          <p:nvPr>
            <p:ph type="sldNum" idx="43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620DF981-47BA-40AB-A41B-7065D84AC69B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59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What happens when there are multiple processes/threads? OS has to manage resources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%Possible considerations: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171360" indent="-171360">
              <a:lnSpc>
                <a:spcPct val="100000"/>
              </a:lnSpc>
              <a:buClr>
                <a:srgbClr val="000000"/>
              </a:buClr>
              <a:buFont typeface="OpenSymbol"/>
              <a:buChar char="-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%fairness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171360" indent="-171360">
              <a:lnSpc>
                <a:spcPct val="100000"/>
              </a:lnSpc>
              <a:buClr>
                <a:srgbClr val="000000"/>
              </a:buClr>
              <a:buFont typeface="OpenSymbol"/>
              <a:buChar char="-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%efficiency/optimize resources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171360" indent="-171360">
              <a:lnSpc>
                <a:spcPct val="100000"/>
              </a:lnSpc>
              <a:buClr>
                <a:srgbClr val="000000"/>
              </a:buClr>
              <a:buFont typeface="OpenSymbol"/>
              <a:buChar char="-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%security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95" name="PlaceHolder 3"/>
          <p:cNvSpPr>
            <a:spLocks noGrp="1"/>
          </p:cNvSpPr>
          <p:nvPr>
            <p:ph type="sldNum" idx="37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61847453-62A5-41F3-8578-E0344C7AA805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597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Define MMU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98" name="PlaceHolder 3"/>
          <p:cNvSpPr>
            <a:spLocks noGrp="1"/>
          </p:cNvSpPr>
          <p:nvPr>
            <p:ph type="sldNum" idx="38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5041E97D-C392-4268-A299-694D58B97ADA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60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Define MMU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01" name="PlaceHolder 3"/>
          <p:cNvSpPr>
            <a:spLocks noGrp="1"/>
          </p:cNvSpPr>
          <p:nvPr>
            <p:ph type="sldNum" idx="39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E6AB1E3D-3BE1-4FF5-B4FF-C22E774A5026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 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cxnSp>
        <p:nvCxnSpPr>
          <p:cNvPr id="2" name="Straight Connector 7"/>
          <p:cNvCxnSpPr/>
          <p:nvPr/>
        </p:nvCxnSpPr>
        <p:spPr>
          <a:xfrm>
            <a:off x="685800" y="3398400"/>
            <a:ext cx="7848720" cy="180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k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d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y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dt" idx="1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" name="PlaceHolder 3"/>
          <p:cNvSpPr>
            <a:spLocks noGrp="1"/>
          </p:cNvSpPr>
          <p:nvPr>
            <p:ph type="ftr" idx="2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" name="PlaceHolder 4"/>
          <p:cNvSpPr>
            <a:spLocks noGrp="1"/>
          </p:cNvSpPr>
          <p:nvPr>
            <p:ph type="sldNum" idx="3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3CDA905D-A12F-4864-B532-9408179F0A2A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Outline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Outline Level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ntent with Capti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67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792000"/>
            <a:ext cx="2139480" cy="1261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li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k 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 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d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it 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 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ti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tl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 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y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2971800" y="792000"/>
            <a:ext cx="5714640" cy="5577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64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3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32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57200" y="2130480"/>
            <a:ext cx="2139480" cy="4243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281"/>
              </a:spcBef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dt" idx="27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ftr" idx="28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3" name="PlaceHolder 6"/>
          <p:cNvSpPr>
            <a:spLocks noGrp="1"/>
          </p:cNvSpPr>
          <p:nvPr>
            <p:ph type="sldNum" idx="29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96CD1881-91AA-4B13-9C85-A1296274F53C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cxnSp>
        <p:nvCxnSpPr>
          <p:cNvPr id="74" name="Straight Connector 8"/>
          <p:cNvCxnSpPr/>
          <p:nvPr/>
        </p:nvCxnSpPr>
        <p:spPr>
          <a:xfrm flipH="1">
            <a:off x="2774880" y="792000"/>
            <a:ext cx="1800" cy="557820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icture with Capti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76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792360"/>
            <a:ext cx="2142360" cy="12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li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k 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 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d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it 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 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ti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tl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 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y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2858760" y="838080"/>
            <a:ext cx="5904000" cy="5500080"/>
          </a:xfrm>
          <a:prstGeom prst="rect">
            <a:avLst/>
          </a:prstGeom>
          <a:solidFill>
            <a:schemeClr val="lt2"/>
          </a:solidFill>
          <a:ln w="76320">
            <a:solidFill>
              <a:srgbClr val="ffffff"/>
            </a:solidFill>
            <a:miter/>
          </a:ln>
          <a:effectLst>
            <a:outerShdw dist="12600" dir="5400000" blurRad="50760" rotWithShape="0">
              <a:srgbClr val="000000">
                <a:alpha val="59000"/>
              </a:srgbClr>
            </a:outerShdw>
          </a:effectLst>
        </p:spPr>
        <p:txBody>
          <a:bodyPr lIns="90000" rIns="90000" tIns="45000" bIns="45000" anchor="t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3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icon to add picture</a:t>
            </a:r>
            <a:endParaRPr b="0" lang="en-US" sz="32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457200" y="2133720"/>
            <a:ext cx="2139480" cy="4242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281"/>
              </a:spcBef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dt" idx="30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 type="ftr" idx="31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 type="sldNum" idx="32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DD3D8E90-AE32-42E5-85A4-AE328595B613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Title and Vertical Tex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9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k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d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y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281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dt" idx="4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 type="ftr" idx="5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4" name="PlaceHolder 5"/>
          <p:cNvSpPr>
            <a:spLocks noGrp="1"/>
          </p:cNvSpPr>
          <p:nvPr>
            <p:ph type="sldNum" idx="6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41C76261-EBD1-49CB-A7F2-6D684B5A72AB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Vertical Title and Tex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6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629400" y="609480"/>
            <a:ext cx="2057040" cy="58669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 vert="eaVert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k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d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y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609480"/>
            <a:ext cx="6019560" cy="58669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281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dt" idx="7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ftr" idx="8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1" name="PlaceHolder 5"/>
          <p:cNvSpPr>
            <a:spLocks noGrp="1"/>
          </p:cNvSpPr>
          <p:nvPr>
            <p:ph type="sldNum" idx="9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5AB0A81F-F2B2-48F2-9E62-64F2F6390868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 and Conten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3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k to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edit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Ma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ster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title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styl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281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dt" idx="10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ftr" idx="11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sldNum" idx="12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B7CA22BD-8BAC-489A-8AF3-B2D69FD16929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Section Heade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0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722160" y="2362320"/>
            <a:ext cx="7772040" cy="2199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Cl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ic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k 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to 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di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t 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M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as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te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r 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ti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tl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e 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st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yl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endParaRPr b="0" lang="en-US" sz="4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722160" y="4626720"/>
            <a:ext cx="7772040" cy="14997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dt" idx="13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ftr" idx="14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sldNum" idx="15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BE8E96D5-94F6-435F-AEA4-BB9AAE30D969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cxnSp>
        <p:nvCxnSpPr>
          <p:cNvPr id="36" name="Straight Connector 6"/>
          <p:cNvCxnSpPr/>
          <p:nvPr/>
        </p:nvCxnSpPr>
        <p:spPr>
          <a:xfrm>
            <a:off x="731520" y="4599360"/>
            <a:ext cx="7848720" cy="180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wo Conten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8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k to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edit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Ma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ster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title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styl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73280"/>
            <a:ext cx="4038120" cy="4717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4648320" y="1673280"/>
            <a:ext cx="4038120" cy="4717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dt" idx="16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ftr" idx="17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4" name="PlaceHolder 6"/>
          <p:cNvSpPr>
            <a:spLocks noGrp="1"/>
          </p:cNvSpPr>
          <p:nvPr>
            <p:ph type="sldNum" idx="18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F7349784-9785-4AC1-A77C-F5B344631D44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mparis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46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edit Master title style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676520"/>
            <a:ext cx="3931560" cy="639360"/>
          </a:xfrm>
          <a:prstGeom prst="rect">
            <a:avLst/>
          </a:prstGeom>
          <a:noFill/>
          <a:ln w="4428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457200" y="2438280"/>
            <a:ext cx="3931560" cy="3951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4754880" y="1676520"/>
            <a:ext cx="3931560" cy="639360"/>
          </a:xfrm>
          <a:prstGeom prst="rect">
            <a:avLst/>
          </a:prstGeom>
          <a:noFill/>
          <a:ln w="4428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1" name="PlaceHolder 5"/>
          <p:cNvSpPr>
            <a:spLocks noGrp="1"/>
          </p:cNvSpPr>
          <p:nvPr>
            <p:ph type="body"/>
          </p:nvPr>
        </p:nvSpPr>
        <p:spPr>
          <a:xfrm>
            <a:off x="4754880" y="2438280"/>
            <a:ext cx="3931560" cy="3951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2" name="PlaceHolder 6"/>
          <p:cNvSpPr>
            <a:spLocks noGrp="1"/>
          </p:cNvSpPr>
          <p:nvPr>
            <p:ph type="ftr" idx="19"/>
          </p:nvPr>
        </p:nvSpPr>
        <p:spPr>
          <a:xfrm>
            <a:off x="457200" y="18360"/>
            <a:ext cx="70862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3" name="PlaceHolder 7"/>
          <p:cNvSpPr>
            <a:spLocks noGrp="1"/>
          </p:cNvSpPr>
          <p:nvPr>
            <p:ph type="sldNum" idx="20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C2C3E8D0-CB9C-437B-8912-900382089DCF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cxnSp>
        <p:nvCxnSpPr>
          <p:cNvPr id="54" name="Straight Connector 10"/>
          <p:cNvCxnSpPr/>
          <p:nvPr/>
        </p:nvCxnSpPr>
        <p:spPr>
          <a:xfrm flipH="1">
            <a:off x="4572000" y="1691640"/>
            <a:ext cx="1080" cy="470952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56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k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d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y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dt" idx="21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ftr" idx="22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sldNum" idx="23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E9D536D0-FF01-4830-97D3-279E7187BBC9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62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63" name="PlaceHolder 1"/>
          <p:cNvSpPr>
            <a:spLocks noGrp="1"/>
          </p:cNvSpPr>
          <p:nvPr>
            <p:ph type="dt" idx="24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ftr" idx="25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sldNum" idx="26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3F9DF654-ADA6-47B6-97B7-6A3E2374A4BA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6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6.xml"/><Relationship Id="rId4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9.png"/><Relationship Id="rId3" Type="http://schemas.openxmlformats.org/officeDocument/2006/relationships/image" Target="../media/image7.png"/><Relationship Id="rId4" Type="http://schemas.openxmlformats.org/officeDocument/2006/relationships/image" Target="../media/image6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7" Type="http://schemas.openxmlformats.org/officeDocument/2006/relationships/slideLayout" Target="../slideLayouts/slideLayout6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14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6.xml"/><Relationship Id="rId4" Type="http://schemas.openxmlformats.org/officeDocument/2006/relationships/notesSlide" Target="../notesSlides/notesSlide1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image" Target="../media/image6.png"/><Relationship Id="rId4" Type="http://schemas.openxmlformats.org/officeDocument/2006/relationships/image" Target="../media/image6.png"/><Relationship Id="rId5" Type="http://schemas.openxmlformats.org/officeDocument/2006/relationships/image" Target="../media/image6.png"/><Relationship Id="rId6" Type="http://schemas.openxmlformats.org/officeDocument/2006/relationships/image" Target="../media/image10.png"/><Relationship Id="rId7" Type="http://schemas.openxmlformats.org/officeDocument/2006/relationships/slideLayout" Target="../slideLayouts/slideLayout6.xml"/><Relationship Id="rId8" Type="http://schemas.openxmlformats.org/officeDocument/2006/relationships/notesSlide" Target="../notesSlides/notesSlide2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6.xml"/><Relationship Id="rId4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image" Target="../media/image5.jpeg"/><Relationship Id="rId3" Type="http://schemas.openxmlformats.org/officeDocument/2006/relationships/slideLayout" Target="../slideLayouts/slideLayout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6.xml"/><Relationship Id="rId4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image" Target="../media/image5.jpe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7.png"/><Relationship Id="rId6" Type="http://schemas.openxmlformats.org/officeDocument/2006/relationships/image" Target="../media/image7.png"/><Relationship Id="rId7" Type="http://schemas.openxmlformats.org/officeDocument/2006/relationships/image" Target="../media/image6.png"/><Relationship Id="rId8" Type="http://schemas.openxmlformats.org/officeDocument/2006/relationships/slideLayout" Target="../slideLayouts/slideLayout6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subTitle"/>
          </p:nvPr>
        </p:nvSpPr>
        <p:spPr>
          <a:xfrm>
            <a:off x="685800" y="3505320"/>
            <a:ext cx="7924320" cy="609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defTabSz="91440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CS 105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       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                  Spring 2025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title"/>
          </p:nvPr>
        </p:nvSpPr>
        <p:spPr>
          <a:xfrm>
            <a:off x="685800" y="2666880"/>
            <a:ext cx="7848360" cy="631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Lecture 16: Virtual Memory</a:t>
            </a:r>
            <a:endParaRPr b="0" lang="en-US" sz="32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91" name="Title 1"/>
          <p:cNvSpPr/>
          <p:nvPr/>
        </p:nvSpPr>
        <p:spPr>
          <a:xfrm>
            <a:off x="685800" y="4643280"/>
            <a:ext cx="7848360" cy="631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2400" spc="-99" strike="noStrike" u="none">
              <a:solidFill>
                <a:schemeClr val="lt2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Segmentation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pSp>
        <p:nvGrpSpPr>
          <p:cNvPr id="218" name="Group 8"/>
          <p:cNvGrpSpPr/>
          <p:nvPr/>
        </p:nvGrpSpPr>
        <p:grpSpPr>
          <a:xfrm>
            <a:off x="5080320" y="2882880"/>
            <a:ext cx="1294920" cy="1765080"/>
            <a:chOff x="5080320" y="2882880"/>
            <a:chExt cx="1294920" cy="1765080"/>
          </a:xfrm>
        </p:grpSpPr>
        <p:sp>
          <p:nvSpPr>
            <p:cNvPr id="219" name="Rectangle 9"/>
            <p:cNvSpPr/>
            <p:nvPr/>
          </p:nvSpPr>
          <p:spPr>
            <a:xfrm>
              <a:off x="5080320" y="4414680"/>
              <a:ext cx="1294920" cy="23328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 w="28575"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Code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20" name="Rectangle 10"/>
            <p:cNvSpPr/>
            <p:nvPr/>
          </p:nvSpPr>
          <p:spPr>
            <a:xfrm>
              <a:off x="5080320" y="4181040"/>
              <a:ext cx="1294920" cy="23328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 w="28575"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Data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21" name="Rectangle 11"/>
            <p:cNvSpPr/>
            <p:nvPr/>
          </p:nvSpPr>
          <p:spPr>
            <a:xfrm>
              <a:off x="5080320" y="2882880"/>
              <a:ext cx="1294920" cy="54576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 w="28575"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Stack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22" name="Rectangle 12"/>
            <p:cNvSpPr/>
            <p:nvPr/>
          </p:nvSpPr>
          <p:spPr>
            <a:xfrm>
              <a:off x="5080320" y="3429000"/>
              <a:ext cx="1294920" cy="41040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7a27d8"/>
              </a:solidFill>
              <a:rou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23" name="Rectangle 13"/>
            <p:cNvSpPr/>
            <p:nvPr/>
          </p:nvSpPr>
          <p:spPr>
            <a:xfrm>
              <a:off x="5080320" y="3839760"/>
              <a:ext cx="1294920" cy="36036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 w="28575"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Heap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224" name="TextBox 14"/>
          <p:cNvSpPr/>
          <p:nvPr/>
        </p:nvSpPr>
        <p:spPr>
          <a:xfrm>
            <a:off x="6528960" y="1920240"/>
            <a:ext cx="19209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Physical Memory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25" name="TextBox 15"/>
          <p:cNvSpPr/>
          <p:nvPr/>
        </p:nvSpPr>
        <p:spPr>
          <a:xfrm>
            <a:off x="4876920" y="2541600"/>
            <a:ext cx="171360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Virtual Memory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26" name="Rectangle 16"/>
          <p:cNvSpPr/>
          <p:nvPr/>
        </p:nvSpPr>
        <p:spPr>
          <a:xfrm>
            <a:off x="6841080" y="4419720"/>
            <a:ext cx="1310040" cy="54576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27" name="TextBox 18"/>
          <p:cNvSpPr/>
          <p:nvPr/>
        </p:nvSpPr>
        <p:spPr>
          <a:xfrm>
            <a:off x="8229600" y="6027120"/>
            <a:ext cx="638280" cy="27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CBase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28" name="TextBox 19"/>
          <p:cNvSpPr/>
          <p:nvPr/>
        </p:nvSpPr>
        <p:spPr>
          <a:xfrm>
            <a:off x="8233560" y="4554360"/>
            <a:ext cx="722880" cy="27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SBound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pic>
        <p:nvPicPr>
          <p:cNvPr id="229" name="Picture 20" descr=""/>
          <p:cNvPicPr/>
          <p:nvPr/>
        </p:nvPicPr>
        <p:blipFill>
          <a:blip r:embed="rId1"/>
          <a:stretch/>
        </p:blipFill>
        <p:spPr>
          <a:xfrm>
            <a:off x="507960" y="1752480"/>
            <a:ext cx="4063680" cy="438120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230" name="Rectangle 21"/>
          <p:cNvSpPr/>
          <p:nvPr/>
        </p:nvSpPr>
        <p:spPr>
          <a:xfrm>
            <a:off x="6858360" y="5924520"/>
            <a:ext cx="1281960" cy="23328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31" name="Rectangle 22"/>
          <p:cNvSpPr/>
          <p:nvPr/>
        </p:nvSpPr>
        <p:spPr>
          <a:xfrm>
            <a:off x="6836760" y="2286000"/>
            <a:ext cx="1310040" cy="23328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32" name="Rectangle 23"/>
          <p:cNvSpPr/>
          <p:nvPr/>
        </p:nvSpPr>
        <p:spPr>
          <a:xfrm>
            <a:off x="6830280" y="3839760"/>
            <a:ext cx="1310040" cy="36036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33" name="TextBox 25"/>
          <p:cNvSpPr/>
          <p:nvPr/>
        </p:nvSpPr>
        <p:spPr>
          <a:xfrm>
            <a:off x="8225280" y="5891040"/>
            <a:ext cx="731520" cy="27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CBound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34" name="TextBox 26"/>
          <p:cNvSpPr/>
          <p:nvPr/>
        </p:nvSpPr>
        <p:spPr>
          <a:xfrm>
            <a:off x="8233560" y="4823280"/>
            <a:ext cx="629640" cy="27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SBase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35" name="TextBox 27"/>
          <p:cNvSpPr/>
          <p:nvPr/>
        </p:nvSpPr>
        <p:spPr>
          <a:xfrm>
            <a:off x="8263080" y="4044240"/>
            <a:ext cx="638280" cy="27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HBase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36" name="TextBox 28"/>
          <p:cNvSpPr/>
          <p:nvPr/>
        </p:nvSpPr>
        <p:spPr>
          <a:xfrm>
            <a:off x="8263080" y="3903840"/>
            <a:ext cx="731520" cy="27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HBound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37" name="TextBox 29"/>
          <p:cNvSpPr/>
          <p:nvPr/>
        </p:nvSpPr>
        <p:spPr>
          <a:xfrm>
            <a:off x="8229600" y="2392560"/>
            <a:ext cx="638280" cy="27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DBase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38" name="TextBox 30"/>
          <p:cNvSpPr/>
          <p:nvPr/>
        </p:nvSpPr>
        <p:spPr>
          <a:xfrm>
            <a:off x="8225280" y="2239200"/>
            <a:ext cx="731520" cy="27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DBound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cxnSp>
        <p:nvCxnSpPr>
          <p:cNvPr id="239" name="Elbow Connector 17"/>
          <p:cNvCxnSpPr/>
          <p:nvPr/>
        </p:nvCxnSpPr>
        <p:spPr>
          <a:xfrm flipH="1" rot="16200000">
            <a:off x="5839920" y="3875040"/>
            <a:ext cx="1537200" cy="465840"/>
          </a:xfrm>
          <a:prstGeom prst="bentConnector3">
            <a:avLst>
              <a:gd name="adj1" fmla="val 50011"/>
            </a:avLst>
          </a:prstGeom>
          <a:ln>
            <a:solidFill>
              <a:srgbClr val="000000"/>
            </a:solidFill>
            <a:round/>
            <a:tailEnd len="med" type="triangle" w="med"/>
          </a:ln>
        </p:spPr>
      </p:cxnSp>
      <p:sp>
        <p:nvSpPr>
          <p:cNvPr id="240" name="Rectangle 7"/>
          <p:cNvSpPr/>
          <p:nvPr/>
        </p:nvSpPr>
        <p:spPr>
          <a:xfrm>
            <a:off x="6851880" y="2286000"/>
            <a:ext cx="1294920" cy="410544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41" name="Right Brace 32"/>
          <p:cNvSpPr/>
          <p:nvPr/>
        </p:nvSpPr>
        <p:spPr>
          <a:xfrm>
            <a:off x="8168760" y="2277360"/>
            <a:ext cx="93960" cy="241920"/>
          </a:xfrm>
          <a:prstGeom prst="rightBrace">
            <a:avLst>
              <a:gd name="adj1" fmla="val 8333"/>
              <a:gd name="adj2" fmla="val 50000"/>
            </a:avLst>
          </a:prstGeom>
          <a:noFill/>
          <a:ln>
            <a:solidFill>
              <a:srgbClr val="000000"/>
            </a:solidFill>
            <a:rou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42" name="Right Brace 33"/>
          <p:cNvSpPr/>
          <p:nvPr/>
        </p:nvSpPr>
        <p:spPr>
          <a:xfrm>
            <a:off x="8157960" y="4419360"/>
            <a:ext cx="114120" cy="545760"/>
          </a:xfrm>
          <a:prstGeom prst="rightBrace">
            <a:avLst>
              <a:gd name="adj1" fmla="val 8333"/>
              <a:gd name="adj2" fmla="val 50000"/>
            </a:avLst>
          </a:prstGeom>
          <a:noFill/>
          <a:ln>
            <a:solidFill>
              <a:srgbClr val="000000"/>
            </a:solidFill>
            <a:rou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43" name="Right Brace 34"/>
          <p:cNvSpPr/>
          <p:nvPr/>
        </p:nvSpPr>
        <p:spPr>
          <a:xfrm>
            <a:off x="8161560" y="3841560"/>
            <a:ext cx="110880" cy="369000"/>
          </a:xfrm>
          <a:prstGeom prst="rightBrace">
            <a:avLst>
              <a:gd name="adj1" fmla="val 8333"/>
              <a:gd name="adj2" fmla="val 50000"/>
            </a:avLst>
          </a:prstGeom>
          <a:noFill/>
          <a:ln>
            <a:solidFill>
              <a:srgbClr val="000000"/>
            </a:solidFill>
            <a:rou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44" name="Right Brace 35"/>
          <p:cNvSpPr/>
          <p:nvPr/>
        </p:nvSpPr>
        <p:spPr>
          <a:xfrm>
            <a:off x="8178480" y="5925600"/>
            <a:ext cx="93960" cy="241920"/>
          </a:xfrm>
          <a:prstGeom prst="rightBrace">
            <a:avLst>
              <a:gd name="adj1" fmla="val 8333"/>
              <a:gd name="adj2" fmla="val 50000"/>
            </a:avLst>
          </a:prstGeom>
          <a:noFill/>
          <a:ln>
            <a:solidFill>
              <a:srgbClr val="000000"/>
            </a:solidFill>
            <a:rou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23" dur="indefinite" restart="never" nodeType="tmRoot">
          <p:childTnLst>
            <p:seq>
              <p:cTn id="124" dur="indefinite" nodeType="mainSeq">
                <p:childTnLst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Segmentation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pic>
        <p:nvPicPr>
          <p:cNvPr id="246" name="Picture 6" descr=""/>
          <p:cNvPicPr/>
          <p:nvPr/>
        </p:nvPicPr>
        <p:blipFill>
          <a:blip r:embed="rId1"/>
          <a:srcRect l="15855" t="0" r="17975" b="0"/>
          <a:stretch/>
        </p:blipFill>
        <p:spPr>
          <a:xfrm>
            <a:off x="1655280" y="1994760"/>
            <a:ext cx="1413720" cy="1413720"/>
          </a:xfrm>
          <a:prstGeom prst="rect">
            <a:avLst/>
          </a:prstGeom>
          <a:noFill/>
          <a:ln w="0">
            <a:noFill/>
          </a:ln>
        </p:spPr>
      </p:pic>
      <p:grpSp>
        <p:nvGrpSpPr>
          <p:cNvPr id="247" name="Group 10"/>
          <p:cNvGrpSpPr/>
          <p:nvPr/>
        </p:nvGrpSpPr>
        <p:grpSpPr>
          <a:xfrm>
            <a:off x="3069000" y="2362320"/>
            <a:ext cx="1377360" cy="369720"/>
            <a:chOff x="3069000" y="2362320"/>
            <a:chExt cx="1377360" cy="369720"/>
          </a:xfrm>
        </p:grpSpPr>
        <p:cxnSp>
          <p:nvCxnSpPr>
            <p:cNvPr id="248" name="Straight Arrow Connector 8"/>
            <p:cNvCxnSpPr>
              <a:stCxn id="246" idx="3"/>
            </p:cNvCxnSpPr>
            <p:nvPr/>
          </p:nvCxnSpPr>
          <p:spPr>
            <a:xfrm>
              <a:off x="3069000" y="2701440"/>
              <a:ext cx="1377720" cy="7560"/>
            </a:xfrm>
            <a:prstGeom prst="straightConnector1">
              <a:avLst/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sp>
          <p:nvSpPr>
            <p:cNvPr id="249" name="TextBox 9"/>
            <p:cNvSpPr/>
            <p:nvPr/>
          </p:nvSpPr>
          <p:spPr>
            <a:xfrm>
              <a:off x="3335040" y="2362320"/>
              <a:ext cx="75168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vaddr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250" name="Group 11"/>
          <p:cNvGrpSpPr/>
          <p:nvPr/>
        </p:nvGrpSpPr>
        <p:grpSpPr>
          <a:xfrm>
            <a:off x="7246440" y="1981080"/>
            <a:ext cx="1895400" cy="533520"/>
            <a:chOff x="7246440" y="1981080"/>
            <a:chExt cx="1895400" cy="533520"/>
          </a:xfrm>
        </p:grpSpPr>
        <p:cxnSp>
          <p:nvCxnSpPr>
            <p:cNvPr id="251" name="Straight Arrow Connector 12"/>
            <p:cNvCxnSpPr/>
            <p:nvPr/>
          </p:nvCxnSpPr>
          <p:spPr>
            <a:xfrm>
              <a:off x="7283520" y="2511000"/>
              <a:ext cx="1631880" cy="3960"/>
            </a:xfrm>
            <a:prstGeom prst="straightConnector1">
              <a:avLst/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sp>
          <p:nvSpPr>
            <p:cNvPr id="252" name="TextBox 13"/>
            <p:cNvSpPr/>
            <p:nvPr/>
          </p:nvSpPr>
          <p:spPr>
            <a:xfrm>
              <a:off x="7246440" y="1981080"/>
              <a:ext cx="1895400" cy="5234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offset &gt; Bound[idx]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or access not allowed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253" name="TextBox 15"/>
          <p:cNvSpPr/>
          <p:nvPr/>
        </p:nvSpPr>
        <p:spPr>
          <a:xfrm rot="5400000">
            <a:off x="8431560" y="2340000"/>
            <a:ext cx="11847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Exception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254" name="Group 24"/>
          <p:cNvGrpSpPr/>
          <p:nvPr/>
        </p:nvGrpSpPr>
        <p:grpSpPr>
          <a:xfrm>
            <a:off x="2361960" y="3408480"/>
            <a:ext cx="2514600" cy="2585880"/>
            <a:chOff x="2361960" y="3408480"/>
            <a:chExt cx="2514600" cy="2585880"/>
          </a:xfrm>
        </p:grpSpPr>
        <p:cxnSp>
          <p:nvCxnSpPr>
            <p:cNvPr id="255" name="Elbow Connector 20"/>
            <p:cNvCxnSpPr>
              <a:endCxn id="246" idx="2"/>
            </p:cNvCxnSpPr>
            <p:nvPr/>
          </p:nvCxnSpPr>
          <p:spPr>
            <a:xfrm flipV="1" rot="16200000">
              <a:off x="2334600" y="3435480"/>
              <a:ext cx="2569320" cy="2514960"/>
            </a:xfrm>
            <a:prstGeom prst="bentConnector3">
              <a:avLst>
                <a:gd name="adj1" fmla="val 0"/>
              </a:avLst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sp>
          <p:nvSpPr>
            <p:cNvPr id="256" name="TextBox 21"/>
            <p:cNvSpPr/>
            <p:nvPr/>
          </p:nvSpPr>
          <p:spPr>
            <a:xfrm>
              <a:off x="3429000" y="5624640"/>
              <a:ext cx="66348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Data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257" name="Group 14"/>
          <p:cNvGrpSpPr/>
          <p:nvPr/>
        </p:nvGrpSpPr>
        <p:grpSpPr>
          <a:xfrm>
            <a:off x="5684760" y="3533400"/>
            <a:ext cx="2944800" cy="1914480"/>
            <a:chOff x="5684760" y="3533400"/>
            <a:chExt cx="2944800" cy="1914480"/>
          </a:xfrm>
        </p:grpSpPr>
        <p:cxnSp>
          <p:nvCxnSpPr>
            <p:cNvPr id="258" name="Straight Arrow Connector 17"/>
            <p:cNvCxnSpPr/>
            <p:nvPr/>
          </p:nvCxnSpPr>
          <p:spPr>
            <a:xfrm>
              <a:off x="5684760" y="3533400"/>
              <a:ext cx="360" cy="1914840"/>
            </a:xfrm>
            <a:prstGeom prst="straightConnector1">
              <a:avLst/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sp>
          <p:nvSpPr>
            <p:cNvPr id="259" name="TextBox 19"/>
            <p:cNvSpPr/>
            <p:nvPr/>
          </p:nvSpPr>
          <p:spPr>
            <a:xfrm>
              <a:off x="5847840" y="4142160"/>
              <a:ext cx="278172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paddr = Base[idx] + offset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260" name="Group 29"/>
          <p:cNvGrpSpPr/>
          <p:nvPr/>
        </p:nvGrpSpPr>
        <p:grpSpPr>
          <a:xfrm>
            <a:off x="461880" y="1447920"/>
            <a:ext cx="909360" cy="2486520"/>
            <a:chOff x="461880" y="1447920"/>
            <a:chExt cx="909360" cy="2486520"/>
          </a:xfrm>
        </p:grpSpPr>
        <p:sp>
          <p:nvSpPr>
            <p:cNvPr id="261" name="Rectangle 30"/>
            <p:cNvSpPr/>
            <p:nvPr/>
          </p:nvSpPr>
          <p:spPr>
            <a:xfrm>
              <a:off x="461880" y="3605760"/>
              <a:ext cx="909360" cy="32868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 w="28575"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Code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62" name="Rectangle 31"/>
            <p:cNvSpPr/>
            <p:nvPr/>
          </p:nvSpPr>
          <p:spPr>
            <a:xfrm>
              <a:off x="461880" y="3276720"/>
              <a:ext cx="909360" cy="32868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 w="28575"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Data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63" name="Rectangle 32"/>
            <p:cNvSpPr/>
            <p:nvPr/>
          </p:nvSpPr>
          <p:spPr>
            <a:xfrm>
              <a:off x="461880" y="1447920"/>
              <a:ext cx="909360" cy="50760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 w="28575"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Stack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64" name="Rectangle 33"/>
            <p:cNvSpPr/>
            <p:nvPr/>
          </p:nvSpPr>
          <p:spPr>
            <a:xfrm>
              <a:off x="461880" y="1955880"/>
              <a:ext cx="909360" cy="83988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7a27d8"/>
              </a:solidFill>
              <a:rou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65" name="Rectangle 34"/>
            <p:cNvSpPr/>
            <p:nvPr/>
          </p:nvSpPr>
          <p:spPr>
            <a:xfrm>
              <a:off x="461880" y="2796120"/>
              <a:ext cx="909360" cy="50760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 w="28575"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Heap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cxnSp>
        <p:nvCxnSpPr>
          <p:cNvPr id="266" name="Straight Arrow Connector 35"/>
          <p:cNvCxnSpPr>
            <a:stCxn id="265" idx="0"/>
          </p:cNvCxnSpPr>
          <p:nvPr/>
        </p:nvCxnSpPr>
        <p:spPr>
          <a:xfrm flipV="1">
            <a:off x="916560" y="2540880"/>
            <a:ext cx="360" cy="255600"/>
          </a:xfrm>
          <a:prstGeom prst="straightConnector1">
            <a:avLst/>
          </a:prstGeom>
          <a:ln>
            <a:solidFill>
              <a:srgbClr val="7a27d8"/>
            </a:solidFill>
            <a:round/>
            <a:tailEnd len="med" type="triangle" w="med"/>
          </a:ln>
        </p:spPr>
      </p:cxnSp>
      <p:cxnSp>
        <p:nvCxnSpPr>
          <p:cNvPr id="267" name="Straight Arrow Connector 36"/>
          <p:cNvCxnSpPr>
            <a:stCxn id="264" idx="0"/>
          </p:cNvCxnSpPr>
          <p:nvPr/>
        </p:nvCxnSpPr>
        <p:spPr>
          <a:xfrm>
            <a:off x="916560" y="1955880"/>
            <a:ext cx="360" cy="330480"/>
          </a:xfrm>
          <a:prstGeom prst="straightConnector1">
            <a:avLst/>
          </a:prstGeom>
          <a:ln>
            <a:solidFill>
              <a:srgbClr val="7a27d8"/>
            </a:solidFill>
            <a:round/>
            <a:tailEnd len="med" type="triangle" w="med"/>
          </a:ln>
        </p:spPr>
      </p:cxnSp>
      <p:grpSp>
        <p:nvGrpSpPr>
          <p:cNvPr id="268" name="Group 25"/>
          <p:cNvGrpSpPr/>
          <p:nvPr/>
        </p:nvGrpSpPr>
        <p:grpSpPr>
          <a:xfrm>
            <a:off x="4448160" y="1274040"/>
            <a:ext cx="2822400" cy="2154600"/>
            <a:chOff x="4448160" y="1274040"/>
            <a:chExt cx="2822400" cy="2154600"/>
          </a:xfrm>
        </p:grpSpPr>
        <p:sp>
          <p:nvSpPr>
            <p:cNvPr id="269" name="Rectangle 2"/>
            <p:cNvSpPr/>
            <p:nvPr/>
          </p:nvSpPr>
          <p:spPr>
            <a:xfrm>
              <a:off x="4448160" y="1274040"/>
              <a:ext cx="2822400" cy="215460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70" name="Rectangle 4"/>
            <p:cNvSpPr/>
            <p:nvPr/>
          </p:nvSpPr>
          <p:spPr>
            <a:xfrm>
              <a:off x="4448160" y="1274040"/>
              <a:ext cx="72648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MMU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aphicFrame>
        <p:nvGraphicFramePr>
          <p:cNvPr id="271" name="Table 5"/>
          <p:cNvGraphicFramePr/>
          <p:nvPr/>
        </p:nvGraphicFramePr>
        <p:xfrm>
          <a:off x="4579560" y="1643040"/>
          <a:ext cx="2557800" cy="1677600"/>
        </p:xfrm>
        <a:graphic>
          <a:graphicData uri="http://schemas.openxmlformats.org/drawingml/2006/table">
            <a:tbl>
              <a:tblPr/>
              <a:tblGrid>
                <a:gridCol w="737280"/>
                <a:gridCol w="910080"/>
                <a:gridCol w="910080"/>
              </a:tblGrid>
              <a:tr h="21924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6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Base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6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Bound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6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Access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219240">
                <a:tc>
                  <a:txBody>
                    <a:bodyPr anchor="t">
                      <a:noAutofit/>
                    </a:bodyPr>
                    <a:p>
                      <a:endParaRPr b="0" lang="en-US" sz="16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6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R,W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219240">
                <a:tc>
                  <a:txBody>
                    <a:bodyPr anchor="t">
                      <a:noAutofit/>
                    </a:bodyPr>
                    <a:p>
                      <a:endParaRPr b="0" lang="en-US" sz="16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6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R,W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219240">
                <a:tc>
                  <a:txBody>
                    <a:bodyPr anchor="t">
                      <a:noAutofit/>
                    </a:bodyPr>
                    <a:p>
                      <a:endParaRPr b="0" lang="en-US" sz="16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6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R,W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219240">
                <a:tc>
                  <a:txBody>
                    <a:bodyPr anchor="t">
                      <a:noAutofit/>
                    </a:bodyPr>
                    <a:p>
                      <a:endParaRPr b="0" lang="en-US" sz="16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6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R,X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272" name="Group 16"/>
          <p:cNvGrpSpPr/>
          <p:nvPr/>
        </p:nvGrpSpPr>
        <p:grpSpPr>
          <a:xfrm>
            <a:off x="3124080" y="2141280"/>
            <a:ext cx="1252440" cy="254880"/>
            <a:chOff x="3124080" y="2141280"/>
            <a:chExt cx="1252440" cy="254880"/>
          </a:xfrm>
        </p:grpSpPr>
        <p:sp>
          <p:nvSpPr>
            <p:cNvPr id="273" name="Rectangle 3"/>
            <p:cNvSpPr/>
            <p:nvPr/>
          </p:nvSpPr>
          <p:spPr>
            <a:xfrm>
              <a:off x="3124080" y="2141280"/>
              <a:ext cx="500760" cy="25488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7a27d8"/>
              </a:solidFill>
              <a:rou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idx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74" name="Rectangle 37"/>
            <p:cNvSpPr/>
            <p:nvPr/>
          </p:nvSpPr>
          <p:spPr>
            <a:xfrm>
              <a:off x="3625200" y="2141280"/>
              <a:ext cx="751320" cy="25488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7a27d8"/>
              </a:solidFill>
              <a:rou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offset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pic>
        <p:nvPicPr>
          <p:cNvPr id="275" name="Picture 38" descr=""/>
          <p:cNvPicPr/>
          <p:nvPr/>
        </p:nvPicPr>
        <p:blipFill>
          <a:blip r:embed="rId2"/>
          <a:stretch/>
        </p:blipFill>
        <p:spPr>
          <a:xfrm>
            <a:off x="4876920" y="5482080"/>
            <a:ext cx="1768680" cy="990360"/>
          </a:xfrm>
          <a:prstGeom prst="rect">
            <a:avLst/>
          </a:prstGeom>
          <a:noFill/>
          <a:ln w="0">
            <a:noFill/>
          </a:ln>
        </p:spPr>
      </p:pic>
      <p:cxnSp>
        <p:nvCxnSpPr>
          <p:cNvPr id="276" name="Elbow Connector 22"/>
          <p:cNvCxnSpPr>
            <a:stCxn id="273" idx="2"/>
          </p:cNvCxnSpPr>
          <p:nvPr/>
        </p:nvCxnSpPr>
        <p:spPr>
          <a:xfrm flipH="1" rot="16200000">
            <a:off x="3609000" y="2161440"/>
            <a:ext cx="728280" cy="1197720"/>
          </a:xfrm>
          <a:prstGeom prst="bentConnector3">
            <a:avLst>
              <a:gd name="adj1" fmla="val 100000"/>
            </a:avLst>
          </a:prstGeom>
          <a:ln>
            <a:solidFill>
              <a:srgbClr val="000000"/>
            </a:solidFill>
            <a:round/>
            <a:tailEnd len="med" type="triangle" w="med"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67" dur="indefinite" restart="never" nodeType="tmRoot">
          <p:childTnLst>
            <p:seq>
              <p:cTn id="168" dur="indefinite" nodeType="mainSeq">
                <p:childTnLst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Exercise 2: Segmentation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7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Assume that you are currently executing a process P with the following segment table: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What is the physical address that corresponds to the virtual address 0x001?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What is the physical address that corresponds to the virtual address 0xD47?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279" name="Table 3"/>
          <p:cNvGraphicFramePr/>
          <p:nvPr/>
        </p:nvGraphicFramePr>
        <p:xfrm>
          <a:off x="1143000" y="2438280"/>
          <a:ext cx="2786400" cy="1587600"/>
        </p:xfrm>
        <a:graphic>
          <a:graphicData uri="http://schemas.openxmlformats.org/drawingml/2006/table">
            <a:tbl>
              <a:tblPr/>
              <a:tblGrid>
                <a:gridCol w="914400"/>
                <a:gridCol w="880560"/>
                <a:gridCol w="991440"/>
              </a:tblGrid>
              <a:tr h="21924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6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Base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6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Bound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6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Access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21924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0x4747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0x80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R,W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21924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0x2424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0x40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R,W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21924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0x0023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0x80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R,W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21924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0x1000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0x200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R,X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80" name="Rectangle 2"/>
          <p:cNvSpPr/>
          <p:nvPr/>
        </p:nvSpPr>
        <p:spPr>
          <a:xfrm>
            <a:off x="4191120" y="4648320"/>
            <a:ext cx="456840" cy="30456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00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1" name="Rectangle 5"/>
          <p:cNvSpPr/>
          <p:nvPr/>
        </p:nvSpPr>
        <p:spPr>
          <a:xfrm>
            <a:off x="4648320" y="4648320"/>
            <a:ext cx="1523520" cy="30456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0000000001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2" name="TextBox 6"/>
          <p:cNvSpPr/>
          <p:nvPr/>
        </p:nvSpPr>
        <p:spPr>
          <a:xfrm>
            <a:off x="6324480" y="4569840"/>
            <a:ext cx="1197720" cy="46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0x4748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3" name="Rectangle 7"/>
          <p:cNvSpPr/>
          <p:nvPr/>
        </p:nvSpPr>
        <p:spPr>
          <a:xfrm>
            <a:off x="4191120" y="5412600"/>
            <a:ext cx="456840" cy="30456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11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4" name="Rectangle 8"/>
          <p:cNvSpPr/>
          <p:nvPr/>
        </p:nvSpPr>
        <p:spPr>
          <a:xfrm>
            <a:off x="4648320" y="5412600"/>
            <a:ext cx="1523520" cy="30456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0101000111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5" name="TextBox 9"/>
          <p:cNvSpPr/>
          <p:nvPr/>
        </p:nvSpPr>
        <p:spPr>
          <a:xfrm>
            <a:off x="6324480" y="5334120"/>
            <a:ext cx="1181160" cy="46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0x1147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6" name="Rectangle 10"/>
          <p:cNvSpPr/>
          <p:nvPr/>
        </p:nvSpPr>
        <p:spPr>
          <a:xfrm>
            <a:off x="4106160" y="4569840"/>
            <a:ext cx="3431880" cy="461160"/>
          </a:xfrm>
          <a:prstGeom prst="rect">
            <a:avLst/>
          </a:prstGeom>
          <a:solidFill>
            <a:srgbClr val="fc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87" name="Rectangle 11"/>
          <p:cNvSpPr/>
          <p:nvPr/>
        </p:nvSpPr>
        <p:spPr>
          <a:xfrm>
            <a:off x="4073760" y="5364360"/>
            <a:ext cx="3431880" cy="461160"/>
          </a:xfrm>
          <a:prstGeom prst="rect">
            <a:avLst/>
          </a:prstGeom>
          <a:solidFill>
            <a:srgbClr val="fc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01" dur="indefinite" restart="never" nodeType="tmRoot">
          <p:childTnLst>
            <p:seq>
              <p:cTn id="202" dur="indefinite" nodeType="mainSeq"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Evaluating Segmentation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89" name="PlaceHolder 2"/>
          <p:cNvSpPr>
            <a:spLocks noGrp="1"/>
          </p:cNvSpPr>
          <p:nvPr>
            <p:ph/>
          </p:nvPr>
        </p:nvSpPr>
        <p:spPr>
          <a:xfrm>
            <a:off x="4419720" y="1828800"/>
            <a:ext cx="4038120" cy="456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62500" lnSpcReduction="19999"/>
          </a:bodyPr>
          <a:p>
            <a:pPr marL="182880" indent="-182880" defTabSz="914400">
              <a:lnSpc>
                <a:spcPct val="100000"/>
              </a:lnSpc>
              <a:spcBef>
                <a:spcPts val="60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3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Isolation: </a:t>
            </a:r>
            <a:r>
              <a:rPr b="0" lang="en-US" sz="3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don’t want different process states collided in physical memory</a:t>
            </a:r>
            <a:endParaRPr b="0" lang="en-US" sz="3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601"/>
              </a:spcBef>
              <a:buNone/>
              <a:tabLst>
                <a:tab algn="l" pos="0"/>
              </a:tabLst>
            </a:pPr>
            <a:r>
              <a:rPr b="0" lang="en-US" sz="3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</a:t>
            </a:r>
            <a:endParaRPr b="0" lang="en-US" sz="3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601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1" lang="en-US" sz="3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Efficiency:</a:t>
            </a:r>
            <a:r>
              <a:rPr b="0" lang="en-US" sz="3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 </a:t>
            </a:r>
            <a:r>
              <a:rPr b="0" lang="en-US" sz="3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want fast reads/writes to memory</a:t>
            </a:r>
            <a:endParaRPr b="0" lang="en-US" sz="3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601"/>
              </a:spcBef>
              <a:buNone/>
              <a:tabLst>
                <a:tab algn="l" pos="0"/>
              </a:tabLst>
            </a:pPr>
            <a:endParaRPr b="0" lang="en-US" sz="3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601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1" lang="en-US" sz="3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Sharing: </a:t>
            </a:r>
            <a:r>
              <a:rPr b="0" lang="en-US" sz="3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want option to overlap for communication</a:t>
            </a:r>
            <a:endParaRPr b="0" lang="en-US" sz="3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601"/>
              </a:spcBef>
              <a:buNone/>
              <a:tabLst>
                <a:tab algn="l" pos="0"/>
              </a:tabLst>
            </a:pPr>
            <a:endParaRPr b="0" lang="en-US" sz="3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601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1" lang="en-US" sz="3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Utilization: </a:t>
            </a:r>
            <a:r>
              <a:rPr b="0" lang="en-US" sz="3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want best use of limited resource</a:t>
            </a:r>
            <a:endParaRPr b="0" lang="en-US" sz="3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601"/>
              </a:spcBef>
              <a:buNone/>
              <a:tabLst>
                <a:tab algn="l" pos="0"/>
              </a:tabLst>
            </a:pPr>
            <a:endParaRPr b="0" lang="en-US" sz="3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601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1" lang="en-US" sz="3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Virtualization: </a:t>
            </a:r>
            <a:r>
              <a:rPr b="0" lang="en-US" sz="3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want to create illusion of more resources</a:t>
            </a:r>
            <a:endParaRPr b="0" lang="en-US" sz="3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601"/>
              </a:spcBef>
              <a:buNone/>
              <a:tabLst>
                <a:tab algn="l" pos="0"/>
              </a:tabLst>
            </a:pPr>
            <a:endParaRPr b="0" lang="en-US" sz="3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pic>
        <p:nvPicPr>
          <p:cNvPr id="290" name="Picture 23" descr="A picture containing game, drawing&#10;&#10;Description automatically generated"/>
          <p:cNvPicPr/>
          <p:nvPr/>
        </p:nvPicPr>
        <p:blipFill>
          <a:blip r:embed="rId1"/>
          <a:srcRect l="14054" t="0" r="14274" b="0"/>
          <a:stretch/>
        </p:blipFill>
        <p:spPr>
          <a:xfrm>
            <a:off x="8305920" y="1828800"/>
            <a:ext cx="732240" cy="7264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291" name="Picture 27" descr="A picture containing food, light&#10;&#10;Description automatically generated"/>
          <p:cNvPicPr/>
          <p:nvPr/>
        </p:nvPicPr>
        <p:blipFill>
          <a:blip r:embed="rId2"/>
          <a:stretch/>
        </p:blipFill>
        <p:spPr>
          <a:xfrm>
            <a:off x="8320320" y="4699080"/>
            <a:ext cx="732240" cy="73224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292" name="Picture 28" descr="A close up of a logo&#10;&#10;Description automatically generated"/>
          <p:cNvPicPr/>
          <p:nvPr/>
        </p:nvPicPr>
        <p:blipFill>
          <a:blip r:embed="rId3"/>
          <a:srcRect l="7861" t="0" r="11482" b="0"/>
          <a:stretch/>
        </p:blipFill>
        <p:spPr>
          <a:xfrm>
            <a:off x="8321760" y="5582520"/>
            <a:ext cx="732240" cy="80892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293" name="Picture 30" descr="A picture containing game, drawing&#10;&#10;Description automatically generated"/>
          <p:cNvPicPr/>
          <p:nvPr/>
        </p:nvPicPr>
        <p:blipFill>
          <a:blip r:embed="rId4"/>
          <a:srcRect l="14054" t="0" r="14274" b="0"/>
          <a:stretch/>
        </p:blipFill>
        <p:spPr>
          <a:xfrm>
            <a:off x="8301240" y="2852640"/>
            <a:ext cx="732240" cy="7264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294" name="Picture 13" descr=""/>
          <p:cNvPicPr/>
          <p:nvPr/>
        </p:nvPicPr>
        <p:blipFill>
          <a:blip r:embed="rId5"/>
          <a:stretch/>
        </p:blipFill>
        <p:spPr>
          <a:xfrm>
            <a:off x="507960" y="1752480"/>
            <a:ext cx="4063680" cy="438120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295" name="Picture 14" descr="A picture containing food, light&#10;&#10;Description automatically generated"/>
          <p:cNvPicPr/>
          <p:nvPr/>
        </p:nvPicPr>
        <p:blipFill>
          <a:blip r:embed="rId6"/>
          <a:stretch/>
        </p:blipFill>
        <p:spPr>
          <a:xfrm>
            <a:off x="8310600" y="3748680"/>
            <a:ext cx="732240" cy="73224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29" dur="indefinite" restart="never" nodeType="tmRoot">
          <p:childTnLst>
            <p:seq>
              <p:cTn id="230" dur="indefinite" nodeType="mainSeq">
                <p:childTnLst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TextBox 13"/>
          <p:cNvSpPr/>
          <p:nvPr/>
        </p:nvSpPr>
        <p:spPr>
          <a:xfrm>
            <a:off x="1908000" y="5495040"/>
            <a:ext cx="4739040" cy="36972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accent3"/>
                </a:solidFill>
                <a:effectLst/>
                <a:uFillTx/>
                <a:latin typeface="Arial"/>
              </a:rPr>
              <a:t>vaddr = page_num&lt;&lt; log(page_size) + offset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7" name="TextBox 15"/>
          <p:cNvSpPr/>
          <p:nvPr/>
        </p:nvSpPr>
        <p:spPr>
          <a:xfrm>
            <a:off x="1895760" y="5873760"/>
            <a:ext cx="4764240" cy="36972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paddr = frame_num&lt;&lt;log(page_size) + offset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8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Paging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pic>
        <p:nvPicPr>
          <p:cNvPr id="299" name="Picture 2" descr=""/>
          <p:cNvPicPr/>
          <p:nvPr/>
        </p:nvPicPr>
        <p:blipFill>
          <a:blip r:embed="rId1"/>
          <a:stretch/>
        </p:blipFill>
        <p:spPr>
          <a:xfrm>
            <a:off x="480960" y="2587680"/>
            <a:ext cx="3910680" cy="2596680"/>
          </a:xfrm>
          <a:prstGeom prst="rect">
            <a:avLst/>
          </a:prstGeom>
          <a:noFill/>
          <a:ln w="0">
            <a:noFill/>
          </a:ln>
        </p:spPr>
      </p:pic>
      <p:grpSp>
        <p:nvGrpSpPr>
          <p:cNvPr id="300" name="Group 5"/>
          <p:cNvGrpSpPr/>
          <p:nvPr/>
        </p:nvGrpSpPr>
        <p:grpSpPr>
          <a:xfrm>
            <a:off x="5080320" y="2818800"/>
            <a:ext cx="1294920" cy="1829160"/>
            <a:chOff x="5080320" y="2818800"/>
            <a:chExt cx="1294920" cy="1829160"/>
          </a:xfrm>
        </p:grpSpPr>
        <p:sp>
          <p:nvSpPr>
            <p:cNvPr id="301" name="Rectangle 6"/>
            <p:cNvSpPr/>
            <p:nvPr/>
          </p:nvSpPr>
          <p:spPr>
            <a:xfrm>
              <a:off x="5080320" y="4414680"/>
              <a:ext cx="1294920" cy="23328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 w="28575"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Code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02" name="Rectangle 7"/>
            <p:cNvSpPr/>
            <p:nvPr/>
          </p:nvSpPr>
          <p:spPr>
            <a:xfrm>
              <a:off x="5080320" y="4181040"/>
              <a:ext cx="1294920" cy="23328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 w="28575"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Data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03" name="Rectangle 8"/>
            <p:cNvSpPr/>
            <p:nvPr/>
          </p:nvSpPr>
          <p:spPr>
            <a:xfrm>
              <a:off x="5080320" y="2818800"/>
              <a:ext cx="1294920" cy="60984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 w="28575"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Stack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04" name="Rectangle 9"/>
            <p:cNvSpPr/>
            <p:nvPr/>
          </p:nvSpPr>
          <p:spPr>
            <a:xfrm>
              <a:off x="5080320" y="3429000"/>
              <a:ext cx="1294920" cy="41040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7a27d8"/>
              </a:solidFill>
              <a:rou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05" name="Rectangle 10"/>
            <p:cNvSpPr/>
            <p:nvPr/>
          </p:nvSpPr>
          <p:spPr>
            <a:xfrm>
              <a:off x="5080320" y="3839760"/>
              <a:ext cx="1294920" cy="36036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 w="28575"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Heap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306" name="TextBox 11"/>
          <p:cNvSpPr/>
          <p:nvPr/>
        </p:nvSpPr>
        <p:spPr>
          <a:xfrm>
            <a:off x="6528960" y="1920240"/>
            <a:ext cx="19209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Physical Memory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07" name="TextBox 12"/>
          <p:cNvSpPr/>
          <p:nvPr/>
        </p:nvSpPr>
        <p:spPr>
          <a:xfrm>
            <a:off x="4876920" y="2438280"/>
            <a:ext cx="171360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Virtual Memory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cxnSp>
        <p:nvCxnSpPr>
          <p:cNvPr id="308" name="Elbow Connector 25"/>
          <p:cNvCxnSpPr>
            <a:stCxn id="309" idx="3"/>
            <a:endCxn id="310" idx="1"/>
          </p:cNvCxnSpPr>
          <p:nvPr/>
        </p:nvCxnSpPr>
        <p:spPr>
          <a:xfrm>
            <a:off x="6380280" y="3160800"/>
            <a:ext cx="460800" cy="1056960"/>
          </a:xfrm>
          <a:prstGeom prst="bentConnector3">
            <a:avLst>
              <a:gd name="adj1" fmla="val 50039"/>
            </a:avLst>
          </a:prstGeom>
          <a:ln>
            <a:solidFill>
              <a:srgbClr val="000000"/>
            </a:solidFill>
            <a:round/>
            <a:tailEnd len="med" type="triangle" w="med"/>
          </a:ln>
        </p:spPr>
      </p:cxnSp>
      <p:grpSp>
        <p:nvGrpSpPr>
          <p:cNvPr id="311" name="Group 45"/>
          <p:cNvGrpSpPr/>
          <p:nvPr/>
        </p:nvGrpSpPr>
        <p:grpSpPr>
          <a:xfrm>
            <a:off x="6829200" y="2286000"/>
            <a:ext cx="1324440" cy="4097520"/>
            <a:chOff x="6829200" y="2286000"/>
            <a:chExt cx="1324440" cy="4097520"/>
          </a:xfrm>
        </p:grpSpPr>
        <p:sp>
          <p:nvSpPr>
            <p:cNvPr id="312" name="Rectangle 17"/>
            <p:cNvSpPr/>
            <p:nvPr/>
          </p:nvSpPr>
          <p:spPr>
            <a:xfrm>
              <a:off x="6836760" y="2286000"/>
              <a:ext cx="1310040" cy="233280"/>
            </a:xfrm>
            <a:prstGeom prst="rect">
              <a:avLst/>
            </a:prstGeom>
            <a:gradFill rotWithShape="0">
              <a:gsLst>
                <a:gs pos="0">
                  <a:srgbClr val="b4adc8"/>
                </a:gs>
                <a:gs pos="45000">
                  <a:srgbClr val="c3bbd8"/>
                </a:gs>
                <a:gs pos="100000">
                  <a:srgbClr val="dddaea"/>
                </a:gs>
              </a:gsLst>
              <a:path path="circle">
                <a:fillToRect l="50000" t="50000" r="50000" b="50000"/>
              </a:path>
            </a:gradFill>
            <a:ln>
              <a:solidFill>
                <a:srgbClr val="521b92"/>
              </a:solidFill>
              <a:rou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13" name="Rectangle 27"/>
            <p:cNvSpPr/>
            <p:nvPr/>
          </p:nvSpPr>
          <p:spPr>
            <a:xfrm>
              <a:off x="6836760" y="2513520"/>
              <a:ext cx="1310040" cy="233280"/>
            </a:xfrm>
            <a:prstGeom prst="rect">
              <a:avLst/>
            </a:prstGeom>
            <a:gradFill rotWithShape="0">
              <a:gsLst>
                <a:gs pos="0">
                  <a:srgbClr val="b4adc8"/>
                </a:gs>
                <a:gs pos="45000">
                  <a:srgbClr val="c3bbd8"/>
                </a:gs>
                <a:gs pos="100000">
                  <a:srgbClr val="dddaea"/>
                </a:gs>
              </a:gsLst>
              <a:path path="circle">
                <a:fillToRect l="50000" t="50000" r="50000" b="50000"/>
              </a:path>
            </a:gradFill>
            <a:ln>
              <a:solidFill>
                <a:srgbClr val="521b92"/>
              </a:solidFill>
              <a:rou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14" name="Rectangle 28"/>
            <p:cNvSpPr/>
            <p:nvPr/>
          </p:nvSpPr>
          <p:spPr>
            <a:xfrm>
              <a:off x="6837480" y="2738880"/>
              <a:ext cx="1310040" cy="233280"/>
            </a:xfrm>
            <a:prstGeom prst="rect">
              <a:avLst/>
            </a:prstGeom>
            <a:gradFill rotWithShape="0">
              <a:gsLst>
                <a:gs pos="0">
                  <a:srgbClr val="b4adc8"/>
                </a:gs>
                <a:gs pos="45000">
                  <a:srgbClr val="c3bbd8"/>
                </a:gs>
                <a:gs pos="100000">
                  <a:srgbClr val="dddaea"/>
                </a:gs>
              </a:gsLst>
              <a:path path="circle">
                <a:fillToRect l="50000" t="50000" r="50000" b="50000"/>
              </a:path>
            </a:gradFill>
            <a:ln>
              <a:solidFill>
                <a:srgbClr val="521b92"/>
              </a:solidFill>
              <a:rou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15" name="Rectangle 29"/>
            <p:cNvSpPr/>
            <p:nvPr/>
          </p:nvSpPr>
          <p:spPr>
            <a:xfrm>
              <a:off x="6836760" y="2963520"/>
              <a:ext cx="1310040" cy="233280"/>
            </a:xfrm>
            <a:prstGeom prst="rect">
              <a:avLst/>
            </a:prstGeom>
            <a:gradFill rotWithShape="0">
              <a:gsLst>
                <a:gs pos="0">
                  <a:srgbClr val="b4adc8"/>
                </a:gs>
                <a:gs pos="45000">
                  <a:srgbClr val="c3bbd8"/>
                </a:gs>
                <a:gs pos="100000">
                  <a:srgbClr val="dddaea"/>
                </a:gs>
              </a:gsLst>
              <a:path path="circle">
                <a:fillToRect l="50000" t="50000" r="50000" b="50000"/>
              </a:path>
            </a:gradFill>
            <a:ln>
              <a:solidFill>
                <a:srgbClr val="521b92"/>
              </a:solidFill>
              <a:rou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16" name="Rectangle 30"/>
            <p:cNvSpPr/>
            <p:nvPr/>
          </p:nvSpPr>
          <p:spPr>
            <a:xfrm>
              <a:off x="6838920" y="3190320"/>
              <a:ext cx="1310040" cy="233280"/>
            </a:xfrm>
            <a:prstGeom prst="rect">
              <a:avLst/>
            </a:prstGeom>
            <a:gradFill rotWithShape="0">
              <a:gsLst>
                <a:gs pos="0">
                  <a:srgbClr val="b4adc8"/>
                </a:gs>
                <a:gs pos="45000">
                  <a:srgbClr val="c3bbd8"/>
                </a:gs>
                <a:gs pos="100000">
                  <a:srgbClr val="dddaea"/>
                </a:gs>
              </a:gsLst>
              <a:path path="circle">
                <a:fillToRect l="50000" t="50000" r="50000" b="50000"/>
              </a:path>
            </a:gradFill>
            <a:ln>
              <a:solidFill>
                <a:srgbClr val="521b92"/>
              </a:solidFill>
              <a:rou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17" name="Rectangle 31"/>
            <p:cNvSpPr/>
            <p:nvPr/>
          </p:nvSpPr>
          <p:spPr>
            <a:xfrm>
              <a:off x="6838920" y="3417840"/>
              <a:ext cx="1310040" cy="233280"/>
            </a:xfrm>
            <a:prstGeom prst="rect">
              <a:avLst/>
            </a:prstGeom>
            <a:gradFill rotWithShape="0">
              <a:gsLst>
                <a:gs pos="0">
                  <a:srgbClr val="b4adc8"/>
                </a:gs>
                <a:gs pos="45000">
                  <a:srgbClr val="c3bbd8"/>
                </a:gs>
                <a:gs pos="100000">
                  <a:srgbClr val="dddaea"/>
                </a:gs>
              </a:gsLst>
              <a:path path="circle">
                <a:fillToRect l="50000" t="50000" r="50000" b="50000"/>
              </a:path>
            </a:gradFill>
            <a:ln>
              <a:solidFill>
                <a:srgbClr val="521b92"/>
              </a:solidFill>
              <a:rou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18" name="Rectangle 32"/>
            <p:cNvSpPr/>
            <p:nvPr/>
          </p:nvSpPr>
          <p:spPr>
            <a:xfrm>
              <a:off x="6839640" y="3643200"/>
              <a:ext cx="1310040" cy="233280"/>
            </a:xfrm>
            <a:prstGeom prst="rect">
              <a:avLst/>
            </a:prstGeom>
            <a:gradFill rotWithShape="0">
              <a:gsLst>
                <a:gs pos="0">
                  <a:srgbClr val="b4adc8"/>
                </a:gs>
                <a:gs pos="45000">
                  <a:srgbClr val="c3bbd8"/>
                </a:gs>
                <a:gs pos="100000">
                  <a:srgbClr val="dddaea"/>
                </a:gs>
              </a:gsLst>
              <a:path path="circle">
                <a:fillToRect l="50000" t="50000" r="50000" b="50000"/>
              </a:path>
            </a:gradFill>
            <a:ln>
              <a:solidFill>
                <a:srgbClr val="521b92"/>
              </a:solidFill>
              <a:rou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19" name="Rectangle 33"/>
            <p:cNvSpPr/>
            <p:nvPr/>
          </p:nvSpPr>
          <p:spPr>
            <a:xfrm>
              <a:off x="6838920" y="3867840"/>
              <a:ext cx="1310040" cy="233280"/>
            </a:xfrm>
            <a:prstGeom prst="rect">
              <a:avLst/>
            </a:prstGeom>
            <a:gradFill rotWithShape="0">
              <a:gsLst>
                <a:gs pos="0">
                  <a:srgbClr val="b4adc8"/>
                </a:gs>
                <a:gs pos="45000">
                  <a:srgbClr val="c3bbd8"/>
                </a:gs>
                <a:gs pos="100000">
                  <a:srgbClr val="dddaea"/>
                </a:gs>
              </a:gsLst>
              <a:path path="circle">
                <a:fillToRect l="50000" t="50000" r="50000" b="50000"/>
              </a:path>
            </a:gradFill>
            <a:ln>
              <a:solidFill>
                <a:srgbClr val="521b92"/>
              </a:solidFill>
              <a:rou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10" name="Rectangle 34"/>
            <p:cNvSpPr/>
            <p:nvPr/>
          </p:nvSpPr>
          <p:spPr>
            <a:xfrm>
              <a:off x="6840720" y="4100760"/>
              <a:ext cx="1310040" cy="233280"/>
            </a:xfrm>
            <a:prstGeom prst="rect">
              <a:avLst/>
            </a:prstGeom>
            <a:gradFill rotWithShape="0">
              <a:gsLst>
                <a:gs pos="0">
                  <a:srgbClr val="b4adc8"/>
                </a:gs>
                <a:gs pos="45000">
                  <a:srgbClr val="c3bbd8"/>
                </a:gs>
                <a:gs pos="100000">
                  <a:srgbClr val="dddaea"/>
                </a:gs>
              </a:gsLst>
              <a:path path="circle">
                <a:fillToRect l="50000" t="50000" r="50000" b="50000"/>
              </a:path>
            </a:gradFill>
            <a:ln>
              <a:solidFill>
                <a:srgbClr val="521b92"/>
              </a:solidFill>
              <a:rou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20" name="Rectangle 35"/>
            <p:cNvSpPr/>
            <p:nvPr/>
          </p:nvSpPr>
          <p:spPr>
            <a:xfrm>
              <a:off x="6840720" y="4328280"/>
              <a:ext cx="1310040" cy="233280"/>
            </a:xfrm>
            <a:prstGeom prst="rect">
              <a:avLst/>
            </a:prstGeom>
            <a:gradFill rotWithShape="0">
              <a:gsLst>
                <a:gs pos="0">
                  <a:srgbClr val="b4adc8"/>
                </a:gs>
                <a:gs pos="45000">
                  <a:srgbClr val="c3bbd8"/>
                </a:gs>
                <a:gs pos="100000">
                  <a:srgbClr val="dddaea"/>
                </a:gs>
              </a:gsLst>
              <a:path path="circle">
                <a:fillToRect l="50000" t="50000" r="50000" b="50000"/>
              </a:path>
            </a:gradFill>
            <a:ln>
              <a:solidFill>
                <a:srgbClr val="521b92"/>
              </a:solidFill>
              <a:rou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21" name="Rectangle 36"/>
            <p:cNvSpPr/>
            <p:nvPr/>
          </p:nvSpPr>
          <p:spPr>
            <a:xfrm>
              <a:off x="6841440" y="4553640"/>
              <a:ext cx="1310040" cy="233280"/>
            </a:xfrm>
            <a:prstGeom prst="rect">
              <a:avLst/>
            </a:prstGeom>
            <a:gradFill rotWithShape="0">
              <a:gsLst>
                <a:gs pos="0">
                  <a:srgbClr val="b4adc8"/>
                </a:gs>
                <a:gs pos="45000">
                  <a:srgbClr val="c3bbd8"/>
                </a:gs>
                <a:gs pos="100000">
                  <a:srgbClr val="dddaea"/>
                </a:gs>
              </a:gsLst>
              <a:path path="circle">
                <a:fillToRect l="50000" t="50000" r="50000" b="50000"/>
              </a:path>
            </a:gradFill>
            <a:ln>
              <a:solidFill>
                <a:srgbClr val="521b92"/>
              </a:solidFill>
              <a:rou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22" name="Rectangle 37"/>
            <p:cNvSpPr/>
            <p:nvPr/>
          </p:nvSpPr>
          <p:spPr>
            <a:xfrm>
              <a:off x="6840720" y="4778280"/>
              <a:ext cx="1310040" cy="233280"/>
            </a:xfrm>
            <a:prstGeom prst="rect">
              <a:avLst/>
            </a:prstGeom>
            <a:gradFill rotWithShape="0">
              <a:gsLst>
                <a:gs pos="0">
                  <a:srgbClr val="b4adc8"/>
                </a:gs>
                <a:gs pos="45000">
                  <a:srgbClr val="c3bbd8"/>
                </a:gs>
                <a:gs pos="100000">
                  <a:srgbClr val="dddaea"/>
                </a:gs>
              </a:gsLst>
              <a:path path="circle">
                <a:fillToRect l="50000" t="50000" r="50000" b="50000"/>
              </a:path>
            </a:gradFill>
            <a:ln>
              <a:solidFill>
                <a:srgbClr val="521b92"/>
              </a:solidFill>
              <a:rou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23" name="Rectangle 38"/>
            <p:cNvSpPr/>
            <p:nvPr/>
          </p:nvSpPr>
          <p:spPr>
            <a:xfrm>
              <a:off x="6842880" y="5005080"/>
              <a:ext cx="1310040" cy="233280"/>
            </a:xfrm>
            <a:prstGeom prst="rect">
              <a:avLst/>
            </a:prstGeom>
            <a:gradFill rotWithShape="0">
              <a:gsLst>
                <a:gs pos="0">
                  <a:srgbClr val="b4adc8"/>
                </a:gs>
                <a:gs pos="45000">
                  <a:srgbClr val="c3bbd8"/>
                </a:gs>
                <a:gs pos="100000">
                  <a:srgbClr val="dddaea"/>
                </a:gs>
              </a:gsLst>
              <a:path path="circle">
                <a:fillToRect l="50000" t="50000" r="50000" b="50000"/>
              </a:path>
            </a:gradFill>
            <a:ln>
              <a:solidFill>
                <a:srgbClr val="521b92"/>
              </a:solidFill>
              <a:rou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24" name="Rectangle 39"/>
            <p:cNvSpPr/>
            <p:nvPr/>
          </p:nvSpPr>
          <p:spPr>
            <a:xfrm>
              <a:off x="6842880" y="5232600"/>
              <a:ext cx="1310040" cy="233280"/>
            </a:xfrm>
            <a:prstGeom prst="rect">
              <a:avLst/>
            </a:prstGeom>
            <a:gradFill rotWithShape="0">
              <a:gsLst>
                <a:gs pos="0">
                  <a:srgbClr val="b4adc8"/>
                </a:gs>
                <a:gs pos="45000">
                  <a:srgbClr val="c3bbd8"/>
                </a:gs>
                <a:gs pos="100000">
                  <a:srgbClr val="dddaea"/>
                </a:gs>
              </a:gsLst>
              <a:path path="circle">
                <a:fillToRect l="50000" t="50000" r="50000" b="50000"/>
              </a:path>
            </a:gradFill>
            <a:ln>
              <a:solidFill>
                <a:srgbClr val="521b92"/>
              </a:solidFill>
              <a:rou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25" name="Rectangle 40"/>
            <p:cNvSpPr/>
            <p:nvPr/>
          </p:nvSpPr>
          <p:spPr>
            <a:xfrm>
              <a:off x="6843600" y="5457960"/>
              <a:ext cx="1310040" cy="233280"/>
            </a:xfrm>
            <a:prstGeom prst="rect">
              <a:avLst/>
            </a:prstGeom>
            <a:gradFill rotWithShape="0">
              <a:gsLst>
                <a:gs pos="0">
                  <a:srgbClr val="b4adc8"/>
                </a:gs>
                <a:gs pos="45000">
                  <a:srgbClr val="c3bbd8"/>
                </a:gs>
                <a:gs pos="100000">
                  <a:srgbClr val="dddaea"/>
                </a:gs>
              </a:gsLst>
              <a:path path="circle">
                <a:fillToRect l="50000" t="50000" r="50000" b="50000"/>
              </a:path>
            </a:gradFill>
            <a:ln>
              <a:solidFill>
                <a:srgbClr val="521b92"/>
              </a:solidFill>
              <a:rou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26" name="Rectangle 41"/>
            <p:cNvSpPr/>
            <p:nvPr/>
          </p:nvSpPr>
          <p:spPr>
            <a:xfrm>
              <a:off x="6829200" y="5695920"/>
              <a:ext cx="1310040" cy="233280"/>
            </a:xfrm>
            <a:prstGeom prst="rect">
              <a:avLst/>
            </a:prstGeom>
            <a:gradFill rotWithShape="0">
              <a:gsLst>
                <a:gs pos="0">
                  <a:srgbClr val="b4adc8"/>
                </a:gs>
                <a:gs pos="45000">
                  <a:srgbClr val="c3bbd8"/>
                </a:gs>
                <a:gs pos="100000">
                  <a:srgbClr val="dddaea"/>
                </a:gs>
              </a:gsLst>
              <a:path path="circle">
                <a:fillToRect l="50000" t="50000" r="50000" b="50000"/>
              </a:path>
            </a:gradFill>
            <a:ln>
              <a:solidFill>
                <a:srgbClr val="521b92"/>
              </a:solidFill>
              <a:rou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27" name="Rectangle 42"/>
            <p:cNvSpPr/>
            <p:nvPr/>
          </p:nvSpPr>
          <p:spPr>
            <a:xfrm>
              <a:off x="6831000" y="5922720"/>
              <a:ext cx="1310040" cy="233280"/>
            </a:xfrm>
            <a:prstGeom prst="rect">
              <a:avLst/>
            </a:prstGeom>
            <a:gradFill rotWithShape="0">
              <a:gsLst>
                <a:gs pos="0">
                  <a:srgbClr val="b4adc8"/>
                </a:gs>
                <a:gs pos="45000">
                  <a:srgbClr val="c3bbd8"/>
                </a:gs>
                <a:gs pos="100000">
                  <a:srgbClr val="dddaea"/>
                </a:gs>
              </a:gsLst>
              <a:path path="circle">
                <a:fillToRect l="50000" t="50000" r="50000" b="50000"/>
              </a:path>
            </a:gradFill>
            <a:ln>
              <a:solidFill>
                <a:srgbClr val="521b92"/>
              </a:solidFill>
              <a:rou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28" name="Rectangle 43"/>
            <p:cNvSpPr/>
            <p:nvPr/>
          </p:nvSpPr>
          <p:spPr>
            <a:xfrm>
              <a:off x="6831000" y="6150240"/>
              <a:ext cx="1310040" cy="233280"/>
            </a:xfrm>
            <a:prstGeom prst="rect">
              <a:avLst/>
            </a:prstGeom>
            <a:gradFill rotWithShape="0">
              <a:gsLst>
                <a:gs pos="0">
                  <a:srgbClr val="b4adc8"/>
                </a:gs>
                <a:gs pos="45000">
                  <a:srgbClr val="c3bbd8"/>
                </a:gs>
                <a:gs pos="100000">
                  <a:srgbClr val="dddaea"/>
                </a:gs>
              </a:gsLst>
              <a:path path="circle">
                <a:fillToRect l="50000" t="50000" r="50000" b="50000"/>
              </a:path>
            </a:gradFill>
            <a:ln>
              <a:solidFill>
                <a:srgbClr val="521b92"/>
              </a:solidFill>
              <a:rou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329" name="Rectangle 26"/>
          <p:cNvSpPr/>
          <p:nvPr/>
        </p:nvSpPr>
        <p:spPr>
          <a:xfrm>
            <a:off x="6851880" y="2286000"/>
            <a:ext cx="1294920" cy="410544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pSp>
        <p:nvGrpSpPr>
          <p:cNvPr id="330" name="Group 73"/>
          <p:cNvGrpSpPr/>
          <p:nvPr/>
        </p:nvGrpSpPr>
        <p:grpSpPr>
          <a:xfrm>
            <a:off x="8135640" y="2267640"/>
            <a:ext cx="852840" cy="4134960"/>
            <a:chOff x="8135640" y="2267640"/>
            <a:chExt cx="852840" cy="4134960"/>
          </a:xfrm>
        </p:grpSpPr>
        <p:sp>
          <p:nvSpPr>
            <p:cNvPr id="331" name="TextBox 14"/>
            <p:cNvSpPr/>
            <p:nvPr/>
          </p:nvSpPr>
          <p:spPr>
            <a:xfrm>
              <a:off x="8160480" y="6125400"/>
              <a:ext cx="748080" cy="277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Frame 0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32" name="TextBox 46"/>
            <p:cNvSpPr/>
            <p:nvPr/>
          </p:nvSpPr>
          <p:spPr>
            <a:xfrm>
              <a:off x="8163360" y="5898240"/>
              <a:ext cx="748080" cy="277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Frame 1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33" name="TextBox 47"/>
            <p:cNvSpPr/>
            <p:nvPr/>
          </p:nvSpPr>
          <p:spPr>
            <a:xfrm>
              <a:off x="8164080" y="5693760"/>
              <a:ext cx="748080" cy="277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Frame 2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34" name="TextBox 48"/>
            <p:cNvSpPr/>
            <p:nvPr/>
          </p:nvSpPr>
          <p:spPr>
            <a:xfrm>
              <a:off x="8166960" y="5466240"/>
              <a:ext cx="748080" cy="277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Frame 3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35" name="TextBox 49"/>
            <p:cNvSpPr/>
            <p:nvPr/>
          </p:nvSpPr>
          <p:spPr>
            <a:xfrm>
              <a:off x="8147160" y="5212800"/>
              <a:ext cx="748080" cy="277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Frame 4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36" name="TextBox 50"/>
            <p:cNvSpPr/>
            <p:nvPr/>
          </p:nvSpPr>
          <p:spPr>
            <a:xfrm>
              <a:off x="8150040" y="4985280"/>
              <a:ext cx="748080" cy="277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Frame 5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37" name="TextBox 51"/>
            <p:cNvSpPr/>
            <p:nvPr/>
          </p:nvSpPr>
          <p:spPr>
            <a:xfrm>
              <a:off x="8151120" y="4781160"/>
              <a:ext cx="748080" cy="277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Frame 6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38" name="TextBox 52"/>
            <p:cNvSpPr/>
            <p:nvPr/>
          </p:nvSpPr>
          <p:spPr>
            <a:xfrm>
              <a:off x="8154000" y="4553640"/>
              <a:ext cx="748080" cy="277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Frame 7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39" name="TextBox 61"/>
            <p:cNvSpPr/>
            <p:nvPr/>
          </p:nvSpPr>
          <p:spPr>
            <a:xfrm>
              <a:off x="8151120" y="4333680"/>
              <a:ext cx="748080" cy="277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Frame 8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40" name="TextBox 62"/>
            <p:cNvSpPr/>
            <p:nvPr/>
          </p:nvSpPr>
          <p:spPr>
            <a:xfrm>
              <a:off x="8154000" y="4106520"/>
              <a:ext cx="748080" cy="277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Frame 9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41" name="TextBox 63"/>
            <p:cNvSpPr/>
            <p:nvPr/>
          </p:nvSpPr>
          <p:spPr>
            <a:xfrm>
              <a:off x="8148600" y="3839400"/>
              <a:ext cx="833040" cy="277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Frame 10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42" name="TextBox 64"/>
            <p:cNvSpPr/>
            <p:nvPr/>
          </p:nvSpPr>
          <p:spPr>
            <a:xfrm>
              <a:off x="8151480" y="3612240"/>
              <a:ext cx="821520" cy="277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Frame 11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43" name="TextBox 65"/>
            <p:cNvSpPr/>
            <p:nvPr/>
          </p:nvSpPr>
          <p:spPr>
            <a:xfrm>
              <a:off x="8152560" y="3407760"/>
              <a:ext cx="833040" cy="277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Frame 12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44" name="TextBox 66"/>
            <p:cNvSpPr/>
            <p:nvPr/>
          </p:nvSpPr>
          <p:spPr>
            <a:xfrm>
              <a:off x="8155440" y="3180240"/>
              <a:ext cx="833040" cy="277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Frame 13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45" name="TextBox 67"/>
            <p:cNvSpPr/>
            <p:nvPr/>
          </p:nvSpPr>
          <p:spPr>
            <a:xfrm>
              <a:off x="8135640" y="2926800"/>
              <a:ext cx="833040" cy="277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Frame 14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46" name="TextBox 68"/>
            <p:cNvSpPr/>
            <p:nvPr/>
          </p:nvSpPr>
          <p:spPr>
            <a:xfrm>
              <a:off x="8138520" y="2699640"/>
              <a:ext cx="833040" cy="277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Frame 15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47" name="TextBox 69"/>
            <p:cNvSpPr/>
            <p:nvPr/>
          </p:nvSpPr>
          <p:spPr>
            <a:xfrm>
              <a:off x="8139240" y="2495160"/>
              <a:ext cx="833040" cy="277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Frame 16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48" name="TextBox 70"/>
            <p:cNvSpPr/>
            <p:nvPr/>
          </p:nvSpPr>
          <p:spPr>
            <a:xfrm>
              <a:off x="8142120" y="2267640"/>
              <a:ext cx="833040" cy="277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Frame 17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349" name="Group 83"/>
          <p:cNvGrpSpPr/>
          <p:nvPr/>
        </p:nvGrpSpPr>
        <p:grpSpPr>
          <a:xfrm>
            <a:off x="5070240" y="2819880"/>
            <a:ext cx="1314000" cy="1822680"/>
            <a:chOff x="5070240" y="2819880"/>
            <a:chExt cx="1314000" cy="1822680"/>
          </a:xfrm>
        </p:grpSpPr>
        <p:sp>
          <p:nvSpPr>
            <p:cNvPr id="350" name="Rectangle 75"/>
            <p:cNvSpPr/>
            <p:nvPr/>
          </p:nvSpPr>
          <p:spPr>
            <a:xfrm>
              <a:off x="5070960" y="2819880"/>
              <a:ext cx="1310040" cy="233280"/>
            </a:xfrm>
            <a:prstGeom prst="rect">
              <a:avLst/>
            </a:prstGeom>
            <a:noFill/>
            <a:ln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09" name="Rectangle 76"/>
            <p:cNvSpPr/>
            <p:nvPr/>
          </p:nvSpPr>
          <p:spPr>
            <a:xfrm>
              <a:off x="5070240" y="3044160"/>
              <a:ext cx="1310040" cy="233280"/>
            </a:xfrm>
            <a:prstGeom prst="rect">
              <a:avLst/>
            </a:prstGeom>
            <a:noFill/>
            <a:ln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51" name="Rectangle 77"/>
            <p:cNvSpPr/>
            <p:nvPr/>
          </p:nvSpPr>
          <p:spPr>
            <a:xfrm>
              <a:off x="5072040" y="3271320"/>
              <a:ext cx="1310040" cy="233280"/>
            </a:xfrm>
            <a:prstGeom prst="rect">
              <a:avLst/>
            </a:prstGeom>
            <a:noFill/>
            <a:ln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52" name="Rectangle 78"/>
            <p:cNvSpPr/>
            <p:nvPr/>
          </p:nvSpPr>
          <p:spPr>
            <a:xfrm>
              <a:off x="5072040" y="3498840"/>
              <a:ext cx="1310040" cy="233280"/>
            </a:xfrm>
            <a:prstGeom prst="rect">
              <a:avLst/>
            </a:prstGeom>
            <a:noFill/>
            <a:ln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53" name="Rectangle 79"/>
            <p:cNvSpPr/>
            <p:nvPr/>
          </p:nvSpPr>
          <p:spPr>
            <a:xfrm>
              <a:off x="5072760" y="3723840"/>
              <a:ext cx="1310040" cy="233280"/>
            </a:xfrm>
            <a:prstGeom prst="rect">
              <a:avLst/>
            </a:prstGeom>
            <a:noFill/>
            <a:ln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54" name="Rectangle 80"/>
            <p:cNvSpPr/>
            <p:nvPr/>
          </p:nvSpPr>
          <p:spPr>
            <a:xfrm>
              <a:off x="5072040" y="3948480"/>
              <a:ext cx="1310040" cy="233280"/>
            </a:xfrm>
            <a:prstGeom prst="rect">
              <a:avLst/>
            </a:prstGeom>
            <a:noFill/>
            <a:ln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55" name="Rectangle 81"/>
            <p:cNvSpPr/>
            <p:nvPr/>
          </p:nvSpPr>
          <p:spPr>
            <a:xfrm>
              <a:off x="5074200" y="4181760"/>
              <a:ext cx="1310040" cy="233280"/>
            </a:xfrm>
            <a:prstGeom prst="rect">
              <a:avLst/>
            </a:prstGeom>
            <a:noFill/>
            <a:ln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56" name="Rectangle 82"/>
            <p:cNvSpPr/>
            <p:nvPr/>
          </p:nvSpPr>
          <p:spPr>
            <a:xfrm>
              <a:off x="5074200" y="4409280"/>
              <a:ext cx="1310040" cy="233280"/>
            </a:xfrm>
            <a:prstGeom prst="rect">
              <a:avLst/>
            </a:prstGeom>
            <a:noFill/>
            <a:ln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357" name="Group 92"/>
          <p:cNvGrpSpPr/>
          <p:nvPr/>
        </p:nvGrpSpPr>
        <p:grpSpPr>
          <a:xfrm>
            <a:off x="4415400" y="2807280"/>
            <a:ext cx="683640" cy="1848960"/>
            <a:chOff x="4415400" y="2807280"/>
            <a:chExt cx="683640" cy="1848960"/>
          </a:xfrm>
        </p:grpSpPr>
        <p:sp>
          <p:nvSpPr>
            <p:cNvPr id="358" name="TextBox 84"/>
            <p:cNvSpPr/>
            <p:nvPr/>
          </p:nvSpPr>
          <p:spPr>
            <a:xfrm>
              <a:off x="4428360" y="4379040"/>
              <a:ext cx="663840" cy="277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Page 0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59" name="TextBox 85"/>
            <p:cNvSpPr/>
            <p:nvPr/>
          </p:nvSpPr>
          <p:spPr>
            <a:xfrm>
              <a:off x="4431240" y="4151520"/>
              <a:ext cx="663840" cy="277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Page 1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60" name="TextBox 86"/>
            <p:cNvSpPr/>
            <p:nvPr/>
          </p:nvSpPr>
          <p:spPr>
            <a:xfrm>
              <a:off x="4431960" y="3947400"/>
              <a:ext cx="663840" cy="277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Page 2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61" name="TextBox 87"/>
            <p:cNvSpPr/>
            <p:nvPr/>
          </p:nvSpPr>
          <p:spPr>
            <a:xfrm>
              <a:off x="4435200" y="3719880"/>
              <a:ext cx="663840" cy="277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Page 3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62" name="TextBox 88"/>
            <p:cNvSpPr/>
            <p:nvPr/>
          </p:nvSpPr>
          <p:spPr>
            <a:xfrm>
              <a:off x="4415400" y="3466440"/>
              <a:ext cx="663840" cy="277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Page 4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63" name="TextBox 89"/>
            <p:cNvSpPr/>
            <p:nvPr/>
          </p:nvSpPr>
          <p:spPr>
            <a:xfrm>
              <a:off x="4418280" y="3238920"/>
              <a:ext cx="663840" cy="277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Page 5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64" name="TextBox 90"/>
            <p:cNvSpPr/>
            <p:nvPr/>
          </p:nvSpPr>
          <p:spPr>
            <a:xfrm>
              <a:off x="4419000" y="3034800"/>
              <a:ext cx="663840" cy="277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Page 6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65" name="TextBox 91"/>
            <p:cNvSpPr/>
            <p:nvPr/>
          </p:nvSpPr>
          <p:spPr>
            <a:xfrm>
              <a:off x="4421880" y="2807280"/>
              <a:ext cx="663840" cy="277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Page 7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cxnSp>
        <p:nvCxnSpPr>
          <p:cNvPr id="366" name="Elbow Connector 96"/>
          <p:cNvCxnSpPr>
            <a:stCxn id="350" idx="3"/>
            <a:endCxn id="312" idx="1"/>
          </p:cNvCxnSpPr>
          <p:nvPr/>
        </p:nvCxnSpPr>
        <p:spPr>
          <a:xfrm flipV="1">
            <a:off x="6381000" y="2402640"/>
            <a:ext cx="456120" cy="534240"/>
          </a:xfrm>
          <a:prstGeom prst="bentConnector3">
            <a:avLst>
              <a:gd name="adj1" fmla="val 50078"/>
            </a:avLst>
          </a:prstGeom>
          <a:ln>
            <a:solidFill>
              <a:srgbClr val="000000"/>
            </a:solidFill>
            <a:round/>
            <a:tailEnd len="med" type="triangle" w="med"/>
          </a:ln>
        </p:spPr>
      </p:cxnSp>
      <p:cxnSp>
        <p:nvCxnSpPr>
          <p:cNvPr id="367" name="Elbow Connector 99"/>
          <p:cNvCxnSpPr>
            <a:stCxn id="351" idx="3"/>
          </p:cNvCxnSpPr>
          <p:nvPr/>
        </p:nvCxnSpPr>
        <p:spPr>
          <a:xfrm flipV="1">
            <a:off x="6382080" y="3054600"/>
            <a:ext cx="466920" cy="333720"/>
          </a:xfrm>
          <a:prstGeom prst="bentConnector3">
            <a:avLst>
              <a:gd name="adj1" fmla="val 66126"/>
            </a:avLst>
          </a:prstGeom>
          <a:ln>
            <a:solidFill>
              <a:srgbClr val="000000"/>
            </a:solidFill>
            <a:round/>
            <a:tailEnd len="med" type="triangle" w="med"/>
          </a:ln>
        </p:spPr>
      </p:cxnSp>
      <p:cxnSp>
        <p:nvCxnSpPr>
          <p:cNvPr id="368" name="Elbow Connector 103"/>
          <p:cNvCxnSpPr>
            <a:stCxn id="353" idx="3"/>
            <a:endCxn id="319" idx="1"/>
          </p:cNvCxnSpPr>
          <p:nvPr/>
        </p:nvCxnSpPr>
        <p:spPr>
          <a:xfrm>
            <a:off x="6382800" y="3840480"/>
            <a:ext cx="456480" cy="144360"/>
          </a:xfrm>
          <a:prstGeom prst="bentConnector3">
            <a:avLst>
              <a:gd name="adj1" fmla="val 66456"/>
            </a:avLst>
          </a:prstGeom>
          <a:ln>
            <a:solidFill>
              <a:srgbClr val="000000"/>
            </a:solidFill>
            <a:round/>
            <a:tailEnd len="med" type="triangle" w="med"/>
          </a:ln>
        </p:spPr>
      </p:cxnSp>
      <p:sp>
        <p:nvSpPr>
          <p:cNvPr id="369" name="TextBox 3"/>
          <p:cNvSpPr/>
          <p:nvPr/>
        </p:nvSpPr>
        <p:spPr>
          <a:xfrm>
            <a:off x="1908000" y="5495040"/>
            <a:ext cx="4784040" cy="36972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accent3"/>
                </a:solidFill>
                <a:effectLst/>
                <a:uFillTx/>
                <a:latin typeface="Arial"/>
              </a:rPr>
              <a:t>vaddr = page_num*page_size + offset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70" name="TextBox 4"/>
          <p:cNvSpPr/>
          <p:nvPr/>
        </p:nvSpPr>
        <p:spPr>
          <a:xfrm>
            <a:off x="1908000" y="5873400"/>
            <a:ext cx="4784040" cy="36972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paddr = frame_num*frame_size + offset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cxnSp>
        <p:nvCxnSpPr>
          <p:cNvPr id="371" name="Elbow Connector 107"/>
          <p:cNvCxnSpPr>
            <a:stCxn id="301" idx="3"/>
            <a:endCxn id="326" idx="1"/>
          </p:cNvCxnSpPr>
          <p:nvPr/>
        </p:nvCxnSpPr>
        <p:spPr>
          <a:xfrm>
            <a:off x="6375240" y="4531320"/>
            <a:ext cx="454320" cy="1281600"/>
          </a:xfrm>
          <a:prstGeom prst="bentConnector3">
            <a:avLst>
              <a:gd name="adj1" fmla="val 50039"/>
            </a:avLst>
          </a:prstGeom>
          <a:ln>
            <a:solidFill>
              <a:srgbClr val="000000"/>
            </a:solidFill>
            <a:round/>
            <a:tailEnd len="med" type="triangle" w="med"/>
          </a:ln>
        </p:spPr>
      </p:cxnSp>
      <p:cxnSp>
        <p:nvCxnSpPr>
          <p:cNvPr id="372" name="Elbow Connector 114"/>
          <p:cNvCxnSpPr>
            <a:stCxn id="354" idx="3"/>
            <a:endCxn id="314" idx="1"/>
          </p:cNvCxnSpPr>
          <p:nvPr/>
        </p:nvCxnSpPr>
        <p:spPr>
          <a:xfrm flipV="1">
            <a:off x="6382080" y="2855520"/>
            <a:ext cx="455760" cy="1209960"/>
          </a:xfrm>
          <a:prstGeom prst="bentConnector3">
            <a:avLst>
              <a:gd name="adj1" fmla="val 27035"/>
            </a:avLst>
          </a:prstGeom>
          <a:ln>
            <a:solidFill>
              <a:srgbClr val="000000"/>
            </a:solidFill>
            <a:round/>
            <a:tailEnd len="med" type="triangle" w="med"/>
          </a:ln>
        </p:spPr>
      </p:cxnSp>
      <p:cxnSp>
        <p:nvCxnSpPr>
          <p:cNvPr id="373" name="Elbow Connector 119"/>
          <p:cNvCxnSpPr>
            <a:stCxn id="302" idx="3"/>
            <a:endCxn id="327" idx="1"/>
          </p:cNvCxnSpPr>
          <p:nvPr/>
        </p:nvCxnSpPr>
        <p:spPr>
          <a:xfrm>
            <a:off x="6375240" y="4297680"/>
            <a:ext cx="456120" cy="1742040"/>
          </a:xfrm>
          <a:prstGeom prst="bentConnector3">
            <a:avLst>
              <a:gd name="adj1" fmla="val 66508"/>
            </a:avLst>
          </a:prstGeom>
          <a:ln>
            <a:solidFill>
              <a:srgbClr val="000000"/>
            </a:solidFill>
            <a:round/>
            <a:tailEnd len="med" type="triangle" w="med"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51" dur="indefinite" restart="never" nodeType="tmRoot">
          <p:childTnLst>
            <p:seq>
              <p:cTn id="252" dur="indefinite" nodeType="mainSeq">
                <p:childTnLst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Paging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pic>
        <p:nvPicPr>
          <p:cNvPr id="375" name="Picture 6" descr=""/>
          <p:cNvPicPr/>
          <p:nvPr/>
        </p:nvPicPr>
        <p:blipFill>
          <a:blip r:embed="rId1"/>
          <a:srcRect l="15855" t="0" r="17975" b="0"/>
          <a:stretch/>
        </p:blipFill>
        <p:spPr>
          <a:xfrm>
            <a:off x="1655280" y="1994760"/>
            <a:ext cx="1413720" cy="1413720"/>
          </a:xfrm>
          <a:prstGeom prst="rect">
            <a:avLst/>
          </a:prstGeom>
          <a:noFill/>
          <a:ln w="0">
            <a:noFill/>
          </a:ln>
        </p:spPr>
      </p:pic>
      <p:grpSp>
        <p:nvGrpSpPr>
          <p:cNvPr id="376" name="Group 10"/>
          <p:cNvGrpSpPr/>
          <p:nvPr/>
        </p:nvGrpSpPr>
        <p:grpSpPr>
          <a:xfrm>
            <a:off x="3069000" y="2362320"/>
            <a:ext cx="2197080" cy="369720"/>
            <a:chOff x="3069000" y="2362320"/>
            <a:chExt cx="2197080" cy="369720"/>
          </a:xfrm>
        </p:grpSpPr>
        <p:cxnSp>
          <p:nvCxnSpPr>
            <p:cNvPr id="377" name="Straight Arrow Connector 8"/>
            <p:cNvCxnSpPr>
              <a:stCxn id="375" idx="3"/>
            </p:cNvCxnSpPr>
            <p:nvPr/>
          </p:nvCxnSpPr>
          <p:spPr>
            <a:xfrm>
              <a:off x="3069000" y="2701440"/>
              <a:ext cx="2197440" cy="7560"/>
            </a:xfrm>
            <a:prstGeom prst="straightConnector1">
              <a:avLst/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sp>
          <p:nvSpPr>
            <p:cNvPr id="378" name="TextBox 9"/>
            <p:cNvSpPr/>
            <p:nvPr/>
          </p:nvSpPr>
          <p:spPr>
            <a:xfrm>
              <a:off x="3771000" y="2362320"/>
              <a:ext cx="75168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vaddr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379" name="Group 11"/>
          <p:cNvGrpSpPr/>
          <p:nvPr/>
        </p:nvGrpSpPr>
        <p:grpSpPr>
          <a:xfrm>
            <a:off x="7246440" y="2206800"/>
            <a:ext cx="1687320" cy="308160"/>
            <a:chOff x="7246440" y="2206800"/>
            <a:chExt cx="1687320" cy="308160"/>
          </a:xfrm>
        </p:grpSpPr>
        <p:cxnSp>
          <p:nvCxnSpPr>
            <p:cNvPr id="380" name="Straight Arrow Connector 12"/>
            <p:cNvCxnSpPr/>
            <p:nvPr/>
          </p:nvCxnSpPr>
          <p:spPr>
            <a:xfrm>
              <a:off x="7283520" y="2511000"/>
              <a:ext cx="1631880" cy="3960"/>
            </a:xfrm>
            <a:prstGeom prst="straightConnector1">
              <a:avLst/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sp>
          <p:nvSpPr>
            <p:cNvPr id="381" name="TextBox 13"/>
            <p:cNvSpPr/>
            <p:nvPr/>
          </p:nvSpPr>
          <p:spPr>
            <a:xfrm>
              <a:off x="7246440" y="2206800"/>
              <a:ext cx="1687320" cy="3081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access not allowed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382" name="TextBox 15"/>
          <p:cNvSpPr/>
          <p:nvPr/>
        </p:nvSpPr>
        <p:spPr>
          <a:xfrm rot="5400000">
            <a:off x="8431560" y="2340000"/>
            <a:ext cx="11847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Exception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383" name="Group 24"/>
          <p:cNvGrpSpPr/>
          <p:nvPr/>
        </p:nvGrpSpPr>
        <p:grpSpPr>
          <a:xfrm>
            <a:off x="2361960" y="3408480"/>
            <a:ext cx="2514600" cy="2585880"/>
            <a:chOff x="2361960" y="3408480"/>
            <a:chExt cx="2514600" cy="2585880"/>
          </a:xfrm>
        </p:grpSpPr>
        <p:cxnSp>
          <p:nvCxnSpPr>
            <p:cNvPr id="384" name="Elbow Connector 20"/>
            <p:cNvCxnSpPr>
              <a:endCxn id="375" idx="2"/>
            </p:cNvCxnSpPr>
            <p:nvPr/>
          </p:nvCxnSpPr>
          <p:spPr>
            <a:xfrm flipV="1" rot="16200000">
              <a:off x="2334600" y="3435480"/>
              <a:ext cx="2569320" cy="2514960"/>
            </a:xfrm>
            <a:prstGeom prst="bentConnector3">
              <a:avLst>
                <a:gd name="adj1" fmla="val 0"/>
              </a:avLst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sp>
          <p:nvSpPr>
            <p:cNvPr id="385" name="TextBox 21"/>
            <p:cNvSpPr/>
            <p:nvPr/>
          </p:nvSpPr>
          <p:spPr>
            <a:xfrm>
              <a:off x="3429000" y="5624640"/>
              <a:ext cx="66348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Data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386" name="Group 14"/>
          <p:cNvGrpSpPr/>
          <p:nvPr/>
        </p:nvGrpSpPr>
        <p:grpSpPr>
          <a:xfrm>
            <a:off x="5655960" y="3813120"/>
            <a:ext cx="962280" cy="1634760"/>
            <a:chOff x="5655960" y="3813120"/>
            <a:chExt cx="962280" cy="1634760"/>
          </a:xfrm>
        </p:grpSpPr>
        <p:cxnSp>
          <p:nvCxnSpPr>
            <p:cNvPr id="387" name="Straight Arrow Connector 17"/>
            <p:cNvCxnSpPr/>
            <p:nvPr/>
          </p:nvCxnSpPr>
          <p:spPr>
            <a:xfrm>
              <a:off x="5684760" y="3813120"/>
              <a:ext cx="360" cy="1635120"/>
            </a:xfrm>
            <a:prstGeom prst="straightConnector1">
              <a:avLst/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sp>
          <p:nvSpPr>
            <p:cNvPr id="388" name="TextBox 19"/>
            <p:cNvSpPr/>
            <p:nvPr/>
          </p:nvSpPr>
          <p:spPr>
            <a:xfrm>
              <a:off x="5655960" y="4332960"/>
              <a:ext cx="96228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paddr =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389" name="Group 29"/>
          <p:cNvGrpSpPr/>
          <p:nvPr/>
        </p:nvGrpSpPr>
        <p:grpSpPr>
          <a:xfrm>
            <a:off x="461880" y="1447920"/>
            <a:ext cx="909360" cy="2486520"/>
            <a:chOff x="461880" y="1447920"/>
            <a:chExt cx="909360" cy="2486520"/>
          </a:xfrm>
        </p:grpSpPr>
        <p:sp>
          <p:nvSpPr>
            <p:cNvPr id="390" name="Rectangle 30"/>
            <p:cNvSpPr/>
            <p:nvPr/>
          </p:nvSpPr>
          <p:spPr>
            <a:xfrm>
              <a:off x="461880" y="3605760"/>
              <a:ext cx="909360" cy="32868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 w="28575"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Code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91" name="Rectangle 31"/>
            <p:cNvSpPr/>
            <p:nvPr/>
          </p:nvSpPr>
          <p:spPr>
            <a:xfrm>
              <a:off x="461880" y="3276720"/>
              <a:ext cx="909360" cy="32868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 w="28575"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Data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92" name="Rectangle 32"/>
            <p:cNvSpPr/>
            <p:nvPr/>
          </p:nvSpPr>
          <p:spPr>
            <a:xfrm>
              <a:off x="461880" y="1447920"/>
              <a:ext cx="909360" cy="50760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 w="28575"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Stack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93" name="Rectangle 33"/>
            <p:cNvSpPr/>
            <p:nvPr/>
          </p:nvSpPr>
          <p:spPr>
            <a:xfrm>
              <a:off x="461880" y="1955880"/>
              <a:ext cx="909360" cy="83988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7a27d8"/>
              </a:solidFill>
              <a:rou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94" name="Rectangle 34"/>
            <p:cNvSpPr/>
            <p:nvPr/>
          </p:nvSpPr>
          <p:spPr>
            <a:xfrm>
              <a:off x="461880" y="2796120"/>
              <a:ext cx="909360" cy="50760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 w="28575"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Heap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cxnSp>
        <p:nvCxnSpPr>
          <p:cNvPr id="395" name="Straight Arrow Connector 35"/>
          <p:cNvCxnSpPr>
            <a:stCxn id="394" idx="0"/>
          </p:cNvCxnSpPr>
          <p:nvPr/>
        </p:nvCxnSpPr>
        <p:spPr>
          <a:xfrm flipV="1">
            <a:off x="916560" y="2540880"/>
            <a:ext cx="360" cy="255600"/>
          </a:xfrm>
          <a:prstGeom prst="straightConnector1">
            <a:avLst/>
          </a:prstGeom>
          <a:ln>
            <a:solidFill>
              <a:srgbClr val="7a27d8"/>
            </a:solidFill>
            <a:round/>
            <a:tailEnd len="med" type="triangle" w="med"/>
          </a:ln>
        </p:spPr>
      </p:cxnSp>
      <p:cxnSp>
        <p:nvCxnSpPr>
          <p:cNvPr id="396" name="Straight Arrow Connector 36"/>
          <p:cNvCxnSpPr>
            <a:stCxn id="393" idx="0"/>
          </p:cNvCxnSpPr>
          <p:nvPr/>
        </p:nvCxnSpPr>
        <p:spPr>
          <a:xfrm>
            <a:off x="916560" y="1955880"/>
            <a:ext cx="360" cy="330480"/>
          </a:xfrm>
          <a:prstGeom prst="straightConnector1">
            <a:avLst/>
          </a:prstGeom>
          <a:ln>
            <a:solidFill>
              <a:srgbClr val="7a27d8"/>
            </a:solidFill>
            <a:round/>
            <a:tailEnd len="med" type="triangle" w="med"/>
          </a:ln>
        </p:spPr>
      </p:cxnSp>
      <p:grpSp>
        <p:nvGrpSpPr>
          <p:cNvPr id="397" name="Group 25"/>
          <p:cNvGrpSpPr/>
          <p:nvPr/>
        </p:nvGrpSpPr>
        <p:grpSpPr>
          <a:xfrm>
            <a:off x="5266080" y="1274040"/>
            <a:ext cx="2004480" cy="2539080"/>
            <a:chOff x="5266080" y="1274040"/>
            <a:chExt cx="2004480" cy="2539080"/>
          </a:xfrm>
        </p:grpSpPr>
        <p:sp>
          <p:nvSpPr>
            <p:cNvPr id="398" name="Rectangle 2"/>
            <p:cNvSpPr/>
            <p:nvPr/>
          </p:nvSpPr>
          <p:spPr>
            <a:xfrm>
              <a:off x="5266080" y="1274040"/>
              <a:ext cx="2004480" cy="253908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99" name="Rectangle 4"/>
            <p:cNvSpPr/>
            <p:nvPr/>
          </p:nvSpPr>
          <p:spPr>
            <a:xfrm>
              <a:off x="5266080" y="1274040"/>
              <a:ext cx="726480" cy="313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MMU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aphicFrame>
        <p:nvGraphicFramePr>
          <p:cNvPr id="400" name="Table 5"/>
          <p:cNvGraphicFramePr/>
          <p:nvPr/>
        </p:nvGraphicFramePr>
        <p:xfrm>
          <a:off x="5378040" y="1672920"/>
          <a:ext cx="1820160" cy="1677600"/>
        </p:xfrm>
        <a:graphic>
          <a:graphicData uri="http://schemas.openxmlformats.org/drawingml/2006/table">
            <a:tbl>
              <a:tblPr/>
              <a:tblGrid>
                <a:gridCol w="910080"/>
                <a:gridCol w="910080"/>
              </a:tblGrid>
              <a:tr h="21924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6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Frame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6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Access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21924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47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R,W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21924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NULL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R,W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21924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13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R,W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21924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42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R,X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401" name="Group 16"/>
          <p:cNvGrpSpPr/>
          <p:nvPr/>
        </p:nvGrpSpPr>
        <p:grpSpPr>
          <a:xfrm>
            <a:off x="3124080" y="2141280"/>
            <a:ext cx="2093760" cy="303120"/>
            <a:chOff x="3124080" y="2141280"/>
            <a:chExt cx="2093760" cy="303120"/>
          </a:xfrm>
        </p:grpSpPr>
        <p:sp>
          <p:nvSpPr>
            <p:cNvPr id="402" name="Rectangle 3"/>
            <p:cNvSpPr/>
            <p:nvPr/>
          </p:nvSpPr>
          <p:spPr>
            <a:xfrm>
              <a:off x="3124080" y="2141280"/>
              <a:ext cx="1256040" cy="30312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7a27d8"/>
              </a:solidFill>
              <a:rou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page#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03" name="Rectangle 37"/>
            <p:cNvSpPr/>
            <p:nvPr/>
          </p:nvSpPr>
          <p:spPr>
            <a:xfrm>
              <a:off x="4380480" y="2141280"/>
              <a:ext cx="837360" cy="30312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7a27d8"/>
              </a:solidFill>
              <a:rou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offset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pic>
        <p:nvPicPr>
          <p:cNvPr id="404" name="Picture 38" descr=""/>
          <p:cNvPicPr/>
          <p:nvPr/>
        </p:nvPicPr>
        <p:blipFill>
          <a:blip r:embed="rId2"/>
          <a:stretch/>
        </p:blipFill>
        <p:spPr>
          <a:xfrm>
            <a:off x="4876920" y="5482080"/>
            <a:ext cx="1768680" cy="990360"/>
          </a:xfrm>
          <a:prstGeom prst="rect">
            <a:avLst/>
          </a:prstGeom>
          <a:noFill/>
          <a:ln w="0">
            <a:noFill/>
          </a:ln>
        </p:spPr>
      </p:pic>
      <p:cxnSp>
        <p:nvCxnSpPr>
          <p:cNvPr id="405" name="Elbow Connector 22"/>
          <p:cNvCxnSpPr>
            <a:stCxn id="402" idx="2"/>
          </p:cNvCxnSpPr>
          <p:nvPr/>
        </p:nvCxnSpPr>
        <p:spPr>
          <a:xfrm flipH="1" rot="16200000">
            <a:off x="4214880" y="1981080"/>
            <a:ext cx="748800" cy="1674720"/>
          </a:xfrm>
          <a:prstGeom prst="bentConnector3">
            <a:avLst>
              <a:gd name="adj1" fmla="val 100000"/>
            </a:avLst>
          </a:prstGeom>
          <a:ln>
            <a:solidFill>
              <a:srgbClr val="000000"/>
            </a:solidFill>
            <a:round/>
            <a:tailEnd len="med" type="triangle" w="med"/>
          </a:ln>
        </p:spPr>
      </p:cxnSp>
      <p:grpSp>
        <p:nvGrpSpPr>
          <p:cNvPr id="406" name="Group 39"/>
          <p:cNvGrpSpPr/>
          <p:nvPr/>
        </p:nvGrpSpPr>
        <p:grpSpPr>
          <a:xfrm>
            <a:off x="6553080" y="4344480"/>
            <a:ext cx="2566080" cy="303120"/>
            <a:chOff x="6553080" y="4344480"/>
            <a:chExt cx="2566080" cy="303120"/>
          </a:xfrm>
        </p:grpSpPr>
        <p:sp>
          <p:nvSpPr>
            <p:cNvPr id="407" name="Rectangle 40"/>
            <p:cNvSpPr/>
            <p:nvPr/>
          </p:nvSpPr>
          <p:spPr>
            <a:xfrm>
              <a:off x="6553080" y="4344480"/>
              <a:ext cx="1697400" cy="30312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7a27d8"/>
              </a:solidFill>
              <a:rou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Frame[page#]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08" name="Rectangle 41"/>
            <p:cNvSpPr/>
            <p:nvPr/>
          </p:nvSpPr>
          <p:spPr>
            <a:xfrm>
              <a:off x="8251200" y="4344480"/>
              <a:ext cx="867960" cy="30312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7a27d8"/>
              </a:solidFill>
              <a:rou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offset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409" name="TextBox 42"/>
          <p:cNvSpPr/>
          <p:nvPr/>
        </p:nvSpPr>
        <p:spPr>
          <a:xfrm rot="16200000">
            <a:off x="5925960" y="3314520"/>
            <a:ext cx="535680" cy="523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…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97" dur="indefinite" restart="never" nodeType="tmRoot">
          <p:childTnLst>
            <p:seq>
              <p:cTn id="298" dur="indefinite" nodeType="mainSeq">
                <p:childTnLst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Exercise 3: Paging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11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Assume that you are currently executing a process P with the following page table on a system with 16 byte pages: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What is the physical address that corresponds to the virtual address 0x147?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What is the physical address that corresponds to the virtual address 0x16E?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412" name="Table 3"/>
          <p:cNvGraphicFramePr/>
          <p:nvPr/>
        </p:nvGraphicFramePr>
        <p:xfrm>
          <a:off x="1371600" y="2387160"/>
          <a:ext cx="1728000" cy="1587600"/>
        </p:xfrm>
        <a:graphic>
          <a:graphicData uri="http://schemas.openxmlformats.org/drawingml/2006/table">
            <a:tbl>
              <a:tblPr/>
              <a:tblGrid>
                <a:gridCol w="822240"/>
                <a:gridCol w="905760"/>
              </a:tblGrid>
              <a:tr h="21924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6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Frame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6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Access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21924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0x47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R,W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21924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0xF4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R,W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21924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NULL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R,W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21924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0x23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R,X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13" name="TextBox 8"/>
          <p:cNvSpPr/>
          <p:nvPr/>
        </p:nvSpPr>
        <p:spPr>
          <a:xfrm rot="16200000">
            <a:off x="875880" y="2391480"/>
            <a:ext cx="40932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…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14" name="TextBox 9"/>
          <p:cNvSpPr/>
          <p:nvPr/>
        </p:nvSpPr>
        <p:spPr>
          <a:xfrm rot="16200000">
            <a:off x="875880" y="3981240"/>
            <a:ext cx="40932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…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15" name="Rectangle 10"/>
          <p:cNvSpPr/>
          <p:nvPr/>
        </p:nvSpPr>
        <p:spPr>
          <a:xfrm>
            <a:off x="4191120" y="4648320"/>
            <a:ext cx="1294920" cy="30456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00010100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16" name="Rectangle 11"/>
          <p:cNvSpPr/>
          <p:nvPr/>
        </p:nvSpPr>
        <p:spPr>
          <a:xfrm>
            <a:off x="5486400" y="4648320"/>
            <a:ext cx="685440" cy="30456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0111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17" name="TextBox 12"/>
          <p:cNvSpPr/>
          <p:nvPr/>
        </p:nvSpPr>
        <p:spPr>
          <a:xfrm>
            <a:off x="6324480" y="4569840"/>
            <a:ext cx="1028160" cy="46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0x237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18" name="Rectangle 13"/>
          <p:cNvSpPr/>
          <p:nvPr/>
        </p:nvSpPr>
        <p:spPr>
          <a:xfrm>
            <a:off x="4191120" y="5410080"/>
            <a:ext cx="1294920" cy="30456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00010110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19" name="Rectangle 14"/>
          <p:cNvSpPr/>
          <p:nvPr/>
        </p:nvSpPr>
        <p:spPr>
          <a:xfrm>
            <a:off x="5486400" y="5410080"/>
            <a:ext cx="685440" cy="30456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1110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20" name="TextBox 15"/>
          <p:cNvSpPr/>
          <p:nvPr/>
        </p:nvSpPr>
        <p:spPr>
          <a:xfrm>
            <a:off x="6324480" y="5331600"/>
            <a:ext cx="1078920" cy="46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0xF4E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21" name="TextBox 59"/>
          <p:cNvSpPr/>
          <p:nvPr/>
        </p:nvSpPr>
        <p:spPr>
          <a:xfrm>
            <a:off x="776880" y="3375360"/>
            <a:ext cx="72792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0x15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22" name="TextBox 60"/>
          <p:cNvSpPr/>
          <p:nvPr/>
        </p:nvSpPr>
        <p:spPr>
          <a:xfrm>
            <a:off x="762120" y="3719880"/>
            <a:ext cx="72792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0x14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23" name="TextBox 61"/>
          <p:cNvSpPr/>
          <p:nvPr/>
        </p:nvSpPr>
        <p:spPr>
          <a:xfrm>
            <a:off x="792000" y="2687040"/>
            <a:ext cx="73152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0x17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24" name="TextBox 62"/>
          <p:cNvSpPr/>
          <p:nvPr/>
        </p:nvSpPr>
        <p:spPr>
          <a:xfrm>
            <a:off x="776880" y="3031920"/>
            <a:ext cx="73152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0x16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25" name="Rectangle 2"/>
          <p:cNvSpPr/>
          <p:nvPr/>
        </p:nvSpPr>
        <p:spPr>
          <a:xfrm>
            <a:off x="4106160" y="4569840"/>
            <a:ext cx="3431880" cy="461160"/>
          </a:xfrm>
          <a:prstGeom prst="rect">
            <a:avLst/>
          </a:prstGeom>
          <a:solidFill>
            <a:srgbClr val="fc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426" name="Rectangle 5"/>
          <p:cNvSpPr/>
          <p:nvPr/>
        </p:nvSpPr>
        <p:spPr>
          <a:xfrm>
            <a:off x="4121280" y="5379840"/>
            <a:ext cx="3431880" cy="461160"/>
          </a:xfrm>
          <a:prstGeom prst="rect">
            <a:avLst/>
          </a:prstGeom>
          <a:solidFill>
            <a:srgbClr val="fc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35" dur="indefinite" restart="never" nodeType="tmRoot">
          <p:childTnLst>
            <p:seq>
              <p:cTn id="336" dur="indefinite" nodeType="mainSeq">
                <p:childTnLst>
                  <p:par>
                    <p:cTn id="337" fill="hold">
                      <p:stCondLst>
                        <p:cond delay="0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" fill="hold">
                      <p:stCondLst>
                        <p:cond delay="indefinite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Rectangle 13"/>
          <p:cNvSpPr/>
          <p:nvPr/>
        </p:nvSpPr>
        <p:spPr>
          <a:xfrm>
            <a:off x="6456240" y="2921400"/>
            <a:ext cx="1310040" cy="23328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28" name="Rectangle 11"/>
          <p:cNvSpPr/>
          <p:nvPr/>
        </p:nvSpPr>
        <p:spPr>
          <a:xfrm>
            <a:off x="6456240" y="4744080"/>
            <a:ext cx="1310040" cy="23328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2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Exercise 3: Paging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3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Assume that you are currently executing a process P with the following page table on a system with 16 byte pages: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431" name="Table 3"/>
          <p:cNvGraphicFramePr/>
          <p:nvPr/>
        </p:nvGraphicFramePr>
        <p:xfrm>
          <a:off x="1371600" y="2387160"/>
          <a:ext cx="1728000" cy="1587600"/>
        </p:xfrm>
        <a:graphic>
          <a:graphicData uri="http://schemas.openxmlformats.org/drawingml/2006/table">
            <a:tbl>
              <a:tblPr/>
              <a:tblGrid>
                <a:gridCol w="822240"/>
                <a:gridCol w="905760"/>
              </a:tblGrid>
              <a:tr h="21924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6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Frame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6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Access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21924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0x47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R,W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21924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0xF4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R,W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21924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NULL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R,W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21924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0x23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R,X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32" name="TextBox 8"/>
          <p:cNvSpPr/>
          <p:nvPr/>
        </p:nvSpPr>
        <p:spPr>
          <a:xfrm rot="16200000">
            <a:off x="875880" y="2391480"/>
            <a:ext cx="40932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…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33" name="TextBox 9"/>
          <p:cNvSpPr/>
          <p:nvPr/>
        </p:nvSpPr>
        <p:spPr>
          <a:xfrm rot="16200000">
            <a:off x="875880" y="3981240"/>
            <a:ext cx="40932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…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34" name="Rectangle 17"/>
          <p:cNvSpPr/>
          <p:nvPr/>
        </p:nvSpPr>
        <p:spPr>
          <a:xfrm>
            <a:off x="6456960" y="2696400"/>
            <a:ext cx="1310040" cy="23328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35" name="Rectangle 19"/>
          <p:cNvSpPr/>
          <p:nvPr/>
        </p:nvSpPr>
        <p:spPr>
          <a:xfrm>
            <a:off x="6457680" y="3149280"/>
            <a:ext cx="1310040" cy="23328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36" name="Rectangle 20"/>
          <p:cNvSpPr/>
          <p:nvPr/>
        </p:nvSpPr>
        <p:spPr>
          <a:xfrm>
            <a:off x="6456960" y="3373920"/>
            <a:ext cx="1310040" cy="23328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37" name="Rectangle 21"/>
          <p:cNvSpPr/>
          <p:nvPr/>
        </p:nvSpPr>
        <p:spPr>
          <a:xfrm>
            <a:off x="6459120" y="3600720"/>
            <a:ext cx="1310040" cy="23328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38" name="Rectangle 22"/>
          <p:cNvSpPr/>
          <p:nvPr/>
        </p:nvSpPr>
        <p:spPr>
          <a:xfrm>
            <a:off x="6459120" y="3828240"/>
            <a:ext cx="1310040" cy="23328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39" name="Rectangle 27"/>
          <p:cNvSpPr/>
          <p:nvPr/>
        </p:nvSpPr>
        <p:spPr>
          <a:xfrm>
            <a:off x="6461640" y="4964040"/>
            <a:ext cx="1310040" cy="23328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40" name="Rectangle 28"/>
          <p:cNvSpPr/>
          <p:nvPr/>
        </p:nvSpPr>
        <p:spPr>
          <a:xfrm>
            <a:off x="6460920" y="5188680"/>
            <a:ext cx="1310040" cy="23328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41" name="Rectangle 31"/>
          <p:cNvSpPr/>
          <p:nvPr/>
        </p:nvSpPr>
        <p:spPr>
          <a:xfrm>
            <a:off x="6463800" y="5868360"/>
            <a:ext cx="1310040" cy="23328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42" name="Rectangle 32"/>
          <p:cNvSpPr/>
          <p:nvPr/>
        </p:nvSpPr>
        <p:spPr>
          <a:xfrm>
            <a:off x="6449400" y="6106320"/>
            <a:ext cx="1310040" cy="23328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43" name="Rectangle 34"/>
          <p:cNvSpPr/>
          <p:nvPr/>
        </p:nvSpPr>
        <p:spPr>
          <a:xfrm>
            <a:off x="6451200" y="6560640"/>
            <a:ext cx="1310040" cy="23328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44" name="TextBox 37"/>
          <p:cNvSpPr/>
          <p:nvPr/>
        </p:nvSpPr>
        <p:spPr>
          <a:xfrm>
            <a:off x="7777080" y="6525000"/>
            <a:ext cx="993960" cy="27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Frame 0x22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45" name="TextBox 38"/>
          <p:cNvSpPr/>
          <p:nvPr/>
        </p:nvSpPr>
        <p:spPr>
          <a:xfrm>
            <a:off x="7779960" y="6297840"/>
            <a:ext cx="993960" cy="27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Frame 0x23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46" name="TextBox 39"/>
          <p:cNvSpPr/>
          <p:nvPr/>
        </p:nvSpPr>
        <p:spPr>
          <a:xfrm>
            <a:off x="7780680" y="6093360"/>
            <a:ext cx="993960" cy="27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Frame 0x24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47" name="TextBox 40"/>
          <p:cNvSpPr/>
          <p:nvPr/>
        </p:nvSpPr>
        <p:spPr>
          <a:xfrm>
            <a:off x="7783920" y="5865840"/>
            <a:ext cx="993960" cy="27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Frame 0x25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48" name="TextBox 43"/>
          <p:cNvSpPr/>
          <p:nvPr/>
        </p:nvSpPr>
        <p:spPr>
          <a:xfrm>
            <a:off x="7767720" y="5180760"/>
            <a:ext cx="993960" cy="27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Frame 0x45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49" name="TextBox 44"/>
          <p:cNvSpPr/>
          <p:nvPr/>
        </p:nvSpPr>
        <p:spPr>
          <a:xfrm>
            <a:off x="7770600" y="4953240"/>
            <a:ext cx="993960" cy="27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Frame 0x46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50" name="TextBox 45"/>
          <p:cNvSpPr/>
          <p:nvPr/>
        </p:nvSpPr>
        <p:spPr>
          <a:xfrm>
            <a:off x="7767720" y="4733280"/>
            <a:ext cx="951480" cy="27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Frame0x47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51" name="TextBox 46"/>
          <p:cNvSpPr/>
          <p:nvPr/>
        </p:nvSpPr>
        <p:spPr>
          <a:xfrm>
            <a:off x="7770600" y="4506120"/>
            <a:ext cx="993960" cy="27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Frame 0x48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52" name="TextBox 49"/>
          <p:cNvSpPr/>
          <p:nvPr/>
        </p:nvSpPr>
        <p:spPr>
          <a:xfrm>
            <a:off x="7769160" y="3807360"/>
            <a:ext cx="1002240" cy="27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Frame 0xF0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53" name="TextBox 50"/>
          <p:cNvSpPr/>
          <p:nvPr/>
        </p:nvSpPr>
        <p:spPr>
          <a:xfrm>
            <a:off x="7772040" y="3579840"/>
            <a:ext cx="1002240" cy="27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Frame 0xF1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54" name="TextBox 51"/>
          <p:cNvSpPr/>
          <p:nvPr/>
        </p:nvSpPr>
        <p:spPr>
          <a:xfrm>
            <a:off x="7752600" y="3326400"/>
            <a:ext cx="1002240" cy="27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Frame 0xF2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55" name="TextBox 52"/>
          <p:cNvSpPr/>
          <p:nvPr/>
        </p:nvSpPr>
        <p:spPr>
          <a:xfrm>
            <a:off x="7755480" y="3099240"/>
            <a:ext cx="1002240" cy="27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Frame 0xF3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56" name="TextBox 53"/>
          <p:cNvSpPr/>
          <p:nvPr/>
        </p:nvSpPr>
        <p:spPr>
          <a:xfrm>
            <a:off x="7756200" y="2894760"/>
            <a:ext cx="1002240" cy="27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Frame 0xF4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57" name="TextBox 54"/>
          <p:cNvSpPr/>
          <p:nvPr/>
        </p:nvSpPr>
        <p:spPr>
          <a:xfrm>
            <a:off x="7759080" y="2667240"/>
            <a:ext cx="1002240" cy="27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Frame 0xF5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58" name="TextBox 57"/>
          <p:cNvSpPr/>
          <p:nvPr/>
        </p:nvSpPr>
        <p:spPr>
          <a:xfrm rot="5400000">
            <a:off x="6972480" y="4051440"/>
            <a:ext cx="485640" cy="46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…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59" name="TextBox 58"/>
          <p:cNvSpPr/>
          <p:nvPr/>
        </p:nvSpPr>
        <p:spPr>
          <a:xfrm rot="5400000">
            <a:off x="6972480" y="5412240"/>
            <a:ext cx="485640" cy="46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…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460" name="Group 59"/>
          <p:cNvGrpSpPr/>
          <p:nvPr/>
        </p:nvGrpSpPr>
        <p:grpSpPr>
          <a:xfrm>
            <a:off x="4462200" y="4540320"/>
            <a:ext cx="1301040" cy="910440"/>
            <a:chOff x="4462200" y="4540320"/>
            <a:chExt cx="1301040" cy="910440"/>
          </a:xfrm>
        </p:grpSpPr>
        <p:sp>
          <p:nvSpPr>
            <p:cNvPr id="461" name="Rectangle 66"/>
            <p:cNvSpPr/>
            <p:nvPr/>
          </p:nvSpPr>
          <p:spPr>
            <a:xfrm>
              <a:off x="4462200" y="4540320"/>
              <a:ext cx="1300320" cy="23328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62" name="Rectangle 67"/>
            <p:cNvSpPr/>
            <p:nvPr/>
          </p:nvSpPr>
          <p:spPr>
            <a:xfrm>
              <a:off x="4462200" y="4767840"/>
              <a:ext cx="1300320" cy="23328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63" name="Rectangle 68"/>
            <p:cNvSpPr/>
            <p:nvPr/>
          </p:nvSpPr>
          <p:spPr>
            <a:xfrm>
              <a:off x="4462920" y="4993200"/>
              <a:ext cx="1300320" cy="23328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64" name="Rectangle 69"/>
            <p:cNvSpPr/>
            <p:nvPr/>
          </p:nvSpPr>
          <p:spPr>
            <a:xfrm>
              <a:off x="4462200" y="5217480"/>
              <a:ext cx="1300320" cy="23328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465" name="Group 74"/>
          <p:cNvGrpSpPr/>
          <p:nvPr/>
        </p:nvGrpSpPr>
        <p:grpSpPr>
          <a:xfrm>
            <a:off x="4643640" y="4525560"/>
            <a:ext cx="912240" cy="951840"/>
            <a:chOff x="4643640" y="4525560"/>
            <a:chExt cx="912240" cy="951840"/>
          </a:xfrm>
        </p:grpSpPr>
        <p:sp>
          <p:nvSpPr>
            <p:cNvPr id="466" name="TextBox 79"/>
            <p:cNvSpPr/>
            <p:nvPr/>
          </p:nvSpPr>
          <p:spPr>
            <a:xfrm>
              <a:off x="4643640" y="5200200"/>
              <a:ext cx="909360" cy="277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Page 0x14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67" name="TextBox 80"/>
            <p:cNvSpPr/>
            <p:nvPr/>
          </p:nvSpPr>
          <p:spPr>
            <a:xfrm>
              <a:off x="4646520" y="4973040"/>
              <a:ext cx="909360" cy="277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Page 0x15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68" name="TextBox 81"/>
            <p:cNvSpPr/>
            <p:nvPr/>
          </p:nvSpPr>
          <p:spPr>
            <a:xfrm>
              <a:off x="4643640" y="4753080"/>
              <a:ext cx="909360" cy="277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Page 0x16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69" name="TextBox 82"/>
            <p:cNvSpPr/>
            <p:nvPr/>
          </p:nvSpPr>
          <p:spPr>
            <a:xfrm>
              <a:off x="4646520" y="4525560"/>
              <a:ext cx="909360" cy="277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Page 0x17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cxnSp>
        <p:nvCxnSpPr>
          <p:cNvPr id="470" name="Elbow Connector 89"/>
          <p:cNvCxnSpPr>
            <a:stCxn id="461" idx="3"/>
          </p:cNvCxnSpPr>
          <p:nvPr/>
        </p:nvCxnSpPr>
        <p:spPr>
          <a:xfrm>
            <a:off x="5762520" y="4656960"/>
            <a:ext cx="696240" cy="198720"/>
          </a:xfrm>
          <a:prstGeom prst="bentConnector3">
            <a:avLst>
              <a:gd name="adj1" fmla="val 50025"/>
            </a:avLst>
          </a:prstGeom>
          <a:ln>
            <a:solidFill>
              <a:srgbClr val="000000"/>
            </a:solidFill>
            <a:round/>
            <a:tailEnd len="med" type="triangle" w="med"/>
          </a:ln>
        </p:spPr>
      </p:cxnSp>
      <p:sp>
        <p:nvSpPr>
          <p:cNvPr id="471" name="TextBox 94"/>
          <p:cNvSpPr/>
          <p:nvPr/>
        </p:nvSpPr>
        <p:spPr>
          <a:xfrm>
            <a:off x="776880" y="3375360"/>
            <a:ext cx="72792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0x15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72" name="TextBox 95"/>
          <p:cNvSpPr/>
          <p:nvPr/>
        </p:nvSpPr>
        <p:spPr>
          <a:xfrm>
            <a:off x="762120" y="3719880"/>
            <a:ext cx="72792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0x14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73" name="TextBox 96"/>
          <p:cNvSpPr/>
          <p:nvPr/>
        </p:nvSpPr>
        <p:spPr>
          <a:xfrm>
            <a:off x="792000" y="2687040"/>
            <a:ext cx="73152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0x17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74" name="TextBox 97"/>
          <p:cNvSpPr/>
          <p:nvPr/>
        </p:nvSpPr>
        <p:spPr>
          <a:xfrm>
            <a:off x="776880" y="3031920"/>
            <a:ext cx="73152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0x16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75" name="TextBox 108"/>
          <p:cNvSpPr/>
          <p:nvPr/>
        </p:nvSpPr>
        <p:spPr>
          <a:xfrm>
            <a:off x="6244560" y="2286000"/>
            <a:ext cx="19209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Physical Memory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76" name="TextBox 109"/>
          <p:cNvSpPr/>
          <p:nvPr/>
        </p:nvSpPr>
        <p:spPr>
          <a:xfrm>
            <a:off x="4243680" y="3581280"/>
            <a:ext cx="171360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Virtual Memory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77" name="Rectangle 56"/>
          <p:cNvSpPr/>
          <p:nvPr/>
        </p:nvSpPr>
        <p:spPr>
          <a:xfrm>
            <a:off x="4465800" y="3969000"/>
            <a:ext cx="1294920" cy="1909440"/>
          </a:xfrm>
          <a:prstGeom prst="rect">
            <a:avLst/>
          </a:prstGeom>
          <a:noFill/>
          <a:ln>
            <a:solidFill>
              <a:srgbClr val="7a27d8"/>
            </a:solidFill>
            <a:rou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78" name="Rectangle 6"/>
          <p:cNvSpPr/>
          <p:nvPr/>
        </p:nvSpPr>
        <p:spPr>
          <a:xfrm>
            <a:off x="6456240" y="6339240"/>
            <a:ext cx="1310040" cy="23328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79" name="Rectangle 5"/>
          <p:cNvSpPr/>
          <p:nvPr/>
        </p:nvSpPr>
        <p:spPr>
          <a:xfrm>
            <a:off x="6451200" y="6333120"/>
            <a:ext cx="1310040" cy="23328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Page 0x14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80" name="Rectangle 7"/>
          <p:cNvSpPr/>
          <p:nvPr/>
        </p:nvSpPr>
        <p:spPr>
          <a:xfrm>
            <a:off x="6460920" y="4738680"/>
            <a:ext cx="1310040" cy="23328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Page 0x17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81" name="Rectangle 10"/>
          <p:cNvSpPr/>
          <p:nvPr/>
        </p:nvSpPr>
        <p:spPr>
          <a:xfrm>
            <a:off x="6460920" y="4511160"/>
            <a:ext cx="1310040" cy="23328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82" name="Rectangle 12"/>
          <p:cNvSpPr/>
          <p:nvPr/>
        </p:nvSpPr>
        <p:spPr>
          <a:xfrm>
            <a:off x="6456960" y="2923920"/>
            <a:ext cx="1310040" cy="23328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Page 0x16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83" name="Rectangle 110"/>
          <p:cNvSpPr/>
          <p:nvPr/>
        </p:nvSpPr>
        <p:spPr>
          <a:xfrm>
            <a:off x="6463080" y="2696400"/>
            <a:ext cx="1294920" cy="410544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cxnSp>
        <p:nvCxnSpPr>
          <p:cNvPr id="484" name="Elbow Connector 16"/>
          <p:cNvCxnSpPr>
            <a:stCxn id="477" idx="3"/>
            <a:endCxn id="482" idx="1"/>
          </p:cNvCxnSpPr>
          <p:nvPr/>
        </p:nvCxnSpPr>
        <p:spPr>
          <a:xfrm flipV="1">
            <a:off x="5760720" y="3040560"/>
            <a:ext cx="696600" cy="1883520"/>
          </a:xfrm>
          <a:prstGeom prst="bentConnector3">
            <a:avLst>
              <a:gd name="adj1" fmla="val 36039"/>
            </a:avLst>
          </a:prstGeom>
          <a:ln>
            <a:solidFill>
              <a:srgbClr val="000000"/>
            </a:solidFill>
            <a:round/>
            <a:tailEnd len="med" type="triangle" w="med"/>
          </a:ln>
        </p:spPr>
      </p:cxnSp>
      <p:cxnSp>
        <p:nvCxnSpPr>
          <p:cNvPr id="485" name="Elbow Connector 47"/>
          <p:cNvCxnSpPr>
            <a:stCxn id="464" idx="3"/>
            <a:endCxn id="479" idx="1"/>
          </p:cNvCxnSpPr>
          <p:nvPr/>
        </p:nvCxnSpPr>
        <p:spPr>
          <a:xfrm>
            <a:off x="5762520" y="5334120"/>
            <a:ext cx="689040" cy="1116000"/>
          </a:xfrm>
          <a:prstGeom prst="bentConnector3">
            <a:avLst>
              <a:gd name="adj1" fmla="val 50026"/>
            </a:avLst>
          </a:prstGeom>
          <a:ln>
            <a:solidFill>
              <a:srgbClr val="000000"/>
            </a:solidFill>
            <a:round/>
            <a:tailEnd len="med" type="triangle" w="med"/>
          </a:ln>
        </p:spPr>
      </p:cxnSp>
      <p:sp>
        <p:nvSpPr>
          <p:cNvPr id="486" name="Rectangle 60"/>
          <p:cNvSpPr/>
          <p:nvPr/>
        </p:nvSpPr>
        <p:spPr>
          <a:xfrm>
            <a:off x="3352680" y="2328840"/>
            <a:ext cx="5790960" cy="44895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63" dur="indefinite" restart="never" nodeType="tmRoot">
          <p:childTnLst>
            <p:seq>
              <p:cTn id="364" dur="indefinite" nodeType="mainSeq">
                <p:childTnLst>
                  <p:par>
                    <p:cTn id="365" fill="hold">
                      <p:stCondLst>
                        <p:cond delay="0"/>
                      </p:stCondLst>
                      <p:childTnLst>
                        <p:par>
                          <p:cTn id="366" fill="hold">
                            <p:stCondLst>
                              <p:cond delay="0"/>
                            </p:stCondLst>
                            <p:childTnLst>
                              <p:par>
                                <p:cTn id="367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9" fill="hold">
                      <p:stCondLst>
                        <p:cond delay="indefinite"/>
                      </p:stCondLst>
                      <p:childTnLst>
                        <p:par>
                          <p:cTn id="370" fill="hold">
                            <p:stCondLst>
                              <p:cond delay="0"/>
                            </p:stCondLst>
                            <p:childTnLst>
                              <p:par>
                                <p:cTn id="37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1" fill="hold">
                      <p:stCondLst>
                        <p:cond delay="indefinite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Memory as a Cache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88" name="PlaceHolder 2"/>
          <p:cNvSpPr>
            <a:spLocks noGrp="1"/>
          </p:cNvSpPr>
          <p:nvPr>
            <p:ph/>
          </p:nvPr>
        </p:nvSpPr>
        <p:spPr>
          <a:xfrm>
            <a:off x="457200" y="1673280"/>
            <a:ext cx="4379760" cy="4717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85000" lnSpcReduction="9999"/>
          </a:bodyPr>
          <a:p>
            <a:pPr marL="18288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each page table entry has a valid bit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for valid entries, frame indicates physical address of page in memory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 </a:t>
            </a:r>
            <a:r>
              <a:rPr b="1" lang="en-US" sz="28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page fault </a:t>
            </a: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occurs when a program requests a page that is not currently in memory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handled much like a cache miss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evict another page in memory to make space (which one?)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takes time to handle, so context switch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561"/>
              </a:spcBef>
              <a:buNone/>
            </a:pP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561"/>
              </a:spcBef>
              <a:buNone/>
            </a:pP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561"/>
              </a:spcBef>
              <a:buNone/>
            </a:pP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pSp>
        <p:nvGrpSpPr>
          <p:cNvPr id="489" name="Group 3"/>
          <p:cNvGrpSpPr/>
          <p:nvPr/>
        </p:nvGrpSpPr>
        <p:grpSpPr>
          <a:xfrm>
            <a:off x="5638680" y="2159280"/>
            <a:ext cx="2385360" cy="2539080"/>
            <a:chOff x="5638680" y="2159280"/>
            <a:chExt cx="2385360" cy="2539080"/>
          </a:xfrm>
        </p:grpSpPr>
        <p:sp>
          <p:nvSpPr>
            <p:cNvPr id="490" name="Rectangle 4"/>
            <p:cNvSpPr/>
            <p:nvPr/>
          </p:nvSpPr>
          <p:spPr>
            <a:xfrm>
              <a:off x="5638680" y="2159280"/>
              <a:ext cx="2385360" cy="253908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91" name="Rectangle 5"/>
            <p:cNvSpPr/>
            <p:nvPr/>
          </p:nvSpPr>
          <p:spPr>
            <a:xfrm>
              <a:off x="5638680" y="2159280"/>
              <a:ext cx="726480" cy="313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MMU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492" name="TextBox 7"/>
          <p:cNvSpPr/>
          <p:nvPr/>
        </p:nvSpPr>
        <p:spPr>
          <a:xfrm rot="16200000">
            <a:off x="6481080" y="4200120"/>
            <a:ext cx="535680" cy="523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…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493" name="Table 12"/>
          <p:cNvGraphicFramePr/>
          <p:nvPr/>
        </p:nvGraphicFramePr>
        <p:xfrm>
          <a:off x="5745240" y="2528640"/>
          <a:ext cx="2172600" cy="1677600"/>
        </p:xfrm>
        <a:graphic>
          <a:graphicData uri="http://schemas.openxmlformats.org/drawingml/2006/table">
            <a:tbl>
              <a:tblPr/>
              <a:tblGrid>
                <a:gridCol w="352440"/>
                <a:gridCol w="878040"/>
                <a:gridCol w="941760"/>
              </a:tblGrid>
              <a:tr h="21924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6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v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6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Frame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6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Access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21924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0x47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R,W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21924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NULL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R,W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21924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0x13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R,W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21924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0xF1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R,X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87" dur="indefinite" restart="never" nodeType="tmRoot">
          <p:childTnLst>
            <p:seq>
              <p:cTn id="388" dur="indefinite" nodeType="mainSeq">
                <p:childTnLst>
                  <p:par>
                    <p:cTn id="389" fill="hold">
                      <p:stCondLst>
                        <p:cond delay="indefinite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3" fill="hold">
                      <p:stCondLst>
                        <p:cond delay="indefinite"/>
                      </p:stCondLst>
                      <p:childTnLst>
                        <p:par>
                          <p:cTn id="394" fill="hold">
                            <p:stCondLst>
                              <p:cond delay="0"/>
                            </p:stCondLst>
                            <p:childTnLst>
                              <p:par>
                                <p:cTn id="39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Rectangle 11"/>
          <p:cNvSpPr/>
          <p:nvPr/>
        </p:nvSpPr>
        <p:spPr>
          <a:xfrm>
            <a:off x="6456240" y="4744080"/>
            <a:ext cx="1310040" cy="23328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cxnSp>
        <p:nvCxnSpPr>
          <p:cNvPr id="495" name="Elbow Connector 47"/>
          <p:cNvCxnSpPr>
            <a:stCxn id="496" idx="3"/>
          </p:cNvCxnSpPr>
          <p:nvPr/>
        </p:nvCxnSpPr>
        <p:spPr>
          <a:xfrm flipV="1">
            <a:off x="5763240" y="4857120"/>
            <a:ext cx="664920" cy="253080"/>
          </a:xfrm>
          <a:prstGeom prst="bentConnector3">
            <a:avLst>
              <a:gd name="adj1" fmla="val 52112"/>
            </a:avLst>
          </a:prstGeom>
          <a:ln>
            <a:solidFill>
              <a:srgbClr val="000000"/>
            </a:solidFill>
            <a:round/>
            <a:tailEnd len="med" type="triangle" w="med"/>
          </a:ln>
        </p:spPr>
      </p:cxnSp>
      <p:sp>
        <p:nvSpPr>
          <p:cNvPr id="497" name="Rectangle 55"/>
          <p:cNvSpPr/>
          <p:nvPr/>
        </p:nvSpPr>
        <p:spPr>
          <a:xfrm>
            <a:off x="5779440" y="4870080"/>
            <a:ext cx="394560" cy="3650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98" name="Rectangle 35"/>
          <p:cNvSpPr/>
          <p:nvPr/>
        </p:nvSpPr>
        <p:spPr>
          <a:xfrm>
            <a:off x="6456600" y="4749840"/>
            <a:ext cx="1310040" cy="23328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Page 0x13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499" name="Table 48"/>
          <p:cNvGraphicFramePr/>
          <p:nvPr/>
        </p:nvGraphicFramePr>
        <p:xfrm>
          <a:off x="1528920" y="2593800"/>
          <a:ext cx="2172600" cy="1587600"/>
        </p:xfrm>
        <a:graphic>
          <a:graphicData uri="http://schemas.openxmlformats.org/drawingml/2006/table">
            <a:tbl>
              <a:tblPr/>
              <a:tblGrid>
                <a:gridCol w="352440"/>
                <a:gridCol w="878040"/>
                <a:gridCol w="941760"/>
              </a:tblGrid>
              <a:tr h="21924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6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v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6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Frame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6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Access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21924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0x47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R,W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21924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NULL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R,W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21924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0x47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R,W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21924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0xF1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R,X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00" name="Rectangle 13"/>
          <p:cNvSpPr/>
          <p:nvPr/>
        </p:nvSpPr>
        <p:spPr>
          <a:xfrm>
            <a:off x="6456240" y="2921400"/>
            <a:ext cx="1310040" cy="23328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01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Memory as a Cache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02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Assume that you are currently executing a process P with the following page table on a system with 16 byte pages: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03" name="TextBox 8"/>
          <p:cNvSpPr/>
          <p:nvPr/>
        </p:nvSpPr>
        <p:spPr>
          <a:xfrm rot="16200000">
            <a:off x="875880" y="2590200"/>
            <a:ext cx="40932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…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04" name="TextBox 9"/>
          <p:cNvSpPr/>
          <p:nvPr/>
        </p:nvSpPr>
        <p:spPr>
          <a:xfrm rot="16200000">
            <a:off x="875880" y="4179960"/>
            <a:ext cx="40932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…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05" name="Rectangle 17"/>
          <p:cNvSpPr/>
          <p:nvPr/>
        </p:nvSpPr>
        <p:spPr>
          <a:xfrm>
            <a:off x="6456960" y="2696400"/>
            <a:ext cx="1310040" cy="23328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06" name="Rectangle 19"/>
          <p:cNvSpPr/>
          <p:nvPr/>
        </p:nvSpPr>
        <p:spPr>
          <a:xfrm>
            <a:off x="6457680" y="3149280"/>
            <a:ext cx="1310040" cy="23328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07" name="Rectangle 20"/>
          <p:cNvSpPr/>
          <p:nvPr/>
        </p:nvSpPr>
        <p:spPr>
          <a:xfrm>
            <a:off x="6456960" y="3373920"/>
            <a:ext cx="1310040" cy="23328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08" name="Rectangle 21"/>
          <p:cNvSpPr/>
          <p:nvPr/>
        </p:nvSpPr>
        <p:spPr>
          <a:xfrm>
            <a:off x="6459120" y="3600720"/>
            <a:ext cx="1310040" cy="23328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09" name="Rectangle 22"/>
          <p:cNvSpPr/>
          <p:nvPr/>
        </p:nvSpPr>
        <p:spPr>
          <a:xfrm>
            <a:off x="6459120" y="3828240"/>
            <a:ext cx="1310040" cy="23328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10" name="Rectangle 27"/>
          <p:cNvSpPr/>
          <p:nvPr/>
        </p:nvSpPr>
        <p:spPr>
          <a:xfrm>
            <a:off x="6461640" y="4964040"/>
            <a:ext cx="1310040" cy="23328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11" name="Rectangle 28"/>
          <p:cNvSpPr/>
          <p:nvPr/>
        </p:nvSpPr>
        <p:spPr>
          <a:xfrm>
            <a:off x="6460920" y="5188680"/>
            <a:ext cx="1310040" cy="23328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12" name="Rectangle 31"/>
          <p:cNvSpPr/>
          <p:nvPr/>
        </p:nvSpPr>
        <p:spPr>
          <a:xfrm>
            <a:off x="6463800" y="5868360"/>
            <a:ext cx="1310040" cy="23328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13" name="Rectangle 32"/>
          <p:cNvSpPr/>
          <p:nvPr/>
        </p:nvSpPr>
        <p:spPr>
          <a:xfrm>
            <a:off x="6449400" y="6106320"/>
            <a:ext cx="1310040" cy="23328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14" name="Rectangle 34"/>
          <p:cNvSpPr/>
          <p:nvPr/>
        </p:nvSpPr>
        <p:spPr>
          <a:xfrm>
            <a:off x="6451200" y="6560640"/>
            <a:ext cx="1310040" cy="23328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15" name="TextBox 37"/>
          <p:cNvSpPr/>
          <p:nvPr/>
        </p:nvSpPr>
        <p:spPr>
          <a:xfrm>
            <a:off x="7777080" y="6525000"/>
            <a:ext cx="993960" cy="27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Frame 0x10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16" name="TextBox 38"/>
          <p:cNvSpPr/>
          <p:nvPr/>
        </p:nvSpPr>
        <p:spPr>
          <a:xfrm>
            <a:off x="7779960" y="6297840"/>
            <a:ext cx="982440" cy="27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Frame 0x11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17" name="TextBox 39"/>
          <p:cNvSpPr/>
          <p:nvPr/>
        </p:nvSpPr>
        <p:spPr>
          <a:xfrm>
            <a:off x="7780680" y="6093360"/>
            <a:ext cx="993960" cy="27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Frame 0x12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18" name="TextBox 40"/>
          <p:cNvSpPr/>
          <p:nvPr/>
        </p:nvSpPr>
        <p:spPr>
          <a:xfrm>
            <a:off x="7783920" y="5865840"/>
            <a:ext cx="993960" cy="27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Frame 0x13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19" name="TextBox 43"/>
          <p:cNvSpPr/>
          <p:nvPr/>
        </p:nvSpPr>
        <p:spPr>
          <a:xfrm>
            <a:off x="7767720" y="5180760"/>
            <a:ext cx="993960" cy="27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Frame 0x45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20" name="TextBox 44"/>
          <p:cNvSpPr/>
          <p:nvPr/>
        </p:nvSpPr>
        <p:spPr>
          <a:xfrm>
            <a:off x="7770600" y="4953240"/>
            <a:ext cx="993960" cy="27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Frame 0x46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21" name="TextBox 45"/>
          <p:cNvSpPr/>
          <p:nvPr/>
        </p:nvSpPr>
        <p:spPr>
          <a:xfrm>
            <a:off x="7767720" y="4733280"/>
            <a:ext cx="993960" cy="27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Frame 0x47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22" name="TextBox 46"/>
          <p:cNvSpPr/>
          <p:nvPr/>
        </p:nvSpPr>
        <p:spPr>
          <a:xfrm>
            <a:off x="7770600" y="4506120"/>
            <a:ext cx="993960" cy="27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Frame 0x48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23" name="TextBox 49"/>
          <p:cNvSpPr/>
          <p:nvPr/>
        </p:nvSpPr>
        <p:spPr>
          <a:xfrm>
            <a:off x="7769160" y="3807360"/>
            <a:ext cx="1002240" cy="27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Frame 0xF0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24" name="TextBox 50"/>
          <p:cNvSpPr/>
          <p:nvPr/>
        </p:nvSpPr>
        <p:spPr>
          <a:xfrm>
            <a:off x="7772040" y="3579840"/>
            <a:ext cx="1002240" cy="27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Frame 0xF1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25" name="TextBox 51"/>
          <p:cNvSpPr/>
          <p:nvPr/>
        </p:nvSpPr>
        <p:spPr>
          <a:xfrm>
            <a:off x="7752600" y="3326400"/>
            <a:ext cx="1002240" cy="27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Frame 0xF2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26" name="TextBox 52"/>
          <p:cNvSpPr/>
          <p:nvPr/>
        </p:nvSpPr>
        <p:spPr>
          <a:xfrm>
            <a:off x="7755480" y="3099240"/>
            <a:ext cx="1002240" cy="27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Frame 0xF3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27" name="TextBox 53"/>
          <p:cNvSpPr/>
          <p:nvPr/>
        </p:nvSpPr>
        <p:spPr>
          <a:xfrm>
            <a:off x="7756200" y="2894760"/>
            <a:ext cx="1002240" cy="27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Frame 0xF4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28" name="TextBox 54"/>
          <p:cNvSpPr/>
          <p:nvPr/>
        </p:nvSpPr>
        <p:spPr>
          <a:xfrm>
            <a:off x="7759080" y="2667240"/>
            <a:ext cx="1002240" cy="27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Frame 0xF5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29" name="TextBox 57"/>
          <p:cNvSpPr/>
          <p:nvPr/>
        </p:nvSpPr>
        <p:spPr>
          <a:xfrm rot="5400000">
            <a:off x="6972480" y="4051440"/>
            <a:ext cx="485640" cy="46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…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30" name="TextBox 58"/>
          <p:cNvSpPr/>
          <p:nvPr/>
        </p:nvSpPr>
        <p:spPr>
          <a:xfrm rot="5400000">
            <a:off x="6972480" y="5412240"/>
            <a:ext cx="485640" cy="46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…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531" name="Group 59"/>
          <p:cNvGrpSpPr/>
          <p:nvPr/>
        </p:nvGrpSpPr>
        <p:grpSpPr>
          <a:xfrm>
            <a:off x="4462200" y="4540320"/>
            <a:ext cx="1301040" cy="910440"/>
            <a:chOff x="4462200" y="4540320"/>
            <a:chExt cx="1301040" cy="910440"/>
          </a:xfrm>
        </p:grpSpPr>
        <p:sp>
          <p:nvSpPr>
            <p:cNvPr id="532" name="Rectangle 66"/>
            <p:cNvSpPr/>
            <p:nvPr/>
          </p:nvSpPr>
          <p:spPr>
            <a:xfrm>
              <a:off x="4462200" y="4540320"/>
              <a:ext cx="1300320" cy="23328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33" name="Rectangle 67"/>
            <p:cNvSpPr/>
            <p:nvPr/>
          </p:nvSpPr>
          <p:spPr>
            <a:xfrm>
              <a:off x="4462200" y="4767840"/>
              <a:ext cx="1300320" cy="23328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96" name="Rectangle 68"/>
            <p:cNvSpPr/>
            <p:nvPr/>
          </p:nvSpPr>
          <p:spPr>
            <a:xfrm>
              <a:off x="4462920" y="4993200"/>
              <a:ext cx="1300320" cy="23328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34" name="Rectangle 69"/>
            <p:cNvSpPr/>
            <p:nvPr/>
          </p:nvSpPr>
          <p:spPr>
            <a:xfrm>
              <a:off x="4462200" y="5217480"/>
              <a:ext cx="1300320" cy="23328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535" name="Group 74"/>
          <p:cNvGrpSpPr/>
          <p:nvPr/>
        </p:nvGrpSpPr>
        <p:grpSpPr>
          <a:xfrm>
            <a:off x="4643640" y="4525560"/>
            <a:ext cx="912240" cy="951840"/>
            <a:chOff x="4643640" y="4525560"/>
            <a:chExt cx="912240" cy="951840"/>
          </a:xfrm>
        </p:grpSpPr>
        <p:sp>
          <p:nvSpPr>
            <p:cNvPr id="536" name="TextBox 79"/>
            <p:cNvSpPr/>
            <p:nvPr/>
          </p:nvSpPr>
          <p:spPr>
            <a:xfrm>
              <a:off x="4643640" y="5200200"/>
              <a:ext cx="909360" cy="277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Page 0x14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37" name="TextBox 80"/>
            <p:cNvSpPr/>
            <p:nvPr/>
          </p:nvSpPr>
          <p:spPr>
            <a:xfrm>
              <a:off x="4646520" y="4973040"/>
              <a:ext cx="909360" cy="277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Page 0x15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38" name="TextBox 81"/>
            <p:cNvSpPr/>
            <p:nvPr/>
          </p:nvSpPr>
          <p:spPr>
            <a:xfrm>
              <a:off x="4643640" y="4753080"/>
              <a:ext cx="909360" cy="277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Page 0x16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39" name="TextBox 82"/>
            <p:cNvSpPr/>
            <p:nvPr/>
          </p:nvSpPr>
          <p:spPr>
            <a:xfrm>
              <a:off x="4646520" y="4525560"/>
              <a:ext cx="909360" cy="277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Page 0x17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cxnSp>
        <p:nvCxnSpPr>
          <p:cNvPr id="540" name="Elbow Connector 89"/>
          <p:cNvCxnSpPr>
            <a:stCxn id="532" idx="3"/>
          </p:cNvCxnSpPr>
          <p:nvPr/>
        </p:nvCxnSpPr>
        <p:spPr>
          <a:xfrm>
            <a:off x="5762520" y="4656960"/>
            <a:ext cx="696240" cy="198720"/>
          </a:xfrm>
          <a:prstGeom prst="bentConnector3">
            <a:avLst>
              <a:gd name="adj1" fmla="val 50025"/>
            </a:avLst>
          </a:prstGeom>
          <a:ln>
            <a:solidFill>
              <a:srgbClr val="000000"/>
            </a:solidFill>
            <a:round/>
            <a:tailEnd len="med" type="triangle" w="med"/>
          </a:ln>
        </p:spPr>
      </p:cxnSp>
      <p:sp>
        <p:nvSpPr>
          <p:cNvPr id="541" name="TextBox 94"/>
          <p:cNvSpPr/>
          <p:nvPr/>
        </p:nvSpPr>
        <p:spPr>
          <a:xfrm>
            <a:off x="776880" y="3574080"/>
            <a:ext cx="72792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0x15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42" name="TextBox 95"/>
          <p:cNvSpPr/>
          <p:nvPr/>
        </p:nvSpPr>
        <p:spPr>
          <a:xfrm>
            <a:off x="762120" y="3918600"/>
            <a:ext cx="72792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0x14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43" name="TextBox 96"/>
          <p:cNvSpPr/>
          <p:nvPr/>
        </p:nvSpPr>
        <p:spPr>
          <a:xfrm>
            <a:off x="792000" y="2885760"/>
            <a:ext cx="73152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0x17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44" name="TextBox 97"/>
          <p:cNvSpPr/>
          <p:nvPr/>
        </p:nvSpPr>
        <p:spPr>
          <a:xfrm>
            <a:off x="776880" y="3230280"/>
            <a:ext cx="73152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0x16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45" name="TextBox 108"/>
          <p:cNvSpPr/>
          <p:nvPr/>
        </p:nvSpPr>
        <p:spPr>
          <a:xfrm>
            <a:off x="6244560" y="2286000"/>
            <a:ext cx="19209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Physical Memory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46" name="TextBox 109"/>
          <p:cNvSpPr/>
          <p:nvPr/>
        </p:nvSpPr>
        <p:spPr>
          <a:xfrm>
            <a:off x="4243680" y="3581280"/>
            <a:ext cx="171360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Virtual Memory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47" name="Rectangle 56"/>
          <p:cNvSpPr/>
          <p:nvPr/>
        </p:nvSpPr>
        <p:spPr>
          <a:xfrm>
            <a:off x="4465800" y="3969000"/>
            <a:ext cx="1294920" cy="1909440"/>
          </a:xfrm>
          <a:prstGeom prst="rect">
            <a:avLst/>
          </a:prstGeom>
          <a:noFill/>
          <a:ln>
            <a:solidFill>
              <a:srgbClr val="7a27d8"/>
            </a:solidFill>
            <a:rou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48" name="Rectangle 6"/>
          <p:cNvSpPr/>
          <p:nvPr/>
        </p:nvSpPr>
        <p:spPr>
          <a:xfrm>
            <a:off x="6456240" y="6339240"/>
            <a:ext cx="1310040" cy="23328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49" name="Rectangle 5"/>
          <p:cNvSpPr/>
          <p:nvPr/>
        </p:nvSpPr>
        <p:spPr>
          <a:xfrm>
            <a:off x="6451200" y="6333120"/>
            <a:ext cx="1310040" cy="23328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Page 0x2F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50" name="Rectangle 7"/>
          <p:cNvSpPr/>
          <p:nvPr/>
        </p:nvSpPr>
        <p:spPr>
          <a:xfrm>
            <a:off x="6457680" y="4739760"/>
            <a:ext cx="1310040" cy="23328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Page 0x17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51" name="Rectangle 10"/>
          <p:cNvSpPr/>
          <p:nvPr/>
        </p:nvSpPr>
        <p:spPr>
          <a:xfrm>
            <a:off x="6460920" y="4511160"/>
            <a:ext cx="1310040" cy="23328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52" name="Rectangle 12"/>
          <p:cNvSpPr/>
          <p:nvPr/>
        </p:nvSpPr>
        <p:spPr>
          <a:xfrm>
            <a:off x="6444720" y="3606120"/>
            <a:ext cx="1310040" cy="23328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Page 0x14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53" name="Rectangle 110"/>
          <p:cNvSpPr/>
          <p:nvPr/>
        </p:nvSpPr>
        <p:spPr>
          <a:xfrm>
            <a:off x="6463080" y="2696400"/>
            <a:ext cx="1294920" cy="410544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cxnSp>
        <p:nvCxnSpPr>
          <p:cNvPr id="554" name="Elbow Connector 16"/>
          <p:cNvCxnSpPr>
            <a:stCxn id="534" idx="3"/>
            <a:endCxn id="552" idx="1"/>
          </p:cNvCxnSpPr>
          <p:nvPr/>
        </p:nvCxnSpPr>
        <p:spPr>
          <a:xfrm flipV="1">
            <a:off x="5762520" y="3722760"/>
            <a:ext cx="682560" cy="1611720"/>
          </a:xfrm>
          <a:prstGeom prst="bentConnector3">
            <a:avLst>
              <a:gd name="adj1" fmla="val 74036"/>
            </a:avLst>
          </a:prstGeom>
          <a:ln>
            <a:solidFill>
              <a:srgbClr val="000000"/>
            </a:solidFill>
            <a:round/>
            <a:tailEnd len="med" type="triangle" w="med"/>
          </a:ln>
        </p:spPr>
      </p:cxnSp>
      <p:graphicFrame>
        <p:nvGraphicFramePr>
          <p:cNvPr id="555" name="Table 2"/>
          <p:cNvGraphicFramePr/>
          <p:nvPr/>
        </p:nvGraphicFramePr>
        <p:xfrm>
          <a:off x="1518840" y="2593800"/>
          <a:ext cx="2172600" cy="1677600"/>
        </p:xfrm>
        <a:graphic>
          <a:graphicData uri="http://schemas.openxmlformats.org/drawingml/2006/table">
            <a:tbl>
              <a:tblPr/>
              <a:tblGrid>
                <a:gridCol w="352440"/>
                <a:gridCol w="878040"/>
                <a:gridCol w="941760"/>
              </a:tblGrid>
              <a:tr h="21924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6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v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6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Frame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6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Access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21924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0x47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R,W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21924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NULL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R,W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21924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0x13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R,W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21924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0xF1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R,X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56" name="TextBox 29"/>
          <p:cNvSpPr/>
          <p:nvPr/>
        </p:nvSpPr>
        <p:spPr>
          <a:xfrm>
            <a:off x="5730480" y="4924440"/>
            <a:ext cx="5871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disk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97" dur="indefinite" restart="never" nodeType="tmRoot">
          <p:childTnLst>
            <p:seq>
              <p:cTn id="398" dur="indefinite" nodeType="mainSeq">
                <p:childTnLst>
                  <p:par>
                    <p:cTn id="399" fill="hold">
                      <p:stCondLst>
                        <p:cond delay="indefinite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5" fill="hold">
                      <p:stCondLst>
                        <p:cond delay="indefinite"/>
                      </p:stCondLst>
                      <p:childTnLst>
                        <p:par>
                          <p:cTn id="406" fill="hold">
                            <p:stCondLst>
                              <p:cond delay="0"/>
                            </p:stCondLst>
                            <p:childTnLst>
                              <p:par>
                                <p:cTn id="40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9" fill="hold">
                      <p:stCondLst>
                        <p:cond delay="indefinite"/>
                      </p:stCondLst>
                      <p:childTnLst>
                        <p:par>
                          <p:cTn id="410" fill="hold">
                            <p:stCondLst>
                              <p:cond delay="0"/>
                            </p:stCondLst>
                            <p:childTnLst>
                              <p:par>
                                <p:cTn id="41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3" fill="hold">
                      <p:stCondLst>
                        <p:cond delay="indefinite"/>
                      </p:stCondLst>
                      <p:childTnLst>
                        <p:par>
                          <p:cTn id="414" fill="hold">
                            <p:stCondLst>
                              <p:cond delay="0"/>
                            </p:stCondLst>
                            <p:childTnLst>
                              <p:par>
                                <p:cTn id="41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9" fill="hold">
                      <p:stCondLst>
                        <p:cond delay="indefinite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7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3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Multiprocessing: The Illusion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457200" y="4572000"/>
            <a:ext cx="8229240" cy="2285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lnSpcReduction="9999"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Process provides each program with two key abstractions: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i="1" lang="en-US" sz="2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Logical control flow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Each program seems to have exclusive use of the CPU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Provided by kernel mechanism called </a:t>
            </a:r>
            <a:r>
              <a:rPr b="1" i="1" lang="en-US" sz="18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context switching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i="1" lang="en-US" sz="2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Private address space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Each program seems to have exclusive use of main memory. 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Provided by kernel mechanism called </a:t>
            </a:r>
            <a:r>
              <a:rPr b="1" i="1" lang="en-US" sz="18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virtual memory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548640" indent="0" defTabSz="914400">
              <a:lnSpc>
                <a:spcPct val="100000"/>
              </a:lnSpc>
              <a:spcBef>
                <a:spcPts val="360"/>
              </a:spcBef>
              <a:buNone/>
              <a:tabLst>
                <a:tab algn="l" pos="0"/>
              </a:tabLst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94" name="Rectangle 22"/>
          <p:cNvSpPr/>
          <p:nvPr/>
        </p:nvSpPr>
        <p:spPr>
          <a:xfrm>
            <a:off x="1493280" y="3539160"/>
            <a:ext cx="1521000" cy="990360"/>
          </a:xfrm>
          <a:prstGeom prst="rect">
            <a:avLst/>
          </a:prstGeom>
          <a:solidFill>
            <a:srgbClr val="917dd0"/>
          </a:solidFill>
          <a:ln>
            <a:solidFill>
              <a:srgbClr val="6b5c99"/>
            </a:solidFill>
            <a:round/>
            <a:tailEnd len="med" type="arrow" w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CPU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5" name="Rectangle 23"/>
          <p:cNvSpPr/>
          <p:nvPr/>
        </p:nvSpPr>
        <p:spPr>
          <a:xfrm>
            <a:off x="1645560" y="3996360"/>
            <a:ext cx="1182960" cy="30456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Registers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96" name="Rectangle 24"/>
          <p:cNvSpPr/>
          <p:nvPr/>
        </p:nvSpPr>
        <p:spPr>
          <a:xfrm>
            <a:off x="1496520" y="1565640"/>
            <a:ext cx="1521000" cy="190476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  <a:tailEnd len="med" type="arrow" w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Memory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97" name="Rectangle 25"/>
          <p:cNvSpPr/>
          <p:nvPr/>
        </p:nvSpPr>
        <p:spPr>
          <a:xfrm>
            <a:off x="1633320" y="2136240"/>
            <a:ext cx="118296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Stack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98" name="Rectangle 26"/>
          <p:cNvSpPr/>
          <p:nvPr/>
        </p:nvSpPr>
        <p:spPr>
          <a:xfrm>
            <a:off x="1633320" y="2440800"/>
            <a:ext cx="118296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Heap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99" name="Rectangle 27"/>
          <p:cNvSpPr/>
          <p:nvPr/>
        </p:nvSpPr>
        <p:spPr>
          <a:xfrm>
            <a:off x="1633320" y="3013560"/>
            <a:ext cx="118296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Code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0" name="Rectangle 35"/>
          <p:cNvSpPr/>
          <p:nvPr/>
        </p:nvSpPr>
        <p:spPr>
          <a:xfrm>
            <a:off x="1633320" y="2729520"/>
            <a:ext cx="118296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Data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1" name="Rectangle 36"/>
          <p:cNvSpPr/>
          <p:nvPr/>
        </p:nvSpPr>
        <p:spPr>
          <a:xfrm>
            <a:off x="3273120" y="3539160"/>
            <a:ext cx="1521000" cy="990360"/>
          </a:xfrm>
          <a:prstGeom prst="rect">
            <a:avLst/>
          </a:prstGeom>
          <a:solidFill>
            <a:srgbClr val="917dd0"/>
          </a:solidFill>
          <a:ln>
            <a:solidFill>
              <a:srgbClr val="6b5c99"/>
            </a:solidFill>
            <a:round/>
            <a:tailEnd len="med" type="arrow" w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CPU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02" name="Rectangle 37"/>
          <p:cNvSpPr/>
          <p:nvPr/>
        </p:nvSpPr>
        <p:spPr>
          <a:xfrm>
            <a:off x="3425400" y="3996360"/>
            <a:ext cx="1182960" cy="30456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Registers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3" name="Rectangle 38"/>
          <p:cNvSpPr/>
          <p:nvPr/>
        </p:nvSpPr>
        <p:spPr>
          <a:xfrm>
            <a:off x="3276720" y="1566000"/>
            <a:ext cx="1521000" cy="190476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  <a:tailEnd len="med" type="arrow" w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Memory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4" name="Rectangle 39"/>
          <p:cNvSpPr/>
          <p:nvPr/>
        </p:nvSpPr>
        <p:spPr>
          <a:xfrm>
            <a:off x="3413160" y="2136240"/>
            <a:ext cx="118296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Stack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5" name="Rectangle 40"/>
          <p:cNvSpPr/>
          <p:nvPr/>
        </p:nvSpPr>
        <p:spPr>
          <a:xfrm>
            <a:off x="3413160" y="2441160"/>
            <a:ext cx="118296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Heap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6" name="Rectangle 41"/>
          <p:cNvSpPr/>
          <p:nvPr/>
        </p:nvSpPr>
        <p:spPr>
          <a:xfrm>
            <a:off x="3413160" y="3013920"/>
            <a:ext cx="118296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Code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7" name="Rectangle 42"/>
          <p:cNvSpPr/>
          <p:nvPr/>
        </p:nvSpPr>
        <p:spPr>
          <a:xfrm>
            <a:off x="3413160" y="2729880"/>
            <a:ext cx="118296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Data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8" name="TextBox 2"/>
          <p:cNvSpPr/>
          <p:nvPr/>
        </p:nvSpPr>
        <p:spPr>
          <a:xfrm>
            <a:off x="5012640" y="2441160"/>
            <a:ext cx="568800" cy="64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3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…</a:t>
            </a:r>
            <a:endParaRPr b="0" lang="en-US" sz="3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9" name="Rectangle 43"/>
          <p:cNvSpPr/>
          <p:nvPr/>
        </p:nvSpPr>
        <p:spPr>
          <a:xfrm>
            <a:off x="5850000" y="3539160"/>
            <a:ext cx="1521000" cy="990360"/>
          </a:xfrm>
          <a:prstGeom prst="rect">
            <a:avLst/>
          </a:prstGeom>
          <a:solidFill>
            <a:srgbClr val="917dd0"/>
          </a:solidFill>
          <a:ln>
            <a:solidFill>
              <a:srgbClr val="6b5c99"/>
            </a:solidFill>
            <a:round/>
            <a:tailEnd len="med" type="arrow" w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CPU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10" name="Rectangle 44"/>
          <p:cNvSpPr/>
          <p:nvPr/>
        </p:nvSpPr>
        <p:spPr>
          <a:xfrm>
            <a:off x="6002280" y="3996360"/>
            <a:ext cx="1182960" cy="30456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Registers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11" name="Rectangle 45"/>
          <p:cNvSpPr/>
          <p:nvPr/>
        </p:nvSpPr>
        <p:spPr>
          <a:xfrm>
            <a:off x="5853600" y="1566000"/>
            <a:ext cx="1521000" cy="190476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  <a:tailEnd len="med" type="arrow" w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Memory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12" name="Rectangle 46"/>
          <p:cNvSpPr/>
          <p:nvPr/>
        </p:nvSpPr>
        <p:spPr>
          <a:xfrm>
            <a:off x="5990040" y="2136240"/>
            <a:ext cx="118296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Stack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13" name="Rectangle 47"/>
          <p:cNvSpPr/>
          <p:nvPr/>
        </p:nvSpPr>
        <p:spPr>
          <a:xfrm>
            <a:off x="5990040" y="2441160"/>
            <a:ext cx="118296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Heap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14" name="Rectangle 48"/>
          <p:cNvSpPr/>
          <p:nvPr/>
        </p:nvSpPr>
        <p:spPr>
          <a:xfrm>
            <a:off x="5990040" y="3013920"/>
            <a:ext cx="118296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Code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15" name="Rectangle 49"/>
          <p:cNvSpPr/>
          <p:nvPr/>
        </p:nvSpPr>
        <p:spPr>
          <a:xfrm>
            <a:off x="5990040" y="2729880"/>
            <a:ext cx="118296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Data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Page Replacement Algorithms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5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Random: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Pick any page to eject at random 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Used mainly for comparison 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FIFO: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The page brought in earliest is evicted 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Ignores usage 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OPT: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Belady’s algorithm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Select page not used for longest time 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LRU: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Evict page that hasn’t been used for the longest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Past could be a good predictor of the future 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MRU: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Evict the most recently used page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LFU: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Evict least frequently used page 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Thrashing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6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working set is the collection of a pages a process requires in a given time interval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if it doesn't fit in memory, program will thrash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Exercise 4: Paging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62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510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Assume that you are currently executing a process P with the following page table on a system with 256 byte pages: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What is the physical address that corresponds to the virtual address 0xF947?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What is the physical address that corresponds to the virtual address 0xF700?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What is the physical address that corresponds to the virtual address 0xF813?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563" name="Table 3"/>
          <p:cNvGraphicFramePr/>
          <p:nvPr/>
        </p:nvGraphicFramePr>
        <p:xfrm>
          <a:off x="1371600" y="2387160"/>
          <a:ext cx="2057040" cy="1587600"/>
        </p:xfrm>
        <a:graphic>
          <a:graphicData uri="http://schemas.openxmlformats.org/drawingml/2006/table">
            <a:tbl>
              <a:tblPr/>
              <a:tblGrid>
                <a:gridCol w="328680"/>
                <a:gridCol w="822240"/>
                <a:gridCol w="905760"/>
              </a:tblGrid>
              <a:tr h="21924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6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v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6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Frame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6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Access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21924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0x47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R,W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21924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0x24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R,W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21924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NULL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R,W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21924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0x23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R,X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64" name="TextBox 2"/>
          <p:cNvSpPr/>
          <p:nvPr/>
        </p:nvSpPr>
        <p:spPr>
          <a:xfrm>
            <a:off x="685800" y="3375360"/>
            <a:ext cx="73260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0xF8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65" name="TextBox 5"/>
          <p:cNvSpPr/>
          <p:nvPr/>
        </p:nvSpPr>
        <p:spPr>
          <a:xfrm>
            <a:off x="682200" y="3719880"/>
            <a:ext cx="72144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0xF7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66" name="TextBox 6"/>
          <p:cNvSpPr/>
          <p:nvPr/>
        </p:nvSpPr>
        <p:spPr>
          <a:xfrm>
            <a:off x="685800" y="2687040"/>
            <a:ext cx="75132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0xFA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67" name="TextBox 7"/>
          <p:cNvSpPr/>
          <p:nvPr/>
        </p:nvSpPr>
        <p:spPr>
          <a:xfrm>
            <a:off x="670680" y="3031920"/>
            <a:ext cx="75132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0xF9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68" name="TextBox 8"/>
          <p:cNvSpPr/>
          <p:nvPr/>
        </p:nvSpPr>
        <p:spPr>
          <a:xfrm rot="16200000">
            <a:off x="875880" y="2391480"/>
            <a:ext cx="40932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…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69" name="TextBox 9"/>
          <p:cNvSpPr/>
          <p:nvPr/>
        </p:nvSpPr>
        <p:spPr>
          <a:xfrm rot="16200000">
            <a:off x="875880" y="3981240"/>
            <a:ext cx="40932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…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70" name="Rectangle 10"/>
          <p:cNvSpPr/>
          <p:nvPr/>
        </p:nvSpPr>
        <p:spPr>
          <a:xfrm>
            <a:off x="4191120" y="4648320"/>
            <a:ext cx="990360" cy="30456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0xF9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71" name="Rectangle 11"/>
          <p:cNvSpPr/>
          <p:nvPr/>
        </p:nvSpPr>
        <p:spPr>
          <a:xfrm>
            <a:off x="5181480" y="4648320"/>
            <a:ext cx="990360" cy="30456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0x47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72" name="TextBox 12"/>
          <p:cNvSpPr/>
          <p:nvPr/>
        </p:nvSpPr>
        <p:spPr>
          <a:xfrm>
            <a:off x="6324480" y="4569840"/>
            <a:ext cx="1197720" cy="46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0x2447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73" name="Rectangle 13"/>
          <p:cNvSpPr/>
          <p:nvPr/>
        </p:nvSpPr>
        <p:spPr>
          <a:xfrm>
            <a:off x="4191120" y="5410080"/>
            <a:ext cx="990360" cy="30456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0xF7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74" name="Rectangle 14"/>
          <p:cNvSpPr/>
          <p:nvPr/>
        </p:nvSpPr>
        <p:spPr>
          <a:xfrm>
            <a:off x="5181480" y="5410080"/>
            <a:ext cx="990360" cy="30456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0x00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75" name="TextBox 15"/>
          <p:cNvSpPr/>
          <p:nvPr/>
        </p:nvSpPr>
        <p:spPr>
          <a:xfrm>
            <a:off x="6324480" y="5331600"/>
            <a:ext cx="1620360" cy="46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page fault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76" name="Rectangle 16"/>
          <p:cNvSpPr/>
          <p:nvPr/>
        </p:nvSpPr>
        <p:spPr>
          <a:xfrm>
            <a:off x="4106160" y="4569840"/>
            <a:ext cx="3431880" cy="461160"/>
          </a:xfrm>
          <a:prstGeom prst="rect">
            <a:avLst/>
          </a:prstGeom>
          <a:solidFill>
            <a:srgbClr val="fc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577" name="Rectangle 17"/>
          <p:cNvSpPr/>
          <p:nvPr/>
        </p:nvSpPr>
        <p:spPr>
          <a:xfrm>
            <a:off x="4056120" y="5383440"/>
            <a:ext cx="3904920" cy="461160"/>
          </a:xfrm>
          <a:prstGeom prst="rect">
            <a:avLst/>
          </a:prstGeom>
          <a:solidFill>
            <a:srgbClr val="fc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578" name="Rectangle 18"/>
          <p:cNvSpPr/>
          <p:nvPr/>
        </p:nvSpPr>
        <p:spPr>
          <a:xfrm>
            <a:off x="4191120" y="6216480"/>
            <a:ext cx="990360" cy="30456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0xF8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79" name="Rectangle 19"/>
          <p:cNvSpPr/>
          <p:nvPr/>
        </p:nvSpPr>
        <p:spPr>
          <a:xfrm>
            <a:off x="5181480" y="6216480"/>
            <a:ext cx="990360" cy="30456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0x13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80" name="TextBox 20"/>
          <p:cNvSpPr/>
          <p:nvPr/>
        </p:nvSpPr>
        <p:spPr>
          <a:xfrm>
            <a:off x="6324480" y="6138000"/>
            <a:ext cx="1349280" cy="46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segfault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81" name="Rectangle 21"/>
          <p:cNvSpPr/>
          <p:nvPr/>
        </p:nvSpPr>
        <p:spPr>
          <a:xfrm>
            <a:off x="4056120" y="6159600"/>
            <a:ext cx="3904920" cy="461160"/>
          </a:xfrm>
          <a:prstGeom prst="rect">
            <a:avLst/>
          </a:prstGeom>
          <a:solidFill>
            <a:srgbClr val="fc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435" dur="indefinite" restart="never" nodeType="tmRoot">
          <p:childTnLst>
            <p:seq>
              <p:cTn id="436" dur="indefinite" nodeType="mainSeq">
                <p:childTnLst>
                  <p:par>
                    <p:cTn id="437" fill="hold">
                      <p:stCondLst>
                        <p:cond delay="0"/>
                      </p:stCondLst>
                      <p:childTnLst>
                        <p:par>
                          <p:cTn id="438" fill="hold">
                            <p:stCondLst>
                              <p:cond delay="0"/>
                            </p:stCondLst>
                            <p:childTnLst>
                              <p:par>
                                <p:cTn id="439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3" fill="hold">
                      <p:stCondLst>
                        <p:cond delay="indefinite"/>
                      </p:stCondLst>
                      <p:childTnLst>
                        <p:par>
                          <p:cTn id="444" fill="hold">
                            <p:stCondLst>
                              <p:cond delay="0"/>
                            </p:stCondLst>
                            <p:childTnLst>
                              <p:par>
                                <p:cTn id="44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9" fill="hold">
                      <p:stCondLst>
                        <p:cond delay="indefinite"/>
                      </p:stCondLst>
                      <p:childTnLst>
                        <p:par>
                          <p:cTn id="450" fill="hold">
                            <p:stCondLst>
                              <p:cond delay="0"/>
                            </p:stCondLst>
                            <p:childTnLst>
                              <p:par>
                                <p:cTn id="45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3" fill="hold">
                      <p:stCondLst>
                        <p:cond delay="indefinite"/>
                      </p:stCondLst>
                      <p:childTnLst>
                        <p:par>
                          <p:cTn id="454" fill="hold">
                            <p:stCondLst>
                              <p:cond delay="0"/>
                            </p:stCondLst>
                            <p:childTnLst>
                              <p:par>
                                <p:cTn id="45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9" fill="hold">
                      <p:stCondLst>
                        <p:cond delay="indefinite"/>
                      </p:stCondLst>
                      <p:childTnLst>
                        <p:par>
                          <p:cTn id="460" fill="hold">
                            <p:stCondLst>
                              <p:cond delay="0"/>
                            </p:stCondLst>
                            <p:childTnLst>
                              <p:par>
                                <p:cTn id="46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3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5" fill="hold">
                      <p:stCondLst>
                        <p:cond delay="indefinite"/>
                      </p:stCondLst>
                      <p:childTnLst>
                        <p:par>
                          <p:cTn id="466" fill="hold">
                            <p:stCondLst>
                              <p:cond delay="0"/>
                            </p:stCondLst>
                            <p:childTnLst>
                              <p:par>
                                <p:cTn id="46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1" fill="hold">
                      <p:stCondLst>
                        <p:cond delay="indefinite"/>
                      </p:stCondLst>
                      <p:childTnLst>
                        <p:par>
                          <p:cTn id="472" fill="hold">
                            <p:stCondLst>
                              <p:cond delay="0"/>
                            </p:stCondLst>
                            <p:childTnLst>
                              <p:par>
                                <p:cTn id="47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v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u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n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g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P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g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n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g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83" name="PlaceHolder 2"/>
          <p:cNvSpPr>
            <a:spLocks noGrp="1"/>
          </p:cNvSpPr>
          <p:nvPr>
            <p:ph/>
          </p:nvPr>
        </p:nvSpPr>
        <p:spPr>
          <a:xfrm>
            <a:off x="4419720" y="1828800"/>
            <a:ext cx="4038120" cy="456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62500" lnSpcReduction="19999"/>
          </a:bodyPr>
          <a:p>
            <a:pPr marL="182880" indent="-182880" defTabSz="914400">
              <a:lnSpc>
                <a:spcPct val="100000"/>
              </a:lnSpc>
              <a:spcBef>
                <a:spcPts val="60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3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Isolation: </a:t>
            </a:r>
            <a:r>
              <a:rPr b="0" lang="en-US" sz="3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don’t want different </a:t>
            </a:r>
            <a:r>
              <a:rPr b="0" lang="en-US" sz="3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process states collided in physical </a:t>
            </a:r>
            <a:r>
              <a:rPr b="0" lang="en-US" sz="3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memory</a:t>
            </a:r>
            <a:endParaRPr b="0" lang="en-US" sz="3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601"/>
              </a:spcBef>
              <a:buNone/>
              <a:tabLst>
                <a:tab algn="l" pos="0"/>
              </a:tabLst>
            </a:pPr>
            <a:r>
              <a:rPr b="0" lang="en-US" sz="3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</a:t>
            </a:r>
            <a:endParaRPr b="0" lang="en-US" sz="3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601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1" lang="en-US" sz="3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Efficiency:</a:t>
            </a:r>
            <a:r>
              <a:rPr b="0" lang="en-US" sz="3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 </a:t>
            </a:r>
            <a:r>
              <a:rPr b="0" lang="en-US" sz="3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want fast reads/writes </a:t>
            </a:r>
            <a:r>
              <a:rPr b="0" lang="en-US" sz="3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to memory</a:t>
            </a:r>
            <a:endParaRPr b="0" lang="en-US" sz="3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601"/>
              </a:spcBef>
              <a:buNone/>
              <a:tabLst>
                <a:tab algn="l" pos="0"/>
              </a:tabLst>
            </a:pPr>
            <a:endParaRPr b="0" lang="en-US" sz="3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601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1" lang="en-US" sz="3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Sharing: </a:t>
            </a:r>
            <a:r>
              <a:rPr b="0" lang="en-US" sz="3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want option to overlap </a:t>
            </a:r>
            <a:r>
              <a:rPr b="0" lang="en-US" sz="3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for communication</a:t>
            </a:r>
            <a:endParaRPr b="0" lang="en-US" sz="3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601"/>
              </a:spcBef>
              <a:buNone/>
              <a:tabLst>
                <a:tab algn="l" pos="0"/>
              </a:tabLst>
            </a:pPr>
            <a:endParaRPr b="0" lang="en-US" sz="3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601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1" lang="en-US" sz="3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Utilization: </a:t>
            </a:r>
            <a:r>
              <a:rPr b="0" lang="en-US" sz="3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want best use of </a:t>
            </a:r>
            <a:r>
              <a:rPr b="0" lang="en-US" sz="3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limited resource</a:t>
            </a:r>
            <a:endParaRPr b="0" lang="en-US" sz="3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601"/>
              </a:spcBef>
              <a:buNone/>
              <a:tabLst>
                <a:tab algn="l" pos="0"/>
              </a:tabLst>
            </a:pPr>
            <a:endParaRPr b="0" lang="en-US" sz="3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601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1" lang="en-US" sz="3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Virtualization: </a:t>
            </a:r>
            <a:r>
              <a:rPr b="0" lang="en-US" sz="3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want to create </a:t>
            </a:r>
            <a:r>
              <a:rPr b="0" lang="en-US" sz="3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illusion of more resources</a:t>
            </a:r>
            <a:endParaRPr b="0" lang="en-US" sz="3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601"/>
              </a:spcBef>
              <a:buNone/>
              <a:tabLst>
                <a:tab algn="l" pos="0"/>
              </a:tabLst>
            </a:pPr>
            <a:endParaRPr b="0" lang="en-US" sz="3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pic>
        <p:nvPicPr>
          <p:cNvPr id="584" name="Picture 23" descr="A picture containing game, drawing&#10;&#10;Description automatically generated"/>
          <p:cNvPicPr/>
          <p:nvPr/>
        </p:nvPicPr>
        <p:blipFill>
          <a:blip r:embed="rId1"/>
          <a:srcRect l="14054" t="0" r="14274" b="0"/>
          <a:stretch/>
        </p:blipFill>
        <p:spPr>
          <a:xfrm>
            <a:off x="8305920" y="1828800"/>
            <a:ext cx="732240" cy="7264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585" name="Picture 28" descr="A close up of a logo&#10;&#10;Description automatically generated"/>
          <p:cNvPicPr/>
          <p:nvPr/>
        </p:nvPicPr>
        <p:blipFill>
          <a:blip r:embed="rId2"/>
          <a:srcRect l="7861" t="0" r="11482" b="0"/>
          <a:stretch/>
        </p:blipFill>
        <p:spPr>
          <a:xfrm>
            <a:off x="8269560" y="2750400"/>
            <a:ext cx="732240" cy="80892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586" name="Picture 30" descr="A picture containing game, drawing&#10;&#10;Description automatically generated"/>
          <p:cNvPicPr/>
          <p:nvPr/>
        </p:nvPicPr>
        <p:blipFill>
          <a:blip r:embed="rId3"/>
          <a:srcRect l="14054" t="0" r="14274" b="0"/>
          <a:stretch/>
        </p:blipFill>
        <p:spPr>
          <a:xfrm>
            <a:off x="8298360" y="3754440"/>
            <a:ext cx="732240" cy="7264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587" name="Picture 9" descr="A picture containing game, drawing&#10;&#10;Description automatically generated"/>
          <p:cNvPicPr/>
          <p:nvPr/>
        </p:nvPicPr>
        <p:blipFill>
          <a:blip r:embed="rId4"/>
          <a:srcRect l="14054" t="0" r="14274" b="0"/>
          <a:stretch/>
        </p:blipFill>
        <p:spPr>
          <a:xfrm>
            <a:off x="8298360" y="4709520"/>
            <a:ext cx="732240" cy="7264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588" name="Picture 10" descr="A picture containing game, drawing&#10;&#10;Description automatically generated"/>
          <p:cNvPicPr/>
          <p:nvPr/>
        </p:nvPicPr>
        <p:blipFill>
          <a:blip r:embed="rId5"/>
          <a:srcRect l="14054" t="0" r="14274" b="0"/>
          <a:stretch/>
        </p:blipFill>
        <p:spPr>
          <a:xfrm>
            <a:off x="8298360" y="5680440"/>
            <a:ext cx="732240" cy="7264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589" name="Picture 11" descr=""/>
          <p:cNvPicPr/>
          <p:nvPr/>
        </p:nvPicPr>
        <p:blipFill>
          <a:blip r:embed="rId6"/>
          <a:stretch/>
        </p:blipFill>
        <p:spPr>
          <a:xfrm>
            <a:off x="480960" y="2587680"/>
            <a:ext cx="3910680" cy="25966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475" dur="indefinite" restart="never" nodeType="tmRoot">
          <p:childTnLst>
            <p:seq>
              <p:cTn id="476" dur="indefinite" nodeType="mainSeq">
                <p:childTnLst>
                  <p:par>
                    <p:cTn id="477" fill="hold">
                      <p:stCondLst>
                        <p:cond delay="indefinite"/>
                      </p:stCondLst>
                      <p:childTnLst>
                        <p:par>
                          <p:cTn id="478" fill="hold">
                            <p:stCondLst>
                              <p:cond delay="0"/>
                            </p:stCondLst>
                            <p:childTnLst>
                              <p:par>
                                <p:cTn id="47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1" fill="hold">
                      <p:stCondLst>
                        <p:cond delay="indefinite"/>
                      </p:stCondLst>
                      <p:childTnLst>
                        <p:par>
                          <p:cTn id="482" fill="hold">
                            <p:stCondLst>
                              <p:cond delay="0"/>
                            </p:stCondLst>
                            <p:childTnLst>
                              <p:par>
                                <p:cTn id="48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5" fill="hold">
                      <p:stCondLst>
                        <p:cond delay="indefinite"/>
                      </p:stCondLst>
                      <p:childTnLst>
                        <p:par>
                          <p:cTn id="486" fill="hold">
                            <p:stCondLst>
                              <p:cond delay="0"/>
                            </p:stCondLst>
                            <p:childTnLst>
                              <p:par>
                                <p:cTn id="48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9" fill="hold">
                      <p:stCondLst>
                        <p:cond delay="indefinite"/>
                      </p:stCondLst>
                      <p:childTnLst>
                        <p:par>
                          <p:cTn id="490" fill="hold">
                            <p:stCondLst>
                              <p:cond delay="0"/>
                            </p:stCondLst>
                            <p:childTnLst>
                              <p:par>
                                <p:cTn id="49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3" fill="hold">
                      <p:stCondLst>
                        <p:cond delay="indefinite"/>
                      </p:stCondLst>
                      <p:childTnLst>
                        <p:par>
                          <p:cTn id="494" fill="hold">
                            <p:stCondLst>
                              <p:cond delay="0"/>
                            </p:stCondLst>
                            <p:childTnLst>
                              <p:par>
                                <p:cTn id="49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Multiprocessing: The Reality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solidFill>
            <a:schemeClr val="lt1">
              <a:alpha val="76000"/>
            </a:schemeClr>
          </a:solidFill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Computer runs many processes simultaneously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Running program “top” on Linux/Mac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E.g., system has 558 processes, 2 of which are active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Identified by Process ID (PID)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18" name=""/>
          <p:cNvSpPr txBox="1"/>
          <p:nvPr/>
        </p:nvSpPr>
        <p:spPr>
          <a:xfrm>
            <a:off x="406800" y="3886200"/>
            <a:ext cx="7822800" cy="16264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spAutoFit/>
          </a:bodyPr>
          <a:p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top - 11:35:22 up  3:38,  1 user,  load average: 1.11, 0.68, 1.10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Tasks: 560 total,   2 running, 558 sleeping,   0 stopped,   0 zombie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%Cpu(s):  0.4 us,  1.5 sy,  0.8 ni, 97.3 id,  0.0 wa,  0.0 hi,  0.0 si,  0.0 st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Virtual Memory Goals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/>
          </p:nvPr>
        </p:nvSpPr>
        <p:spPr>
          <a:xfrm>
            <a:off x="4419720" y="1828800"/>
            <a:ext cx="4038120" cy="456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62500" lnSpcReduction="19999"/>
          </a:bodyPr>
          <a:p>
            <a:pPr marL="182880" indent="-182880" defTabSz="914400">
              <a:lnSpc>
                <a:spcPct val="100000"/>
              </a:lnSpc>
              <a:spcBef>
                <a:spcPts val="60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3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Isolation: </a:t>
            </a:r>
            <a:r>
              <a:rPr b="0" lang="en-US" sz="3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don’t want different process states collided in physical memory</a:t>
            </a:r>
            <a:endParaRPr b="0" lang="en-US" sz="3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601"/>
              </a:spcBef>
              <a:buNone/>
              <a:tabLst>
                <a:tab algn="l" pos="0"/>
              </a:tabLst>
            </a:pPr>
            <a:r>
              <a:rPr b="0" lang="en-US" sz="3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</a:t>
            </a:r>
            <a:endParaRPr b="0" lang="en-US" sz="3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601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1" lang="en-US" sz="3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Efficiency:</a:t>
            </a:r>
            <a:r>
              <a:rPr b="0" lang="en-US" sz="3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 </a:t>
            </a:r>
            <a:r>
              <a:rPr b="0" lang="en-US" sz="3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want fast reads/writes to memory</a:t>
            </a:r>
            <a:endParaRPr b="0" lang="en-US" sz="3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601"/>
              </a:spcBef>
              <a:buNone/>
              <a:tabLst>
                <a:tab algn="l" pos="0"/>
              </a:tabLst>
            </a:pPr>
            <a:endParaRPr b="0" lang="en-US" sz="3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601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1" lang="en-US" sz="3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Sharing: </a:t>
            </a:r>
            <a:r>
              <a:rPr b="0" lang="en-US" sz="3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want option to overlap for communication</a:t>
            </a:r>
            <a:endParaRPr b="0" lang="en-US" sz="3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601"/>
              </a:spcBef>
              <a:buNone/>
              <a:tabLst>
                <a:tab algn="l" pos="0"/>
              </a:tabLst>
            </a:pPr>
            <a:endParaRPr b="0" lang="en-US" sz="3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601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1" lang="en-US" sz="3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Utilization: </a:t>
            </a:r>
            <a:r>
              <a:rPr b="0" lang="en-US" sz="3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want best use of limited resource</a:t>
            </a:r>
            <a:endParaRPr b="0" lang="en-US" sz="3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601"/>
              </a:spcBef>
              <a:buNone/>
              <a:tabLst>
                <a:tab algn="l" pos="0"/>
              </a:tabLst>
            </a:pPr>
            <a:endParaRPr b="0" lang="en-US" sz="3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601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1" lang="en-US" sz="3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Virtualization: </a:t>
            </a:r>
            <a:r>
              <a:rPr b="0" lang="en-US" sz="3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want to create illusion of more resources</a:t>
            </a:r>
            <a:endParaRPr b="0" lang="en-US" sz="3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601"/>
              </a:spcBef>
              <a:buNone/>
              <a:tabLst>
                <a:tab algn="l" pos="0"/>
              </a:tabLst>
            </a:pPr>
            <a:endParaRPr b="0" lang="en-US" sz="3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601"/>
              </a:spcBef>
              <a:buNone/>
              <a:tabLst>
                <a:tab algn="l" pos="0"/>
              </a:tabLst>
            </a:pPr>
            <a:endParaRPr b="0" lang="en-US" sz="3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pSp>
        <p:nvGrpSpPr>
          <p:cNvPr id="121" name="Group 6"/>
          <p:cNvGrpSpPr/>
          <p:nvPr/>
        </p:nvGrpSpPr>
        <p:grpSpPr>
          <a:xfrm>
            <a:off x="990720" y="1673280"/>
            <a:ext cx="2666520" cy="4718160"/>
            <a:chOff x="990720" y="1673280"/>
            <a:chExt cx="2666520" cy="4718160"/>
          </a:xfrm>
        </p:grpSpPr>
        <p:sp>
          <p:nvSpPr>
            <p:cNvPr id="122" name="Rectangle 7"/>
            <p:cNvSpPr/>
            <p:nvPr/>
          </p:nvSpPr>
          <p:spPr>
            <a:xfrm>
              <a:off x="990720" y="5767200"/>
              <a:ext cx="2666520" cy="62424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 w="28575"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Code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23" name="Rectangle 8"/>
            <p:cNvSpPr/>
            <p:nvPr/>
          </p:nvSpPr>
          <p:spPr>
            <a:xfrm>
              <a:off x="990720" y="5142600"/>
              <a:ext cx="2666520" cy="62424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 w="28575"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Data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24" name="Rectangle 9"/>
            <p:cNvSpPr/>
            <p:nvPr/>
          </p:nvSpPr>
          <p:spPr>
            <a:xfrm>
              <a:off x="990720" y="1673280"/>
              <a:ext cx="2666520" cy="96336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 w="28575"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Stack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25" name="Rectangle 10"/>
            <p:cNvSpPr/>
            <p:nvPr/>
          </p:nvSpPr>
          <p:spPr>
            <a:xfrm>
              <a:off x="990720" y="2637000"/>
              <a:ext cx="2666520" cy="159372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7a27d8"/>
              </a:solidFill>
              <a:rou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26" name="Rectangle 11"/>
            <p:cNvSpPr/>
            <p:nvPr/>
          </p:nvSpPr>
          <p:spPr>
            <a:xfrm>
              <a:off x="990720" y="4231080"/>
              <a:ext cx="2666520" cy="96336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 w="28575"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Heap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cxnSp>
        <p:nvCxnSpPr>
          <p:cNvPr id="127" name="Straight Arrow Connector 12"/>
          <p:cNvCxnSpPr>
            <a:stCxn id="126" idx="0"/>
          </p:cNvCxnSpPr>
          <p:nvPr/>
        </p:nvCxnSpPr>
        <p:spPr>
          <a:xfrm flipH="1" flipV="1">
            <a:off x="2321640" y="3727440"/>
            <a:ext cx="2520" cy="504000"/>
          </a:xfrm>
          <a:prstGeom prst="straightConnector1">
            <a:avLst/>
          </a:prstGeom>
          <a:ln>
            <a:solidFill>
              <a:srgbClr val="7a27d8"/>
            </a:solidFill>
            <a:round/>
            <a:tailEnd len="med" type="triangle" w="med"/>
          </a:ln>
        </p:spPr>
      </p:cxnSp>
      <p:cxnSp>
        <p:nvCxnSpPr>
          <p:cNvPr id="128" name="Straight Arrow Connector 13"/>
          <p:cNvCxnSpPr>
            <a:stCxn id="125" idx="0"/>
          </p:cNvCxnSpPr>
          <p:nvPr/>
        </p:nvCxnSpPr>
        <p:spPr>
          <a:xfrm flipH="1">
            <a:off x="2321640" y="2637000"/>
            <a:ext cx="2520" cy="481320"/>
          </a:xfrm>
          <a:prstGeom prst="straightConnector1">
            <a:avLst/>
          </a:prstGeom>
          <a:ln>
            <a:solidFill>
              <a:srgbClr val="7a27d8"/>
            </a:solidFill>
            <a:round/>
            <a:tailEnd len="med" type="triangle" w="med"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Address Translation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pic>
        <p:nvPicPr>
          <p:cNvPr id="130" name="Picture 6" descr=""/>
          <p:cNvPicPr/>
          <p:nvPr/>
        </p:nvPicPr>
        <p:blipFill>
          <a:blip r:embed="rId1"/>
          <a:srcRect l="15855" t="0" r="17975" b="0"/>
          <a:stretch/>
        </p:blipFill>
        <p:spPr>
          <a:xfrm>
            <a:off x="1655280" y="1994760"/>
            <a:ext cx="1413720" cy="141372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131" name="Picture 7" descr=""/>
          <p:cNvPicPr/>
          <p:nvPr/>
        </p:nvPicPr>
        <p:blipFill>
          <a:blip r:embed="rId2"/>
          <a:stretch/>
        </p:blipFill>
        <p:spPr>
          <a:xfrm>
            <a:off x="5262840" y="5482080"/>
            <a:ext cx="1768680" cy="99036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32" name="Rectangle 2"/>
          <p:cNvSpPr/>
          <p:nvPr/>
        </p:nvSpPr>
        <p:spPr>
          <a:xfrm>
            <a:off x="5355360" y="2014200"/>
            <a:ext cx="1371240" cy="1414440"/>
          </a:xfrm>
          <a:prstGeom prst="rect">
            <a:avLst/>
          </a:prstGeom>
          <a:gradFill rotWithShape="0">
            <a:gsLst>
              <a:gs pos="0">
                <a:srgbClr val="baa8e6"/>
              </a:gs>
              <a:gs pos="45000">
                <a:srgbClr val="c8b5f8"/>
              </a:gs>
              <a:gs pos="100000">
                <a:srgbClr val="e0d6fb"/>
              </a:gs>
            </a:gsLst>
            <a:path path="circle">
              <a:fillToRect l="50000" t="50000" r="50000" b="50000"/>
            </a:path>
          </a:gradFill>
          <a:ln>
            <a:solidFill>
              <a:srgbClr val="7a27d8"/>
            </a:solidFill>
            <a:rou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MMU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133" name="Group 10"/>
          <p:cNvGrpSpPr/>
          <p:nvPr/>
        </p:nvGrpSpPr>
        <p:grpSpPr>
          <a:xfrm>
            <a:off x="3069000" y="2362320"/>
            <a:ext cx="2307600" cy="369720"/>
            <a:chOff x="3069000" y="2362320"/>
            <a:chExt cx="2307600" cy="369720"/>
          </a:xfrm>
        </p:grpSpPr>
        <p:cxnSp>
          <p:nvCxnSpPr>
            <p:cNvPr id="134" name="Straight Arrow Connector 8"/>
            <p:cNvCxnSpPr>
              <a:stCxn id="130" idx="3"/>
            </p:cNvCxnSpPr>
            <p:nvPr/>
          </p:nvCxnSpPr>
          <p:spPr>
            <a:xfrm>
              <a:off x="3069000" y="2701440"/>
              <a:ext cx="2307960" cy="7560"/>
            </a:xfrm>
            <a:prstGeom prst="straightConnector1">
              <a:avLst/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sp>
          <p:nvSpPr>
            <p:cNvPr id="135" name="TextBox 9"/>
            <p:cNvSpPr/>
            <p:nvPr/>
          </p:nvSpPr>
          <p:spPr>
            <a:xfrm>
              <a:off x="3373200" y="2362320"/>
              <a:ext cx="171396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Virtual Address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136" name="Group 11"/>
          <p:cNvGrpSpPr/>
          <p:nvPr/>
        </p:nvGrpSpPr>
        <p:grpSpPr>
          <a:xfrm>
            <a:off x="6726960" y="2352240"/>
            <a:ext cx="1290960" cy="369720"/>
            <a:chOff x="6726960" y="2352240"/>
            <a:chExt cx="1290960" cy="369720"/>
          </a:xfrm>
        </p:grpSpPr>
        <p:cxnSp>
          <p:nvCxnSpPr>
            <p:cNvPr id="137" name="Straight Arrow Connector 12"/>
            <p:cNvCxnSpPr/>
            <p:nvPr/>
          </p:nvCxnSpPr>
          <p:spPr>
            <a:xfrm>
              <a:off x="6726960" y="2691720"/>
              <a:ext cx="1291320" cy="360"/>
            </a:xfrm>
            <a:prstGeom prst="straightConnector1">
              <a:avLst/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sp>
          <p:nvSpPr>
            <p:cNvPr id="138" name="TextBox 13"/>
            <p:cNvSpPr/>
            <p:nvPr/>
          </p:nvSpPr>
          <p:spPr>
            <a:xfrm>
              <a:off x="6933600" y="2352240"/>
              <a:ext cx="82872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invalid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139" name="TextBox 15"/>
          <p:cNvSpPr/>
          <p:nvPr/>
        </p:nvSpPr>
        <p:spPr>
          <a:xfrm>
            <a:off x="8022600" y="2514600"/>
            <a:ext cx="11847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Exception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140" name="Group 16"/>
          <p:cNvGrpSpPr/>
          <p:nvPr/>
        </p:nvGrpSpPr>
        <p:grpSpPr>
          <a:xfrm>
            <a:off x="6071040" y="3444840"/>
            <a:ext cx="406080" cy="2003040"/>
            <a:chOff x="6071040" y="3444840"/>
            <a:chExt cx="406080" cy="2003040"/>
          </a:xfrm>
        </p:grpSpPr>
        <p:cxnSp>
          <p:nvCxnSpPr>
            <p:cNvPr id="141" name="Straight Arrow Connector 17"/>
            <p:cNvCxnSpPr/>
            <p:nvPr/>
          </p:nvCxnSpPr>
          <p:spPr>
            <a:xfrm>
              <a:off x="6071040" y="3533400"/>
              <a:ext cx="360" cy="1914840"/>
            </a:xfrm>
            <a:prstGeom prst="straightConnector1">
              <a:avLst/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sp>
          <p:nvSpPr>
            <p:cNvPr id="142" name="TextBox 18"/>
            <p:cNvSpPr/>
            <p:nvPr/>
          </p:nvSpPr>
          <p:spPr>
            <a:xfrm rot="5400000">
              <a:off x="5331600" y="4220640"/>
              <a:ext cx="192132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Physical Address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143" name="Group 24"/>
          <p:cNvGrpSpPr/>
          <p:nvPr/>
        </p:nvGrpSpPr>
        <p:grpSpPr>
          <a:xfrm>
            <a:off x="2361960" y="3408480"/>
            <a:ext cx="2900880" cy="2585880"/>
            <a:chOff x="2361960" y="3408480"/>
            <a:chExt cx="2900880" cy="2585880"/>
          </a:xfrm>
        </p:grpSpPr>
        <p:cxnSp>
          <p:nvCxnSpPr>
            <p:cNvPr id="144" name="Elbow Connector 20"/>
            <p:cNvCxnSpPr>
              <a:stCxn id="131" idx="1"/>
              <a:endCxn id="130" idx="2"/>
            </p:cNvCxnSpPr>
            <p:nvPr/>
          </p:nvCxnSpPr>
          <p:spPr>
            <a:xfrm rot="10800000">
              <a:off x="2361960" y="3408120"/>
              <a:ext cx="2901240" cy="2568960"/>
            </a:xfrm>
            <a:prstGeom prst="bentConnector2">
              <a:avLst/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sp>
          <p:nvSpPr>
            <p:cNvPr id="145" name="TextBox 21"/>
            <p:cNvSpPr/>
            <p:nvPr/>
          </p:nvSpPr>
          <p:spPr>
            <a:xfrm>
              <a:off x="3429000" y="5624640"/>
              <a:ext cx="66348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Data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146" name="Group 25"/>
          <p:cNvGrpSpPr/>
          <p:nvPr/>
        </p:nvGrpSpPr>
        <p:grpSpPr>
          <a:xfrm>
            <a:off x="461880" y="1447920"/>
            <a:ext cx="909360" cy="2486520"/>
            <a:chOff x="461880" y="1447920"/>
            <a:chExt cx="909360" cy="2486520"/>
          </a:xfrm>
        </p:grpSpPr>
        <p:sp>
          <p:nvSpPr>
            <p:cNvPr id="147" name="Rectangle 26"/>
            <p:cNvSpPr/>
            <p:nvPr/>
          </p:nvSpPr>
          <p:spPr>
            <a:xfrm>
              <a:off x="461880" y="3605760"/>
              <a:ext cx="909360" cy="32868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 w="28575"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Code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48" name="Rectangle 27"/>
            <p:cNvSpPr/>
            <p:nvPr/>
          </p:nvSpPr>
          <p:spPr>
            <a:xfrm>
              <a:off x="461880" y="3276720"/>
              <a:ext cx="909360" cy="32868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 w="28575"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Data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49" name="Rectangle 28"/>
            <p:cNvSpPr/>
            <p:nvPr/>
          </p:nvSpPr>
          <p:spPr>
            <a:xfrm>
              <a:off x="461880" y="1447920"/>
              <a:ext cx="909360" cy="50760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 w="28575"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Stack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50" name="Rectangle 29"/>
            <p:cNvSpPr/>
            <p:nvPr/>
          </p:nvSpPr>
          <p:spPr>
            <a:xfrm>
              <a:off x="461880" y="1955880"/>
              <a:ext cx="909360" cy="83988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7a27d8"/>
              </a:solidFill>
              <a:rou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51" name="Rectangle 30"/>
            <p:cNvSpPr/>
            <p:nvPr/>
          </p:nvSpPr>
          <p:spPr>
            <a:xfrm>
              <a:off x="461880" y="2796120"/>
              <a:ext cx="909360" cy="50760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 w="28575"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Heap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cxnSp>
        <p:nvCxnSpPr>
          <p:cNvPr id="152" name="Straight Arrow Connector 32"/>
          <p:cNvCxnSpPr>
            <a:stCxn id="151" idx="0"/>
          </p:cNvCxnSpPr>
          <p:nvPr/>
        </p:nvCxnSpPr>
        <p:spPr>
          <a:xfrm flipV="1">
            <a:off x="916560" y="2540880"/>
            <a:ext cx="360" cy="255600"/>
          </a:xfrm>
          <a:prstGeom prst="straightConnector1">
            <a:avLst/>
          </a:prstGeom>
          <a:ln>
            <a:solidFill>
              <a:srgbClr val="7a27d8"/>
            </a:solidFill>
            <a:round/>
            <a:tailEnd len="med" type="triangle" w="med"/>
          </a:ln>
        </p:spPr>
      </p:cxnSp>
      <p:cxnSp>
        <p:nvCxnSpPr>
          <p:cNvPr id="153" name="Straight Arrow Connector 33"/>
          <p:cNvCxnSpPr>
            <a:stCxn id="150" idx="0"/>
          </p:cNvCxnSpPr>
          <p:nvPr/>
        </p:nvCxnSpPr>
        <p:spPr>
          <a:xfrm>
            <a:off x="916560" y="1955880"/>
            <a:ext cx="360" cy="330480"/>
          </a:xfrm>
          <a:prstGeom prst="straightConnector1">
            <a:avLst/>
          </a:prstGeom>
          <a:ln>
            <a:solidFill>
              <a:srgbClr val="7a27d8"/>
            </a:solidFill>
            <a:round/>
            <a:tailEnd len="med" type="triangle" w="med"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3" dur="indefinite" restart="never" nodeType="tmRoot">
          <p:childTnLst>
            <p:seq>
              <p:cTn id="24" dur="indefinite" nodeType="mainSeq">
                <p:childTnLst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Base-and-Bound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pSp>
        <p:nvGrpSpPr>
          <p:cNvPr id="155" name="Group 1"/>
          <p:cNvGrpSpPr/>
          <p:nvPr/>
        </p:nvGrpSpPr>
        <p:grpSpPr>
          <a:xfrm>
            <a:off x="487440" y="2057400"/>
            <a:ext cx="4084200" cy="3948480"/>
            <a:chOff x="487440" y="2057400"/>
            <a:chExt cx="4084200" cy="3948480"/>
          </a:xfrm>
        </p:grpSpPr>
        <p:pic>
          <p:nvPicPr>
            <p:cNvPr id="156" name="Picture 5" descr=""/>
            <p:cNvPicPr/>
            <p:nvPr/>
          </p:nvPicPr>
          <p:blipFill>
            <a:blip r:embed="rId1"/>
            <a:srcRect l="8542" t="0" r="0" b="2917"/>
            <a:stretch/>
          </p:blipFill>
          <p:spPr>
            <a:xfrm rot="21379200">
              <a:off x="542160" y="4182480"/>
              <a:ext cx="1816920" cy="1766520"/>
            </a:xfrm>
            <a:prstGeom prst="rect">
              <a:avLst/>
            </a:prstGeom>
            <a:noFill/>
            <a:ln w="0">
              <a:noFill/>
            </a:ln>
          </p:spPr>
        </p:pic>
        <p:pic>
          <p:nvPicPr>
            <p:cNvPr id="157" name="Picture 6" descr=""/>
            <p:cNvPicPr/>
            <p:nvPr/>
          </p:nvPicPr>
          <p:blipFill>
            <a:blip r:embed="rId2"/>
            <a:srcRect l="13233" t="3924" r="19115" b="5883"/>
            <a:stretch/>
          </p:blipFill>
          <p:spPr>
            <a:xfrm>
              <a:off x="2600280" y="2057400"/>
              <a:ext cx="1971360" cy="2407680"/>
            </a:xfrm>
            <a:prstGeom prst="rect">
              <a:avLst/>
            </a:prstGeom>
            <a:noFill/>
            <a:ln w="0">
              <a:noFill/>
            </a:ln>
          </p:spPr>
        </p:pic>
      </p:grpSp>
      <p:grpSp>
        <p:nvGrpSpPr>
          <p:cNvPr id="158" name="Group 8"/>
          <p:cNvGrpSpPr/>
          <p:nvPr/>
        </p:nvGrpSpPr>
        <p:grpSpPr>
          <a:xfrm>
            <a:off x="5080320" y="2882880"/>
            <a:ext cx="1294920" cy="1765080"/>
            <a:chOff x="5080320" y="2882880"/>
            <a:chExt cx="1294920" cy="1765080"/>
          </a:xfrm>
        </p:grpSpPr>
        <p:sp>
          <p:nvSpPr>
            <p:cNvPr id="159" name="Rectangle 9"/>
            <p:cNvSpPr/>
            <p:nvPr/>
          </p:nvSpPr>
          <p:spPr>
            <a:xfrm>
              <a:off x="5080320" y="4414680"/>
              <a:ext cx="1294920" cy="23328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 w="28575"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Code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60" name="Rectangle 10"/>
            <p:cNvSpPr/>
            <p:nvPr/>
          </p:nvSpPr>
          <p:spPr>
            <a:xfrm>
              <a:off x="5080320" y="4181040"/>
              <a:ext cx="1294920" cy="23328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 w="28575"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Data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61" name="Rectangle 11"/>
            <p:cNvSpPr/>
            <p:nvPr/>
          </p:nvSpPr>
          <p:spPr>
            <a:xfrm>
              <a:off x="5080320" y="2882880"/>
              <a:ext cx="1294920" cy="54576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 w="28575"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Stack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62" name="Rectangle 12"/>
            <p:cNvSpPr/>
            <p:nvPr/>
          </p:nvSpPr>
          <p:spPr>
            <a:xfrm>
              <a:off x="5080320" y="3429000"/>
              <a:ext cx="1294920" cy="41040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7a27d8"/>
              </a:solidFill>
              <a:rou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63" name="Rectangle 13"/>
            <p:cNvSpPr/>
            <p:nvPr/>
          </p:nvSpPr>
          <p:spPr>
            <a:xfrm>
              <a:off x="5080320" y="3839760"/>
              <a:ext cx="1294920" cy="36036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 w="28575"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Heap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164" name="TextBox 14"/>
          <p:cNvSpPr/>
          <p:nvPr/>
        </p:nvSpPr>
        <p:spPr>
          <a:xfrm>
            <a:off x="6528960" y="1920240"/>
            <a:ext cx="19209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Physical Memory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65" name="TextBox 15"/>
          <p:cNvSpPr/>
          <p:nvPr/>
        </p:nvSpPr>
        <p:spPr>
          <a:xfrm>
            <a:off x="4876920" y="2541600"/>
            <a:ext cx="171360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Virtual Memory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66" name="Rectangle 16"/>
          <p:cNvSpPr/>
          <p:nvPr/>
        </p:nvSpPr>
        <p:spPr>
          <a:xfrm>
            <a:off x="6842520" y="2882880"/>
            <a:ext cx="1310040" cy="176508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67" name="Rectangle 7"/>
          <p:cNvSpPr/>
          <p:nvPr/>
        </p:nvSpPr>
        <p:spPr>
          <a:xfrm>
            <a:off x="6851880" y="2286000"/>
            <a:ext cx="1294920" cy="410544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68" name="TextBox 18"/>
          <p:cNvSpPr/>
          <p:nvPr/>
        </p:nvSpPr>
        <p:spPr>
          <a:xfrm>
            <a:off x="8281080" y="4465440"/>
            <a:ext cx="70164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Base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cxnSp>
        <p:nvCxnSpPr>
          <p:cNvPr id="169" name="Straight Arrow Connector 24"/>
          <p:cNvCxnSpPr/>
          <p:nvPr/>
        </p:nvCxnSpPr>
        <p:spPr>
          <a:xfrm>
            <a:off x="6375600" y="3276360"/>
            <a:ext cx="482760" cy="360"/>
          </a:xfrm>
          <a:prstGeom prst="straightConnector1">
            <a:avLst/>
          </a:prstGeom>
          <a:ln>
            <a:solidFill>
              <a:srgbClr val="000000"/>
            </a:solidFill>
            <a:round/>
            <a:tailEnd len="med" type="triangle" w="med"/>
          </a:ln>
        </p:spPr>
      </p:cxnSp>
      <p:grpSp>
        <p:nvGrpSpPr>
          <p:cNvPr id="170" name="Group 26"/>
          <p:cNvGrpSpPr/>
          <p:nvPr/>
        </p:nvGrpSpPr>
        <p:grpSpPr>
          <a:xfrm>
            <a:off x="8147160" y="2882880"/>
            <a:ext cx="692640" cy="1765080"/>
            <a:chOff x="8147160" y="2882880"/>
            <a:chExt cx="692640" cy="1765080"/>
          </a:xfrm>
        </p:grpSpPr>
        <p:sp>
          <p:nvSpPr>
            <p:cNvPr id="171" name="TextBox 19"/>
            <p:cNvSpPr/>
            <p:nvPr/>
          </p:nvSpPr>
          <p:spPr>
            <a:xfrm rot="5400000">
              <a:off x="8233920" y="3597480"/>
              <a:ext cx="84168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Bound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72" name="Right Brace 25"/>
            <p:cNvSpPr/>
            <p:nvPr/>
          </p:nvSpPr>
          <p:spPr>
            <a:xfrm>
              <a:off x="8147160" y="2882880"/>
              <a:ext cx="322560" cy="1765080"/>
            </a:xfrm>
            <a:prstGeom prst="rightBrace">
              <a:avLst>
                <a:gd name="adj1" fmla="val 8333"/>
                <a:gd name="adj2" fmla="val 50000"/>
              </a:avLst>
            </a:prstGeom>
            <a:noFill/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47" dur="indefinite" restart="never" nodeType="tmRoot">
          <p:childTnLst>
            <p:seq>
              <p:cTn id="48" dur="indefinite" nodeType="mainSeq">
                <p:childTnLst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Base-and-Bound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pic>
        <p:nvPicPr>
          <p:cNvPr id="174" name="Picture 6" descr=""/>
          <p:cNvPicPr/>
          <p:nvPr/>
        </p:nvPicPr>
        <p:blipFill>
          <a:blip r:embed="rId1"/>
          <a:srcRect l="15855" t="0" r="17975" b="0"/>
          <a:stretch/>
        </p:blipFill>
        <p:spPr>
          <a:xfrm>
            <a:off x="1655280" y="1994760"/>
            <a:ext cx="1413720" cy="141372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175" name="Picture 7" descr=""/>
          <p:cNvPicPr/>
          <p:nvPr/>
        </p:nvPicPr>
        <p:blipFill>
          <a:blip r:embed="rId2"/>
          <a:stretch/>
        </p:blipFill>
        <p:spPr>
          <a:xfrm>
            <a:off x="4876920" y="5482080"/>
            <a:ext cx="1768680" cy="990360"/>
          </a:xfrm>
          <a:prstGeom prst="rect">
            <a:avLst/>
          </a:prstGeom>
          <a:noFill/>
          <a:ln w="0">
            <a:noFill/>
          </a:ln>
        </p:spPr>
      </p:pic>
      <p:grpSp>
        <p:nvGrpSpPr>
          <p:cNvPr id="176" name="Group 10"/>
          <p:cNvGrpSpPr/>
          <p:nvPr/>
        </p:nvGrpSpPr>
        <p:grpSpPr>
          <a:xfrm>
            <a:off x="3069000" y="2362320"/>
            <a:ext cx="1435680" cy="369720"/>
            <a:chOff x="3069000" y="2362320"/>
            <a:chExt cx="1435680" cy="369720"/>
          </a:xfrm>
        </p:grpSpPr>
        <p:cxnSp>
          <p:nvCxnSpPr>
            <p:cNvPr id="177" name="Straight Arrow Connector 8"/>
            <p:cNvCxnSpPr>
              <a:stCxn id="174" idx="3"/>
            </p:cNvCxnSpPr>
            <p:nvPr/>
          </p:nvCxnSpPr>
          <p:spPr>
            <a:xfrm>
              <a:off x="3069000" y="2701440"/>
              <a:ext cx="1436040" cy="7560"/>
            </a:xfrm>
            <a:prstGeom prst="straightConnector1">
              <a:avLst/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sp>
          <p:nvSpPr>
            <p:cNvPr id="178" name="TextBox 9"/>
            <p:cNvSpPr/>
            <p:nvPr/>
          </p:nvSpPr>
          <p:spPr>
            <a:xfrm>
              <a:off x="3429000" y="2362320"/>
              <a:ext cx="75168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vaddr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179" name="Group 11"/>
          <p:cNvGrpSpPr/>
          <p:nvPr/>
        </p:nvGrpSpPr>
        <p:grpSpPr>
          <a:xfrm>
            <a:off x="6347880" y="2352240"/>
            <a:ext cx="1731960" cy="369720"/>
            <a:chOff x="6347880" y="2352240"/>
            <a:chExt cx="1731960" cy="369720"/>
          </a:xfrm>
        </p:grpSpPr>
        <p:cxnSp>
          <p:nvCxnSpPr>
            <p:cNvPr id="180" name="Straight Arrow Connector 12"/>
            <p:cNvCxnSpPr/>
            <p:nvPr/>
          </p:nvCxnSpPr>
          <p:spPr>
            <a:xfrm>
              <a:off x="6352920" y="2691720"/>
              <a:ext cx="1727280" cy="360"/>
            </a:xfrm>
            <a:prstGeom prst="straightConnector1">
              <a:avLst/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sp>
          <p:nvSpPr>
            <p:cNvPr id="181" name="TextBox 13"/>
            <p:cNvSpPr/>
            <p:nvPr/>
          </p:nvSpPr>
          <p:spPr>
            <a:xfrm>
              <a:off x="6347880" y="2352240"/>
              <a:ext cx="167400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vaddr &gt; Bound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182" name="TextBox 15"/>
          <p:cNvSpPr/>
          <p:nvPr/>
        </p:nvSpPr>
        <p:spPr>
          <a:xfrm>
            <a:off x="8022600" y="2514600"/>
            <a:ext cx="11847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Exception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183" name="Group 24"/>
          <p:cNvGrpSpPr/>
          <p:nvPr/>
        </p:nvGrpSpPr>
        <p:grpSpPr>
          <a:xfrm>
            <a:off x="2361960" y="3408480"/>
            <a:ext cx="2514960" cy="2585880"/>
            <a:chOff x="2361960" y="3408480"/>
            <a:chExt cx="2514960" cy="2585880"/>
          </a:xfrm>
        </p:grpSpPr>
        <p:cxnSp>
          <p:nvCxnSpPr>
            <p:cNvPr id="184" name="Elbow Connector 20"/>
            <p:cNvCxnSpPr>
              <a:stCxn id="175" idx="1"/>
              <a:endCxn id="174" idx="2"/>
            </p:cNvCxnSpPr>
            <p:nvPr/>
          </p:nvCxnSpPr>
          <p:spPr>
            <a:xfrm rot="10800000">
              <a:off x="2361960" y="3408120"/>
              <a:ext cx="2515320" cy="2568960"/>
            </a:xfrm>
            <a:prstGeom prst="bentConnector2">
              <a:avLst/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sp>
          <p:nvSpPr>
            <p:cNvPr id="185" name="TextBox 21"/>
            <p:cNvSpPr/>
            <p:nvPr/>
          </p:nvSpPr>
          <p:spPr>
            <a:xfrm>
              <a:off x="3429000" y="5624640"/>
              <a:ext cx="66348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Data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186" name="Group 14"/>
          <p:cNvGrpSpPr/>
          <p:nvPr/>
        </p:nvGrpSpPr>
        <p:grpSpPr>
          <a:xfrm>
            <a:off x="5684760" y="3533400"/>
            <a:ext cx="2542320" cy="1914480"/>
            <a:chOff x="5684760" y="3533400"/>
            <a:chExt cx="2542320" cy="1914480"/>
          </a:xfrm>
        </p:grpSpPr>
        <p:cxnSp>
          <p:nvCxnSpPr>
            <p:cNvPr id="187" name="Straight Arrow Connector 17"/>
            <p:cNvCxnSpPr/>
            <p:nvPr/>
          </p:nvCxnSpPr>
          <p:spPr>
            <a:xfrm>
              <a:off x="5684760" y="3533400"/>
              <a:ext cx="360" cy="1914840"/>
            </a:xfrm>
            <a:prstGeom prst="straightConnector1">
              <a:avLst/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sp>
          <p:nvSpPr>
            <p:cNvPr id="188" name="TextBox 19"/>
            <p:cNvSpPr/>
            <p:nvPr/>
          </p:nvSpPr>
          <p:spPr>
            <a:xfrm>
              <a:off x="5847840" y="4142160"/>
              <a:ext cx="237924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paddr = vaddr + Base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189" name="Group 29"/>
          <p:cNvGrpSpPr/>
          <p:nvPr/>
        </p:nvGrpSpPr>
        <p:grpSpPr>
          <a:xfrm>
            <a:off x="461880" y="1447920"/>
            <a:ext cx="909360" cy="2486520"/>
            <a:chOff x="461880" y="1447920"/>
            <a:chExt cx="909360" cy="2486520"/>
          </a:xfrm>
        </p:grpSpPr>
        <p:sp>
          <p:nvSpPr>
            <p:cNvPr id="190" name="Rectangle 30"/>
            <p:cNvSpPr/>
            <p:nvPr/>
          </p:nvSpPr>
          <p:spPr>
            <a:xfrm>
              <a:off x="461880" y="3605760"/>
              <a:ext cx="909360" cy="32868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 w="28575"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Code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91" name="Rectangle 31"/>
            <p:cNvSpPr/>
            <p:nvPr/>
          </p:nvSpPr>
          <p:spPr>
            <a:xfrm>
              <a:off x="461880" y="3276720"/>
              <a:ext cx="909360" cy="32868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 w="28575"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Data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92" name="Rectangle 32"/>
            <p:cNvSpPr/>
            <p:nvPr/>
          </p:nvSpPr>
          <p:spPr>
            <a:xfrm>
              <a:off x="461880" y="1447920"/>
              <a:ext cx="909360" cy="50760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 w="28575"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Stack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93" name="Rectangle 33"/>
            <p:cNvSpPr/>
            <p:nvPr/>
          </p:nvSpPr>
          <p:spPr>
            <a:xfrm>
              <a:off x="461880" y="1955880"/>
              <a:ext cx="909360" cy="83988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7a27d8"/>
              </a:solidFill>
              <a:rou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94" name="Rectangle 34"/>
            <p:cNvSpPr/>
            <p:nvPr/>
          </p:nvSpPr>
          <p:spPr>
            <a:xfrm>
              <a:off x="461880" y="2796120"/>
              <a:ext cx="909360" cy="50760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 w="28575"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Heap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cxnSp>
        <p:nvCxnSpPr>
          <p:cNvPr id="195" name="Straight Arrow Connector 35"/>
          <p:cNvCxnSpPr>
            <a:stCxn id="194" idx="0"/>
          </p:cNvCxnSpPr>
          <p:nvPr/>
        </p:nvCxnSpPr>
        <p:spPr>
          <a:xfrm flipV="1">
            <a:off x="916560" y="2540880"/>
            <a:ext cx="360" cy="255600"/>
          </a:xfrm>
          <a:prstGeom prst="straightConnector1">
            <a:avLst/>
          </a:prstGeom>
          <a:ln>
            <a:solidFill>
              <a:srgbClr val="7a27d8"/>
            </a:solidFill>
            <a:round/>
            <a:tailEnd len="med" type="triangle" w="med"/>
          </a:ln>
        </p:spPr>
      </p:cxnSp>
      <p:cxnSp>
        <p:nvCxnSpPr>
          <p:cNvPr id="196" name="Straight Arrow Connector 36"/>
          <p:cNvCxnSpPr>
            <a:stCxn id="193" idx="0"/>
          </p:cNvCxnSpPr>
          <p:nvPr/>
        </p:nvCxnSpPr>
        <p:spPr>
          <a:xfrm>
            <a:off x="916560" y="1955880"/>
            <a:ext cx="360" cy="330480"/>
          </a:xfrm>
          <a:prstGeom prst="straightConnector1">
            <a:avLst/>
          </a:prstGeom>
          <a:ln>
            <a:solidFill>
              <a:srgbClr val="7a27d8"/>
            </a:solidFill>
            <a:round/>
            <a:tailEnd len="med" type="triangle" w="med"/>
          </a:ln>
        </p:spPr>
      </p:cxnSp>
      <p:grpSp>
        <p:nvGrpSpPr>
          <p:cNvPr id="197" name="Group 39"/>
          <p:cNvGrpSpPr/>
          <p:nvPr/>
        </p:nvGrpSpPr>
        <p:grpSpPr>
          <a:xfrm>
            <a:off x="4511880" y="1971360"/>
            <a:ext cx="1828800" cy="1457280"/>
            <a:chOff x="4511880" y="1971360"/>
            <a:chExt cx="1828800" cy="1457280"/>
          </a:xfrm>
        </p:grpSpPr>
        <p:sp>
          <p:nvSpPr>
            <p:cNvPr id="198" name="Rectangle 2"/>
            <p:cNvSpPr/>
            <p:nvPr/>
          </p:nvSpPr>
          <p:spPr>
            <a:xfrm>
              <a:off x="4533840" y="2014200"/>
              <a:ext cx="1806840" cy="141444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99" name="Rectangle 37"/>
            <p:cNvSpPr/>
            <p:nvPr/>
          </p:nvSpPr>
          <p:spPr>
            <a:xfrm>
              <a:off x="4511880" y="1971360"/>
              <a:ext cx="90936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MMU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aphicFrame>
        <p:nvGraphicFramePr>
          <p:cNvPr id="200" name="Table 40"/>
          <p:cNvGraphicFramePr/>
          <p:nvPr/>
        </p:nvGraphicFramePr>
        <p:xfrm>
          <a:off x="4616280" y="2362320"/>
          <a:ext cx="1647360" cy="671040"/>
        </p:xfrm>
        <a:graphic>
          <a:graphicData uri="http://schemas.openxmlformats.org/drawingml/2006/table">
            <a:tbl>
              <a:tblPr/>
              <a:tblGrid>
                <a:gridCol w="737280"/>
                <a:gridCol w="910080"/>
              </a:tblGrid>
              <a:tr h="21924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6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Base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6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Bound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219240">
                <a:tc>
                  <a:txBody>
                    <a:bodyPr anchor="t">
                      <a:noAutofit/>
                    </a:bodyPr>
                    <a:p>
                      <a:endParaRPr b="0" lang="en-US" sz="16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6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65" dur="indefinite" restart="never" nodeType="tmRoot">
          <p:childTnLst>
            <p:seq>
              <p:cTn id="66" dur="indefinite" nodeType="mainSeq">
                <p:childTnLst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Exercise 1: Base-and-Bound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02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Assume that you are currently executing a process P with Base 0x1234 and Bound 0x100. 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What is the physical address that corresponds to the virtual address 0x47?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What is the physical address that corresponds to the virtual address 0x123?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03" name="TextBox 2"/>
          <p:cNvSpPr/>
          <p:nvPr/>
        </p:nvSpPr>
        <p:spPr>
          <a:xfrm>
            <a:off x="3733920" y="2743200"/>
            <a:ext cx="1214640" cy="46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0x127b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04" name="TextBox 5"/>
          <p:cNvSpPr/>
          <p:nvPr/>
        </p:nvSpPr>
        <p:spPr>
          <a:xfrm>
            <a:off x="3809880" y="3576960"/>
            <a:ext cx="1146240" cy="46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invalid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05" name="Rectangle 3"/>
          <p:cNvSpPr/>
          <p:nvPr/>
        </p:nvSpPr>
        <p:spPr>
          <a:xfrm>
            <a:off x="3657600" y="2819520"/>
            <a:ext cx="1599840" cy="385200"/>
          </a:xfrm>
          <a:prstGeom prst="rect">
            <a:avLst/>
          </a:prstGeom>
          <a:solidFill>
            <a:srgbClr val="fc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06" name="Rectangle 6"/>
          <p:cNvSpPr/>
          <p:nvPr/>
        </p:nvSpPr>
        <p:spPr>
          <a:xfrm>
            <a:off x="3809880" y="3653280"/>
            <a:ext cx="1599840" cy="385200"/>
          </a:xfrm>
          <a:prstGeom prst="rect">
            <a:avLst/>
          </a:prstGeom>
          <a:solidFill>
            <a:srgbClr val="fc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91" dur="indefinite" restart="never" nodeType="tmRoot">
          <p:childTnLst>
            <p:seq>
              <p:cTn id="92" dur="indefinite" nodeType="mainSeq">
                <p:childTnLst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nodeType="click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nodeType="click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Evaluating Base-and-Bound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08" name="PlaceHolder 2"/>
          <p:cNvSpPr>
            <a:spLocks noGrp="1"/>
          </p:cNvSpPr>
          <p:nvPr>
            <p:ph/>
          </p:nvPr>
        </p:nvSpPr>
        <p:spPr>
          <a:xfrm>
            <a:off x="4419720" y="1828800"/>
            <a:ext cx="4038120" cy="456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62500" lnSpcReduction="19999"/>
          </a:bodyPr>
          <a:p>
            <a:pPr marL="182880" indent="-182880" defTabSz="914400">
              <a:lnSpc>
                <a:spcPct val="100000"/>
              </a:lnSpc>
              <a:spcBef>
                <a:spcPts val="60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3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Isolation: </a:t>
            </a:r>
            <a:r>
              <a:rPr b="0" lang="en-US" sz="3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don’t want different process states collided in physical memory</a:t>
            </a:r>
            <a:endParaRPr b="0" lang="en-US" sz="3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601"/>
              </a:spcBef>
              <a:buNone/>
              <a:tabLst>
                <a:tab algn="l" pos="0"/>
              </a:tabLst>
            </a:pPr>
            <a:r>
              <a:rPr b="0" lang="en-US" sz="3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</a:t>
            </a:r>
            <a:endParaRPr b="0" lang="en-US" sz="3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601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1" lang="en-US" sz="3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Efficiency:</a:t>
            </a:r>
            <a:r>
              <a:rPr b="0" lang="en-US" sz="3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 </a:t>
            </a:r>
            <a:r>
              <a:rPr b="0" lang="en-US" sz="3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want fast reads/writes to memory</a:t>
            </a:r>
            <a:endParaRPr b="0" lang="en-US" sz="3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601"/>
              </a:spcBef>
              <a:buNone/>
              <a:tabLst>
                <a:tab algn="l" pos="0"/>
              </a:tabLst>
            </a:pPr>
            <a:endParaRPr b="0" lang="en-US" sz="3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601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1" lang="en-US" sz="3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Sharing: </a:t>
            </a:r>
            <a:r>
              <a:rPr b="0" lang="en-US" sz="3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want option to overlap for communication</a:t>
            </a:r>
            <a:endParaRPr b="0" lang="en-US" sz="3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601"/>
              </a:spcBef>
              <a:buNone/>
              <a:tabLst>
                <a:tab algn="l" pos="0"/>
              </a:tabLst>
            </a:pPr>
            <a:endParaRPr b="0" lang="en-US" sz="3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601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1" lang="en-US" sz="3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Utilization: </a:t>
            </a:r>
            <a:r>
              <a:rPr b="0" lang="en-US" sz="3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want best use of limited resource</a:t>
            </a:r>
            <a:endParaRPr b="0" lang="en-US" sz="3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601"/>
              </a:spcBef>
              <a:buNone/>
              <a:tabLst>
                <a:tab algn="l" pos="0"/>
              </a:tabLst>
            </a:pPr>
            <a:endParaRPr b="0" lang="en-US" sz="3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601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1" lang="en-US" sz="3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Virtualization: </a:t>
            </a:r>
            <a:r>
              <a:rPr b="0" lang="en-US" sz="3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want to create illusion of more resources</a:t>
            </a:r>
            <a:endParaRPr b="0" lang="en-US" sz="3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601"/>
              </a:spcBef>
              <a:buNone/>
              <a:tabLst>
                <a:tab algn="l" pos="0"/>
              </a:tabLst>
            </a:pPr>
            <a:endParaRPr b="0" lang="en-US" sz="3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pSp>
        <p:nvGrpSpPr>
          <p:cNvPr id="209" name="Group 19"/>
          <p:cNvGrpSpPr/>
          <p:nvPr/>
        </p:nvGrpSpPr>
        <p:grpSpPr>
          <a:xfrm>
            <a:off x="228600" y="1752480"/>
            <a:ext cx="3952440" cy="4089600"/>
            <a:chOff x="228600" y="1752480"/>
            <a:chExt cx="3952440" cy="4089600"/>
          </a:xfrm>
        </p:grpSpPr>
        <p:pic>
          <p:nvPicPr>
            <p:cNvPr id="210" name="Picture 20" descr=""/>
            <p:cNvPicPr/>
            <p:nvPr/>
          </p:nvPicPr>
          <p:blipFill>
            <a:blip r:embed="rId1"/>
            <a:srcRect l="8542" t="0" r="0" b="2917"/>
            <a:stretch/>
          </p:blipFill>
          <p:spPr>
            <a:xfrm rot="21379200">
              <a:off x="283320" y="4018680"/>
              <a:ext cx="1816920" cy="1766520"/>
            </a:xfrm>
            <a:prstGeom prst="rect">
              <a:avLst/>
            </a:prstGeom>
            <a:noFill/>
            <a:ln w="0">
              <a:noFill/>
            </a:ln>
          </p:spPr>
        </p:pic>
        <p:pic>
          <p:nvPicPr>
            <p:cNvPr id="211" name="Picture 21" descr=""/>
            <p:cNvPicPr/>
            <p:nvPr/>
          </p:nvPicPr>
          <p:blipFill>
            <a:blip r:embed="rId2"/>
            <a:srcRect l="13233" t="3924" r="19115" b="5883"/>
            <a:stretch/>
          </p:blipFill>
          <p:spPr>
            <a:xfrm>
              <a:off x="2209680" y="1752480"/>
              <a:ext cx="1971360" cy="2407680"/>
            </a:xfrm>
            <a:prstGeom prst="rect">
              <a:avLst/>
            </a:prstGeom>
            <a:noFill/>
            <a:ln w="0">
              <a:noFill/>
            </a:ln>
          </p:spPr>
        </p:pic>
      </p:grpSp>
      <p:pic>
        <p:nvPicPr>
          <p:cNvPr id="212" name="Picture 23" descr="A picture containing game, drawing&#10;&#10;Description automatically generated"/>
          <p:cNvPicPr/>
          <p:nvPr/>
        </p:nvPicPr>
        <p:blipFill>
          <a:blip r:embed="rId3"/>
          <a:srcRect l="14054" t="0" r="14274" b="0"/>
          <a:stretch/>
        </p:blipFill>
        <p:spPr>
          <a:xfrm>
            <a:off x="8305920" y="1828800"/>
            <a:ext cx="732240" cy="7264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213" name="Picture 25" descr="A close up of a logo&#10;&#10;Description automatically generated"/>
          <p:cNvPicPr/>
          <p:nvPr/>
        </p:nvPicPr>
        <p:blipFill>
          <a:blip r:embed="rId4"/>
          <a:srcRect l="7861" t="0" r="11482" b="0"/>
          <a:stretch/>
        </p:blipFill>
        <p:spPr>
          <a:xfrm>
            <a:off x="8305920" y="5531400"/>
            <a:ext cx="732240" cy="80892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214" name="Picture 28" descr="A close up of a logo&#10;&#10;Description automatically generated"/>
          <p:cNvPicPr/>
          <p:nvPr/>
        </p:nvPicPr>
        <p:blipFill>
          <a:blip r:embed="rId5"/>
          <a:srcRect l="7861" t="0" r="11482" b="0"/>
          <a:stretch/>
        </p:blipFill>
        <p:spPr>
          <a:xfrm>
            <a:off x="8310600" y="4660920"/>
            <a:ext cx="732240" cy="80892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215" name="Picture 29" descr="A close up of a logo&#10;&#10;Description automatically generated"/>
          <p:cNvPicPr/>
          <p:nvPr/>
        </p:nvPicPr>
        <p:blipFill>
          <a:blip r:embed="rId6"/>
          <a:srcRect l="7861" t="0" r="11482" b="0"/>
          <a:stretch/>
        </p:blipFill>
        <p:spPr>
          <a:xfrm>
            <a:off x="8301240" y="3746160"/>
            <a:ext cx="732240" cy="80892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216" name="Picture 30" descr="A picture containing game, drawing&#10;&#10;Description automatically generated"/>
          <p:cNvPicPr/>
          <p:nvPr/>
        </p:nvPicPr>
        <p:blipFill>
          <a:blip r:embed="rId7"/>
          <a:srcRect l="14054" t="0" r="14274" b="0"/>
          <a:stretch/>
        </p:blipFill>
        <p:spPr>
          <a:xfrm>
            <a:off x="8301240" y="2852640"/>
            <a:ext cx="732240" cy="7264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01" dur="indefinite" restart="never" nodeType="tmRoot">
          <p:childTnLst>
            <p:seq>
              <p:cTn id="102" dur="indefinite" nodeType="mainSeq">
                <p:childTnLst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theme1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9552</TotalTime>
  <Application>LibreOffice/25.2.2.2$Linux_X86_64 LibreOffice_project/7370d4be9e3cf6031a51beef54ff3bda878e3fac</Application>
  <AppVersion>15.0000</AppVersion>
  <Words>1417</Words>
  <Paragraphs>491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2019-03-11T20:39:59Z</dcterms:created>
  <dc:creator>Eleanor  Birrell</dc:creator>
  <dc:description/>
  <dc:language>en-US</dc:language>
  <cp:lastModifiedBy/>
  <cp:lastPrinted>2019-10-30T02:22:25Z</cp:lastPrinted>
  <dcterms:modified xsi:type="dcterms:W3CDTF">2025-04-01T12:40:19Z</dcterms:modified>
  <cp:revision>142</cp:revision>
  <dc:subject/>
  <dc:title>Lecture 1: Introduction to Computer Systems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1</vt:i4>
  </property>
  <property fmtid="{D5CDD505-2E9C-101B-9397-08002B2CF9AE}" pid="3" name="Notes">
    <vt:i4>8</vt:i4>
  </property>
  <property fmtid="{D5CDD505-2E9C-101B-9397-08002B2CF9AE}" pid="4" name="PresentationFormat">
    <vt:lpwstr>On-screen Show (4:3)</vt:lpwstr>
  </property>
  <property fmtid="{D5CDD505-2E9C-101B-9397-08002B2CF9AE}" pid="5" name="Slides">
    <vt:i4>23</vt:i4>
  </property>
</Properties>
</file>