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handoutMasterIdLst>
    <p:handoutMasterId r:id="rId29"/>
  </p:handoutMasterIdLst>
  <p:sldIdLst>
    <p:sldId id="256" r:id="rId2"/>
    <p:sldId id="1250" r:id="rId3"/>
    <p:sldId id="1253" r:id="rId4"/>
    <p:sldId id="259" r:id="rId5"/>
    <p:sldId id="260" r:id="rId6"/>
    <p:sldId id="264" r:id="rId7"/>
    <p:sldId id="1258" r:id="rId8"/>
    <p:sldId id="1293" r:id="rId9"/>
    <p:sldId id="1261" r:id="rId10"/>
    <p:sldId id="1262" r:id="rId11"/>
    <p:sldId id="1263" r:id="rId12"/>
    <p:sldId id="1294" r:id="rId13"/>
    <p:sldId id="1266" r:id="rId14"/>
    <p:sldId id="266" r:id="rId15"/>
    <p:sldId id="1267" r:id="rId16"/>
    <p:sldId id="1296" r:id="rId17"/>
    <p:sldId id="1297" r:id="rId18"/>
    <p:sldId id="1268" r:id="rId19"/>
    <p:sldId id="561" r:id="rId20"/>
    <p:sldId id="560" r:id="rId21"/>
    <p:sldId id="1298" r:id="rId22"/>
    <p:sldId id="1299" r:id="rId23"/>
    <p:sldId id="1301" r:id="rId24"/>
    <p:sldId id="1256" r:id="rId25"/>
    <p:sldId id="1257" r:id="rId26"/>
    <p:sldId id="1269"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FFFF"/>
    <a:srgbClr val="FFFFFF"/>
    <a:srgbClr val="696969"/>
    <a:srgbClr val="333333"/>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201" autoAdjust="0"/>
    <p:restoredTop sz="86178" autoAdjust="0"/>
  </p:normalViewPr>
  <p:slideViewPr>
    <p:cSldViewPr>
      <p:cViewPr varScale="1">
        <p:scale>
          <a:sx n="105" d="100"/>
          <a:sy n="105" d="100"/>
        </p:scale>
        <p:origin x="1024" y="192"/>
      </p:cViewPr>
      <p:guideLst>
        <p:guide orient="horz" pos="2160"/>
        <p:guide pos="2880"/>
      </p:guideLst>
    </p:cSldViewPr>
  </p:slideViewPr>
  <p:outlineViewPr>
    <p:cViewPr>
      <p:scale>
        <a:sx n="33" d="100"/>
        <a:sy n="33" d="100"/>
      </p:scale>
      <p:origin x="36" y="16902"/>
    </p:cViewPr>
  </p:outlineViewPr>
  <p:notesTextViewPr>
    <p:cViewPr>
      <p:scale>
        <a:sx n="1" d="1"/>
        <a:sy n="1" d="1"/>
      </p:scale>
      <p:origin x="0" y="0"/>
    </p:cViewPr>
  </p:notesTextViewPr>
  <p:notesViewPr>
    <p:cSldViewPr>
      <p:cViewPr varScale="1">
        <p:scale>
          <a:sx n="56" d="100"/>
          <a:sy n="56" d="100"/>
        </p:scale>
        <p:origin x="-2886"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57F19EE-4C14-416B-9A28-3D9B2AE65E04}" type="datetimeFigureOut">
              <a:rPr lang="en-US" smtClean="0"/>
              <a:t>10/29/26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E47E2B7-019C-47AA-8287-AB4BD1848ED5}" type="slidenum">
              <a:rPr lang="en-US" smtClean="0"/>
              <a:t>‹#›</a:t>
            </a:fld>
            <a:endParaRPr lang="en-US"/>
          </a:p>
        </p:txBody>
      </p:sp>
    </p:spTree>
    <p:extLst>
      <p:ext uri="{BB962C8B-B14F-4D97-AF65-F5344CB8AC3E}">
        <p14:creationId xmlns:p14="http://schemas.microsoft.com/office/powerpoint/2010/main" val="38951646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B7EBD1-2546-431F-B565-95BCA5604CC4}" type="datetimeFigureOut">
              <a:rPr lang="en-US" smtClean="0"/>
              <a:t>10/29/26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E031AF-CC19-4E5A-831F-2BAAD17F6D1A}" type="slidenum">
              <a:rPr lang="en-US" smtClean="0"/>
              <a:t>‹#›</a:t>
            </a:fld>
            <a:endParaRPr lang="en-US"/>
          </a:p>
        </p:txBody>
      </p:sp>
    </p:spTree>
    <p:extLst>
      <p:ext uri="{BB962C8B-B14F-4D97-AF65-F5344CB8AC3E}">
        <p14:creationId xmlns:p14="http://schemas.microsoft.com/office/powerpoint/2010/main" val="1035186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process has its own registers, memory, I/O resources, "thread of control"</a:t>
            </a:r>
          </a:p>
        </p:txBody>
      </p:sp>
      <p:sp>
        <p:nvSpPr>
          <p:cNvPr id="4" name="Slide Number Placeholder 3"/>
          <p:cNvSpPr>
            <a:spLocks noGrp="1"/>
          </p:cNvSpPr>
          <p:nvPr>
            <p:ph type="sldNum" sz="quarter" idx="5"/>
          </p:nvPr>
        </p:nvSpPr>
        <p:spPr/>
        <p:txBody>
          <a:bodyPr/>
          <a:lstStyle/>
          <a:p>
            <a:fld id="{BFE031AF-CC19-4E5A-831F-2BAAD17F6D1A}" type="slidenum">
              <a:rPr lang="en-US" smtClean="0"/>
              <a:t>2</a:t>
            </a:fld>
            <a:endParaRPr lang="en-US"/>
          </a:p>
        </p:txBody>
      </p:sp>
    </p:spTree>
    <p:extLst>
      <p:ext uri="{BB962C8B-B14F-4D97-AF65-F5344CB8AC3E}">
        <p14:creationId xmlns:p14="http://schemas.microsoft.com/office/powerpoint/2010/main" val="2427674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there are multiple</a:t>
            </a:r>
            <a:r>
              <a:rPr lang="en-US" baseline="0" dirty="0"/>
              <a:t> processes/threads? OS has to manage resources</a:t>
            </a:r>
          </a:p>
          <a:p>
            <a:r>
              <a:rPr lang="en-US" baseline="0" dirty="0"/>
              <a:t>%Possible considerations:</a:t>
            </a:r>
          </a:p>
          <a:p>
            <a:pPr marL="171450" indent="-171450">
              <a:buFontTx/>
              <a:buChar char="-"/>
            </a:pPr>
            <a:r>
              <a:rPr lang="en-US" baseline="0" dirty="0"/>
              <a:t>%fairness</a:t>
            </a:r>
          </a:p>
          <a:p>
            <a:pPr marL="171450" indent="-171450">
              <a:buFontTx/>
              <a:buChar char="-"/>
            </a:pPr>
            <a:r>
              <a:rPr lang="en-US" baseline="0" dirty="0"/>
              <a:t>%efficiency/optimize resources</a:t>
            </a:r>
          </a:p>
          <a:p>
            <a:pPr marL="171450" indent="-171450">
              <a:buFontTx/>
              <a:buChar char="-"/>
            </a:pPr>
            <a:r>
              <a:rPr lang="en-US" baseline="0" dirty="0"/>
              <a:t>%security</a:t>
            </a:r>
            <a:endParaRPr lang="en-US" dirty="0"/>
          </a:p>
        </p:txBody>
      </p:sp>
      <p:sp>
        <p:nvSpPr>
          <p:cNvPr id="4" name="Slide Number Placeholder 3"/>
          <p:cNvSpPr>
            <a:spLocks noGrp="1"/>
          </p:cNvSpPr>
          <p:nvPr>
            <p:ph type="sldNum" sz="quarter" idx="5"/>
          </p:nvPr>
        </p:nvSpPr>
        <p:spPr/>
        <p:txBody>
          <a:bodyPr/>
          <a:lstStyle/>
          <a:p>
            <a:fld id="{BFE031AF-CC19-4E5A-831F-2BAAD17F6D1A}" type="slidenum">
              <a:rPr lang="en-US" smtClean="0"/>
              <a:t>3</a:t>
            </a:fld>
            <a:endParaRPr lang="en-US"/>
          </a:p>
        </p:txBody>
      </p:sp>
    </p:spTree>
    <p:extLst>
      <p:ext uri="{BB962C8B-B14F-4D97-AF65-F5344CB8AC3E}">
        <p14:creationId xmlns:p14="http://schemas.microsoft.com/office/powerpoint/2010/main" val="3503112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MMU</a:t>
            </a:r>
          </a:p>
        </p:txBody>
      </p:sp>
      <p:sp>
        <p:nvSpPr>
          <p:cNvPr id="4" name="Slide Number Placeholder 3"/>
          <p:cNvSpPr>
            <a:spLocks noGrp="1"/>
          </p:cNvSpPr>
          <p:nvPr>
            <p:ph type="sldNum" sz="quarter" idx="5"/>
          </p:nvPr>
        </p:nvSpPr>
        <p:spPr/>
        <p:txBody>
          <a:bodyPr/>
          <a:lstStyle/>
          <a:p>
            <a:fld id="{BFE031AF-CC19-4E5A-831F-2BAAD17F6D1A}" type="slidenum">
              <a:rPr lang="en-US" smtClean="0"/>
              <a:t>5</a:t>
            </a:fld>
            <a:endParaRPr lang="en-US"/>
          </a:p>
        </p:txBody>
      </p:sp>
    </p:spTree>
    <p:extLst>
      <p:ext uri="{BB962C8B-B14F-4D97-AF65-F5344CB8AC3E}">
        <p14:creationId xmlns:p14="http://schemas.microsoft.com/office/powerpoint/2010/main" val="1490394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MMU</a:t>
            </a:r>
          </a:p>
        </p:txBody>
      </p:sp>
      <p:sp>
        <p:nvSpPr>
          <p:cNvPr id="4" name="Slide Number Placeholder 3"/>
          <p:cNvSpPr>
            <a:spLocks noGrp="1"/>
          </p:cNvSpPr>
          <p:nvPr>
            <p:ph type="sldNum" sz="quarter" idx="5"/>
          </p:nvPr>
        </p:nvSpPr>
        <p:spPr/>
        <p:txBody>
          <a:bodyPr/>
          <a:lstStyle/>
          <a:p>
            <a:fld id="{BFE031AF-CC19-4E5A-831F-2BAAD17F6D1A}" type="slidenum">
              <a:rPr lang="en-US" smtClean="0"/>
              <a:t>7</a:t>
            </a:fld>
            <a:endParaRPr lang="en-US"/>
          </a:p>
        </p:txBody>
      </p:sp>
    </p:spTree>
    <p:extLst>
      <p:ext uri="{BB962C8B-B14F-4D97-AF65-F5344CB8AC3E}">
        <p14:creationId xmlns:p14="http://schemas.microsoft.com/office/powerpoint/2010/main" val="1256890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UNIVAC 1100 (1962)</a:t>
            </a:r>
          </a:p>
        </p:txBody>
      </p:sp>
      <p:sp>
        <p:nvSpPr>
          <p:cNvPr id="4" name="Slide Number Placeholder 3"/>
          <p:cNvSpPr>
            <a:spLocks noGrp="1"/>
          </p:cNvSpPr>
          <p:nvPr>
            <p:ph type="sldNum" sz="quarter" idx="5"/>
          </p:nvPr>
        </p:nvSpPr>
        <p:spPr/>
        <p:txBody>
          <a:bodyPr/>
          <a:lstStyle/>
          <a:p>
            <a:fld id="{BFE031AF-CC19-4E5A-831F-2BAAD17F6D1A}" type="slidenum">
              <a:rPr lang="en-US" smtClean="0"/>
              <a:t>9</a:t>
            </a:fld>
            <a:endParaRPr lang="en-US"/>
          </a:p>
        </p:txBody>
      </p:sp>
    </p:spTree>
    <p:extLst>
      <p:ext uri="{BB962C8B-B14F-4D97-AF65-F5344CB8AC3E}">
        <p14:creationId xmlns:p14="http://schemas.microsoft.com/office/powerpoint/2010/main" val="3244534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MMU</a:t>
            </a:r>
          </a:p>
        </p:txBody>
      </p:sp>
      <p:sp>
        <p:nvSpPr>
          <p:cNvPr id="4" name="Slide Number Placeholder 3"/>
          <p:cNvSpPr>
            <a:spLocks noGrp="1"/>
          </p:cNvSpPr>
          <p:nvPr>
            <p:ph type="sldNum" sz="quarter" idx="5"/>
          </p:nvPr>
        </p:nvSpPr>
        <p:spPr/>
        <p:txBody>
          <a:bodyPr/>
          <a:lstStyle/>
          <a:p>
            <a:fld id="{BFE031AF-CC19-4E5A-831F-2BAAD17F6D1A}" type="slidenum">
              <a:rPr lang="en-US" smtClean="0"/>
              <a:t>11</a:t>
            </a:fld>
            <a:endParaRPr lang="en-US"/>
          </a:p>
        </p:txBody>
      </p:sp>
    </p:spTree>
    <p:extLst>
      <p:ext uri="{BB962C8B-B14F-4D97-AF65-F5344CB8AC3E}">
        <p14:creationId xmlns:p14="http://schemas.microsoft.com/office/powerpoint/2010/main" val="3529981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Intel 80286 (1982) used segmentation and now all Intel devices can use segmentation for backwards compatibility</a:t>
            </a:r>
          </a:p>
        </p:txBody>
      </p:sp>
      <p:sp>
        <p:nvSpPr>
          <p:cNvPr id="4" name="Slide Number Placeholder 3"/>
          <p:cNvSpPr>
            <a:spLocks noGrp="1"/>
          </p:cNvSpPr>
          <p:nvPr>
            <p:ph type="sldNum" sz="quarter" idx="5"/>
          </p:nvPr>
        </p:nvSpPr>
        <p:spPr/>
        <p:txBody>
          <a:bodyPr/>
          <a:lstStyle/>
          <a:p>
            <a:fld id="{BFE031AF-CC19-4E5A-831F-2BAAD17F6D1A}" type="slidenum">
              <a:rPr lang="en-US" smtClean="0"/>
              <a:t>13</a:t>
            </a:fld>
            <a:endParaRPr lang="en-US"/>
          </a:p>
        </p:txBody>
      </p:sp>
    </p:spTree>
    <p:extLst>
      <p:ext uri="{BB962C8B-B14F-4D97-AF65-F5344CB8AC3E}">
        <p14:creationId xmlns:p14="http://schemas.microsoft.com/office/powerpoint/2010/main" val="18806608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address translation here to motivate bits</a:t>
            </a:r>
          </a:p>
        </p:txBody>
      </p:sp>
      <p:sp>
        <p:nvSpPr>
          <p:cNvPr id="4" name="Slide Number Placeholder 3"/>
          <p:cNvSpPr>
            <a:spLocks noGrp="1"/>
          </p:cNvSpPr>
          <p:nvPr>
            <p:ph type="sldNum" sz="quarter" idx="5"/>
          </p:nvPr>
        </p:nvSpPr>
        <p:spPr/>
        <p:txBody>
          <a:bodyPr/>
          <a:lstStyle/>
          <a:p>
            <a:fld id="{BFE031AF-CC19-4E5A-831F-2BAAD17F6D1A}" type="slidenum">
              <a:rPr lang="en-US" smtClean="0"/>
              <a:t>14</a:t>
            </a:fld>
            <a:endParaRPr lang="en-US"/>
          </a:p>
        </p:txBody>
      </p:sp>
    </p:spTree>
    <p:extLst>
      <p:ext uri="{BB962C8B-B14F-4D97-AF65-F5344CB8AC3E}">
        <p14:creationId xmlns:p14="http://schemas.microsoft.com/office/powerpoint/2010/main" val="7270889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MMU</a:t>
            </a:r>
          </a:p>
        </p:txBody>
      </p:sp>
      <p:sp>
        <p:nvSpPr>
          <p:cNvPr id="4" name="Slide Number Placeholder 3"/>
          <p:cNvSpPr>
            <a:spLocks noGrp="1"/>
          </p:cNvSpPr>
          <p:nvPr>
            <p:ph type="sldNum" sz="quarter" idx="5"/>
          </p:nvPr>
        </p:nvSpPr>
        <p:spPr/>
        <p:txBody>
          <a:bodyPr/>
          <a:lstStyle/>
          <a:p>
            <a:fld id="{BFE031AF-CC19-4E5A-831F-2BAAD17F6D1A}" type="slidenum">
              <a:rPr lang="en-US" smtClean="0"/>
              <a:t>15</a:t>
            </a:fld>
            <a:endParaRPr lang="en-US"/>
          </a:p>
        </p:txBody>
      </p:sp>
    </p:spTree>
    <p:extLst>
      <p:ext uri="{BB962C8B-B14F-4D97-AF65-F5344CB8AC3E}">
        <p14:creationId xmlns:p14="http://schemas.microsoft.com/office/powerpoint/2010/main" val="589442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Pros: easy allocation (keep bitmap of free frames), no external fragmentation, still allows access permissions, still allows sharing, easy to grow</a:t>
            </a:r>
          </a:p>
          <a:p>
            <a:endParaRPr lang="en-US" baseline="0" dirty="0"/>
          </a:p>
          <a:p>
            <a:r>
              <a:rPr lang="en-US" baseline="0" dirty="0"/>
              <a:t>Cons: internal fragmentation, slower (size of page tables </a:t>
            </a:r>
            <a:r>
              <a:rPr lang="en-US" baseline="0" dirty="0" err="1"/>
              <a:t>etc</a:t>
            </a:r>
            <a:r>
              <a:rPr lang="en-US" baseline="0" dirty="0"/>
              <a:t> -&gt; multiple lookups)</a:t>
            </a:r>
          </a:p>
          <a:p>
            <a:endParaRPr lang="en-US" dirty="0"/>
          </a:p>
        </p:txBody>
      </p:sp>
      <p:sp>
        <p:nvSpPr>
          <p:cNvPr id="4" name="Slide Number Placeholder 3"/>
          <p:cNvSpPr>
            <a:spLocks noGrp="1"/>
          </p:cNvSpPr>
          <p:nvPr>
            <p:ph type="sldNum" sz="quarter" idx="5"/>
          </p:nvPr>
        </p:nvSpPr>
        <p:spPr/>
        <p:txBody>
          <a:bodyPr/>
          <a:lstStyle/>
          <a:p>
            <a:fld id="{BFE031AF-CC19-4E5A-831F-2BAAD17F6D1A}" type="slidenum">
              <a:rPr lang="en-US" smtClean="0"/>
              <a:t>18</a:t>
            </a:fld>
            <a:endParaRPr lang="en-US"/>
          </a:p>
        </p:txBody>
      </p:sp>
    </p:spTree>
    <p:extLst>
      <p:ext uri="{BB962C8B-B14F-4D97-AF65-F5344CB8AC3E}">
        <p14:creationId xmlns:p14="http://schemas.microsoft.com/office/powerpoint/2010/main" val="666267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problem 1: fill up all our memory with page table</a:t>
            </a:r>
            <a:br>
              <a:rPr lang="en-US" dirty="0"/>
            </a:br>
            <a:r>
              <a:rPr lang="en-US" dirty="0"/>
              <a:t>2^48 addresses/2^12 page size =&gt; 2^36 pages* 8 bytes =&gt;2^39 byte page table = .5 terabytes</a:t>
            </a:r>
          </a:p>
        </p:txBody>
      </p:sp>
      <p:sp>
        <p:nvSpPr>
          <p:cNvPr id="4" name="Slide Number Placeholder 3"/>
          <p:cNvSpPr>
            <a:spLocks noGrp="1"/>
          </p:cNvSpPr>
          <p:nvPr>
            <p:ph type="sldNum" sz="quarter" idx="5"/>
          </p:nvPr>
        </p:nvSpPr>
        <p:spPr/>
        <p:txBody>
          <a:bodyPr/>
          <a:lstStyle/>
          <a:p>
            <a:fld id="{BFE031AF-CC19-4E5A-831F-2BAAD17F6D1A}" type="slidenum">
              <a:rPr lang="en-US" smtClean="0"/>
              <a:t>19</a:t>
            </a:fld>
            <a:endParaRPr lang="en-US"/>
          </a:p>
        </p:txBody>
      </p:sp>
    </p:spTree>
    <p:extLst>
      <p:ext uri="{BB962C8B-B14F-4D97-AF65-F5344CB8AC3E}">
        <p14:creationId xmlns:p14="http://schemas.microsoft.com/office/powerpoint/2010/main" val="3177503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E031AF-CC19-4E5A-831F-2BAAD17F6D1A}" type="slidenum">
              <a:rPr lang="en-US" smtClean="0"/>
              <a:t>23</a:t>
            </a:fld>
            <a:endParaRPr lang="en-US"/>
          </a:p>
        </p:txBody>
      </p:sp>
    </p:spTree>
    <p:extLst>
      <p:ext uri="{BB962C8B-B14F-4D97-AF65-F5344CB8AC3E}">
        <p14:creationId xmlns:p14="http://schemas.microsoft.com/office/powerpoint/2010/main" val="4027087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12" name="Date Placeholder 11"/>
          <p:cNvSpPr>
            <a:spLocks noGrp="1"/>
          </p:cNvSpPr>
          <p:nvPr>
            <p:ph type="dt" sz="half" idx="10"/>
          </p:nvPr>
        </p:nvSpPr>
        <p:spPr/>
        <p:txBody>
          <a:bodyPr/>
          <a:lstStyle/>
          <a:p>
            <a:fld id="{63F7437D-9C28-4485-8136-DE3C7521A7D8}" type="datetimeFigureOut">
              <a:rPr lang="en-US" smtClean="0"/>
              <a:t>10/29/26</a:t>
            </a:fld>
            <a:endParaRPr lang="en-US" dirty="0"/>
          </a:p>
        </p:txBody>
      </p:sp>
      <p:sp>
        <p:nvSpPr>
          <p:cNvPr id="13" name="Footer Placeholder 12"/>
          <p:cNvSpPr>
            <a:spLocks noGrp="1"/>
          </p:cNvSpPr>
          <p:nvPr>
            <p:ph type="ftr" sz="quarter" idx="11"/>
          </p:nvPr>
        </p:nvSpPr>
        <p:spPr/>
        <p:txBody>
          <a:bodyPr/>
          <a:lstStyle/>
          <a:p>
            <a:endParaRPr lang="en-US" dirty="0"/>
          </a:p>
        </p:txBody>
      </p:sp>
      <p:sp>
        <p:nvSpPr>
          <p:cNvPr id="14" name="Slide Number Placeholder 13"/>
          <p:cNvSpPr>
            <a:spLocks noGrp="1"/>
          </p:cNvSpPr>
          <p:nvPr>
            <p:ph type="sldNum" sz="quarter" idx="12"/>
          </p:nvPr>
        </p:nvSpPr>
        <p:spPr/>
        <p:txBody>
          <a:bodyPr/>
          <a:lstStyle/>
          <a:p>
            <a:fld id="{7EA743B4-AD12-49DE-BA27-1A16B7F35F00}"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F7437D-9C28-4485-8136-DE3C7521A7D8}"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620000" y="18288"/>
            <a:ext cx="1066800" cy="329184"/>
          </a:xfrm>
        </p:spPr>
        <p:txBody>
          <a:bodyPr/>
          <a:lstStyle/>
          <a:p>
            <a:fld id="{7EA743B4-AD12-49DE-BA27-1A16B7F35F0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3F7437D-9C28-4485-8136-DE3C7521A7D8}"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43B4-AD12-49DE-BA27-1A16B7F35F00}"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3F7437D-9C28-4485-8136-DE3C7521A7D8}"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457200" y="18288"/>
            <a:ext cx="7086600" cy="329184"/>
          </a:xfrm>
        </p:spPr>
        <p:txBody>
          <a:bodyPr/>
          <a:lstStyle>
            <a:lvl1pPr algn="l">
              <a:defRPr/>
            </a:lvl1pPr>
          </a:lstStyle>
          <a:p>
            <a:endParaRPr lang="en-US" dirty="0"/>
          </a:p>
        </p:txBody>
      </p:sp>
      <p:sp>
        <p:nvSpPr>
          <p:cNvPr id="9" name="Slide Number Placeholder 8"/>
          <p:cNvSpPr>
            <a:spLocks noGrp="1"/>
          </p:cNvSpPr>
          <p:nvPr>
            <p:ph type="sldNum" sz="quarter" idx="12"/>
          </p:nvPr>
        </p:nvSpPr>
        <p:spPr/>
        <p:txBody>
          <a:bodyPr/>
          <a:lstStyle/>
          <a:p>
            <a:fld id="{7EA743B4-AD12-49DE-BA27-1A16B7F35F00}" type="slidenum">
              <a:rPr lang="en-US" smtClean="0"/>
              <a:t>‹#›</a:t>
            </a:fld>
            <a:endParaRPr lang="en-US"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F7437D-9C28-4485-8136-DE3C7521A7D8}" type="datetimeFigureOut">
              <a:rPr lang="en-US" smtClean="0"/>
              <a:t>10/29/26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F7437D-9C28-4485-8136-DE3C7521A7D8}" type="datetimeFigureOut">
              <a:rPr lang="en-US" smtClean="0"/>
              <a:t>10/29/26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3F7437D-9C28-4485-8136-DE3C7521A7D8}"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743B4-AD12-49DE-BA27-1A16B7F35F00}"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3F7437D-9C28-4485-8136-DE3C7521A7D8}"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F7437D-9C28-4485-8136-DE3C7521A7D8}"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F7437D-9C28-4485-8136-DE3C7521A7D8}"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2250"/>
            <a:ext cx="9144000" cy="311150"/>
          </a:xfrm>
          <a:prstGeom prst="rect">
            <a:avLst/>
          </a:prstGeom>
          <a:gradFill flip="none" rotWithShape="1">
            <a:gsLst>
              <a:gs pos="0">
                <a:schemeClr val="accent1"/>
              </a:gs>
              <a:gs pos="50000">
                <a:schemeClr val="accent1">
                  <a:lumMod val="40000"/>
                  <a:lumOff val="60000"/>
                </a:schemeClr>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419100"/>
          </a:xfrm>
          <a:prstGeom prst="rect">
            <a:avLst/>
          </a:prstGeom>
          <a:gradFill flip="none" rotWithShape="1">
            <a:gsLst>
              <a:gs pos="0">
                <a:schemeClr val="tx2"/>
              </a:gs>
              <a:gs pos="66000">
                <a:schemeClr val="tx1">
                  <a:lumMod val="75000"/>
                  <a:lumOff val="25000"/>
                </a:schemeClr>
              </a:gs>
              <a:gs pos="99000">
                <a:schemeClr val="tx1">
                  <a:lumMod val="65000"/>
                  <a:lumOff val="3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63F7437D-9C28-4485-8136-DE3C7521A7D8}" type="datetimeFigureOut">
              <a:rPr lang="en-US" smtClean="0"/>
              <a:t>10/29/26</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7EA743B4-AD12-49DE-BA27-1A16B7F35F00}"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8.png"/><Relationship Id="rId10" Type="http://schemas.microsoft.com/office/2007/relationships/hdphoto" Target="../media/hdphoto4.wdp"/><Relationship Id="rId4" Type="http://schemas.openxmlformats.org/officeDocument/2006/relationships/image" Target="../media/image7.jpg"/><Relationship Id="rId9" Type="http://schemas.microsoft.com/office/2007/relationships/hdphoto" Target="../media/hdphoto3.wdp"/></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8.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microsoft.com/office/2007/relationships/hdphoto" Target="../media/hdphoto6.wdp"/><Relationship Id="rId11" Type="http://schemas.microsoft.com/office/2007/relationships/hdphoto" Target="../media/hdphoto9.wdp"/><Relationship Id="rId5" Type="http://schemas.openxmlformats.org/officeDocument/2006/relationships/image" Target="../media/image11.png"/><Relationship Id="rId10" Type="http://schemas.openxmlformats.org/officeDocument/2006/relationships/image" Target="../media/image10.png"/><Relationship Id="rId4" Type="http://schemas.microsoft.com/office/2007/relationships/hdphoto" Target="../media/hdphoto5.wdp"/><Relationship Id="rId9" Type="http://schemas.microsoft.com/office/2007/relationships/hdphoto" Target="../media/hdphoto8.wdp"/></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microsoft.com/office/2007/relationships/hdphoto" Target="../media/hdphoto13.wdp"/><Relationship Id="rId3" Type="http://schemas.openxmlformats.org/officeDocument/2006/relationships/image" Target="../media/image8.png"/><Relationship Id="rId7" Type="http://schemas.microsoft.com/office/2007/relationships/hdphoto" Target="../media/hdphoto12.wdp"/><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microsoft.com/office/2007/relationships/hdphoto" Target="../media/hdphoto11.wdp"/><Relationship Id="rId5" Type="http://schemas.openxmlformats.org/officeDocument/2006/relationships/image" Target="../media/image9.png"/><Relationship Id="rId10" Type="http://schemas.openxmlformats.org/officeDocument/2006/relationships/image" Target="../media/image12.png"/><Relationship Id="rId4" Type="http://schemas.microsoft.com/office/2007/relationships/hdphoto" Target="../media/hdphoto10.wdp"/><Relationship Id="rId9" Type="http://schemas.microsoft.com/office/2007/relationships/hdphoto" Target="../media/hdphoto14.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505200"/>
            <a:ext cx="7924800" cy="609600"/>
          </a:xfrm>
        </p:spPr>
        <p:txBody>
          <a:bodyPr>
            <a:normAutofit/>
          </a:bodyPr>
          <a:lstStyle/>
          <a:p>
            <a:r>
              <a:rPr lang="en-US" dirty="0"/>
              <a:t>CS 105		       		                      Fall 2026</a:t>
            </a:r>
          </a:p>
        </p:txBody>
      </p:sp>
      <p:sp>
        <p:nvSpPr>
          <p:cNvPr id="2" name="Title 1"/>
          <p:cNvSpPr>
            <a:spLocks noGrp="1"/>
          </p:cNvSpPr>
          <p:nvPr>
            <p:ph type="title"/>
          </p:nvPr>
        </p:nvSpPr>
        <p:spPr>
          <a:xfrm>
            <a:off x="685800" y="2667000"/>
            <a:ext cx="7848600" cy="631825"/>
          </a:xfrm>
        </p:spPr>
        <p:txBody>
          <a:bodyPr>
            <a:noAutofit/>
          </a:bodyPr>
          <a:lstStyle/>
          <a:p>
            <a:r>
              <a:rPr lang="en-US" sz="3200" dirty="0"/>
              <a:t>Lecture 15: Virtual Memory</a:t>
            </a:r>
          </a:p>
        </p:txBody>
      </p:sp>
      <p:sp>
        <p:nvSpPr>
          <p:cNvPr id="4" name="Title 1"/>
          <p:cNvSpPr txBox="1">
            <a:spLocks/>
          </p:cNvSpPr>
          <p:nvPr/>
        </p:nvSpPr>
        <p:spPr>
          <a:xfrm>
            <a:off x="685800" y="4643181"/>
            <a:ext cx="7848600" cy="631825"/>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endParaRPr lang="en-US" sz="2400" dirty="0">
              <a:solidFill>
                <a:schemeClr val="bg2"/>
              </a:solidFill>
            </a:endParaRPr>
          </a:p>
        </p:txBody>
      </p:sp>
    </p:spTree>
    <p:extLst>
      <p:ext uri="{BB962C8B-B14F-4D97-AF65-F5344CB8AC3E}">
        <p14:creationId xmlns:p14="http://schemas.microsoft.com/office/powerpoint/2010/main" val="179727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Multiprocessing: The Illusion</a:t>
            </a:r>
          </a:p>
        </p:txBody>
      </p:sp>
      <p:sp>
        <p:nvSpPr>
          <p:cNvPr id="4" name="Text Placeholder 3"/>
          <p:cNvSpPr>
            <a:spLocks noGrp="1"/>
          </p:cNvSpPr>
          <p:nvPr>
            <p:ph idx="1"/>
          </p:nvPr>
        </p:nvSpPr>
        <p:spPr>
          <a:xfrm>
            <a:off x="457200" y="4571828"/>
            <a:ext cx="8229600" cy="2286172"/>
          </a:xfrm>
        </p:spPr>
        <p:txBody>
          <a:bodyPr>
            <a:normAutofit fontScale="92500" lnSpcReduction="10000"/>
          </a:bodyPr>
          <a:lstStyle/>
          <a:p>
            <a:r>
              <a:rPr lang="en-US" dirty="0"/>
              <a:t>Process provides each program with two key abstractions:</a:t>
            </a:r>
          </a:p>
          <a:p>
            <a:pPr lvl="1"/>
            <a:r>
              <a:rPr lang="en-US" b="1" i="1" dirty="0">
                <a:solidFill>
                  <a:schemeClr val="accent1"/>
                </a:solidFill>
              </a:rPr>
              <a:t>Logical control flow</a:t>
            </a:r>
          </a:p>
          <a:p>
            <a:pPr lvl="2"/>
            <a:r>
              <a:rPr lang="en-US" dirty="0"/>
              <a:t>Each program seems to have exclusive use of the CPU</a:t>
            </a:r>
          </a:p>
          <a:p>
            <a:pPr lvl="2"/>
            <a:r>
              <a:rPr lang="en-US" dirty="0"/>
              <a:t>Provided by kernel mechanism called </a:t>
            </a:r>
            <a:r>
              <a:rPr lang="en-US" b="1" i="1" dirty="0">
                <a:solidFill>
                  <a:schemeClr val="accent1"/>
                </a:solidFill>
              </a:rPr>
              <a:t>context switching</a:t>
            </a:r>
          </a:p>
          <a:p>
            <a:pPr lvl="1"/>
            <a:r>
              <a:rPr lang="en-US" b="1" i="1" dirty="0">
                <a:solidFill>
                  <a:schemeClr val="accent1"/>
                </a:solidFill>
              </a:rPr>
              <a:t>Private address space</a:t>
            </a:r>
          </a:p>
          <a:p>
            <a:pPr lvl="2"/>
            <a:r>
              <a:rPr lang="en-US" dirty="0"/>
              <a:t>Each program seems to have exclusive use of main memory. </a:t>
            </a:r>
          </a:p>
          <a:p>
            <a:pPr lvl="2"/>
            <a:r>
              <a:rPr lang="en-US" dirty="0"/>
              <a:t>Provided by kernel mechanism called </a:t>
            </a:r>
            <a:r>
              <a:rPr lang="en-US" b="1" i="1" dirty="0">
                <a:solidFill>
                  <a:schemeClr val="accent1"/>
                </a:solidFill>
              </a:rPr>
              <a:t>virtual memory</a:t>
            </a:r>
          </a:p>
          <a:p>
            <a:pPr marL="548640" lvl="2" indent="0">
              <a:buNone/>
            </a:pPr>
            <a:endParaRPr lang="en-US" dirty="0"/>
          </a:p>
        </p:txBody>
      </p:sp>
      <p:sp>
        <p:nvSpPr>
          <p:cNvPr id="23" name="Rectangle 22"/>
          <p:cNvSpPr/>
          <p:nvPr/>
        </p:nvSpPr>
        <p:spPr bwMode="auto">
          <a:xfrm>
            <a:off x="1493202" y="3539017"/>
            <a:ext cx="1521183" cy="990600"/>
          </a:xfrm>
          <a:prstGeom prst="rect">
            <a:avLst/>
          </a:prstGeom>
          <a:ln>
            <a:headEnd type="none" w="med" len="med"/>
            <a:tailEnd type="arrow" w="med" len="med"/>
          </a:ln>
        </p:spPr>
        <p:style>
          <a:lnRef idx="2">
            <a:schemeClr val="accent4">
              <a:shade val="50000"/>
            </a:schemeClr>
          </a:lnRef>
          <a:fillRef idx="1">
            <a:schemeClr val="accent4"/>
          </a:fillRef>
          <a:effectRef idx="0">
            <a:schemeClr val="accent4"/>
          </a:effectRef>
          <a:fontRef idx="minor">
            <a:schemeClr val="lt1"/>
          </a:fontRef>
        </p:style>
        <p:txBody>
          <a:bodyPr rtlCol="0" anchor="t" anchorCtr="1"/>
          <a:lstStyle/>
          <a:p>
            <a:pPr algn="ctr"/>
            <a:r>
              <a:rPr lang="en-US" b="1" dirty="0">
                <a:solidFill>
                  <a:sysClr val="windowText" lastClr="000000"/>
                </a:solidFill>
              </a:rPr>
              <a:t>CPU</a:t>
            </a:r>
          </a:p>
        </p:txBody>
      </p:sp>
      <p:sp>
        <p:nvSpPr>
          <p:cNvPr id="24" name="Rectangle 23"/>
          <p:cNvSpPr/>
          <p:nvPr/>
        </p:nvSpPr>
        <p:spPr bwMode="auto">
          <a:xfrm>
            <a:off x="1645603" y="3996217"/>
            <a:ext cx="1183142" cy="304800"/>
          </a:xfrm>
          <a:prstGeom prst="rect">
            <a:avLst/>
          </a:prstGeom>
          <a:solidFill>
            <a:schemeClr val="bg1">
              <a:lumMod val="85000"/>
            </a:schemeClr>
          </a:solidFill>
          <a:ln w="25400" cap="flat" cmpd="sng" algn="ctr">
            <a:solidFill>
              <a:schemeClr val="tx1"/>
            </a:solidFill>
            <a:prstDash val="solid"/>
            <a:round/>
            <a:headEnd type="none" w="med" len="med"/>
            <a:tailEnd type="arrow" w="med" len="med"/>
          </a:ln>
          <a:effectLst/>
        </p:spPr>
        <p:txBody>
          <a:bodyPr rtlCol="0" anchor="ctr"/>
          <a:lstStyle/>
          <a:p>
            <a:pPr algn="ctr"/>
            <a:r>
              <a:rPr lang="en-US" sz="1800" dirty="0"/>
              <a:t>Registers</a:t>
            </a:r>
          </a:p>
        </p:txBody>
      </p:sp>
      <p:sp>
        <p:nvSpPr>
          <p:cNvPr id="25" name="Rectangle 24"/>
          <p:cNvSpPr/>
          <p:nvPr/>
        </p:nvSpPr>
        <p:spPr bwMode="auto">
          <a:xfrm>
            <a:off x="1496682" y="1565694"/>
            <a:ext cx="1521183" cy="1905000"/>
          </a:xfrm>
          <a:prstGeom prst="rect">
            <a:avLst/>
          </a:prstGeom>
          <a:ln>
            <a:headEnd type="none" w="med" len="med"/>
            <a:tailEnd type="arrow" w="med" len="med"/>
          </a:ln>
        </p:spPr>
        <p:style>
          <a:lnRef idx="1">
            <a:schemeClr val="accent3"/>
          </a:lnRef>
          <a:fillRef idx="2">
            <a:schemeClr val="accent3"/>
          </a:fillRef>
          <a:effectRef idx="1">
            <a:schemeClr val="accent3"/>
          </a:effectRef>
          <a:fontRef idx="minor">
            <a:schemeClr val="dk1"/>
          </a:fontRef>
        </p:style>
        <p:txBody>
          <a:bodyPr rtlCol="0" anchor="t" anchorCtr="1"/>
          <a:lstStyle/>
          <a:p>
            <a:pPr algn="ctr"/>
            <a:r>
              <a:rPr lang="en-US" b="1" dirty="0"/>
              <a:t>Memory</a:t>
            </a:r>
          </a:p>
        </p:txBody>
      </p:sp>
      <p:sp>
        <p:nvSpPr>
          <p:cNvPr id="26" name="Rectangle 25"/>
          <p:cNvSpPr/>
          <p:nvPr/>
        </p:nvSpPr>
        <p:spPr bwMode="auto">
          <a:xfrm>
            <a:off x="1633273" y="2136079"/>
            <a:ext cx="1183142" cy="304801"/>
          </a:xfrm>
          <a:prstGeom prst="rect">
            <a:avLst/>
          </a:prstGeom>
          <a:solidFill>
            <a:srgbClr val="D9D9D9"/>
          </a:solidFill>
          <a:ln w="25400" cap="flat" cmpd="sng" algn="ctr">
            <a:solidFill>
              <a:schemeClr val="tx1"/>
            </a:solidFill>
            <a:prstDash val="solid"/>
            <a:round/>
            <a:headEnd type="none" w="med" len="med"/>
            <a:tailEnd type="arrow" w="med" len="med"/>
          </a:ln>
          <a:effectLst/>
        </p:spPr>
        <p:txBody>
          <a:bodyPr rtlCol="0" anchor="ctr"/>
          <a:lstStyle/>
          <a:p>
            <a:pPr algn="ctr"/>
            <a:r>
              <a:rPr lang="en-US" sz="1800" dirty="0"/>
              <a:t>Stack</a:t>
            </a:r>
          </a:p>
        </p:txBody>
      </p:sp>
      <p:sp>
        <p:nvSpPr>
          <p:cNvPr id="27" name="Rectangle 26"/>
          <p:cNvSpPr/>
          <p:nvPr/>
        </p:nvSpPr>
        <p:spPr bwMode="auto">
          <a:xfrm>
            <a:off x="1633273" y="2440880"/>
            <a:ext cx="1183142" cy="304801"/>
          </a:xfrm>
          <a:prstGeom prst="rect">
            <a:avLst/>
          </a:prstGeom>
          <a:solidFill>
            <a:srgbClr val="D9D9D9"/>
          </a:solidFill>
          <a:ln w="25400" cap="flat" cmpd="sng" algn="ctr">
            <a:solidFill>
              <a:schemeClr val="tx1"/>
            </a:solidFill>
            <a:prstDash val="solid"/>
            <a:round/>
            <a:headEnd type="none" w="med" len="med"/>
            <a:tailEnd type="arrow" w="med" len="med"/>
          </a:ln>
          <a:effectLst/>
        </p:spPr>
        <p:txBody>
          <a:bodyPr rtlCol="0" anchor="ctr"/>
          <a:lstStyle/>
          <a:p>
            <a:pPr algn="ctr"/>
            <a:r>
              <a:rPr lang="en-US" sz="1800" dirty="0"/>
              <a:t>Heap</a:t>
            </a:r>
          </a:p>
        </p:txBody>
      </p:sp>
      <p:sp>
        <p:nvSpPr>
          <p:cNvPr id="28" name="Rectangle 27"/>
          <p:cNvSpPr/>
          <p:nvPr/>
        </p:nvSpPr>
        <p:spPr bwMode="auto">
          <a:xfrm>
            <a:off x="1633273" y="3013665"/>
            <a:ext cx="1183142" cy="304801"/>
          </a:xfrm>
          <a:prstGeom prst="rect">
            <a:avLst/>
          </a:prstGeom>
          <a:solidFill>
            <a:srgbClr val="D9D9D9"/>
          </a:solidFill>
          <a:ln w="25400" cap="flat" cmpd="sng" algn="ctr">
            <a:solidFill>
              <a:schemeClr val="tx1"/>
            </a:solidFill>
            <a:prstDash val="solid"/>
            <a:round/>
            <a:headEnd type="none" w="med" len="med"/>
            <a:tailEnd type="arrow" w="med" len="med"/>
          </a:ln>
          <a:effectLst/>
        </p:spPr>
        <p:txBody>
          <a:bodyPr rtlCol="0" anchor="ctr"/>
          <a:lstStyle/>
          <a:p>
            <a:pPr algn="ctr"/>
            <a:r>
              <a:rPr lang="en-US" sz="1800" dirty="0"/>
              <a:t>Code</a:t>
            </a:r>
          </a:p>
        </p:txBody>
      </p:sp>
      <p:sp>
        <p:nvSpPr>
          <p:cNvPr id="36" name="Rectangle 35"/>
          <p:cNvSpPr/>
          <p:nvPr/>
        </p:nvSpPr>
        <p:spPr bwMode="auto">
          <a:xfrm>
            <a:off x="1633273" y="2729584"/>
            <a:ext cx="1183142" cy="304801"/>
          </a:xfrm>
          <a:prstGeom prst="rect">
            <a:avLst/>
          </a:prstGeom>
          <a:solidFill>
            <a:srgbClr val="D9D9D9"/>
          </a:solidFill>
          <a:ln w="25400" cap="flat" cmpd="sng" algn="ctr">
            <a:solidFill>
              <a:schemeClr val="tx1"/>
            </a:solidFill>
            <a:prstDash val="solid"/>
            <a:round/>
            <a:headEnd type="none" w="med" len="med"/>
            <a:tailEnd type="arrow" w="med" len="med"/>
          </a:ln>
          <a:effectLst/>
        </p:spPr>
        <p:txBody>
          <a:bodyPr rtlCol="0" anchor="ctr"/>
          <a:lstStyle/>
          <a:p>
            <a:pPr algn="ctr"/>
            <a:r>
              <a:rPr lang="en-US" sz="1800" dirty="0"/>
              <a:t>Data</a:t>
            </a:r>
          </a:p>
        </p:txBody>
      </p:sp>
      <p:sp>
        <p:nvSpPr>
          <p:cNvPr id="37" name="Rectangle 36"/>
          <p:cNvSpPr/>
          <p:nvPr/>
        </p:nvSpPr>
        <p:spPr bwMode="auto">
          <a:xfrm>
            <a:off x="3273120" y="3539189"/>
            <a:ext cx="1521183" cy="990600"/>
          </a:xfrm>
          <a:prstGeom prst="rect">
            <a:avLst/>
          </a:prstGeom>
          <a:ln>
            <a:headEnd type="none" w="med" len="med"/>
            <a:tailEnd type="arrow" w="med" len="med"/>
          </a:ln>
        </p:spPr>
        <p:style>
          <a:lnRef idx="2">
            <a:schemeClr val="accent4">
              <a:shade val="50000"/>
            </a:schemeClr>
          </a:lnRef>
          <a:fillRef idx="1">
            <a:schemeClr val="accent4"/>
          </a:fillRef>
          <a:effectRef idx="0">
            <a:schemeClr val="accent4"/>
          </a:effectRef>
          <a:fontRef idx="minor">
            <a:schemeClr val="lt1"/>
          </a:fontRef>
        </p:style>
        <p:txBody>
          <a:bodyPr rtlCol="0" anchor="t" anchorCtr="1"/>
          <a:lstStyle/>
          <a:p>
            <a:pPr algn="ctr"/>
            <a:r>
              <a:rPr lang="en-US" b="1" dirty="0">
                <a:solidFill>
                  <a:sysClr val="windowText" lastClr="000000"/>
                </a:solidFill>
              </a:rPr>
              <a:t>CPU</a:t>
            </a:r>
          </a:p>
        </p:txBody>
      </p:sp>
      <p:sp>
        <p:nvSpPr>
          <p:cNvPr id="38" name="Rectangle 37"/>
          <p:cNvSpPr/>
          <p:nvPr/>
        </p:nvSpPr>
        <p:spPr bwMode="auto">
          <a:xfrm>
            <a:off x="3425521" y="3996389"/>
            <a:ext cx="1183142" cy="304800"/>
          </a:xfrm>
          <a:prstGeom prst="rect">
            <a:avLst/>
          </a:prstGeom>
          <a:solidFill>
            <a:schemeClr val="bg1">
              <a:lumMod val="85000"/>
            </a:schemeClr>
          </a:solidFill>
          <a:ln w="25400" cap="flat" cmpd="sng" algn="ctr">
            <a:solidFill>
              <a:schemeClr val="tx1"/>
            </a:solidFill>
            <a:prstDash val="solid"/>
            <a:round/>
            <a:headEnd type="none" w="med" len="med"/>
            <a:tailEnd type="arrow" w="med" len="med"/>
          </a:ln>
          <a:effectLst/>
        </p:spPr>
        <p:txBody>
          <a:bodyPr rtlCol="0" anchor="ctr"/>
          <a:lstStyle/>
          <a:p>
            <a:pPr algn="ctr"/>
            <a:r>
              <a:rPr lang="en-US" sz="1800" dirty="0"/>
              <a:t>Registers</a:t>
            </a:r>
          </a:p>
        </p:txBody>
      </p:sp>
      <p:sp>
        <p:nvSpPr>
          <p:cNvPr id="39" name="Rectangle 38"/>
          <p:cNvSpPr/>
          <p:nvPr/>
        </p:nvSpPr>
        <p:spPr bwMode="auto">
          <a:xfrm>
            <a:off x="3276600" y="1565866"/>
            <a:ext cx="1521183" cy="1905000"/>
          </a:xfrm>
          <a:prstGeom prst="rect">
            <a:avLst/>
          </a:prstGeom>
          <a:ln>
            <a:headEnd type="none" w="med" len="med"/>
            <a:tailEnd type="arrow" w="med" len="med"/>
          </a:ln>
        </p:spPr>
        <p:style>
          <a:lnRef idx="1">
            <a:schemeClr val="accent3"/>
          </a:lnRef>
          <a:fillRef idx="2">
            <a:schemeClr val="accent3"/>
          </a:fillRef>
          <a:effectRef idx="1">
            <a:schemeClr val="accent3"/>
          </a:effectRef>
          <a:fontRef idx="minor">
            <a:schemeClr val="dk1"/>
          </a:fontRef>
        </p:style>
        <p:txBody>
          <a:bodyPr rtlCol="0" anchor="t" anchorCtr="1"/>
          <a:lstStyle/>
          <a:p>
            <a:pPr algn="ctr"/>
            <a:r>
              <a:rPr lang="en-US" b="1" dirty="0"/>
              <a:t>Memory</a:t>
            </a:r>
          </a:p>
        </p:txBody>
      </p:sp>
      <p:sp>
        <p:nvSpPr>
          <p:cNvPr id="40" name="Rectangle 39"/>
          <p:cNvSpPr/>
          <p:nvPr/>
        </p:nvSpPr>
        <p:spPr bwMode="auto">
          <a:xfrm>
            <a:off x="3413191" y="2136251"/>
            <a:ext cx="1183142" cy="304801"/>
          </a:xfrm>
          <a:prstGeom prst="rect">
            <a:avLst/>
          </a:prstGeom>
          <a:solidFill>
            <a:srgbClr val="D9D9D9"/>
          </a:solidFill>
          <a:ln w="25400" cap="flat" cmpd="sng" algn="ctr">
            <a:solidFill>
              <a:schemeClr val="tx1"/>
            </a:solidFill>
            <a:prstDash val="solid"/>
            <a:round/>
            <a:headEnd type="none" w="med" len="med"/>
            <a:tailEnd type="arrow" w="med" len="med"/>
          </a:ln>
          <a:effectLst/>
        </p:spPr>
        <p:txBody>
          <a:bodyPr rtlCol="0" anchor="ctr"/>
          <a:lstStyle/>
          <a:p>
            <a:pPr algn="ctr"/>
            <a:r>
              <a:rPr lang="en-US" sz="1800" dirty="0"/>
              <a:t>Stack</a:t>
            </a:r>
          </a:p>
        </p:txBody>
      </p:sp>
      <p:sp>
        <p:nvSpPr>
          <p:cNvPr id="41" name="Rectangle 40"/>
          <p:cNvSpPr/>
          <p:nvPr/>
        </p:nvSpPr>
        <p:spPr bwMode="auto">
          <a:xfrm>
            <a:off x="3413191" y="2441052"/>
            <a:ext cx="1183142" cy="304801"/>
          </a:xfrm>
          <a:prstGeom prst="rect">
            <a:avLst/>
          </a:prstGeom>
          <a:solidFill>
            <a:srgbClr val="D9D9D9"/>
          </a:solidFill>
          <a:ln w="25400" cap="flat" cmpd="sng" algn="ctr">
            <a:solidFill>
              <a:schemeClr val="tx1"/>
            </a:solidFill>
            <a:prstDash val="solid"/>
            <a:round/>
            <a:headEnd type="none" w="med" len="med"/>
            <a:tailEnd type="arrow" w="med" len="med"/>
          </a:ln>
          <a:effectLst/>
        </p:spPr>
        <p:txBody>
          <a:bodyPr rtlCol="0" anchor="ctr"/>
          <a:lstStyle/>
          <a:p>
            <a:pPr algn="ctr"/>
            <a:r>
              <a:rPr lang="en-US" sz="1800" dirty="0"/>
              <a:t>Heap</a:t>
            </a:r>
          </a:p>
        </p:txBody>
      </p:sp>
      <p:sp>
        <p:nvSpPr>
          <p:cNvPr id="42" name="Rectangle 41"/>
          <p:cNvSpPr/>
          <p:nvPr/>
        </p:nvSpPr>
        <p:spPr bwMode="auto">
          <a:xfrm>
            <a:off x="3413191" y="3013837"/>
            <a:ext cx="1183142" cy="304801"/>
          </a:xfrm>
          <a:prstGeom prst="rect">
            <a:avLst/>
          </a:prstGeom>
          <a:solidFill>
            <a:srgbClr val="D9D9D9"/>
          </a:solidFill>
          <a:ln w="25400" cap="flat" cmpd="sng" algn="ctr">
            <a:solidFill>
              <a:schemeClr val="tx1"/>
            </a:solidFill>
            <a:prstDash val="solid"/>
            <a:round/>
            <a:headEnd type="none" w="med" len="med"/>
            <a:tailEnd type="arrow" w="med" len="med"/>
          </a:ln>
          <a:effectLst/>
        </p:spPr>
        <p:txBody>
          <a:bodyPr rtlCol="0" anchor="ctr"/>
          <a:lstStyle/>
          <a:p>
            <a:pPr algn="ctr"/>
            <a:r>
              <a:rPr lang="en-US" sz="1800" dirty="0"/>
              <a:t>Code</a:t>
            </a:r>
          </a:p>
        </p:txBody>
      </p:sp>
      <p:sp>
        <p:nvSpPr>
          <p:cNvPr id="43" name="Rectangle 42"/>
          <p:cNvSpPr/>
          <p:nvPr/>
        </p:nvSpPr>
        <p:spPr bwMode="auto">
          <a:xfrm>
            <a:off x="3413191" y="2729756"/>
            <a:ext cx="1183142" cy="304801"/>
          </a:xfrm>
          <a:prstGeom prst="rect">
            <a:avLst/>
          </a:prstGeom>
          <a:solidFill>
            <a:srgbClr val="D9D9D9"/>
          </a:solidFill>
          <a:ln w="25400" cap="flat" cmpd="sng" algn="ctr">
            <a:solidFill>
              <a:schemeClr val="tx1"/>
            </a:solidFill>
            <a:prstDash val="solid"/>
            <a:round/>
            <a:headEnd type="none" w="med" len="med"/>
            <a:tailEnd type="arrow" w="med" len="med"/>
          </a:ln>
          <a:effectLst/>
        </p:spPr>
        <p:txBody>
          <a:bodyPr rtlCol="0" anchor="ctr"/>
          <a:lstStyle/>
          <a:p>
            <a:pPr algn="ctr"/>
            <a:r>
              <a:rPr lang="en-US" sz="1800" dirty="0"/>
              <a:t>Data</a:t>
            </a:r>
          </a:p>
        </p:txBody>
      </p:sp>
      <p:sp>
        <p:nvSpPr>
          <p:cNvPr id="3" name="TextBox 2"/>
          <p:cNvSpPr txBox="1"/>
          <p:nvPr/>
        </p:nvSpPr>
        <p:spPr>
          <a:xfrm>
            <a:off x="5012487" y="2441052"/>
            <a:ext cx="569064" cy="646331"/>
          </a:xfrm>
          <a:prstGeom prst="rect">
            <a:avLst/>
          </a:prstGeom>
          <a:noFill/>
        </p:spPr>
        <p:txBody>
          <a:bodyPr wrap="square" rtlCol="0">
            <a:spAutoFit/>
          </a:bodyPr>
          <a:lstStyle/>
          <a:p>
            <a:r>
              <a:rPr lang="en-US" sz="3600" dirty="0">
                <a:latin typeface="Calibri" pitchFamily="34" charset="0"/>
              </a:rPr>
              <a:t>…</a:t>
            </a:r>
          </a:p>
        </p:txBody>
      </p:sp>
      <p:sp>
        <p:nvSpPr>
          <p:cNvPr id="44" name="Rectangle 43"/>
          <p:cNvSpPr/>
          <p:nvPr/>
        </p:nvSpPr>
        <p:spPr bwMode="auto">
          <a:xfrm>
            <a:off x="5850023" y="3539189"/>
            <a:ext cx="1521183" cy="990600"/>
          </a:xfrm>
          <a:prstGeom prst="rect">
            <a:avLst/>
          </a:prstGeom>
          <a:ln>
            <a:headEnd type="none" w="med" len="med"/>
            <a:tailEnd type="arrow" w="med" len="med"/>
          </a:ln>
        </p:spPr>
        <p:style>
          <a:lnRef idx="2">
            <a:schemeClr val="accent4">
              <a:shade val="50000"/>
            </a:schemeClr>
          </a:lnRef>
          <a:fillRef idx="1">
            <a:schemeClr val="accent4"/>
          </a:fillRef>
          <a:effectRef idx="0">
            <a:schemeClr val="accent4"/>
          </a:effectRef>
          <a:fontRef idx="minor">
            <a:schemeClr val="lt1"/>
          </a:fontRef>
        </p:style>
        <p:txBody>
          <a:bodyPr rtlCol="0" anchor="t" anchorCtr="1"/>
          <a:lstStyle/>
          <a:p>
            <a:pPr algn="ctr"/>
            <a:r>
              <a:rPr lang="en-US" b="1" dirty="0">
                <a:solidFill>
                  <a:sysClr val="windowText" lastClr="000000"/>
                </a:solidFill>
              </a:rPr>
              <a:t>CPU</a:t>
            </a:r>
          </a:p>
        </p:txBody>
      </p:sp>
      <p:sp>
        <p:nvSpPr>
          <p:cNvPr id="45" name="Rectangle 44"/>
          <p:cNvSpPr/>
          <p:nvPr/>
        </p:nvSpPr>
        <p:spPr bwMode="auto">
          <a:xfrm>
            <a:off x="6002424" y="3996389"/>
            <a:ext cx="1183142" cy="304800"/>
          </a:xfrm>
          <a:prstGeom prst="rect">
            <a:avLst/>
          </a:prstGeom>
          <a:solidFill>
            <a:schemeClr val="bg1">
              <a:lumMod val="85000"/>
            </a:schemeClr>
          </a:solidFill>
          <a:ln w="25400" cap="flat" cmpd="sng" algn="ctr">
            <a:solidFill>
              <a:schemeClr val="tx1"/>
            </a:solidFill>
            <a:prstDash val="solid"/>
            <a:round/>
            <a:headEnd type="none" w="med" len="med"/>
            <a:tailEnd type="arrow" w="med" len="med"/>
          </a:ln>
          <a:effectLst/>
        </p:spPr>
        <p:txBody>
          <a:bodyPr rtlCol="0" anchor="ctr"/>
          <a:lstStyle/>
          <a:p>
            <a:pPr algn="ctr"/>
            <a:r>
              <a:rPr lang="en-US" sz="1800" dirty="0"/>
              <a:t>Registers</a:t>
            </a:r>
          </a:p>
        </p:txBody>
      </p:sp>
      <p:sp>
        <p:nvSpPr>
          <p:cNvPr id="46" name="Rectangle 45"/>
          <p:cNvSpPr/>
          <p:nvPr/>
        </p:nvSpPr>
        <p:spPr bwMode="auto">
          <a:xfrm>
            <a:off x="5853503" y="1565866"/>
            <a:ext cx="1521183" cy="1905000"/>
          </a:xfrm>
          <a:prstGeom prst="rect">
            <a:avLst/>
          </a:prstGeom>
          <a:ln>
            <a:headEnd type="none" w="med" len="med"/>
            <a:tailEnd type="arrow" w="med" len="med"/>
          </a:ln>
        </p:spPr>
        <p:style>
          <a:lnRef idx="1">
            <a:schemeClr val="accent3"/>
          </a:lnRef>
          <a:fillRef idx="2">
            <a:schemeClr val="accent3"/>
          </a:fillRef>
          <a:effectRef idx="1">
            <a:schemeClr val="accent3"/>
          </a:effectRef>
          <a:fontRef idx="minor">
            <a:schemeClr val="dk1"/>
          </a:fontRef>
        </p:style>
        <p:txBody>
          <a:bodyPr rtlCol="0" anchor="t" anchorCtr="1"/>
          <a:lstStyle/>
          <a:p>
            <a:pPr algn="ctr"/>
            <a:r>
              <a:rPr lang="en-US" b="1" dirty="0"/>
              <a:t>Memory</a:t>
            </a:r>
          </a:p>
        </p:txBody>
      </p:sp>
      <p:sp>
        <p:nvSpPr>
          <p:cNvPr id="47" name="Rectangle 46"/>
          <p:cNvSpPr/>
          <p:nvPr/>
        </p:nvSpPr>
        <p:spPr bwMode="auto">
          <a:xfrm>
            <a:off x="5990094" y="2136251"/>
            <a:ext cx="1183142" cy="304801"/>
          </a:xfrm>
          <a:prstGeom prst="rect">
            <a:avLst/>
          </a:prstGeom>
          <a:solidFill>
            <a:srgbClr val="D9D9D9"/>
          </a:solidFill>
          <a:ln w="25400" cap="flat" cmpd="sng" algn="ctr">
            <a:solidFill>
              <a:schemeClr val="tx1"/>
            </a:solidFill>
            <a:prstDash val="solid"/>
            <a:round/>
            <a:headEnd type="none" w="med" len="med"/>
            <a:tailEnd type="arrow" w="med" len="med"/>
          </a:ln>
          <a:effectLst/>
        </p:spPr>
        <p:txBody>
          <a:bodyPr rtlCol="0" anchor="ctr"/>
          <a:lstStyle/>
          <a:p>
            <a:pPr algn="ctr"/>
            <a:r>
              <a:rPr lang="en-US" sz="1800" dirty="0"/>
              <a:t>Stack</a:t>
            </a:r>
          </a:p>
        </p:txBody>
      </p:sp>
      <p:sp>
        <p:nvSpPr>
          <p:cNvPr id="48" name="Rectangle 47"/>
          <p:cNvSpPr/>
          <p:nvPr/>
        </p:nvSpPr>
        <p:spPr bwMode="auto">
          <a:xfrm>
            <a:off x="5990094" y="2441052"/>
            <a:ext cx="1183142" cy="304801"/>
          </a:xfrm>
          <a:prstGeom prst="rect">
            <a:avLst/>
          </a:prstGeom>
          <a:solidFill>
            <a:srgbClr val="D9D9D9"/>
          </a:solidFill>
          <a:ln w="25400" cap="flat" cmpd="sng" algn="ctr">
            <a:solidFill>
              <a:schemeClr val="tx1"/>
            </a:solidFill>
            <a:prstDash val="solid"/>
            <a:round/>
            <a:headEnd type="none" w="med" len="med"/>
            <a:tailEnd type="arrow" w="med" len="med"/>
          </a:ln>
          <a:effectLst/>
        </p:spPr>
        <p:txBody>
          <a:bodyPr rtlCol="0" anchor="ctr"/>
          <a:lstStyle/>
          <a:p>
            <a:pPr algn="ctr"/>
            <a:r>
              <a:rPr lang="en-US" sz="1800" dirty="0"/>
              <a:t>Heap</a:t>
            </a:r>
          </a:p>
        </p:txBody>
      </p:sp>
      <p:sp>
        <p:nvSpPr>
          <p:cNvPr id="49" name="Rectangle 48"/>
          <p:cNvSpPr/>
          <p:nvPr/>
        </p:nvSpPr>
        <p:spPr bwMode="auto">
          <a:xfrm>
            <a:off x="5990094" y="3013837"/>
            <a:ext cx="1183142" cy="304801"/>
          </a:xfrm>
          <a:prstGeom prst="rect">
            <a:avLst/>
          </a:prstGeom>
          <a:solidFill>
            <a:srgbClr val="D9D9D9"/>
          </a:solidFill>
          <a:ln w="25400" cap="flat" cmpd="sng" algn="ctr">
            <a:solidFill>
              <a:schemeClr val="tx1"/>
            </a:solidFill>
            <a:prstDash val="solid"/>
            <a:round/>
            <a:headEnd type="none" w="med" len="med"/>
            <a:tailEnd type="arrow" w="med" len="med"/>
          </a:ln>
          <a:effectLst/>
        </p:spPr>
        <p:txBody>
          <a:bodyPr rtlCol="0" anchor="ctr"/>
          <a:lstStyle/>
          <a:p>
            <a:pPr algn="ctr"/>
            <a:r>
              <a:rPr lang="en-US" sz="1800" dirty="0"/>
              <a:t>Code</a:t>
            </a:r>
          </a:p>
        </p:txBody>
      </p:sp>
      <p:sp>
        <p:nvSpPr>
          <p:cNvPr id="50" name="Rectangle 49"/>
          <p:cNvSpPr/>
          <p:nvPr/>
        </p:nvSpPr>
        <p:spPr bwMode="auto">
          <a:xfrm>
            <a:off x="5990094" y="2729756"/>
            <a:ext cx="1183142" cy="304801"/>
          </a:xfrm>
          <a:prstGeom prst="rect">
            <a:avLst/>
          </a:prstGeom>
          <a:solidFill>
            <a:srgbClr val="D9D9D9"/>
          </a:solidFill>
          <a:ln w="25400" cap="flat" cmpd="sng" algn="ctr">
            <a:solidFill>
              <a:schemeClr val="tx1"/>
            </a:solidFill>
            <a:prstDash val="solid"/>
            <a:round/>
            <a:headEnd type="none" w="med" len="med"/>
            <a:tailEnd type="arrow" w="med" len="med"/>
          </a:ln>
          <a:effectLst/>
        </p:spPr>
        <p:txBody>
          <a:bodyPr rtlCol="0" anchor="ctr"/>
          <a:lstStyle/>
          <a:p>
            <a:pPr algn="ctr"/>
            <a:r>
              <a:rPr lang="en-US" sz="1800" dirty="0"/>
              <a:t>Data</a:t>
            </a:r>
          </a:p>
        </p:txBody>
      </p:sp>
    </p:spTree>
    <p:extLst>
      <p:ext uri="{BB962C8B-B14F-4D97-AF65-F5344CB8AC3E}">
        <p14:creationId xmlns:p14="http://schemas.microsoft.com/office/powerpoint/2010/main" val="1628558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Multiprocessing: The Reality</a:t>
            </a:r>
          </a:p>
        </p:txBody>
      </p:sp>
      <p:sp>
        <p:nvSpPr>
          <p:cNvPr id="3" name="Content Placeholder 2"/>
          <p:cNvSpPr>
            <a:spLocks noGrp="1"/>
          </p:cNvSpPr>
          <p:nvPr>
            <p:ph idx="1"/>
          </p:nvPr>
        </p:nvSpPr>
        <p:spPr>
          <a:solidFill>
            <a:schemeClr val="bg1">
              <a:alpha val="76000"/>
            </a:schemeClr>
          </a:solidFill>
        </p:spPr>
        <p:txBody>
          <a:bodyPr>
            <a:normAutofit/>
          </a:bodyPr>
          <a:lstStyle/>
          <a:p>
            <a:r>
              <a:rPr lang="en-US" dirty="0"/>
              <a:t>Computer runs many processes simultaneously</a:t>
            </a:r>
          </a:p>
          <a:p>
            <a:r>
              <a:rPr lang="en-US" dirty="0"/>
              <a:t>Running program “top” on Mac</a:t>
            </a:r>
          </a:p>
          <a:p>
            <a:pPr lvl="1"/>
            <a:r>
              <a:rPr lang="en-US" dirty="0"/>
              <a:t>System has 547 processes, 5 of which are active</a:t>
            </a:r>
          </a:p>
          <a:p>
            <a:pPr lvl="1"/>
            <a:r>
              <a:rPr lang="en-US" dirty="0"/>
              <a:t>Identified by Process ID (PID)</a:t>
            </a:r>
          </a:p>
        </p:txBody>
      </p:sp>
      <p:pic>
        <p:nvPicPr>
          <p:cNvPr id="11" name="Picture 10" descr="A screenshot of a computer code&#10;&#10;AI-generated content may be incorrect.">
            <a:extLst>
              <a:ext uri="{FF2B5EF4-FFF2-40B4-BE49-F238E27FC236}">
                <a16:creationId xmlns:a16="http://schemas.microsoft.com/office/drawing/2014/main" id="{2DFE3EF9-250F-5AD0-CF72-70B7B3C010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8352" y="3627120"/>
            <a:ext cx="4887295" cy="2667000"/>
          </a:xfrm>
          <a:prstGeom prst="rect">
            <a:avLst/>
          </a:prstGeom>
        </p:spPr>
      </p:pic>
      <p:pic>
        <p:nvPicPr>
          <p:cNvPr id="5" name="Content Placeholder 7">
            <a:extLst>
              <a:ext uri="{FF2B5EF4-FFF2-40B4-BE49-F238E27FC236}">
                <a16:creationId xmlns:a16="http://schemas.microsoft.com/office/drawing/2014/main" id="{D050F813-8CE7-FE4D-8652-AEBB084E2A4C}"/>
              </a:ext>
            </a:extLst>
          </p:cNvPr>
          <p:cNvPicPr>
            <a:picLocks noChangeAspect="1"/>
          </p:cNvPicPr>
          <p:nvPr/>
        </p:nvPicPr>
        <p:blipFill rotWithShape="1">
          <a:blip r:embed="rId4">
            <a:extLst>
              <a:ext uri="{28A0092B-C50C-407E-A947-70E740481C1C}">
                <a14:useLocalDpi xmlns:a14="http://schemas.microsoft.com/office/drawing/2010/main" val="0"/>
              </a:ext>
            </a:extLst>
          </a:blip>
          <a:srcRect l="10975" t="19026" r="23428" b="17118"/>
          <a:stretch/>
        </p:blipFill>
        <p:spPr>
          <a:xfrm>
            <a:off x="1712127" y="3234345"/>
            <a:ext cx="5334000" cy="3452549"/>
          </a:xfrm>
          <a:prstGeom prst="rect">
            <a:avLst/>
          </a:prstGeom>
        </p:spPr>
      </p:pic>
    </p:spTree>
    <p:extLst>
      <p:ext uri="{BB962C8B-B14F-4D97-AF65-F5344CB8AC3E}">
        <p14:creationId xmlns:p14="http://schemas.microsoft.com/office/powerpoint/2010/main" val="4140219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Virtual Memory Goals</a:t>
            </a:r>
          </a:p>
        </p:txBody>
      </p:sp>
      <p:sp>
        <p:nvSpPr>
          <p:cNvPr id="6" name="Content Placeholder 5"/>
          <p:cNvSpPr>
            <a:spLocks noGrp="1"/>
          </p:cNvSpPr>
          <p:nvPr>
            <p:ph sz="half" idx="2"/>
          </p:nvPr>
        </p:nvSpPr>
        <p:spPr>
          <a:xfrm>
            <a:off x="4419600" y="1828800"/>
            <a:ext cx="4038600" cy="4562856"/>
          </a:xfrm>
        </p:spPr>
        <p:txBody>
          <a:bodyPr>
            <a:normAutofit fontScale="70000" lnSpcReduction="20000"/>
          </a:bodyPr>
          <a:lstStyle/>
          <a:p>
            <a:r>
              <a:rPr lang="en-US" sz="3000" b="1" dirty="0">
                <a:solidFill>
                  <a:schemeClr val="accent1"/>
                </a:solidFill>
              </a:rPr>
              <a:t>Isolation: </a:t>
            </a:r>
            <a:r>
              <a:rPr lang="en-US" sz="3000" dirty="0"/>
              <a:t>don’t want different process states collided in physical memory</a:t>
            </a:r>
          </a:p>
          <a:p>
            <a:pPr marL="0" indent="0">
              <a:buNone/>
            </a:pPr>
            <a:r>
              <a:rPr lang="en-US" sz="3000" dirty="0"/>
              <a:t> </a:t>
            </a:r>
          </a:p>
          <a:p>
            <a:r>
              <a:rPr lang="en-US" sz="3000" b="1" dirty="0">
                <a:solidFill>
                  <a:schemeClr val="accent1"/>
                </a:solidFill>
              </a:rPr>
              <a:t>Efficiency:</a:t>
            </a:r>
            <a:r>
              <a:rPr lang="en-US" sz="3000" dirty="0">
                <a:solidFill>
                  <a:schemeClr val="accent1"/>
                </a:solidFill>
              </a:rPr>
              <a:t> </a:t>
            </a:r>
            <a:r>
              <a:rPr lang="en-US" sz="3000" dirty="0"/>
              <a:t>want fast reads/writes to memory</a:t>
            </a:r>
          </a:p>
          <a:p>
            <a:endParaRPr lang="en-US" sz="3000" b="1" dirty="0">
              <a:solidFill>
                <a:schemeClr val="accent1"/>
              </a:solidFill>
            </a:endParaRPr>
          </a:p>
          <a:p>
            <a:r>
              <a:rPr lang="en-US" sz="3000" b="1" dirty="0">
                <a:solidFill>
                  <a:schemeClr val="accent1"/>
                </a:solidFill>
              </a:rPr>
              <a:t>Sharing: </a:t>
            </a:r>
            <a:r>
              <a:rPr lang="en-US" sz="3000" dirty="0"/>
              <a:t>want option to overlap for communication</a:t>
            </a:r>
          </a:p>
          <a:p>
            <a:endParaRPr lang="en-US" sz="3000" dirty="0"/>
          </a:p>
          <a:p>
            <a:r>
              <a:rPr lang="en-US" sz="3000" b="1" dirty="0">
                <a:solidFill>
                  <a:schemeClr val="accent1"/>
                </a:solidFill>
              </a:rPr>
              <a:t>Utilization: </a:t>
            </a:r>
            <a:r>
              <a:rPr lang="en-US" sz="3000" dirty="0"/>
              <a:t>want best use of limited resource</a:t>
            </a:r>
          </a:p>
          <a:p>
            <a:pPr marL="0" indent="0">
              <a:buNone/>
            </a:pPr>
            <a:endParaRPr lang="en-US" sz="3000" dirty="0"/>
          </a:p>
          <a:p>
            <a:r>
              <a:rPr lang="en-US" sz="3000" b="1" dirty="0">
                <a:solidFill>
                  <a:schemeClr val="accent1"/>
                </a:solidFill>
              </a:rPr>
              <a:t>Virtualization: </a:t>
            </a:r>
            <a:r>
              <a:rPr lang="en-US" sz="3000" dirty="0"/>
              <a:t>want to create illusion of more resources</a:t>
            </a:r>
          </a:p>
          <a:p>
            <a:endParaRPr lang="en-US" sz="3000" dirty="0"/>
          </a:p>
          <a:p>
            <a:endParaRPr lang="en-US" sz="3000" dirty="0"/>
          </a:p>
          <a:p>
            <a:endParaRPr lang="en-US" dirty="0"/>
          </a:p>
        </p:txBody>
      </p:sp>
      <p:grpSp>
        <p:nvGrpSpPr>
          <p:cNvPr id="7" name="Group 6">
            <a:extLst>
              <a:ext uri="{FF2B5EF4-FFF2-40B4-BE49-F238E27FC236}">
                <a16:creationId xmlns:a16="http://schemas.microsoft.com/office/drawing/2014/main" id="{A9BB55E5-5BB3-3744-AB05-97028E8698A8}"/>
              </a:ext>
            </a:extLst>
          </p:cNvPr>
          <p:cNvGrpSpPr/>
          <p:nvPr/>
        </p:nvGrpSpPr>
        <p:grpSpPr>
          <a:xfrm>
            <a:off x="990600" y="1673352"/>
            <a:ext cx="2667000" cy="4718304"/>
            <a:chOff x="6057900" y="2525269"/>
            <a:chExt cx="1752600" cy="2487168"/>
          </a:xfrm>
        </p:grpSpPr>
        <p:sp>
          <p:nvSpPr>
            <p:cNvPr id="8" name="Rectangle 7">
              <a:extLst>
                <a:ext uri="{FF2B5EF4-FFF2-40B4-BE49-F238E27FC236}">
                  <a16:creationId xmlns:a16="http://schemas.microsoft.com/office/drawing/2014/main" id="{CB52A0F3-4546-144A-8E95-15BEBA8291A3}"/>
                </a:ext>
              </a:extLst>
            </p:cNvPr>
            <p:cNvSpPr/>
            <p:nvPr/>
          </p:nvSpPr>
          <p:spPr>
            <a:xfrm>
              <a:off x="6057900" y="4683253"/>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Code</a:t>
              </a:r>
            </a:p>
          </p:txBody>
        </p:sp>
        <p:sp>
          <p:nvSpPr>
            <p:cNvPr id="9" name="Rectangle 8">
              <a:extLst>
                <a:ext uri="{FF2B5EF4-FFF2-40B4-BE49-F238E27FC236}">
                  <a16:creationId xmlns:a16="http://schemas.microsoft.com/office/drawing/2014/main" id="{46A5B2D6-EB0A-3F42-99B9-2D3591AA94B1}"/>
                </a:ext>
              </a:extLst>
            </p:cNvPr>
            <p:cNvSpPr/>
            <p:nvPr/>
          </p:nvSpPr>
          <p:spPr>
            <a:xfrm>
              <a:off x="6057900" y="4354069"/>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Data</a:t>
              </a:r>
            </a:p>
          </p:txBody>
        </p:sp>
        <p:sp>
          <p:nvSpPr>
            <p:cNvPr id="10" name="Rectangle 9">
              <a:extLst>
                <a:ext uri="{FF2B5EF4-FFF2-40B4-BE49-F238E27FC236}">
                  <a16:creationId xmlns:a16="http://schemas.microsoft.com/office/drawing/2014/main" id="{B1B4EA3B-4FA3-894D-8DE8-32CDF2E16C7D}"/>
                </a:ext>
              </a:extLst>
            </p:cNvPr>
            <p:cNvSpPr/>
            <p:nvPr/>
          </p:nvSpPr>
          <p:spPr>
            <a:xfrm>
              <a:off x="6057902" y="2525269"/>
              <a:ext cx="1752595"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Stack</a:t>
              </a:r>
            </a:p>
          </p:txBody>
        </p:sp>
        <p:sp>
          <p:nvSpPr>
            <p:cNvPr id="11" name="Rectangle 10">
              <a:extLst>
                <a:ext uri="{FF2B5EF4-FFF2-40B4-BE49-F238E27FC236}">
                  <a16:creationId xmlns:a16="http://schemas.microsoft.com/office/drawing/2014/main" id="{78433BCD-1FC0-4945-94EE-DCCFF5BAF08A}"/>
                </a:ext>
              </a:extLst>
            </p:cNvPr>
            <p:cNvSpPr/>
            <p:nvPr/>
          </p:nvSpPr>
          <p:spPr>
            <a:xfrm>
              <a:off x="6057900" y="3033269"/>
              <a:ext cx="1752600" cy="84030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49251554-7D0C-9744-8B53-8B91AEB81B58}"/>
                </a:ext>
              </a:extLst>
            </p:cNvPr>
            <p:cNvSpPr/>
            <p:nvPr/>
          </p:nvSpPr>
          <p:spPr>
            <a:xfrm>
              <a:off x="6057900" y="3873574"/>
              <a:ext cx="1752600"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Heap</a:t>
              </a:r>
            </a:p>
          </p:txBody>
        </p:sp>
      </p:grpSp>
      <p:cxnSp>
        <p:nvCxnSpPr>
          <p:cNvPr id="13" name="Straight Arrow Connector 12">
            <a:extLst>
              <a:ext uri="{FF2B5EF4-FFF2-40B4-BE49-F238E27FC236}">
                <a16:creationId xmlns:a16="http://schemas.microsoft.com/office/drawing/2014/main" id="{3FD6DC11-358B-E947-A04A-9577AE331EC1}"/>
              </a:ext>
            </a:extLst>
          </p:cNvPr>
          <p:cNvCxnSpPr>
            <a:cxnSpLocks/>
            <a:stCxn id="12" idx="0"/>
          </p:cNvCxnSpPr>
          <p:nvPr/>
        </p:nvCxnSpPr>
        <p:spPr>
          <a:xfrm flipH="1" flipV="1">
            <a:off x="2321716" y="3727704"/>
            <a:ext cx="2384" cy="50346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4" name="Straight Arrow Connector 13">
            <a:extLst>
              <a:ext uri="{FF2B5EF4-FFF2-40B4-BE49-F238E27FC236}">
                <a16:creationId xmlns:a16="http://schemas.microsoft.com/office/drawing/2014/main" id="{68824015-E7DF-244A-AD0D-4B0CDB94D3D5}"/>
              </a:ext>
            </a:extLst>
          </p:cNvPr>
          <p:cNvCxnSpPr>
            <a:cxnSpLocks/>
            <a:stCxn id="11" idx="0"/>
          </p:cNvCxnSpPr>
          <p:nvPr/>
        </p:nvCxnSpPr>
        <p:spPr>
          <a:xfrm flipH="1">
            <a:off x="2321716" y="2637058"/>
            <a:ext cx="2384" cy="481046"/>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785343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Address Translation</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5857" r="17976"/>
          <a:stretch/>
        </p:blipFill>
        <p:spPr>
          <a:xfrm>
            <a:off x="1655364" y="1994588"/>
            <a:ext cx="1414072" cy="1414072"/>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2906" y="5482249"/>
            <a:ext cx="1768930" cy="990600"/>
          </a:xfrm>
          <a:prstGeom prst="rect">
            <a:avLst/>
          </a:prstGeom>
        </p:spPr>
      </p:pic>
      <p:sp>
        <p:nvSpPr>
          <p:cNvPr id="3" name="Rectangle 2">
            <a:extLst>
              <a:ext uri="{FF2B5EF4-FFF2-40B4-BE49-F238E27FC236}">
                <a16:creationId xmlns:a16="http://schemas.microsoft.com/office/drawing/2014/main" id="{D475691C-438E-9844-868B-79643EF771A5}"/>
              </a:ext>
            </a:extLst>
          </p:cNvPr>
          <p:cNvSpPr/>
          <p:nvPr/>
        </p:nvSpPr>
        <p:spPr>
          <a:xfrm>
            <a:off x="5355436" y="2014302"/>
            <a:ext cx="1371600" cy="141469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MMU</a:t>
            </a:r>
          </a:p>
        </p:txBody>
      </p:sp>
      <p:grpSp>
        <p:nvGrpSpPr>
          <p:cNvPr id="11" name="Group 10">
            <a:extLst>
              <a:ext uri="{FF2B5EF4-FFF2-40B4-BE49-F238E27FC236}">
                <a16:creationId xmlns:a16="http://schemas.microsoft.com/office/drawing/2014/main" id="{F67885EB-F562-0C45-A0FE-9CF32EECFDBA}"/>
              </a:ext>
            </a:extLst>
          </p:cNvPr>
          <p:cNvGrpSpPr/>
          <p:nvPr/>
        </p:nvGrpSpPr>
        <p:grpSpPr>
          <a:xfrm>
            <a:off x="3090872" y="2362200"/>
            <a:ext cx="2286000" cy="369332"/>
            <a:chOff x="3069436" y="2362200"/>
            <a:chExt cx="2286000" cy="369332"/>
          </a:xfrm>
        </p:grpSpPr>
        <p:cxnSp>
          <p:nvCxnSpPr>
            <p:cNvPr id="9" name="Straight Arrow Connector 8">
              <a:extLst>
                <a:ext uri="{FF2B5EF4-FFF2-40B4-BE49-F238E27FC236}">
                  <a16:creationId xmlns:a16="http://schemas.microsoft.com/office/drawing/2014/main" id="{AA0D5202-3595-5043-ACE6-070BE19F188C}"/>
                </a:ext>
              </a:extLst>
            </p:cNvPr>
            <p:cNvCxnSpPr>
              <a:stCxn id="7" idx="3"/>
            </p:cNvCxnSpPr>
            <p:nvPr/>
          </p:nvCxnSpPr>
          <p:spPr>
            <a:xfrm>
              <a:off x="3069436" y="2701624"/>
              <a:ext cx="2286000" cy="708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0" name="TextBox 9">
              <a:extLst>
                <a:ext uri="{FF2B5EF4-FFF2-40B4-BE49-F238E27FC236}">
                  <a16:creationId xmlns:a16="http://schemas.microsoft.com/office/drawing/2014/main" id="{564D7E64-155F-2B48-90E7-C0D4D3B51370}"/>
                </a:ext>
              </a:extLst>
            </p:cNvPr>
            <p:cNvSpPr txBox="1"/>
            <p:nvPr/>
          </p:nvSpPr>
          <p:spPr>
            <a:xfrm>
              <a:off x="3351695" y="2362200"/>
              <a:ext cx="1732269" cy="369332"/>
            </a:xfrm>
            <a:prstGeom prst="rect">
              <a:avLst/>
            </a:prstGeom>
            <a:noFill/>
          </p:spPr>
          <p:txBody>
            <a:bodyPr wrap="none" rtlCol="0">
              <a:spAutoFit/>
            </a:bodyPr>
            <a:lstStyle/>
            <a:p>
              <a:r>
                <a:rPr lang="en-US" dirty="0"/>
                <a:t>Virtual Address</a:t>
              </a:r>
            </a:p>
          </p:txBody>
        </p:sp>
      </p:grpSp>
      <p:grpSp>
        <p:nvGrpSpPr>
          <p:cNvPr id="12" name="Group 11">
            <a:extLst>
              <a:ext uri="{FF2B5EF4-FFF2-40B4-BE49-F238E27FC236}">
                <a16:creationId xmlns:a16="http://schemas.microsoft.com/office/drawing/2014/main" id="{0B45D13A-F510-B84E-80FC-CB0B5BA5FC28}"/>
              </a:ext>
            </a:extLst>
          </p:cNvPr>
          <p:cNvGrpSpPr/>
          <p:nvPr/>
        </p:nvGrpSpPr>
        <p:grpSpPr>
          <a:xfrm>
            <a:off x="6727036" y="2352319"/>
            <a:ext cx="1290894" cy="369332"/>
            <a:chOff x="2743200" y="2362200"/>
            <a:chExt cx="1290894" cy="369332"/>
          </a:xfrm>
        </p:grpSpPr>
        <p:cxnSp>
          <p:nvCxnSpPr>
            <p:cNvPr id="13" name="Straight Arrow Connector 12">
              <a:extLst>
                <a:ext uri="{FF2B5EF4-FFF2-40B4-BE49-F238E27FC236}">
                  <a16:creationId xmlns:a16="http://schemas.microsoft.com/office/drawing/2014/main" id="{7D251C7B-622B-4A46-9EC7-3EB038D6E1CD}"/>
                </a:ext>
              </a:extLst>
            </p:cNvPr>
            <p:cNvCxnSpPr>
              <a:cxnSpLocks/>
            </p:cNvCxnSpPr>
            <p:nvPr/>
          </p:nvCxnSpPr>
          <p:spPr>
            <a:xfrm>
              <a:off x="2743200" y="2701624"/>
              <a:ext cx="1290894"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4" name="TextBox 13">
              <a:extLst>
                <a:ext uri="{FF2B5EF4-FFF2-40B4-BE49-F238E27FC236}">
                  <a16:creationId xmlns:a16="http://schemas.microsoft.com/office/drawing/2014/main" id="{5ADC23CF-345E-7F45-BADF-DFD28EBB42BB}"/>
                </a:ext>
              </a:extLst>
            </p:cNvPr>
            <p:cNvSpPr txBox="1"/>
            <p:nvPr/>
          </p:nvSpPr>
          <p:spPr>
            <a:xfrm>
              <a:off x="2949873" y="2362200"/>
              <a:ext cx="838691" cy="369332"/>
            </a:xfrm>
            <a:prstGeom prst="rect">
              <a:avLst/>
            </a:prstGeom>
            <a:noFill/>
          </p:spPr>
          <p:txBody>
            <a:bodyPr wrap="none" rtlCol="0">
              <a:spAutoFit/>
            </a:bodyPr>
            <a:lstStyle/>
            <a:p>
              <a:r>
                <a:rPr lang="en-US" dirty="0"/>
                <a:t>invalid</a:t>
              </a:r>
            </a:p>
          </p:txBody>
        </p:sp>
      </p:grpSp>
      <p:sp>
        <p:nvSpPr>
          <p:cNvPr id="16" name="TextBox 15">
            <a:extLst>
              <a:ext uri="{FF2B5EF4-FFF2-40B4-BE49-F238E27FC236}">
                <a16:creationId xmlns:a16="http://schemas.microsoft.com/office/drawing/2014/main" id="{8A773EFF-C07D-4746-95D8-634A953CF94E}"/>
              </a:ext>
            </a:extLst>
          </p:cNvPr>
          <p:cNvSpPr txBox="1"/>
          <p:nvPr/>
        </p:nvSpPr>
        <p:spPr>
          <a:xfrm>
            <a:off x="8022436" y="2514600"/>
            <a:ext cx="1197764" cy="369332"/>
          </a:xfrm>
          <a:prstGeom prst="rect">
            <a:avLst/>
          </a:prstGeom>
          <a:noFill/>
        </p:spPr>
        <p:txBody>
          <a:bodyPr wrap="none" rtlCol="0">
            <a:spAutoFit/>
          </a:bodyPr>
          <a:lstStyle/>
          <a:p>
            <a:r>
              <a:rPr lang="en-US" dirty="0"/>
              <a:t>Exception</a:t>
            </a:r>
          </a:p>
        </p:txBody>
      </p:sp>
      <p:grpSp>
        <p:nvGrpSpPr>
          <p:cNvPr id="17" name="Group 16">
            <a:extLst>
              <a:ext uri="{FF2B5EF4-FFF2-40B4-BE49-F238E27FC236}">
                <a16:creationId xmlns:a16="http://schemas.microsoft.com/office/drawing/2014/main" id="{1074039D-1D6F-4243-B2DD-4C0D0118CFEF}"/>
              </a:ext>
            </a:extLst>
          </p:cNvPr>
          <p:cNvGrpSpPr/>
          <p:nvPr/>
        </p:nvGrpSpPr>
        <p:grpSpPr>
          <a:xfrm rot="5400000">
            <a:off x="4834214" y="4681817"/>
            <a:ext cx="2879716" cy="405854"/>
            <a:chOff x="2683448" y="2295770"/>
            <a:chExt cx="1941622" cy="405854"/>
          </a:xfrm>
        </p:grpSpPr>
        <p:cxnSp>
          <p:nvCxnSpPr>
            <p:cNvPr id="18" name="Straight Arrow Connector 17">
              <a:extLst>
                <a:ext uri="{FF2B5EF4-FFF2-40B4-BE49-F238E27FC236}">
                  <a16:creationId xmlns:a16="http://schemas.microsoft.com/office/drawing/2014/main" id="{B5348950-F867-E143-A34C-682335BA2F64}"/>
                </a:ext>
              </a:extLst>
            </p:cNvPr>
            <p:cNvCxnSpPr>
              <a:cxnSpLocks/>
            </p:cNvCxnSpPr>
            <p:nvPr/>
          </p:nvCxnSpPr>
          <p:spPr>
            <a:xfrm>
              <a:off x="2743200" y="2701624"/>
              <a:ext cx="1290894"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9" name="TextBox 18">
              <a:extLst>
                <a:ext uri="{FF2B5EF4-FFF2-40B4-BE49-F238E27FC236}">
                  <a16:creationId xmlns:a16="http://schemas.microsoft.com/office/drawing/2014/main" id="{F8825A2C-1A76-A446-A72F-B51438CB2964}"/>
                </a:ext>
              </a:extLst>
            </p:cNvPr>
            <p:cNvSpPr txBox="1"/>
            <p:nvPr/>
          </p:nvSpPr>
          <p:spPr>
            <a:xfrm>
              <a:off x="2683448" y="2295770"/>
              <a:ext cx="1941622" cy="369332"/>
            </a:xfrm>
            <a:prstGeom prst="rect">
              <a:avLst/>
            </a:prstGeom>
            <a:noFill/>
          </p:spPr>
          <p:txBody>
            <a:bodyPr wrap="none" rtlCol="0">
              <a:spAutoFit/>
            </a:bodyPr>
            <a:lstStyle/>
            <a:p>
              <a:r>
                <a:rPr lang="en-US" dirty="0"/>
                <a:t>Physical Address</a:t>
              </a:r>
            </a:p>
          </p:txBody>
        </p:sp>
      </p:grpSp>
      <p:grpSp>
        <p:nvGrpSpPr>
          <p:cNvPr id="25" name="Group 24">
            <a:extLst>
              <a:ext uri="{FF2B5EF4-FFF2-40B4-BE49-F238E27FC236}">
                <a16:creationId xmlns:a16="http://schemas.microsoft.com/office/drawing/2014/main" id="{44CB4924-356F-0143-8873-F4C448594321}"/>
              </a:ext>
            </a:extLst>
          </p:cNvPr>
          <p:cNvGrpSpPr/>
          <p:nvPr/>
        </p:nvGrpSpPr>
        <p:grpSpPr>
          <a:xfrm>
            <a:off x="2362400" y="3408661"/>
            <a:ext cx="2900506" cy="2585155"/>
            <a:chOff x="2362400" y="3408661"/>
            <a:chExt cx="2900506" cy="2585155"/>
          </a:xfrm>
        </p:grpSpPr>
        <p:cxnSp>
          <p:nvCxnSpPr>
            <p:cNvPr id="21" name="Elbow Connector 20">
              <a:extLst>
                <a:ext uri="{FF2B5EF4-FFF2-40B4-BE49-F238E27FC236}">
                  <a16:creationId xmlns:a16="http://schemas.microsoft.com/office/drawing/2014/main" id="{4FBD87D4-0241-5148-B0BC-6DB94EFC6B59}"/>
                </a:ext>
              </a:extLst>
            </p:cNvPr>
            <p:cNvCxnSpPr>
              <a:stCxn id="8" idx="1"/>
              <a:endCxn id="7" idx="2"/>
            </p:cNvCxnSpPr>
            <p:nvPr/>
          </p:nvCxnSpPr>
          <p:spPr>
            <a:xfrm rot="10800000">
              <a:off x="2362400" y="3408661"/>
              <a:ext cx="2900506" cy="2568889"/>
            </a:xfrm>
            <a:prstGeom prst="bentConnector2">
              <a:avLst/>
            </a:prstGeom>
            <a:ln>
              <a:tailEnd type="triangle"/>
            </a:ln>
          </p:spPr>
          <p:style>
            <a:lnRef idx="3">
              <a:schemeClr val="accent1"/>
            </a:lnRef>
            <a:fillRef idx="0">
              <a:schemeClr val="accent1"/>
            </a:fillRef>
            <a:effectRef idx="2">
              <a:schemeClr val="accent1"/>
            </a:effectRef>
            <a:fontRef idx="minor">
              <a:schemeClr val="tx1"/>
            </a:fontRef>
          </p:style>
        </p:cxnSp>
        <p:sp>
          <p:nvSpPr>
            <p:cNvPr id="22" name="TextBox 21">
              <a:extLst>
                <a:ext uri="{FF2B5EF4-FFF2-40B4-BE49-F238E27FC236}">
                  <a16:creationId xmlns:a16="http://schemas.microsoft.com/office/drawing/2014/main" id="{7544B3F4-60FD-E643-8028-9B17BC1D5FE4}"/>
                </a:ext>
              </a:extLst>
            </p:cNvPr>
            <p:cNvSpPr txBox="1"/>
            <p:nvPr/>
          </p:nvSpPr>
          <p:spPr>
            <a:xfrm>
              <a:off x="3429000" y="5624484"/>
              <a:ext cx="671979" cy="369332"/>
            </a:xfrm>
            <a:prstGeom prst="rect">
              <a:avLst/>
            </a:prstGeom>
            <a:noFill/>
          </p:spPr>
          <p:txBody>
            <a:bodyPr wrap="none" rtlCol="0">
              <a:spAutoFit/>
            </a:bodyPr>
            <a:lstStyle/>
            <a:p>
              <a:r>
                <a:rPr lang="en-US" dirty="0"/>
                <a:t>Data</a:t>
              </a:r>
            </a:p>
          </p:txBody>
        </p:sp>
      </p:grpSp>
      <p:grpSp>
        <p:nvGrpSpPr>
          <p:cNvPr id="26" name="Group 25">
            <a:extLst>
              <a:ext uri="{FF2B5EF4-FFF2-40B4-BE49-F238E27FC236}">
                <a16:creationId xmlns:a16="http://schemas.microsoft.com/office/drawing/2014/main" id="{8C855857-A181-9449-B5E6-2FB4A1DD5ECF}"/>
              </a:ext>
            </a:extLst>
          </p:cNvPr>
          <p:cNvGrpSpPr/>
          <p:nvPr/>
        </p:nvGrpSpPr>
        <p:grpSpPr>
          <a:xfrm>
            <a:off x="461969" y="1447800"/>
            <a:ext cx="909628" cy="2487168"/>
            <a:chOff x="6057900" y="2525269"/>
            <a:chExt cx="1752600" cy="2487168"/>
          </a:xfrm>
        </p:grpSpPr>
        <p:sp>
          <p:nvSpPr>
            <p:cNvPr id="27" name="Rectangle 26">
              <a:extLst>
                <a:ext uri="{FF2B5EF4-FFF2-40B4-BE49-F238E27FC236}">
                  <a16:creationId xmlns:a16="http://schemas.microsoft.com/office/drawing/2014/main" id="{96C11FFB-0620-8946-AE3B-739FC7F7880A}"/>
                </a:ext>
              </a:extLst>
            </p:cNvPr>
            <p:cNvSpPr/>
            <p:nvPr/>
          </p:nvSpPr>
          <p:spPr>
            <a:xfrm>
              <a:off x="6057900" y="4683253"/>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Code</a:t>
              </a:r>
            </a:p>
          </p:txBody>
        </p:sp>
        <p:sp>
          <p:nvSpPr>
            <p:cNvPr id="28" name="Rectangle 27">
              <a:extLst>
                <a:ext uri="{FF2B5EF4-FFF2-40B4-BE49-F238E27FC236}">
                  <a16:creationId xmlns:a16="http://schemas.microsoft.com/office/drawing/2014/main" id="{E90B17A6-4E26-814A-9C8B-529C92EEB92C}"/>
                </a:ext>
              </a:extLst>
            </p:cNvPr>
            <p:cNvSpPr/>
            <p:nvPr/>
          </p:nvSpPr>
          <p:spPr>
            <a:xfrm>
              <a:off x="6057900" y="4354069"/>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Data</a:t>
              </a:r>
            </a:p>
          </p:txBody>
        </p:sp>
        <p:sp>
          <p:nvSpPr>
            <p:cNvPr id="29" name="Rectangle 28">
              <a:extLst>
                <a:ext uri="{FF2B5EF4-FFF2-40B4-BE49-F238E27FC236}">
                  <a16:creationId xmlns:a16="http://schemas.microsoft.com/office/drawing/2014/main" id="{C56EBC03-5712-3745-90F8-EF9BB5507A7D}"/>
                </a:ext>
              </a:extLst>
            </p:cNvPr>
            <p:cNvSpPr/>
            <p:nvPr/>
          </p:nvSpPr>
          <p:spPr>
            <a:xfrm>
              <a:off x="6057902" y="2525269"/>
              <a:ext cx="1752595"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Stack</a:t>
              </a:r>
            </a:p>
          </p:txBody>
        </p:sp>
        <p:sp>
          <p:nvSpPr>
            <p:cNvPr id="30" name="Rectangle 29">
              <a:extLst>
                <a:ext uri="{FF2B5EF4-FFF2-40B4-BE49-F238E27FC236}">
                  <a16:creationId xmlns:a16="http://schemas.microsoft.com/office/drawing/2014/main" id="{F1B701DE-5700-BC40-B9D5-DEFF4F4595D2}"/>
                </a:ext>
              </a:extLst>
            </p:cNvPr>
            <p:cNvSpPr/>
            <p:nvPr/>
          </p:nvSpPr>
          <p:spPr>
            <a:xfrm>
              <a:off x="6057900" y="3033269"/>
              <a:ext cx="1752600" cy="84030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A1B21CC8-68DC-334B-B5C2-D527A0C07018}"/>
                </a:ext>
              </a:extLst>
            </p:cNvPr>
            <p:cNvSpPr/>
            <p:nvPr/>
          </p:nvSpPr>
          <p:spPr>
            <a:xfrm>
              <a:off x="6057900" y="3873574"/>
              <a:ext cx="1752600"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Heap</a:t>
              </a:r>
            </a:p>
          </p:txBody>
        </p:sp>
      </p:grpSp>
      <p:cxnSp>
        <p:nvCxnSpPr>
          <p:cNvPr id="33" name="Straight Arrow Connector 32">
            <a:extLst>
              <a:ext uri="{FF2B5EF4-FFF2-40B4-BE49-F238E27FC236}">
                <a16:creationId xmlns:a16="http://schemas.microsoft.com/office/drawing/2014/main" id="{C1BF336F-3AC7-2B4F-9C8A-F7143980AD73}"/>
              </a:ext>
            </a:extLst>
          </p:cNvPr>
          <p:cNvCxnSpPr>
            <a:cxnSpLocks/>
            <a:stCxn id="31" idx="0"/>
          </p:cNvCxnSpPr>
          <p:nvPr/>
        </p:nvCxnSpPr>
        <p:spPr>
          <a:xfrm flipV="1">
            <a:off x="916785" y="2541071"/>
            <a:ext cx="0" cy="255034"/>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34" name="Straight Arrow Connector 33">
            <a:extLst>
              <a:ext uri="{FF2B5EF4-FFF2-40B4-BE49-F238E27FC236}">
                <a16:creationId xmlns:a16="http://schemas.microsoft.com/office/drawing/2014/main" id="{3B03E98A-1856-3043-A871-02CE272482B6}"/>
              </a:ext>
            </a:extLst>
          </p:cNvPr>
          <p:cNvCxnSpPr>
            <a:cxnSpLocks/>
            <a:stCxn id="30" idx="0"/>
          </p:cNvCxnSpPr>
          <p:nvPr/>
        </p:nvCxnSpPr>
        <p:spPr>
          <a:xfrm>
            <a:off x="916785" y="1955800"/>
            <a:ext cx="0" cy="33020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37489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Base-and-Bound</a:t>
            </a:r>
          </a:p>
        </p:txBody>
      </p:sp>
      <p:grpSp>
        <p:nvGrpSpPr>
          <p:cNvPr id="2" name="Group 1">
            <a:extLst>
              <a:ext uri="{FF2B5EF4-FFF2-40B4-BE49-F238E27FC236}">
                <a16:creationId xmlns:a16="http://schemas.microsoft.com/office/drawing/2014/main" id="{078E3FC4-B31B-8D48-B709-DCDA9368A1FC}"/>
              </a:ext>
            </a:extLst>
          </p:cNvPr>
          <p:cNvGrpSpPr/>
          <p:nvPr/>
        </p:nvGrpSpPr>
        <p:grpSpPr>
          <a:xfrm>
            <a:off x="542260" y="2057400"/>
            <a:ext cx="4029740" cy="3892407"/>
            <a:chOff x="151836" y="1121775"/>
            <a:chExt cx="7163613" cy="5666232"/>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8544" b="2914"/>
            <a:stretch/>
          </p:blipFill>
          <p:spPr>
            <a:xfrm rot="21379182">
              <a:off x="151836" y="4215834"/>
              <a:ext cx="3230665" cy="2572173"/>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3235" t="3922" r="19117" b="5883"/>
            <a:stretch/>
          </p:blipFill>
          <p:spPr>
            <a:xfrm>
              <a:off x="3810250" y="1121775"/>
              <a:ext cx="3505199" cy="3505200"/>
            </a:xfrm>
            <a:prstGeom prst="rect">
              <a:avLst/>
            </a:prstGeom>
          </p:spPr>
        </p:pic>
      </p:grpSp>
      <p:grpSp>
        <p:nvGrpSpPr>
          <p:cNvPr id="9" name="Group 8">
            <a:extLst>
              <a:ext uri="{FF2B5EF4-FFF2-40B4-BE49-F238E27FC236}">
                <a16:creationId xmlns:a16="http://schemas.microsoft.com/office/drawing/2014/main" id="{A7CAEAD0-8F19-DD47-8BE6-BE3E75A14A9C}"/>
              </a:ext>
            </a:extLst>
          </p:cNvPr>
          <p:cNvGrpSpPr/>
          <p:nvPr/>
        </p:nvGrpSpPr>
        <p:grpSpPr>
          <a:xfrm>
            <a:off x="5080353" y="2882769"/>
            <a:ext cx="1295400" cy="1765432"/>
            <a:chOff x="6057900" y="2525269"/>
            <a:chExt cx="1752600" cy="2487168"/>
          </a:xfrm>
        </p:grpSpPr>
        <p:sp>
          <p:nvSpPr>
            <p:cNvPr id="10" name="Rectangle 9">
              <a:extLst>
                <a:ext uri="{FF2B5EF4-FFF2-40B4-BE49-F238E27FC236}">
                  <a16:creationId xmlns:a16="http://schemas.microsoft.com/office/drawing/2014/main" id="{AA1FA955-B647-8C40-B39F-E8BADCEA5267}"/>
                </a:ext>
              </a:extLst>
            </p:cNvPr>
            <p:cNvSpPr/>
            <p:nvPr/>
          </p:nvSpPr>
          <p:spPr>
            <a:xfrm>
              <a:off x="6057900" y="4683253"/>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Code</a:t>
              </a:r>
            </a:p>
          </p:txBody>
        </p:sp>
        <p:sp>
          <p:nvSpPr>
            <p:cNvPr id="11" name="Rectangle 10">
              <a:extLst>
                <a:ext uri="{FF2B5EF4-FFF2-40B4-BE49-F238E27FC236}">
                  <a16:creationId xmlns:a16="http://schemas.microsoft.com/office/drawing/2014/main" id="{EF87B562-8C8C-EB47-BB1F-BF54A978B51F}"/>
                </a:ext>
              </a:extLst>
            </p:cNvPr>
            <p:cNvSpPr/>
            <p:nvPr/>
          </p:nvSpPr>
          <p:spPr>
            <a:xfrm>
              <a:off x="6057900" y="4354069"/>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Data</a:t>
              </a:r>
            </a:p>
          </p:txBody>
        </p:sp>
        <p:sp>
          <p:nvSpPr>
            <p:cNvPr id="12" name="Rectangle 11">
              <a:extLst>
                <a:ext uri="{FF2B5EF4-FFF2-40B4-BE49-F238E27FC236}">
                  <a16:creationId xmlns:a16="http://schemas.microsoft.com/office/drawing/2014/main" id="{F2706BBE-499D-6148-9B90-3B7E4F22368B}"/>
                </a:ext>
              </a:extLst>
            </p:cNvPr>
            <p:cNvSpPr/>
            <p:nvPr/>
          </p:nvSpPr>
          <p:spPr>
            <a:xfrm>
              <a:off x="6057901" y="2525269"/>
              <a:ext cx="1752595" cy="769539"/>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Stack</a:t>
              </a:r>
            </a:p>
          </p:txBody>
        </p:sp>
        <p:sp>
          <p:nvSpPr>
            <p:cNvPr id="13" name="Rectangle 12">
              <a:extLst>
                <a:ext uri="{FF2B5EF4-FFF2-40B4-BE49-F238E27FC236}">
                  <a16:creationId xmlns:a16="http://schemas.microsoft.com/office/drawing/2014/main" id="{E1D8F536-5C80-9447-95C0-F8C23ABC56F9}"/>
                </a:ext>
              </a:extLst>
            </p:cNvPr>
            <p:cNvSpPr/>
            <p:nvPr/>
          </p:nvSpPr>
          <p:spPr>
            <a:xfrm>
              <a:off x="6057900" y="3294808"/>
              <a:ext cx="1752600" cy="57876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EC2AB64-B2F2-7F44-9BD9-D55B147FA6DF}"/>
                </a:ext>
              </a:extLst>
            </p:cNvPr>
            <p:cNvSpPr/>
            <p:nvPr/>
          </p:nvSpPr>
          <p:spPr>
            <a:xfrm>
              <a:off x="6057900" y="3873574"/>
              <a:ext cx="1752600"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Heap</a:t>
              </a:r>
            </a:p>
          </p:txBody>
        </p:sp>
      </p:grpSp>
      <p:sp>
        <p:nvSpPr>
          <p:cNvPr id="15" name="TextBox 14">
            <a:extLst>
              <a:ext uri="{FF2B5EF4-FFF2-40B4-BE49-F238E27FC236}">
                <a16:creationId xmlns:a16="http://schemas.microsoft.com/office/drawing/2014/main" id="{66FD6F34-8D30-3240-AABC-4FF5C67E1696}"/>
              </a:ext>
            </a:extLst>
          </p:cNvPr>
          <p:cNvSpPr txBox="1"/>
          <p:nvPr/>
        </p:nvSpPr>
        <p:spPr>
          <a:xfrm>
            <a:off x="6528800" y="1920416"/>
            <a:ext cx="1941557" cy="369332"/>
          </a:xfrm>
          <a:prstGeom prst="rect">
            <a:avLst/>
          </a:prstGeom>
          <a:noFill/>
        </p:spPr>
        <p:txBody>
          <a:bodyPr wrap="none" rtlCol="0">
            <a:spAutoFit/>
          </a:bodyPr>
          <a:lstStyle/>
          <a:p>
            <a:r>
              <a:rPr lang="en-US" dirty="0"/>
              <a:t>Physical Memory</a:t>
            </a:r>
          </a:p>
        </p:txBody>
      </p:sp>
      <p:sp>
        <p:nvSpPr>
          <p:cNvPr id="16" name="TextBox 15">
            <a:extLst>
              <a:ext uri="{FF2B5EF4-FFF2-40B4-BE49-F238E27FC236}">
                <a16:creationId xmlns:a16="http://schemas.microsoft.com/office/drawing/2014/main" id="{A71E38A6-BA4E-2D4D-9939-ACA495CB9240}"/>
              </a:ext>
            </a:extLst>
          </p:cNvPr>
          <p:cNvSpPr txBox="1"/>
          <p:nvPr/>
        </p:nvSpPr>
        <p:spPr>
          <a:xfrm>
            <a:off x="4876800" y="2541706"/>
            <a:ext cx="1732205" cy="369332"/>
          </a:xfrm>
          <a:prstGeom prst="rect">
            <a:avLst/>
          </a:prstGeom>
          <a:noFill/>
        </p:spPr>
        <p:txBody>
          <a:bodyPr wrap="none" rtlCol="0">
            <a:spAutoFit/>
          </a:bodyPr>
          <a:lstStyle/>
          <a:p>
            <a:r>
              <a:rPr lang="en-US" dirty="0"/>
              <a:t>Virtual Memory</a:t>
            </a:r>
          </a:p>
        </p:txBody>
      </p:sp>
      <p:sp>
        <p:nvSpPr>
          <p:cNvPr id="17" name="Rectangle 16">
            <a:extLst>
              <a:ext uri="{FF2B5EF4-FFF2-40B4-BE49-F238E27FC236}">
                <a16:creationId xmlns:a16="http://schemas.microsoft.com/office/drawing/2014/main" id="{A03D3AC6-53EC-5A4D-9A3D-CEF478E5C6D4}"/>
              </a:ext>
            </a:extLst>
          </p:cNvPr>
          <p:cNvSpPr/>
          <p:nvPr/>
        </p:nvSpPr>
        <p:spPr>
          <a:xfrm>
            <a:off x="6842573" y="2882769"/>
            <a:ext cx="1310390" cy="176543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1E65846C-77EC-A147-A874-480CCE3C58AD}"/>
              </a:ext>
            </a:extLst>
          </p:cNvPr>
          <p:cNvSpPr/>
          <p:nvPr/>
        </p:nvSpPr>
        <p:spPr>
          <a:xfrm>
            <a:off x="6851879" y="2286000"/>
            <a:ext cx="1295400" cy="4105656"/>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19" name="TextBox 18">
            <a:extLst>
              <a:ext uri="{FF2B5EF4-FFF2-40B4-BE49-F238E27FC236}">
                <a16:creationId xmlns:a16="http://schemas.microsoft.com/office/drawing/2014/main" id="{425B8DB4-83D3-1A49-A7C5-E10FE229EB8C}"/>
              </a:ext>
            </a:extLst>
          </p:cNvPr>
          <p:cNvSpPr txBox="1"/>
          <p:nvPr/>
        </p:nvSpPr>
        <p:spPr>
          <a:xfrm>
            <a:off x="8281149" y="4465290"/>
            <a:ext cx="710451" cy="369332"/>
          </a:xfrm>
          <a:prstGeom prst="rect">
            <a:avLst/>
          </a:prstGeom>
          <a:noFill/>
        </p:spPr>
        <p:txBody>
          <a:bodyPr wrap="none" rtlCol="0">
            <a:spAutoFit/>
          </a:bodyPr>
          <a:lstStyle/>
          <a:p>
            <a:r>
              <a:rPr lang="en-US" dirty="0"/>
              <a:t>Base</a:t>
            </a:r>
          </a:p>
        </p:txBody>
      </p:sp>
      <p:cxnSp>
        <p:nvCxnSpPr>
          <p:cNvPr id="25" name="Straight Arrow Connector 24">
            <a:extLst>
              <a:ext uri="{FF2B5EF4-FFF2-40B4-BE49-F238E27FC236}">
                <a16:creationId xmlns:a16="http://schemas.microsoft.com/office/drawing/2014/main" id="{F7325551-AEE2-0848-A106-187CEE3A5C83}"/>
              </a:ext>
            </a:extLst>
          </p:cNvPr>
          <p:cNvCxnSpPr/>
          <p:nvPr/>
        </p:nvCxnSpPr>
        <p:spPr>
          <a:xfrm>
            <a:off x="6375750" y="3276600"/>
            <a:ext cx="48225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nvGrpSpPr>
          <p:cNvPr id="27" name="Group 26">
            <a:extLst>
              <a:ext uri="{FF2B5EF4-FFF2-40B4-BE49-F238E27FC236}">
                <a16:creationId xmlns:a16="http://schemas.microsoft.com/office/drawing/2014/main" id="{928751E6-A902-C04A-8A86-47C7B70A28F7}"/>
              </a:ext>
            </a:extLst>
          </p:cNvPr>
          <p:cNvGrpSpPr/>
          <p:nvPr/>
        </p:nvGrpSpPr>
        <p:grpSpPr>
          <a:xfrm>
            <a:off x="8147279" y="2882769"/>
            <a:ext cx="692410" cy="1765432"/>
            <a:chOff x="8147279" y="2882769"/>
            <a:chExt cx="692410" cy="1765432"/>
          </a:xfrm>
        </p:grpSpPr>
        <p:sp>
          <p:nvSpPr>
            <p:cNvPr id="20" name="TextBox 19">
              <a:extLst>
                <a:ext uri="{FF2B5EF4-FFF2-40B4-BE49-F238E27FC236}">
                  <a16:creationId xmlns:a16="http://schemas.microsoft.com/office/drawing/2014/main" id="{AD7AADBA-E7B5-C14E-AB9C-C8033833C94A}"/>
                </a:ext>
              </a:extLst>
            </p:cNvPr>
            <p:cNvSpPr txBox="1"/>
            <p:nvPr/>
          </p:nvSpPr>
          <p:spPr>
            <a:xfrm rot="5400000">
              <a:off x="8229265" y="3598350"/>
              <a:ext cx="851515" cy="369332"/>
            </a:xfrm>
            <a:prstGeom prst="rect">
              <a:avLst/>
            </a:prstGeom>
            <a:noFill/>
          </p:spPr>
          <p:txBody>
            <a:bodyPr wrap="none" rtlCol="0">
              <a:spAutoFit/>
            </a:bodyPr>
            <a:lstStyle/>
            <a:p>
              <a:r>
                <a:rPr lang="en-US" dirty="0"/>
                <a:t>Bound</a:t>
              </a:r>
            </a:p>
          </p:txBody>
        </p:sp>
        <p:sp>
          <p:nvSpPr>
            <p:cNvPr id="26" name="Right Brace 25">
              <a:extLst>
                <a:ext uri="{FF2B5EF4-FFF2-40B4-BE49-F238E27FC236}">
                  <a16:creationId xmlns:a16="http://schemas.microsoft.com/office/drawing/2014/main" id="{1B8D00DD-FB5A-D740-95AC-52E1C5AD3960}"/>
                </a:ext>
              </a:extLst>
            </p:cNvPr>
            <p:cNvSpPr/>
            <p:nvPr/>
          </p:nvSpPr>
          <p:spPr>
            <a:xfrm>
              <a:off x="8147279" y="2882769"/>
              <a:ext cx="323078" cy="1765432"/>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3479663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Base-and-Bound</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5857" r="17976"/>
          <a:stretch/>
        </p:blipFill>
        <p:spPr>
          <a:xfrm>
            <a:off x="1655364" y="1994588"/>
            <a:ext cx="1414072" cy="1414072"/>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5482249"/>
            <a:ext cx="1768930" cy="990600"/>
          </a:xfrm>
          <a:prstGeom prst="rect">
            <a:avLst/>
          </a:prstGeom>
        </p:spPr>
      </p:pic>
      <p:grpSp>
        <p:nvGrpSpPr>
          <p:cNvPr id="11" name="Group 10">
            <a:extLst>
              <a:ext uri="{FF2B5EF4-FFF2-40B4-BE49-F238E27FC236}">
                <a16:creationId xmlns:a16="http://schemas.microsoft.com/office/drawing/2014/main" id="{F67885EB-F562-0C45-A0FE-9CF32EECFDBA}"/>
              </a:ext>
            </a:extLst>
          </p:cNvPr>
          <p:cNvGrpSpPr/>
          <p:nvPr/>
        </p:nvGrpSpPr>
        <p:grpSpPr>
          <a:xfrm>
            <a:off x="3090872" y="2362200"/>
            <a:ext cx="1414072" cy="369332"/>
            <a:chOff x="3069436" y="2362200"/>
            <a:chExt cx="2286000" cy="369332"/>
          </a:xfrm>
        </p:grpSpPr>
        <p:cxnSp>
          <p:nvCxnSpPr>
            <p:cNvPr id="9" name="Straight Arrow Connector 8">
              <a:extLst>
                <a:ext uri="{FF2B5EF4-FFF2-40B4-BE49-F238E27FC236}">
                  <a16:creationId xmlns:a16="http://schemas.microsoft.com/office/drawing/2014/main" id="{AA0D5202-3595-5043-ACE6-070BE19F188C}"/>
                </a:ext>
              </a:extLst>
            </p:cNvPr>
            <p:cNvCxnSpPr>
              <a:stCxn id="7" idx="3"/>
            </p:cNvCxnSpPr>
            <p:nvPr/>
          </p:nvCxnSpPr>
          <p:spPr>
            <a:xfrm>
              <a:off x="3069436" y="2701624"/>
              <a:ext cx="2286000" cy="708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0" name="TextBox 9">
              <a:extLst>
                <a:ext uri="{FF2B5EF4-FFF2-40B4-BE49-F238E27FC236}">
                  <a16:creationId xmlns:a16="http://schemas.microsoft.com/office/drawing/2014/main" id="{564D7E64-155F-2B48-90E7-C0D4D3B51370}"/>
                </a:ext>
              </a:extLst>
            </p:cNvPr>
            <p:cNvSpPr txBox="1"/>
            <p:nvPr/>
          </p:nvSpPr>
          <p:spPr>
            <a:xfrm>
              <a:off x="3616056" y="2362200"/>
              <a:ext cx="761747" cy="369332"/>
            </a:xfrm>
            <a:prstGeom prst="rect">
              <a:avLst/>
            </a:prstGeom>
            <a:noFill/>
          </p:spPr>
          <p:txBody>
            <a:bodyPr wrap="none" rtlCol="0">
              <a:spAutoFit/>
            </a:bodyPr>
            <a:lstStyle/>
            <a:p>
              <a:r>
                <a:rPr lang="en-US" dirty="0" err="1"/>
                <a:t>vaddr</a:t>
              </a:r>
              <a:endParaRPr lang="en-US" dirty="0"/>
            </a:p>
          </p:txBody>
        </p:sp>
      </p:grpSp>
      <p:grpSp>
        <p:nvGrpSpPr>
          <p:cNvPr id="12" name="Group 11">
            <a:extLst>
              <a:ext uri="{FF2B5EF4-FFF2-40B4-BE49-F238E27FC236}">
                <a16:creationId xmlns:a16="http://schemas.microsoft.com/office/drawing/2014/main" id="{0B45D13A-F510-B84E-80FC-CB0B5BA5FC28}"/>
              </a:ext>
            </a:extLst>
          </p:cNvPr>
          <p:cNvGrpSpPr/>
          <p:nvPr/>
        </p:nvGrpSpPr>
        <p:grpSpPr>
          <a:xfrm>
            <a:off x="6347942" y="2352319"/>
            <a:ext cx="2262658" cy="369332"/>
            <a:chOff x="2739222" y="2362200"/>
            <a:chExt cx="1691489" cy="369332"/>
          </a:xfrm>
        </p:grpSpPr>
        <p:cxnSp>
          <p:nvCxnSpPr>
            <p:cNvPr id="13" name="Straight Arrow Connector 12">
              <a:extLst>
                <a:ext uri="{FF2B5EF4-FFF2-40B4-BE49-F238E27FC236}">
                  <a16:creationId xmlns:a16="http://schemas.microsoft.com/office/drawing/2014/main" id="{7D251C7B-622B-4A46-9EC7-3EB038D6E1CD}"/>
                </a:ext>
              </a:extLst>
            </p:cNvPr>
            <p:cNvCxnSpPr>
              <a:cxnSpLocks/>
            </p:cNvCxnSpPr>
            <p:nvPr/>
          </p:nvCxnSpPr>
          <p:spPr>
            <a:xfrm>
              <a:off x="2743200" y="2701624"/>
              <a:ext cx="1290894"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4" name="TextBox 13">
              <a:extLst>
                <a:ext uri="{FF2B5EF4-FFF2-40B4-BE49-F238E27FC236}">
                  <a16:creationId xmlns:a16="http://schemas.microsoft.com/office/drawing/2014/main" id="{5ADC23CF-345E-7F45-BADF-DFD28EBB42BB}"/>
                </a:ext>
              </a:extLst>
            </p:cNvPr>
            <p:cNvSpPr txBox="1"/>
            <p:nvPr/>
          </p:nvSpPr>
          <p:spPr>
            <a:xfrm>
              <a:off x="2739222" y="2362200"/>
              <a:ext cx="1691489" cy="369332"/>
            </a:xfrm>
            <a:prstGeom prst="rect">
              <a:avLst/>
            </a:prstGeom>
            <a:noFill/>
          </p:spPr>
          <p:txBody>
            <a:bodyPr wrap="none" rtlCol="0">
              <a:spAutoFit/>
            </a:bodyPr>
            <a:lstStyle/>
            <a:p>
              <a:r>
                <a:rPr lang="en-US" dirty="0" err="1"/>
                <a:t>vaddr</a:t>
              </a:r>
              <a:r>
                <a:rPr lang="en-US" dirty="0"/>
                <a:t> &gt; Bound</a:t>
              </a:r>
            </a:p>
          </p:txBody>
        </p:sp>
      </p:grpSp>
      <p:sp>
        <p:nvSpPr>
          <p:cNvPr id="16" name="TextBox 15">
            <a:extLst>
              <a:ext uri="{FF2B5EF4-FFF2-40B4-BE49-F238E27FC236}">
                <a16:creationId xmlns:a16="http://schemas.microsoft.com/office/drawing/2014/main" id="{8A773EFF-C07D-4746-95D8-634A953CF94E}"/>
              </a:ext>
            </a:extLst>
          </p:cNvPr>
          <p:cNvSpPr txBox="1"/>
          <p:nvPr/>
        </p:nvSpPr>
        <p:spPr>
          <a:xfrm>
            <a:off x="8022436" y="2514600"/>
            <a:ext cx="1197764" cy="369332"/>
          </a:xfrm>
          <a:prstGeom prst="rect">
            <a:avLst/>
          </a:prstGeom>
          <a:noFill/>
        </p:spPr>
        <p:txBody>
          <a:bodyPr wrap="none" rtlCol="0">
            <a:spAutoFit/>
          </a:bodyPr>
          <a:lstStyle/>
          <a:p>
            <a:r>
              <a:rPr lang="en-US" dirty="0"/>
              <a:t>Exception</a:t>
            </a:r>
          </a:p>
        </p:txBody>
      </p:sp>
      <p:grpSp>
        <p:nvGrpSpPr>
          <p:cNvPr id="25" name="Group 24">
            <a:extLst>
              <a:ext uri="{FF2B5EF4-FFF2-40B4-BE49-F238E27FC236}">
                <a16:creationId xmlns:a16="http://schemas.microsoft.com/office/drawing/2014/main" id="{44CB4924-356F-0143-8873-F4C448594321}"/>
              </a:ext>
            </a:extLst>
          </p:cNvPr>
          <p:cNvGrpSpPr/>
          <p:nvPr/>
        </p:nvGrpSpPr>
        <p:grpSpPr>
          <a:xfrm>
            <a:off x="2362400" y="3408661"/>
            <a:ext cx="2514400" cy="2585155"/>
            <a:chOff x="2362400" y="3408661"/>
            <a:chExt cx="2514400" cy="2585155"/>
          </a:xfrm>
        </p:grpSpPr>
        <p:cxnSp>
          <p:nvCxnSpPr>
            <p:cNvPr id="21" name="Elbow Connector 20">
              <a:extLst>
                <a:ext uri="{FF2B5EF4-FFF2-40B4-BE49-F238E27FC236}">
                  <a16:creationId xmlns:a16="http://schemas.microsoft.com/office/drawing/2014/main" id="{4FBD87D4-0241-5148-B0BC-6DB94EFC6B59}"/>
                </a:ext>
              </a:extLst>
            </p:cNvPr>
            <p:cNvCxnSpPr>
              <a:stCxn id="8" idx="1"/>
              <a:endCxn id="7" idx="2"/>
            </p:cNvCxnSpPr>
            <p:nvPr/>
          </p:nvCxnSpPr>
          <p:spPr>
            <a:xfrm rot="10800000">
              <a:off x="2362400" y="3408661"/>
              <a:ext cx="2514400" cy="2568889"/>
            </a:xfrm>
            <a:prstGeom prst="bentConnector2">
              <a:avLst/>
            </a:prstGeom>
            <a:ln>
              <a:tailEnd type="triangle"/>
            </a:ln>
          </p:spPr>
          <p:style>
            <a:lnRef idx="3">
              <a:schemeClr val="accent1"/>
            </a:lnRef>
            <a:fillRef idx="0">
              <a:schemeClr val="accent1"/>
            </a:fillRef>
            <a:effectRef idx="2">
              <a:schemeClr val="accent1"/>
            </a:effectRef>
            <a:fontRef idx="minor">
              <a:schemeClr val="tx1"/>
            </a:fontRef>
          </p:style>
        </p:cxnSp>
        <p:sp>
          <p:nvSpPr>
            <p:cNvPr id="22" name="TextBox 21">
              <a:extLst>
                <a:ext uri="{FF2B5EF4-FFF2-40B4-BE49-F238E27FC236}">
                  <a16:creationId xmlns:a16="http://schemas.microsoft.com/office/drawing/2014/main" id="{7544B3F4-60FD-E643-8028-9B17BC1D5FE4}"/>
                </a:ext>
              </a:extLst>
            </p:cNvPr>
            <p:cNvSpPr txBox="1"/>
            <p:nvPr/>
          </p:nvSpPr>
          <p:spPr>
            <a:xfrm>
              <a:off x="3429000" y="5624484"/>
              <a:ext cx="671979" cy="369332"/>
            </a:xfrm>
            <a:prstGeom prst="rect">
              <a:avLst/>
            </a:prstGeom>
            <a:noFill/>
          </p:spPr>
          <p:txBody>
            <a:bodyPr wrap="none" rtlCol="0">
              <a:spAutoFit/>
            </a:bodyPr>
            <a:lstStyle/>
            <a:p>
              <a:r>
                <a:rPr lang="en-US" dirty="0"/>
                <a:t>Data</a:t>
              </a:r>
            </a:p>
          </p:txBody>
        </p:sp>
      </p:grpSp>
      <p:grpSp>
        <p:nvGrpSpPr>
          <p:cNvPr id="15" name="Group 14">
            <a:extLst>
              <a:ext uri="{FF2B5EF4-FFF2-40B4-BE49-F238E27FC236}">
                <a16:creationId xmlns:a16="http://schemas.microsoft.com/office/drawing/2014/main" id="{74632E0E-48CA-A543-A547-0856BE90A59C}"/>
              </a:ext>
            </a:extLst>
          </p:cNvPr>
          <p:cNvGrpSpPr/>
          <p:nvPr/>
        </p:nvGrpSpPr>
        <p:grpSpPr>
          <a:xfrm>
            <a:off x="5685040" y="3533507"/>
            <a:ext cx="2565859" cy="1914589"/>
            <a:chOff x="5685040" y="3533507"/>
            <a:chExt cx="2565859" cy="1914589"/>
          </a:xfrm>
        </p:grpSpPr>
        <p:cxnSp>
          <p:nvCxnSpPr>
            <p:cNvPr id="18" name="Straight Arrow Connector 17">
              <a:extLst>
                <a:ext uri="{FF2B5EF4-FFF2-40B4-BE49-F238E27FC236}">
                  <a16:creationId xmlns:a16="http://schemas.microsoft.com/office/drawing/2014/main" id="{B5348950-F867-E143-A34C-682335BA2F64}"/>
                </a:ext>
              </a:extLst>
            </p:cNvPr>
            <p:cNvCxnSpPr>
              <a:cxnSpLocks/>
            </p:cNvCxnSpPr>
            <p:nvPr/>
          </p:nvCxnSpPr>
          <p:spPr>
            <a:xfrm rot="5400000">
              <a:off x="4727745" y="4490802"/>
              <a:ext cx="1914589"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0" name="TextBox 19">
              <a:extLst>
                <a:ext uri="{FF2B5EF4-FFF2-40B4-BE49-F238E27FC236}">
                  <a16:creationId xmlns:a16="http://schemas.microsoft.com/office/drawing/2014/main" id="{6E608078-32AB-AA40-B807-AF8D633562E5}"/>
                </a:ext>
              </a:extLst>
            </p:cNvPr>
            <p:cNvSpPr txBox="1"/>
            <p:nvPr/>
          </p:nvSpPr>
          <p:spPr>
            <a:xfrm>
              <a:off x="5847677" y="4142281"/>
              <a:ext cx="2403222" cy="369332"/>
            </a:xfrm>
            <a:prstGeom prst="rect">
              <a:avLst/>
            </a:prstGeom>
            <a:noFill/>
          </p:spPr>
          <p:txBody>
            <a:bodyPr wrap="none" rtlCol="0">
              <a:spAutoFit/>
            </a:bodyPr>
            <a:lstStyle/>
            <a:p>
              <a:r>
                <a:rPr lang="en-US" dirty="0" err="1"/>
                <a:t>paddr</a:t>
              </a:r>
              <a:r>
                <a:rPr lang="en-US" dirty="0"/>
                <a:t> = </a:t>
              </a:r>
              <a:r>
                <a:rPr lang="en-US" dirty="0" err="1"/>
                <a:t>vaddr</a:t>
              </a:r>
              <a:r>
                <a:rPr lang="en-US" dirty="0"/>
                <a:t> + Base</a:t>
              </a:r>
            </a:p>
          </p:txBody>
        </p:sp>
      </p:grpSp>
      <p:grpSp>
        <p:nvGrpSpPr>
          <p:cNvPr id="30" name="Group 29">
            <a:extLst>
              <a:ext uri="{FF2B5EF4-FFF2-40B4-BE49-F238E27FC236}">
                <a16:creationId xmlns:a16="http://schemas.microsoft.com/office/drawing/2014/main" id="{2431F705-F244-4048-AF3E-253E492E63C6}"/>
              </a:ext>
            </a:extLst>
          </p:cNvPr>
          <p:cNvGrpSpPr/>
          <p:nvPr/>
        </p:nvGrpSpPr>
        <p:grpSpPr>
          <a:xfrm>
            <a:off x="461969" y="1447800"/>
            <a:ext cx="909628" cy="2487168"/>
            <a:chOff x="6057900" y="2525269"/>
            <a:chExt cx="1752600" cy="2487168"/>
          </a:xfrm>
        </p:grpSpPr>
        <p:sp>
          <p:nvSpPr>
            <p:cNvPr id="31" name="Rectangle 30">
              <a:extLst>
                <a:ext uri="{FF2B5EF4-FFF2-40B4-BE49-F238E27FC236}">
                  <a16:creationId xmlns:a16="http://schemas.microsoft.com/office/drawing/2014/main" id="{1E1E41AB-4876-7E49-ABCD-9487D27B6B52}"/>
                </a:ext>
              </a:extLst>
            </p:cNvPr>
            <p:cNvSpPr/>
            <p:nvPr/>
          </p:nvSpPr>
          <p:spPr>
            <a:xfrm>
              <a:off x="6057900" y="4683253"/>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Code</a:t>
              </a:r>
            </a:p>
          </p:txBody>
        </p:sp>
        <p:sp>
          <p:nvSpPr>
            <p:cNvPr id="32" name="Rectangle 31">
              <a:extLst>
                <a:ext uri="{FF2B5EF4-FFF2-40B4-BE49-F238E27FC236}">
                  <a16:creationId xmlns:a16="http://schemas.microsoft.com/office/drawing/2014/main" id="{CC67A923-C353-FD49-BE57-4BC5CDB4B39F}"/>
                </a:ext>
              </a:extLst>
            </p:cNvPr>
            <p:cNvSpPr/>
            <p:nvPr/>
          </p:nvSpPr>
          <p:spPr>
            <a:xfrm>
              <a:off x="6057900" y="4354069"/>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Data</a:t>
              </a:r>
            </a:p>
          </p:txBody>
        </p:sp>
        <p:sp>
          <p:nvSpPr>
            <p:cNvPr id="33" name="Rectangle 32">
              <a:extLst>
                <a:ext uri="{FF2B5EF4-FFF2-40B4-BE49-F238E27FC236}">
                  <a16:creationId xmlns:a16="http://schemas.microsoft.com/office/drawing/2014/main" id="{6FF6D6A8-91D5-E346-ADF8-F0C24CA66C23}"/>
                </a:ext>
              </a:extLst>
            </p:cNvPr>
            <p:cNvSpPr/>
            <p:nvPr/>
          </p:nvSpPr>
          <p:spPr>
            <a:xfrm>
              <a:off x="6057902" y="2525269"/>
              <a:ext cx="1752595"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Stack</a:t>
              </a:r>
            </a:p>
          </p:txBody>
        </p:sp>
        <p:sp>
          <p:nvSpPr>
            <p:cNvPr id="34" name="Rectangle 33">
              <a:extLst>
                <a:ext uri="{FF2B5EF4-FFF2-40B4-BE49-F238E27FC236}">
                  <a16:creationId xmlns:a16="http://schemas.microsoft.com/office/drawing/2014/main" id="{25611115-DC0D-F34E-B10D-500BB282A1C4}"/>
                </a:ext>
              </a:extLst>
            </p:cNvPr>
            <p:cNvSpPr/>
            <p:nvPr/>
          </p:nvSpPr>
          <p:spPr>
            <a:xfrm>
              <a:off x="6057900" y="3033269"/>
              <a:ext cx="1752600" cy="84030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01B6AACA-4465-5C4C-A7ED-BE4A929E2F56}"/>
                </a:ext>
              </a:extLst>
            </p:cNvPr>
            <p:cNvSpPr/>
            <p:nvPr/>
          </p:nvSpPr>
          <p:spPr>
            <a:xfrm>
              <a:off x="6057900" y="3873574"/>
              <a:ext cx="1752600"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Heap</a:t>
              </a:r>
            </a:p>
          </p:txBody>
        </p:sp>
      </p:grpSp>
      <p:cxnSp>
        <p:nvCxnSpPr>
          <p:cNvPr id="36" name="Straight Arrow Connector 35">
            <a:extLst>
              <a:ext uri="{FF2B5EF4-FFF2-40B4-BE49-F238E27FC236}">
                <a16:creationId xmlns:a16="http://schemas.microsoft.com/office/drawing/2014/main" id="{C2880C57-30E8-EC41-AD72-09A28B19C813}"/>
              </a:ext>
            </a:extLst>
          </p:cNvPr>
          <p:cNvCxnSpPr>
            <a:cxnSpLocks/>
            <a:stCxn id="35" idx="0"/>
          </p:cNvCxnSpPr>
          <p:nvPr/>
        </p:nvCxnSpPr>
        <p:spPr>
          <a:xfrm flipV="1">
            <a:off x="916785" y="2541071"/>
            <a:ext cx="0" cy="255034"/>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37" name="Straight Arrow Connector 36">
            <a:extLst>
              <a:ext uri="{FF2B5EF4-FFF2-40B4-BE49-F238E27FC236}">
                <a16:creationId xmlns:a16="http://schemas.microsoft.com/office/drawing/2014/main" id="{9B34F0C1-1ECE-8041-968F-796CD79D5351}"/>
              </a:ext>
            </a:extLst>
          </p:cNvPr>
          <p:cNvCxnSpPr>
            <a:cxnSpLocks/>
            <a:stCxn id="34" idx="0"/>
          </p:cNvCxnSpPr>
          <p:nvPr/>
        </p:nvCxnSpPr>
        <p:spPr>
          <a:xfrm>
            <a:off x="916785" y="1955800"/>
            <a:ext cx="0" cy="33020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grpSp>
        <p:nvGrpSpPr>
          <p:cNvPr id="40" name="Group 39">
            <a:extLst>
              <a:ext uri="{FF2B5EF4-FFF2-40B4-BE49-F238E27FC236}">
                <a16:creationId xmlns:a16="http://schemas.microsoft.com/office/drawing/2014/main" id="{AA0A45C1-25B2-9648-B9C3-FA9D558AF224}"/>
              </a:ext>
            </a:extLst>
          </p:cNvPr>
          <p:cNvGrpSpPr/>
          <p:nvPr/>
        </p:nvGrpSpPr>
        <p:grpSpPr>
          <a:xfrm>
            <a:off x="4512039" y="1971180"/>
            <a:ext cx="1828891" cy="1457820"/>
            <a:chOff x="4952893" y="1971180"/>
            <a:chExt cx="1388038" cy="1457820"/>
          </a:xfrm>
        </p:grpSpPr>
        <p:sp>
          <p:nvSpPr>
            <p:cNvPr id="3" name="Rectangle 2">
              <a:extLst>
                <a:ext uri="{FF2B5EF4-FFF2-40B4-BE49-F238E27FC236}">
                  <a16:creationId xmlns:a16="http://schemas.microsoft.com/office/drawing/2014/main" id="{D475691C-438E-9844-868B-79643EF771A5}"/>
                </a:ext>
              </a:extLst>
            </p:cNvPr>
            <p:cNvSpPr/>
            <p:nvPr/>
          </p:nvSpPr>
          <p:spPr>
            <a:xfrm>
              <a:off x="4969331" y="2014302"/>
              <a:ext cx="1371600" cy="141469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DABD7C71-FB8E-8D4A-8AA4-411D3F5CD637}"/>
                </a:ext>
              </a:extLst>
            </p:cNvPr>
            <p:cNvSpPr/>
            <p:nvPr/>
          </p:nvSpPr>
          <p:spPr>
            <a:xfrm>
              <a:off x="4952893" y="1971180"/>
              <a:ext cx="690363" cy="369332"/>
            </a:xfrm>
            <a:prstGeom prst="rect">
              <a:avLst/>
            </a:prstGeom>
          </p:spPr>
          <p:txBody>
            <a:bodyPr wrap="square">
              <a:spAutoFit/>
            </a:bodyPr>
            <a:lstStyle/>
            <a:p>
              <a:pPr algn="ctr"/>
              <a:r>
                <a:rPr lang="en-US" dirty="0"/>
                <a:t>MMU</a:t>
              </a:r>
            </a:p>
          </p:txBody>
        </p:sp>
      </p:grpSp>
      <p:graphicFrame>
        <p:nvGraphicFramePr>
          <p:cNvPr id="41" name="Table 40">
            <a:extLst>
              <a:ext uri="{FF2B5EF4-FFF2-40B4-BE49-F238E27FC236}">
                <a16:creationId xmlns:a16="http://schemas.microsoft.com/office/drawing/2014/main" id="{F00FB709-D29F-7141-AF48-B045380C1699}"/>
              </a:ext>
            </a:extLst>
          </p:cNvPr>
          <p:cNvGraphicFramePr>
            <a:graphicFrameLocks noGrp="1"/>
          </p:cNvGraphicFramePr>
          <p:nvPr>
            <p:extLst>
              <p:ext uri="{D42A27DB-BD31-4B8C-83A1-F6EECF244321}">
                <p14:modId xmlns:p14="http://schemas.microsoft.com/office/powerpoint/2010/main" val="739076263"/>
              </p:ext>
            </p:extLst>
          </p:nvPr>
        </p:nvGraphicFramePr>
        <p:xfrm>
          <a:off x="4616238" y="2362200"/>
          <a:ext cx="1647820" cy="670560"/>
        </p:xfrm>
        <a:graphic>
          <a:graphicData uri="http://schemas.openxmlformats.org/drawingml/2006/table">
            <a:tbl>
              <a:tblPr firstRow="1" bandRow="1">
                <a:tableStyleId>{5C22544A-7EE6-4342-B048-85BDC9FD1C3A}</a:tableStyleId>
              </a:tblPr>
              <a:tblGrid>
                <a:gridCol w="737500">
                  <a:extLst>
                    <a:ext uri="{9D8B030D-6E8A-4147-A177-3AD203B41FA5}">
                      <a16:colId xmlns:a16="http://schemas.microsoft.com/office/drawing/2014/main" val="3707900404"/>
                    </a:ext>
                  </a:extLst>
                </a:gridCol>
                <a:gridCol w="910320">
                  <a:extLst>
                    <a:ext uri="{9D8B030D-6E8A-4147-A177-3AD203B41FA5}">
                      <a16:colId xmlns:a16="http://schemas.microsoft.com/office/drawing/2014/main" val="2340536180"/>
                    </a:ext>
                  </a:extLst>
                </a:gridCol>
              </a:tblGrid>
              <a:tr h="219527">
                <a:tc>
                  <a:txBody>
                    <a:bodyPr/>
                    <a:lstStyle/>
                    <a:p>
                      <a:r>
                        <a:rPr lang="en-US" sz="1600" dirty="0"/>
                        <a:t>Base</a:t>
                      </a:r>
                    </a:p>
                  </a:txBody>
                  <a:tcPr/>
                </a:tc>
                <a:tc>
                  <a:txBody>
                    <a:bodyPr/>
                    <a:lstStyle/>
                    <a:p>
                      <a:r>
                        <a:rPr lang="en-US" sz="1600" dirty="0"/>
                        <a:t>Bound</a:t>
                      </a:r>
                    </a:p>
                  </a:txBody>
                  <a:tcPr/>
                </a:tc>
                <a:extLst>
                  <a:ext uri="{0D108BD9-81ED-4DB2-BD59-A6C34878D82A}">
                    <a16:rowId xmlns:a16="http://schemas.microsoft.com/office/drawing/2014/main" val="4202681401"/>
                  </a:ext>
                </a:extLst>
              </a:tr>
              <a:tr h="219527">
                <a:tc>
                  <a:txBody>
                    <a:bodyPr/>
                    <a:lstStyle/>
                    <a:p>
                      <a:endParaRPr lang="en-US" sz="1600" dirty="0"/>
                    </a:p>
                  </a:txBody>
                  <a:tcPr/>
                </a:tc>
                <a:tc>
                  <a:txBody>
                    <a:bodyPr/>
                    <a:lstStyle/>
                    <a:p>
                      <a:endParaRPr lang="en-US" sz="1600" dirty="0"/>
                    </a:p>
                  </a:txBody>
                  <a:tcPr/>
                </a:tc>
                <a:extLst>
                  <a:ext uri="{0D108BD9-81ED-4DB2-BD59-A6C34878D82A}">
                    <a16:rowId xmlns:a16="http://schemas.microsoft.com/office/drawing/2014/main" val="111645101"/>
                  </a:ext>
                </a:extLst>
              </a:tr>
            </a:tbl>
          </a:graphicData>
        </a:graphic>
      </p:graphicFrame>
    </p:spTree>
    <p:extLst>
      <p:ext uri="{BB962C8B-B14F-4D97-AF65-F5344CB8AC3E}">
        <p14:creationId xmlns:p14="http://schemas.microsoft.com/office/powerpoint/2010/main" val="4274537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6D350-DBAC-1247-A5F3-35B2250B3B3C}"/>
              </a:ext>
            </a:extLst>
          </p:cNvPr>
          <p:cNvSpPr>
            <a:spLocks noGrp="1"/>
          </p:cNvSpPr>
          <p:nvPr>
            <p:ph type="title"/>
          </p:nvPr>
        </p:nvSpPr>
        <p:spPr/>
        <p:txBody>
          <a:bodyPr/>
          <a:lstStyle/>
          <a:p>
            <a:r>
              <a:rPr lang="en-US" dirty="0"/>
              <a:t>Exercise 1: Base-and-Bound</a:t>
            </a:r>
          </a:p>
        </p:txBody>
      </p:sp>
      <p:sp>
        <p:nvSpPr>
          <p:cNvPr id="5" name="Content Placeholder 4">
            <a:extLst>
              <a:ext uri="{FF2B5EF4-FFF2-40B4-BE49-F238E27FC236}">
                <a16:creationId xmlns:a16="http://schemas.microsoft.com/office/drawing/2014/main" id="{3C3F3DC5-77C7-1941-AA32-90B3F1F37B88}"/>
              </a:ext>
            </a:extLst>
          </p:cNvPr>
          <p:cNvSpPr>
            <a:spLocks noGrp="1"/>
          </p:cNvSpPr>
          <p:nvPr>
            <p:ph idx="1"/>
          </p:nvPr>
        </p:nvSpPr>
        <p:spPr/>
        <p:txBody>
          <a:bodyPr/>
          <a:lstStyle/>
          <a:p>
            <a:pPr marL="0" indent="0">
              <a:buNone/>
            </a:pPr>
            <a:r>
              <a:rPr lang="en-US" dirty="0"/>
              <a:t>Assume that you are currently executing a process P with Base 0x1234 and Bound 0x100. </a:t>
            </a:r>
          </a:p>
          <a:p>
            <a:r>
              <a:rPr lang="en-US" dirty="0"/>
              <a:t>What is the physical address that corresponds to the virtual address 0x47?</a:t>
            </a:r>
          </a:p>
          <a:p>
            <a:r>
              <a:rPr lang="en-US" dirty="0"/>
              <a:t>What is the physical address that corresponds to the virtual address 0x123?</a:t>
            </a:r>
          </a:p>
        </p:txBody>
      </p:sp>
      <p:sp>
        <p:nvSpPr>
          <p:cNvPr id="3" name="TextBox 2">
            <a:extLst>
              <a:ext uri="{FF2B5EF4-FFF2-40B4-BE49-F238E27FC236}">
                <a16:creationId xmlns:a16="http://schemas.microsoft.com/office/drawing/2014/main" id="{0E8992C3-4DBA-8741-AF12-6FF4EB1D05DA}"/>
              </a:ext>
            </a:extLst>
          </p:cNvPr>
          <p:cNvSpPr txBox="1"/>
          <p:nvPr/>
        </p:nvSpPr>
        <p:spPr>
          <a:xfrm>
            <a:off x="3733800" y="2743200"/>
            <a:ext cx="1229824" cy="461665"/>
          </a:xfrm>
          <a:prstGeom prst="rect">
            <a:avLst/>
          </a:prstGeom>
          <a:noFill/>
        </p:spPr>
        <p:txBody>
          <a:bodyPr wrap="none" rtlCol="0">
            <a:spAutoFit/>
          </a:bodyPr>
          <a:lstStyle/>
          <a:p>
            <a:r>
              <a:rPr lang="en-US" sz="2400" b="1" dirty="0">
                <a:solidFill>
                  <a:schemeClr val="accent1"/>
                </a:solidFill>
              </a:rPr>
              <a:t>0x127b</a:t>
            </a:r>
          </a:p>
        </p:txBody>
      </p:sp>
      <p:sp>
        <p:nvSpPr>
          <p:cNvPr id="6" name="TextBox 5">
            <a:extLst>
              <a:ext uri="{FF2B5EF4-FFF2-40B4-BE49-F238E27FC236}">
                <a16:creationId xmlns:a16="http://schemas.microsoft.com/office/drawing/2014/main" id="{B1300765-B99C-144B-8D40-8148EFC3D12A}"/>
              </a:ext>
            </a:extLst>
          </p:cNvPr>
          <p:cNvSpPr txBox="1"/>
          <p:nvPr/>
        </p:nvSpPr>
        <p:spPr>
          <a:xfrm>
            <a:off x="3810000" y="3576935"/>
            <a:ext cx="1157689" cy="461665"/>
          </a:xfrm>
          <a:prstGeom prst="rect">
            <a:avLst/>
          </a:prstGeom>
          <a:noFill/>
        </p:spPr>
        <p:txBody>
          <a:bodyPr wrap="none" rtlCol="0">
            <a:spAutoFit/>
          </a:bodyPr>
          <a:lstStyle/>
          <a:p>
            <a:r>
              <a:rPr lang="en-US" sz="2400" b="1" dirty="0">
                <a:solidFill>
                  <a:schemeClr val="accent1"/>
                </a:solidFill>
              </a:rPr>
              <a:t>invalid</a:t>
            </a:r>
          </a:p>
        </p:txBody>
      </p:sp>
      <p:sp>
        <p:nvSpPr>
          <p:cNvPr id="4" name="Rectangle 3">
            <a:extLst>
              <a:ext uri="{FF2B5EF4-FFF2-40B4-BE49-F238E27FC236}">
                <a16:creationId xmlns:a16="http://schemas.microsoft.com/office/drawing/2014/main" id="{271F1442-9255-CEC1-6310-9BC20452ACAF}"/>
              </a:ext>
            </a:extLst>
          </p:cNvPr>
          <p:cNvSpPr/>
          <p:nvPr/>
        </p:nvSpPr>
        <p:spPr>
          <a:xfrm>
            <a:off x="3657600" y="2819400"/>
            <a:ext cx="1600200" cy="385465"/>
          </a:xfrm>
          <a:prstGeom prst="rect">
            <a:avLst/>
          </a:prstGeom>
          <a:solidFill>
            <a:srgbClr val="FC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EF7301E-137A-CF5E-8E2C-9E804E2CBBC0}"/>
              </a:ext>
            </a:extLst>
          </p:cNvPr>
          <p:cNvSpPr/>
          <p:nvPr/>
        </p:nvSpPr>
        <p:spPr>
          <a:xfrm>
            <a:off x="3810000" y="3653135"/>
            <a:ext cx="1600200" cy="385465"/>
          </a:xfrm>
          <a:prstGeom prst="rect">
            <a:avLst/>
          </a:prstGeom>
          <a:solidFill>
            <a:srgbClr val="FC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6748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Evaluating Base-and-Bound</a:t>
            </a:r>
          </a:p>
        </p:txBody>
      </p:sp>
      <p:sp>
        <p:nvSpPr>
          <p:cNvPr id="6" name="Content Placeholder 5"/>
          <p:cNvSpPr>
            <a:spLocks noGrp="1"/>
          </p:cNvSpPr>
          <p:nvPr>
            <p:ph sz="half" idx="2"/>
          </p:nvPr>
        </p:nvSpPr>
        <p:spPr>
          <a:xfrm>
            <a:off x="4419600" y="1828800"/>
            <a:ext cx="4038600" cy="4562856"/>
          </a:xfrm>
        </p:spPr>
        <p:txBody>
          <a:bodyPr>
            <a:normAutofit fontScale="70000" lnSpcReduction="20000"/>
          </a:bodyPr>
          <a:lstStyle/>
          <a:p>
            <a:r>
              <a:rPr lang="en-US" sz="3000" b="1" dirty="0">
                <a:solidFill>
                  <a:schemeClr val="accent1"/>
                </a:solidFill>
              </a:rPr>
              <a:t>Isolation: </a:t>
            </a:r>
            <a:r>
              <a:rPr lang="en-US" sz="3000" dirty="0"/>
              <a:t>don’t want different process states collided in physical memory</a:t>
            </a:r>
          </a:p>
          <a:p>
            <a:pPr marL="0" indent="0">
              <a:buNone/>
            </a:pPr>
            <a:r>
              <a:rPr lang="en-US" sz="3000" dirty="0"/>
              <a:t> </a:t>
            </a:r>
          </a:p>
          <a:p>
            <a:r>
              <a:rPr lang="en-US" sz="3000" b="1" dirty="0">
                <a:solidFill>
                  <a:schemeClr val="accent1"/>
                </a:solidFill>
              </a:rPr>
              <a:t>Efficiency:</a:t>
            </a:r>
            <a:r>
              <a:rPr lang="en-US" sz="3000" dirty="0">
                <a:solidFill>
                  <a:schemeClr val="accent1"/>
                </a:solidFill>
              </a:rPr>
              <a:t> </a:t>
            </a:r>
            <a:r>
              <a:rPr lang="en-US" sz="3000" dirty="0"/>
              <a:t>want fast reads/writes to memory</a:t>
            </a:r>
          </a:p>
          <a:p>
            <a:pPr marL="0" indent="0">
              <a:buNone/>
            </a:pPr>
            <a:endParaRPr lang="en-US" sz="3000" dirty="0"/>
          </a:p>
          <a:p>
            <a:r>
              <a:rPr lang="en-US" sz="3000" b="1" dirty="0">
                <a:solidFill>
                  <a:schemeClr val="accent1"/>
                </a:solidFill>
              </a:rPr>
              <a:t>Sharing: </a:t>
            </a:r>
            <a:r>
              <a:rPr lang="en-US" sz="3000" dirty="0"/>
              <a:t>want option to overlap for communication</a:t>
            </a:r>
          </a:p>
          <a:p>
            <a:endParaRPr lang="en-US" sz="3000" b="1" dirty="0">
              <a:solidFill>
                <a:schemeClr val="accent1"/>
              </a:solidFill>
            </a:endParaRPr>
          </a:p>
          <a:p>
            <a:r>
              <a:rPr lang="en-US" sz="3000" b="1" dirty="0">
                <a:solidFill>
                  <a:schemeClr val="accent1"/>
                </a:solidFill>
              </a:rPr>
              <a:t>Utilization: </a:t>
            </a:r>
            <a:r>
              <a:rPr lang="en-US" sz="3000" dirty="0"/>
              <a:t>want best use of limited resource</a:t>
            </a:r>
          </a:p>
          <a:p>
            <a:pPr marL="0" indent="0">
              <a:buNone/>
            </a:pPr>
            <a:endParaRPr lang="en-US" sz="3000" dirty="0"/>
          </a:p>
          <a:p>
            <a:r>
              <a:rPr lang="en-US" sz="3000" b="1" dirty="0">
                <a:solidFill>
                  <a:schemeClr val="accent1"/>
                </a:solidFill>
              </a:rPr>
              <a:t>Virtualization: </a:t>
            </a:r>
            <a:r>
              <a:rPr lang="en-US" sz="3000" dirty="0"/>
              <a:t>want to create illusion of more resources</a:t>
            </a:r>
          </a:p>
          <a:p>
            <a:endParaRPr lang="en-US" sz="3000" dirty="0"/>
          </a:p>
          <a:p>
            <a:endParaRPr lang="en-US" dirty="0"/>
          </a:p>
        </p:txBody>
      </p:sp>
      <p:grpSp>
        <p:nvGrpSpPr>
          <p:cNvPr id="20" name="Group 19">
            <a:extLst>
              <a:ext uri="{FF2B5EF4-FFF2-40B4-BE49-F238E27FC236}">
                <a16:creationId xmlns:a16="http://schemas.microsoft.com/office/drawing/2014/main" id="{7EB4458E-3B4C-F34B-AD10-1D7620BADC09}"/>
              </a:ext>
            </a:extLst>
          </p:cNvPr>
          <p:cNvGrpSpPr/>
          <p:nvPr/>
        </p:nvGrpSpPr>
        <p:grpSpPr>
          <a:xfrm>
            <a:off x="283436" y="1752600"/>
            <a:ext cx="3898140" cy="4033255"/>
            <a:chOff x="-308273" y="678075"/>
            <a:chExt cx="6929671" cy="5871264"/>
          </a:xfrm>
        </p:grpSpPr>
        <p:pic>
          <p:nvPicPr>
            <p:cNvPr id="21" name="Picture 20">
              <a:extLst>
                <a:ext uri="{FF2B5EF4-FFF2-40B4-BE49-F238E27FC236}">
                  <a16:creationId xmlns:a16="http://schemas.microsoft.com/office/drawing/2014/main" id="{898C5509-7D67-CB46-920E-C88A5DE498D2}"/>
                </a:ext>
              </a:extLst>
            </p:cNvPr>
            <p:cNvPicPr>
              <a:picLocks noChangeAspect="1"/>
            </p:cNvPicPr>
            <p:nvPr/>
          </p:nvPicPr>
          <p:blipFill rotWithShape="1">
            <a:blip r:embed="rId3">
              <a:extLst>
                <a:ext uri="{28A0092B-C50C-407E-A947-70E740481C1C}">
                  <a14:useLocalDpi xmlns:a14="http://schemas.microsoft.com/office/drawing/2010/main" val="0"/>
                </a:ext>
              </a:extLst>
            </a:blip>
            <a:srcRect l="8544" b="2914"/>
            <a:stretch/>
          </p:blipFill>
          <p:spPr>
            <a:xfrm rot="21379182">
              <a:off x="-308273" y="3977166"/>
              <a:ext cx="3230666" cy="2572173"/>
            </a:xfrm>
            <a:prstGeom prst="rect">
              <a:avLst/>
            </a:prstGeom>
          </p:spPr>
        </p:pic>
        <p:pic>
          <p:nvPicPr>
            <p:cNvPr id="22" name="Picture 21">
              <a:extLst>
                <a:ext uri="{FF2B5EF4-FFF2-40B4-BE49-F238E27FC236}">
                  <a16:creationId xmlns:a16="http://schemas.microsoft.com/office/drawing/2014/main" id="{57569E73-5481-854A-BB40-3FAD036025D0}"/>
                </a:ext>
              </a:extLst>
            </p:cNvPr>
            <p:cNvPicPr>
              <a:picLocks noChangeAspect="1"/>
            </p:cNvPicPr>
            <p:nvPr/>
          </p:nvPicPr>
          <p:blipFill rotWithShape="1">
            <a:blip r:embed="rId4">
              <a:extLst>
                <a:ext uri="{28A0092B-C50C-407E-A947-70E740481C1C}">
                  <a14:useLocalDpi xmlns:a14="http://schemas.microsoft.com/office/drawing/2010/main" val="0"/>
                </a:ext>
              </a:extLst>
            </a:blip>
            <a:srcRect l="13235" t="3922" r="19117" b="5883"/>
            <a:stretch/>
          </p:blipFill>
          <p:spPr>
            <a:xfrm>
              <a:off x="3116199" y="678075"/>
              <a:ext cx="3505199" cy="3505199"/>
            </a:xfrm>
            <a:prstGeom prst="rect">
              <a:avLst/>
            </a:prstGeom>
          </p:spPr>
        </p:pic>
      </p:grpSp>
      <p:pic>
        <p:nvPicPr>
          <p:cNvPr id="24" name="Picture 23" descr="A picture containing game, drawing&#10;&#10;Description automatically generated">
            <a:extLst>
              <a:ext uri="{FF2B5EF4-FFF2-40B4-BE49-F238E27FC236}">
                <a16:creationId xmlns:a16="http://schemas.microsoft.com/office/drawing/2014/main" id="{8E2D9247-E548-C844-B2A6-905E855AAA2C}"/>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406" b="99219" l="10000" r="90000">
                        <a14:foregroundMark x1="37667" y1="93594" x2="54889" y2="94063"/>
                        <a14:foregroundMark x1="54889" y1="94063" x2="60333" y2="93750"/>
                        <a14:foregroundMark x1="60333" y1="93750" x2="69000" y2="88594"/>
                        <a14:foregroundMark x1="47667" y1="99219" x2="47667" y2="99219"/>
                        <a14:foregroundMark x1="37222" y1="9219" x2="43667" y2="9531"/>
                        <a14:foregroundMark x1="43667" y1="9531" x2="54556" y2="5313"/>
                        <a14:foregroundMark x1="54556" y1="5313" x2="61556" y2="6719"/>
                        <a14:foregroundMark x1="61556" y1="6719" x2="65222" y2="8906"/>
                        <a14:foregroundMark x1="48000" y1="1406" x2="48000" y2="1406"/>
                        <a14:foregroundMark x1="76778" y1="8594" x2="73556" y2="30938"/>
                        <a14:foregroundMark x1="75556" y1="11094" x2="61667" y2="31406"/>
                        <a14:foregroundMark x1="61667" y1="31406" x2="53111" y2="54531"/>
                        <a14:foregroundMark x1="53111" y1="54531" x2="49556" y2="60156"/>
                        <a14:foregroundMark x1="49556" y1="60156" x2="48111" y2="64844"/>
                        <a14:foregroundMark x1="74222" y1="9844" x2="76667" y2="9844"/>
                        <a14:foregroundMark x1="74889" y1="25469" x2="74889" y2="32969"/>
                        <a14:foregroundMark x1="74889" y1="32969" x2="72667" y2="42813"/>
                        <a14:foregroundMark x1="72667" y1="42813" x2="62000" y2="51563"/>
                        <a14:foregroundMark x1="62000" y1="51563" x2="52556" y2="71875"/>
                        <a14:foregroundMark x1="52556" y1="71875" x2="47222" y2="76250"/>
                        <a14:foregroundMark x1="47222" y1="76250" x2="39000" y2="75625"/>
                        <a14:foregroundMark x1="39000" y1="75625" x2="33000" y2="69844"/>
                        <a14:foregroundMark x1="33000" y1="69844" x2="29667" y2="64063"/>
                        <a14:foregroundMark x1="29667" y1="64063" x2="28000" y2="55937"/>
                        <a14:foregroundMark x1="28000" y1="55937" x2="34000" y2="52344"/>
                        <a14:foregroundMark x1="34000" y1="52344" x2="40000" y2="65938"/>
                        <a14:foregroundMark x1="40000" y1="65938" x2="40889" y2="66563"/>
                        <a14:foregroundMark x1="74333" y1="9688" x2="76444" y2="12812"/>
                        <a14:foregroundMark x1="76778" y1="7344" x2="76778" y2="7344"/>
                        <a14:foregroundMark x1="77222" y1="6719" x2="77222" y2="6719"/>
                      </a14:backgroundRemoval>
                    </a14:imgEffect>
                  </a14:imgLayer>
                </a14:imgProps>
              </a:ext>
              <a:ext uri="{28A0092B-C50C-407E-A947-70E740481C1C}">
                <a14:useLocalDpi xmlns:a14="http://schemas.microsoft.com/office/drawing/2010/main" val="0"/>
              </a:ext>
            </a:extLst>
          </a:blip>
          <a:srcRect l="14055" r="14273"/>
          <a:stretch/>
        </p:blipFill>
        <p:spPr>
          <a:xfrm>
            <a:off x="8305800" y="1828800"/>
            <a:ext cx="732694" cy="726964"/>
          </a:xfrm>
          <a:prstGeom prst="rect">
            <a:avLst/>
          </a:prstGeom>
        </p:spPr>
      </p:pic>
      <p:pic>
        <p:nvPicPr>
          <p:cNvPr id="26" name="Picture 25" descr="A close up of a logo&#10;&#10;Description automatically generated">
            <a:extLst>
              <a:ext uri="{FF2B5EF4-FFF2-40B4-BE49-F238E27FC236}">
                <a16:creationId xmlns:a16="http://schemas.microsoft.com/office/drawing/2014/main" id="{AE90162F-0E77-C044-ACB2-CD79DDD34CB1}"/>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6604" b="91509" l="9664" r="89916">
                        <a14:foregroundMark x1="33193" y1="11321" x2="62605" y2="11792"/>
                        <a14:foregroundMark x1="48319" y1="6604" x2="48319" y2="6604"/>
                        <a14:foregroundMark x1="34034" y1="90566" x2="62185" y2="91509"/>
                        <a14:foregroundMark x1="38235" y1="32547" x2="60924" y2="70283"/>
                        <a14:foregroundMark x1="36555" y1="68396" x2="57563" y2="35377"/>
                        <a14:foregroundMark x1="57563" y1="35377" x2="60924" y2="32547"/>
                        <a14:foregroundMark x1="53782" y1="50000" x2="67647" y2="70283"/>
                      </a14:backgroundRemoval>
                    </a14:imgEffect>
                  </a14:imgLayer>
                </a14:imgProps>
              </a:ext>
              <a:ext uri="{28A0092B-C50C-407E-A947-70E740481C1C}">
                <a14:useLocalDpi xmlns:a14="http://schemas.microsoft.com/office/drawing/2010/main" val="0"/>
              </a:ext>
            </a:extLst>
          </a:blip>
          <a:srcRect l="7868" r="11475"/>
          <a:stretch/>
        </p:blipFill>
        <p:spPr>
          <a:xfrm>
            <a:off x="8305800" y="5531475"/>
            <a:ext cx="732694" cy="809182"/>
          </a:xfrm>
          <a:prstGeom prst="rect">
            <a:avLst/>
          </a:prstGeom>
        </p:spPr>
      </p:pic>
      <p:pic>
        <p:nvPicPr>
          <p:cNvPr id="29" name="Picture 28" descr="A close up of a logo&#10;&#10;Description automatically generated">
            <a:extLst>
              <a:ext uri="{FF2B5EF4-FFF2-40B4-BE49-F238E27FC236}">
                <a16:creationId xmlns:a16="http://schemas.microsoft.com/office/drawing/2014/main" id="{C672405B-7902-424E-9997-9DF0E15088A1}"/>
              </a:ext>
            </a:extLst>
          </p:cNvPr>
          <p:cNvPicPr>
            <a:picLocks noChangeAspect="1"/>
          </p:cNvPicPr>
          <p:nvPr/>
        </p:nvPicPr>
        <p:blipFill rotWithShape="1">
          <a:blip r:embed="rId7">
            <a:extLst>
              <a:ext uri="{BEBA8EAE-BF5A-486C-A8C5-ECC9F3942E4B}">
                <a14:imgProps xmlns:a14="http://schemas.microsoft.com/office/drawing/2010/main">
                  <a14:imgLayer r:embed="rId9">
                    <a14:imgEffect>
                      <a14:backgroundRemoval t="6604" b="91509" l="9664" r="89916">
                        <a14:foregroundMark x1="33193" y1="11321" x2="62605" y2="11792"/>
                        <a14:foregroundMark x1="48319" y1="6604" x2="48319" y2="6604"/>
                        <a14:foregroundMark x1="34034" y1="90566" x2="62185" y2="91509"/>
                        <a14:foregroundMark x1="38235" y1="32547" x2="60924" y2="70283"/>
                        <a14:foregroundMark x1="36555" y1="68396" x2="57563" y2="35377"/>
                        <a14:foregroundMark x1="57563" y1="35377" x2="60924" y2="32547"/>
                        <a14:foregroundMark x1="53782" y1="50000" x2="67647" y2="70283"/>
                      </a14:backgroundRemoval>
                    </a14:imgEffect>
                  </a14:imgLayer>
                </a14:imgProps>
              </a:ext>
              <a:ext uri="{28A0092B-C50C-407E-A947-70E740481C1C}">
                <a14:useLocalDpi xmlns:a14="http://schemas.microsoft.com/office/drawing/2010/main" val="0"/>
              </a:ext>
            </a:extLst>
          </a:blip>
          <a:srcRect l="7868" r="11475"/>
          <a:stretch/>
        </p:blipFill>
        <p:spPr>
          <a:xfrm>
            <a:off x="8310460" y="4660969"/>
            <a:ext cx="732694" cy="809182"/>
          </a:xfrm>
          <a:prstGeom prst="rect">
            <a:avLst/>
          </a:prstGeom>
        </p:spPr>
      </p:pic>
      <p:pic>
        <p:nvPicPr>
          <p:cNvPr id="30" name="Picture 29" descr="A close up of a logo&#10;&#10;Description automatically generated">
            <a:extLst>
              <a:ext uri="{FF2B5EF4-FFF2-40B4-BE49-F238E27FC236}">
                <a16:creationId xmlns:a16="http://schemas.microsoft.com/office/drawing/2014/main" id="{F2E480E6-6179-6243-9580-387B8F1DC61C}"/>
              </a:ext>
            </a:extLst>
          </p:cNvPr>
          <p:cNvPicPr>
            <a:picLocks noChangeAspect="1"/>
          </p:cNvPicPr>
          <p:nvPr/>
        </p:nvPicPr>
        <p:blipFill rotWithShape="1">
          <a:blip r:embed="rId7">
            <a:extLst>
              <a:ext uri="{BEBA8EAE-BF5A-486C-A8C5-ECC9F3942E4B}">
                <a14:imgProps xmlns:a14="http://schemas.microsoft.com/office/drawing/2010/main">
                  <a14:imgLayer r:embed="rId9">
                    <a14:imgEffect>
                      <a14:backgroundRemoval t="6604" b="91509" l="9664" r="89916">
                        <a14:foregroundMark x1="33193" y1="11321" x2="62605" y2="11792"/>
                        <a14:foregroundMark x1="48319" y1="6604" x2="48319" y2="6604"/>
                        <a14:foregroundMark x1="34034" y1="90566" x2="62185" y2="91509"/>
                        <a14:foregroundMark x1="38235" y1="32547" x2="60924" y2="70283"/>
                        <a14:foregroundMark x1="36555" y1="68396" x2="57563" y2="35377"/>
                        <a14:foregroundMark x1="57563" y1="35377" x2="60924" y2="32547"/>
                        <a14:foregroundMark x1="53782" y1="50000" x2="67647" y2="70283"/>
                      </a14:backgroundRemoval>
                    </a14:imgEffect>
                  </a14:imgLayer>
                </a14:imgProps>
              </a:ext>
              <a:ext uri="{28A0092B-C50C-407E-A947-70E740481C1C}">
                <a14:useLocalDpi xmlns:a14="http://schemas.microsoft.com/office/drawing/2010/main" val="0"/>
              </a:ext>
            </a:extLst>
          </a:blip>
          <a:srcRect l="7868" r="11475"/>
          <a:stretch/>
        </p:blipFill>
        <p:spPr>
          <a:xfrm>
            <a:off x="8301140" y="3746329"/>
            <a:ext cx="732694" cy="809182"/>
          </a:xfrm>
          <a:prstGeom prst="rect">
            <a:avLst/>
          </a:prstGeom>
        </p:spPr>
      </p:pic>
      <p:pic>
        <p:nvPicPr>
          <p:cNvPr id="31" name="Picture 30" descr="A picture containing game, drawing&#10;&#10;Description automatically generated">
            <a:extLst>
              <a:ext uri="{FF2B5EF4-FFF2-40B4-BE49-F238E27FC236}">
                <a16:creationId xmlns:a16="http://schemas.microsoft.com/office/drawing/2014/main" id="{C5A729A6-7A68-DC4B-8830-210D78A23DDA}"/>
              </a:ext>
            </a:extLst>
          </p:cNvPr>
          <p:cNvPicPr>
            <a:picLocks noChangeAspect="1"/>
          </p:cNvPicPr>
          <p:nvPr/>
        </p:nvPicPr>
        <p:blipFill rotWithShape="1">
          <a:blip r:embed="rId5">
            <a:extLst>
              <a:ext uri="{BEBA8EAE-BF5A-486C-A8C5-ECC9F3942E4B}">
                <a14:imgProps xmlns:a14="http://schemas.microsoft.com/office/drawing/2010/main">
                  <a14:imgLayer r:embed="rId10">
                    <a14:imgEffect>
                      <a14:backgroundRemoval t="1406" b="99219" l="10000" r="90000">
                        <a14:foregroundMark x1="37667" y1="93594" x2="54889" y2="94063"/>
                        <a14:foregroundMark x1="54889" y1="94063" x2="60333" y2="93750"/>
                        <a14:foregroundMark x1="60333" y1="93750" x2="69000" y2="88594"/>
                        <a14:foregroundMark x1="47667" y1="99219" x2="47667" y2="99219"/>
                        <a14:foregroundMark x1="37222" y1="9219" x2="43667" y2="9531"/>
                        <a14:foregroundMark x1="43667" y1="9531" x2="54556" y2="5313"/>
                        <a14:foregroundMark x1="54556" y1="5313" x2="61556" y2="6719"/>
                        <a14:foregroundMark x1="61556" y1="6719" x2="65222" y2="8906"/>
                        <a14:foregroundMark x1="48000" y1="1406" x2="48000" y2="1406"/>
                        <a14:foregroundMark x1="76778" y1="8594" x2="73556" y2="30938"/>
                        <a14:foregroundMark x1="75556" y1="11094" x2="61667" y2="31406"/>
                        <a14:foregroundMark x1="61667" y1="31406" x2="53111" y2="54531"/>
                        <a14:foregroundMark x1="53111" y1="54531" x2="49556" y2="60156"/>
                        <a14:foregroundMark x1="49556" y1="60156" x2="48111" y2="64844"/>
                        <a14:foregroundMark x1="74222" y1="9844" x2="76667" y2="9844"/>
                        <a14:foregroundMark x1="74889" y1="25469" x2="74889" y2="32969"/>
                        <a14:foregroundMark x1="74889" y1="32969" x2="72667" y2="42813"/>
                        <a14:foregroundMark x1="72667" y1="42813" x2="62000" y2="51563"/>
                        <a14:foregroundMark x1="62000" y1="51563" x2="52556" y2="71875"/>
                        <a14:foregroundMark x1="52556" y1="71875" x2="47222" y2="76250"/>
                        <a14:foregroundMark x1="47222" y1="76250" x2="39000" y2="75625"/>
                        <a14:foregroundMark x1="39000" y1="75625" x2="33000" y2="69844"/>
                        <a14:foregroundMark x1="33000" y1="69844" x2="29667" y2="64063"/>
                        <a14:foregroundMark x1="29667" y1="64063" x2="28000" y2="55937"/>
                        <a14:foregroundMark x1="28000" y1="55937" x2="34000" y2="52344"/>
                        <a14:foregroundMark x1="34000" y1="52344" x2="40000" y2="65938"/>
                        <a14:foregroundMark x1="40000" y1="65938" x2="40889" y2="66563"/>
                        <a14:foregroundMark x1="74333" y1="9688" x2="76444" y2="12812"/>
                        <a14:foregroundMark x1="76778" y1="7344" x2="76778" y2="7344"/>
                        <a14:foregroundMark x1="77222" y1="6719" x2="77222" y2="6719"/>
                      </a14:backgroundRemoval>
                    </a14:imgEffect>
                  </a14:imgLayer>
                </a14:imgProps>
              </a:ext>
              <a:ext uri="{28A0092B-C50C-407E-A947-70E740481C1C}">
                <a14:useLocalDpi xmlns:a14="http://schemas.microsoft.com/office/drawing/2010/main" val="0"/>
              </a:ext>
            </a:extLst>
          </a:blip>
          <a:srcRect l="14055" r="14273"/>
          <a:stretch/>
        </p:blipFill>
        <p:spPr>
          <a:xfrm>
            <a:off x="8301140" y="2852583"/>
            <a:ext cx="732694" cy="726964"/>
          </a:xfrm>
          <a:prstGeom prst="rect">
            <a:avLst/>
          </a:prstGeom>
        </p:spPr>
      </p:pic>
    </p:spTree>
    <p:extLst>
      <p:ext uri="{BB962C8B-B14F-4D97-AF65-F5344CB8AC3E}">
        <p14:creationId xmlns:p14="http://schemas.microsoft.com/office/powerpoint/2010/main" val="3963644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Segmentation</a:t>
            </a:r>
          </a:p>
        </p:txBody>
      </p:sp>
      <p:grpSp>
        <p:nvGrpSpPr>
          <p:cNvPr id="9" name="Group 8">
            <a:extLst>
              <a:ext uri="{FF2B5EF4-FFF2-40B4-BE49-F238E27FC236}">
                <a16:creationId xmlns:a16="http://schemas.microsoft.com/office/drawing/2014/main" id="{A7CAEAD0-8F19-DD47-8BE6-BE3E75A14A9C}"/>
              </a:ext>
            </a:extLst>
          </p:cNvPr>
          <p:cNvGrpSpPr/>
          <p:nvPr/>
        </p:nvGrpSpPr>
        <p:grpSpPr>
          <a:xfrm>
            <a:off x="5080353" y="2882769"/>
            <a:ext cx="1295400" cy="1765432"/>
            <a:chOff x="6057900" y="2525269"/>
            <a:chExt cx="1752600" cy="2487168"/>
          </a:xfrm>
        </p:grpSpPr>
        <p:sp>
          <p:nvSpPr>
            <p:cNvPr id="10" name="Rectangle 9">
              <a:extLst>
                <a:ext uri="{FF2B5EF4-FFF2-40B4-BE49-F238E27FC236}">
                  <a16:creationId xmlns:a16="http://schemas.microsoft.com/office/drawing/2014/main" id="{AA1FA955-B647-8C40-B39F-E8BADCEA5267}"/>
                </a:ext>
              </a:extLst>
            </p:cNvPr>
            <p:cNvSpPr/>
            <p:nvPr/>
          </p:nvSpPr>
          <p:spPr>
            <a:xfrm>
              <a:off x="6057900" y="4683253"/>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Code</a:t>
              </a:r>
            </a:p>
          </p:txBody>
        </p:sp>
        <p:sp>
          <p:nvSpPr>
            <p:cNvPr id="11" name="Rectangle 10">
              <a:extLst>
                <a:ext uri="{FF2B5EF4-FFF2-40B4-BE49-F238E27FC236}">
                  <a16:creationId xmlns:a16="http://schemas.microsoft.com/office/drawing/2014/main" id="{EF87B562-8C8C-EB47-BB1F-BF54A978B51F}"/>
                </a:ext>
              </a:extLst>
            </p:cNvPr>
            <p:cNvSpPr/>
            <p:nvPr/>
          </p:nvSpPr>
          <p:spPr>
            <a:xfrm>
              <a:off x="6057900" y="4354069"/>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Data</a:t>
              </a:r>
            </a:p>
          </p:txBody>
        </p:sp>
        <p:sp>
          <p:nvSpPr>
            <p:cNvPr id="12" name="Rectangle 11">
              <a:extLst>
                <a:ext uri="{FF2B5EF4-FFF2-40B4-BE49-F238E27FC236}">
                  <a16:creationId xmlns:a16="http://schemas.microsoft.com/office/drawing/2014/main" id="{F2706BBE-499D-6148-9B90-3B7E4F22368B}"/>
                </a:ext>
              </a:extLst>
            </p:cNvPr>
            <p:cNvSpPr/>
            <p:nvPr/>
          </p:nvSpPr>
          <p:spPr>
            <a:xfrm>
              <a:off x="6057901" y="2525269"/>
              <a:ext cx="1752595" cy="769539"/>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Stack</a:t>
              </a:r>
            </a:p>
          </p:txBody>
        </p:sp>
        <p:sp>
          <p:nvSpPr>
            <p:cNvPr id="13" name="Rectangle 12">
              <a:extLst>
                <a:ext uri="{FF2B5EF4-FFF2-40B4-BE49-F238E27FC236}">
                  <a16:creationId xmlns:a16="http://schemas.microsoft.com/office/drawing/2014/main" id="{E1D8F536-5C80-9447-95C0-F8C23ABC56F9}"/>
                </a:ext>
              </a:extLst>
            </p:cNvPr>
            <p:cNvSpPr/>
            <p:nvPr/>
          </p:nvSpPr>
          <p:spPr>
            <a:xfrm>
              <a:off x="6057900" y="3294808"/>
              <a:ext cx="1752600" cy="57876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EC2AB64-B2F2-7F44-9BD9-D55B147FA6DF}"/>
                </a:ext>
              </a:extLst>
            </p:cNvPr>
            <p:cNvSpPr/>
            <p:nvPr/>
          </p:nvSpPr>
          <p:spPr>
            <a:xfrm>
              <a:off x="6057900" y="3873574"/>
              <a:ext cx="1752600"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Heap</a:t>
              </a:r>
            </a:p>
          </p:txBody>
        </p:sp>
      </p:grpSp>
      <p:sp>
        <p:nvSpPr>
          <p:cNvPr id="15" name="TextBox 14">
            <a:extLst>
              <a:ext uri="{FF2B5EF4-FFF2-40B4-BE49-F238E27FC236}">
                <a16:creationId xmlns:a16="http://schemas.microsoft.com/office/drawing/2014/main" id="{66FD6F34-8D30-3240-AABC-4FF5C67E1696}"/>
              </a:ext>
            </a:extLst>
          </p:cNvPr>
          <p:cNvSpPr txBox="1"/>
          <p:nvPr/>
        </p:nvSpPr>
        <p:spPr>
          <a:xfrm>
            <a:off x="6528800" y="1920416"/>
            <a:ext cx="1941557" cy="369332"/>
          </a:xfrm>
          <a:prstGeom prst="rect">
            <a:avLst/>
          </a:prstGeom>
          <a:noFill/>
        </p:spPr>
        <p:txBody>
          <a:bodyPr wrap="none" rtlCol="0">
            <a:spAutoFit/>
          </a:bodyPr>
          <a:lstStyle/>
          <a:p>
            <a:r>
              <a:rPr lang="en-US" dirty="0"/>
              <a:t>Physical Memory</a:t>
            </a:r>
          </a:p>
        </p:txBody>
      </p:sp>
      <p:sp>
        <p:nvSpPr>
          <p:cNvPr id="16" name="TextBox 15">
            <a:extLst>
              <a:ext uri="{FF2B5EF4-FFF2-40B4-BE49-F238E27FC236}">
                <a16:creationId xmlns:a16="http://schemas.microsoft.com/office/drawing/2014/main" id="{A71E38A6-BA4E-2D4D-9939-ACA495CB9240}"/>
              </a:ext>
            </a:extLst>
          </p:cNvPr>
          <p:cNvSpPr txBox="1"/>
          <p:nvPr/>
        </p:nvSpPr>
        <p:spPr>
          <a:xfrm>
            <a:off x="4876800" y="2541706"/>
            <a:ext cx="1732205" cy="369332"/>
          </a:xfrm>
          <a:prstGeom prst="rect">
            <a:avLst/>
          </a:prstGeom>
          <a:noFill/>
        </p:spPr>
        <p:txBody>
          <a:bodyPr wrap="none" rtlCol="0">
            <a:spAutoFit/>
          </a:bodyPr>
          <a:lstStyle/>
          <a:p>
            <a:r>
              <a:rPr lang="en-US" dirty="0"/>
              <a:t>Virtual Memory</a:t>
            </a:r>
          </a:p>
        </p:txBody>
      </p:sp>
      <p:sp>
        <p:nvSpPr>
          <p:cNvPr id="17" name="Rectangle 16">
            <a:extLst>
              <a:ext uri="{FF2B5EF4-FFF2-40B4-BE49-F238E27FC236}">
                <a16:creationId xmlns:a16="http://schemas.microsoft.com/office/drawing/2014/main" id="{A03D3AC6-53EC-5A4D-9A3D-CEF478E5C6D4}"/>
              </a:ext>
            </a:extLst>
          </p:cNvPr>
          <p:cNvSpPr/>
          <p:nvPr/>
        </p:nvSpPr>
        <p:spPr>
          <a:xfrm>
            <a:off x="6841114" y="4419600"/>
            <a:ext cx="1310390" cy="54623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9" name="TextBox 18">
            <a:extLst>
              <a:ext uri="{FF2B5EF4-FFF2-40B4-BE49-F238E27FC236}">
                <a16:creationId xmlns:a16="http://schemas.microsoft.com/office/drawing/2014/main" id="{425B8DB4-83D3-1A49-A7C5-E10FE229EB8C}"/>
              </a:ext>
            </a:extLst>
          </p:cNvPr>
          <p:cNvSpPr txBox="1"/>
          <p:nvPr/>
        </p:nvSpPr>
        <p:spPr>
          <a:xfrm>
            <a:off x="8229600" y="6027041"/>
            <a:ext cx="644728" cy="276999"/>
          </a:xfrm>
          <a:prstGeom prst="rect">
            <a:avLst/>
          </a:prstGeom>
          <a:noFill/>
        </p:spPr>
        <p:txBody>
          <a:bodyPr wrap="none" rtlCol="0">
            <a:spAutoFit/>
          </a:bodyPr>
          <a:lstStyle/>
          <a:p>
            <a:r>
              <a:rPr lang="en-US" sz="1200" dirty="0" err="1"/>
              <a:t>CBase</a:t>
            </a:r>
            <a:endParaRPr lang="en-US" sz="1200" dirty="0"/>
          </a:p>
        </p:txBody>
      </p:sp>
      <p:sp>
        <p:nvSpPr>
          <p:cNvPr id="20" name="TextBox 19">
            <a:extLst>
              <a:ext uri="{FF2B5EF4-FFF2-40B4-BE49-F238E27FC236}">
                <a16:creationId xmlns:a16="http://schemas.microsoft.com/office/drawing/2014/main" id="{AD7AADBA-E7B5-C14E-AB9C-C8033833C94A}"/>
              </a:ext>
            </a:extLst>
          </p:cNvPr>
          <p:cNvSpPr txBox="1"/>
          <p:nvPr/>
        </p:nvSpPr>
        <p:spPr>
          <a:xfrm>
            <a:off x="8233455" y="4554215"/>
            <a:ext cx="729687" cy="276999"/>
          </a:xfrm>
          <a:prstGeom prst="rect">
            <a:avLst/>
          </a:prstGeom>
          <a:noFill/>
        </p:spPr>
        <p:txBody>
          <a:bodyPr wrap="none" rtlCol="0">
            <a:spAutoFit/>
          </a:bodyPr>
          <a:lstStyle/>
          <a:p>
            <a:r>
              <a:rPr lang="en-US" sz="1200" dirty="0" err="1"/>
              <a:t>SBound</a:t>
            </a:r>
            <a:endParaRPr lang="en-US" sz="1200" dirty="0"/>
          </a:p>
        </p:txBody>
      </p:sp>
      <p:pic>
        <p:nvPicPr>
          <p:cNvPr id="21" name="Picture 20">
            <a:extLst>
              <a:ext uri="{FF2B5EF4-FFF2-40B4-BE49-F238E27FC236}">
                <a16:creationId xmlns:a16="http://schemas.microsoft.com/office/drawing/2014/main" id="{D3A3E312-8AB1-6E45-AA85-3FB591378C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000" y="1752600"/>
            <a:ext cx="4064000" cy="4381500"/>
          </a:xfrm>
          <a:prstGeom prst="rect">
            <a:avLst/>
          </a:prstGeom>
        </p:spPr>
      </p:pic>
      <p:sp>
        <p:nvSpPr>
          <p:cNvPr id="22" name="Rectangle 21">
            <a:extLst>
              <a:ext uri="{FF2B5EF4-FFF2-40B4-BE49-F238E27FC236}">
                <a16:creationId xmlns:a16="http://schemas.microsoft.com/office/drawing/2014/main" id="{E3BE2984-CEBF-5C46-829D-CFA0DDAE600C}"/>
              </a:ext>
            </a:extLst>
          </p:cNvPr>
          <p:cNvSpPr/>
          <p:nvPr/>
        </p:nvSpPr>
        <p:spPr>
          <a:xfrm>
            <a:off x="6858397" y="5924547"/>
            <a:ext cx="1282364"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3" name="Rectangle 22">
            <a:extLst>
              <a:ext uri="{FF2B5EF4-FFF2-40B4-BE49-F238E27FC236}">
                <a16:creationId xmlns:a16="http://schemas.microsoft.com/office/drawing/2014/main" id="{5551E5FF-B561-0443-B88B-307C49ED9092}"/>
              </a:ext>
            </a:extLst>
          </p:cNvPr>
          <p:cNvSpPr/>
          <p:nvPr/>
        </p:nvSpPr>
        <p:spPr>
          <a:xfrm>
            <a:off x="6836889" y="2286000"/>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4" name="Rectangle 23">
            <a:extLst>
              <a:ext uri="{FF2B5EF4-FFF2-40B4-BE49-F238E27FC236}">
                <a16:creationId xmlns:a16="http://schemas.microsoft.com/office/drawing/2014/main" id="{91713524-05E2-1746-8997-D97E8CEA0923}"/>
              </a:ext>
            </a:extLst>
          </p:cNvPr>
          <p:cNvSpPr/>
          <p:nvPr/>
        </p:nvSpPr>
        <p:spPr>
          <a:xfrm>
            <a:off x="6830371" y="3839818"/>
            <a:ext cx="1310390" cy="36058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6" name="TextBox 25">
            <a:extLst>
              <a:ext uri="{FF2B5EF4-FFF2-40B4-BE49-F238E27FC236}">
                <a16:creationId xmlns:a16="http://schemas.microsoft.com/office/drawing/2014/main" id="{C5D06174-CCF6-E041-8A8A-F6CB6D6594E1}"/>
              </a:ext>
            </a:extLst>
          </p:cNvPr>
          <p:cNvSpPr txBox="1"/>
          <p:nvPr/>
        </p:nvSpPr>
        <p:spPr>
          <a:xfrm>
            <a:off x="8225440" y="5890884"/>
            <a:ext cx="737702" cy="276999"/>
          </a:xfrm>
          <a:prstGeom prst="rect">
            <a:avLst/>
          </a:prstGeom>
          <a:noFill/>
        </p:spPr>
        <p:txBody>
          <a:bodyPr wrap="none" rtlCol="0">
            <a:spAutoFit/>
          </a:bodyPr>
          <a:lstStyle/>
          <a:p>
            <a:r>
              <a:rPr lang="en-US" sz="1200" dirty="0" err="1"/>
              <a:t>CBound</a:t>
            </a:r>
            <a:endParaRPr lang="en-US" sz="1200" dirty="0"/>
          </a:p>
        </p:txBody>
      </p:sp>
      <p:sp>
        <p:nvSpPr>
          <p:cNvPr id="27" name="TextBox 26">
            <a:extLst>
              <a:ext uri="{FF2B5EF4-FFF2-40B4-BE49-F238E27FC236}">
                <a16:creationId xmlns:a16="http://schemas.microsoft.com/office/drawing/2014/main" id="{D6FED79A-F24F-A94E-93E6-7F58935496FB}"/>
              </a:ext>
            </a:extLst>
          </p:cNvPr>
          <p:cNvSpPr txBox="1"/>
          <p:nvPr/>
        </p:nvSpPr>
        <p:spPr>
          <a:xfrm>
            <a:off x="8233607" y="4823447"/>
            <a:ext cx="636713" cy="276999"/>
          </a:xfrm>
          <a:prstGeom prst="rect">
            <a:avLst/>
          </a:prstGeom>
          <a:noFill/>
        </p:spPr>
        <p:txBody>
          <a:bodyPr wrap="none" rtlCol="0">
            <a:spAutoFit/>
          </a:bodyPr>
          <a:lstStyle/>
          <a:p>
            <a:r>
              <a:rPr lang="en-US" sz="1200" dirty="0" err="1"/>
              <a:t>SBase</a:t>
            </a:r>
            <a:endParaRPr lang="en-US" sz="1200" dirty="0"/>
          </a:p>
        </p:txBody>
      </p:sp>
      <p:sp>
        <p:nvSpPr>
          <p:cNvPr id="28" name="TextBox 27">
            <a:extLst>
              <a:ext uri="{FF2B5EF4-FFF2-40B4-BE49-F238E27FC236}">
                <a16:creationId xmlns:a16="http://schemas.microsoft.com/office/drawing/2014/main" id="{D314CABD-17BB-4144-B7DF-88B3D6925145}"/>
              </a:ext>
            </a:extLst>
          </p:cNvPr>
          <p:cNvSpPr txBox="1"/>
          <p:nvPr/>
        </p:nvSpPr>
        <p:spPr>
          <a:xfrm>
            <a:off x="8263045" y="4044226"/>
            <a:ext cx="644728" cy="276999"/>
          </a:xfrm>
          <a:prstGeom prst="rect">
            <a:avLst/>
          </a:prstGeom>
          <a:noFill/>
        </p:spPr>
        <p:txBody>
          <a:bodyPr wrap="none" rtlCol="0">
            <a:spAutoFit/>
          </a:bodyPr>
          <a:lstStyle/>
          <a:p>
            <a:r>
              <a:rPr lang="en-US" sz="1200" dirty="0"/>
              <a:t>HBase</a:t>
            </a:r>
          </a:p>
        </p:txBody>
      </p:sp>
      <p:sp>
        <p:nvSpPr>
          <p:cNvPr id="29" name="TextBox 28">
            <a:extLst>
              <a:ext uri="{FF2B5EF4-FFF2-40B4-BE49-F238E27FC236}">
                <a16:creationId xmlns:a16="http://schemas.microsoft.com/office/drawing/2014/main" id="{8DB9A6C3-0D40-B849-99A0-D1F5F24C62E0}"/>
              </a:ext>
            </a:extLst>
          </p:cNvPr>
          <p:cNvSpPr txBox="1"/>
          <p:nvPr/>
        </p:nvSpPr>
        <p:spPr>
          <a:xfrm>
            <a:off x="8263045" y="3903882"/>
            <a:ext cx="737702" cy="276999"/>
          </a:xfrm>
          <a:prstGeom prst="rect">
            <a:avLst/>
          </a:prstGeom>
          <a:noFill/>
        </p:spPr>
        <p:txBody>
          <a:bodyPr wrap="none" rtlCol="0">
            <a:spAutoFit/>
          </a:bodyPr>
          <a:lstStyle/>
          <a:p>
            <a:r>
              <a:rPr lang="en-US" sz="1200" dirty="0" err="1"/>
              <a:t>HBound</a:t>
            </a:r>
            <a:endParaRPr lang="en-US" sz="1200" dirty="0"/>
          </a:p>
        </p:txBody>
      </p:sp>
      <p:sp>
        <p:nvSpPr>
          <p:cNvPr id="30" name="TextBox 29">
            <a:extLst>
              <a:ext uri="{FF2B5EF4-FFF2-40B4-BE49-F238E27FC236}">
                <a16:creationId xmlns:a16="http://schemas.microsoft.com/office/drawing/2014/main" id="{3BA2F4EE-2DC6-3B47-B479-7E912F485684}"/>
              </a:ext>
            </a:extLst>
          </p:cNvPr>
          <p:cNvSpPr txBox="1"/>
          <p:nvPr/>
        </p:nvSpPr>
        <p:spPr>
          <a:xfrm>
            <a:off x="8229600" y="2392421"/>
            <a:ext cx="644728" cy="276999"/>
          </a:xfrm>
          <a:prstGeom prst="rect">
            <a:avLst/>
          </a:prstGeom>
          <a:noFill/>
        </p:spPr>
        <p:txBody>
          <a:bodyPr wrap="none" rtlCol="0">
            <a:spAutoFit/>
          </a:bodyPr>
          <a:lstStyle/>
          <a:p>
            <a:r>
              <a:rPr lang="en-US" sz="1200" dirty="0" err="1"/>
              <a:t>DBase</a:t>
            </a:r>
            <a:endParaRPr lang="en-US" sz="1200" dirty="0"/>
          </a:p>
        </p:txBody>
      </p:sp>
      <p:sp>
        <p:nvSpPr>
          <p:cNvPr id="31" name="TextBox 30">
            <a:extLst>
              <a:ext uri="{FF2B5EF4-FFF2-40B4-BE49-F238E27FC236}">
                <a16:creationId xmlns:a16="http://schemas.microsoft.com/office/drawing/2014/main" id="{51312A3A-7828-4542-B733-FD196EB120D4}"/>
              </a:ext>
            </a:extLst>
          </p:cNvPr>
          <p:cNvSpPr txBox="1"/>
          <p:nvPr/>
        </p:nvSpPr>
        <p:spPr>
          <a:xfrm>
            <a:off x="8225440" y="2239278"/>
            <a:ext cx="737702" cy="276999"/>
          </a:xfrm>
          <a:prstGeom prst="rect">
            <a:avLst/>
          </a:prstGeom>
          <a:noFill/>
        </p:spPr>
        <p:txBody>
          <a:bodyPr wrap="none" rtlCol="0">
            <a:spAutoFit/>
          </a:bodyPr>
          <a:lstStyle/>
          <a:p>
            <a:r>
              <a:rPr lang="en-US" sz="1200" dirty="0" err="1"/>
              <a:t>DBound</a:t>
            </a:r>
            <a:endParaRPr lang="en-US" sz="1200" dirty="0"/>
          </a:p>
        </p:txBody>
      </p:sp>
      <p:cxnSp>
        <p:nvCxnSpPr>
          <p:cNvPr id="18" name="Elbow Connector 17">
            <a:extLst>
              <a:ext uri="{FF2B5EF4-FFF2-40B4-BE49-F238E27FC236}">
                <a16:creationId xmlns:a16="http://schemas.microsoft.com/office/drawing/2014/main" id="{49A9E5AF-2512-BA4B-98EA-FC6D117D28C4}"/>
              </a:ext>
            </a:extLst>
          </p:cNvPr>
          <p:cNvCxnSpPr>
            <a:cxnSpLocks/>
          </p:cNvCxnSpPr>
          <p:nvPr/>
        </p:nvCxnSpPr>
        <p:spPr>
          <a:xfrm>
            <a:off x="6375750" y="3339969"/>
            <a:ext cx="465364" cy="1536831"/>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sp>
        <p:nvSpPr>
          <p:cNvPr id="8" name="Rectangle 7">
            <a:extLst>
              <a:ext uri="{FF2B5EF4-FFF2-40B4-BE49-F238E27FC236}">
                <a16:creationId xmlns:a16="http://schemas.microsoft.com/office/drawing/2014/main" id="{1E65846C-77EC-A147-A874-480CCE3C58AD}"/>
              </a:ext>
            </a:extLst>
          </p:cNvPr>
          <p:cNvSpPr/>
          <p:nvPr/>
        </p:nvSpPr>
        <p:spPr>
          <a:xfrm>
            <a:off x="6851879" y="2286000"/>
            <a:ext cx="1295400" cy="4105656"/>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33" name="Right Brace 32">
            <a:extLst>
              <a:ext uri="{FF2B5EF4-FFF2-40B4-BE49-F238E27FC236}">
                <a16:creationId xmlns:a16="http://schemas.microsoft.com/office/drawing/2014/main" id="{0C661CA9-B1CD-C04C-A42A-AF390DE0EA67}"/>
              </a:ext>
            </a:extLst>
          </p:cNvPr>
          <p:cNvSpPr/>
          <p:nvPr/>
        </p:nvSpPr>
        <p:spPr>
          <a:xfrm>
            <a:off x="8168789" y="2277228"/>
            <a:ext cx="94256" cy="242432"/>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Right Brace 33">
            <a:extLst>
              <a:ext uri="{FF2B5EF4-FFF2-40B4-BE49-F238E27FC236}">
                <a16:creationId xmlns:a16="http://schemas.microsoft.com/office/drawing/2014/main" id="{531397D1-CC36-7848-BF51-6738211CAF8F}"/>
              </a:ext>
            </a:extLst>
          </p:cNvPr>
          <p:cNvSpPr/>
          <p:nvPr/>
        </p:nvSpPr>
        <p:spPr>
          <a:xfrm>
            <a:off x="8158022" y="4419199"/>
            <a:ext cx="114546" cy="54623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5" name="Right Brace 34">
            <a:extLst>
              <a:ext uri="{FF2B5EF4-FFF2-40B4-BE49-F238E27FC236}">
                <a16:creationId xmlns:a16="http://schemas.microsoft.com/office/drawing/2014/main" id="{F9A90AF8-07AE-0E43-8F7F-09D0F74AD914}"/>
              </a:ext>
            </a:extLst>
          </p:cNvPr>
          <p:cNvSpPr/>
          <p:nvPr/>
        </p:nvSpPr>
        <p:spPr>
          <a:xfrm>
            <a:off x="8161410" y="3841443"/>
            <a:ext cx="111158" cy="36933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6" name="Right Brace 35">
            <a:extLst>
              <a:ext uri="{FF2B5EF4-FFF2-40B4-BE49-F238E27FC236}">
                <a16:creationId xmlns:a16="http://schemas.microsoft.com/office/drawing/2014/main" id="{02E06BBE-E8F5-2647-88C3-7F75E827D4D0}"/>
              </a:ext>
            </a:extLst>
          </p:cNvPr>
          <p:cNvSpPr/>
          <p:nvPr/>
        </p:nvSpPr>
        <p:spPr>
          <a:xfrm>
            <a:off x="8178312" y="5925451"/>
            <a:ext cx="94256" cy="242432"/>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841870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0" grpId="0"/>
      <p:bldP spid="22" grpId="0" animBg="1"/>
      <p:bldP spid="23" grpId="0" animBg="1"/>
      <p:bldP spid="24" grpId="0" animBg="1"/>
      <p:bldP spid="26" grpId="0"/>
      <p:bldP spid="27" grpId="0"/>
      <p:bldP spid="28" grpId="0"/>
      <p:bldP spid="29" grpId="0"/>
      <p:bldP spid="30" grpId="0"/>
      <p:bldP spid="31" grpId="0"/>
      <p:bldP spid="33" grpId="0" animBg="1"/>
      <p:bldP spid="34" grpId="0" animBg="1"/>
      <p:bldP spid="35" grpId="0" animBg="1"/>
      <p:bldP spid="3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Segmentation</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5857" r="17976"/>
          <a:stretch/>
        </p:blipFill>
        <p:spPr>
          <a:xfrm>
            <a:off x="1655364" y="1994588"/>
            <a:ext cx="1414072" cy="1414072"/>
          </a:xfrm>
          <a:prstGeom prst="rect">
            <a:avLst/>
          </a:prstGeom>
        </p:spPr>
      </p:pic>
      <p:grpSp>
        <p:nvGrpSpPr>
          <p:cNvPr id="11" name="Group 10">
            <a:extLst>
              <a:ext uri="{FF2B5EF4-FFF2-40B4-BE49-F238E27FC236}">
                <a16:creationId xmlns:a16="http://schemas.microsoft.com/office/drawing/2014/main" id="{F67885EB-F562-0C45-A0FE-9CF32EECFDBA}"/>
              </a:ext>
            </a:extLst>
          </p:cNvPr>
          <p:cNvGrpSpPr/>
          <p:nvPr/>
        </p:nvGrpSpPr>
        <p:grpSpPr>
          <a:xfrm>
            <a:off x="3090872" y="2362200"/>
            <a:ext cx="1355504" cy="369332"/>
            <a:chOff x="3069436" y="2362200"/>
            <a:chExt cx="2286000" cy="369332"/>
          </a:xfrm>
        </p:grpSpPr>
        <p:cxnSp>
          <p:nvCxnSpPr>
            <p:cNvPr id="9" name="Straight Arrow Connector 8">
              <a:extLst>
                <a:ext uri="{FF2B5EF4-FFF2-40B4-BE49-F238E27FC236}">
                  <a16:creationId xmlns:a16="http://schemas.microsoft.com/office/drawing/2014/main" id="{AA0D5202-3595-5043-ACE6-070BE19F188C}"/>
                </a:ext>
              </a:extLst>
            </p:cNvPr>
            <p:cNvCxnSpPr>
              <a:stCxn id="7" idx="3"/>
            </p:cNvCxnSpPr>
            <p:nvPr/>
          </p:nvCxnSpPr>
          <p:spPr>
            <a:xfrm>
              <a:off x="3069436" y="2701624"/>
              <a:ext cx="2286000" cy="708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0" name="TextBox 9">
              <a:extLst>
                <a:ext uri="{FF2B5EF4-FFF2-40B4-BE49-F238E27FC236}">
                  <a16:creationId xmlns:a16="http://schemas.microsoft.com/office/drawing/2014/main" id="{564D7E64-155F-2B48-90E7-C0D4D3B51370}"/>
                </a:ext>
              </a:extLst>
            </p:cNvPr>
            <p:cNvSpPr txBox="1"/>
            <p:nvPr/>
          </p:nvSpPr>
          <p:spPr>
            <a:xfrm>
              <a:off x="3480923" y="2362200"/>
              <a:ext cx="761747" cy="369332"/>
            </a:xfrm>
            <a:prstGeom prst="rect">
              <a:avLst/>
            </a:prstGeom>
            <a:noFill/>
          </p:spPr>
          <p:txBody>
            <a:bodyPr wrap="none" rtlCol="0">
              <a:spAutoFit/>
            </a:bodyPr>
            <a:lstStyle/>
            <a:p>
              <a:r>
                <a:rPr lang="en-US" dirty="0" err="1"/>
                <a:t>vaddr</a:t>
              </a:r>
              <a:endParaRPr lang="en-US" dirty="0"/>
            </a:p>
          </p:txBody>
        </p:sp>
      </p:grpSp>
      <p:grpSp>
        <p:nvGrpSpPr>
          <p:cNvPr id="12" name="Group 11">
            <a:extLst>
              <a:ext uri="{FF2B5EF4-FFF2-40B4-BE49-F238E27FC236}">
                <a16:creationId xmlns:a16="http://schemas.microsoft.com/office/drawing/2014/main" id="{0B45D13A-F510-B84E-80FC-CB0B5BA5FC28}"/>
              </a:ext>
            </a:extLst>
          </p:cNvPr>
          <p:cNvGrpSpPr/>
          <p:nvPr/>
        </p:nvGrpSpPr>
        <p:grpSpPr>
          <a:xfrm>
            <a:off x="7246416" y="1981200"/>
            <a:ext cx="1906291" cy="533400"/>
            <a:chOff x="2715268" y="2171661"/>
            <a:chExt cx="1425081" cy="533400"/>
          </a:xfrm>
        </p:grpSpPr>
        <p:cxnSp>
          <p:nvCxnSpPr>
            <p:cNvPr id="13" name="Straight Arrow Connector 12">
              <a:extLst>
                <a:ext uri="{FF2B5EF4-FFF2-40B4-BE49-F238E27FC236}">
                  <a16:creationId xmlns:a16="http://schemas.microsoft.com/office/drawing/2014/main" id="{7D251C7B-622B-4A46-9EC7-3EB038D6E1CD}"/>
                </a:ext>
              </a:extLst>
            </p:cNvPr>
            <p:cNvCxnSpPr>
              <a:cxnSpLocks/>
            </p:cNvCxnSpPr>
            <p:nvPr/>
          </p:nvCxnSpPr>
          <p:spPr>
            <a:xfrm>
              <a:off x="2743200" y="2701624"/>
              <a:ext cx="1219746" cy="343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4" name="TextBox 13">
              <a:extLst>
                <a:ext uri="{FF2B5EF4-FFF2-40B4-BE49-F238E27FC236}">
                  <a16:creationId xmlns:a16="http://schemas.microsoft.com/office/drawing/2014/main" id="{5ADC23CF-345E-7F45-BADF-DFD28EBB42BB}"/>
                </a:ext>
              </a:extLst>
            </p:cNvPr>
            <p:cNvSpPr txBox="1"/>
            <p:nvPr/>
          </p:nvSpPr>
          <p:spPr>
            <a:xfrm>
              <a:off x="2715268" y="2171661"/>
              <a:ext cx="1425081" cy="523220"/>
            </a:xfrm>
            <a:prstGeom prst="rect">
              <a:avLst/>
            </a:prstGeom>
            <a:noFill/>
          </p:spPr>
          <p:txBody>
            <a:bodyPr wrap="none" rtlCol="0">
              <a:spAutoFit/>
            </a:bodyPr>
            <a:lstStyle/>
            <a:p>
              <a:r>
                <a:rPr lang="en-US" sz="1400" dirty="0"/>
                <a:t>offset &gt; Bound[</a:t>
              </a:r>
              <a:r>
                <a:rPr lang="en-US" sz="1400" dirty="0" err="1"/>
                <a:t>idx</a:t>
              </a:r>
              <a:r>
                <a:rPr lang="en-US" sz="1400" dirty="0"/>
                <a:t>]</a:t>
              </a:r>
            </a:p>
            <a:p>
              <a:r>
                <a:rPr lang="en-US" sz="1400" dirty="0"/>
                <a:t>or access not allowed</a:t>
              </a:r>
            </a:p>
          </p:txBody>
        </p:sp>
      </p:grpSp>
      <p:sp>
        <p:nvSpPr>
          <p:cNvPr id="16" name="TextBox 15">
            <a:extLst>
              <a:ext uri="{FF2B5EF4-FFF2-40B4-BE49-F238E27FC236}">
                <a16:creationId xmlns:a16="http://schemas.microsoft.com/office/drawing/2014/main" id="{8A773EFF-C07D-4746-95D8-634A953CF94E}"/>
              </a:ext>
            </a:extLst>
          </p:cNvPr>
          <p:cNvSpPr txBox="1"/>
          <p:nvPr/>
        </p:nvSpPr>
        <p:spPr>
          <a:xfrm rot="5400000">
            <a:off x="8425226" y="2340652"/>
            <a:ext cx="1197764" cy="369332"/>
          </a:xfrm>
          <a:prstGeom prst="rect">
            <a:avLst/>
          </a:prstGeom>
          <a:noFill/>
        </p:spPr>
        <p:txBody>
          <a:bodyPr wrap="none" rtlCol="0">
            <a:spAutoFit/>
          </a:bodyPr>
          <a:lstStyle/>
          <a:p>
            <a:r>
              <a:rPr lang="en-US" dirty="0"/>
              <a:t>Exception</a:t>
            </a:r>
          </a:p>
        </p:txBody>
      </p:sp>
      <p:grpSp>
        <p:nvGrpSpPr>
          <p:cNvPr id="25" name="Group 24">
            <a:extLst>
              <a:ext uri="{FF2B5EF4-FFF2-40B4-BE49-F238E27FC236}">
                <a16:creationId xmlns:a16="http://schemas.microsoft.com/office/drawing/2014/main" id="{44CB4924-356F-0143-8873-F4C448594321}"/>
              </a:ext>
            </a:extLst>
          </p:cNvPr>
          <p:cNvGrpSpPr/>
          <p:nvPr/>
        </p:nvGrpSpPr>
        <p:grpSpPr>
          <a:xfrm>
            <a:off x="2362400" y="3408661"/>
            <a:ext cx="2514400" cy="2585155"/>
            <a:chOff x="2362400" y="3408661"/>
            <a:chExt cx="2514400" cy="2585155"/>
          </a:xfrm>
        </p:grpSpPr>
        <p:cxnSp>
          <p:nvCxnSpPr>
            <p:cNvPr id="21" name="Elbow Connector 20">
              <a:extLst>
                <a:ext uri="{FF2B5EF4-FFF2-40B4-BE49-F238E27FC236}">
                  <a16:creationId xmlns:a16="http://schemas.microsoft.com/office/drawing/2014/main" id="{4FBD87D4-0241-5148-B0BC-6DB94EFC6B59}"/>
                </a:ext>
              </a:extLst>
            </p:cNvPr>
            <p:cNvCxnSpPr>
              <a:endCxn id="7" idx="2"/>
            </p:cNvCxnSpPr>
            <p:nvPr/>
          </p:nvCxnSpPr>
          <p:spPr>
            <a:xfrm rot="10800000">
              <a:off x="2362400" y="3408661"/>
              <a:ext cx="2514400" cy="2568889"/>
            </a:xfrm>
            <a:prstGeom prst="bentConnector2">
              <a:avLst/>
            </a:prstGeom>
            <a:ln>
              <a:tailEnd type="triangle"/>
            </a:ln>
          </p:spPr>
          <p:style>
            <a:lnRef idx="3">
              <a:schemeClr val="accent1"/>
            </a:lnRef>
            <a:fillRef idx="0">
              <a:schemeClr val="accent1"/>
            </a:fillRef>
            <a:effectRef idx="2">
              <a:schemeClr val="accent1"/>
            </a:effectRef>
            <a:fontRef idx="minor">
              <a:schemeClr val="tx1"/>
            </a:fontRef>
          </p:style>
        </p:cxnSp>
        <p:sp>
          <p:nvSpPr>
            <p:cNvPr id="22" name="TextBox 21">
              <a:extLst>
                <a:ext uri="{FF2B5EF4-FFF2-40B4-BE49-F238E27FC236}">
                  <a16:creationId xmlns:a16="http://schemas.microsoft.com/office/drawing/2014/main" id="{7544B3F4-60FD-E643-8028-9B17BC1D5FE4}"/>
                </a:ext>
              </a:extLst>
            </p:cNvPr>
            <p:cNvSpPr txBox="1"/>
            <p:nvPr/>
          </p:nvSpPr>
          <p:spPr>
            <a:xfrm>
              <a:off x="3429000" y="5624484"/>
              <a:ext cx="671979" cy="369332"/>
            </a:xfrm>
            <a:prstGeom prst="rect">
              <a:avLst/>
            </a:prstGeom>
            <a:noFill/>
          </p:spPr>
          <p:txBody>
            <a:bodyPr wrap="none" rtlCol="0">
              <a:spAutoFit/>
            </a:bodyPr>
            <a:lstStyle/>
            <a:p>
              <a:r>
                <a:rPr lang="en-US" dirty="0"/>
                <a:t>Data</a:t>
              </a:r>
            </a:p>
          </p:txBody>
        </p:sp>
      </p:grpSp>
      <p:grpSp>
        <p:nvGrpSpPr>
          <p:cNvPr id="15" name="Group 14">
            <a:extLst>
              <a:ext uri="{FF2B5EF4-FFF2-40B4-BE49-F238E27FC236}">
                <a16:creationId xmlns:a16="http://schemas.microsoft.com/office/drawing/2014/main" id="{74632E0E-48CA-A543-A547-0856BE90A59C}"/>
              </a:ext>
            </a:extLst>
          </p:cNvPr>
          <p:cNvGrpSpPr/>
          <p:nvPr/>
        </p:nvGrpSpPr>
        <p:grpSpPr>
          <a:xfrm>
            <a:off x="5685040" y="3533507"/>
            <a:ext cx="2972060" cy="1914589"/>
            <a:chOff x="5685040" y="3533507"/>
            <a:chExt cx="2972060" cy="1914589"/>
          </a:xfrm>
        </p:grpSpPr>
        <p:cxnSp>
          <p:nvCxnSpPr>
            <p:cNvPr id="18" name="Straight Arrow Connector 17">
              <a:extLst>
                <a:ext uri="{FF2B5EF4-FFF2-40B4-BE49-F238E27FC236}">
                  <a16:creationId xmlns:a16="http://schemas.microsoft.com/office/drawing/2014/main" id="{B5348950-F867-E143-A34C-682335BA2F64}"/>
                </a:ext>
              </a:extLst>
            </p:cNvPr>
            <p:cNvCxnSpPr>
              <a:cxnSpLocks/>
            </p:cNvCxnSpPr>
            <p:nvPr/>
          </p:nvCxnSpPr>
          <p:spPr>
            <a:xfrm rot="5400000">
              <a:off x="4727745" y="4490802"/>
              <a:ext cx="1914589"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0" name="TextBox 19">
              <a:extLst>
                <a:ext uri="{FF2B5EF4-FFF2-40B4-BE49-F238E27FC236}">
                  <a16:creationId xmlns:a16="http://schemas.microsoft.com/office/drawing/2014/main" id="{6E608078-32AB-AA40-B807-AF8D633562E5}"/>
                </a:ext>
              </a:extLst>
            </p:cNvPr>
            <p:cNvSpPr txBox="1"/>
            <p:nvPr/>
          </p:nvSpPr>
          <p:spPr>
            <a:xfrm>
              <a:off x="5847677" y="4142281"/>
              <a:ext cx="2809423" cy="369332"/>
            </a:xfrm>
            <a:prstGeom prst="rect">
              <a:avLst/>
            </a:prstGeom>
            <a:noFill/>
          </p:spPr>
          <p:txBody>
            <a:bodyPr wrap="none" rtlCol="0">
              <a:spAutoFit/>
            </a:bodyPr>
            <a:lstStyle/>
            <a:p>
              <a:r>
                <a:rPr lang="en-US" dirty="0" err="1"/>
                <a:t>paddr</a:t>
              </a:r>
              <a:r>
                <a:rPr lang="en-US" dirty="0"/>
                <a:t> = Base[</a:t>
              </a:r>
              <a:r>
                <a:rPr lang="en-US" dirty="0" err="1"/>
                <a:t>idx</a:t>
              </a:r>
              <a:r>
                <a:rPr lang="en-US" dirty="0"/>
                <a:t>] + offset</a:t>
              </a:r>
            </a:p>
          </p:txBody>
        </p:sp>
      </p:grpSp>
      <p:grpSp>
        <p:nvGrpSpPr>
          <p:cNvPr id="30" name="Group 29">
            <a:extLst>
              <a:ext uri="{FF2B5EF4-FFF2-40B4-BE49-F238E27FC236}">
                <a16:creationId xmlns:a16="http://schemas.microsoft.com/office/drawing/2014/main" id="{2431F705-F244-4048-AF3E-253E492E63C6}"/>
              </a:ext>
            </a:extLst>
          </p:cNvPr>
          <p:cNvGrpSpPr/>
          <p:nvPr/>
        </p:nvGrpSpPr>
        <p:grpSpPr>
          <a:xfrm>
            <a:off x="461969" y="1447800"/>
            <a:ext cx="909628" cy="2487168"/>
            <a:chOff x="6057900" y="2525269"/>
            <a:chExt cx="1752600" cy="2487168"/>
          </a:xfrm>
        </p:grpSpPr>
        <p:sp>
          <p:nvSpPr>
            <p:cNvPr id="31" name="Rectangle 30">
              <a:extLst>
                <a:ext uri="{FF2B5EF4-FFF2-40B4-BE49-F238E27FC236}">
                  <a16:creationId xmlns:a16="http://schemas.microsoft.com/office/drawing/2014/main" id="{1E1E41AB-4876-7E49-ABCD-9487D27B6B52}"/>
                </a:ext>
              </a:extLst>
            </p:cNvPr>
            <p:cNvSpPr/>
            <p:nvPr/>
          </p:nvSpPr>
          <p:spPr>
            <a:xfrm>
              <a:off x="6057900" y="4683253"/>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Code</a:t>
              </a:r>
            </a:p>
          </p:txBody>
        </p:sp>
        <p:sp>
          <p:nvSpPr>
            <p:cNvPr id="32" name="Rectangle 31">
              <a:extLst>
                <a:ext uri="{FF2B5EF4-FFF2-40B4-BE49-F238E27FC236}">
                  <a16:creationId xmlns:a16="http://schemas.microsoft.com/office/drawing/2014/main" id="{CC67A923-C353-FD49-BE57-4BC5CDB4B39F}"/>
                </a:ext>
              </a:extLst>
            </p:cNvPr>
            <p:cNvSpPr/>
            <p:nvPr/>
          </p:nvSpPr>
          <p:spPr>
            <a:xfrm>
              <a:off x="6057900" y="4354069"/>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Data</a:t>
              </a:r>
            </a:p>
          </p:txBody>
        </p:sp>
        <p:sp>
          <p:nvSpPr>
            <p:cNvPr id="33" name="Rectangle 32">
              <a:extLst>
                <a:ext uri="{FF2B5EF4-FFF2-40B4-BE49-F238E27FC236}">
                  <a16:creationId xmlns:a16="http://schemas.microsoft.com/office/drawing/2014/main" id="{6FF6D6A8-91D5-E346-ADF8-F0C24CA66C23}"/>
                </a:ext>
              </a:extLst>
            </p:cNvPr>
            <p:cNvSpPr/>
            <p:nvPr/>
          </p:nvSpPr>
          <p:spPr>
            <a:xfrm>
              <a:off x="6057902" y="2525269"/>
              <a:ext cx="1752595"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Stack</a:t>
              </a:r>
            </a:p>
          </p:txBody>
        </p:sp>
        <p:sp>
          <p:nvSpPr>
            <p:cNvPr id="34" name="Rectangle 33">
              <a:extLst>
                <a:ext uri="{FF2B5EF4-FFF2-40B4-BE49-F238E27FC236}">
                  <a16:creationId xmlns:a16="http://schemas.microsoft.com/office/drawing/2014/main" id="{25611115-DC0D-F34E-B10D-500BB282A1C4}"/>
                </a:ext>
              </a:extLst>
            </p:cNvPr>
            <p:cNvSpPr/>
            <p:nvPr/>
          </p:nvSpPr>
          <p:spPr>
            <a:xfrm>
              <a:off x="6057900" y="3033269"/>
              <a:ext cx="1752600" cy="84030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01B6AACA-4465-5C4C-A7ED-BE4A929E2F56}"/>
                </a:ext>
              </a:extLst>
            </p:cNvPr>
            <p:cNvSpPr/>
            <p:nvPr/>
          </p:nvSpPr>
          <p:spPr>
            <a:xfrm>
              <a:off x="6057900" y="3873574"/>
              <a:ext cx="1752600"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Heap</a:t>
              </a:r>
            </a:p>
          </p:txBody>
        </p:sp>
      </p:grpSp>
      <p:cxnSp>
        <p:nvCxnSpPr>
          <p:cNvPr id="36" name="Straight Arrow Connector 35">
            <a:extLst>
              <a:ext uri="{FF2B5EF4-FFF2-40B4-BE49-F238E27FC236}">
                <a16:creationId xmlns:a16="http://schemas.microsoft.com/office/drawing/2014/main" id="{C2880C57-30E8-EC41-AD72-09A28B19C813}"/>
              </a:ext>
            </a:extLst>
          </p:cNvPr>
          <p:cNvCxnSpPr>
            <a:cxnSpLocks/>
            <a:stCxn id="35" idx="0"/>
          </p:cNvCxnSpPr>
          <p:nvPr/>
        </p:nvCxnSpPr>
        <p:spPr>
          <a:xfrm flipV="1">
            <a:off x="916785" y="2541071"/>
            <a:ext cx="0" cy="255034"/>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37" name="Straight Arrow Connector 36">
            <a:extLst>
              <a:ext uri="{FF2B5EF4-FFF2-40B4-BE49-F238E27FC236}">
                <a16:creationId xmlns:a16="http://schemas.microsoft.com/office/drawing/2014/main" id="{9B34F0C1-1ECE-8041-968F-796CD79D5351}"/>
              </a:ext>
            </a:extLst>
          </p:cNvPr>
          <p:cNvCxnSpPr>
            <a:cxnSpLocks/>
            <a:stCxn id="34" idx="0"/>
          </p:cNvCxnSpPr>
          <p:nvPr/>
        </p:nvCxnSpPr>
        <p:spPr>
          <a:xfrm>
            <a:off x="916785" y="1955800"/>
            <a:ext cx="0" cy="33020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grpSp>
        <p:nvGrpSpPr>
          <p:cNvPr id="26" name="Group 25">
            <a:extLst>
              <a:ext uri="{FF2B5EF4-FFF2-40B4-BE49-F238E27FC236}">
                <a16:creationId xmlns:a16="http://schemas.microsoft.com/office/drawing/2014/main" id="{5A541B8B-A424-AF4D-B6E4-A045A903F4C3}"/>
              </a:ext>
            </a:extLst>
          </p:cNvPr>
          <p:cNvGrpSpPr/>
          <p:nvPr/>
        </p:nvGrpSpPr>
        <p:grpSpPr>
          <a:xfrm>
            <a:off x="4448045" y="1273883"/>
            <a:ext cx="2822851" cy="2155118"/>
            <a:chOff x="4448045" y="1273883"/>
            <a:chExt cx="2822851" cy="2155118"/>
          </a:xfrm>
        </p:grpSpPr>
        <p:sp>
          <p:nvSpPr>
            <p:cNvPr id="3" name="Rectangle 2">
              <a:extLst>
                <a:ext uri="{FF2B5EF4-FFF2-40B4-BE49-F238E27FC236}">
                  <a16:creationId xmlns:a16="http://schemas.microsoft.com/office/drawing/2014/main" id="{D475691C-438E-9844-868B-79643EF771A5}"/>
                </a:ext>
              </a:extLst>
            </p:cNvPr>
            <p:cNvSpPr/>
            <p:nvPr/>
          </p:nvSpPr>
          <p:spPr>
            <a:xfrm>
              <a:off x="4448047" y="1273883"/>
              <a:ext cx="2822849" cy="215511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5" name="Rectangle 4">
              <a:extLst>
                <a:ext uri="{FF2B5EF4-FFF2-40B4-BE49-F238E27FC236}">
                  <a16:creationId xmlns:a16="http://schemas.microsoft.com/office/drawing/2014/main" id="{B521BA13-454D-C047-B7AF-5F51B52C2D4E}"/>
                </a:ext>
              </a:extLst>
            </p:cNvPr>
            <p:cNvSpPr/>
            <p:nvPr/>
          </p:nvSpPr>
          <p:spPr>
            <a:xfrm>
              <a:off x="4448045" y="1273883"/>
              <a:ext cx="736099" cy="369332"/>
            </a:xfrm>
            <a:prstGeom prst="rect">
              <a:avLst/>
            </a:prstGeom>
          </p:spPr>
          <p:txBody>
            <a:bodyPr wrap="none">
              <a:spAutoFit/>
            </a:bodyPr>
            <a:lstStyle/>
            <a:p>
              <a:r>
                <a:rPr lang="en-US" dirty="0"/>
                <a:t>MMU</a:t>
              </a:r>
            </a:p>
          </p:txBody>
        </p:sp>
      </p:grpSp>
      <p:graphicFrame>
        <p:nvGraphicFramePr>
          <p:cNvPr id="6" name="Table 5">
            <a:extLst>
              <a:ext uri="{FF2B5EF4-FFF2-40B4-BE49-F238E27FC236}">
                <a16:creationId xmlns:a16="http://schemas.microsoft.com/office/drawing/2014/main" id="{114993A2-2719-BE46-831B-332799988F02}"/>
              </a:ext>
            </a:extLst>
          </p:cNvPr>
          <p:cNvGraphicFramePr>
            <a:graphicFrameLocks noGrp="1"/>
          </p:cNvGraphicFramePr>
          <p:nvPr>
            <p:extLst>
              <p:ext uri="{D42A27DB-BD31-4B8C-83A1-F6EECF244321}">
                <p14:modId xmlns:p14="http://schemas.microsoft.com/office/powerpoint/2010/main" val="2583602334"/>
              </p:ext>
            </p:extLst>
          </p:nvPr>
        </p:nvGraphicFramePr>
        <p:xfrm>
          <a:off x="4579564" y="1643215"/>
          <a:ext cx="2558144" cy="1676400"/>
        </p:xfrm>
        <a:graphic>
          <a:graphicData uri="http://schemas.openxmlformats.org/drawingml/2006/table">
            <a:tbl>
              <a:tblPr firstRow="1" bandRow="1">
                <a:tableStyleId>{5C22544A-7EE6-4342-B048-85BDC9FD1C3A}</a:tableStyleId>
              </a:tblPr>
              <a:tblGrid>
                <a:gridCol w="737500">
                  <a:extLst>
                    <a:ext uri="{9D8B030D-6E8A-4147-A177-3AD203B41FA5}">
                      <a16:colId xmlns:a16="http://schemas.microsoft.com/office/drawing/2014/main" val="3707900404"/>
                    </a:ext>
                  </a:extLst>
                </a:gridCol>
                <a:gridCol w="910320">
                  <a:extLst>
                    <a:ext uri="{9D8B030D-6E8A-4147-A177-3AD203B41FA5}">
                      <a16:colId xmlns:a16="http://schemas.microsoft.com/office/drawing/2014/main" val="2340536180"/>
                    </a:ext>
                  </a:extLst>
                </a:gridCol>
                <a:gridCol w="910324">
                  <a:extLst>
                    <a:ext uri="{9D8B030D-6E8A-4147-A177-3AD203B41FA5}">
                      <a16:colId xmlns:a16="http://schemas.microsoft.com/office/drawing/2014/main" val="2223607705"/>
                    </a:ext>
                  </a:extLst>
                </a:gridCol>
              </a:tblGrid>
              <a:tr h="219527">
                <a:tc>
                  <a:txBody>
                    <a:bodyPr/>
                    <a:lstStyle/>
                    <a:p>
                      <a:r>
                        <a:rPr lang="en-US" sz="1600" dirty="0"/>
                        <a:t>Base</a:t>
                      </a:r>
                    </a:p>
                  </a:txBody>
                  <a:tcPr/>
                </a:tc>
                <a:tc>
                  <a:txBody>
                    <a:bodyPr/>
                    <a:lstStyle/>
                    <a:p>
                      <a:r>
                        <a:rPr lang="en-US" sz="1600" dirty="0"/>
                        <a:t>Bound</a:t>
                      </a:r>
                    </a:p>
                  </a:txBody>
                  <a:tcPr/>
                </a:tc>
                <a:tc>
                  <a:txBody>
                    <a:bodyPr/>
                    <a:lstStyle/>
                    <a:p>
                      <a:r>
                        <a:rPr lang="en-US" sz="1600" dirty="0"/>
                        <a:t>Access</a:t>
                      </a:r>
                    </a:p>
                  </a:txBody>
                  <a:tcPr/>
                </a:tc>
                <a:extLst>
                  <a:ext uri="{0D108BD9-81ED-4DB2-BD59-A6C34878D82A}">
                    <a16:rowId xmlns:a16="http://schemas.microsoft.com/office/drawing/2014/main" val="4202681401"/>
                  </a:ext>
                </a:extLst>
              </a:tr>
              <a:tr h="219527">
                <a:tc>
                  <a:txBody>
                    <a:bodyPr/>
                    <a:lstStyle/>
                    <a:p>
                      <a:endParaRPr lang="en-US" sz="1600" dirty="0"/>
                    </a:p>
                  </a:txBody>
                  <a:tcPr/>
                </a:tc>
                <a:tc>
                  <a:txBody>
                    <a:bodyPr/>
                    <a:lstStyle/>
                    <a:p>
                      <a:endParaRPr lang="en-US" sz="1600" dirty="0"/>
                    </a:p>
                  </a:txBody>
                  <a:tcPr/>
                </a:tc>
                <a:tc>
                  <a:txBody>
                    <a:bodyPr/>
                    <a:lstStyle/>
                    <a:p>
                      <a:r>
                        <a:rPr lang="en-US" sz="1600" dirty="0"/>
                        <a:t>R,W</a:t>
                      </a:r>
                    </a:p>
                  </a:txBody>
                  <a:tcPr/>
                </a:tc>
                <a:extLst>
                  <a:ext uri="{0D108BD9-81ED-4DB2-BD59-A6C34878D82A}">
                    <a16:rowId xmlns:a16="http://schemas.microsoft.com/office/drawing/2014/main" val="111645101"/>
                  </a:ext>
                </a:extLst>
              </a:tr>
              <a:tr h="219527">
                <a:tc>
                  <a:txBody>
                    <a:bodyPr/>
                    <a:lstStyle/>
                    <a:p>
                      <a:endParaRPr lang="en-US" sz="1600"/>
                    </a:p>
                  </a:txBody>
                  <a:tcPr/>
                </a:tc>
                <a:tc>
                  <a:txBody>
                    <a:bodyPr/>
                    <a:lstStyle/>
                    <a:p>
                      <a:endParaRPr lang="en-US" sz="1600"/>
                    </a:p>
                  </a:txBody>
                  <a:tcPr/>
                </a:tc>
                <a:tc>
                  <a:txBody>
                    <a:bodyPr/>
                    <a:lstStyle/>
                    <a:p>
                      <a:r>
                        <a:rPr lang="en-US" sz="1600" dirty="0"/>
                        <a:t>R,W</a:t>
                      </a:r>
                    </a:p>
                  </a:txBody>
                  <a:tcPr/>
                </a:tc>
                <a:extLst>
                  <a:ext uri="{0D108BD9-81ED-4DB2-BD59-A6C34878D82A}">
                    <a16:rowId xmlns:a16="http://schemas.microsoft.com/office/drawing/2014/main" val="3504091543"/>
                  </a:ext>
                </a:extLst>
              </a:tr>
              <a:tr h="219527">
                <a:tc>
                  <a:txBody>
                    <a:bodyPr/>
                    <a:lstStyle/>
                    <a:p>
                      <a:endParaRPr lang="en-US" sz="1600"/>
                    </a:p>
                  </a:txBody>
                  <a:tcPr/>
                </a:tc>
                <a:tc>
                  <a:txBody>
                    <a:bodyPr/>
                    <a:lstStyle/>
                    <a:p>
                      <a:endParaRPr lang="en-US" sz="1600"/>
                    </a:p>
                  </a:txBody>
                  <a:tcPr/>
                </a:tc>
                <a:tc>
                  <a:txBody>
                    <a:bodyPr/>
                    <a:lstStyle/>
                    <a:p>
                      <a:r>
                        <a:rPr lang="en-US" sz="1600" dirty="0"/>
                        <a:t>R,W</a:t>
                      </a:r>
                    </a:p>
                  </a:txBody>
                  <a:tcPr/>
                </a:tc>
                <a:extLst>
                  <a:ext uri="{0D108BD9-81ED-4DB2-BD59-A6C34878D82A}">
                    <a16:rowId xmlns:a16="http://schemas.microsoft.com/office/drawing/2014/main" val="902045245"/>
                  </a:ext>
                </a:extLst>
              </a:tr>
              <a:tr h="219527">
                <a:tc>
                  <a:txBody>
                    <a:bodyPr/>
                    <a:lstStyle/>
                    <a:p>
                      <a:endParaRPr lang="en-US" sz="1600"/>
                    </a:p>
                  </a:txBody>
                  <a:tcPr/>
                </a:tc>
                <a:tc>
                  <a:txBody>
                    <a:bodyPr/>
                    <a:lstStyle/>
                    <a:p>
                      <a:endParaRPr lang="en-US" sz="1600" dirty="0"/>
                    </a:p>
                  </a:txBody>
                  <a:tcPr/>
                </a:tc>
                <a:tc>
                  <a:txBody>
                    <a:bodyPr/>
                    <a:lstStyle/>
                    <a:p>
                      <a:r>
                        <a:rPr lang="en-US" sz="1600" dirty="0"/>
                        <a:t>R,X</a:t>
                      </a:r>
                    </a:p>
                  </a:txBody>
                  <a:tcPr/>
                </a:tc>
                <a:extLst>
                  <a:ext uri="{0D108BD9-81ED-4DB2-BD59-A6C34878D82A}">
                    <a16:rowId xmlns:a16="http://schemas.microsoft.com/office/drawing/2014/main" val="2122521055"/>
                  </a:ext>
                </a:extLst>
              </a:tr>
            </a:tbl>
          </a:graphicData>
        </a:graphic>
      </p:graphicFrame>
      <p:grpSp>
        <p:nvGrpSpPr>
          <p:cNvPr id="17" name="Group 16">
            <a:extLst>
              <a:ext uri="{FF2B5EF4-FFF2-40B4-BE49-F238E27FC236}">
                <a16:creationId xmlns:a16="http://schemas.microsoft.com/office/drawing/2014/main" id="{7F4B37F5-0047-B443-8D9F-1E2C6F16EB55}"/>
              </a:ext>
            </a:extLst>
          </p:cNvPr>
          <p:cNvGrpSpPr/>
          <p:nvPr/>
        </p:nvGrpSpPr>
        <p:grpSpPr>
          <a:xfrm>
            <a:off x="3124200" y="2141395"/>
            <a:ext cx="1252625" cy="255071"/>
            <a:chOff x="3156515" y="2286000"/>
            <a:chExt cx="1252625" cy="255071"/>
          </a:xfrm>
        </p:grpSpPr>
        <p:sp>
          <p:nvSpPr>
            <p:cNvPr id="4" name="Rectangle 3">
              <a:extLst>
                <a:ext uri="{FF2B5EF4-FFF2-40B4-BE49-F238E27FC236}">
                  <a16:creationId xmlns:a16="http://schemas.microsoft.com/office/drawing/2014/main" id="{E8111707-3926-0148-A6CE-0319357BF7A6}"/>
                </a:ext>
              </a:extLst>
            </p:cNvPr>
            <p:cNvSpPr/>
            <p:nvPr/>
          </p:nvSpPr>
          <p:spPr>
            <a:xfrm>
              <a:off x="3156515" y="2286000"/>
              <a:ext cx="501085" cy="25507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err="1"/>
                <a:t>idx</a:t>
              </a:r>
              <a:endParaRPr lang="en-US" dirty="0"/>
            </a:p>
          </p:txBody>
        </p:sp>
        <p:sp>
          <p:nvSpPr>
            <p:cNvPr id="38" name="Rectangle 37">
              <a:extLst>
                <a:ext uri="{FF2B5EF4-FFF2-40B4-BE49-F238E27FC236}">
                  <a16:creationId xmlns:a16="http://schemas.microsoft.com/office/drawing/2014/main" id="{E78A9B94-3552-BB4A-9490-892128CDC067}"/>
                </a:ext>
              </a:extLst>
            </p:cNvPr>
            <p:cNvSpPr/>
            <p:nvPr/>
          </p:nvSpPr>
          <p:spPr>
            <a:xfrm>
              <a:off x="3657600" y="2286000"/>
              <a:ext cx="751540" cy="25507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offset</a:t>
              </a:r>
            </a:p>
          </p:txBody>
        </p:sp>
      </p:grpSp>
      <p:pic>
        <p:nvPicPr>
          <p:cNvPr id="39" name="Picture 38">
            <a:extLst>
              <a:ext uri="{FF2B5EF4-FFF2-40B4-BE49-F238E27FC236}">
                <a16:creationId xmlns:a16="http://schemas.microsoft.com/office/drawing/2014/main" id="{7D5E133B-C4CA-6B4B-AB8E-B56EC59695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5482249"/>
            <a:ext cx="1768930" cy="990600"/>
          </a:xfrm>
          <a:prstGeom prst="rect">
            <a:avLst/>
          </a:prstGeom>
        </p:spPr>
      </p:pic>
      <p:cxnSp>
        <p:nvCxnSpPr>
          <p:cNvPr id="23" name="Elbow Connector 22">
            <a:extLst>
              <a:ext uri="{FF2B5EF4-FFF2-40B4-BE49-F238E27FC236}">
                <a16:creationId xmlns:a16="http://schemas.microsoft.com/office/drawing/2014/main" id="{24DCBD5F-9504-6448-A578-A8E763D0EC48}"/>
              </a:ext>
            </a:extLst>
          </p:cNvPr>
          <p:cNvCxnSpPr>
            <a:stCxn id="4" idx="2"/>
          </p:cNvCxnSpPr>
          <p:nvPr/>
        </p:nvCxnSpPr>
        <p:spPr>
          <a:xfrm rot="16200000" flipH="1">
            <a:off x="3609504" y="2161704"/>
            <a:ext cx="727734" cy="1197257"/>
          </a:xfrm>
          <a:prstGeom prst="bentConnector2">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383116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6D350-DBAC-1247-A5F3-35B2250B3B3C}"/>
              </a:ext>
            </a:extLst>
          </p:cNvPr>
          <p:cNvSpPr>
            <a:spLocks noGrp="1"/>
          </p:cNvSpPr>
          <p:nvPr>
            <p:ph type="title"/>
          </p:nvPr>
        </p:nvSpPr>
        <p:spPr/>
        <p:txBody>
          <a:bodyPr/>
          <a:lstStyle/>
          <a:p>
            <a:r>
              <a:rPr lang="en-US" dirty="0"/>
              <a:t>Exercise 2: Segmentation</a:t>
            </a:r>
          </a:p>
        </p:txBody>
      </p:sp>
      <p:sp>
        <p:nvSpPr>
          <p:cNvPr id="5" name="Content Placeholder 4">
            <a:extLst>
              <a:ext uri="{FF2B5EF4-FFF2-40B4-BE49-F238E27FC236}">
                <a16:creationId xmlns:a16="http://schemas.microsoft.com/office/drawing/2014/main" id="{3C3F3DC5-77C7-1941-AA32-90B3F1F37B88}"/>
              </a:ext>
            </a:extLst>
          </p:cNvPr>
          <p:cNvSpPr>
            <a:spLocks noGrp="1"/>
          </p:cNvSpPr>
          <p:nvPr>
            <p:ph idx="1"/>
          </p:nvPr>
        </p:nvSpPr>
        <p:spPr/>
        <p:txBody>
          <a:bodyPr/>
          <a:lstStyle/>
          <a:p>
            <a:pPr marL="0" indent="0">
              <a:buNone/>
            </a:pPr>
            <a:r>
              <a:rPr lang="en-US" dirty="0"/>
              <a:t>Assume that you are currently executing a process P with the following segment table:</a:t>
            </a:r>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What is the physical address that corresponds to the virtual address 0x001?</a:t>
            </a:r>
          </a:p>
          <a:p>
            <a:r>
              <a:rPr lang="en-US" dirty="0"/>
              <a:t>What is the physical address that corresponds to the virtual address 0xD47?</a:t>
            </a:r>
          </a:p>
        </p:txBody>
      </p:sp>
      <p:graphicFrame>
        <p:nvGraphicFramePr>
          <p:cNvPr id="4" name="Table 3">
            <a:extLst>
              <a:ext uri="{FF2B5EF4-FFF2-40B4-BE49-F238E27FC236}">
                <a16:creationId xmlns:a16="http://schemas.microsoft.com/office/drawing/2014/main" id="{42C6FCDA-DFF9-1C4A-BCE1-5F2B46767392}"/>
              </a:ext>
            </a:extLst>
          </p:cNvPr>
          <p:cNvGraphicFramePr>
            <a:graphicFrameLocks noGrp="1"/>
          </p:cNvGraphicFramePr>
          <p:nvPr>
            <p:extLst>
              <p:ext uri="{D42A27DB-BD31-4B8C-83A1-F6EECF244321}">
                <p14:modId xmlns:p14="http://schemas.microsoft.com/office/powerpoint/2010/main" val="2217374756"/>
              </p:ext>
            </p:extLst>
          </p:nvPr>
        </p:nvGraphicFramePr>
        <p:xfrm>
          <a:off x="1143000" y="2438400"/>
          <a:ext cx="2786744" cy="1676400"/>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3707900404"/>
                    </a:ext>
                  </a:extLst>
                </a:gridCol>
                <a:gridCol w="880672">
                  <a:extLst>
                    <a:ext uri="{9D8B030D-6E8A-4147-A177-3AD203B41FA5}">
                      <a16:colId xmlns:a16="http://schemas.microsoft.com/office/drawing/2014/main" val="2340536180"/>
                    </a:ext>
                  </a:extLst>
                </a:gridCol>
                <a:gridCol w="991672">
                  <a:extLst>
                    <a:ext uri="{9D8B030D-6E8A-4147-A177-3AD203B41FA5}">
                      <a16:colId xmlns:a16="http://schemas.microsoft.com/office/drawing/2014/main" val="2223607705"/>
                    </a:ext>
                  </a:extLst>
                </a:gridCol>
              </a:tblGrid>
              <a:tr h="219527">
                <a:tc>
                  <a:txBody>
                    <a:bodyPr/>
                    <a:lstStyle/>
                    <a:p>
                      <a:r>
                        <a:rPr lang="en-US" sz="1600" dirty="0"/>
                        <a:t>Base</a:t>
                      </a:r>
                    </a:p>
                  </a:txBody>
                  <a:tcPr/>
                </a:tc>
                <a:tc>
                  <a:txBody>
                    <a:bodyPr/>
                    <a:lstStyle/>
                    <a:p>
                      <a:r>
                        <a:rPr lang="en-US" sz="1600" dirty="0"/>
                        <a:t>Bound</a:t>
                      </a:r>
                    </a:p>
                  </a:txBody>
                  <a:tcPr/>
                </a:tc>
                <a:tc>
                  <a:txBody>
                    <a:bodyPr/>
                    <a:lstStyle/>
                    <a:p>
                      <a:r>
                        <a:rPr lang="en-US" sz="1600" dirty="0"/>
                        <a:t>Access</a:t>
                      </a:r>
                    </a:p>
                  </a:txBody>
                  <a:tcPr/>
                </a:tc>
                <a:extLst>
                  <a:ext uri="{0D108BD9-81ED-4DB2-BD59-A6C34878D82A}">
                    <a16:rowId xmlns:a16="http://schemas.microsoft.com/office/drawing/2014/main" val="4202681401"/>
                  </a:ext>
                </a:extLst>
              </a:tr>
              <a:tr h="219527">
                <a:tc>
                  <a:txBody>
                    <a:bodyPr/>
                    <a:lstStyle/>
                    <a:p>
                      <a:r>
                        <a:rPr lang="en-US" sz="1600" dirty="0"/>
                        <a:t>0x4747</a:t>
                      </a:r>
                    </a:p>
                  </a:txBody>
                  <a:tcPr/>
                </a:tc>
                <a:tc>
                  <a:txBody>
                    <a:bodyPr/>
                    <a:lstStyle/>
                    <a:p>
                      <a:r>
                        <a:rPr lang="en-US" sz="1600" dirty="0"/>
                        <a:t>0x80</a:t>
                      </a:r>
                    </a:p>
                  </a:txBody>
                  <a:tcPr/>
                </a:tc>
                <a:tc>
                  <a:txBody>
                    <a:bodyPr/>
                    <a:lstStyle/>
                    <a:p>
                      <a:r>
                        <a:rPr lang="en-US" sz="1600" dirty="0"/>
                        <a:t>R,W</a:t>
                      </a:r>
                    </a:p>
                  </a:txBody>
                  <a:tcPr/>
                </a:tc>
                <a:extLst>
                  <a:ext uri="{0D108BD9-81ED-4DB2-BD59-A6C34878D82A}">
                    <a16:rowId xmlns:a16="http://schemas.microsoft.com/office/drawing/2014/main" val="111645101"/>
                  </a:ext>
                </a:extLst>
              </a:tr>
              <a:tr h="219527">
                <a:tc>
                  <a:txBody>
                    <a:bodyPr/>
                    <a:lstStyle/>
                    <a:p>
                      <a:r>
                        <a:rPr lang="en-US" sz="1600" dirty="0"/>
                        <a:t>0x2424</a:t>
                      </a:r>
                    </a:p>
                  </a:txBody>
                  <a:tcPr/>
                </a:tc>
                <a:tc>
                  <a:txBody>
                    <a:bodyPr/>
                    <a:lstStyle/>
                    <a:p>
                      <a:r>
                        <a:rPr lang="en-US" sz="1600" dirty="0"/>
                        <a:t>0x40</a:t>
                      </a:r>
                    </a:p>
                  </a:txBody>
                  <a:tcPr/>
                </a:tc>
                <a:tc>
                  <a:txBody>
                    <a:bodyPr/>
                    <a:lstStyle/>
                    <a:p>
                      <a:r>
                        <a:rPr lang="en-US" sz="1600" dirty="0"/>
                        <a:t>R,W</a:t>
                      </a:r>
                    </a:p>
                  </a:txBody>
                  <a:tcPr/>
                </a:tc>
                <a:extLst>
                  <a:ext uri="{0D108BD9-81ED-4DB2-BD59-A6C34878D82A}">
                    <a16:rowId xmlns:a16="http://schemas.microsoft.com/office/drawing/2014/main" val="3504091543"/>
                  </a:ext>
                </a:extLst>
              </a:tr>
              <a:tr h="219527">
                <a:tc>
                  <a:txBody>
                    <a:bodyPr/>
                    <a:lstStyle/>
                    <a:p>
                      <a:r>
                        <a:rPr lang="en-US" sz="1600" dirty="0"/>
                        <a:t>0x0023</a:t>
                      </a:r>
                    </a:p>
                  </a:txBody>
                  <a:tcPr/>
                </a:tc>
                <a:tc>
                  <a:txBody>
                    <a:bodyPr/>
                    <a:lstStyle/>
                    <a:p>
                      <a:r>
                        <a:rPr lang="en-US" sz="1600" dirty="0"/>
                        <a:t>0x80</a:t>
                      </a:r>
                    </a:p>
                  </a:txBody>
                  <a:tcPr/>
                </a:tc>
                <a:tc>
                  <a:txBody>
                    <a:bodyPr/>
                    <a:lstStyle/>
                    <a:p>
                      <a:r>
                        <a:rPr lang="en-US" sz="1600" dirty="0"/>
                        <a:t>R,W</a:t>
                      </a:r>
                    </a:p>
                  </a:txBody>
                  <a:tcPr/>
                </a:tc>
                <a:extLst>
                  <a:ext uri="{0D108BD9-81ED-4DB2-BD59-A6C34878D82A}">
                    <a16:rowId xmlns:a16="http://schemas.microsoft.com/office/drawing/2014/main" val="902045245"/>
                  </a:ext>
                </a:extLst>
              </a:tr>
              <a:tr h="219527">
                <a:tc>
                  <a:txBody>
                    <a:bodyPr/>
                    <a:lstStyle/>
                    <a:p>
                      <a:r>
                        <a:rPr lang="en-US" sz="1600" dirty="0"/>
                        <a:t>0x1000</a:t>
                      </a:r>
                    </a:p>
                  </a:txBody>
                  <a:tcPr/>
                </a:tc>
                <a:tc>
                  <a:txBody>
                    <a:bodyPr/>
                    <a:lstStyle/>
                    <a:p>
                      <a:r>
                        <a:rPr lang="en-US" sz="1600" dirty="0"/>
                        <a:t>0x200</a:t>
                      </a:r>
                    </a:p>
                  </a:txBody>
                  <a:tcPr/>
                </a:tc>
                <a:tc>
                  <a:txBody>
                    <a:bodyPr/>
                    <a:lstStyle/>
                    <a:p>
                      <a:r>
                        <a:rPr lang="en-US" sz="1600" dirty="0"/>
                        <a:t>R,X</a:t>
                      </a:r>
                    </a:p>
                  </a:txBody>
                  <a:tcPr/>
                </a:tc>
                <a:extLst>
                  <a:ext uri="{0D108BD9-81ED-4DB2-BD59-A6C34878D82A}">
                    <a16:rowId xmlns:a16="http://schemas.microsoft.com/office/drawing/2014/main" val="2122521055"/>
                  </a:ext>
                </a:extLst>
              </a:tr>
            </a:tbl>
          </a:graphicData>
        </a:graphic>
      </p:graphicFrame>
      <p:sp>
        <p:nvSpPr>
          <p:cNvPr id="3" name="Rectangle 2">
            <a:extLst>
              <a:ext uri="{FF2B5EF4-FFF2-40B4-BE49-F238E27FC236}">
                <a16:creationId xmlns:a16="http://schemas.microsoft.com/office/drawing/2014/main" id="{5E87D84A-62B2-F44C-9BA1-0032CB230B30}"/>
              </a:ext>
            </a:extLst>
          </p:cNvPr>
          <p:cNvSpPr/>
          <p:nvPr/>
        </p:nvSpPr>
        <p:spPr>
          <a:xfrm>
            <a:off x="4191000" y="4648200"/>
            <a:ext cx="457200"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00</a:t>
            </a:r>
          </a:p>
        </p:txBody>
      </p:sp>
      <p:sp>
        <p:nvSpPr>
          <p:cNvPr id="6" name="Rectangle 5">
            <a:extLst>
              <a:ext uri="{FF2B5EF4-FFF2-40B4-BE49-F238E27FC236}">
                <a16:creationId xmlns:a16="http://schemas.microsoft.com/office/drawing/2014/main" id="{46D743CC-2C5B-8144-ACDB-1BBEBF4F992D}"/>
              </a:ext>
            </a:extLst>
          </p:cNvPr>
          <p:cNvSpPr/>
          <p:nvPr/>
        </p:nvSpPr>
        <p:spPr>
          <a:xfrm>
            <a:off x="4648200" y="4648200"/>
            <a:ext cx="1524000"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0000000001</a:t>
            </a:r>
          </a:p>
        </p:txBody>
      </p:sp>
      <p:sp>
        <p:nvSpPr>
          <p:cNvPr id="7" name="TextBox 6">
            <a:extLst>
              <a:ext uri="{FF2B5EF4-FFF2-40B4-BE49-F238E27FC236}">
                <a16:creationId xmlns:a16="http://schemas.microsoft.com/office/drawing/2014/main" id="{7FFFE470-38AF-1949-94EC-F9117DA70665}"/>
              </a:ext>
            </a:extLst>
          </p:cNvPr>
          <p:cNvSpPr txBox="1"/>
          <p:nvPr/>
        </p:nvSpPr>
        <p:spPr>
          <a:xfrm>
            <a:off x="6324600" y="4569767"/>
            <a:ext cx="1213794" cy="461665"/>
          </a:xfrm>
          <a:prstGeom prst="rect">
            <a:avLst/>
          </a:prstGeom>
          <a:noFill/>
        </p:spPr>
        <p:txBody>
          <a:bodyPr wrap="none" rtlCol="0">
            <a:spAutoFit/>
          </a:bodyPr>
          <a:lstStyle/>
          <a:p>
            <a:r>
              <a:rPr lang="en-US" sz="2400" b="1" dirty="0">
                <a:solidFill>
                  <a:schemeClr val="accent1"/>
                </a:solidFill>
              </a:rPr>
              <a:t>0x4748</a:t>
            </a:r>
          </a:p>
        </p:txBody>
      </p:sp>
      <p:sp>
        <p:nvSpPr>
          <p:cNvPr id="8" name="Rectangle 7">
            <a:extLst>
              <a:ext uri="{FF2B5EF4-FFF2-40B4-BE49-F238E27FC236}">
                <a16:creationId xmlns:a16="http://schemas.microsoft.com/office/drawing/2014/main" id="{FFC20856-1D8E-8440-86D8-3DBC0EC78404}"/>
              </a:ext>
            </a:extLst>
          </p:cNvPr>
          <p:cNvSpPr/>
          <p:nvPr/>
        </p:nvSpPr>
        <p:spPr>
          <a:xfrm>
            <a:off x="4191000" y="5412432"/>
            <a:ext cx="457200"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11</a:t>
            </a:r>
          </a:p>
        </p:txBody>
      </p:sp>
      <p:sp>
        <p:nvSpPr>
          <p:cNvPr id="9" name="Rectangle 8">
            <a:extLst>
              <a:ext uri="{FF2B5EF4-FFF2-40B4-BE49-F238E27FC236}">
                <a16:creationId xmlns:a16="http://schemas.microsoft.com/office/drawing/2014/main" id="{ECFDFCD4-0FBD-8248-B614-64CBA7986BED}"/>
              </a:ext>
            </a:extLst>
          </p:cNvPr>
          <p:cNvSpPr/>
          <p:nvPr/>
        </p:nvSpPr>
        <p:spPr>
          <a:xfrm>
            <a:off x="4648200" y="5412432"/>
            <a:ext cx="1524000"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0101000111</a:t>
            </a:r>
          </a:p>
        </p:txBody>
      </p:sp>
      <p:sp>
        <p:nvSpPr>
          <p:cNvPr id="10" name="TextBox 9">
            <a:extLst>
              <a:ext uri="{FF2B5EF4-FFF2-40B4-BE49-F238E27FC236}">
                <a16:creationId xmlns:a16="http://schemas.microsoft.com/office/drawing/2014/main" id="{F80B5DA6-5E20-C544-83DC-237F79741276}"/>
              </a:ext>
            </a:extLst>
          </p:cNvPr>
          <p:cNvSpPr txBox="1"/>
          <p:nvPr/>
        </p:nvSpPr>
        <p:spPr>
          <a:xfrm>
            <a:off x="6324600" y="5333999"/>
            <a:ext cx="1196802" cy="461665"/>
          </a:xfrm>
          <a:prstGeom prst="rect">
            <a:avLst/>
          </a:prstGeom>
          <a:noFill/>
        </p:spPr>
        <p:txBody>
          <a:bodyPr wrap="none" rtlCol="0">
            <a:spAutoFit/>
          </a:bodyPr>
          <a:lstStyle/>
          <a:p>
            <a:r>
              <a:rPr lang="en-US" sz="2400" b="1" dirty="0">
                <a:solidFill>
                  <a:schemeClr val="accent1"/>
                </a:solidFill>
              </a:rPr>
              <a:t>0x1147</a:t>
            </a:r>
          </a:p>
        </p:txBody>
      </p:sp>
      <p:sp>
        <p:nvSpPr>
          <p:cNvPr id="11" name="Rectangle 10">
            <a:extLst>
              <a:ext uri="{FF2B5EF4-FFF2-40B4-BE49-F238E27FC236}">
                <a16:creationId xmlns:a16="http://schemas.microsoft.com/office/drawing/2014/main" id="{9CBD2027-82EC-4652-AB23-C89B8BA71FE6}"/>
              </a:ext>
            </a:extLst>
          </p:cNvPr>
          <p:cNvSpPr/>
          <p:nvPr/>
        </p:nvSpPr>
        <p:spPr>
          <a:xfrm>
            <a:off x="4106092" y="4569767"/>
            <a:ext cx="3432302" cy="461665"/>
          </a:xfrm>
          <a:prstGeom prst="rect">
            <a:avLst/>
          </a:prstGeom>
          <a:solidFill>
            <a:srgbClr val="FC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8AD2CBE-B3A4-E2AB-5F36-500279499049}"/>
              </a:ext>
            </a:extLst>
          </p:cNvPr>
          <p:cNvSpPr/>
          <p:nvPr/>
        </p:nvSpPr>
        <p:spPr>
          <a:xfrm>
            <a:off x="4073860" y="5364479"/>
            <a:ext cx="3432302" cy="461665"/>
          </a:xfrm>
          <a:prstGeom prst="rect">
            <a:avLst/>
          </a:prstGeom>
          <a:solidFill>
            <a:srgbClr val="FC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9895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p:bldP spid="8" grpId="0" animBg="1"/>
      <p:bldP spid="9" grpId="0" animBg="1"/>
      <p:bldP spid="10" grpId="0"/>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Evaluating Segmentation</a:t>
            </a:r>
          </a:p>
        </p:txBody>
      </p:sp>
      <p:sp>
        <p:nvSpPr>
          <p:cNvPr id="6" name="Content Placeholder 5"/>
          <p:cNvSpPr>
            <a:spLocks noGrp="1"/>
          </p:cNvSpPr>
          <p:nvPr>
            <p:ph sz="half" idx="2"/>
          </p:nvPr>
        </p:nvSpPr>
        <p:spPr>
          <a:xfrm>
            <a:off x="4419600" y="1828800"/>
            <a:ext cx="4038600" cy="4562856"/>
          </a:xfrm>
        </p:spPr>
        <p:txBody>
          <a:bodyPr>
            <a:normAutofit fontScale="70000" lnSpcReduction="20000"/>
          </a:bodyPr>
          <a:lstStyle/>
          <a:p>
            <a:r>
              <a:rPr lang="en-US" sz="3000" b="1" dirty="0">
                <a:solidFill>
                  <a:schemeClr val="accent1"/>
                </a:solidFill>
              </a:rPr>
              <a:t>Isolation: </a:t>
            </a:r>
            <a:r>
              <a:rPr lang="en-US" sz="3000" dirty="0"/>
              <a:t>don’t want different process states collided in physical memory</a:t>
            </a:r>
          </a:p>
          <a:p>
            <a:pPr marL="0" indent="0">
              <a:buNone/>
            </a:pPr>
            <a:r>
              <a:rPr lang="en-US" sz="3000" dirty="0"/>
              <a:t> </a:t>
            </a:r>
          </a:p>
          <a:p>
            <a:r>
              <a:rPr lang="en-US" sz="3000" b="1" dirty="0">
                <a:solidFill>
                  <a:schemeClr val="accent1"/>
                </a:solidFill>
              </a:rPr>
              <a:t>Efficiency:</a:t>
            </a:r>
            <a:r>
              <a:rPr lang="en-US" sz="3000" dirty="0">
                <a:solidFill>
                  <a:schemeClr val="accent1"/>
                </a:solidFill>
              </a:rPr>
              <a:t> </a:t>
            </a:r>
            <a:r>
              <a:rPr lang="en-US" sz="3000" dirty="0"/>
              <a:t>want fast reads/writes to memory</a:t>
            </a:r>
          </a:p>
          <a:p>
            <a:pPr marL="0" indent="0">
              <a:buNone/>
            </a:pPr>
            <a:endParaRPr lang="en-US" sz="3000" dirty="0"/>
          </a:p>
          <a:p>
            <a:r>
              <a:rPr lang="en-US" sz="3000" b="1" dirty="0">
                <a:solidFill>
                  <a:schemeClr val="accent1"/>
                </a:solidFill>
              </a:rPr>
              <a:t>Sharing: </a:t>
            </a:r>
            <a:r>
              <a:rPr lang="en-US" sz="3000" dirty="0"/>
              <a:t>want option to overlap for communication</a:t>
            </a:r>
          </a:p>
          <a:p>
            <a:endParaRPr lang="en-US" sz="3000" b="1" dirty="0">
              <a:solidFill>
                <a:schemeClr val="accent1"/>
              </a:solidFill>
            </a:endParaRPr>
          </a:p>
          <a:p>
            <a:r>
              <a:rPr lang="en-US" sz="3000" b="1" dirty="0">
                <a:solidFill>
                  <a:schemeClr val="accent1"/>
                </a:solidFill>
              </a:rPr>
              <a:t>Utilization: </a:t>
            </a:r>
            <a:r>
              <a:rPr lang="en-US" sz="3000" dirty="0"/>
              <a:t>want best use of limited resource</a:t>
            </a:r>
          </a:p>
          <a:p>
            <a:pPr marL="0" indent="0">
              <a:buNone/>
            </a:pPr>
            <a:endParaRPr lang="en-US" sz="3000" dirty="0"/>
          </a:p>
          <a:p>
            <a:r>
              <a:rPr lang="en-US" sz="3000" b="1" dirty="0">
                <a:solidFill>
                  <a:schemeClr val="accent1"/>
                </a:solidFill>
              </a:rPr>
              <a:t>Virtualization: </a:t>
            </a:r>
            <a:r>
              <a:rPr lang="en-US" sz="3000" dirty="0"/>
              <a:t>want to create illusion of more resources</a:t>
            </a:r>
          </a:p>
          <a:p>
            <a:endParaRPr lang="en-US" sz="3000" dirty="0"/>
          </a:p>
          <a:p>
            <a:endParaRPr lang="en-US" dirty="0"/>
          </a:p>
        </p:txBody>
      </p:sp>
      <p:pic>
        <p:nvPicPr>
          <p:cNvPr id="24" name="Picture 23" descr="A picture containing game, drawing&#10;&#10;Description automatically generated">
            <a:extLst>
              <a:ext uri="{FF2B5EF4-FFF2-40B4-BE49-F238E27FC236}">
                <a16:creationId xmlns:a16="http://schemas.microsoft.com/office/drawing/2014/main" id="{8E2D9247-E548-C844-B2A6-905E855AAA2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406" b="99219" l="10000" r="90000">
                        <a14:foregroundMark x1="37667" y1="93594" x2="54889" y2="94063"/>
                        <a14:foregroundMark x1="54889" y1="94063" x2="60333" y2="93750"/>
                        <a14:foregroundMark x1="60333" y1="93750" x2="69000" y2="88594"/>
                        <a14:foregroundMark x1="47667" y1="99219" x2="47667" y2="99219"/>
                        <a14:foregroundMark x1="37222" y1="9219" x2="43667" y2="9531"/>
                        <a14:foregroundMark x1="43667" y1="9531" x2="54556" y2="5313"/>
                        <a14:foregroundMark x1="54556" y1="5313" x2="61556" y2="6719"/>
                        <a14:foregroundMark x1="61556" y1="6719" x2="65222" y2="8906"/>
                        <a14:foregroundMark x1="48000" y1="1406" x2="48000" y2="1406"/>
                        <a14:foregroundMark x1="76778" y1="8594" x2="73556" y2="30938"/>
                        <a14:foregroundMark x1="75556" y1="11094" x2="61667" y2="31406"/>
                        <a14:foregroundMark x1="61667" y1="31406" x2="53111" y2="54531"/>
                        <a14:foregroundMark x1="53111" y1="54531" x2="49556" y2="60156"/>
                        <a14:foregroundMark x1="49556" y1="60156" x2="48111" y2="64844"/>
                        <a14:foregroundMark x1="74222" y1="9844" x2="76667" y2="9844"/>
                        <a14:foregroundMark x1="74889" y1="25469" x2="74889" y2="32969"/>
                        <a14:foregroundMark x1="74889" y1="32969" x2="72667" y2="42813"/>
                        <a14:foregroundMark x1="72667" y1="42813" x2="62000" y2="51563"/>
                        <a14:foregroundMark x1="62000" y1="51563" x2="52556" y2="71875"/>
                        <a14:foregroundMark x1="52556" y1="71875" x2="47222" y2="76250"/>
                        <a14:foregroundMark x1="47222" y1="76250" x2="39000" y2="75625"/>
                        <a14:foregroundMark x1="39000" y1="75625" x2="33000" y2="69844"/>
                        <a14:foregroundMark x1="33000" y1="69844" x2="29667" y2="64063"/>
                        <a14:foregroundMark x1="29667" y1="64063" x2="28000" y2="55937"/>
                        <a14:foregroundMark x1="28000" y1="55937" x2="34000" y2="52344"/>
                        <a14:foregroundMark x1="34000" y1="52344" x2="40000" y2="65938"/>
                        <a14:foregroundMark x1="40000" y1="65938" x2="40889" y2="66563"/>
                        <a14:foregroundMark x1="74333" y1="9688" x2="76444" y2="12812"/>
                        <a14:foregroundMark x1="76778" y1="7344" x2="76778" y2="7344"/>
                        <a14:foregroundMark x1="77222" y1="6719" x2="77222" y2="6719"/>
                      </a14:backgroundRemoval>
                    </a14:imgEffect>
                  </a14:imgLayer>
                </a14:imgProps>
              </a:ext>
              <a:ext uri="{28A0092B-C50C-407E-A947-70E740481C1C}">
                <a14:useLocalDpi xmlns:a14="http://schemas.microsoft.com/office/drawing/2010/main" val="0"/>
              </a:ext>
            </a:extLst>
          </a:blip>
          <a:srcRect l="14055" r="14273"/>
          <a:stretch/>
        </p:blipFill>
        <p:spPr>
          <a:xfrm>
            <a:off x="8305800" y="1828800"/>
            <a:ext cx="732694" cy="726964"/>
          </a:xfrm>
          <a:prstGeom prst="rect">
            <a:avLst/>
          </a:prstGeom>
        </p:spPr>
      </p:pic>
      <p:pic>
        <p:nvPicPr>
          <p:cNvPr id="28" name="Picture 27" descr="A picture containing food, light&#10;&#10;Description automatically generated">
            <a:extLst>
              <a:ext uri="{FF2B5EF4-FFF2-40B4-BE49-F238E27FC236}">
                <a16:creationId xmlns:a16="http://schemas.microsoft.com/office/drawing/2014/main" id="{8F1F52DB-AAF3-F247-AE06-D6FB64646EF6}"/>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167" b="98500" l="2000" r="97667">
                        <a14:foregroundMark x1="8333" y1="25833" x2="27833" y2="8000"/>
                        <a14:foregroundMark x1="27833" y1="8000" x2="33500" y2="6167"/>
                        <a14:foregroundMark x1="31833" y1="5667" x2="57333" y2="2167"/>
                        <a14:foregroundMark x1="57333" y1="2167" x2="77167" y2="11167"/>
                        <a14:foregroundMark x1="90500" y1="26500" x2="97167" y2="51667"/>
                        <a14:foregroundMark x1="97167" y1="51667" x2="91667" y2="77167"/>
                        <a14:foregroundMark x1="91667" y1="77167" x2="71167" y2="94333"/>
                        <a14:foregroundMark x1="71167" y1="94333" x2="44000" y2="98500"/>
                        <a14:foregroundMark x1="44000" y1="98500" x2="29500" y2="92333"/>
                        <a14:foregroundMark x1="6000" y1="28500" x2="2000" y2="53500"/>
                        <a14:foregroundMark x1="2000" y1="53500" x2="7500" y2="72667"/>
                        <a14:foregroundMark x1="77500" y1="13167" x2="92500" y2="34000"/>
                        <a14:foregroundMark x1="92500" y1="34000" x2="94667" y2="63333"/>
                        <a14:foregroundMark x1="94667" y1="63333" x2="92167" y2="71833"/>
                        <a14:foregroundMark x1="96000" y1="41500" x2="97667" y2="42667"/>
                        <a14:foregroundMark x1="25667" y1="51833" x2="55500" y2="57333"/>
                        <a14:foregroundMark x1="55500" y1="57333" x2="67333" y2="51167"/>
                        <a14:foregroundMark x1="67333" y1="51167" x2="68500" y2="49833"/>
                        <a14:foregroundMark x1="30333" y1="42333" x2="22167" y2="54500"/>
                        <a14:foregroundMark x1="22167" y1="54500" x2="27000" y2="42000"/>
                        <a14:foregroundMark x1="27000" y1="42000" x2="33000" y2="54667"/>
                        <a14:foregroundMark x1="33000" y1="54667" x2="48833" y2="37667"/>
                        <a14:foregroundMark x1="48833" y1="37667" x2="56000" y2="60667"/>
                        <a14:foregroundMark x1="56000" y1="60667" x2="81000" y2="31667"/>
                        <a14:foregroundMark x1="17000" y1="53000" x2="21500" y2="64833"/>
                        <a14:foregroundMark x1="21500" y1="64833" x2="25500" y2="36667"/>
                        <a14:foregroundMark x1="25500" y1="36667" x2="46000" y2="61000"/>
                        <a14:foregroundMark x1="46000" y1="61000" x2="40333" y2="42500"/>
                        <a14:foregroundMark x1="40333" y1="42500" x2="50000" y2="55333"/>
                        <a14:foregroundMark x1="50000" y1="55333" x2="64333" y2="55333"/>
                        <a14:foregroundMark x1="64333" y1="55333" x2="65000" y2="39333"/>
                        <a14:foregroundMark x1="65000" y1="39333" x2="76500" y2="46167"/>
                        <a14:foregroundMark x1="76500" y1="46167" x2="86000" y2="56000"/>
                        <a14:foregroundMark x1="86000" y1="56000" x2="72167" y2="47667"/>
                        <a14:foregroundMark x1="72167" y1="47667" x2="56333" y2="54500"/>
                        <a14:foregroundMark x1="56333" y1="54500" x2="41000" y2="51500"/>
                        <a14:foregroundMark x1="41000" y1="51500" x2="37000" y2="45833"/>
                        <a14:foregroundMark x1="47667" y1="60333" x2="60667" y2="59500"/>
                        <a14:foregroundMark x1="60667" y1="59500" x2="71833" y2="52833"/>
                        <a14:foregroundMark x1="71833" y1="52833" x2="81833" y2="36333"/>
                      </a14:backgroundRemoval>
                    </a14:imgEffect>
                  </a14:imgLayer>
                </a14:imgProps>
              </a:ext>
              <a:ext uri="{28A0092B-C50C-407E-A947-70E740481C1C}">
                <a14:useLocalDpi xmlns:a14="http://schemas.microsoft.com/office/drawing/2010/main" val="0"/>
              </a:ext>
            </a:extLst>
          </a:blip>
          <a:stretch>
            <a:fillRect/>
          </a:stretch>
        </p:blipFill>
        <p:spPr>
          <a:xfrm>
            <a:off x="8320453" y="4699213"/>
            <a:ext cx="732694" cy="732694"/>
          </a:xfrm>
          <a:prstGeom prst="rect">
            <a:avLst/>
          </a:prstGeom>
        </p:spPr>
      </p:pic>
      <p:pic>
        <p:nvPicPr>
          <p:cNvPr id="29" name="Picture 28" descr="A close up of a logo&#10;&#10;Description automatically generated">
            <a:extLst>
              <a:ext uri="{FF2B5EF4-FFF2-40B4-BE49-F238E27FC236}">
                <a16:creationId xmlns:a16="http://schemas.microsoft.com/office/drawing/2014/main" id="{C672405B-7902-424E-9997-9DF0E15088A1}"/>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6604" b="91509" l="9664" r="89916">
                        <a14:foregroundMark x1="33193" y1="11321" x2="62605" y2="11792"/>
                        <a14:foregroundMark x1="48319" y1="6604" x2="48319" y2="6604"/>
                        <a14:foregroundMark x1="34034" y1="90566" x2="62185" y2="91509"/>
                        <a14:foregroundMark x1="38235" y1="32547" x2="60924" y2="70283"/>
                        <a14:foregroundMark x1="36555" y1="68396" x2="57563" y2="35377"/>
                        <a14:foregroundMark x1="57563" y1="35377" x2="60924" y2="32547"/>
                        <a14:foregroundMark x1="53782" y1="50000" x2="67647" y2="70283"/>
                      </a14:backgroundRemoval>
                    </a14:imgEffect>
                  </a14:imgLayer>
                </a14:imgProps>
              </a:ext>
              <a:ext uri="{28A0092B-C50C-407E-A947-70E740481C1C}">
                <a14:useLocalDpi xmlns:a14="http://schemas.microsoft.com/office/drawing/2010/main" val="0"/>
              </a:ext>
            </a:extLst>
          </a:blip>
          <a:srcRect l="7868" r="11475"/>
          <a:stretch/>
        </p:blipFill>
        <p:spPr>
          <a:xfrm>
            <a:off x="8321871" y="5582474"/>
            <a:ext cx="732694" cy="809182"/>
          </a:xfrm>
          <a:prstGeom prst="rect">
            <a:avLst/>
          </a:prstGeom>
        </p:spPr>
      </p:pic>
      <p:pic>
        <p:nvPicPr>
          <p:cNvPr id="31" name="Picture 30" descr="A picture containing game, drawing&#10;&#10;Description automatically generated">
            <a:extLst>
              <a:ext uri="{FF2B5EF4-FFF2-40B4-BE49-F238E27FC236}">
                <a16:creationId xmlns:a16="http://schemas.microsoft.com/office/drawing/2014/main" id="{C5A729A6-7A68-DC4B-8830-210D78A23DDA}"/>
              </a:ext>
            </a:extLst>
          </p:cNvPr>
          <p:cNvPicPr>
            <a:picLocks noChangeAspect="1"/>
          </p:cNvPicPr>
          <p:nvPr/>
        </p:nvPicPr>
        <p:blipFill rotWithShape="1">
          <a:blip r:embed="rId3">
            <a:extLst>
              <a:ext uri="{BEBA8EAE-BF5A-486C-A8C5-ECC9F3942E4B}">
                <a14:imgProps xmlns:a14="http://schemas.microsoft.com/office/drawing/2010/main">
                  <a14:imgLayer r:embed="rId9">
                    <a14:imgEffect>
                      <a14:backgroundRemoval t="1406" b="99219" l="10000" r="90000">
                        <a14:foregroundMark x1="37667" y1="93594" x2="54889" y2="94063"/>
                        <a14:foregroundMark x1="54889" y1="94063" x2="60333" y2="93750"/>
                        <a14:foregroundMark x1="60333" y1="93750" x2="69000" y2="88594"/>
                        <a14:foregroundMark x1="47667" y1="99219" x2="47667" y2="99219"/>
                        <a14:foregroundMark x1="37222" y1="9219" x2="43667" y2="9531"/>
                        <a14:foregroundMark x1="43667" y1="9531" x2="54556" y2="5313"/>
                        <a14:foregroundMark x1="54556" y1="5313" x2="61556" y2="6719"/>
                        <a14:foregroundMark x1="61556" y1="6719" x2="65222" y2="8906"/>
                        <a14:foregroundMark x1="48000" y1="1406" x2="48000" y2="1406"/>
                        <a14:foregroundMark x1="76778" y1="8594" x2="73556" y2="30938"/>
                        <a14:foregroundMark x1="75556" y1="11094" x2="61667" y2="31406"/>
                        <a14:foregroundMark x1="61667" y1="31406" x2="53111" y2="54531"/>
                        <a14:foregroundMark x1="53111" y1="54531" x2="49556" y2="60156"/>
                        <a14:foregroundMark x1="49556" y1="60156" x2="48111" y2="64844"/>
                        <a14:foregroundMark x1="74222" y1="9844" x2="76667" y2="9844"/>
                        <a14:foregroundMark x1="74889" y1="25469" x2="74889" y2="32969"/>
                        <a14:foregroundMark x1="74889" y1="32969" x2="72667" y2="42813"/>
                        <a14:foregroundMark x1="72667" y1="42813" x2="62000" y2="51563"/>
                        <a14:foregroundMark x1="62000" y1="51563" x2="52556" y2="71875"/>
                        <a14:foregroundMark x1="52556" y1="71875" x2="47222" y2="76250"/>
                        <a14:foregroundMark x1="47222" y1="76250" x2="39000" y2="75625"/>
                        <a14:foregroundMark x1="39000" y1="75625" x2="33000" y2="69844"/>
                        <a14:foregroundMark x1="33000" y1="69844" x2="29667" y2="64063"/>
                        <a14:foregroundMark x1="29667" y1="64063" x2="28000" y2="55937"/>
                        <a14:foregroundMark x1="28000" y1="55937" x2="34000" y2="52344"/>
                        <a14:foregroundMark x1="34000" y1="52344" x2="40000" y2="65938"/>
                        <a14:foregroundMark x1="40000" y1="65938" x2="40889" y2="66563"/>
                        <a14:foregroundMark x1="74333" y1="9688" x2="76444" y2="12812"/>
                        <a14:foregroundMark x1="76778" y1="7344" x2="76778" y2="7344"/>
                        <a14:foregroundMark x1="77222" y1="6719" x2="77222" y2="6719"/>
                      </a14:backgroundRemoval>
                    </a14:imgEffect>
                  </a14:imgLayer>
                </a14:imgProps>
              </a:ext>
              <a:ext uri="{28A0092B-C50C-407E-A947-70E740481C1C}">
                <a14:useLocalDpi xmlns:a14="http://schemas.microsoft.com/office/drawing/2010/main" val="0"/>
              </a:ext>
            </a:extLst>
          </a:blip>
          <a:srcRect l="14055" r="14273"/>
          <a:stretch/>
        </p:blipFill>
        <p:spPr>
          <a:xfrm>
            <a:off x="8301140" y="2852583"/>
            <a:ext cx="732694" cy="726964"/>
          </a:xfrm>
          <a:prstGeom prst="rect">
            <a:avLst/>
          </a:prstGeom>
        </p:spPr>
      </p:pic>
      <p:pic>
        <p:nvPicPr>
          <p:cNvPr id="14" name="Picture 13">
            <a:extLst>
              <a:ext uri="{FF2B5EF4-FFF2-40B4-BE49-F238E27FC236}">
                <a16:creationId xmlns:a16="http://schemas.microsoft.com/office/drawing/2014/main" id="{CEC1D33C-593C-0647-B891-29412B03ED5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8000" y="1752600"/>
            <a:ext cx="4064000" cy="4381500"/>
          </a:xfrm>
          <a:prstGeom prst="rect">
            <a:avLst/>
          </a:prstGeom>
        </p:spPr>
      </p:pic>
      <p:pic>
        <p:nvPicPr>
          <p:cNvPr id="15" name="Picture 14" descr="A picture containing food, light&#10;&#10;Description automatically generated">
            <a:extLst>
              <a:ext uri="{FF2B5EF4-FFF2-40B4-BE49-F238E27FC236}">
                <a16:creationId xmlns:a16="http://schemas.microsoft.com/office/drawing/2014/main" id="{EE15D87D-8F04-3346-8A77-C52B2AF3D1CC}"/>
              </a:ext>
            </a:extLst>
          </p:cNvPr>
          <p:cNvPicPr>
            <a:picLocks noChangeAspect="1"/>
          </p:cNvPicPr>
          <p:nvPr/>
        </p:nvPicPr>
        <p:blipFill>
          <a:blip r:embed="rId5">
            <a:extLst>
              <a:ext uri="{BEBA8EAE-BF5A-486C-A8C5-ECC9F3942E4B}">
                <a14:imgProps xmlns:a14="http://schemas.microsoft.com/office/drawing/2010/main">
                  <a14:imgLayer r:embed="rId11">
                    <a14:imgEffect>
                      <a14:backgroundRemoval t="2167" b="98500" l="2000" r="97667">
                        <a14:foregroundMark x1="8333" y1="25833" x2="27833" y2="8000"/>
                        <a14:foregroundMark x1="27833" y1="8000" x2="33500" y2="6167"/>
                        <a14:foregroundMark x1="31833" y1="5667" x2="57333" y2="2167"/>
                        <a14:foregroundMark x1="57333" y1="2167" x2="77167" y2="11167"/>
                        <a14:foregroundMark x1="90500" y1="26500" x2="97167" y2="51667"/>
                        <a14:foregroundMark x1="97167" y1="51667" x2="91667" y2="77167"/>
                        <a14:foregroundMark x1="91667" y1="77167" x2="71167" y2="94333"/>
                        <a14:foregroundMark x1="71167" y1="94333" x2="44000" y2="98500"/>
                        <a14:foregroundMark x1="44000" y1="98500" x2="29500" y2="92333"/>
                        <a14:foregroundMark x1="6000" y1="28500" x2="2000" y2="53500"/>
                        <a14:foregroundMark x1="2000" y1="53500" x2="7500" y2="72667"/>
                        <a14:foregroundMark x1="77500" y1="13167" x2="92500" y2="34000"/>
                        <a14:foregroundMark x1="92500" y1="34000" x2="94667" y2="63333"/>
                        <a14:foregroundMark x1="94667" y1="63333" x2="92167" y2="71833"/>
                        <a14:foregroundMark x1="96000" y1="41500" x2="97667" y2="42667"/>
                        <a14:foregroundMark x1="25667" y1="51833" x2="55500" y2="57333"/>
                        <a14:foregroundMark x1="55500" y1="57333" x2="67333" y2="51167"/>
                        <a14:foregroundMark x1="67333" y1="51167" x2="68500" y2="49833"/>
                        <a14:foregroundMark x1="30333" y1="42333" x2="22167" y2="54500"/>
                        <a14:foregroundMark x1="22167" y1="54500" x2="27000" y2="42000"/>
                        <a14:foregroundMark x1="27000" y1="42000" x2="33000" y2="54667"/>
                        <a14:foregroundMark x1="33000" y1="54667" x2="48833" y2="37667"/>
                        <a14:foregroundMark x1="48833" y1="37667" x2="56000" y2="60667"/>
                        <a14:foregroundMark x1="56000" y1="60667" x2="81000" y2="31667"/>
                        <a14:foregroundMark x1="17000" y1="53000" x2="21500" y2="64833"/>
                        <a14:foregroundMark x1="21500" y1="64833" x2="25500" y2="36667"/>
                        <a14:foregroundMark x1="25500" y1="36667" x2="46000" y2="61000"/>
                        <a14:foregroundMark x1="46000" y1="61000" x2="40333" y2="42500"/>
                        <a14:foregroundMark x1="40333" y1="42500" x2="50000" y2="55333"/>
                        <a14:foregroundMark x1="50000" y1="55333" x2="64333" y2="55333"/>
                        <a14:foregroundMark x1="64333" y1="55333" x2="65000" y2="39333"/>
                        <a14:foregroundMark x1="65000" y1="39333" x2="76500" y2="46167"/>
                        <a14:foregroundMark x1="76500" y1="46167" x2="86000" y2="56000"/>
                        <a14:foregroundMark x1="86000" y1="56000" x2="72167" y2="47667"/>
                        <a14:foregroundMark x1="72167" y1="47667" x2="56333" y2="54500"/>
                        <a14:foregroundMark x1="56333" y1="54500" x2="41000" y2="51500"/>
                        <a14:foregroundMark x1="41000" y1="51500" x2="37000" y2="45833"/>
                        <a14:foregroundMark x1="47667" y1="60333" x2="60667" y2="59500"/>
                        <a14:foregroundMark x1="60667" y1="59500" x2="71833" y2="52833"/>
                        <a14:foregroundMark x1="71833" y1="52833" x2="81833" y2="36333"/>
                      </a14:backgroundRemoval>
                    </a14:imgEffect>
                  </a14:imgLayer>
                </a14:imgProps>
              </a:ext>
              <a:ext uri="{28A0092B-C50C-407E-A947-70E740481C1C}">
                <a14:useLocalDpi xmlns:a14="http://schemas.microsoft.com/office/drawing/2010/main" val="0"/>
              </a:ext>
            </a:extLst>
          </a:blip>
          <a:stretch>
            <a:fillRect/>
          </a:stretch>
        </p:blipFill>
        <p:spPr>
          <a:xfrm>
            <a:off x="8310460" y="3748811"/>
            <a:ext cx="732694" cy="732694"/>
          </a:xfrm>
          <a:prstGeom prst="rect">
            <a:avLst/>
          </a:prstGeom>
        </p:spPr>
      </p:pic>
    </p:spTree>
    <p:extLst>
      <p:ext uri="{BB962C8B-B14F-4D97-AF65-F5344CB8AC3E}">
        <p14:creationId xmlns:p14="http://schemas.microsoft.com/office/powerpoint/2010/main" val="1011687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43A444A-C95F-398E-E4F1-3F0CE6B320E8}"/>
              </a:ext>
            </a:extLst>
          </p:cNvPr>
          <p:cNvSpPr txBox="1"/>
          <p:nvPr/>
        </p:nvSpPr>
        <p:spPr>
          <a:xfrm>
            <a:off x="1908119" y="5494870"/>
            <a:ext cx="4784323" cy="369332"/>
          </a:xfrm>
          <a:prstGeom prst="rect">
            <a:avLst/>
          </a:prstGeom>
          <a:solidFill>
            <a:schemeClr val="bg1"/>
          </a:solidFill>
        </p:spPr>
        <p:txBody>
          <a:bodyPr wrap="none" rtlCol="0">
            <a:spAutoFit/>
          </a:bodyPr>
          <a:lstStyle/>
          <a:p>
            <a:r>
              <a:rPr lang="en-US" dirty="0" err="1">
                <a:solidFill>
                  <a:schemeClr val="accent3"/>
                </a:solidFill>
              </a:rPr>
              <a:t>vaddr</a:t>
            </a:r>
            <a:r>
              <a:rPr lang="en-US" dirty="0">
                <a:solidFill>
                  <a:schemeClr val="accent3"/>
                </a:solidFill>
              </a:rPr>
              <a:t> = </a:t>
            </a:r>
            <a:r>
              <a:rPr lang="en-US" dirty="0" err="1">
                <a:solidFill>
                  <a:schemeClr val="accent3"/>
                </a:solidFill>
              </a:rPr>
              <a:t>page_num</a:t>
            </a:r>
            <a:r>
              <a:rPr lang="en-US" dirty="0">
                <a:solidFill>
                  <a:schemeClr val="accent3"/>
                </a:solidFill>
              </a:rPr>
              <a:t>&lt;&lt; log(</a:t>
            </a:r>
            <a:r>
              <a:rPr lang="en-US" dirty="0" err="1">
                <a:solidFill>
                  <a:schemeClr val="accent3"/>
                </a:solidFill>
              </a:rPr>
              <a:t>page_size</a:t>
            </a:r>
            <a:r>
              <a:rPr lang="en-US" dirty="0">
                <a:solidFill>
                  <a:schemeClr val="accent3"/>
                </a:solidFill>
              </a:rPr>
              <a:t>) + offset</a:t>
            </a:r>
          </a:p>
        </p:txBody>
      </p:sp>
      <p:sp>
        <p:nvSpPr>
          <p:cNvPr id="16" name="TextBox 15">
            <a:extLst>
              <a:ext uri="{FF2B5EF4-FFF2-40B4-BE49-F238E27FC236}">
                <a16:creationId xmlns:a16="http://schemas.microsoft.com/office/drawing/2014/main" id="{0A04A0CF-851B-05C6-897E-A8E339B28D6D}"/>
              </a:ext>
            </a:extLst>
          </p:cNvPr>
          <p:cNvSpPr txBox="1"/>
          <p:nvPr/>
        </p:nvSpPr>
        <p:spPr>
          <a:xfrm>
            <a:off x="1895629" y="5873704"/>
            <a:ext cx="4809971" cy="369332"/>
          </a:xfrm>
          <a:prstGeom prst="rect">
            <a:avLst/>
          </a:prstGeom>
          <a:solidFill>
            <a:schemeClr val="bg1"/>
          </a:solidFill>
        </p:spPr>
        <p:txBody>
          <a:bodyPr wrap="none" rtlCol="0">
            <a:spAutoFit/>
          </a:bodyPr>
          <a:lstStyle/>
          <a:p>
            <a:r>
              <a:rPr lang="en-US" dirty="0" err="1">
                <a:solidFill>
                  <a:schemeClr val="accent1"/>
                </a:solidFill>
              </a:rPr>
              <a:t>paddr</a:t>
            </a:r>
            <a:r>
              <a:rPr lang="en-US" dirty="0">
                <a:solidFill>
                  <a:schemeClr val="accent1"/>
                </a:solidFill>
              </a:rPr>
              <a:t> = </a:t>
            </a:r>
            <a:r>
              <a:rPr lang="en-US" dirty="0" err="1">
                <a:solidFill>
                  <a:schemeClr val="accent1"/>
                </a:solidFill>
              </a:rPr>
              <a:t>frame_num</a:t>
            </a:r>
            <a:r>
              <a:rPr lang="en-US" dirty="0">
                <a:solidFill>
                  <a:schemeClr val="accent1"/>
                </a:solidFill>
              </a:rPr>
              <a:t>&lt;&lt;log(</a:t>
            </a:r>
            <a:r>
              <a:rPr lang="en-US" dirty="0" err="1">
                <a:solidFill>
                  <a:schemeClr val="accent1"/>
                </a:solidFill>
              </a:rPr>
              <a:t>page_size</a:t>
            </a:r>
            <a:r>
              <a:rPr lang="en-US" dirty="0">
                <a:solidFill>
                  <a:schemeClr val="accent1"/>
                </a:solidFill>
              </a:rPr>
              <a:t>) + offset</a:t>
            </a:r>
          </a:p>
        </p:txBody>
      </p:sp>
      <p:sp>
        <p:nvSpPr>
          <p:cNvPr id="2" name="Title 1"/>
          <p:cNvSpPr>
            <a:spLocks noGrp="1"/>
          </p:cNvSpPr>
          <p:nvPr>
            <p:ph type="title"/>
          </p:nvPr>
        </p:nvSpPr>
        <p:spPr/>
        <p:txBody>
          <a:bodyPr/>
          <a:lstStyle/>
          <a:p>
            <a:r>
              <a:rPr lang="en-US" dirty="0"/>
              <a:t>Paging</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934" y="2587752"/>
            <a:ext cx="3910988" cy="2596896"/>
          </a:xfrm>
          <a:prstGeom prst="rect">
            <a:avLst/>
          </a:prstGeom>
        </p:spPr>
      </p:pic>
      <p:grpSp>
        <p:nvGrpSpPr>
          <p:cNvPr id="6" name="Group 5">
            <a:extLst>
              <a:ext uri="{FF2B5EF4-FFF2-40B4-BE49-F238E27FC236}">
                <a16:creationId xmlns:a16="http://schemas.microsoft.com/office/drawing/2014/main" id="{275A8F52-4172-FF4A-BEAD-3CBBEC464C8C}"/>
              </a:ext>
            </a:extLst>
          </p:cNvPr>
          <p:cNvGrpSpPr/>
          <p:nvPr/>
        </p:nvGrpSpPr>
        <p:grpSpPr>
          <a:xfrm>
            <a:off x="5080353" y="2818838"/>
            <a:ext cx="1295400" cy="1829362"/>
            <a:chOff x="6057900" y="2435203"/>
            <a:chExt cx="1752600" cy="2577234"/>
          </a:xfrm>
        </p:grpSpPr>
        <p:sp>
          <p:nvSpPr>
            <p:cNvPr id="7" name="Rectangle 6">
              <a:extLst>
                <a:ext uri="{FF2B5EF4-FFF2-40B4-BE49-F238E27FC236}">
                  <a16:creationId xmlns:a16="http://schemas.microsoft.com/office/drawing/2014/main" id="{525790E0-D37D-F94A-BE74-E5ABDDDE9107}"/>
                </a:ext>
              </a:extLst>
            </p:cNvPr>
            <p:cNvSpPr/>
            <p:nvPr/>
          </p:nvSpPr>
          <p:spPr>
            <a:xfrm>
              <a:off x="6057900" y="4683253"/>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Code</a:t>
              </a:r>
            </a:p>
          </p:txBody>
        </p:sp>
        <p:sp>
          <p:nvSpPr>
            <p:cNvPr id="8" name="Rectangle 7">
              <a:extLst>
                <a:ext uri="{FF2B5EF4-FFF2-40B4-BE49-F238E27FC236}">
                  <a16:creationId xmlns:a16="http://schemas.microsoft.com/office/drawing/2014/main" id="{81253FFA-471B-C14E-B35E-C2B00F8F4120}"/>
                </a:ext>
              </a:extLst>
            </p:cNvPr>
            <p:cNvSpPr/>
            <p:nvPr/>
          </p:nvSpPr>
          <p:spPr>
            <a:xfrm>
              <a:off x="6057900" y="4354069"/>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Data</a:t>
              </a:r>
            </a:p>
          </p:txBody>
        </p:sp>
        <p:sp>
          <p:nvSpPr>
            <p:cNvPr id="9" name="Rectangle 8">
              <a:extLst>
                <a:ext uri="{FF2B5EF4-FFF2-40B4-BE49-F238E27FC236}">
                  <a16:creationId xmlns:a16="http://schemas.microsoft.com/office/drawing/2014/main" id="{715E8039-44FD-9347-B17E-ECB58DD68ADF}"/>
                </a:ext>
              </a:extLst>
            </p:cNvPr>
            <p:cNvSpPr/>
            <p:nvPr/>
          </p:nvSpPr>
          <p:spPr>
            <a:xfrm>
              <a:off x="6057901" y="2435203"/>
              <a:ext cx="1752595" cy="859606"/>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Stack</a:t>
              </a:r>
            </a:p>
          </p:txBody>
        </p:sp>
        <p:sp>
          <p:nvSpPr>
            <p:cNvPr id="10" name="Rectangle 9">
              <a:extLst>
                <a:ext uri="{FF2B5EF4-FFF2-40B4-BE49-F238E27FC236}">
                  <a16:creationId xmlns:a16="http://schemas.microsoft.com/office/drawing/2014/main" id="{5C7004D0-051B-D547-B0E4-1B70FA4BA8A5}"/>
                </a:ext>
              </a:extLst>
            </p:cNvPr>
            <p:cNvSpPr/>
            <p:nvPr/>
          </p:nvSpPr>
          <p:spPr>
            <a:xfrm>
              <a:off x="6057900" y="3294808"/>
              <a:ext cx="1752600" cy="57876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57AD854-1330-1F44-8F61-D2A3395A59B9}"/>
                </a:ext>
              </a:extLst>
            </p:cNvPr>
            <p:cNvSpPr/>
            <p:nvPr/>
          </p:nvSpPr>
          <p:spPr>
            <a:xfrm>
              <a:off x="6057900" y="3873574"/>
              <a:ext cx="1752600"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Heap</a:t>
              </a:r>
            </a:p>
          </p:txBody>
        </p:sp>
      </p:grpSp>
      <p:sp>
        <p:nvSpPr>
          <p:cNvPr id="12" name="TextBox 11">
            <a:extLst>
              <a:ext uri="{FF2B5EF4-FFF2-40B4-BE49-F238E27FC236}">
                <a16:creationId xmlns:a16="http://schemas.microsoft.com/office/drawing/2014/main" id="{EA44AE9F-3D20-C949-873B-E331827E9D92}"/>
              </a:ext>
            </a:extLst>
          </p:cNvPr>
          <p:cNvSpPr txBox="1"/>
          <p:nvPr/>
        </p:nvSpPr>
        <p:spPr>
          <a:xfrm>
            <a:off x="6528800" y="1920416"/>
            <a:ext cx="1941557" cy="369332"/>
          </a:xfrm>
          <a:prstGeom prst="rect">
            <a:avLst/>
          </a:prstGeom>
          <a:noFill/>
        </p:spPr>
        <p:txBody>
          <a:bodyPr wrap="none" rtlCol="0">
            <a:spAutoFit/>
          </a:bodyPr>
          <a:lstStyle/>
          <a:p>
            <a:r>
              <a:rPr lang="en-US" dirty="0"/>
              <a:t>Physical Memory</a:t>
            </a:r>
          </a:p>
        </p:txBody>
      </p:sp>
      <p:sp>
        <p:nvSpPr>
          <p:cNvPr id="13" name="TextBox 12">
            <a:extLst>
              <a:ext uri="{FF2B5EF4-FFF2-40B4-BE49-F238E27FC236}">
                <a16:creationId xmlns:a16="http://schemas.microsoft.com/office/drawing/2014/main" id="{88704668-CB6D-6543-A0A1-1AE8AEFA483E}"/>
              </a:ext>
            </a:extLst>
          </p:cNvPr>
          <p:cNvSpPr txBox="1"/>
          <p:nvPr/>
        </p:nvSpPr>
        <p:spPr>
          <a:xfrm>
            <a:off x="4876800" y="2438400"/>
            <a:ext cx="1732205" cy="369332"/>
          </a:xfrm>
          <a:prstGeom prst="rect">
            <a:avLst/>
          </a:prstGeom>
          <a:noFill/>
        </p:spPr>
        <p:txBody>
          <a:bodyPr wrap="none" rtlCol="0">
            <a:spAutoFit/>
          </a:bodyPr>
          <a:lstStyle/>
          <a:p>
            <a:r>
              <a:rPr lang="en-US" dirty="0"/>
              <a:t>Virtual Memory</a:t>
            </a:r>
          </a:p>
        </p:txBody>
      </p:sp>
      <p:cxnSp>
        <p:nvCxnSpPr>
          <p:cNvPr id="26" name="Elbow Connector 25">
            <a:extLst>
              <a:ext uri="{FF2B5EF4-FFF2-40B4-BE49-F238E27FC236}">
                <a16:creationId xmlns:a16="http://schemas.microsoft.com/office/drawing/2014/main" id="{851B4F6B-CE02-5D4E-9FA1-6E27BAB43F31}"/>
              </a:ext>
            </a:extLst>
          </p:cNvPr>
          <p:cNvCxnSpPr>
            <a:cxnSpLocks/>
            <a:stCxn id="77" idx="3"/>
            <a:endCxn id="35" idx="1"/>
          </p:cNvCxnSpPr>
          <p:nvPr/>
        </p:nvCxnSpPr>
        <p:spPr>
          <a:xfrm>
            <a:off x="6380613" y="3161131"/>
            <a:ext cx="460234" cy="1056597"/>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grpSp>
        <p:nvGrpSpPr>
          <p:cNvPr id="46" name="Group 45">
            <a:extLst>
              <a:ext uri="{FF2B5EF4-FFF2-40B4-BE49-F238E27FC236}">
                <a16:creationId xmlns:a16="http://schemas.microsoft.com/office/drawing/2014/main" id="{A00E9ACC-A480-5543-A8C5-6FB531146E89}"/>
              </a:ext>
            </a:extLst>
          </p:cNvPr>
          <p:cNvGrpSpPr/>
          <p:nvPr/>
        </p:nvGrpSpPr>
        <p:grpSpPr>
          <a:xfrm>
            <a:off x="6829096" y="2286000"/>
            <a:ext cx="1324756" cy="4098021"/>
            <a:chOff x="6829096" y="2286000"/>
            <a:chExt cx="1324756" cy="4098021"/>
          </a:xfrm>
        </p:grpSpPr>
        <p:sp>
          <p:nvSpPr>
            <p:cNvPr id="18" name="Rectangle 17">
              <a:extLst>
                <a:ext uri="{FF2B5EF4-FFF2-40B4-BE49-F238E27FC236}">
                  <a16:creationId xmlns:a16="http://schemas.microsoft.com/office/drawing/2014/main" id="{3A0B85B3-0D5B-D642-A351-2340CCBA4840}"/>
                </a:ext>
              </a:extLst>
            </p:cNvPr>
            <p:cNvSpPr/>
            <p:nvPr/>
          </p:nvSpPr>
          <p:spPr>
            <a:xfrm>
              <a:off x="6836889" y="2286000"/>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8" name="Rectangle 27">
              <a:extLst>
                <a:ext uri="{FF2B5EF4-FFF2-40B4-BE49-F238E27FC236}">
                  <a16:creationId xmlns:a16="http://schemas.microsoft.com/office/drawing/2014/main" id="{004938A9-C58C-D542-817F-FE752AA8E865}"/>
                </a:ext>
              </a:extLst>
            </p:cNvPr>
            <p:cNvSpPr/>
            <p:nvPr/>
          </p:nvSpPr>
          <p:spPr>
            <a:xfrm>
              <a:off x="6836889" y="2513550"/>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9" name="Rectangle 28">
              <a:extLst>
                <a:ext uri="{FF2B5EF4-FFF2-40B4-BE49-F238E27FC236}">
                  <a16:creationId xmlns:a16="http://schemas.microsoft.com/office/drawing/2014/main" id="{46DF3A3D-96D6-5C45-BC3B-A3703D61857A}"/>
                </a:ext>
              </a:extLst>
            </p:cNvPr>
            <p:cNvSpPr/>
            <p:nvPr/>
          </p:nvSpPr>
          <p:spPr>
            <a:xfrm>
              <a:off x="6837535" y="2738855"/>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0" name="Rectangle 29">
              <a:extLst>
                <a:ext uri="{FF2B5EF4-FFF2-40B4-BE49-F238E27FC236}">
                  <a16:creationId xmlns:a16="http://schemas.microsoft.com/office/drawing/2014/main" id="{3D58F2F6-1CA8-5F44-9491-96A6C35C3AA4}"/>
                </a:ext>
              </a:extLst>
            </p:cNvPr>
            <p:cNvSpPr/>
            <p:nvPr/>
          </p:nvSpPr>
          <p:spPr>
            <a:xfrm>
              <a:off x="6836889" y="2963436"/>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1" name="Rectangle 30">
              <a:extLst>
                <a:ext uri="{FF2B5EF4-FFF2-40B4-BE49-F238E27FC236}">
                  <a16:creationId xmlns:a16="http://schemas.microsoft.com/office/drawing/2014/main" id="{4D9CE38B-A59C-2A48-94AB-686DF9CA816D}"/>
                </a:ext>
              </a:extLst>
            </p:cNvPr>
            <p:cNvSpPr/>
            <p:nvPr/>
          </p:nvSpPr>
          <p:spPr>
            <a:xfrm>
              <a:off x="6838858" y="3190277"/>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2" name="Rectangle 31">
              <a:extLst>
                <a:ext uri="{FF2B5EF4-FFF2-40B4-BE49-F238E27FC236}">
                  <a16:creationId xmlns:a16="http://schemas.microsoft.com/office/drawing/2014/main" id="{E01BD40E-0A3F-8B4F-A53E-129BA5E3B342}"/>
                </a:ext>
              </a:extLst>
            </p:cNvPr>
            <p:cNvSpPr/>
            <p:nvPr/>
          </p:nvSpPr>
          <p:spPr>
            <a:xfrm>
              <a:off x="6838858" y="3417827"/>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3" name="Rectangle 32">
              <a:extLst>
                <a:ext uri="{FF2B5EF4-FFF2-40B4-BE49-F238E27FC236}">
                  <a16:creationId xmlns:a16="http://schemas.microsoft.com/office/drawing/2014/main" id="{0E73B4BF-4E06-AF4A-8FD2-F2A2BBC1AF9C}"/>
                </a:ext>
              </a:extLst>
            </p:cNvPr>
            <p:cNvSpPr/>
            <p:nvPr/>
          </p:nvSpPr>
          <p:spPr>
            <a:xfrm>
              <a:off x="6839504" y="3643132"/>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4" name="Rectangle 33">
              <a:extLst>
                <a:ext uri="{FF2B5EF4-FFF2-40B4-BE49-F238E27FC236}">
                  <a16:creationId xmlns:a16="http://schemas.microsoft.com/office/drawing/2014/main" id="{1FDE9924-AF97-BB41-A001-CE27C0881F01}"/>
                </a:ext>
              </a:extLst>
            </p:cNvPr>
            <p:cNvSpPr/>
            <p:nvPr/>
          </p:nvSpPr>
          <p:spPr>
            <a:xfrm>
              <a:off x="6838858" y="3867713"/>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5" name="Rectangle 34">
              <a:extLst>
                <a:ext uri="{FF2B5EF4-FFF2-40B4-BE49-F238E27FC236}">
                  <a16:creationId xmlns:a16="http://schemas.microsoft.com/office/drawing/2014/main" id="{F2EDDA88-CF85-0C42-A488-461213E5985D}"/>
                </a:ext>
              </a:extLst>
            </p:cNvPr>
            <p:cNvSpPr/>
            <p:nvPr/>
          </p:nvSpPr>
          <p:spPr>
            <a:xfrm>
              <a:off x="6840847" y="4100898"/>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6" name="Rectangle 35">
              <a:extLst>
                <a:ext uri="{FF2B5EF4-FFF2-40B4-BE49-F238E27FC236}">
                  <a16:creationId xmlns:a16="http://schemas.microsoft.com/office/drawing/2014/main" id="{0302A174-722B-BC4B-9DC5-6648FAFB73C5}"/>
                </a:ext>
              </a:extLst>
            </p:cNvPr>
            <p:cNvSpPr/>
            <p:nvPr/>
          </p:nvSpPr>
          <p:spPr>
            <a:xfrm>
              <a:off x="6840847" y="4328448"/>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7" name="Rectangle 36">
              <a:extLst>
                <a:ext uri="{FF2B5EF4-FFF2-40B4-BE49-F238E27FC236}">
                  <a16:creationId xmlns:a16="http://schemas.microsoft.com/office/drawing/2014/main" id="{598717C5-8FEF-6944-ACE9-B16DBAECD920}"/>
                </a:ext>
              </a:extLst>
            </p:cNvPr>
            <p:cNvSpPr/>
            <p:nvPr/>
          </p:nvSpPr>
          <p:spPr>
            <a:xfrm>
              <a:off x="6841493" y="4553753"/>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8" name="Rectangle 37">
              <a:extLst>
                <a:ext uri="{FF2B5EF4-FFF2-40B4-BE49-F238E27FC236}">
                  <a16:creationId xmlns:a16="http://schemas.microsoft.com/office/drawing/2014/main" id="{5A884E91-9D39-664C-842C-B71723585355}"/>
                </a:ext>
              </a:extLst>
            </p:cNvPr>
            <p:cNvSpPr/>
            <p:nvPr/>
          </p:nvSpPr>
          <p:spPr>
            <a:xfrm>
              <a:off x="6840847" y="4778334"/>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9" name="Rectangle 38">
              <a:extLst>
                <a:ext uri="{FF2B5EF4-FFF2-40B4-BE49-F238E27FC236}">
                  <a16:creationId xmlns:a16="http://schemas.microsoft.com/office/drawing/2014/main" id="{84A042C2-6317-B848-BC14-C15DC2CEE9E5}"/>
                </a:ext>
              </a:extLst>
            </p:cNvPr>
            <p:cNvSpPr/>
            <p:nvPr/>
          </p:nvSpPr>
          <p:spPr>
            <a:xfrm>
              <a:off x="6842816" y="5005175"/>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0" name="Rectangle 39">
              <a:extLst>
                <a:ext uri="{FF2B5EF4-FFF2-40B4-BE49-F238E27FC236}">
                  <a16:creationId xmlns:a16="http://schemas.microsoft.com/office/drawing/2014/main" id="{19DB38FE-6A84-DE4F-9D4E-2F65D107745F}"/>
                </a:ext>
              </a:extLst>
            </p:cNvPr>
            <p:cNvSpPr/>
            <p:nvPr/>
          </p:nvSpPr>
          <p:spPr>
            <a:xfrm>
              <a:off x="6842816" y="5232725"/>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1" name="Rectangle 40">
              <a:extLst>
                <a:ext uri="{FF2B5EF4-FFF2-40B4-BE49-F238E27FC236}">
                  <a16:creationId xmlns:a16="http://schemas.microsoft.com/office/drawing/2014/main" id="{EC7171D1-17FA-E442-AFC0-25C5C0672B7E}"/>
                </a:ext>
              </a:extLst>
            </p:cNvPr>
            <p:cNvSpPr/>
            <p:nvPr/>
          </p:nvSpPr>
          <p:spPr>
            <a:xfrm>
              <a:off x="6843462" y="5458030"/>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2" name="Rectangle 41">
              <a:extLst>
                <a:ext uri="{FF2B5EF4-FFF2-40B4-BE49-F238E27FC236}">
                  <a16:creationId xmlns:a16="http://schemas.microsoft.com/office/drawing/2014/main" id="{F65EC274-5AAF-4A42-9CDC-B55E0A610A99}"/>
                </a:ext>
              </a:extLst>
            </p:cNvPr>
            <p:cNvSpPr/>
            <p:nvPr/>
          </p:nvSpPr>
          <p:spPr>
            <a:xfrm>
              <a:off x="6829096" y="5695970"/>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3" name="Rectangle 42">
              <a:extLst>
                <a:ext uri="{FF2B5EF4-FFF2-40B4-BE49-F238E27FC236}">
                  <a16:creationId xmlns:a16="http://schemas.microsoft.com/office/drawing/2014/main" id="{98A12EBB-B916-9E4C-834F-64A71964E0BE}"/>
                </a:ext>
              </a:extLst>
            </p:cNvPr>
            <p:cNvSpPr/>
            <p:nvPr/>
          </p:nvSpPr>
          <p:spPr>
            <a:xfrm>
              <a:off x="6831065" y="5922811"/>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4" name="Rectangle 43">
              <a:extLst>
                <a:ext uri="{FF2B5EF4-FFF2-40B4-BE49-F238E27FC236}">
                  <a16:creationId xmlns:a16="http://schemas.microsoft.com/office/drawing/2014/main" id="{9CC75F72-B0AD-A94D-8AF0-201F1A040CA6}"/>
                </a:ext>
              </a:extLst>
            </p:cNvPr>
            <p:cNvSpPr/>
            <p:nvPr/>
          </p:nvSpPr>
          <p:spPr>
            <a:xfrm>
              <a:off x="6831065" y="6150361"/>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CFEEC9EB-5A57-2242-BDAA-89083B3636AD}"/>
              </a:ext>
            </a:extLst>
          </p:cNvPr>
          <p:cNvSpPr/>
          <p:nvPr/>
        </p:nvSpPr>
        <p:spPr>
          <a:xfrm>
            <a:off x="6851879" y="2286000"/>
            <a:ext cx="1295400" cy="4105656"/>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grpSp>
        <p:nvGrpSpPr>
          <p:cNvPr id="74" name="Group 73">
            <a:extLst>
              <a:ext uri="{FF2B5EF4-FFF2-40B4-BE49-F238E27FC236}">
                <a16:creationId xmlns:a16="http://schemas.microsoft.com/office/drawing/2014/main" id="{888C8C6A-F873-9B4F-A4DC-F6A42CB0F021}"/>
              </a:ext>
            </a:extLst>
          </p:cNvPr>
          <p:cNvGrpSpPr/>
          <p:nvPr/>
        </p:nvGrpSpPr>
        <p:grpSpPr>
          <a:xfrm>
            <a:off x="8135709" y="2267771"/>
            <a:ext cx="861491" cy="4134618"/>
            <a:chOff x="8135709" y="2267771"/>
            <a:chExt cx="861491" cy="4134618"/>
          </a:xfrm>
        </p:grpSpPr>
        <p:sp>
          <p:nvSpPr>
            <p:cNvPr id="15" name="TextBox 14">
              <a:extLst>
                <a:ext uri="{FF2B5EF4-FFF2-40B4-BE49-F238E27FC236}">
                  <a16:creationId xmlns:a16="http://schemas.microsoft.com/office/drawing/2014/main" id="{CB955201-015B-BF4A-9457-32965560924F}"/>
                </a:ext>
              </a:extLst>
            </p:cNvPr>
            <p:cNvSpPr txBox="1"/>
            <p:nvPr/>
          </p:nvSpPr>
          <p:spPr>
            <a:xfrm>
              <a:off x="8160300" y="6125390"/>
              <a:ext cx="756938" cy="276999"/>
            </a:xfrm>
            <a:prstGeom prst="rect">
              <a:avLst/>
            </a:prstGeom>
            <a:noFill/>
          </p:spPr>
          <p:txBody>
            <a:bodyPr wrap="none" rtlCol="0">
              <a:spAutoFit/>
            </a:bodyPr>
            <a:lstStyle/>
            <a:p>
              <a:r>
                <a:rPr lang="en-US" sz="1200" dirty="0"/>
                <a:t>Frame 0</a:t>
              </a:r>
            </a:p>
          </p:txBody>
        </p:sp>
        <p:sp>
          <p:nvSpPr>
            <p:cNvPr id="47" name="TextBox 46">
              <a:extLst>
                <a:ext uri="{FF2B5EF4-FFF2-40B4-BE49-F238E27FC236}">
                  <a16:creationId xmlns:a16="http://schemas.microsoft.com/office/drawing/2014/main" id="{9FDD87E6-A8D2-9340-AC4C-4818C3E13E09}"/>
                </a:ext>
              </a:extLst>
            </p:cNvPr>
            <p:cNvSpPr txBox="1"/>
            <p:nvPr/>
          </p:nvSpPr>
          <p:spPr>
            <a:xfrm>
              <a:off x="8163196" y="5898087"/>
              <a:ext cx="756938" cy="276999"/>
            </a:xfrm>
            <a:prstGeom prst="rect">
              <a:avLst/>
            </a:prstGeom>
            <a:noFill/>
          </p:spPr>
          <p:txBody>
            <a:bodyPr wrap="none" rtlCol="0">
              <a:spAutoFit/>
            </a:bodyPr>
            <a:lstStyle/>
            <a:p>
              <a:r>
                <a:rPr lang="en-US" sz="1200" dirty="0"/>
                <a:t>Frame 1</a:t>
              </a:r>
            </a:p>
          </p:txBody>
        </p:sp>
        <p:sp>
          <p:nvSpPr>
            <p:cNvPr id="48" name="TextBox 47">
              <a:extLst>
                <a:ext uri="{FF2B5EF4-FFF2-40B4-BE49-F238E27FC236}">
                  <a16:creationId xmlns:a16="http://schemas.microsoft.com/office/drawing/2014/main" id="{84E3AA83-CD99-C840-BE75-F0CE83224877}"/>
                </a:ext>
              </a:extLst>
            </p:cNvPr>
            <p:cNvSpPr txBox="1"/>
            <p:nvPr/>
          </p:nvSpPr>
          <p:spPr>
            <a:xfrm>
              <a:off x="8163977" y="5693688"/>
              <a:ext cx="756938" cy="276999"/>
            </a:xfrm>
            <a:prstGeom prst="rect">
              <a:avLst/>
            </a:prstGeom>
            <a:noFill/>
          </p:spPr>
          <p:txBody>
            <a:bodyPr wrap="none" rtlCol="0">
              <a:spAutoFit/>
            </a:bodyPr>
            <a:lstStyle/>
            <a:p>
              <a:r>
                <a:rPr lang="en-US" sz="1200" dirty="0"/>
                <a:t>Frame 2</a:t>
              </a:r>
            </a:p>
          </p:txBody>
        </p:sp>
        <p:sp>
          <p:nvSpPr>
            <p:cNvPr id="49" name="TextBox 48">
              <a:extLst>
                <a:ext uri="{FF2B5EF4-FFF2-40B4-BE49-F238E27FC236}">
                  <a16:creationId xmlns:a16="http://schemas.microsoft.com/office/drawing/2014/main" id="{5A194020-8CDE-F341-A7C8-0E7DE4467A2E}"/>
                </a:ext>
              </a:extLst>
            </p:cNvPr>
            <p:cNvSpPr txBox="1"/>
            <p:nvPr/>
          </p:nvSpPr>
          <p:spPr>
            <a:xfrm>
              <a:off x="8166873" y="5466385"/>
              <a:ext cx="756938" cy="276999"/>
            </a:xfrm>
            <a:prstGeom prst="rect">
              <a:avLst/>
            </a:prstGeom>
            <a:noFill/>
          </p:spPr>
          <p:txBody>
            <a:bodyPr wrap="none" rtlCol="0">
              <a:spAutoFit/>
            </a:bodyPr>
            <a:lstStyle/>
            <a:p>
              <a:r>
                <a:rPr lang="en-US" sz="1200" dirty="0"/>
                <a:t>Frame 3</a:t>
              </a:r>
            </a:p>
          </p:txBody>
        </p:sp>
        <p:sp>
          <p:nvSpPr>
            <p:cNvPr id="50" name="TextBox 49">
              <a:extLst>
                <a:ext uri="{FF2B5EF4-FFF2-40B4-BE49-F238E27FC236}">
                  <a16:creationId xmlns:a16="http://schemas.microsoft.com/office/drawing/2014/main" id="{0ACF3E39-84EA-774B-BFA8-23BE032422A2}"/>
                </a:ext>
              </a:extLst>
            </p:cNvPr>
            <p:cNvSpPr txBox="1"/>
            <p:nvPr/>
          </p:nvSpPr>
          <p:spPr>
            <a:xfrm>
              <a:off x="8147279" y="5212758"/>
              <a:ext cx="756938" cy="276999"/>
            </a:xfrm>
            <a:prstGeom prst="rect">
              <a:avLst/>
            </a:prstGeom>
            <a:noFill/>
          </p:spPr>
          <p:txBody>
            <a:bodyPr wrap="none" rtlCol="0">
              <a:spAutoFit/>
            </a:bodyPr>
            <a:lstStyle/>
            <a:p>
              <a:r>
                <a:rPr lang="en-US" sz="1200" dirty="0"/>
                <a:t>Frame 4</a:t>
              </a:r>
            </a:p>
          </p:txBody>
        </p:sp>
        <p:sp>
          <p:nvSpPr>
            <p:cNvPr id="51" name="TextBox 50">
              <a:extLst>
                <a:ext uri="{FF2B5EF4-FFF2-40B4-BE49-F238E27FC236}">
                  <a16:creationId xmlns:a16="http://schemas.microsoft.com/office/drawing/2014/main" id="{FA06AD03-6DB0-684D-BE5F-F336D9604F6D}"/>
                </a:ext>
              </a:extLst>
            </p:cNvPr>
            <p:cNvSpPr txBox="1"/>
            <p:nvPr/>
          </p:nvSpPr>
          <p:spPr>
            <a:xfrm>
              <a:off x="8150175" y="4985455"/>
              <a:ext cx="756938" cy="276999"/>
            </a:xfrm>
            <a:prstGeom prst="rect">
              <a:avLst/>
            </a:prstGeom>
            <a:noFill/>
          </p:spPr>
          <p:txBody>
            <a:bodyPr wrap="none" rtlCol="0">
              <a:spAutoFit/>
            </a:bodyPr>
            <a:lstStyle/>
            <a:p>
              <a:r>
                <a:rPr lang="en-US" sz="1200" dirty="0"/>
                <a:t>Frame 5</a:t>
              </a:r>
            </a:p>
          </p:txBody>
        </p:sp>
        <p:sp>
          <p:nvSpPr>
            <p:cNvPr id="52" name="TextBox 51">
              <a:extLst>
                <a:ext uri="{FF2B5EF4-FFF2-40B4-BE49-F238E27FC236}">
                  <a16:creationId xmlns:a16="http://schemas.microsoft.com/office/drawing/2014/main" id="{06F5C461-7FC4-814C-8137-9C6053B1C73A}"/>
                </a:ext>
              </a:extLst>
            </p:cNvPr>
            <p:cNvSpPr txBox="1"/>
            <p:nvPr/>
          </p:nvSpPr>
          <p:spPr>
            <a:xfrm>
              <a:off x="8150956" y="4781056"/>
              <a:ext cx="756938" cy="276999"/>
            </a:xfrm>
            <a:prstGeom prst="rect">
              <a:avLst/>
            </a:prstGeom>
            <a:noFill/>
          </p:spPr>
          <p:txBody>
            <a:bodyPr wrap="none" rtlCol="0">
              <a:spAutoFit/>
            </a:bodyPr>
            <a:lstStyle/>
            <a:p>
              <a:r>
                <a:rPr lang="en-US" sz="1200" dirty="0"/>
                <a:t>Frame 6</a:t>
              </a:r>
            </a:p>
          </p:txBody>
        </p:sp>
        <p:sp>
          <p:nvSpPr>
            <p:cNvPr id="53" name="TextBox 52">
              <a:extLst>
                <a:ext uri="{FF2B5EF4-FFF2-40B4-BE49-F238E27FC236}">
                  <a16:creationId xmlns:a16="http://schemas.microsoft.com/office/drawing/2014/main" id="{1C8129BA-5327-A448-905F-D88DA5989F36}"/>
                </a:ext>
              </a:extLst>
            </p:cNvPr>
            <p:cNvSpPr txBox="1"/>
            <p:nvPr/>
          </p:nvSpPr>
          <p:spPr>
            <a:xfrm>
              <a:off x="8153852" y="4553753"/>
              <a:ext cx="756938" cy="276999"/>
            </a:xfrm>
            <a:prstGeom prst="rect">
              <a:avLst/>
            </a:prstGeom>
            <a:noFill/>
          </p:spPr>
          <p:txBody>
            <a:bodyPr wrap="none" rtlCol="0">
              <a:spAutoFit/>
            </a:bodyPr>
            <a:lstStyle/>
            <a:p>
              <a:r>
                <a:rPr lang="en-US" sz="1200" dirty="0"/>
                <a:t>Frame 7</a:t>
              </a:r>
            </a:p>
          </p:txBody>
        </p:sp>
        <p:sp>
          <p:nvSpPr>
            <p:cNvPr id="62" name="TextBox 61">
              <a:extLst>
                <a:ext uri="{FF2B5EF4-FFF2-40B4-BE49-F238E27FC236}">
                  <a16:creationId xmlns:a16="http://schemas.microsoft.com/office/drawing/2014/main" id="{4717518A-DC57-484C-8926-D40111569968}"/>
                </a:ext>
              </a:extLst>
            </p:cNvPr>
            <p:cNvSpPr txBox="1"/>
            <p:nvPr/>
          </p:nvSpPr>
          <p:spPr>
            <a:xfrm>
              <a:off x="8150956" y="4333827"/>
              <a:ext cx="756938" cy="276999"/>
            </a:xfrm>
            <a:prstGeom prst="rect">
              <a:avLst/>
            </a:prstGeom>
            <a:noFill/>
          </p:spPr>
          <p:txBody>
            <a:bodyPr wrap="none" rtlCol="0">
              <a:spAutoFit/>
            </a:bodyPr>
            <a:lstStyle/>
            <a:p>
              <a:r>
                <a:rPr lang="en-US" sz="1200" dirty="0"/>
                <a:t>Frame 8</a:t>
              </a:r>
            </a:p>
          </p:txBody>
        </p:sp>
        <p:sp>
          <p:nvSpPr>
            <p:cNvPr id="63" name="TextBox 62">
              <a:extLst>
                <a:ext uri="{FF2B5EF4-FFF2-40B4-BE49-F238E27FC236}">
                  <a16:creationId xmlns:a16="http://schemas.microsoft.com/office/drawing/2014/main" id="{60E12BE3-04DD-0445-A299-66F63B5AF6BC}"/>
                </a:ext>
              </a:extLst>
            </p:cNvPr>
            <p:cNvSpPr txBox="1"/>
            <p:nvPr/>
          </p:nvSpPr>
          <p:spPr>
            <a:xfrm>
              <a:off x="8153852" y="4106524"/>
              <a:ext cx="756938" cy="276999"/>
            </a:xfrm>
            <a:prstGeom prst="rect">
              <a:avLst/>
            </a:prstGeom>
            <a:noFill/>
          </p:spPr>
          <p:txBody>
            <a:bodyPr wrap="none" rtlCol="0">
              <a:spAutoFit/>
            </a:bodyPr>
            <a:lstStyle/>
            <a:p>
              <a:r>
                <a:rPr lang="en-US" sz="1200" dirty="0"/>
                <a:t>Frame 9</a:t>
              </a:r>
            </a:p>
          </p:txBody>
        </p:sp>
        <p:sp>
          <p:nvSpPr>
            <p:cNvPr id="64" name="TextBox 63">
              <a:extLst>
                <a:ext uri="{FF2B5EF4-FFF2-40B4-BE49-F238E27FC236}">
                  <a16:creationId xmlns:a16="http://schemas.microsoft.com/office/drawing/2014/main" id="{3F4E7144-3F61-4E4D-82CD-117F10B912ED}"/>
                </a:ext>
              </a:extLst>
            </p:cNvPr>
            <p:cNvSpPr txBox="1"/>
            <p:nvPr/>
          </p:nvSpPr>
          <p:spPr>
            <a:xfrm>
              <a:off x="8148730" y="3839408"/>
              <a:ext cx="841897" cy="276999"/>
            </a:xfrm>
            <a:prstGeom prst="rect">
              <a:avLst/>
            </a:prstGeom>
            <a:noFill/>
          </p:spPr>
          <p:txBody>
            <a:bodyPr wrap="none" rtlCol="0">
              <a:spAutoFit/>
            </a:bodyPr>
            <a:lstStyle/>
            <a:p>
              <a:r>
                <a:rPr lang="en-US" sz="1200" dirty="0"/>
                <a:t>Frame 10</a:t>
              </a:r>
            </a:p>
          </p:txBody>
        </p:sp>
        <p:sp>
          <p:nvSpPr>
            <p:cNvPr id="65" name="TextBox 64">
              <a:extLst>
                <a:ext uri="{FF2B5EF4-FFF2-40B4-BE49-F238E27FC236}">
                  <a16:creationId xmlns:a16="http://schemas.microsoft.com/office/drawing/2014/main" id="{2A76F585-1F23-1042-8CD5-A7F296A1E5E5}"/>
                </a:ext>
              </a:extLst>
            </p:cNvPr>
            <p:cNvSpPr txBox="1"/>
            <p:nvPr/>
          </p:nvSpPr>
          <p:spPr>
            <a:xfrm>
              <a:off x="8151626" y="3612105"/>
              <a:ext cx="830484" cy="276999"/>
            </a:xfrm>
            <a:prstGeom prst="rect">
              <a:avLst/>
            </a:prstGeom>
            <a:noFill/>
          </p:spPr>
          <p:txBody>
            <a:bodyPr wrap="none" rtlCol="0">
              <a:spAutoFit/>
            </a:bodyPr>
            <a:lstStyle/>
            <a:p>
              <a:r>
                <a:rPr lang="en-US" sz="1200" dirty="0"/>
                <a:t>Frame 11</a:t>
              </a:r>
            </a:p>
          </p:txBody>
        </p:sp>
        <p:sp>
          <p:nvSpPr>
            <p:cNvPr id="66" name="TextBox 65">
              <a:extLst>
                <a:ext uri="{FF2B5EF4-FFF2-40B4-BE49-F238E27FC236}">
                  <a16:creationId xmlns:a16="http://schemas.microsoft.com/office/drawing/2014/main" id="{94FED9B6-578B-F340-AC70-6D22D5A5EA4A}"/>
                </a:ext>
              </a:extLst>
            </p:cNvPr>
            <p:cNvSpPr txBox="1"/>
            <p:nvPr/>
          </p:nvSpPr>
          <p:spPr>
            <a:xfrm>
              <a:off x="8152407" y="3407706"/>
              <a:ext cx="841897" cy="276999"/>
            </a:xfrm>
            <a:prstGeom prst="rect">
              <a:avLst/>
            </a:prstGeom>
            <a:noFill/>
          </p:spPr>
          <p:txBody>
            <a:bodyPr wrap="none" rtlCol="0">
              <a:spAutoFit/>
            </a:bodyPr>
            <a:lstStyle/>
            <a:p>
              <a:r>
                <a:rPr lang="en-US" sz="1200" dirty="0"/>
                <a:t>Frame 12</a:t>
              </a:r>
            </a:p>
          </p:txBody>
        </p:sp>
        <p:sp>
          <p:nvSpPr>
            <p:cNvPr id="67" name="TextBox 66">
              <a:extLst>
                <a:ext uri="{FF2B5EF4-FFF2-40B4-BE49-F238E27FC236}">
                  <a16:creationId xmlns:a16="http://schemas.microsoft.com/office/drawing/2014/main" id="{94AD3035-E1D8-B34D-82C1-65F9981E32CA}"/>
                </a:ext>
              </a:extLst>
            </p:cNvPr>
            <p:cNvSpPr txBox="1"/>
            <p:nvPr/>
          </p:nvSpPr>
          <p:spPr>
            <a:xfrm>
              <a:off x="8155303" y="3180403"/>
              <a:ext cx="841897" cy="276999"/>
            </a:xfrm>
            <a:prstGeom prst="rect">
              <a:avLst/>
            </a:prstGeom>
            <a:noFill/>
          </p:spPr>
          <p:txBody>
            <a:bodyPr wrap="none" rtlCol="0">
              <a:spAutoFit/>
            </a:bodyPr>
            <a:lstStyle/>
            <a:p>
              <a:r>
                <a:rPr lang="en-US" sz="1200" dirty="0"/>
                <a:t>Frame 13</a:t>
              </a:r>
            </a:p>
          </p:txBody>
        </p:sp>
        <p:sp>
          <p:nvSpPr>
            <p:cNvPr id="68" name="TextBox 67">
              <a:extLst>
                <a:ext uri="{FF2B5EF4-FFF2-40B4-BE49-F238E27FC236}">
                  <a16:creationId xmlns:a16="http://schemas.microsoft.com/office/drawing/2014/main" id="{D6EAFC3A-3D93-AA4D-8D49-C207EAC17F0F}"/>
                </a:ext>
              </a:extLst>
            </p:cNvPr>
            <p:cNvSpPr txBox="1"/>
            <p:nvPr/>
          </p:nvSpPr>
          <p:spPr>
            <a:xfrm>
              <a:off x="8135709" y="2926776"/>
              <a:ext cx="841897" cy="276999"/>
            </a:xfrm>
            <a:prstGeom prst="rect">
              <a:avLst/>
            </a:prstGeom>
            <a:noFill/>
          </p:spPr>
          <p:txBody>
            <a:bodyPr wrap="none" rtlCol="0">
              <a:spAutoFit/>
            </a:bodyPr>
            <a:lstStyle/>
            <a:p>
              <a:r>
                <a:rPr lang="en-US" sz="1200" dirty="0"/>
                <a:t>Frame 14</a:t>
              </a:r>
            </a:p>
          </p:txBody>
        </p:sp>
        <p:sp>
          <p:nvSpPr>
            <p:cNvPr id="69" name="TextBox 68">
              <a:extLst>
                <a:ext uri="{FF2B5EF4-FFF2-40B4-BE49-F238E27FC236}">
                  <a16:creationId xmlns:a16="http://schemas.microsoft.com/office/drawing/2014/main" id="{490EC43D-18C3-9F43-8E4E-62863657615B}"/>
                </a:ext>
              </a:extLst>
            </p:cNvPr>
            <p:cNvSpPr txBox="1"/>
            <p:nvPr/>
          </p:nvSpPr>
          <p:spPr>
            <a:xfrm>
              <a:off x="8138605" y="2699473"/>
              <a:ext cx="841897" cy="276999"/>
            </a:xfrm>
            <a:prstGeom prst="rect">
              <a:avLst/>
            </a:prstGeom>
            <a:noFill/>
          </p:spPr>
          <p:txBody>
            <a:bodyPr wrap="none" rtlCol="0">
              <a:spAutoFit/>
            </a:bodyPr>
            <a:lstStyle/>
            <a:p>
              <a:r>
                <a:rPr lang="en-US" sz="1200" dirty="0"/>
                <a:t>Frame 15</a:t>
              </a:r>
            </a:p>
          </p:txBody>
        </p:sp>
        <p:sp>
          <p:nvSpPr>
            <p:cNvPr id="70" name="TextBox 69">
              <a:extLst>
                <a:ext uri="{FF2B5EF4-FFF2-40B4-BE49-F238E27FC236}">
                  <a16:creationId xmlns:a16="http://schemas.microsoft.com/office/drawing/2014/main" id="{53E806FD-E242-8042-B511-DE935B2390C2}"/>
                </a:ext>
              </a:extLst>
            </p:cNvPr>
            <p:cNvSpPr txBox="1"/>
            <p:nvPr/>
          </p:nvSpPr>
          <p:spPr>
            <a:xfrm>
              <a:off x="8139386" y="2495074"/>
              <a:ext cx="841897" cy="276999"/>
            </a:xfrm>
            <a:prstGeom prst="rect">
              <a:avLst/>
            </a:prstGeom>
            <a:noFill/>
          </p:spPr>
          <p:txBody>
            <a:bodyPr wrap="none" rtlCol="0">
              <a:spAutoFit/>
            </a:bodyPr>
            <a:lstStyle/>
            <a:p>
              <a:r>
                <a:rPr lang="en-US" sz="1200" dirty="0"/>
                <a:t>Frame 16</a:t>
              </a:r>
            </a:p>
          </p:txBody>
        </p:sp>
        <p:sp>
          <p:nvSpPr>
            <p:cNvPr id="71" name="TextBox 70">
              <a:extLst>
                <a:ext uri="{FF2B5EF4-FFF2-40B4-BE49-F238E27FC236}">
                  <a16:creationId xmlns:a16="http://schemas.microsoft.com/office/drawing/2014/main" id="{7BD69418-6EFF-1243-8B36-C9E96D27CA1E}"/>
                </a:ext>
              </a:extLst>
            </p:cNvPr>
            <p:cNvSpPr txBox="1"/>
            <p:nvPr/>
          </p:nvSpPr>
          <p:spPr>
            <a:xfrm>
              <a:off x="8142282" y="2267771"/>
              <a:ext cx="841897" cy="276999"/>
            </a:xfrm>
            <a:prstGeom prst="rect">
              <a:avLst/>
            </a:prstGeom>
            <a:noFill/>
          </p:spPr>
          <p:txBody>
            <a:bodyPr wrap="none" rtlCol="0">
              <a:spAutoFit/>
            </a:bodyPr>
            <a:lstStyle/>
            <a:p>
              <a:r>
                <a:rPr lang="en-US" sz="1200" dirty="0"/>
                <a:t>Frame 17</a:t>
              </a:r>
            </a:p>
          </p:txBody>
        </p:sp>
      </p:grpSp>
      <p:grpSp>
        <p:nvGrpSpPr>
          <p:cNvPr id="84" name="Group 83">
            <a:extLst>
              <a:ext uri="{FF2B5EF4-FFF2-40B4-BE49-F238E27FC236}">
                <a16:creationId xmlns:a16="http://schemas.microsoft.com/office/drawing/2014/main" id="{8878D723-7F21-F840-BEC2-D4ABACDCFBB3}"/>
              </a:ext>
            </a:extLst>
          </p:cNvPr>
          <p:cNvGrpSpPr/>
          <p:nvPr/>
        </p:nvGrpSpPr>
        <p:grpSpPr>
          <a:xfrm>
            <a:off x="5070223" y="2819720"/>
            <a:ext cx="1314348" cy="1823253"/>
            <a:chOff x="4978539" y="4830790"/>
            <a:chExt cx="1314348" cy="1823253"/>
          </a:xfrm>
          <a:noFill/>
        </p:grpSpPr>
        <p:sp>
          <p:nvSpPr>
            <p:cNvPr id="76" name="Rectangle 75">
              <a:extLst>
                <a:ext uri="{FF2B5EF4-FFF2-40B4-BE49-F238E27FC236}">
                  <a16:creationId xmlns:a16="http://schemas.microsoft.com/office/drawing/2014/main" id="{DDE74274-8BA6-DA46-8B38-0311B756CAF8}"/>
                </a:ext>
              </a:extLst>
            </p:cNvPr>
            <p:cNvSpPr/>
            <p:nvPr/>
          </p:nvSpPr>
          <p:spPr>
            <a:xfrm>
              <a:off x="4979185" y="4830790"/>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77" name="Rectangle 76">
              <a:extLst>
                <a:ext uri="{FF2B5EF4-FFF2-40B4-BE49-F238E27FC236}">
                  <a16:creationId xmlns:a16="http://schemas.microsoft.com/office/drawing/2014/main" id="{FAC8CF20-4490-F34A-BDBB-0C3A51C72077}"/>
                </a:ext>
              </a:extLst>
            </p:cNvPr>
            <p:cNvSpPr/>
            <p:nvPr/>
          </p:nvSpPr>
          <p:spPr>
            <a:xfrm>
              <a:off x="4978539" y="5055371"/>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78" name="Rectangle 77">
              <a:extLst>
                <a:ext uri="{FF2B5EF4-FFF2-40B4-BE49-F238E27FC236}">
                  <a16:creationId xmlns:a16="http://schemas.microsoft.com/office/drawing/2014/main" id="{1643541B-47DA-294A-8CDA-4C878FF382F7}"/>
                </a:ext>
              </a:extLst>
            </p:cNvPr>
            <p:cNvSpPr/>
            <p:nvPr/>
          </p:nvSpPr>
          <p:spPr>
            <a:xfrm>
              <a:off x="4980508" y="5282212"/>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79" name="Rectangle 78">
              <a:extLst>
                <a:ext uri="{FF2B5EF4-FFF2-40B4-BE49-F238E27FC236}">
                  <a16:creationId xmlns:a16="http://schemas.microsoft.com/office/drawing/2014/main" id="{AD2F61FB-ABEB-654C-8823-F5C9D3600422}"/>
                </a:ext>
              </a:extLst>
            </p:cNvPr>
            <p:cNvSpPr/>
            <p:nvPr/>
          </p:nvSpPr>
          <p:spPr>
            <a:xfrm>
              <a:off x="4980508" y="5509762"/>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0" name="Rectangle 79">
              <a:extLst>
                <a:ext uri="{FF2B5EF4-FFF2-40B4-BE49-F238E27FC236}">
                  <a16:creationId xmlns:a16="http://schemas.microsoft.com/office/drawing/2014/main" id="{F115A203-E91F-1F44-AE9F-1C38A4715FEF}"/>
                </a:ext>
              </a:extLst>
            </p:cNvPr>
            <p:cNvSpPr/>
            <p:nvPr/>
          </p:nvSpPr>
          <p:spPr>
            <a:xfrm>
              <a:off x="4981154" y="5735067"/>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1" name="Rectangle 80">
              <a:extLst>
                <a:ext uri="{FF2B5EF4-FFF2-40B4-BE49-F238E27FC236}">
                  <a16:creationId xmlns:a16="http://schemas.microsoft.com/office/drawing/2014/main" id="{ED782E67-316F-3842-93F3-4854B838E300}"/>
                </a:ext>
              </a:extLst>
            </p:cNvPr>
            <p:cNvSpPr/>
            <p:nvPr/>
          </p:nvSpPr>
          <p:spPr>
            <a:xfrm>
              <a:off x="4980508" y="5959648"/>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2" name="Rectangle 81">
              <a:extLst>
                <a:ext uri="{FF2B5EF4-FFF2-40B4-BE49-F238E27FC236}">
                  <a16:creationId xmlns:a16="http://schemas.microsoft.com/office/drawing/2014/main" id="{7F9A4CDC-8E61-9342-9BE9-CB7F5D3A0444}"/>
                </a:ext>
              </a:extLst>
            </p:cNvPr>
            <p:cNvSpPr/>
            <p:nvPr/>
          </p:nvSpPr>
          <p:spPr>
            <a:xfrm>
              <a:off x="4982497" y="6192833"/>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3" name="Rectangle 82">
              <a:extLst>
                <a:ext uri="{FF2B5EF4-FFF2-40B4-BE49-F238E27FC236}">
                  <a16:creationId xmlns:a16="http://schemas.microsoft.com/office/drawing/2014/main" id="{2F78276D-0588-D541-A616-EBD498F25FF9}"/>
                </a:ext>
              </a:extLst>
            </p:cNvPr>
            <p:cNvSpPr/>
            <p:nvPr/>
          </p:nvSpPr>
          <p:spPr>
            <a:xfrm>
              <a:off x="4982497" y="6420383"/>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grpSp>
        <p:nvGrpSpPr>
          <p:cNvPr id="93" name="Group 92">
            <a:extLst>
              <a:ext uri="{FF2B5EF4-FFF2-40B4-BE49-F238E27FC236}">
                <a16:creationId xmlns:a16="http://schemas.microsoft.com/office/drawing/2014/main" id="{90A1D6A1-7348-1B4D-9188-3ED3117C8D37}"/>
              </a:ext>
            </a:extLst>
          </p:cNvPr>
          <p:cNvGrpSpPr/>
          <p:nvPr/>
        </p:nvGrpSpPr>
        <p:grpSpPr>
          <a:xfrm>
            <a:off x="4415430" y="2807319"/>
            <a:ext cx="689970" cy="1848636"/>
            <a:chOff x="4328776" y="2807319"/>
            <a:chExt cx="689970" cy="1848636"/>
          </a:xfrm>
        </p:grpSpPr>
        <p:sp>
          <p:nvSpPr>
            <p:cNvPr id="85" name="TextBox 84">
              <a:extLst>
                <a:ext uri="{FF2B5EF4-FFF2-40B4-BE49-F238E27FC236}">
                  <a16:creationId xmlns:a16="http://schemas.microsoft.com/office/drawing/2014/main" id="{75EF934F-FB6D-F94D-B8E8-49ED0AA41259}"/>
                </a:ext>
              </a:extLst>
            </p:cNvPr>
            <p:cNvSpPr txBox="1"/>
            <p:nvPr/>
          </p:nvSpPr>
          <p:spPr>
            <a:xfrm>
              <a:off x="4341797" y="4378956"/>
              <a:ext cx="670376" cy="276999"/>
            </a:xfrm>
            <a:prstGeom prst="rect">
              <a:avLst/>
            </a:prstGeom>
            <a:noFill/>
          </p:spPr>
          <p:txBody>
            <a:bodyPr wrap="none" rtlCol="0">
              <a:spAutoFit/>
            </a:bodyPr>
            <a:lstStyle/>
            <a:p>
              <a:r>
                <a:rPr lang="en-US" sz="1200" dirty="0"/>
                <a:t>Page 0</a:t>
              </a:r>
            </a:p>
          </p:txBody>
        </p:sp>
        <p:sp>
          <p:nvSpPr>
            <p:cNvPr id="86" name="TextBox 85">
              <a:extLst>
                <a:ext uri="{FF2B5EF4-FFF2-40B4-BE49-F238E27FC236}">
                  <a16:creationId xmlns:a16="http://schemas.microsoft.com/office/drawing/2014/main" id="{FF4BECB3-E323-EB4B-A4DD-5B57F3C959DC}"/>
                </a:ext>
              </a:extLst>
            </p:cNvPr>
            <p:cNvSpPr txBox="1"/>
            <p:nvPr/>
          </p:nvSpPr>
          <p:spPr>
            <a:xfrm>
              <a:off x="4344693" y="4151653"/>
              <a:ext cx="670376" cy="276999"/>
            </a:xfrm>
            <a:prstGeom prst="rect">
              <a:avLst/>
            </a:prstGeom>
            <a:noFill/>
          </p:spPr>
          <p:txBody>
            <a:bodyPr wrap="none" rtlCol="0">
              <a:spAutoFit/>
            </a:bodyPr>
            <a:lstStyle/>
            <a:p>
              <a:r>
                <a:rPr lang="en-US" sz="1200" dirty="0"/>
                <a:t>Page 1</a:t>
              </a:r>
            </a:p>
          </p:txBody>
        </p:sp>
        <p:sp>
          <p:nvSpPr>
            <p:cNvPr id="87" name="TextBox 86">
              <a:extLst>
                <a:ext uri="{FF2B5EF4-FFF2-40B4-BE49-F238E27FC236}">
                  <a16:creationId xmlns:a16="http://schemas.microsoft.com/office/drawing/2014/main" id="{62E31247-EB33-2843-9D2B-B1A83A6FD201}"/>
                </a:ext>
              </a:extLst>
            </p:cNvPr>
            <p:cNvSpPr txBox="1"/>
            <p:nvPr/>
          </p:nvSpPr>
          <p:spPr>
            <a:xfrm>
              <a:off x="4345474" y="3947254"/>
              <a:ext cx="670376" cy="276999"/>
            </a:xfrm>
            <a:prstGeom prst="rect">
              <a:avLst/>
            </a:prstGeom>
            <a:noFill/>
          </p:spPr>
          <p:txBody>
            <a:bodyPr wrap="none" rtlCol="0">
              <a:spAutoFit/>
            </a:bodyPr>
            <a:lstStyle/>
            <a:p>
              <a:r>
                <a:rPr lang="en-US" sz="1200" dirty="0"/>
                <a:t>Page 2</a:t>
              </a:r>
            </a:p>
          </p:txBody>
        </p:sp>
        <p:sp>
          <p:nvSpPr>
            <p:cNvPr id="88" name="TextBox 87">
              <a:extLst>
                <a:ext uri="{FF2B5EF4-FFF2-40B4-BE49-F238E27FC236}">
                  <a16:creationId xmlns:a16="http://schemas.microsoft.com/office/drawing/2014/main" id="{647E9560-DF10-2041-A38C-A3FC9521E086}"/>
                </a:ext>
              </a:extLst>
            </p:cNvPr>
            <p:cNvSpPr txBox="1"/>
            <p:nvPr/>
          </p:nvSpPr>
          <p:spPr>
            <a:xfrm>
              <a:off x="4348370" y="3719951"/>
              <a:ext cx="670376" cy="276999"/>
            </a:xfrm>
            <a:prstGeom prst="rect">
              <a:avLst/>
            </a:prstGeom>
            <a:noFill/>
          </p:spPr>
          <p:txBody>
            <a:bodyPr wrap="none" rtlCol="0">
              <a:spAutoFit/>
            </a:bodyPr>
            <a:lstStyle/>
            <a:p>
              <a:r>
                <a:rPr lang="en-US" sz="1200" dirty="0"/>
                <a:t>Page 3</a:t>
              </a:r>
            </a:p>
          </p:txBody>
        </p:sp>
        <p:sp>
          <p:nvSpPr>
            <p:cNvPr id="89" name="TextBox 88">
              <a:extLst>
                <a:ext uri="{FF2B5EF4-FFF2-40B4-BE49-F238E27FC236}">
                  <a16:creationId xmlns:a16="http://schemas.microsoft.com/office/drawing/2014/main" id="{EB4583D4-712B-514E-81D4-31B5CE9330A3}"/>
                </a:ext>
              </a:extLst>
            </p:cNvPr>
            <p:cNvSpPr txBox="1"/>
            <p:nvPr/>
          </p:nvSpPr>
          <p:spPr>
            <a:xfrm>
              <a:off x="4328776" y="3466324"/>
              <a:ext cx="670376" cy="276999"/>
            </a:xfrm>
            <a:prstGeom prst="rect">
              <a:avLst/>
            </a:prstGeom>
            <a:noFill/>
          </p:spPr>
          <p:txBody>
            <a:bodyPr wrap="none" rtlCol="0">
              <a:spAutoFit/>
            </a:bodyPr>
            <a:lstStyle/>
            <a:p>
              <a:r>
                <a:rPr lang="en-US" sz="1200" dirty="0"/>
                <a:t>Page 4</a:t>
              </a:r>
            </a:p>
          </p:txBody>
        </p:sp>
        <p:sp>
          <p:nvSpPr>
            <p:cNvPr id="90" name="TextBox 89">
              <a:extLst>
                <a:ext uri="{FF2B5EF4-FFF2-40B4-BE49-F238E27FC236}">
                  <a16:creationId xmlns:a16="http://schemas.microsoft.com/office/drawing/2014/main" id="{FEA774DD-29A2-F049-B10F-47AD6CEDBCBA}"/>
                </a:ext>
              </a:extLst>
            </p:cNvPr>
            <p:cNvSpPr txBox="1"/>
            <p:nvPr/>
          </p:nvSpPr>
          <p:spPr>
            <a:xfrm>
              <a:off x="4331672" y="3239021"/>
              <a:ext cx="670376" cy="276999"/>
            </a:xfrm>
            <a:prstGeom prst="rect">
              <a:avLst/>
            </a:prstGeom>
            <a:noFill/>
          </p:spPr>
          <p:txBody>
            <a:bodyPr wrap="none" rtlCol="0">
              <a:spAutoFit/>
            </a:bodyPr>
            <a:lstStyle/>
            <a:p>
              <a:r>
                <a:rPr lang="en-US" sz="1200" dirty="0"/>
                <a:t>Page 5</a:t>
              </a:r>
            </a:p>
          </p:txBody>
        </p:sp>
        <p:sp>
          <p:nvSpPr>
            <p:cNvPr id="91" name="TextBox 90">
              <a:extLst>
                <a:ext uri="{FF2B5EF4-FFF2-40B4-BE49-F238E27FC236}">
                  <a16:creationId xmlns:a16="http://schemas.microsoft.com/office/drawing/2014/main" id="{3D189972-F05E-1543-99A6-718E1325FD80}"/>
                </a:ext>
              </a:extLst>
            </p:cNvPr>
            <p:cNvSpPr txBox="1"/>
            <p:nvPr/>
          </p:nvSpPr>
          <p:spPr>
            <a:xfrm>
              <a:off x="4332453" y="3034622"/>
              <a:ext cx="670376" cy="276999"/>
            </a:xfrm>
            <a:prstGeom prst="rect">
              <a:avLst/>
            </a:prstGeom>
            <a:noFill/>
          </p:spPr>
          <p:txBody>
            <a:bodyPr wrap="none" rtlCol="0">
              <a:spAutoFit/>
            </a:bodyPr>
            <a:lstStyle/>
            <a:p>
              <a:r>
                <a:rPr lang="en-US" sz="1200" dirty="0"/>
                <a:t>Page 6</a:t>
              </a:r>
            </a:p>
          </p:txBody>
        </p:sp>
        <p:sp>
          <p:nvSpPr>
            <p:cNvPr id="92" name="TextBox 91">
              <a:extLst>
                <a:ext uri="{FF2B5EF4-FFF2-40B4-BE49-F238E27FC236}">
                  <a16:creationId xmlns:a16="http://schemas.microsoft.com/office/drawing/2014/main" id="{8E6F81EB-B46C-7947-A37C-756B91ECFE20}"/>
                </a:ext>
              </a:extLst>
            </p:cNvPr>
            <p:cNvSpPr txBox="1"/>
            <p:nvPr/>
          </p:nvSpPr>
          <p:spPr>
            <a:xfrm>
              <a:off x="4335349" y="2807319"/>
              <a:ext cx="670376" cy="276999"/>
            </a:xfrm>
            <a:prstGeom prst="rect">
              <a:avLst/>
            </a:prstGeom>
            <a:noFill/>
          </p:spPr>
          <p:txBody>
            <a:bodyPr wrap="none" rtlCol="0">
              <a:spAutoFit/>
            </a:bodyPr>
            <a:lstStyle/>
            <a:p>
              <a:r>
                <a:rPr lang="en-US" sz="1200" dirty="0"/>
                <a:t>Page 7</a:t>
              </a:r>
            </a:p>
          </p:txBody>
        </p:sp>
      </p:grpSp>
      <p:cxnSp>
        <p:nvCxnSpPr>
          <p:cNvPr id="97" name="Elbow Connector 96">
            <a:extLst>
              <a:ext uri="{FF2B5EF4-FFF2-40B4-BE49-F238E27FC236}">
                <a16:creationId xmlns:a16="http://schemas.microsoft.com/office/drawing/2014/main" id="{08D82073-FE73-3147-87D3-C7E04BD61742}"/>
              </a:ext>
            </a:extLst>
          </p:cNvPr>
          <p:cNvCxnSpPr>
            <a:cxnSpLocks/>
            <a:stCxn id="76" idx="3"/>
            <a:endCxn id="18" idx="1"/>
          </p:cNvCxnSpPr>
          <p:nvPr/>
        </p:nvCxnSpPr>
        <p:spPr>
          <a:xfrm flipV="1">
            <a:off x="6381259" y="2402830"/>
            <a:ext cx="455630" cy="533720"/>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100" name="Elbow Connector 99">
            <a:extLst>
              <a:ext uri="{FF2B5EF4-FFF2-40B4-BE49-F238E27FC236}">
                <a16:creationId xmlns:a16="http://schemas.microsoft.com/office/drawing/2014/main" id="{A2184E15-0854-F648-8121-27BB95DB7A37}"/>
              </a:ext>
            </a:extLst>
          </p:cNvPr>
          <p:cNvCxnSpPr>
            <a:cxnSpLocks/>
            <a:stCxn id="78" idx="3"/>
          </p:cNvCxnSpPr>
          <p:nvPr/>
        </p:nvCxnSpPr>
        <p:spPr>
          <a:xfrm flipV="1">
            <a:off x="6382582" y="3054796"/>
            <a:ext cx="466289" cy="333176"/>
          </a:xfrm>
          <a:prstGeom prst="bentConnector3">
            <a:avLst>
              <a:gd name="adj1" fmla="val 66074"/>
            </a:avLst>
          </a:prstGeom>
          <a:ln>
            <a:tailEnd type="triangle"/>
          </a:ln>
        </p:spPr>
        <p:style>
          <a:lnRef idx="2">
            <a:schemeClr val="dk1"/>
          </a:lnRef>
          <a:fillRef idx="0">
            <a:schemeClr val="dk1"/>
          </a:fillRef>
          <a:effectRef idx="1">
            <a:schemeClr val="dk1"/>
          </a:effectRef>
          <a:fontRef idx="minor">
            <a:schemeClr val="tx1"/>
          </a:fontRef>
        </p:style>
      </p:cxnSp>
      <p:cxnSp>
        <p:nvCxnSpPr>
          <p:cNvPr id="104" name="Elbow Connector 103">
            <a:extLst>
              <a:ext uri="{FF2B5EF4-FFF2-40B4-BE49-F238E27FC236}">
                <a16:creationId xmlns:a16="http://schemas.microsoft.com/office/drawing/2014/main" id="{2E94B08F-EF5D-0043-8139-9B225840DD57}"/>
              </a:ext>
            </a:extLst>
          </p:cNvPr>
          <p:cNvCxnSpPr>
            <a:cxnSpLocks/>
            <a:stCxn id="80" idx="3"/>
            <a:endCxn id="34" idx="1"/>
          </p:cNvCxnSpPr>
          <p:nvPr/>
        </p:nvCxnSpPr>
        <p:spPr>
          <a:xfrm>
            <a:off x="6383228" y="3840827"/>
            <a:ext cx="455630" cy="143716"/>
          </a:xfrm>
          <a:prstGeom prst="bentConnector3">
            <a:avLst>
              <a:gd name="adj1" fmla="val 66450"/>
            </a:avLst>
          </a:prstGeom>
          <a:ln>
            <a:tailEnd type="triangle"/>
          </a:ln>
        </p:spPr>
        <p:style>
          <a:lnRef idx="2">
            <a:schemeClr val="dk1"/>
          </a:lnRef>
          <a:fillRef idx="0">
            <a:schemeClr val="dk1"/>
          </a:fillRef>
          <a:effectRef idx="1">
            <a:schemeClr val="dk1"/>
          </a:effectRef>
          <a:fontRef idx="minor">
            <a:schemeClr val="tx1"/>
          </a:fontRef>
        </p:style>
      </p:cxnSp>
      <p:sp>
        <p:nvSpPr>
          <p:cNvPr id="4" name="TextBox 3">
            <a:extLst>
              <a:ext uri="{FF2B5EF4-FFF2-40B4-BE49-F238E27FC236}">
                <a16:creationId xmlns:a16="http://schemas.microsoft.com/office/drawing/2014/main" id="{7150F60E-9879-CB56-BE78-E1A73A0D9C16}"/>
              </a:ext>
            </a:extLst>
          </p:cNvPr>
          <p:cNvSpPr txBox="1"/>
          <p:nvPr/>
        </p:nvSpPr>
        <p:spPr>
          <a:xfrm>
            <a:off x="1908119" y="5494870"/>
            <a:ext cx="4784322" cy="369332"/>
          </a:xfrm>
          <a:prstGeom prst="rect">
            <a:avLst/>
          </a:prstGeom>
          <a:solidFill>
            <a:schemeClr val="bg1"/>
          </a:solidFill>
        </p:spPr>
        <p:txBody>
          <a:bodyPr wrap="square" rtlCol="0">
            <a:spAutoFit/>
          </a:bodyPr>
          <a:lstStyle/>
          <a:p>
            <a:r>
              <a:rPr lang="en-US" dirty="0" err="1">
                <a:solidFill>
                  <a:schemeClr val="accent3"/>
                </a:solidFill>
              </a:rPr>
              <a:t>vaddr</a:t>
            </a:r>
            <a:r>
              <a:rPr lang="en-US" dirty="0">
                <a:solidFill>
                  <a:schemeClr val="accent3"/>
                </a:solidFill>
              </a:rPr>
              <a:t> = </a:t>
            </a:r>
            <a:r>
              <a:rPr lang="en-US" dirty="0" err="1">
                <a:solidFill>
                  <a:schemeClr val="accent3"/>
                </a:solidFill>
              </a:rPr>
              <a:t>page_num</a:t>
            </a:r>
            <a:r>
              <a:rPr lang="en-US" dirty="0">
                <a:solidFill>
                  <a:schemeClr val="accent3"/>
                </a:solidFill>
              </a:rPr>
              <a:t>*</a:t>
            </a:r>
            <a:r>
              <a:rPr lang="en-US" dirty="0" err="1">
                <a:solidFill>
                  <a:schemeClr val="accent3"/>
                </a:solidFill>
              </a:rPr>
              <a:t>page_size</a:t>
            </a:r>
            <a:r>
              <a:rPr lang="en-US" dirty="0">
                <a:solidFill>
                  <a:schemeClr val="accent3"/>
                </a:solidFill>
              </a:rPr>
              <a:t> + offset</a:t>
            </a:r>
          </a:p>
        </p:txBody>
      </p:sp>
      <p:sp>
        <p:nvSpPr>
          <p:cNvPr id="5" name="TextBox 4">
            <a:extLst>
              <a:ext uri="{FF2B5EF4-FFF2-40B4-BE49-F238E27FC236}">
                <a16:creationId xmlns:a16="http://schemas.microsoft.com/office/drawing/2014/main" id="{A9C10318-519D-820B-3D5B-9B50E0190BDB}"/>
              </a:ext>
            </a:extLst>
          </p:cNvPr>
          <p:cNvSpPr txBox="1"/>
          <p:nvPr/>
        </p:nvSpPr>
        <p:spPr>
          <a:xfrm>
            <a:off x="1908119" y="5873290"/>
            <a:ext cx="4784322" cy="369332"/>
          </a:xfrm>
          <a:prstGeom prst="rect">
            <a:avLst/>
          </a:prstGeom>
          <a:solidFill>
            <a:schemeClr val="bg1"/>
          </a:solidFill>
        </p:spPr>
        <p:txBody>
          <a:bodyPr wrap="square" rtlCol="0">
            <a:spAutoFit/>
          </a:bodyPr>
          <a:lstStyle/>
          <a:p>
            <a:r>
              <a:rPr lang="en-US" dirty="0" err="1">
                <a:solidFill>
                  <a:schemeClr val="accent1"/>
                </a:solidFill>
              </a:rPr>
              <a:t>paddr</a:t>
            </a:r>
            <a:r>
              <a:rPr lang="en-US" dirty="0">
                <a:solidFill>
                  <a:schemeClr val="accent1"/>
                </a:solidFill>
              </a:rPr>
              <a:t> = </a:t>
            </a:r>
            <a:r>
              <a:rPr lang="en-US" dirty="0" err="1">
                <a:solidFill>
                  <a:schemeClr val="accent1"/>
                </a:solidFill>
              </a:rPr>
              <a:t>frame_num</a:t>
            </a:r>
            <a:r>
              <a:rPr lang="en-US" dirty="0">
                <a:solidFill>
                  <a:schemeClr val="accent1"/>
                </a:solidFill>
              </a:rPr>
              <a:t>*</a:t>
            </a:r>
            <a:r>
              <a:rPr lang="en-US" dirty="0" err="1">
                <a:solidFill>
                  <a:schemeClr val="accent1"/>
                </a:solidFill>
              </a:rPr>
              <a:t>frame_size</a:t>
            </a:r>
            <a:r>
              <a:rPr lang="en-US" dirty="0">
                <a:solidFill>
                  <a:schemeClr val="accent1"/>
                </a:solidFill>
              </a:rPr>
              <a:t> + offset</a:t>
            </a:r>
          </a:p>
        </p:txBody>
      </p:sp>
      <p:cxnSp>
        <p:nvCxnSpPr>
          <p:cNvPr id="108" name="Elbow Connector 107">
            <a:extLst>
              <a:ext uri="{FF2B5EF4-FFF2-40B4-BE49-F238E27FC236}">
                <a16:creationId xmlns:a16="http://schemas.microsoft.com/office/drawing/2014/main" id="{3A8C943F-9FC1-C346-BF48-3CEFA662C188}"/>
              </a:ext>
            </a:extLst>
          </p:cNvPr>
          <p:cNvCxnSpPr>
            <a:cxnSpLocks/>
            <a:stCxn id="7" idx="3"/>
            <a:endCxn id="42" idx="1"/>
          </p:cNvCxnSpPr>
          <p:nvPr/>
        </p:nvCxnSpPr>
        <p:spPr>
          <a:xfrm>
            <a:off x="6375753" y="4531370"/>
            <a:ext cx="453343" cy="1281430"/>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115" name="Elbow Connector 114">
            <a:extLst>
              <a:ext uri="{FF2B5EF4-FFF2-40B4-BE49-F238E27FC236}">
                <a16:creationId xmlns:a16="http://schemas.microsoft.com/office/drawing/2014/main" id="{4A0BF5E4-BC92-E64B-BA9D-4B493D3AFEDD}"/>
              </a:ext>
            </a:extLst>
          </p:cNvPr>
          <p:cNvCxnSpPr>
            <a:cxnSpLocks/>
            <a:stCxn id="81" idx="3"/>
            <a:endCxn id="29" idx="1"/>
          </p:cNvCxnSpPr>
          <p:nvPr/>
        </p:nvCxnSpPr>
        <p:spPr>
          <a:xfrm flipV="1">
            <a:off x="6382582" y="2855685"/>
            <a:ext cx="454953" cy="1209723"/>
          </a:xfrm>
          <a:prstGeom prst="bentConnector3">
            <a:avLst>
              <a:gd name="adj1" fmla="val 26936"/>
            </a:avLst>
          </a:prstGeom>
          <a:ln>
            <a:tailEnd type="triangle"/>
          </a:ln>
        </p:spPr>
        <p:style>
          <a:lnRef idx="2">
            <a:schemeClr val="dk1"/>
          </a:lnRef>
          <a:fillRef idx="0">
            <a:schemeClr val="dk1"/>
          </a:fillRef>
          <a:effectRef idx="1">
            <a:schemeClr val="dk1"/>
          </a:effectRef>
          <a:fontRef idx="minor">
            <a:schemeClr val="tx1"/>
          </a:fontRef>
        </p:style>
      </p:cxnSp>
      <p:cxnSp>
        <p:nvCxnSpPr>
          <p:cNvPr id="120" name="Elbow Connector 119">
            <a:extLst>
              <a:ext uri="{FF2B5EF4-FFF2-40B4-BE49-F238E27FC236}">
                <a16:creationId xmlns:a16="http://schemas.microsoft.com/office/drawing/2014/main" id="{D5265F7E-9100-7549-94E5-E4B477AA0DDD}"/>
              </a:ext>
            </a:extLst>
          </p:cNvPr>
          <p:cNvCxnSpPr>
            <a:cxnSpLocks/>
            <a:stCxn id="8" idx="3"/>
            <a:endCxn id="43" idx="1"/>
          </p:cNvCxnSpPr>
          <p:nvPr/>
        </p:nvCxnSpPr>
        <p:spPr>
          <a:xfrm>
            <a:off x="6375753" y="4297710"/>
            <a:ext cx="455312" cy="1741931"/>
          </a:xfrm>
          <a:prstGeom prst="bentConnector3">
            <a:avLst>
              <a:gd name="adj1" fmla="val 6646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74030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4"/>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4" grpId="0" animBg="1"/>
      <p:bldP spid="4" grpId="1" animBg="1"/>
      <p:bldP spid="5" grpId="0" animBg="1"/>
      <p:bldP spid="5"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Paging</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5857" r="17976"/>
          <a:stretch/>
        </p:blipFill>
        <p:spPr>
          <a:xfrm>
            <a:off x="1655364" y="1994588"/>
            <a:ext cx="1414072" cy="1414072"/>
          </a:xfrm>
          <a:prstGeom prst="rect">
            <a:avLst/>
          </a:prstGeom>
        </p:spPr>
      </p:pic>
      <p:grpSp>
        <p:nvGrpSpPr>
          <p:cNvPr id="11" name="Group 10">
            <a:extLst>
              <a:ext uri="{FF2B5EF4-FFF2-40B4-BE49-F238E27FC236}">
                <a16:creationId xmlns:a16="http://schemas.microsoft.com/office/drawing/2014/main" id="{F67885EB-F562-0C45-A0FE-9CF32EECFDBA}"/>
              </a:ext>
            </a:extLst>
          </p:cNvPr>
          <p:cNvGrpSpPr/>
          <p:nvPr/>
        </p:nvGrpSpPr>
        <p:grpSpPr>
          <a:xfrm>
            <a:off x="3090872" y="2362200"/>
            <a:ext cx="2175226" cy="369332"/>
            <a:chOff x="3069436" y="2362200"/>
            <a:chExt cx="2286000" cy="369332"/>
          </a:xfrm>
        </p:grpSpPr>
        <p:cxnSp>
          <p:nvCxnSpPr>
            <p:cNvPr id="9" name="Straight Arrow Connector 8">
              <a:extLst>
                <a:ext uri="{FF2B5EF4-FFF2-40B4-BE49-F238E27FC236}">
                  <a16:creationId xmlns:a16="http://schemas.microsoft.com/office/drawing/2014/main" id="{AA0D5202-3595-5043-ACE6-070BE19F188C}"/>
                </a:ext>
              </a:extLst>
            </p:cNvPr>
            <p:cNvCxnSpPr>
              <a:stCxn id="7" idx="3"/>
            </p:cNvCxnSpPr>
            <p:nvPr/>
          </p:nvCxnSpPr>
          <p:spPr>
            <a:xfrm>
              <a:off x="3069436" y="2701624"/>
              <a:ext cx="2286000" cy="708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0" name="TextBox 9">
              <a:extLst>
                <a:ext uri="{FF2B5EF4-FFF2-40B4-BE49-F238E27FC236}">
                  <a16:creationId xmlns:a16="http://schemas.microsoft.com/office/drawing/2014/main" id="{564D7E64-155F-2B48-90E7-C0D4D3B51370}"/>
                </a:ext>
              </a:extLst>
            </p:cNvPr>
            <p:cNvSpPr txBox="1"/>
            <p:nvPr/>
          </p:nvSpPr>
          <p:spPr>
            <a:xfrm>
              <a:off x="3784163" y="2362200"/>
              <a:ext cx="761747" cy="369332"/>
            </a:xfrm>
            <a:prstGeom prst="rect">
              <a:avLst/>
            </a:prstGeom>
            <a:noFill/>
          </p:spPr>
          <p:txBody>
            <a:bodyPr wrap="none" rtlCol="0">
              <a:spAutoFit/>
            </a:bodyPr>
            <a:lstStyle/>
            <a:p>
              <a:r>
                <a:rPr lang="en-US" dirty="0" err="1"/>
                <a:t>vaddr</a:t>
              </a:r>
              <a:endParaRPr lang="en-US" dirty="0"/>
            </a:p>
          </p:txBody>
        </p:sp>
      </p:grpSp>
      <p:grpSp>
        <p:nvGrpSpPr>
          <p:cNvPr id="12" name="Group 11">
            <a:extLst>
              <a:ext uri="{FF2B5EF4-FFF2-40B4-BE49-F238E27FC236}">
                <a16:creationId xmlns:a16="http://schemas.microsoft.com/office/drawing/2014/main" id="{0B45D13A-F510-B84E-80FC-CB0B5BA5FC28}"/>
              </a:ext>
            </a:extLst>
          </p:cNvPr>
          <p:cNvGrpSpPr/>
          <p:nvPr/>
        </p:nvGrpSpPr>
        <p:grpSpPr>
          <a:xfrm>
            <a:off x="7246415" y="2206823"/>
            <a:ext cx="1697900" cy="307777"/>
            <a:chOff x="2715268" y="2397284"/>
            <a:chExt cx="1269295" cy="307777"/>
          </a:xfrm>
        </p:grpSpPr>
        <p:cxnSp>
          <p:nvCxnSpPr>
            <p:cNvPr id="13" name="Straight Arrow Connector 12">
              <a:extLst>
                <a:ext uri="{FF2B5EF4-FFF2-40B4-BE49-F238E27FC236}">
                  <a16:creationId xmlns:a16="http://schemas.microsoft.com/office/drawing/2014/main" id="{7D251C7B-622B-4A46-9EC7-3EB038D6E1CD}"/>
                </a:ext>
              </a:extLst>
            </p:cNvPr>
            <p:cNvCxnSpPr>
              <a:cxnSpLocks/>
            </p:cNvCxnSpPr>
            <p:nvPr/>
          </p:nvCxnSpPr>
          <p:spPr>
            <a:xfrm>
              <a:off x="2743200" y="2701624"/>
              <a:ext cx="1219746" cy="343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4" name="TextBox 13">
              <a:extLst>
                <a:ext uri="{FF2B5EF4-FFF2-40B4-BE49-F238E27FC236}">
                  <a16:creationId xmlns:a16="http://schemas.microsoft.com/office/drawing/2014/main" id="{5ADC23CF-345E-7F45-BADF-DFD28EBB42BB}"/>
                </a:ext>
              </a:extLst>
            </p:cNvPr>
            <p:cNvSpPr txBox="1"/>
            <p:nvPr/>
          </p:nvSpPr>
          <p:spPr>
            <a:xfrm>
              <a:off x="2715268" y="2397284"/>
              <a:ext cx="1269295" cy="307777"/>
            </a:xfrm>
            <a:prstGeom prst="rect">
              <a:avLst/>
            </a:prstGeom>
            <a:noFill/>
          </p:spPr>
          <p:txBody>
            <a:bodyPr wrap="none" rtlCol="0">
              <a:spAutoFit/>
            </a:bodyPr>
            <a:lstStyle/>
            <a:p>
              <a:r>
                <a:rPr lang="en-US" sz="1400" dirty="0"/>
                <a:t>access not allowed</a:t>
              </a:r>
            </a:p>
          </p:txBody>
        </p:sp>
      </p:grpSp>
      <p:sp>
        <p:nvSpPr>
          <p:cNvPr id="16" name="TextBox 15">
            <a:extLst>
              <a:ext uri="{FF2B5EF4-FFF2-40B4-BE49-F238E27FC236}">
                <a16:creationId xmlns:a16="http://schemas.microsoft.com/office/drawing/2014/main" id="{8A773EFF-C07D-4746-95D8-634A953CF94E}"/>
              </a:ext>
            </a:extLst>
          </p:cNvPr>
          <p:cNvSpPr txBox="1"/>
          <p:nvPr/>
        </p:nvSpPr>
        <p:spPr>
          <a:xfrm rot="5400000">
            <a:off x="8425226" y="2340652"/>
            <a:ext cx="1197764" cy="369332"/>
          </a:xfrm>
          <a:prstGeom prst="rect">
            <a:avLst/>
          </a:prstGeom>
          <a:noFill/>
        </p:spPr>
        <p:txBody>
          <a:bodyPr wrap="none" rtlCol="0">
            <a:spAutoFit/>
          </a:bodyPr>
          <a:lstStyle/>
          <a:p>
            <a:r>
              <a:rPr lang="en-US" dirty="0"/>
              <a:t>Exception</a:t>
            </a:r>
          </a:p>
        </p:txBody>
      </p:sp>
      <p:grpSp>
        <p:nvGrpSpPr>
          <p:cNvPr id="25" name="Group 24">
            <a:extLst>
              <a:ext uri="{FF2B5EF4-FFF2-40B4-BE49-F238E27FC236}">
                <a16:creationId xmlns:a16="http://schemas.microsoft.com/office/drawing/2014/main" id="{44CB4924-356F-0143-8873-F4C448594321}"/>
              </a:ext>
            </a:extLst>
          </p:cNvPr>
          <p:cNvGrpSpPr/>
          <p:nvPr/>
        </p:nvGrpSpPr>
        <p:grpSpPr>
          <a:xfrm>
            <a:off x="2362400" y="3408661"/>
            <a:ext cx="2514400" cy="2585155"/>
            <a:chOff x="2362400" y="3408661"/>
            <a:chExt cx="2514400" cy="2585155"/>
          </a:xfrm>
        </p:grpSpPr>
        <p:cxnSp>
          <p:nvCxnSpPr>
            <p:cNvPr id="21" name="Elbow Connector 20">
              <a:extLst>
                <a:ext uri="{FF2B5EF4-FFF2-40B4-BE49-F238E27FC236}">
                  <a16:creationId xmlns:a16="http://schemas.microsoft.com/office/drawing/2014/main" id="{4FBD87D4-0241-5148-B0BC-6DB94EFC6B59}"/>
                </a:ext>
              </a:extLst>
            </p:cNvPr>
            <p:cNvCxnSpPr>
              <a:endCxn id="7" idx="2"/>
            </p:cNvCxnSpPr>
            <p:nvPr/>
          </p:nvCxnSpPr>
          <p:spPr>
            <a:xfrm rot="10800000">
              <a:off x="2362400" y="3408661"/>
              <a:ext cx="2514400" cy="2568889"/>
            </a:xfrm>
            <a:prstGeom prst="bentConnector2">
              <a:avLst/>
            </a:prstGeom>
            <a:ln>
              <a:tailEnd type="triangle"/>
            </a:ln>
          </p:spPr>
          <p:style>
            <a:lnRef idx="3">
              <a:schemeClr val="accent1"/>
            </a:lnRef>
            <a:fillRef idx="0">
              <a:schemeClr val="accent1"/>
            </a:fillRef>
            <a:effectRef idx="2">
              <a:schemeClr val="accent1"/>
            </a:effectRef>
            <a:fontRef idx="minor">
              <a:schemeClr val="tx1"/>
            </a:fontRef>
          </p:style>
        </p:cxnSp>
        <p:sp>
          <p:nvSpPr>
            <p:cNvPr id="22" name="TextBox 21">
              <a:extLst>
                <a:ext uri="{FF2B5EF4-FFF2-40B4-BE49-F238E27FC236}">
                  <a16:creationId xmlns:a16="http://schemas.microsoft.com/office/drawing/2014/main" id="{7544B3F4-60FD-E643-8028-9B17BC1D5FE4}"/>
                </a:ext>
              </a:extLst>
            </p:cNvPr>
            <p:cNvSpPr txBox="1"/>
            <p:nvPr/>
          </p:nvSpPr>
          <p:spPr>
            <a:xfrm>
              <a:off x="3429000" y="5624484"/>
              <a:ext cx="671979" cy="369332"/>
            </a:xfrm>
            <a:prstGeom prst="rect">
              <a:avLst/>
            </a:prstGeom>
            <a:noFill/>
          </p:spPr>
          <p:txBody>
            <a:bodyPr wrap="none" rtlCol="0">
              <a:spAutoFit/>
            </a:bodyPr>
            <a:lstStyle/>
            <a:p>
              <a:r>
                <a:rPr lang="en-US" dirty="0"/>
                <a:t>Data</a:t>
              </a:r>
            </a:p>
          </p:txBody>
        </p:sp>
      </p:grpSp>
      <p:grpSp>
        <p:nvGrpSpPr>
          <p:cNvPr id="15" name="Group 14">
            <a:extLst>
              <a:ext uri="{FF2B5EF4-FFF2-40B4-BE49-F238E27FC236}">
                <a16:creationId xmlns:a16="http://schemas.microsoft.com/office/drawing/2014/main" id="{74632E0E-48CA-A543-A547-0856BE90A59C}"/>
              </a:ext>
            </a:extLst>
          </p:cNvPr>
          <p:cNvGrpSpPr/>
          <p:nvPr/>
        </p:nvGrpSpPr>
        <p:grpSpPr>
          <a:xfrm>
            <a:off x="5656057" y="3813343"/>
            <a:ext cx="973343" cy="1634753"/>
            <a:chOff x="5656057" y="3533507"/>
            <a:chExt cx="973343" cy="1914589"/>
          </a:xfrm>
        </p:grpSpPr>
        <p:cxnSp>
          <p:nvCxnSpPr>
            <p:cNvPr id="18" name="Straight Arrow Connector 17">
              <a:extLst>
                <a:ext uri="{FF2B5EF4-FFF2-40B4-BE49-F238E27FC236}">
                  <a16:creationId xmlns:a16="http://schemas.microsoft.com/office/drawing/2014/main" id="{B5348950-F867-E143-A34C-682335BA2F64}"/>
                </a:ext>
              </a:extLst>
            </p:cNvPr>
            <p:cNvCxnSpPr>
              <a:cxnSpLocks/>
            </p:cNvCxnSpPr>
            <p:nvPr/>
          </p:nvCxnSpPr>
          <p:spPr>
            <a:xfrm rot="5400000">
              <a:off x="4727745" y="4490802"/>
              <a:ext cx="1914589"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0" name="TextBox 19">
              <a:extLst>
                <a:ext uri="{FF2B5EF4-FFF2-40B4-BE49-F238E27FC236}">
                  <a16:creationId xmlns:a16="http://schemas.microsoft.com/office/drawing/2014/main" id="{6E608078-32AB-AA40-B807-AF8D633562E5}"/>
                </a:ext>
              </a:extLst>
            </p:cNvPr>
            <p:cNvSpPr txBox="1"/>
            <p:nvPr/>
          </p:nvSpPr>
          <p:spPr>
            <a:xfrm>
              <a:off x="5656057" y="4142281"/>
              <a:ext cx="973343" cy="369332"/>
            </a:xfrm>
            <a:prstGeom prst="rect">
              <a:avLst/>
            </a:prstGeom>
            <a:noFill/>
          </p:spPr>
          <p:txBody>
            <a:bodyPr wrap="none" rtlCol="0">
              <a:spAutoFit/>
            </a:bodyPr>
            <a:lstStyle/>
            <a:p>
              <a:r>
                <a:rPr lang="en-US" dirty="0" err="1"/>
                <a:t>paddr</a:t>
              </a:r>
              <a:r>
                <a:rPr lang="en-US" dirty="0"/>
                <a:t> =</a:t>
              </a:r>
            </a:p>
          </p:txBody>
        </p:sp>
      </p:grpSp>
      <p:grpSp>
        <p:nvGrpSpPr>
          <p:cNvPr id="30" name="Group 29">
            <a:extLst>
              <a:ext uri="{FF2B5EF4-FFF2-40B4-BE49-F238E27FC236}">
                <a16:creationId xmlns:a16="http://schemas.microsoft.com/office/drawing/2014/main" id="{2431F705-F244-4048-AF3E-253E492E63C6}"/>
              </a:ext>
            </a:extLst>
          </p:cNvPr>
          <p:cNvGrpSpPr/>
          <p:nvPr/>
        </p:nvGrpSpPr>
        <p:grpSpPr>
          <a:xfrm>
            <a:off x="461969" y="1447800"/>
            <a:ext cx="909628" cy="2487168"/>
            <a:chOff x="6057900" y="2525269"/>
            <a:chExt cx="1752600" cy="2487168"/>
          </a:xfrm>
        </p:grpSpPr>
        <p:sp>
          <p:nvSpPr>
            <p:cNvPr id="31" name="Rectangle 30">
              <a:extLst>
                <a:ext uri="{FF2B5EF4-FFF2-40B4-BE49-F238E27FC236}">
                  <a16:creationId xmlns:a16="http://schemas.microsoft.com/office/drawing/2014/main" id="{1E1E41AB-4876-7E49-ABCD-9487D27B6B52}"/>
                </a:ext>
              </a:extLst>
            </p:cNvPr>
            <p:cNvSpPr/>
            <p:nvPr/>
          </p:nvSpPr>
          <p:spPr>
            <a:xfrm>
              <a:off x="6057900" y="4683253"/>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Code</a:t>
              </a:r>
            </a:p>
          </p:txBody>
        </p:sp>
        <p:sp>
          <p:nvSpPr>
            <p:cNvPr id="32" name="Rectangle 31">
              <a:extLst>
                <a:ext uri="{FF2B5EF4-FFF2-40B4-BE49-F238E27FC236}">
                  <a16:creationId xmlns:a16="http://schemas.microsoft.com/office/drawing/2014/main" id="{CC67A923-C353-FD49-BE57-4BC5CDB4B39F}"/>
                </a:ext>
              </a:extLst>
            </p:cNvPr>
            <p:cNvSpPr/>
            <p:nvPr/>
          </p:nvSpPr>
          <p:spPr>
            <a:xfrm>
              <a:off x="6057900" y="4354069"/>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Data</a:t>
              </a:r>
            </a:p>
          </p:txBody>
        </p:sp>
        <p:sp>
          <p:nvSpPr>
            <p:cNvPr id="33" name="Rectangle 32">
              <a:extLst>
                <a:ext uri="{FF2B5EF4-FFF2-40B4-BE49-F238E27FC236}">
                  <a16:creationId xmlns:a16="http://schemas.microsoft.com/office/drawing/2014/main" id="{6FF6D6A8-91D5-E346-ADF8-F0C24CA66C23}"/>
                </a:ext>
              </a:extLst>
            </p:cNvPr>
            <p:cNvSpPr/>
            <p:nvPr/>
          </p:nvSpPr>
          <p:spPr>
            <a:xfrm>
              <a:off x="6057902" y="2525269"/>
              <a:ext cx="1752595"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Stack</a:t>
              </a:r>
            </a:p>
          </p:txBody>
        </p:sp>
        <p:sp>
          <p:nvSpPr>
            <p:cNvPr id="34" name="Rectangle 33">
              <a:extLst>
                <a:ext uri="{FF2B5EF4-FFF2-40B4-BE49-F238E27FC236}">
                  <a16:creationId xmlns:a16="http://schemas.microsoft.com/office/drawing/2014/main" id="{25611115-DC0D-F34E-B10D-500BB282A1C4}"/>
                </a:ext>
              </a:extLst>
            </p:cNvPr>
            <p:cNvSpPr/>
            <p:nvPr/>
          </p:nvSpPr>
          <p:spPr>
            <a:xfrm>
              <a:off x="6057900" y="3033269"/>
              <a:ext cx="1752600" cy="84030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01B6AACA-4465-5C4C-A7ED-BE4A929E2F56}"/>
                </a:ext>
              </a:extLst>
            </p:cNvPr>
            <p:cNvSpPr/>
            <p:nvPr/>
          </p:nvSpPr>
          <p:spPr>
            <a:xfrm>
              <a:off x="6057900" y="3873574"/>
              <a:ext cx="1752600"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Heap</a:t>
              </a:r>
            </a:p>
          </p:txBody>
        </p:sp>
      </p:grpSp>
      <p:cxnSp>
        <p:nvCxnSpPr>
          <p:cNvPr id="36" name="Straight Arrow Connector 35">
            <a:extLst>
              <a:ext uri="{FF2B5EF4-FFF2-40B4-BE49-F238E27FC236}">
                <a16:creationId xmlns:a16="http://schemas.microsoft.com/office/drawing/2014/main" id="{C2880C57-30E8-EC41-AD72-09A28B19C813}"/>
              </a:ext>
            </a:extLst>
          </p:cNvPr>
          <p:cNvCxnSpPr>
            <a:cxnSpLocks/>
            <a:stCxn id="35" idx="0"/>
          </p:cNvCxnSpPr>
          <p:nvPr/>
        </p:nvCxnSpPr>
        <p:spPr>
          <a:xfrm flipV="1">
            <a:off x="916785" y="2541071"/>
            <a:ext cx="0" cy="255034"/>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37" name="Straight Arrow Connector 36">
            <a:extLst>
              <a:ext uri="{FF2B5EF4-FFF2-40B4-BE49-F238E27FC236}">
                <a16:creationId xmlns:a16="http://schemas.microsoft.com/office/drawing/2014/main" id="{9B34F0C1-1ECE-8041-968F-796CD79D5351}"/>
              </a:ext>
            </a:extLst>
          </p:cNvPr>
          <p:cNvCxnSpPr>
            <a:cxnSpLocks/>
            <a:stCxn id="34" idx="0"/>
          </p:cNvCxnSpPr>
          <p:nvPr/>
        </p:nvCxnSpPr>
        <p:spPr>
          <a:xfrm>
            <a:off x="916785" y="1955800"/>
            <a:ext cx="0" cy="33020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grpSp>
        <p:nvGrpSpPr>
          <p:cNvPr id="26" name="Group 25">
            <a:extLst>
              <a:ext uri="{FF2B5EF4-FFF2-40B4-BE49-F238E27FC236}">
                <a16:creationId xmlns:a16="http://schemas.microsoft.com/office/drawing/2014/main" id="{5A541B8B-A424-AF4D-B6E4-A045A903F4C3}"/>
              </a:ext>
            </a:extLst>
          </p:cNvPr>
          <p:cNvGrpSpPr/>
          <p:nvPr/>
        </p:nvGrpSpPr>
        <p:grpSpPr>
          <a:xfrm>
            <a:off x="5266098" y="1273882"/>
            <a:ext cx="2004798" cy="2539461"/>
            <a:chOff x="4448045" y="1273883"/>
            <a:chExt cx="2822851" cy="2155118"/>
          </a:xfrm>
        </p:grpSpPr>
        <p:sp>
          <p:nvSpPr>
            <p:cNvPr id="3" name="Rectangle 2">
              <a:extLst>
                <a:ext uri="{FF2B5EF4-FFF2-40B4-BE49-F238E27FC236}">
                  <a16:creationId xmlns:a16="http://schemas.microsoft.com/office/drawing/2014/main" id="{D475691C-438E-9844-868B-79643EF771A5}"/>
                </a:ext>
              </a:extLst>
            </p:cNvPr>
            <p:cNvSpPr/>
            <p:nvPr/>
          </p:nvSpPr>
          <p:spPr>
            <a:xfrm>
              <a:off x="4448047" y="1273883"/>
              <a:ext cx="2822849" cy="215511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5" name="Rectangle 4">
              <a:extLst>
                <a:ext uri="{FF2B5EF4-FFF2-40B4-BE49-F238E27FC236}">
                  <a16:creationId xmlns:a16="http://schemas.microsoft.com/office/drawing/2014/main" id="{B521BA13-454D-C047-B7AF-5F51B52C2D4E}"/>
                </a:ext>
              </a:extLst>
            </p:cNvPr>
            <p:cNvSpPr/>
            <p:nvPr/>
          </p:nvSpPr>
          <p:spPr>
            <a:xfrm>
              <a:off x="4448045" y="1273883"/>
              <a:ext cx="1036462" cy="313434"/>
            </a:xfrm>
            <a:prstGeom prst="rect">
              <a:avLst/>
            </a:prstGeom>
          </p:spPr>
          <p:txBody>
            <a:bodyPr wrap="none">
              <a:spAutoFit/>
            </a:bodyPr>
            <a:lstStyle/>
            <a:p>
              <a:r>
                <a:rPr lang="en-US" dirty="0"/>
                <a:t>MMU</a:t>
              </a:r>
            </a:p>
          </p:txBody>
        </p:sp>
      </p:grpSp>
      <p:graphicFrame>
        <p:nvGraphicFramePr>
          <p:cNvPr id="6" name="Table 5">
            <a:extLst>
              <a:ext uri="{FF2B5EF4-FFF2-40B4-BE49-F238E27FC236}">
                <a16:creationId xmlns:a16="http://schemas.microsoft.com/office/drawing/2014/main" id="{114993A2-2719-BE46-831B-332799988F02}"/>
              </a:ext>
            </a:extLst>
          </p:cNvPr>
          <p:cNvGraphicFramePr>
            <a:graphicFrameLocks noGrp="1"/>
          </p:cNvGraphicFramePr>
          <p:nvPr>
            <p:extLst>
              <p:ext uri="{D42A27DB-BD31-4B8C-83A1-F6EECF244321}">
                <p14:modId xmlns:p14="http://schemas.microsoft.com/office/powerpoint/2010/main" val="24019411"/>
              </p:ext>
            </p:extLst>
          </p:nvPr>
        </p:nvGraphicFramePr>
        <p:xfrm>
          <a:off x="5377985" y="1672963"/>
          <a:ext cx="1820644" cy="1676400"/>
        </p:xfrm>
        <a:graphic>
          <a:graphicData uri="http://schemas.openxmlformats.org/drawingml/2006/table">
            <a:tbl>
              <a:tblPr firstRow="1" bandRow="1">
                <a:tableStyleId>{5C22544A-7EE6-4342-B048-85BDC9FD1C3A}</a:tableStyleId>
              </a:tblPr>
              <a:tblGrid>
                <a:gridCol w="910320">
                  <a:extLst>
                    <a:ext uri="{9D8B030D-6E8A-4147-A177-3AD203B41FA5}">
                      <a16:colId xmlns:a16="http://schemas.microsoft.com/office/drawing/2014/main" val="2340536180"/>
                    </a:ext>
                  </a:extLst>
                </a:gridCol>
                <a:gridCol w="910324">
                  <a:extLst>
                    <a:ext uri="{9D8B030D-6E8A-4147-A177-3AD203B41FA5}">
                      <a16:colId xmlns:a16="http://schemas.microsoft.com/office/drawing/2014/main" val="2223607705"/>
                    </a:ext>
                  </a:extLst>
                </a:gridCol>
              </a:tblGrid>
              <a:tr h="219527">
                <a:tc>
                  <a:txBody>
                    <a:bodyPr/>
                    <a:lstStyle/>
                    <a:p>
                      <a:r>
                        <a:rPr lang="en-US" sz="1600" dirty="0"/>
                        <a:t>Frame</a:t>
                      </a:r>
                    </a:p>
                  </a:txBody>
                  <a:tcPr/>
                </a:tc>
                <a:tc>
                  <a:txBody>
                    <a:bodyPr/>
                    <a:lstStyle/>
                    <a:p>
                      <a:r>
                        <a:rPr lang="en-US" sz="1600" dirty="0"/>
                        <a:t>Access</a:t>
                      </a:r>
                    </a:p>
                  </a:txBody>
                  <a:tcPr/>
                </a:tc>
                <a:extLst>
                  <a:ext uri="{0D108BD9-81ED-4DB2-BD59-A6C34878D82A}">
                    <a16:rowId xmlns:a16="http://schemas.microsoft.com/office/drawing/2014/main" val="4202681401"/>
                  </a:ext>
                </a:extLst>
              </a:tr>
              <a:tr h="219527">
                <a:tc>
                  <a:txBody>
                    <a:bodyPr/>
                    <a:lstStyle/>
                    <a:p>
                      <a:r>
                        <a:rPr lang="en-US" sz="1600" dirty="0"/>
                        <a:t>47</a:t>
                      </a:r>
                    </a:p>
                  </a:txBody>
                  <a:tcPr/>
                </a:tc>
                <a:tc>
                  <a:txBody>
                    <a:bodyPr/>
                    <a:lstStyle/>
                    <a:p>
                      <a:r>
                        <a:rPr lang="en-US" sz="1600" dirty="0"/>
                        <a:t>R,W</a:t>
                      </a:r>
                    </a:p>
                  </a:txBody>
                  <a:tcPr/>
                </a:tc>
                <a:extLst>
                  <a:ext uri="{0D108BD9-81ED-4DB2-BD59-A6C34878D82A}">
                    <a16:rowId xmlns:a16="http://schemas.microsoft.com/office/drawing/2014/main" val="111645101"/>
                  </a:ext>
                </a:extLst>
              </a:tr>
              <a:tr h="219527">
                <a:tc>
                  <a:txBody>
                    <a:bodyPr/>
                    <a:lstStyle/>
                    <a:p>
                      <a:r>
                        <a:rPr lang="en-US" sz="1600" dirty="0"/>
                        <a:t>NULL</a:t>
                      </a:r>
                    </a:p>
                  </a:txBody>
                  <a:tcPr/>
                </a:tc>
                <a:tc>
                  <a:txBody>
                    <a:bodyPr/>
                    <a:lstStyle/>
                    <a:p>
                      <a:r>
                        <a:rPr lang="en-US" sz="1600" dirty="0"/>
                        <a:t>R,W</a:t>
                      </a:r>
                    </a:p>
                  </a:txBody>
                  <a:tcPr/>
                </a:tc>
                <a:extLst>
                  <a:ext uri="{0D108BD9-81ED-4DB2-BD59-A6C34878D82A}">
                    <a16:rowId xmlns:a16="http://schemas.microsoft.com/office/drawing/2014/main" val="3504091543"/>
                  </a:ext>
                </a:extLst>
              </a:tr>
              <a:tr h="219527">
                <a:tc>
                  <a:txBody>
                    <a:bodyPr/>
                    <a:lstStyle/>
                    <a:p>
                      <a:r>
                        <a:rPr lang="en-US" sz="1600" dirty="0"/>
                        <a:t>13</a:t>
                      </a:r>
                    </a:p>
                  </a:txBody>
                  <a:tcPr/>
                </a:tc>
                <a:tc>
                  <a:txBody>
                    <a:bodyPr/>
                    <a:lstStyle/>
                    <a:p>
                      <a:r>
                        <a:rPr lang="en-US" sz="1600" dirty="0"/>
                        <a:t>R,W</a:t>
                      </a:r>
                    </a:p>
                  </a:txBody>
                  <a:tcPr/>
                </a:tc>
                <a:extLst>
                  <a:ext uri="{0D108BD9-81ED-4DB2-BD59-A6C34878D82A}">
                    <a16:rowId xmlns:a16="http://schemas.microsoft.com/office/drawing/2014/main" val="902045245"/>
                  </a:ext>
                </a:extLst>
              </a:tr>
              <a:tr h="219527">
                <a:tc>
                  <a:txBody>
                    <a:bodyPr/>
                    <a:lstStyle/>
                    <a:p>
                      <a:r>
                        <a:rPr lang="en-US" sz="1600" dirty="0"/>
                        <a:t>42</a:t>
                      </a:r>
                    </a:p>
                  </a:txBody>
                  <a:tcPr/>
                </a:tc>
                <a:tc>
                  <a:txBody>
                    <a:bodyPr/>
                    <a:lstStyle/>
                    <a:p>
                      <a:r>
                        <a:rPr lang="en-US" sz="1600" dirty="0"/>
                        <a:t>R,X</a:t>
                      </a:r>
                    </a:p>
                  </a:txBody>
                  <a:tcPr/>
                </a:tc>
                <a:extLst>
                  <a:ext uri="{0D108BD9-81ED-4DB2-BD59-A6C34878D82A}">
                    <a16:rowId xmlns:a16="http://schemas.microsoft.com/office/drawing/2014/main" val="2122521055"/>
                  </a:ext>
                </a:extLst>
              </a:tr>
            </a:tbl>
          </a:graphicData>
        </a:graphic>
      </p:graphicFrame>
      <p:grpSp>
        <p:nvGrpSpPr>
          <p:cNvPr id="17" name="Group 16">
            <a:extLst>
              <a:ext uri="{FF2B5EF4-FFF2-40B4-BE49-F238E27FC236}">
                <a16:creationId xmlns:a16="http://schemas.microsoft.com/office/drawing/2014/main" id="{7F4B37F5-0047-B443-8D9F-1E2C6F16EB55}"/>
              </a:ext>
            </a:extLst>
          </p:cNvPr>
          <p:cNvGrpSpPr/>
          <p:nvPr/>
        </p:nvGrpSpPr>
        <p:grpSpPr>
          <a:xfrm>
            <a:off x="3124200" y="2141398"/>
            <a:ext cx="2094112" cy="303644"/>
            <a:chOff x="3156515" y="2286000"/>
            <a:chExt cx="1252625" cy="255069"/>
          </a:xfrm>
        </p:grpSpPr>
        <p:sp>
          <p:nvSpPr>
            <p:cNvPr id="4" name="Rectangle 3">
              <a:extLst>
                <a:ext uri="{FF2B5EF4-FFF2-40B4-BE49-F238E27FC236}">
                  <a16:creationId xmlns:a16="http://schemas.microsoft.com/office/drawing/2014/main" id="{E8111707-3926-0148-A6CE-0319357BF7A6}"/>
                </a:ext>
              </a:extLst>
            </p:cNvPr>
            <p:cNvSpPr/>
            <p:nvPr/>
          </p:nvSpPr>
          <p:spPr>
            <a:xfrm>
              <a:off x="3156515" y="2286000"/>
              <a:ext cx="751540" cy="25506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page#</a:t>
              </a:r>
            </a:p>
          </p:txBody>
        </p:sp>
        <p:sp>
          <p:nvSpPr>
            <p:cNvPr id="38" name="Rectangle 37">
              <a:extLst>
                <a:ext uri="{FF2B5EF4-FFF2-40B4-BE49-F238E27FC236}">
                  <a16:creationId xmlns:a16="http://schemas.microsoft.com/office/drawing/2014/main" id="{E78A9B94-3552-BB4A-9490-892128CDC067}"/>
                </a:ext>
              </a:extLst>
            </p:cNvPr>
            <p:cNvSpPr/>
            <p:nvPr/>
          </p:nvSpPr>
          <p:spPr>
            <a:xfrm>
              <a:off x="3908055" y="2286000"/>
              <a:ext cx="501085" cy="25506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offset</a:t>
              </a:r>
            </a:p>
          </p:txBody>
        </p:sp>
      </p:grpSp>
      <p:pic>
        <p:nvPicPr>
          <p:cNvPr id="39" name="Picture 38">
            <a:extLst>
              <a:ext uri="{FF2B5EF4-FFF2-40B4-BE49-F238E27FC236}">
                <a16:creationId xmlns:a16="http://schemas.microsoft.com/office/drawing/2014/main" id="{7D5E133B-C4CA-6B4B-AB8E-B56EC59695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5482249"/>
            <a:ext cx="1768930" cy="990600"/>
          </a:xfrm>
          <a:prstGeom prst="rect">
            <a:avLst/>
          </a:prstGeom>
        </p:spPr>
      </p:pic>
      <p:cxnSp>
        <p:nvCxnSpPr>
          <p:cNvPr id="23" name="Elbow Connector 22">
            <a:extLst>
              <a:ext uri="{FF2B5EF4-FFF2-40B4-BE49-F238E27FC236}">
                <a16:creationId xmlns:a16="http://schemas.microsoft.com/office/drawing/2014/main" id="{24DCBD5F-9504-6448-A578-A8E763D0EC48}"/>
              </a:ext>
            </a:extLst>
          </p:cNvPr>
          <p:cNvCxnSpPr>
            <a:cxnSpLocks/>
            <a:stCxn id="4" idx="2"/>
          </p:cNvCxnSpPr>
          <p:nvPr/>
        </p:nvCxnSpPr>
        <p:spPr>
          <a:xfrm rot="16200000" flipH="1">
            <a:off x="4215490" y="1981957"/>
            <a:ext cx="747863" cy="1674032"/>
          </a:xfrm>
          <a:prstGeom prst="bentConnector2">
            <a:avLst/>
          </a:prstGeom>
          <a:ln>
            <a:tailEnd type="triangle"/>
          </a:ln>
        </p:spPr>
        <p:style>
          <a:lnRef idx="2">
            <a:schemeClr val="dk1"/>
          </a:lnRef>
          <a:fillRef idx="0">
            <a:schemeClr val="dk1"/>
          </a:fillRef>
          <a:effectRef idx="1">
            <a:schemeClr val="dk1"/>
          </a:effectRef>
          <a:fontRef idx="minor">
            <a:schemeClr val="tx1"/>
          </a:fontRef>
        </p:style>
      </p:cxnSp>
      <p:grpSp>
        <p:nvGrpSpPr>
          <p:cNvPr id="40" name="Group 39">
            <a:extLst>
              <a:ext uri="{FF2B5EF4-FFF2-40B4-BE49-F238E27FC236}">
                <a16:creationId xmlns:a16="http://schemas.microsoft.com/office/drawing/2014/main" id="{3AB6D621-0D02-0445-AEE1-8CD00734AAC9}"/>
              </a:ext>
            </a:extLst>
          </p:cNvPr>
          <p:cNvGrpSpPr/>
          <p:nvPr/>
        </p:nvGrpSpPr>
        <p:grpSpPr>
          <a:xfrm>
            <a:off x="6553199" y="4344555"/>
            <a:ext cx="2566062" cy="303645"/>
            <a:chOff x="2892431" y="2285999"/>
            <a:chExt cx="1534929" cy="255070"/>
          </a:xfrm>
        </p:grpSpPr>
        <p:sp>
          <p:nvSpPr>
            <p:cNvPr id="41" name="Rectangle 40">
              <a:extLst>
                <a:ext uri="{FF2B5EF4-FFF2-40B4-BE49-F238E27FC236}">
                  <a16:creationId xmlns:a16="http://schemas.microsoft.com/office/drawing/2014/main" id="{634394C6-D3EB-D94A-B2C2-4ECC8B363379}"/>
                </a:ext>
              </a:extLst>
            </p:cNvPr>
            <p:cNvSpPr/>
            <p:nvPr/>
          </p:nvSpPr>
          <p:spPr>
            <a:xfrm>
              <a:off x="2892431" y="2286000"/>
              <a:ext cx="1015625" cy="25506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Frame[page#]</a:t>
              </a:r>
            </a:p>
          </p:txBody>
        </p:sp>
        <p:sp>
          <p:nvSpPr>
            <p:cNvPr id="42" name="Rectangle 41">
              <a:extLst>
                <a:ext uri="{FF2B5EF4-FFF2-40B4-BE49-F238E27FC236}">
                  <a16:creationId xmlns:a16="http://schemas.microsoft.com/office/drawing/2014/main" id="{750130D1-75FC-4E41-9270-F49D41A97912}"/>
                </a:ext>
              </a:extLst>
            </p:cNvPr>
            <p:cNvSpPr/>
            <p:nvPr/>
          </p:nvSpPr>
          <p:spPr>
            <a:xfrm>
              <a:off x="3908056" y="2285999"/>
              <a:ext cx="519304" cy="25507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offset</a:t>
              </a:r>
            </a:p>
          </p:txBody>
        </p:sp>
      </p:grpSp>
      <p:sp>
        <p:nvSpPr>
          <p:cNvPr id="43" name="TextBox 42">
            <a:extLst>
              <a:ext uri="{FF2B5EF4-FFF2-40B4-BE49-F238E27FC236}">
                <a16:creationId xmlns:a16="http://schemas.microsoft.com/office/drawing/2014/main" id="{6CC2C69A-7A64-7F49-8210-6E81328671DA}"/>
              </a:ext>
            </a:extLst>
          </p:cNvPr>
          <p:cNvSpPr txBox="1"/>
          <p:nvPr/>
        </p:nvSpPr>
        <p:spPr>
          <a:xfrm rot="16200000">
            <a:off x="5921860" y="3314364"/>
            <a:ext cx="543739" cy="523220"/>
          </a:xfrm>
          <a:prstGeom prst="rect">
            <a:avLst/>
          </a:prstGeom>
          <a:noFill/>
        </p:spPr>
        <p:txBody>
          <a:bodyPr wrap="none" rtlCol="0">
            <a:spAutoFit/>
          </a:bodyPr>
          <a:lstStyle/>
          <a:p>
            <a:r>
              <a:rPr lang="en-US" sz="2800" b="1" dirty="0"/>
              <a:t>…</a:t>
            </a:r>
          </a:p>
        </p:txBody>
      </p:sp>
    </p:spTree>
    <p:extLst>
      <p:ext uri="{BB962C8B-B14F-4D97-AF65-F5344CB8AC3E}">
        <p14:creationId xmlns:p14="http://schemas.microsoft.com/office/powerpoint/2010/main" val="75937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6D350-DBAC-1247-A5F3-35B2250B3B3C}"/>
              </a:ext>
            </a:extLst>
          </p:cNvPr>
          <p:cNvSpPr>
            <a:spLocks noGrp="1"/>
          </p:cNvSpPr>
          <p:nvPr>
            <p:ph type="title"/>
          </p:nvPr>
        </p:nvSpPr>
        <p:spPr/>
        <p:txBody>
          <a:bodyPr/>
          <a:lstStyle/>
          <a:p>
            <a:r>
              <a:rPr lang="en-US" dirty="0"/>
              <a:t>Exercise 3: Paging</a:t>
            </a:r>
          </a:p>
        </p:txBody>
      </p:sp>
      <p:sp>
        <p:nvSpPr>
          <p:cNvPr id="5" name="Content Placeholder 4">
            <a:extLst>
              <a:ext uri="{FF2B5EF4-FFF2-40B4-BE49-F238E27FC236}">
                <a16:creationId xmlns:a16="http://schemas.microsoft.com/office/drawing/2014/main" id="{3C3F3DC5-77C7-1941-AA32-90B3F1F37B88}"/>
              </a:ext>
            </a:extLst>
          </p:cNvPr>
          <p:cNvSpPr>
            <a:spLocks noGrp="1"/>
          </p:cNvSpPr>
          <p:nvPr>
            <p:ph idx="1"/>
          </p:nvPr>
        </p:nvSpPr>
        <p:spPr/>
        <p:txBody>
          <a:bodyPr/>
          <a:lstStyle/>
          <a:p>
            <a:pPr marL="0" indent="0">
              <a:buNone/>
            </a:pPr>
            <a:r>
              <a:rPr lang="en-US" dirty="0"/>
              <a:t>Assume that you are currently executing a process P with the following page table on a system with 16 byte pages:</a:t>
            </a:r>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What is the physical address that corresponds to the virtual address 0x147?</a:t>
            </a:r>
          </a:p>
          <a:p>
            <a:r>
              <a:rPr lang="en-US" dirty="0"/>
              <a:t>What is the physical address that corresponds to the virtual address 0x16E?</a:t>
            </a:r>
          </a:p>
        </p:txBody>
      </p:sp>
      <p:graphicFrame>
        <p:nvGraphicFramePr>
          <p:cNvPr id="4" name="Table 3">
            <a:extLst>
              <a:ext uri="{FF2B5EF4-FFF2-40B4-BE49-F238E27FC236}">
                <a16:creationId xmlns:a16="http://schemas.microsoft.com/office/drawing/2014/main" id="{42C6FCDA-DFF9-1C4A-BCE1-5F2B46767392}"/>
              </a:ext>
            </a:extLst>
          </p:cNvPr>
          <p:cNvGraphicFramePr>
            <a:graphicFrameLocks noGrp="1"/>
          </p:cNvGraphicFramePr>
          <p:nvPr/>
        </p:nvGraphicFramePr>
        <p:xfrm>
          <a:off x="1371600" y="2387184"/>
          <a:ext cx="1728402" cy="1676400"/>
        </p:xfrm>
        <a:graphic>
          <a:graphicData uri="http://schemas.openxmlformats.org/drawingml/2006/table">
            <a:tbl>
              <a:tblPr firstRow="1" bandRow="1">
                <a:tableStyleId>{5C22544A-7EE6-4342-B048-85BDC9FD1C3A}</a:tableStyleId>
              </a:tblPr>
              <a:tblGrid>
                <a:gridCol w="822497">
                  <a:extLst>
                    <a:ext uri="{9D8B030D-6E8A-4147-A177-3AD203B41FA5}">
                      <a16:colId xmlns:a16="http://schemas.microsoft.com/office/drawing/2014/main" val="3707900404"/>
                    </a:ext>
                  </a:extLst>
                </a:gridCol>
                <a:gridCol w="905905">
                  <a:extLst>
                    <a:ext uri="{9D8B030D-6E8A-4147-A177-3AD203B41FA5}">
                      <a16:colId xmlns:a16="http://schemas.microsoft.com/office/drawing/2014/main" val="2223607705"/>
                    </a:ext>
                  </a:extLst>
                </a:gridCol>
              </a:tblGrid>
              <a:tr h="219527">
                <a:tc>
                  <a:txBody>
                    <a:bodyPr/>
                    <a:lstStyle/>
                    <a:p>
                      <a:r>
                        <a:rPr lang="en-US" sz="1600" dirty="0"/>
                        <a:t>Frame</a:t>
                      </a:r>
                    </a:p>
                  </a:txBody>
                  <a:tcPr/>
                </a:tc>
                <a:tc>
                  <a:txBody>
                    <a:bodyPr/>
                    <a:lstStyle/>
                    <a:p>
                      <a:r>
                        <a:rPr lang="en-US" sz="1600" dirty="0"/>
                        <a:t>Access</a:t>
                      </a:r>
                    </a:p>
                  </a:txBody>
                  <a:tcPr/>
                </a:tc>
                <a:extLst>
                  <a:ext uri="{0D108BD9-81ED-4DB2-BD59-A6C34878D82A}">
                    <a16:rowId xmlns:a16="http://schemas.microsoft.com/office/drawing/2014/main" val="4202681401"/>
                  </a:ext>
                </a:extLst>
              </a:tr>
              <a:tr h="219527">
                <a:tc>
                  <a:txBody>
                    <a:bodyPr/>
                    <a:lstStyle/>
                    <a:p>
                      <a:r>
                        <a:rPr lang="en-US" sz="1600" dirty="0"/>
                        <a:t>0x47</a:t>
                      </a:r>
                    </a:p>
                  </a:txBody>
                  <a:tcPr/>
                </a:tc>
                <a:tc>
                  <a:txBody>
                    <a:bodyPr/>
                    <a:lstStyle/>
                    <a:p>
                      <a:r>
                        <a:rPr lang="en-US" sz="1600" dirty="0"/>
                        <a:t>R,W</a:t>
                      </a:r>
                    </a:p>
                  </a:txBody>
                  <a:tcPr/>
                </a:tc>
                <a:extLst>
                  <a:ext uri="{0D108BD9-81ED-4DB2-BD59-A6C34878D82A}">
                    <a16:rowId xmlns:a16="http://schemas.microsoft.com/office/drawing/2014/main" val="111645101"/>
                  </a:ext>
                </a:extLst>
              </a:tr>
              <a:tr h="219527">
                <a:tc>
                  <a:txBody>
                    <a:bodyPr/>
                    <a:lstStyle/>
                    <a:p>
                      <a:r>
                        <a:rPr lang="en-US" sz="1600" dirty="0"/>
                        <a:t>0xF4</a:t>
                      </a:r>
                    </a:p>
                  </a:txBody>
                  <a:tcPr/>
                </a:tc>
                <a:tc>
                  <a:txBody>
                    <a:bodyPr/>
                    <a:lstStyle/>
                    <a:p>
                      <a:r>
                        <a:rPr lang="en-US" sz="1600" dirty="0"/>
                        <a:t>R,W</a:t>
                      </a:r>
                    </a:p>
                  </a:txBody>
                  <a:tcPr/>
                </a:tc>
                <a:extLst>
                  <a:ext uri="{0D108BD9-81ED-4DB2-BD59-A6C34878D82A}">
                    <a16:rowId xmlns:a16="http://schemas.microsoft.com/office/drawing/2014/main" val="3504091543"/>
                  </a:ext>
                </a:extLst>
              </a:tr>
              <a:tr h="219527">
                <a:tc>
                  <a:txBody>
                    <a:bodyPr/>
                    <a:lstStyle/>
                    <a:p>
                      <a:r>
                        <a:rPr lang="en-US" sz="1600" dirty="0"/>
                        <a:t>NULL</a:t>
                      </a:r>
                    </a:p>
                  </a:txBody>
                  <a:tcPr/>
                </a:tc>
                <a:tc>
                  <a:txBody>
                    <a:bodyPr/>
                    <a:lstStyle/>
                    <a:p>
                      <a:r>
                        <a:rPr lang="en-US" sz="1600" dirty="0"/>
                        <a:t>R,W</a:t>
                      </a:r>
                    </a:p>
                  </a:txBody>
                  <a:tcPr/>
                </a:tc>
                <a:extLst>
                  <a:ext uri="{0D108BD9-81ED-4DB2-BD59-A6C34878D82A}">
                    <a16:rowId xmlns:a16="http://schemas.microsoft.com/office/drawing/2014/main" val="902045245"/>
                  </a:ext>
                </a:extLst>
              </a:tr>
              <a:tr h="219527">
                <a:tc>
                  <a:txBody>
                    <a:bodyPr/>
                    <a:lstStyle/>
                    <a:p>
                      <a:r>
                        <a:rPr lang="en-US" sz="1600" dirty="0"/>
                        <a:t>0x23</a:t>
                      </a:r>
                    </a:p>
                  </a:txBody>
                  <a:tcPr/>
                </a:tc>
                <a:tc>
                  <a:txBody>
                    <a:bodyPr/>
                    <a:lstStyle/>
                    <a:p>
                      <a:r>
                        <a:rPr lang="en-US" sz="1600" dirty="0"/>
                        <a:t>R,X</a:t>
                      </a:r>
                    </a:p>
                  </a:txBody>
                  <a:tcPr/>
                </a:tc>
                <a:extLst>
                  <a:ext uri="{0D108BD9-81ED-4DB2-BD59-A6C34878D82A}">
                    <a16:rowId xmlns:a16="http://schemas.microsoft.com/office/drawing/2014/main" val="2122521055"/>
                  </a:ext>
                </a:extLst>
              </a:tr>
            </a:tbl>
          </a:graphicData>
        </a:graphic>
      </p:graphicFrame>
      <p:sp>
        <p:nvSpPr>
          <p:cNvPr id="9" name="TextBox 8">
            <a:extLst>
              <a:ext uri="{FF2B5EF4-FFF2-40B4-BE49-F238E27FC236}">
                <a16:creationId xmlns:a16="http://schemas.microsoft.com/office/drawing/2014/main" id="{BB3826E0-D351-9648-A757-FB509D9805F8}"/>
              </a:ext>
            </a:extLst>
          </p:cNvPr>
          <p:cNvSpPr txBox="1"/>
          <p:nvPr/>
        </p:nvSpPr>
        <p:spPr>
          <a:xfrm rot="16200000">
            <a:off x="872581" y="2391102"/>
            <a:ext cx="415498" cy="369332"/>
          </a:xfrm>
          <a:prstGeom prst="rect">
            <a:avLst/>
          </a:prstGeom>
          <a:noFill/>
        </p:spPr>
        <p:txBody>
          <a:bodyPr wrap="none" rtlCol="0">
            <a:spAutoFit/>
          </a:bodyPr>
          <a:lstStyle/>
          <a:p>
            <a:r>
              <a:rPr lang="en-US" dirty="0"/>
              <a:t>…</a:t>
            </a:r>
          </a:p>
        </p:txBody>
      </p:sp>
      <p:sp>
        <p:nvSpPr>
          <p:cNvPr id="10" name="TextBox 9">
            <a:extLst>
              <a:ext uri="{FF2B5EF4-FFF2-40B4-BE49-F238E27FC236}">
                <a16:creationId xmlns:a16="http://schemas.microsoft.com/office/drawing/2014/main" id="{6A08849F-5B51-2649-A153-338794D3E353}"/>
              </a:ext>
            </a:extLst>
          </p:cNvPr>
          <p:cNvSpPr txBox="1"/>
          <p:nvPr/>
        </p:nvSpPr>
        <p:spPr>
          <a:xfrm rot="16200000">
            <a:off x="872581" y="3980925"/>
            <a:ext cx="415498" cy="369332"/>
          </a:xfrm>
          <a:prstGeom prst="rect">
            <a:avLst/>
          </a:prstGeom>
          <a:noFill/>
        </p:spPr>
        <p:txBody>
          <a:bodyPr wrap="none" rtlCol="0">
            <a:spAutoFit/>
          </a:bodyPr>
          <a:lstStyle/>
          <a:p>
            <a:r>
              <a:rPr lang="en-US" dirty="0"/>
              <a:t>…</a:t>
            </a:r>
          </a:p>
        </p:txBody>
      </p:sp>
      <p:sp>
        <p:nvSpPr>
          <p:cNvPr id="11" name="Rectangle 10">
            <a:extLst>
              <a:ext uri="{FF2B5EF4-FFF2-40B4-BE49-F238E27FC236}">
                <a16:creationId xmlns:a16="http://schemas.microsoft.com/office/drawing/2014/main" id="{3704D8B4-D09A-5D40-8F60-AB290C5769AD}"/>
              </a:ext>
            </a:extLst>
          </p:cNvPr>
          <p:cNvSpPr/>
          <p:nvPr/>
        </p:nvSpPr>
        <p:spPr>
          <a:xfrm>
            <a:off x="4191000" y="4648200"/>
            <a:ext cx="1295400"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00010100</a:t>
            </a:r>
          </a:p>
        </p:txBody>
      </p:sp>
      <p:sp>
        <p:nvSpPr>
          <p:cNvPr id="12" name="Rectangle 11">
            <a:extLst>
              <a:ext uri="{FF2B5EF4-FFF2-40B4-BE49-F238E27FC236}">
                <a16:creationId xmlns:a16="http://schemas.microsoft.com/office/drawing/2014/main" id="{18F5EC38-71A6-9D40-961A-6163EF4F7486}"/>
              </a:ext>
            </a:extLst>
          </p:cNvPr>
          <p:cNvSpPr/>
          <p:nvPr/>
        </p:nvSpPr>
        <p:spPr>
          <a:xfrm>
            <a:off x="5486400" y="4648200"/>
            <a:ext cx="685800"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0111</a:t>
            </a:r>
          </a:p>
        </p:txBody>
      </p:sp>
      <p:sp>
        <p:nvSpPr>
          <p:cNvPr id="13" name="TextBox 12">
            <a:extLst>
              <a:ext uri="{FF2B5EF4-FFF2-40B4-BE49-F238E27FC236}">
                <a16:creationId xmlns:a16="http://schemas.microsoft.com/office/drawing/2014/main" id="{7295C3CD-4CA0-5C41-B465-9095AF9DFFB0}"/>
              </a:ext>
            </a:extLst>
          </p:cNvPr>
          <p:cNvSpPr txBox="1"/>
          <p:nvPr/>
        </p:nvSpPr>
        <p:spPr>
          <a:xfrm>
            <a:off x="6324600" y="4569767"/>
            <a:ext cx="1042273" cy="461665"/>
          </a:xfrm>
          <a:prstGeom prst="rect">
            <a:avLst/>
          </a:prstGeom>
          <a:noFill/>
        </p:spPr>
        <p:txBody>
          <a:bodyPr wrap="none" rtlCol="0">
            <a:spAutoFit/>
          </a:bodyPr>
          <a:lstStyle/>
          <a:p>
            <a:r>
              <a:rPr lang="en-US" sz="2400" b="1" dirty="0">
                <a:solidFill>
                  <a:schemeClr val="accent1"/>
                </a:solidFill>
              </a:rPr>
              <a:t>0x237</a:t>
            </a:r>
          </a:p>
        </p:txBody>
      </p:sp>
      <p:sp>
        <p:nvSpPr>
          <p:cNvPr id="14" name="Rectangle 13">
            <a:extLst>
              <a:ext uri="{FF2B5EF4-FFF2-40B4-BE49-F238E27FC236}">
                <a16:creationId xmlns:a16="http://schemas.microsoft.com/office/drawing/2014/main" id="{3E26AF6D-4965-5B4D-B5E8-1E415937B20E}"/>
              </a:ext>
            </a:extLst>
          </p:cNvPr>
          <p:cNvSpPr/>
          <p:nvPr/>
        </p:nvSpPr>
        <p:spPr>
          <a:xfrm>
            <a:off x="4191000" y="5410199"/>
            <a:ext cx="1295400"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00010110</a:t>
            </a:r>
          </a:p>
        </p:txBody>
      </p:sp>
      <p:sp>
        <p:nvSpPr>
          <p:cNvPr id="15" name="Rectangle 14">
            <a:extLst>
              <a:ext uri="{FF2B5EF4-FFF2-40B4-BE49-F238E27FC236}">
                <a16:creationId xmlns:a16="http://schemas.microsoft.com/office/drawing/2014/main" id="{5D6C8506-2AFF-544E-BA3C-1AABA62AEE76}"/>
              </a:ext>
            </a:extLst>
          </p:cNvPr>
          <p:cNvSpPr/>
          <p:nvPr/>
        </p:nvSpPr>
        <p:spPr>
          <a:xfrm>
            <a:off x="5486400" y="5410199"/>
            <a:ext cx="685800"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1110</a:t>
            </a:r>
          </a:p>
        </p:txBody>
      </p:sp>
      <p:sp>
        <p:nvSpPr>
          <p:cNvPr id="16" name="TextBox 15">
            <a:extLst>
              <a:ext uri="{FF2B5EF4-FFF2-40B4-BE49-F238E27FC236}">
                <a16:creationId xmlns:a16="http://schemas.microsoft.com/office/drawing/2014/main" id="{E325C041-56A7-3044-B4A1-7342BDA8962E}"/>
              </a:ext>
            </a:extLst>
          </p:cNvPr>
          <p:cNvSpPr txBox="1"/>
          <p:nvPr/>
        </p:nvSpPr>
        <p:spPr>
          <a:xfrm>
            <a:off x="6324600" y="5331766"/>
            <a:ext cx="1091966" cy="461665"/>
          </a:xfrm>
          <a:prstGeom prst="rect">
            <a:avLst/>
          </a:prstGeom>
          <a:noFill/>
        </p:spPr>
        <p:txBody>
          <a:bodyPr wrap="none" rtlCol="0">
            <a:spAutoFit/>
          </a:bodyPr>
          <a:lstStyle/>
          <a:p>
            <a:r>
              <a:rPr lang="en-US" sz="2400" b="1" dirty="0">
                <a:solidFill>
                  <a:schemeClr val="accent1"/>
                </a:solidFill>
              </a:rPr>
              <a:t>0xF4E</a:t>
            </a:r>
          </a:p>
        </p:txBody>
      </p:sp>
      <p:sp>
        <p:nvSpPr>
          <p:cNvPr id="60" name="TextBox 59">
            <a:extLst>
              <a:ext uri="{FF2B5EF4-FFF2-40B4-BE49-F238E27FC236}">
                <a16:creationId xmlns:a16="http://schemas.microsoft.com/office/drawing/2014/main" id="{A8C26BD5-0F9D-8743-8824-B7799C8AE7B9}"/>
              </a:ext>
            </a:extLst>
          </p:cNvPr>
          <p:cNvSpPr txBox="1"/>
          <p:nvPr/>
        </p:nvSpPr>
        <p:spPr>
          <a:xfrm>
            <a:off x="776992" y="3375285"/>
            <a:ext cx="728270" cy="369332"/>
          </a:xfrm>
          <a:prstGeom prst="rect">
            <a:avLst/>
          </a:prstGeom>
          <a:noFill/>
        </p:spPr>
        <p:txBody>
          <a:bodyPr wrap="square" rtlCol="0">
            <a:spAutoFit/>
          </a:bodyPr>
          <a:lstStyle/>
          <a:p>
            <a:r>
              <a:rPr lang="en-US" dirty="0"/>
              <a:t>0x15</a:t>
            </a:r>
          </a:p>
        </p:txBody>
      </p:sp>
      <p:sp>
        <p:nvSpPr>
          <p:cNvPr id="61" name="TextBox 60">
            <a:extLst>
              <a:ext uri="{FF2B5EF4-FFF2-40B4-BE49-F238E27FC236}">
                <a16:creationId xmlns:a16="http://schemas.microsoft.com/office/drawing/2014/main" id="{C924B7A3-35E5-9A43-9427-76567A35F489}"/>
              </a:ext>
            </a:extLst>
          </p:cNvPr>
          <p:cNvSpPr txBox="1"/>
          <p:nvPr/>
        </p:nvSpPr>
        <p:spPr>
          <a:xfrm>
            <a:off x="762001" y="3720059"/>
            <a:ext cx="728270" cy="369332"/>
          </a:xfrm>
          <a:prstGeom prst="rect">
            <a:avLst/>
          </a:prstGeom>
          <a:noFill/>
        </p:spPr>
        <p:txBody>
          <a:bodyPr wrap="square" rtlCol="0">
            <a:spAutoFit/>
          </a:bodyPr>
          <a:lstStyle/>
          <a:p>
            <a:r>
              <a:rPr lang="en-US" dirty="0"/>
              <a:t>0x14</a:t>
            </a:r>
          </a:p>
        </p:txBody>
      </p:sp>
      <p:sp>
        <p:nvSpPr>
          <p:cNvPr id="62" name="TextBox 61">
            <a:extLst>
              <a:ext uri="{FF2B5EF4-FFF2-40B4-BE49-F238E27FC236}">
                <a16:creationId xmlns:a16="http://schemas.microsoft.com/office/drawing/2014/main" id="{4F32526D-FC9C-D04F-BA86-38C7E0688B1A}"/>
              </a:ext>
            </a:extLst>
          </p:cNvPr>
          <p:cNvSpPr txBox="1"/>
          <p:nvPr/>
        </p:nvSpPr>
        <p:spPr>
          <a:xfrm>
            <a:off x="791983" y="2686986"/>
            <a:ext cx="732017" cy="369332"/>
          </a:xfrm>
          <a:prstGeom prst="rect">
            <a:avLst/>
          </a:prstGeom>
          <a:noFill/>
        </p:spPr>
        <p:txBody>
          <a:bodyPr wrap="square" rtlCol="0">
            <a:spAutoFit/>
          </a:bodyPr>
          <a:lstStyle/>
          <a:p>
            <a:r>
              <a:rPr lang="en-US" dirty="0"/>
              <a:t>0x17</a:t>
            </a:r>
          </a:p>
        </p:txBody>
      </p:sp>
      <p:sp>
        <p:nvSpPr>
          <p:cNvPr id="63" name="TextBox 62">
            <a:extLst>
              <a:ext uri="{FF2B5EF4-FFF2-40B4-BE49-F238E27FC236}">
                <a16:creationId xmlns:a16="http://schemas.microsoft.com/office/drawing/2014/main" id="{CC92EE2B-9729-7749-9610-8D68CD4F09B7}"/>
              </a:ext>
            </a:extLst>
          </p:cNvPr>
          <p:cNvSpPr txBox="1"/>
          <p:nvPr/>
        </p:nvSpPr>
        <p:spPr>
          <a:xfrm>
            <a:off x="776992" y="3031760"/>
            <a:ext cx="732017" cy="369332"/>
          </a:xfrm>
          <a:prstGeom prst="rect">
            <a:avLst/>
          </a:prstGeom>
          <a:noFill/>
        </p:spPr>
        <p:txBody>
          <a:bodyPr wrap="square" rtlCol="0">
            <a:spAutoFit/>
          </a:bodyPr>
          <a:lstStyle/>
          <a:p>
            <a:r>
              <a:rPr lang="en-US" dirty="0"/>
              <a:t>0x16</a:t>
            </a:r>
          </a:p>
        </p:txBody>
      </p:sp>
      <p:sp>
        <p:nvSpPr>
          <p:cNvPr id="3" name="Rectangle 2">
            <a:extLst>
              <a:ext uri="{FF2B5EF4-FFF2-40B4-BE49-F238E27FC236}">
                <a16:creationId xmlns:a16="http://schemas.microsoft.com/office/drawing/2014/main" id="{5A22BA75-B1A5-C548-ABAB-7A295B33918C}"/>
              </a:ext>
            </a:extLst>
          </p:cNvPr>
          <p:cNvSpPr/>
          <p:nvPr/>
        </p:nvSpPr>
        <p:spPr>
          <a:xfrm>
            <a:off x="4106092" y="4569767"/>
            <a:ext cx="3432302" cy="461665"/>
          </a:xfrm>
          <a:prstGeom prst="rect">
            <a:avLst/>
          </a:prstGeom>
          <a:solidFill>
            <a:srgbClr val="FC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408644B-FE81-5D27-626F-05937E9972BF}"/>
              </a:ext>
            </a:extLst>
          </p:cNvPr>
          <p:cNvSpPr/>
          <p:nvPr/>
        </p:nvSpPr>
        <p:spPr>
          <a:xfrm>
            <a:off x="4121332" y="5379718"/>
            <a:ext cx="3432302" cy="461665"/>
          </a:xfrm>
          <a:prstGeom prst="rect">
            <a:avLst/>
          </a:prstGeom>
          <a:solidFill>
            <a:srgbClr val="FC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0240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animBg="1"/>
      <p:bldP spid="15" grpId="0" animBg="1"/>
      <p:bldP spid="16" grpId="0"/>
      <p:bldP spid="3"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ED146CA-D4AE-F9CD-C620-ECDCD197A248}"/>
              </a:ext>
            </a:extLst>
          </p:cNvPr>
          <p:cNvSpPr/>
          <p:nvPr/>
        </p:nvSpPr>
        <p:spPr>
          <a:xfrm>
            <a:off x="6456089" y="2921257"/>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2" name="Rectangle 11">
            <a:extLst>
              <a:ext uri="{FF2B5EF4-FFF2-40B4-BE49-F238E27FC236}">
                <a16:creationId xmlns:a16="http://schemas.microsoft.com/office/drawing/2014/main" id="{17C5CC34-BEDE-AB27-7296-99EBFA18DE0A}"/>
              </a:ext>
            </a:extLst>
          </p:cNvPr>
          <p:cNvSpPr/>
          <p:nvPr/>
        </p:nvSpPr>
        <p:spPr>
          <a:xfrm>
            <a:off x="6456089" y="4744132"/>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C866D350-DBAC-1247-A5F3-35B2250B3B3C}"/>
              </a:ext>
            </a:extLst>
          </p:cNvPr>
          <p:cNvSpPr>
            <a:spLocks noGrp="1"/>
          </p:cNvSpPr>
          <p:nvPr>
            <p:ph type="title"/>
          </p:nvPr>
        </p:nvSpPr>
        <p:spPr/>
        <p:txBody>
          <a:bodyPr/>
          <a:lstStyle/>
          <a:p>
            <a:r>
              <a:rPr lang="en-US" dirty="0"/>
              <a:t>Exercise 3: Paging</a:t>
            </a:r>
          </a:p>
        </p:txBody>
      </p:sp>
      <p:sp>
        <p:nvSpPr>
          <p:cNvPr id="5" name="Content Placeholder 4">
            <a:extLst>
              <a:ext uri="{FF2B5EF4-FFF2-40B4-BE49-F238E27FC236}">
                <a16:creationId xmlns:a16="http://schemas.microsoft.com/office/drawing/2014/main" id="{3C3F3DC5-77C7-1941-AA32-90B3F1F37B88}"/>
              </a:ext>
            </a:extLst>
          </p:cNvPr>
          <p:cNvSpPr>
            <a:spLocks noGrp="1"/>
          </p:cNvSpPr>
          <p:nvPr>
            <p:ph idx="1"/>
          </p:nvPr>
        </p:nvSpPr>
        <p:spPr/>
        <p:txBody>
          <a:bodyPr/>
          <a:lstStyle/>
          <a:p>
            <a:pPr marL="0" indent="0">
              <a:buNone/>
            </a:pPr>
            <a:r>
              <a:rPr lang="en-US" dirty="0"/>
              <a:t>Assume that you are currently executing a process P with the following page table on a system with 16 byte pages:</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42C6FCDA-DFF9-1C4A-BCE1-5F2B46767392}"/>
              </a:ext>
            </a:extLst>
          </p:cNvPr>
          <p:cNvGraphicFramePr>
            <a:graphicFrameLocks noGrp="1"/>
          </p:cNvGraphicFramePr>
          <p:nvPr/>
        </p:nvGraphicFramePr>
        <p:xfrm>
          <a:off x="1371600" y="2387184"/>
          <a:ext cx="1728402" cy="1676400"/>
        </p:xfrm>
        <a:graphic>
          <a:graphicData uri="http://schemas.openxmlformats.org/drawingml/2006/table">
            <a:tbl>
              <a:tblPr firstRow="1" bandRow="1">
                <a:tableStyleId>{5C22544A-7EE6-4342-B048-85BDC9FD1C3A}</a:tableStyleId>
              </a:tblPr>
              <a:tblGrid>
                <a:gridCol w="822497">
                  <a:extLst>
                    <a:ext uri="{9D8B030D-6E8A-4147-A177-3AD203B41FA5}">
                      <a16:colId xmlns:a16="http://schemas.microsoft.com/office/drawing/2014/main" val="3707900404"/>
                    </a:ext>
                  </a:extLst>
                </a:gridCol>
                <a:gridCol w="905905">
                  <a:extLst>
                    <a:ext uri="{9D8B030D-6E8A-4147-A177-3AD203B41FA5}">
                      <a16:colId xmlns:a16="http://schemas.microsoft.com/office/drawing/2014/main" val="2223607705"/>
                    </a:ext>
                  </a:extLst>
                </a:gridCol>
              </a:tblGrid>
              <a:tr h="219527">
                <a:tc>
                  <a:txBody>
                    <a:bodyPr/>
                    <a:lstStyle/>
                    <a:p>
                      <a:r>
                        <a:rPr lang="en-US" sz="1600" dirty="0"/>
                        <a:t>Frame</a:t>
                      </a:r>
                    </a:p>
                  </a:txBody>
                  <a:tcPr/>
                </a:tc>
                <a:tc>
                  <a:txBody>
                    <a:bodyPr/>
                    <a:lstStyle/>
                    <a:p>
                      <a:r>
                        <a:rPr lang="en-US" sz="1600" dirty="0"/>
                        <a:t>Access</a:t>
                      </a:r>
                    </a:p>
                  </a:txBody>
                  <a:tcPr/>
                </a:tc>
                <a:extLst>
                  <a:ext uri="{0D108BD9-81ED-4DB2-BD59-A6C34878D82A}">
                    <a16:rowId xmlns:a16="http://schemas.microsoft.com/office/drawing/2014/main" val="4202681401"/>
                  </a:ext>
                </a:extLst>
              </a:tr>
              <a:tr h="219527">
                <a:tc>
                  <a:txBody>
                    <a:bodyPr/>
                    <a:lstStyle/>
                    <a:p>
                      <a:r>
                        <a:rPr lang="en-US" sz="1600" dirty="0"/>
                        <a:t>0x47</a:t>
                      </a:r>
                    </a:p>
                  </a:txBody>
                  <a:tcPr/>
                </a:tc>
                <a:tc>
                  <a:txBody>
                    <a:bodyPr/>
                    <a:lstStyle/>
                    <a:p>
                      <a:r>
                        <a:rPr lang="en-US" sz="1600" dirty="0"/>
                        <a:t>R,W</a:t>
                      </a:r>
                    </a:p>
                  </a:txBody>
                  <a:tcPr/>
                </a:tc>
                <a:extLst>
                  <a:ext uri="{0D108BD9-81ED-4DB2-BD59-A6C34878D82A}">
                    <a16:rowId xmlns:a16="http://schemas.microsoft.com/office/drawing/2014/main" val="111645101"/>
                  </a:ext>
                </a:extLst>
              </a:tr>
              <a:tr h="219527">
                <a:tc>
                  <a:txBody>
                    <a:bodyPr/>
                    <a:lstStyle/>
                    <a:p>
                      <a:r>
                        <a:rPr lang="en-US" sz="1600" dirty="0"/>
                        <a:t>0xF4</a:t>
                      </a:r>
                    </a:p>
                  </a:txBody>
                  <a:tcPr/>
                </a:tc>
                <a:tc>
                  <a:txBody>
                    <a:bodyPr/>
                    <a:lstStyle/>
                    <a:p>
                      <a:r>
                        <a:rPr lang="en-US" sz="1600" dirty="0"/>
                        <a:t>R,W</a:t>
                      </a:r>
                    </a:p>
                  </a:txBody>
                  <a:tcPr/>
                </a:tc>
                <a:extLst>
                  <a:ext uri="{0D108BD9-81ED-4DB2-BD59-A6C34878D82A}">
                    <a16:rowId xmlns:a16="http://schemas.microsoft.com/office/drawing/2014/main" val="3504091543"/>
                  </a:ext>
                </a:extLst>
              </a:tr>
              <a:tr h="219527">
                <a:tc>
                  <a:txBody>
                    <a:bodyPr/>
                    <a:lstStyle/>
                    <a:p>
                      <a:r>
                        <a:rPr lang="en-US" sz="1600" dirty="0"/>
                        <a:t>NULL</a:t>
                      </a:r>
                    </a:p>
                  </a:txBody>
                  <a:tcPr/>
                </a:tc>
                <a:tc>
                  <a:txBody>
                    <a:bodyPr/>
                    <a:lstStyle/>
                    <a:p>
                      <a:r>
                        <a:rPr lang="en-US" sz="1600" dirty="0"/>
                        <a:t>R,W</a:t>
                      </a:r>
                    </a:p>
                  </a:txBody>
                  <a:tcPr/>
                </a:tc>
                <a:extLst>
                  <a:ext uri="{0D108BD9-81ED-4DB2-BD59-A6C34878D82A}">
                    <a16:rowId xmlns:a16="http://schemas.microsoft.com/office/drawing/2014/main" val="902045245"/>
                  </a:ext>
                </a:extLst>
              </a:tr>
              <a:tr h="219527">
                <a:tc>
                  <a:txBody>
                    <a:bodyPr/>
                    <a:lstStyle/>
                    <a:p>
                      <a:r>
                        <a:rPr lang="en-US" sz="1600" dirty="0"/>
                        <a:t>0x23</a:t>
                      </a:r>
                    </a:p>
                  </a:txBody>
                  <a:tcPr/>
                </a:tc>
                <a:tc>
                  <a:txBody>
                    <a:bodyPr/>
                    <a:lstStyle/>
                    <a:p>
                      <a:r>
                        <a:rPr lang="en-US" sz="1600" dirty="0"/>
                        <a:t>R,X</a:t>
                      </a:r>
                    </a:p>
                  </a:txBody>
                  <a:tcPr/>
                </a:tc>
                <a:extLst>
                  <a:ext uri="{0D108BD9-81ED-4DB2-BD59-A6C34878D82A}">
                    <a16:rowId xmlns:a16="http://schemas.microsoft.com/office/drawing/2014/main" val="2122521055"/>
                  </a:ext>
                </a:extLst>
              </a:tr>
            </a:tbl>
          </a:graphicData>
        </a:graphic>
      </p:graphicFrame>
      <p:sp>
        <p:nvSpPr>
          <p:cNvPr id="9" name="TextBox 8">
            <a:extLst>
              <a:ext uri="{FF2B5EF4-FFF2-40B4-BE49-F238E27FC236}">
                <a16:creationId xmlns:a16="http://schemas.microsoft.com/office/drawing/2014/main" id="{BB3826E0-D351-9648-A757-FB509D9805F8}"/>
              </a:ext>
            </a:extLst>
          </p:cNvPr>
          <p:cNvSpPr txBox="1"/>
          <p:nvPr/>
        </p:nvSpPr>
        <p:spPr>
          <a:xfrm rot="16200000">
            <a:off x="872581" y="2391102"/>
            <a:ext cx="415498" cy="369332"/>
          </a:xfrm>
          <a:prstGeom prst="rect">
            <a:avLst/>
          </a:prstGeom>
          <a:noFill/>
        </p:spPr>
        <p:txBody>
          <a:bodyPr wrap="none" rtlCol="0">
            <a:spAutoFit/>
          </a:bodyPr>
          <a:lstStyle/>
          <a:p>
            <a:r>
              <a:rPr lang="en-US" dirty="0"/>
              <a:t>…</a:t>
            </a:r>
          </a:p>
        </p:txBody>
      </p:sp>
      <p:sp>
        <p:nvSpPr>
          <p:cNvPr id="10" name="TextBox 9">
            <a:extLst>
              <a:ext uri="{FF2B5EF4-FFF2-40B4-BE49-F238E27FC236}">
                <a16:creationId xmlns:a16="http://schemas.microsoft.com/office/drawing/2014/main" id="{6A08849F-5B51-2649-A153-338794D3E353}"/>
              </a:ext>
            </a:extLst>
          </p:cNvPr>
          <p:cNvSpPr txBox="1"/>
          <p:nvPr/>
        </p:nvSpPr>
        <p:spPr>
          <a:xfrm rot="16200000">
            <a:off x="872581" y="3980925"/>
            <a:ext cx="415498" cy="369332"/>
          </a:xfrm>
          <a:prstGeom prst="rect">
            <a:avLst/>
          </a:prstGeom>
          <a:noFill/>
        </p:spPr>
        <p:txBody>
          <a:bodyPr wrap="none" rtlCol="0">
            <a:spAutoFit/>
          </a:bodyPr>
          <a:lstStyle/>
          <a:p>
            <a:r>
              <a:rPr lang="en-US" dirty="0"/>
              <a:t>…</a:t>
            </a:r>
          </a:p>
        </p:txBody>
      </p:sp>
      <p:sp>
        <p:nvSpPr>
          <p:cNvPr id="18" name="Rectangle 17">
            <a:extLst>
              <a:ext uri="{FF2B5EF4-FFF2-40B4-BE49-F238E27FC236}">
                <a16:creationId xmlns:a16="http://schemas.microsoft.com/office/drawing/2014/main" id="{89A8C545-0E8B-5345-8F12-9B3509258CBC}"/>
              </a:ext>
            </a:extLst>
          </p:cNvPr>
          <p:cNvSpPr/>
          <p:nvPr/>
        </p:nvSpPr>
        <p:spPr>
          <a:xfrm>
            <a:off x="6457097" y="2696330"/>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0" name="Rectangle 19">
            <a:extLst>
              <a:ext uri="{FF2B5EF4-FFF2-40B4-BE49-F238E27FC236}">
                <a16:creationId xmlns:a16="http://schemas.microsoft.com/office/drawing/2014/main" id="{650C337E-4CC1-4449-AD8D-206C8904B1EF}"/>
              </a:ext>
            </a:extLst>
          </p:cNvPr>
          <p:cNvSpPr/>
          <p:nvPr/>
        </p:nvSpPr>
        <p:spPr>
          <a:xfrm>
            <a:off x="6457743" y="3149185"/>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1" name="Rectangle 20">
            <a:extLst>
              <a:ext uri="{FF2B5EF4-FFF2-40B4-BE49-F238E27FC236}">
                <a16:creationId xmlns:a16="http://schemas.microsoft.com/office/drawing/2014/main" id="{4D036B05-0DE2-4641-896C-09C125186D57}"/>
              </a:ext>
            </a:extLst>
          </p:cNvPr>
          <p:cNvSpPr/>
          <p:nvPr/>
        </p:nvSpPr>
        <p:spPr>
          <a:xfrm>
            <a:off x="6457097" y="3373766"/>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2" name="Rectangle 21">
            <a:extLst>
              <a:ext uri="{FF2B5EF4-FFF2-40B4-BE49-F238E27FC236}">
                <a16:creationId xmlns:a16="http://schemas.microsoft.com/office/drawing/2014/main" id="{AC983B64-B605-954A-AD54-83FF1AE8779A}"/>
              </a:ext>
            </a:extLst>
          </p:cNvPr>
          <p:cNvSpPr/>
          <p:nvPr/>
        </p:nvSpPr>
        <p:spPr>
          <a:xfrm>
            <a:off x="6459066" y="3600607"/>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3" name="Rectangle 22">
            <a:extLst>
              <a:ext uri="{FF2B5EF4-FFF2-40B4-BE49-F238E27FC236}">
                <a16:creationId xmlns:a16="http://schemas.microsoft.com/office/drawing/2014/main" id="{3A15D6F3-A703-1641-A04C-CFF5ACA4680B}"/>
              </a:ext>
            </a:extLst>
          </p:cNvPr>
          <p:cNvSpPr/>
          <p:nvPr/>
        </p:nvSpPr>
        <p:spPr>
          <a:xfrm>
            <a:off x="6459066" y="3828157"/>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8" name="Rectangle 27">
            <a:extLst>
              <a:ext uri="{FF2B5EF4-FFF2-40B4-BE49-F238E27FC236}">
                <a16:creationId xmlns:a16="http://schemas.microsoft.com/office/drawing/2014/main" id="{ABD619B0-354F-A147-9795-7BC1A40E580F}"/>
              </a:ext>
            </a:extLst>
          </p:cNvPr>
          <p:cNvSpPr/>
          <p:nvPr/>
        </p:nvSpPr>
        <p:spPr>
          <a:xfrm>
            <a:off x="6461701" y="4964083"/>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9" name="Rectangle 28">
            <a:extLst>
              <a:ext uri="{FF2B5EF4-FFF2-40B4-BE49-F238E27FC236}">
                <a16:creationId xmlns:a16="http://schemas.microsoft.com/office/drawing/2014/main" id="{CE6EECFA-2235-7846-8EDE-FD5454A03360}"/>
              </a:ext>
            </a:extLst>
          </p:cNvPr>
          <p:cNvSpPr/>
          <p:nvPr/>
        </p:nvSpPr>
        <p:spPr>
          <a:xfrm>
            <a:off x="6461055" y="5188664"/>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2" name="Rectangle 31">
            <a:extLst>
              <a:ext uri="{FF2B5EF4-FFF2-40B4-BE49-F238E27FC236}">
                <a16:creationId xmlns:a16="http://schemas.microsoft.com/office/drawing/2014/main" id="{4E9A926F-CB3E-5A43-9D26-AD30993AE262}"/>
              </a:ext>
            </a:extLst>
          </p:cNvPr>
          <p:cNvSpPr/>
          <p:nvPr/>
        </p:nvSpPr>
        <p:spPr>
          <a:xfrm>
            <a:off x="6463670" y="5868360"/>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3" name="Rectangle 32">
            <a:extLst>
              <a:ext uri="{FF2B5EF4-FFF2-40B4-BE49-F238E27FC236}">
                <a16:creationId xmlns:a16="http://schemas.microsoft.com/office/drawing/2014/main" id="{BAA42F01-72AD-4C4A-8A38-295518794ECF}"/>
              </a:ext>
            </a:extLst>
          </p:cNvPr>
          <p:cNvSpPr/>
          <p:nvPr/>
        </p:nvSpPr>
        <p:spPr>
          <a:xfrm>
            <a:off x="6449304" y="6106300"/>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5" name="Rectangle 34">
            <a:extLst>
              <a:ext uri="{FF2B5EF4-FFF2-40B4-BE49-F238E27FC236}">
                <a16:creationId xmlns:a16="http://schemas.microsoft.com/office/drawing/2014/main" id="{E30AB6EB-3DAA-874F-9A1A-F85F5FDEB954}"/>
              </a:ext>
            </a:extLst>
          </p:cNvPr>
          <p:cNvSpPr/>
          <p:nvPr/>
        </p:nvSpPr>
        <p:spPr>
          <a:xfrm>
            <a:off x="6451273" y="6560691"/>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8" name="TextBox 37">
            <a:extLst>
              <a:ext uri="{FF2B5EF4-FFF2-40B4-BE49-F238E27FC236}">
                <a16:creationId xmlns:a16="http://schemas.microsoft.com/office/drawing/2014/main" id="{FC9E31F2-0DB1-944D-831C-A0CF3F7CDC3F}"/>
              </a:ext>
            </a:extLst>
          </p:cNvPr>
          <p:cNvSpPr txBox="1"/>
          <p:nvPr/>
        </p:nvSpPr>
        <p:spPr>
          <a:xfrm>
            <a:off x="7777168" y="6524987"/>
            <a:ext cx="1003801" cy="276999"/>
          </a:xfrm>
          <a:prstGeom prst="rect">
            <a:avLst/>
          </a:prstGeom>
          <a:noFill/>
        </p:spPr>
        <p:txBody>
          <a:bodyPr wrap="none" rtlCol="0">
            <a:spAutoFit/>
          </a:bodyPr>
          <a:lstStyle/>
          <a:p>
            <a:r>
              <a:rPr lang="en-US" sz="1200" dirty="0"/>
              <a:t>Frame 0x22</a:t>
            </a:r>
          </a:p>
        </p:txBody>
      </p:sp>
      <p:sp>
        <p:nvSpPr>
          <p:cNvPr id="39" name="TextBox 38">
            <a:extLst>
              <a:ext uri="{FF2B5EF4-FFF2-40B4-BE49-F238E27FC236}">
                <a16:creationId xmlns:a16="http://schemas.microsoft.com/office/drawing/2014/main" id="{F1DE71BA-58C4-6041-B956-CEC5099EBC5B}"/>
              </a:ext>
            </a:extLst>
          </p:cNvPr>
          <p:cNvSpPr txBox="1"/>
          <p:nvPr/>
        </p:nvSpPr>
        <p:spPr>
          <a:xfrm>
            <a:off x="7780064" y="6297684"/>
            <a:ext cx="1003801" cy="276999"/>
          </a:xfrm>
          <a:prstGeom prst="rect">
            <a:avLst/>
          </a:prstGeom>
          <a:noFill/>
        </p:spPr>
        <p:txBody>
          <a:bodyPr wrap="none" rtlCol="0">
            <a:spAutoFit/>
          </a:bodyPr>
          <a:lstStyle/>
          <a:p>
            <a:r>
              <a:rPr lang="en-US" sz="1200" dirty="0"/>
              <a:t>Frame 0x23</a:t>
            </a:r>
          </a:p>
        </p:txBody>
      </p:sp>
      <p:sp>
        <p:nvSpPr>
          <p:cNvPr id="40" name="TextBox 39">
            <a:extLst>
              <a:ext uri="{FF2B5EF4-FFF2-40B4-BE49-F238E27FC236}">
                <a16:creationId xmlns:a16="http://schemas.microsoft.com/office/drawing/2014/main" id="{B3C0BECD-A4E5-BA40-BAE2-91D1AFCD8227}"/>
              </a:ext>
            </a:extLst>
          </p:cNvPr>
          <p:cNvSpPr txBox="1"/>
          <p:nvPr/>
        </p:nvSpPr>
        <p:spPr>
          <a:xfrm>
            <a:off x="7780845" y="6093285"/>
            <a:ext cx="1003801" cy="276999"/>
          </a:xfrm>
          <a:prstGeom prst="rect">
            <a:avLst/>
          </a:prstGeom>
          <a:noFill/>
        </p:spPr>
        <p:txBody>
          <a:bodyPr wrap="none" rtlCol="0">
            <a:spAutoFit/>
          </a:bodyPr>
          <a:lstStyle/>
          <a:p>
            <a:r>
              <a:rPr lang="en-US" sz="1200" dirty="0"/>
              <a:t>Frame 0x24</a:t>
            </a:r>
          </a:p>
        </p:txBody>
      </p:sp>
      <p:sp>
        <p:nvSpPr>
          <p:cNvPr id="41" name="TextBox 40">
            <a:extLst>
              <a:ext uri="{FF2B5EF4-FFF2-40B4-BE49-F238E27FC236}">
                <a16:creationId xmlns:a16="http://schemas.microsoft.com/office/drawing/2014/main" id="{3EFF56B5-B09D-9A4D-8B50-E2CB61FDCDB6}"/>
              </a:ext>
            </a:extLst>
          </p:cNvPr>
          <p:cNvSpPr txBox="1"/>
          <p:nvPr/>
        </p:nvSpPr>
        <p:spPr>
          <a:xfrm>
            <a:off x="7783741" y="5865982"/>
            <a:ext cx="1003801" cy="276999"/>
          </a:xfrm>
          <a:prstGeom prst="rect">
            <a:avLst/>
          </a:prstGeom>
          <a:noFill/>
        </p:spPr>
        <p:txBody>
          <a:bodyPr wrap="none" rtlCol="0">
            <a:spAutoFit/>
          </a:bodyPr>
          <a:lstStyle/>
          <a:p>
            <a:r>
              <a:rPr lang="en-US" sz="1200" dirty="0"/>
              <a:t>Frame 0x25</a:t>
            </a:r>
          </a:p>
        </p:txBody>
      </p:sp>
      <p:sp>
        <p:nvSpPr>
          <p:cNvPr id="44" name="TextBox 43">
            <a:extLst>
              <a:ext uri="{FF2B5EF4-FFF2-40B4-BE49-F238E27FC236}">
                <a16:creationId xmlns:a16="http://schemas.microsoft.com/office/drawing/2014/main" id="{40A033F3-3692-5B43-90E8-78D5C247E857}"/>
              </a:ext>
            </a:extLst>
          </p:cNvPr>
          <p:cNvSpPr txBox="1"/>
          <p:nvPr/>
        </p:nvSpPr>
        <p:spPr>
          <a:xfrm>
            <a:off x="7767824" y="5180653"/>
            <a:ext cx="1003801" cy="276999"/>
          </a:xfrm>
          <a:prstGeom prst="rect">
            <a:avLst/>
          </a:prstGeom>
          <a:noFill/>
        </p:spPr>
        <p:txBody>
          <a:bodyPr wrap="none" rtlCol="0">
            <a:spAutoFit/>
          </a:bodyPr>
          <a:lstStyle/>
          <a:p>
            <a:r>
              <a:rPr lang="en-US" sz="1200" dirty="0"/>
              <a:t>Frame 0x45</a:t>
            </a:r>
          </a:p>
        </p:txBody>
      </p:sp>
      <p:sp>
        <p:nvSpPr>
          <p:cNvPr id="45" name="TextBox 44">
            <a:extLst>
              <a:ext uri="{FF2B5EF4-FFF2-40B4-BE49-F238E27FC236}">
                <a16:creationId xmlns:a16="http://schemas.microsoft.com/office/drawing/2014/main" id="{34CE9640-4709-9E48-9922-C608EA0C6EBA}"/>
              </a:ext>
            </a:extLst>
          </p:cNvPr>
          <p:cNvSpPr txBox="1"/>
          <p:nvPr/>
        </p:nvSpPr>
        <p:spPr>
          <a:xfrm>
            <a:off x="7770720" y="4953350"/>
            <a:ext cx="1003801" cy="276999"/>
          </a:xfrm>
          <a:prstGeom prst="rect">
            <a:avLst/>
          </a:prstGeom>
          <a:noFill/>
        </p:spPr>
        <p:txBody>
          <a:bodyPr wrap="none" rtlCol="0">
            <a:spAutoFit/>
          </a:bodyPr>
          <a:lstStyle/>
          <a:p>
            <a:r>
              <a:rPr lang="en-US" sz="1200" dirty="0"/>
              <a:t>Frame 0x46</a:t>
            </a:r>
          </a:p>
        </p:txBody>
      </p:sp>
      <p:sp>
        <p:nvSpPr>
          <p:cNvPr id="46" name="TextBox 45">
            <a:extLst>
              <a:ext uri="{FF2B5EF4-FFF2-40B4-BE49-F238E27FC236}">
                <a16:creationId xmlns:a16="http://schemas.microsoft.com/office/drawing/2014/main" id="{8AFEBB93-A6F8-884C-B712-4DC59467A565}"/>
              </a:ext>
            </a:extLst>
          </p:cNvPr>
          <p:cNvSpPr txBox="1"/>
          <p:nvPr/>
        </p:nvSpPr>
        <p:spPr>
          <a:xfrm>
            <a:off x="7767824" y="4733424"/>
            <a:ext cx="960519" cy="276999"/>
          </a:xfrm>
          <a:prstGeom prst="rect">
            <a:avLst/>
          </a:prstGeom>
          <a:noFill/>
        </p:spPr>
        <p:txBody>
          <a:bodyPr wrap="none" rtlCol="0">
            <a:spAutoFit/>
          </a:bodyPr>
          <a:lstStyle/>
          <a:p>
            <a:r>
              <a:rPr lang="en-US" sz="1200" dirty="0"/>
              <a:t>Frame0x47</a:t>
            </a:r>
          </a:p>
        </p:txBody>
      </p:sp>
      <p:sp>
        <p:nvSpPr>
          <p:cNvPr id="47" name="TextBox 46">
            <a:extLst>
              <a:ext uri="{FF2B5EF4-FFF2-40B4-BE49-F238E27FC236}">
                <a16:creationId xmlns:a16="http://schemas.microsoft.com/office/drawing/2014/main" id="{61CABAED-88AB-554A-A1C9-62B8F8AE899F}"/>
              </a:ext>
            </a:extLst>
          </p:cNvPr>
          <p:cNvSpPr txBox="1"/>
          <p:nvPr/>
        </p:nvSpPr>
        <p:spPr>
          <a:xfrm>
            <a:off x="7770720" y="4506121"/>
            <a:ext cx="1003801" cy="276999"/>
          </a:xfrm>
          <a:prstGeom prst="rect">
            <a:avLst/>
          </a:prstGeom>
          <a:noFill/>
        </p:spPr>
        <p:txBody>
          <a:bodyPr wrap="none" rtlCol="0">
            <a:spAutoFit/>
          </a:bodyPr>
          <a:lstStyle/>
          <a:p>
            <a:r>
              <a:rPr lang="en-US" sz="1200" dirty="0"/>
              <a:t>Frame 0x48</a:t>
            </a:r>
          </a:p>
        </p:txBody>
      </p:sp>
      <p:sp>
        <p:nvSpPr>
          <p:cNvPr id="50" name="TextBox 49">
            <a:extLst>
              <a:ext uri="{FF2B5EF4-FFF2-40B4-BE49-F238E27FC236}">
                <a16:creationId xmlns:a16="http://schemas.microsoft.com/office/drawing/2014/main" id="{854F0A6D-DC30-7647-AB4E-CAD43604EAA9}"/>
              </a:ext>
            </a:extLst>
          </p:cNvPr>
          <p:cNvSpPr txBox="1"/>
          <p:nvPr/>
        </p:nvSpPr>
        <p:spPr>
          <a:xfrm>
            <a:off x="7769275" y="3807303"/>
            <a:ext cx="1013419" cy="276999"/>
          </a:xfrm>
          <a:prstGeom prst="rect">
            <a:avLst/>
          </a:prstGeom>
          <a:noFill/>
        </p:spPr>
        <p:txBody>
          <a:bodyPr wrap="none" rtlCol="0">
            <a:spAutoFit/>
          </a:bodyPr>
          <a:lstStyle/>
          <a:p>
            <a:r>
              <a:rPr lang="en-US" sz="1200" dirty="0"/>
              <a:t>Frame 0xF0</a:t>
            </a:r>
          </a:p>
        </p:txBody>
      </p:sp>
      <p:sp>
        <p:nvSpPr>
          <p:cNvPr id="51" name="TextBox 50">
            <a:extLst>
              <a:ext uri="{FF2B5EF4-FFF2-40B4-BE49-F238E27FC236}">
                <a16:creationId xmlns:a16="http://schemas.microsoft.com/office/drawing/2014/main" id="{BB04D1EE-4E46-ED44-AAD5-9B8EFE607732}"/>
              </a:ext>
            </a:extLst>
          </p:cNvPr>
          <p:cNvSpPr txBox="1"/>
          <p:nvPr/>
        </p:nvSpPr>
        <p:spPr>
          <a:xfrm>
            <a:off x="7772171" y="3580000"/>
            <a:ext cx="1013419" cy="276999"/>
          </a:xfrm>
          <a:prstGeom prst="rect">
            <a:avLst/>
          </a:prstGeom>
          <a:noFill/>
        </p:spPr>
        <p:txBody>
          <a:bodyPr wrap="none" rtlCol="0">
            <a:spAutoFit/>
          </a:bodyPr>
          <a:lstStyle/>
          <a:p>
            <a:r>
              <a:rPr lang="en-US" sz="1200" dirty="0"/>
              <a:t>Frame 0xF1</a:t>
            </a:r>
          </a:p>
        </p:txBody>
      </p:sp>
      <p:sp>
        <p:nvSpPr>
          <p:cNvPr id="52" name="TextBox 51">
            <a:extLst>
              <a:ext uri="{FF2B5EF4-FFF2-40B4-BE49-F238E27FC236}">
                <a16:creationId xmlns:a16="http://schemas.microsoft.com/office/drawing/2014/main" id="{CA6E16EB-E388-0F41-8583-D0A36C372235}"/>
              </a:ext>
            </a:extLst>
          </p:cNvPr>
          <p:cNvSpPr txBox="1"/>
          <p:nvPr/>
        </p:nvSpPr>
        <p:spPr>
          <a:xfrm>
            <a:off x="7752577" y="3326373"/>
            <a:ext cx="1013419" cy="276999"/>
          </a:xfrm>
          <a:prstGeom prst="rect">
            <a:avLst/>
          </a:prstGeom>
          <a:noFill/>
        </p:spPr>
        <p:txBody>
          <a:bodyPr wrap="none" rtlCol="0">
            <a:spAutoFit/>
          </a:bodyPr>
          <a:lstStyle/>
          <a:p>
            <a:r>
              <a:rPr lang="en-US" sz="1200" dirty="0"/>
              <a:t>Frame 0xF2</a:t>
            </a:r>
          </a:p>
        </p:txBody>
      </p:sp>
      <p:sp>
        <p:nvSpPr>
          <p:cNvPr id="53" name="TextBox 52">
            <a:extLst>
              <a:ext uri="{FF2B5EF4-FFF2-40B4-BE49-F238E27FC236}">
                <a16:creationId xmlns:a16="http://schemas.microsoft.com/office/drawing/2014/main" id="{7A27171D-2B85-5548-B2A5-78EE44598A44}"/>
              </a:ext>
            </a:extLst>
          </p:cNvPr>
          <p:cNvSpPr txBox="1"/>
          <p:nvPr/>
        </p:nvSpPr>
        <p:spPr>
          <a:xfrm>
            <a:off x="7755473" y="3099070"/>
            <a:ext cx="1013419" cy="276999"/>
          </a:xfrm>
          <a:prstGeom prst="rect">
            <a:avLst/>
          </a:prstGeom>
          <a:noFill/>
        </p:spPr>
        <p:txBody>
          <a:bodyPr wrap="none" rtlCol="0">
            <a:spAutoFit/>
          </a:bodyPr>
          <a:lstStyle/>
          <a:p>
            <a:r>
              <a:rPr lang="en-US" sz="1200" dirty="0"/>
              <a:t>Frame 0xF3</a:t>
            </a:r>
          </a:p>
        </p:txBody>
      </p:sp>
      <p:sp>
        <p:nvSpPr>
          <p:cNvPr id="54" name="TextBox 53">
            <a:extLst>
              <a:ext uri="{FF2B5EF4-FFF2-40B4-BE49-F238E27FC236}">
                <a16:creationId xmlns:a16="http://schemas.microsoft.com/office/drawing/2014/main" id="{5A8CAE80-2CF7-7943-984A-9E5BC5B3DAB0}"/>
              </a:ext>
            </a:extLst>
          </p:cNvPr>
          <p:cNvSpPr txBox="1"/>
          <p:nvPr/>
        </p:nvSpPr>
        <p:spPr>
          <a:xfrm>
            <a:off x="7756254" y="2894671"/>
            <a:ext cx="1013419" cy="276999"/>
          </a:xfrm>
          <a:prstGeom prst="rect">
            <a:avLst/>
          </a:prstGeom>
          <a:noFill/>
        </p:spPr>
        <p:txBody>
          <a:bodyPr wrap="none" rtlCol="0">
            <a:spAutoFit/>
          </a:bodyPr>
          <a:lstStyle/>
          <a:p>
            <a:r>
              <a:rPr lang="en-US" sz="1200" dirty="0"/>
              <a:t>Frame 0xF4</a:t>
            </a:r>
          </a:p>
        </p:txBody>
      </p:sp>
      <p:sp>
        <p:nvSpPr>
          <p:cNvPr id="55" name="TextBox 54">
            <a:extLst>
              <a:ext uri="{FF2B5EF4-FFF2-40B4-BE49-F238E27FC236}">
                <a16:creationId xmlns:a16="http://schemas.microsoft.com/office/drawing/2014/main" id="{3F30C1E7-7D99-F841-8079-7563DD8F4F29}"/>
              </a:ext>
            </a:extLst>
          </p:cNvPr>
          <p:cNvSpPr txBox="1"/>
          <p:nvPr/>
        </p:nvSpPr>
        <p:spPr>
          <a:xfrm>
            <a:off x="7759150" y="2667368"/>
            <a:ext cx="1013419" cy="276999"/>
          </a:xfrm>
          <a:prstGeom prst="rect">
            <a:avLst/>
          </a:prstGeom>
          <a:noFill/>
        </p:spPr>
        <p:txBody>
          <a:bodyPr wrap="none" rtlCol="0">
            <a:spAutoFit/>
          </a:bodyPr>
          <a:lstStyle/>
          <a:p>
            <a:r>
              <a:rPr lang="en-US" sz="1200" dirty="0"/>
              <a:t>Frame 0xF5</a:t>
            </a:r>
          </a:p>
        </p:txBody>
      </p:sp>
      <p:sp>
        <p:nvSpPr>
          <p:cNvPr id="58" name="TextBox 57">
            <a:extLst>
              <a:ext uri="{FF2B5EF4-FFF2-40B4-BE49-F238E27FC236}">
                <a16:creationId xmlns:a16="http://schemas.microsoft.com/office/drawing/2014/main" id="{635126CE-E0AD-5145-A433-3B4C504DF7D1}"/>
              </a:ext>
            </a:extLst>
          </p:cNvPr>
          <p:cNvSpPr txBox="1"/>
          <p:nvPr/>
        </p:nvSpPr>
        <p:spPr>
          <a:xfrm rot="5400000">
            <a:off x="6969231" y="4052184"/>
            <a:ext cx="492443" cy="461665"/>
          </a:xfrm>
          <a:prstGeom prst="rect">
            <a:avLst/>
          </a:prstGeom>
          <a:noFill/>
        </p:spPr>
        <p:txBody>
          <a:bodyPr wrap="none" rtlCol="0">
            <a:spAutoFit/>
          </a:bodyPr>
          <a:lstStyle/>
          <a:p>
            <a:r>
              <a:rPr lang="en-US" sz="2400" dirty="0"/>
              <a:t>…</a:t>
            </a:r>
          </a:p>
        </p:txBody>
      </p:sp>
      <p:sp>
        <p:nvSpPr>
          <p:cNvPr id="59" name="TextBox 58">
            <a:extLst>
              <a:ext uri="{FF2B5EF4-FFF2-40B4-BE49-F238E27FC236}">
                <a16:creationId xmlns:a16="http://schemas.microsoft.com/office/drawing/2014/main" id="{B3A72918-A127-194B-A343-E361FCEA4AB0}"/>
              </a:ext>
            </a:extLst>
          </p:cNvPr>
          <p:cNvSpPr txBox="1"/>
          <p:nvPr/>
        </p:nvSpPr>
        <p:spPr>
          <a:xfrm rot="5400000">
            <a:off x="6969231" y="5412946"/>
            <a:ext cx="492443" cy="461665"/>
          </a:xfrm>
          <a:prstGeom prst="rect">
            <a:avLst/>
          </a:prstGeom>
          <a:noFill/>
        </p:spPr>
        <p:txBody>
          <a:bodyPr wrap="none" rtlCol="0">
            <a:spAutoFit/>
          </a:bodyPr>
          <a:lstStyle/>
          <a:p>
            <a:r>
              <a:rPr lang="en-US" sz="2400" dirty="0"/>
              <a:t>…</a:t>
            </a:r>
          </a:p>
        </p:txBody>
      </p:sp>
      <p:grpSp>
        <p:nvGrpSpPr>
          <p:cNvPr id="60" name="Group 59">
            <a:extLst>
              <a:ext uri="{FF2B5EF4-FFF2-40B4-BE49-F238E27FC236}">
                <a16:creationId xmlns:a16="http://schemas.microsoft.com/office/drawing/2014/main" id="{392DB887-C0FB-6F4E-971E-DB3BC0647A13}"/>
              </a:ext>
            </a:extLst>
          </p:cNvPr>
          <p:cNvGrpSpPr/>
          <p:nvPr/>
        </p:nvGrpSpPr>
        <p:grpSpPr>
          <a:xfrm>
            <a:off x="4462163" y="4540190"/>
            <a:ext cx="1301455" cy="911096"/>
            <a:chOff x="6850427" y="4100898"/>
            <a:chExt cx="1301455" cy="911096"/>
          </a:xfrm>
        </p:grpSpPr>
        <p:sp>
          <p:nvSpPr>
            <p:cNvPr id="67" name="Rectangle 66">
              <a:extLst>
                <a:ext uri="{FF2B5EF4-FFF2-40B4-BE49-F238E27FC236}">
                  <a16:creationId xmlns:a16="http://schemas.microsoft.com/office/drawing/2014/main" id="{30F658F3-36A4-4E49-9EEE-030CDAE47098}"/>
                </a:ext>
              </a:extLst>
            </p:cNvPr>
            <p:cNvSpPr/>
            <p:nvPr/>
          </p:nvSpPr>
          <p:spPr>
            <a:xfrm>
              <a:off x="6850427" y="4100898"/>
              <a:ext cx="1300809" cy="23366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8" name="Rectangle 67">
              <a:extLst>
                <a:ext uri="{FF2B5EF4-FFF2-40B4-BE49-F238E27FC236}">
                  <a16:creationId xmlns:a16="http://schemas.microsoft.com/office/drawing/2014/main" id="{3DF8D021-4038-774A-885E-38221220AFAF}"/>
                </a:ext>
              </a:extLst>
            </p:cNvPr>
            <p:cNvSpPr/>
            <p:nvPr/>
          </p:nvSpPr>
          <p:spPr>
            <a:xfrm>
              <a:off x="6850427" y="4328448"/>
              <a:ext cx="1300809" cy="23366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E6381B21-7A97-7B41-B9C3-4D756DBAD621}"/>
                </a:ext>
              </a:extLst>
            </p:cNvPr>
            <p:cNvSpPr/>
            <p:nvPr/>
          </p:nvSpPr>
          <p:spPr>
            <a:xfrm>
              <a:off x="6851073" y="4553753"/>
              <a:ext cx="1300809" cy="23366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70" name="Rectangle 69">
              <a:extLst>
                <a:ext uri="{FF2B5EF4-FFF2-40B4-BE49-F238E27FC236}">
                  <a16:creationId xmlns:a16="http://schemas.microsoft.com/office/drawing/2014/main" id="{E3E7DEC1-71CE-CD41-8969-D09B182E3F14}"/>
                </a:ext>
              </a:extLst>
            </p:cNvPr>
            <p:cNvSpPr/>
            <p:nvPr/>
          </p:nvSpPr>
          <p:spPr>
            <a:xfrm>
              <a:off x="6850427" y="4778334"/>
              <a:ext cx="1300809" cy="23366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grpSp>
        <p:nvGrpSpPr>
          <p:cNvPr id="75" name="Group 74">
            <a:extLst>
              <a:ext uri="{FF2B5EF4-FFF2-40B4-BE49-F238E27FC236}">
                <a16:creationId xmlns:a16="http://schemas.microsoft.com/office/drawing/2014/main" id="{FB7F6E54-528C-B842-9C82-B2C40477B3E8}"/>
              </a:ext>
            </a:extLst>
          </p:cNvPr>
          <p:cNvGrpSpPr/>
          <p:nvPr/>
        </p:nvGrpSpPr>
        <p:grpSpPr>
          <a:xfrm>
            <a:off x="4643631" y="4525634"/>
            <a:ext cx="920135" cy="951531"/>
            <a:chOff x="8150956" y="4106524"/>
            <a:chExt cx="920135" cy="951531"/>
          </a:xfrm>
        </p:grpSpPr>
        <p:sp>
          <p:nvSpPr>
            <p:cNvPr id="80" name="TextBox 79">
              <a:extLst>
                <a:ext uri="{FF2B5EF4-FFF2-40B4-BE49-F238E27FC236}">
                  <a16:creationId xmlns:a16="http://schemas.microsoft.com/office/drawing/2014/main" id="{1D98A2DF-8CBF-3A49-8749-466E6A1FC19A}"/>
                </a:ext>
              </a:extLst>
            </p:cNvPr>
            <p:cNvSpPr txBox="1"/>
            <p:nvPr/>
          </p:nvSpPr>
          <p:spPr>
            <a:xfrm>
              <a:off x="8150956" y="4781056"/>
              <a:ext cx="917239" cy="276999"/>
            </a:xfrm>
            <a:prstGeom prst="rect">
              <a:avLst/>
            </a:prstGeom>
            <a:noFill/>
          </p:spPr>
          <p:txBody>
            <a:bodyPr wrap="none" rtlCol="0">
              <a:spAutoFit/>
            </a:bodyPr>
            <a:lstStyle/>
            <a:p>
              <a:r>
                <a:rPr lang="en-US" sz="1200" dirty="0"/>
                <a:t>Page 0x14</a:t>
              </a:r>
            </a:p>
          </p:txBody>
        </p:sp>
        <p:sp>
          <p:nvSpPr>
            <p:cNvPr id="81" name="TextBox 80">
              <a:extLst>
                <a:ext uri="{FF2B5EF4-FFF2-40B4-BE49-F238E27FC236}">
                  <a16:creationId xmlns:a16="http://schemas.microsoft.com/office/drawing/2014/main" id="{87EC20DF-47F6-B340-AFA1-141DE0E8512E}"/>
                </a:ext>
              </a:extLst>
            </p:cNvPr>
            <p:cNvSpPr txBox="1"/>
            <p:nvPr/>
          </p:nvSpPr>
          <p:spPr>
            <a:xfrm>
              <a:off x="8153852" y="4553753"/>
              <a:ext cx="917239" cy="276999"/>
            </a:xfrm>
            <a:prstGeom prst="rect">
              <a:avLst/>
            </a:prstGeom>
            <a:noFill/>
          </p:spPr>
          <p:txBody>
            <a:bodyPr wrap="none" rtlCol="0">
              <a:spAutoFit/>
            </a:bodyPr>
            <a:lstStyle/>
            <a:p>
              <a:r>
                <a:rPr lang="en-US" sz="1200" dirty="0"/>
                <a:t>Page 0x15</a:t>
              </a:r>
            </a:p>
          </p:txBody>
        </p:sp>
        <p:sp>
          <p:nvSpPr>
            <p:cNvPr id="82" name="TextBox 81">
              <a:extLst>
                <a:ext uri="{FF2B5EF4-FFF2-40B4-BE49-F238E27FC236}">
                  <a16:creationId xmlns:a16="http://schemas.microsoft.com/office/drawing/2014/main" id="{9A4C28CE-056B-F241-B02F-EA2536794526}"/>
                </a:ext>
              </a:extLst>
            </p:cNvPr>
            <p:cNvSpPr txBox="1"/>
            <p:nvPr/>
          </p:nvSpPr>
          <p:spPr>
            <a:xfrm>
              <a:off x="8150956" y="4333827"/>
              <a:ext cx="917239" cy="276999"/>
            </a:xfrm>
            <a:prstGeom prst="rect">
              <a:avLst/>
            </a:prstGeom>
            <a:noFill/>
          </p:spPr>
          <p:txBody>
            <a:bodyPr wrap="none" rtlCol="0">
              <a:spAutoFit/>
            </a:bodyPr>
            <a:lstStyle/>
            <a:p>
              <a:r>
                <a:rPr lang="en-US" sz="1200" dirty="0"/>
                <a:t>Page 0x16</a:t>
              </a:r>
            </a:p>
          </p:txBody>
        </p:sp>
        <p:sp>
          <p:nvSpPr>
            <p:cNvPr id="83" name="TextBox 82">
              <a:extLst>
                <a:ext uri="{FF2B5EF4-FFF2-40B4-BE49-F238E27FC236}">
                  <a16:creationId xmlns:a16="http://schemas.microsoft.com/office/drawing/2014/main" id="{8282106A-D5F3-4244-A019-4FCF7AD6E1CD}"/>
                </a:ext>
              </a:extLst>
            </p:cNvPr>
            <p:cNvSpPr txBox="1"/>
            <p:nvPr/>
          </p:nvSpPr>
          <p:spPr>
            <a:xfrm>
              <a:off x="8153852" y="4106524"/>
              <a:ext cx="917239" cy="276999"/>
            </a:xfrm>
            <a:prstGeom prst="rect">
              <a:avLst/>
            </a:prstGeom>
            <a:noFill/>
          </p:spPr>
          <p:txBody>
            <a:bodyPr wrap="none" rtlCol="0">
              <a:spAutoFit/>
            </a:bodyPr>
            <a:lstStyle/>
            <a:p>
              <a:r>
                <a:rPr lang="en-US" sz="1200" dirty="0"/>
                <a:t>Page 0x17</a:t>
              </a:r>
            </a:p>
          </p:txBody>
        </p:sp>
      </p:grpSp>
      <p:cxnSp>
        <p:nvCxnSpPr>
          <p:cNvPr id="90" name="Elbow Connector 89">
            <a:extLst>
              <a:ext uri="{FF2B5EF4-FFF2-40B4-BE49-F238E27FC236}">
                <a16:creationId xmlns:a16="http://schemas.microsoft.com/office/drawing/2014/main" id="{8EF7DB4D-AFBB-C148-A926-9ACF2A80ACE3}"/>
              </a:ext>
            </a:extLst>
          </p:cNvPr>
          <p:cNvCxnSpPr>
            <a:cxnSpLocks/>
            <a:stCxn id="67" idx="3"/>
          </p:cNvCxnSpPr>
          <p:nvPr/>
        </p:nvCxnSpPr>
        <p:spPr>
          <a:xfrm>
            <a:off x="5762972" y="4657020"/>
            <a:ext cx="695552" cy="198588"/>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sp>
        <p:nvSpPr>
          <p:cNvPr id="95" name="TextBox 94">
            <a:extLst>
              <a:ext uri="{FF2B5EF4-FFF2-40B4-BE49-F238E27FC236}">
                <a16:creationId xmlns:a16="http://schemas.microsoft.com/office/drawing/2014/main" id="{2C371AC5-9506-E243-A52F-3044A275CCDE}"/>
              </a:ext>
            </a:extLst>
          </p:cNvPr>
          <p:cNvSpPr txBox="1"/>
          <p:nvPr/>
        </p:nvSpPr>
        <p:spPr>
          <a:xfrm>
            <a:off x="776992" y="3375285"/>
            <a:ext cx="728270" cy="369332"/>
          </a:xfrm>
          <a:prstGeom prst="rect">
            <a:avLst/>
          </a:prstGeom>
          <a:noFill/>
        </p:spPr>
        <p:txBody>
          <a:bodyPr wrap="square" rtlCol="0">
            <a:spAutoFit/>
          </a:bodyPr>
          <a:lstStyle/>
          <a:p>
            <a:r>
              <a:rPr lang="en-US" dirty="0"/>
              <a:t>0x15</a:t>
            </a:r>
          </a:p>
        </p:txBody>
      </p:sp>
      <p:sp>
        <p:nvSpPr>
          <p:cNvPr id="96" name="TextBox 95">
            <a:extLst>
              <a:ext uri="{FF2B5EF4-FFF2-40B4-BE49-F238E27FC236}">
                <a16:creationId xmlns:a16="http://schemas.microsoft.com/office/drawing/2014/main" id="{02329D7C-23EA-114E-ADBB-2C177F2B1CC3}"/>
              </a:ext>
            </a:extLst>
          </p:cNvPr>
          <p:cNvSpPr txBox="1"/>
          <p:nvPr/>
        </p:nvSpPr>
        <p:spPr>
          <a:xfrm>
            <a:off x="762001" y="3720059"/>
            <a:ext cx="728270" cy="369332"/>
          </a:xfrm>
          <a:prstGeom prst="rect">
            <a:avLst/>
          </a:prstGeom>
          <a:noFill/>
        </p:spPr>
        <p:txBody>
          <a:bodyPr wrap="square" rtlCol="0">
            <a:spAutoFit/>
          </a:bodyPr>
          <a:lstStyle/>
          <a:p>
            <a:r>
              <a:rPr lang="en-US" dirty="0"/>
              <a:t>0x14</a:t>
            </a:r>
          </a:p>
        </p:txBody>
      </p:sp>
      <p:sp>
        <p:nvSpPr>
          <p:cNvPr id="97" name="TextBox 96">
            <a:extLst>
              <a:ext uri="{FF2B5EF4-FFF2-40B4-BE49-F238E27FC236}">
                <a16:creationId xmlns:a16="http://schemas.microsoft.com/office/drawing/2014/main" id="{62603D75-E3E7-934D-8C80-DEBE111FB4A7}"/>
              </a:ext>
            </a:extLst>
          </p:cNvPr>
          <p:cNvSpPr txBox="1"/>
          <p:nvPr/>
        </p:nvSpPr>
        <p:spPr>
          <a:xfrm>
            <a:off x="791983" y="2686986"/>
            <a:ext cx="732017" cy="369332"/>
          </a:xfrm>
          <a:prstGeom prst="rect">
            <a:avLst/>
          </a:prstGeom>
          <a:noFill/>
        </p:spPr>
        <p:txBody>
          <a:bodyPr wrap="square" rtlCol="0">
            <a:spAutoFit/>
          </a:bodyPr>
          <a:lstStyle/>
          <a:p>
            <a:r>
              <a:rPr lang="en-US" dirty="0"/>
              <a:t>0x17</a:t>
            </a:r>
          </a:p>
        </p:txBody>
      </p:sp>
      <p:sp>
        <p:nvSpPr>
          <p:cNvPr id="98" name="TextBox 97">
            <a:extLst>
              <a:ext uri="{FF2B5EF4-FFF2-40B4-BE49-F238E27FC236}">
                <a16:creationId xmlns:a16="http://schemas.microsoft.com/office/drawing/2014/main" id="{4BC90974-0C51-864A-915A-B8797EBA2518}"/>
              </a:ext>
            </a:extLst>
          </p:cNvPr>
          <p:cNvSpPr txBox="1"/>
          <p:nvPr/>
        </p:nvSpPr>
        <p:spPr>
          <a:xfrm>
            <a:off x="776992" y="3031760"/>
            <a:ext cx="732017" cy="369332"/>
          </a:xfrm>
          <a:prstGeom prst="rect">
            <a:avLst/>
          </a:prstGeom>
          <a:noFill/>
        </p:spPr>
        <p:txBody>
          <a:bodyPr wrap="square" rtlCol="0">
            <a:spAutoFit/>
          </a:bodyPr>
          <a:lstStyle/>
          <a:p>
            <a:r>
              <a:rPr lang="en-US" dirty="0"/>
              <a:t>0x16</a:t>
            </a:r>
          </a:p>
        </p:txBody>
      </p:sp>
      <p:sp>
        <p:nvSpPr>
          <p:cNvPr id="109" name="TextBox 108">
            <a:extLst>
              <a:ext uri="{FF2B5EF4-FFF2-40B4-BE49-F238E27FC236}">
                <a16:creationId xmlns:a16="http://schemas.microsoft.com/office/drawing/2014/main" id="{14151500-E435-E340-8B6A-B16617D4B697}"/>
              </a:ext>
            </a:extLst>
          </p:cNvPr>
          <p:cNvSpPr txBox="1"/>
          <p:nvPr/>
        </p:nvSpPr>
        <p:spPr>
          <a:xfrm>
            <a:off x="6244673" y="2286000"/>
            <a:ext cx="1941557" cy="369332"/>
          </a:xfrm>
          <a:prstGeom prst="rect">
            <a:avLst/>
          </a:prstGeom>
          <a:noFill/>
        </p:spPr>
        <p:txBody>
          <a:bodyPr wrap="none" rtlCol="0">
            <a:spAutoFit/>
          </a:bodyPr>
          <a:lstStyle/>
          <a:p>
            <a:r>
              <a:rPr lang="en-US" dirty="0"/>
              <a:t>Physical Memory</a:t>
            </a:r>
          </a:p>
        </p:txBody>
      </p:sp>
      <p:sp>
        <p:nvSpPr>
          <p:cNvPr id="110" name="TextBox 109">
            <a:extLst>
              <a:ext uri="{FF2B5EF4-FFF2-40B4-BE49-F238E27FC236}">
                <a16:creationId xmlns:a16="http://schemas.microsoft.com/office/drawing/2014/main" id="{F8D5376D-522D-B044-BCDC-EA22089E9FA1}"/>
              </a:ext>
            </a:extLst>
          </p:cNvPr>
          <p:cNvSpPr txBox="1"/>
          <p:nvPr/>
        </p:nvSpPr>
        <p:spPr>
          <a:xfrm>
            <a:off x="4243681" y="3581400"/>
            <a:ext cx="1732205" cy="369332"/>
          </a:xfrm>
          <a:prstGeom prst="rect">
            <a:avLst/>
          </a:prstGeom>
          <a:noFill/>
        </p:spPr>
        <p:txBody>
          <a:bodyPr wrap="none" rtlCol="0">
            <a:spAutoFit/>
          </a:bodyPr>
          <a:lstStyle/>
          <a:p>
            <a:r>
              <a:rPr lang="en-US" dirty="0"/>
              <a:t>Virtual Memory</a:t>
            </a:r>
          </a:p>
        </p:txBody>
      </p:sp>
      <p:sp>
        <p:nvSpPr>
          <p:cNvPr id="57" name="Rectangle 56">
            <a:extLst>
              <a:ext uri="{FF2B5EF4-FFF2-40B4-BE49-F238E27FC236}">
                <a16:creationId xmlns:a16="http://schemas.microsoft.com/office/drawing/2014/main" id="{F2822C61-73D6-214B-A23E-4692AE5BD09F}"/>
              </a:ext>
            </a:extLst>
          </p:cNvPr>
          <p:cNvSpPr/>
          <p:nvPr/>
        </p:nvSpPr>
        <p:spPr>
          <a:xfrm>
            <a:off x="4465863" y="3968985"/>
            <a:ext cx="1295400" cy="1909781"/>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7" name="Rectangle 6">
            <a:extLst>
              <a:ext uri="{FF2B5EF4-FFF2-40B4-BE49-F238E27FC236}">
                <a16:creationId xmlns:a16="http://schemas.microsoft.com/office/drawing/2014/main" id="{CF6B7B16-AC90-399C-E363-E4E35C167844}"/>
              </a:ext>
            </a:extLst>
          </p:cNvPr>
          <p:cNvSpPr/>
          <p:nvPr/>
        </p:nvSpPr>
        <p:spPr>
          <a:xfrm>
            <a:off x="6456089" y="6339366"/>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6" name="Rectangle 5">
            <a:extLst>
              <a:ext uri="{FF2B5EF4-FFF2-40B4-BE49-F238E27FC236}">
                <a16:creationId xmlns:a16="http://schemas.microsoft.com/office/drawing/2014/main" id="{FA60BE9E-194A-E915-3CE4-DA8E8334E1B3}"/>
              </a:ext>
            </a:extLst>
          </p:cNvPr>
          <p:cNvSpPr/>
          <p:nvPr/>
        </p:nvSpPr>
        <p:spPr>
          <a:xfrm>
            <a:off x="6451273" y="6333141"/>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200" dirty="0"/>
              <a:t>Page 0x14</a:t>
            </a:r>
          </a:p>
        </p:txBody>
      </p:sp>
      <p:sp>
        <p:nvSpPr>
          <p:cNvPr id="8" name="Rectangle 7">
            <a:extLst>
              <a:ext uri="{FF2B5EF4-FFF2-40B4-BE49-F238E27FC236}">
                <a16:creationId xmlns:a16="http://schemas.microsoft.com/office/drawing/2014/main" id="{0C56C96F-3516-639C-35C6-238ACA7B3C18}"/>
              </a:ext>
            </a:extLst>
          </p:cNvPr>
          <p:cNvSpPr/>
          <p:nvPr/>
        </p:nvSpPr>
        <p:spPr>
          <a:xfrm>
            <a:off x="6461055" y="4738778"/>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200" dirty="0"/>
              <a:t>Page 0x17</a:t>
            </a:r>
          </a:p>
        </p:txBody>
      </p:sp>
      <p:sp>
        <p:nvSpPr>
          <p:cNvPr id="11" name="Rectangle 10">
            <a:extLst>
              <a:ext uri="{FF2B5EF4-FFF2-40B4-BE49-F238E27FC236}">
                <a16:creationId xmlns:a16="http://schemas.microsoft.com/office/drawing/2014/main" id="{D4A17808-543F-410A-B2C2-444895BAD54A}"/>
              </a:ext>
            </a:extLst>
          </p:cNvPr>
          <p:cNvSpPr/>
          <p:nvPr/>
        </p:nvSpPr>
        <p:spPr>
          <a:xfrm>
            <a:off x="6461055" y="4511228"/>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2004CAD6-F1B6-19A1-7DC5-0D73119B2974}"/>
              </a:ext>
            </a:extLst>
          </p:cNvPr>
          <p:cNvSpPr/>
          <p:nvPr/>
        </p:nvSpPr>
        <p:spPr>
          <a:xfrm>
            <a:off x="6457097" y="2923880"/>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200" dirty="0"/>
              <a:t>Page 0x16</a:t>
            </a:r>
          </a:p>
        </p:txBody>
      </p:sp>
      <p:sp>
        <p:nvSpPr>
          <p:cNvPr id="111" name="Rectangle 110">
            <a:extLst>
              <a:ext uri="{FF2B5EF4-FFF2-40B4-BE49-F238E27FC236}">
                <a16:creationId xmlns:a16="http://schemas.microsoft.com/office/drawing/2014/main" id="{B11975E4-9202-F543-84EA-92F7421F59A1}"/>
              </a:ext>
            </a:extLst>
          </p:cNvPr>
          <p:cNvSpPr/>
          <p:nvPr/>
        </p:nvSpPr>
        <p:spPr>
          <a:xfrm>
            <a:off x="6463210" y="2696330"/>
            <a:ext cx="1295400" cy="4105656"/>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cxnSp>
        <p:nvCxnSpPr>
          <p:cNvPr id="17" name="Elbow Connector 16">
            <a:extLst>
              <a:ext uri="{FF2B5EF4-FFF2-40B4-BE49-F238E27FC236}">
                <a16:creationId xmlns:a16="http://schemas.microsoft.com/office/drawing/2014/main" id="{7B2119B1-1557-5EE0-DA63-A2A8E21405E7}"/>
              </a:ext>
            </a:extLst>
          </p:cNvPr>
          <p:cNvCxnSpPr>
            <a:cxnSpLocks/>
            <a:stCxn id="57" idx="3"/>
            <a:endCxn id="13" idx="1"/>
          </p:cNvCxnSpPr>
          <p:nvPr/>
        </p:nvCxnSpPr>
        <p:spPr>
          <a:xfrm flipV="1">
            <a:off x="5761263" y="3040710"/>
            <a:ext cx="695834" cy="1883166"/>
          </a:xfrm>
          <a:prstGeom prst="bentConnector3">
            <a:avLst>
              <a:gd name="adj1" fmla="val 35983"/>
            </a:avLst>
          </a:prstGeom>
          <a:ln>
            <a:tailEnd type="triangle"/>
          </a:ln>
        </p:spPr>
        <p:style>
          <a:lnRef idx="2">
            <a:schemeClr val="dk1"/>
          </a:lnRef>
          <a:fillRef idx="0">
            <a:schemeClr val="dk1"/>
          </a:fillRef>
          <a:effectRef idx="1">
            <a:schemeClr val="dk1"/>
          </a:effectRef>
          <a:fontRef idx="minor">
            <a:schemeClr val="tx1"/>
          </a:fontRef>
        </p:style>
      </p:cxnSp>
      <p:cxnSp>
        <p:nvCxnSpPr>
          <p:cNvPr id="48" name="Elbow Connector 47">
            <a:extLst>
              <a:ext uri="{FF2B5EF4-FFF2-40B4-BE49-F238E27FC236}">
                <a16:creationId xmlns:a16="http://schemas.microsoft.com/office/drawing/2014/main" id="{4B5F4132-B218-C45E-BA3B-4C9759E6C2F1}"/>
              </a:ext>
            </a:extLst>
          </p:cNvPr>
          <p:cNvCxnSpPr>
            <a:cxnSpLocks/>
            <a:stCxn id="70" idx="3"/>
            <a:endCxn id="6" idx="1"/>
          </p:cNvCxnSpPr>
          <p:nvPr/>
        </p:nvCxnSpPr>
        <p:spPr>
          <a:xfrm>
            <a:off x="5762972" y="5334456"/>
            <a:ext cx="688301" cy="1115515"/>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sp>
        <p:nvSpPr>
          <p:cNvPr id="61" name="Rectangle 60">
            <a:extLst>
              <a:ext uri="{FF2B5EF4-FFF2-40B4-BE49-F238E27FC236}">
                <a16:creationId xmlns:a16="http://schemas.microsoft.com/office/drawing/2014/main" id="{27A31DF8-5F9E-4053-6B3E-084BB556504F}"/>
              </a:ext>
            </a:extLst>
          </p:cNvPr>
          <p:cNvSpPr/>
          <p:nvPr/>
        </p:nvSpPr>
        <p:spPr>
          <a:xfrm>
            <a:off x="3352800" y="2328676"/>
            <a:ext cx="5791200" cy="448998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469832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1"/>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3" grpId="0" animBg="1"/>
      <p:bldP spid="6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Evaluating Paging</a:t>
            </a:r>
          </a:p>
        </p:txBody>
      </p:sp>
      <p:sp>
        <p:nvSpPr>
          <p:cNvPr id="6" name="Content Placeholder 5"/>
          <p:cNvSpPr>
            <a:spLocks noGrp="1"/>
          </p:cNvSpPr>
          <p:nvPr>
            <p:ph sz="half" idx="2"/>
          </p:nvPr>
        </p:nvSpPr>
        <p:spPr>
          <a:xfrm>
            <a:off x="4419600" y="1828800"/>
            <a:ext cx="4038600" cy="4562856"/>
          </a:xfrm>
        </p:spPr>
        <p:txBody>
          <a:bodyPr>
            <a:normAutofit fontScale="70000" lnSpcReduction="20000"/>
          </a:bodyPr>
          <a:lstStyle/>
          <a:p>
            <a:r>
              <a:rPr lang="en-US" sz="3000" b="1" dirty="0">
                <a:solidFill>
                  <a:schemeClr val="accent1"/>
                </a:solidFill>
              </a:rPr>
              <a:t>Isolation: </a:t>
            </a:r>
            <a:r>
              <a:rPr lang="en-US" sz="3000" dirty="0"/>
              <a:t>don’t want different process states collided in physical memory</a:t>
            </a:r>
          </a:p>
          <a:p>
            <a:pPr marL="0" indent="0">
              <a:buNone/>
            </a:pPr>
            <a:r>
              <a:rPr lang="en-US" sz="3000" dirty="0"/>
              <a:t> </a:t>
            </a:r>
          </a:p>
          <a:p>
            <a:r>
              <a:rPr lang="en-US" sz="3000" b="1" dirty="0">
                <a:solidFill>
                  <a:schemeClr val="accent1"/>
                </a:solidFill>
              </a:rPr>
              <a:t>Efficiency:</a:t>
            </a:r>
            <a:r>
              <a:rPr lang="en-US" sz="3000" dirty="0">
                <a:solidFill>
                  <a:schemeClr val="accent1"/>
                </a:solidFill>
              </a:rPr>
              <a:t> </a:t>
            </a:r>
            <a:r>
              <a:rPr lang="en-US" sz="3000" dirty="0"/>
              <a:t>want fast reads/writes to memory</a:t>
            </a:r>
          </a:p>
          <a:p>
            <a:pPr marL="0" indent="0">
              <a:buNone/>
            </a:pPr>
            <a:endParaRPr lang="en-US" sz="3000" dirty="0"/>
          </a:p>
          <a:p>
            <a:r>
              <a:rPr lang="en-US" sz="3000" b="1" dirty="0">
                <a:solidFill>
                  <a:schemeClr val="accent1"/>
                </a:solidFill>
              </a:rPr>
              <a:t>Sharing: </a:t>
            </a:r>
            <a:r>
              <a:rPr lang="en-US" sz="3000" dirty="0"/>
              <a:t>want option to overlap for communication</a:t>
            </a:r>
          </a:p>
          <a:p>
            <a:endParaRPr lang="en-US" sz="3000" b="1" dirty="0">
              <a:solidFill>
                <a:schemeClr val="accent1"/>
              </a:solidFill>
            </a:endParaRPr>
          </a:p>
          <a:p>
            <a:r>
              <a:rPr lang="en-US" sz="3000" b="1" dirty="0">
                <a:solidFill>
                  <a:schemeClr val="accent1"/>
                </a:solidFill>
              </a:rPr>
              <a:t>Utilization: </a:t>
            </a:r>
            <a:r>
              <a:rPr lang="en-US" sz="3000" dirty="0"/>
              <a:t>want best use of limited resource</a:t>
            </a:r>
          </a:p>
          <a:p>
            <a:pPr marL="0" indent="0">
              <a:buNone/>
            </a:pPr>
            <a:endParaRPr lang="en-US" sz="3000" dirty="0"/>
          </a:p>
          <a:p>
            <a:r>
              <a:rPr lang="en-US" sz="3000" b="1" dirty="0">
                <a:solidFill>
                  <a:schemeClr val="accent1"/>
                </a:solidFill>
              </a:rPr>
              <a:t>Virtualization: </a:t>
            </a:r>
            <a:r>
              <a:rPr lang="en-US" sz="3000" dirty="0"/>
              <a:t>want to create illusion of more resources</a:t>
            </a:r>
          </a:p>
          <a:p>
            <a:endParaRPr lang="en-US" sz="3000" dirty="0"/>
          </a:p>
          <a:p>
            <a:endParaRPr lang="en-US" dirty="0"/>
          </a:p>
        </p:txBody>
      </p:sp>
      <p:pic>
        <p:nvPicPr>
          <p:cNvPr id="24" name="Picture 23" descr="A picture containing game, drawing&#10;&#10;Description automatically generated">
            <a:extLst>
              <a:ext uri="{FF2B5EF4-FFF2-40B4-BE49-F238E27FC236}">
                <a16:creationId xmlns:a16="http://schemas.microsoft.com/office/drawing/2014/main" id="{8E2D9247-E548-C844-B2A6-905E855AAA2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406" b="99219" l="10000" r="90000">
                        <a14:foregroundMark x1="37667" y1="93594" x2="54889" y2="94063"/>
                        <a14:foregroundMark x1="54889" y1="94063" x2="60333" y2="93750"/>
                        <a14:foregroundMark x1="60333" y1="93750" x2="69000" y2="88594"/>
                        <a14:foregroundMark x1="47667" y1="99219" x2="47667" y2="99219"/>
                        <a14:foregroundMark x1="37222" y1="9219" x2="43667" y2="9531"/>
                        <a14:foregroundMark x1="43667" y1="9531" x2="54556" y2="5313"/>
                        <a14:foregroundMark x1="54556" y1="5313" x2="61556" y2="6719"/>
                        <a14:foregroundMark x1="61556" y1="6719" x2="65222" y2="8906"/>
                        <a14:foregroundMark x1="48000" y1="1406" x2="48000" y2="1406"/>
                        <a14:foregroundMark x1="76778" y1="8594" x2="73556" y2="30938"/>
                        <a14:foregroundMark x1="75556" y1="11094" x2="61667" y2="31406"/>
                        <a14:foregroundMark x1="61667" y1="31406" x2="53111" y2="54531"/>
                        <a14:foregroundMark x1="53111" y1="54531" x2="49556" y2="60156"/>
                        <a14:foregroundMark x1="49556" y1="60156" x2="48111" y2="64844"/>
                        <a14:foregroundMark x1="74222" y1="9844" x2="76667" y2="9844"/>
                        <a14:foregroundMark x1="74889" y1="25469" x2="74889" y2="32969"/>
                        <a14:foregroundMark x1="74889" y1="32969" x2="72667" y2="42813"/>
                        <a14:foregroundMark x1="72667" y1="42813" x2="62000" y2="51563"/>
                        <a14:foregroundMark x1="62000" y1="51563" x2="52556" y2="71875"/>
                        <a14:foregroundMark x1="52556" y1="71875" x2="47222" y2="76250"/>
                        <a14:foregroundMark x1="47222" y1="76250" x2="39000" y2="75625"/>
                        <a14:foregroundMark x1="39000" y1="75625" x2="33000" y2="69844"/>
                        <a14:foregroundMark x1="33000" y1="69844" x2="29667" y2="64063"/>
                        <a14:foregroundMark x1="29667" y1="64063" x2="28000" y2="55937"/>
                        <a14:foregroundMark x1="28000" y1="55937" x2="34000" y2="52344"/>
                        <a14:foregroundMark x1="34000" y1="52344" x2="40000" y2="65938"/>
                        <a14:foregroundMark x1="40000" y1="65938" x2="40889" y2="66563"/>
                        <a14:foregroundMark x1="74333" y1="9688" x2="76444" y2="12812"/>
                        <a14:foregroundMark x1="76778" y1="7344" x2="76778" y2="7344"/>
                        <a14:foregroundMark x1="77222" y1="6719" x2="77222" y2="6719"/>
                      </a14:backgroundRemoval>
                    </a14:imgEffect>
                  </a14:imgLayer>
                </a14:imgProps>
              </a:ext>
              <a:ext uri="{28A0092B-C50C-407E-A947-70E740481C1C}">
                <a14:useLocalDpi xmlns:a14="http://schemas.microsoft.com/office/drawing/2010/main" val="0"/>
              </a:ext>
            </a:extLst>
          </a:blip>
          <a:srcRect l="14055" r="14273"/>
          <a:stretch/>
        </p:blipFill>
        <p:spPr>
          <a:xfrm>
            <a:off x="8305800" y="1828800"/>
            <a:ext cx="732694" cy="726964"/>
          </a:xfrm>
          <a:prstGeom prst="rect">
            <a:avLst/>
          </a:prstGeom>
        </p:spPr>
      </p:pic>
      <p:pic>
        <p:nvPicPr>
          <p:cNvPr id="29" name="Picture 28" descr="A close up of a logo&#10;&#10;Description automatically generated">
            <a:extLst>
              <a:ext uri="{FF2B5EF4-FFF2-40B4-BE49-F238E27FC236}">
                <a16:creationId xmlns:a16="http://schemas.microsoft.com/office/drawing/2014/main" id="{C672405B-7902-424E-9997-9DF0E15088A1}"/>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6604" b="91509" l="9664" r="89916">
                        <a14:foregroundMark x1="33193" y1="11321" x2="62605" y2="11792"/>
                        <a14:foregroundMark x1="48319" y1="6604" x2="48319" y2="6604"/>
                        <a14:foregroundMark x1="34034" y1="90566" x2="62185" y2="91509"/>
                        <a14:foregroundMark x1="38235" y1="32547" x2="60924" y2="70283"/>
                        <a14:foregroundMark x1="36555" y1="68396" x2="57563" y2="35377"/>
                        <a14:foregroundMark x1="57563" y1="35377" x2="60924" y2="32547"/>
                        <a14:foregroundMark x1="53782" y1="50000" x2="67647" y2="70283"/>
                      </a14:backgroundRemoval>
                    </a14:imgEffect>
                  </a14:imgLayer>
                </a14:imgProps>
              </a:ext>
              <a:ext uri="{28A0092B-C50C-407E-A947-70E740481C1C}">
                <a14:useLocalDpi xmlns:a14="http://schemas.microsoft.com/office/drawing/2010/main" val="0"/>
              </a:ext>
            </a:extLst>
          </a:blip>
          <a:srcRect l="7868" r="11475"/>
          <a:stretch/>
        </p:blipFill>
        <p:spPr>
          <a:xfrm>
            <a:off x="8269653" y="2750561"/>
            <a:ext cx="732694" cy="809182"/>
          </a:xfrm>
          <a:prstGeom prst="rect">
            <a:avLst/>
          </a:prstGeom>
        </p:spPr>
      </p:pic>
      <p:pic>
        <p:nvPicPr>
          <p:cNvPr id="31" name="Picture 30" descr="A picture containing game, drawing&#10;&#10;Description automatically generated">
            <a:extLst>
              <a:ext uri="{FF2B5EF4-FFF2-40B4-BE49-F238E27FC236}">
                <a16:creationId xmlns:a16="http://schemas.microsoft.com/office/drawing/2014/main" id="{C5A729A6-7A68-DC4B-8830-210D78A23DDA}"/>
              </a:ext>
            </a:extLst>
          </p:cNvPr>
          <p:cNvPicPr>
            <a:picLocks noChangeAspect="1"/>
          </p:cNvPicPr>
          <p:nvPr/>
        </p:nvPicPr>
        <p:blipFill rotWithShape="1">
          <a:blip r:embed="rId3">
            <a:extLst>
              <a:ext uri="{BEBA8EAE-BF5A-486C-A8C5-ECC9F3942E4B}">
                <a14:imgProps xmlns:a14="http://schemas.microsoft.com/office/drawing/2010/main">
                  <a14:imgLayer r:embed="rId7">
                    <a14:imgEffect>
                      <a14:backgroundRemoval t="1406" b="99219" l="10000" r="90000">
                        <a14:foregroundMark x1="37667" y1="93594" x2="54889" y2="94063"/>
                        <a14:foregroundMark x1="54889" y1="94063" x2="60333" y2="93750"/>
                        <a14:foregroundMark x1="60333" y1="93750" x2="69000" y2="88594"/>
                        <a14:foregroundMark x1="47667" y1="99219" x2="47667" y2="99219"/>
                        <a14:foregroundMark x1="37222" y1="9219" x2="43667" y2="9531"/>
                        <a14:foregroundMark x1="43667" y1="9531" x2="54556" y2="5313"/>
                        <a14:foregroundMark x1="54556" y1="5313" x2="61556" y2="6719"/>
                        <a14:foregroundMark x1="61556" y1="6719" x2="65222" y2="8906"/>
                        <a14:foregroundMark x1="48000" y1="1406" x2="48000" y2="1406"/>
                        <a14:foregroundMark x1="76778" y1="8594" x2="73556" y2="30938"/>
                        <a14:foregroundMark x1="75556" y1="11094" x2="61667" y2="31406"/>
                        <a14:foregroundMark x1="61667" y1="31406" x2="53111" y2="54531"/>
                        <a14:foregroundMark x1="53111" y1="54531" x2="49556" y2="60156"/>
                        <a14:foregroundMark x1="49556" y1="60156" x2="48111" y2="64844"/>
                        <a14:foregroundMark x1="74222" y1="9844" x2="76667" y2="9844"/>
                        <a14:foregroundMark x1="74889" y1="25469" x2="74889" y2="32969"/>
                        <a14:foregroundMark x1="74889" y1="32969" x2="72667" y2="42813"/>
                        <a14:foregroundMark x1="72667" y1="42813" x2="62000" y2="51563"/>
                        <a14:foregroundMark x1="62000" y1="51563" x2="52556" y2="71875"/>
                        <a14:foregroundMark x1="52556" y1="71875" x2="47222" y2="76250"/>
                        <a14:foregroundMark x1="47222" y1="76250" x2="39000" y2="75625"/>
                        <a14:foregroundMark x1="39000" y1="75625" x2="33000" y2="69844"/>
                        <a14:foregroundMark x1="33000" y1="69844" x2="29667" y2="64063"/>
                        <a14:foregroundMark x1="29667" y1="64063" x2="28000" y2="55937"/>
                        <a14:foregroundMark x1="28000" y1="55937" x2="34000" y2="52344"/>
                        <a14:foregroundMark x1="34000" y1="52344" x2="40000" y2="65938"/>
                        <a14:foregroundMark x1="40000" y1="65938" x2="40889" y2="66563"/>
                        <a14:foregroundMark x1="74333" y1="9688" x2="76444" y2="12812"/>
                        <a14:foregroundMark x1="76778" y1="7344" x2="76778" y2="7344"/>
                        <a14:foregroundMark x1="77222" y1="6719" x2="77222" y2="6719"/>
                      </a14:backgroundRemoval>
                    </a14:imgEffect>
                  </a14:imgLayer>
                </a14:imgProps>
              </a:ext>
              <a:ext uri="{28A0092B-C50C-407E-A947-70E740481C1C}">
                <a14:useLocalDpi xmlns:a14="http://schemas.microsoft.com/office/drawing/2010/main" val="0"/>
              </a:ext>
            </a:extLst>
          </a:blip>
          <a:srcRect l="14055" r="14273"/>
          <a:stretch/>
        </p:blipFill>
        <p:spPr>
          <a:xfrm>
            <a:off x="8298305" y="3754541"/>
            <a:ext cx="732694" cy="726964"/>
          </a:xfrm>
          <a:prstGeom prst="rect">
            <a:avLst/>
          </a:prstGeom>
        </p:spPr>
      </p:pic>
      <p:pic>
        <p:nvPicPr>
          <p:cNvPr id="10" name="Picture 9" descr="A picture containing game, drawing&#10;&#10;Description automatically generated">
            <a:extLst>
              <a:ext uri="{FF2B5EF4-FFF2-40B4-BE49-F238E27FC236}">
                <a16:creationId xmlns:a16="http://schemas.microsoft.com/office/drawing/2014/main" id="{726111DE-1C6F-6A46-85D3-6F355FEF3304}"/>
              </a:ext>
            </a:extLst>
          </p:cNvPr>
          <p:cNvPicPr>
            <a:picLocks noChangeAspect="1"/>
          </p:cNvPicPr>
          <p:nvPr/>
        </p:nvPicPr>
        <p:blipFill rotWithShape="1">
          <a:blip r:embed="rId3">
            <a:extLst>
              <a:ext uri="{BEBA8EAE-BF5A-486C-A8C5-ECC9F3942E4B}">
                <a14:imgProps xmlns:a14="http://schemas.microsoft.com/office/drawing/2010/main">
                  <a14:imgLayer r:embed="rId8">
                    <a14:imgEffect>
                      <a14:backgroundRemoval t="1406" b="99219" l="10000" r="90000">
                        <a14:foregroundMark x1="37667" y1="93594" x2="54889" y2="94063"/>
                        <a14:foregroundMark x1="54889" y1="94063" x2="60333" y2="93750"/>
                        <a14:foregroundMark x1="60333" y1="93750" x2="69000" y2="88594"/>
                        <a14:foregroundMark x1="47667" y1="99219" x2="47667" y2="99219"/>
                        <a14:foregroundMark x1="37222" y1="9219" x2="43667" y2="9531"/>
                        <a14:foregroundMark x1="43667" y1="9531" x2="54556" y2="5313"/>
                        <a14:foregroundMark x1="54556" y1="5313" x2="61556" y2="6719"/>
                        <a14:foregroundMark x1="61556" y1="6719" x2="65222" y2="8906"/>
                        <a14:foregroundMark x1="48000" y1="1406" x2="48000" y2="1406"/>
                        <a14:foregroundMark x1="76778" y1="8594" x2="73556" y2="30938"/>
                        <a14:foregroundMark x1="75556" y1="11094" x2="61667" y2="31406"/>
                        <a14:foregroundMark x1="61667" y1="31406" x2="53111" y2="54531"/>
                        <a14:foregroundMark x1="53111" y1="54531" x2="49556" y2="60156"/>
                        <a14:foregroundMark x1="49556" y1="60156" x2="48111" y2="64844"/>
                        <a14:foregroundMark x1="74222" y1="9844" x2="76667" y2="9844"/>
                        <a14:foregroundMark x1="74889" y1="25469" x2="74889" y2="32969"/>
                        <a14:foregroundMark x1="74889" y1="32969" x2="72667" y2="42813"/>
                        <a14:foregroundMark x1="72667" y1="42813" x2="62000" y2="51563"/>
                        <a14:foregroundMark x1="62000" y1="51563" x2="52556" y2="71875"/>
                        <a14:foregroundMark x1="52556" y1="71875" x2="47222" y2="76250"/>
                        <a14:foregroundMark x1="47222" y1="76250" x2="39000" y2="75625"/>
                        <a14:foregroundMark x1="39000" y1="75625" x2="33000" y2="69844"/>
                        <a14:foregroundMark x1="33000" y1="69844" x2="29667" y2="64063"/>
                        <a14:foregroundMark x1="29667" y1="64063" x2="28000" y2="55937"/>
                        <a14:foregroundMark x1="28000" y1="55937" x2="34000" y2="52344"/>
                        <a14:foregroundMark x1="34000" y1="52344" x2="40000" y2="65938"/>
                        <a14:foregroundMark x1="40000" y1="65938" x2="40889" y2="66563"/>
                        <a14:foregroundMark x1="74333" y1="9688" x2="76444" y2="12812"/>
                        <a14:foregroundMark x1="76778" y1="7344" x2="76778" y2="7344"/>
                        <a14:foregroundMark x1="77222" y1="6719" x2="77222" y2="6719"/>
                      </a14:backgroundRemoval>
                    </a14:imgEffect>
                  </a14:imgLayer>
                </a14:imgProps>
              </a:ext>
              <a:ext uri="{28A0092B-C50C-407E-A947-70E740481C1C}">
                <a14:useLocalDpi xmlns:a14="http://schemas.microsoft.com/office/drawing/2010/main" val="0"/>
              </a:ext>
            </a:extLst>
          </a:blip>
          <a:srcRect l="14055" r="14273"/>
          <a:stretch/>
        </p:blipFill>
        <p:spPr>
          <a:xfrm>
            <a:off x="8298305" y="4709616"/>
            <a:ext cx="732694" cy="726964"/>
          </a:xfrm>
          <a:prstGeom prst="rect">
            <a:avLst/>
          </a:prstGeom>
        </p:spPr>
      </p:pic>
      <p:pic>
        <p:nvPicPr>
          <p:cNvPr id="11" name="Picture 10" descr="A picture containing game, drawing&#10;&#10;Description automatically generated">
            <a:extLst>
              <a:ext uri="{FF2B5EF4-FFF2-40B4-BE49-F238E27FC236}">
                <a16:creationId xmlns:a16="http://schemas.microsoft.com/office/drawing/2014/main" id="{8612A555-9208-624A-89C5-CA892EEB4947}"/>
              </a:ext>
            </a:extLst>
          </p:cNvPr>
          <p:cNvPicPr>
            <a:picLocks noChangeAspect="1"/>
          </p:cNvPicPr>
          <p:nvPr/>
        </p:nvPicPr>
        <p:blipFill rotWithShape="1">
          <a:blip r:embed="rId3">
            <a:extLst>
              <a:ext uri="{BEBA8EAE-BF5A-486C-A8C5-ECC9F3942E4B}">
                <a14:imgProps xmlns:a14="http://schemas.microsoft.com/office/drawing/2010/main">
                  <a14:imgLayer r:embed="rId9">
                    <a14:imgEffect>
                      <a14:backgroundRemoval t="1406" b="99219" l="10000" r="90000">
                        <a14:foregroundMark x1="37667" y1="93594" x2="54889" y2="94063"/>
                        <a14:foregroundMark x1="54889" y1="94063" x2="60333" y2="93750"/>
                        <a14:foregroundMark x1="60333" y1="93750" x2="69000" y2="88594"/>
                        <a14:foregroundMark x1="47667" y1="99219" x2="47667" y2="99219"/>
                        <a14:foregroundMark x1="37222" y1="9219" x2="43667" y2="9531"/>
                        <a14:foregroundMark x1="43667" y1="9531" x2="54556" y2="5313"/>
                        <a14:foregroundMark x1="54556" y1="5313" x2="61556" y2="6719"/>
                        <a14:foregroundMark x1="61556" y1="6719" x2="65222" y2="8906"/>
                        <a14:foregroundMark x1="48000" y1="1406" x2="48000" y2="1406"/>
                        <a14:foregroundMark x1="76778" y1="8594" x2="73556" y2="30938"/>
                        <a14:foregroundMark x1="75556" y1="11094" x2="61667" y2="31406"/>
                        <a14:foregroundMark x1="61667" y1="31406" x2="53111" y2="54531"/>
                        <a14:foregroundMark x1="53111" y1="54531" x2="49556" y2="60156"/>
                        <a14:foregroundMark x1="49556" y1="60156" x2="48111" y2="64844"/>
                        <a14:foregroundMark x1="74222" y1="9844" x2="76667" y2="9844"/>
                        <a14:foregroundMark x1="74889" y1="25469" x2="74889" y2="32969"/>
                        <a14:foregroundMark x1="74889" y1="32969" x2="72667" y2="42813"/>
                        <a14:foregroundMark x1="72667" y1="42813" x2="62000" y2="51563"/>
                        <a14:foregroundMark x1="62000" y1="51563" x2="52556" y2="71875"/>
                        <a14:foregroundMark x1="52556" y1="71875" x2="47222" y2="76250"/>
                        <a14:foregroundMark x1="47222" y1="76250" x2="39000" y2="75625"/>
                        <a14:foregroundMark x1="39000" y1="75625" x2="33000" y2="69844"/>
                        <a14:foregroundMark x1="33000" y1="69844" x2="29667" y2="64063"/>
                        <a14:foregroundMark x1="29667" y1="64063" x2="28000" y2="55937"/>
                        <a14:foregroundMark x1="28000" y1="55937" x2="34000" y2="52344"/>
                        <a14:foregroundMark x1="34000" y1="52344" x2="40000" y2="65938"/>
                        <a14:foregroundMark x1="40000" y1="65938" x2="40889" y2="66563"/>
                        <a14:foregroundMark x1="74333" y1="9688" x2="76444" y2="12812"/>
                        <a14:foregroundMark x1="76778" y1="7344" x2="76778" y2="7344"/>
                        <a14:foregroundMark x1="77222" y1="6719" x2="77222" y2="6719"/>
                      </a14:backgroundRemoval>
                    </a14:imgEffect>
                  </a14:imgLayer>
                </a14:imgProps>
              </a:ext>
              <a:ext uri="{28A0092B-C50C-407E-A947-70E740481C1C}">
                <a14:useLocalDpi xmlns:a14="http://schemas.microsoft.com/office/drawing/2010/main" val="0"/>
              </a:ext>
            </a:extLst>
          </a:blip>
          <a:srcRect l="14055" r="14273"/>
          <a:stretch/>
        </p:blipFill>
        <p:spPr>
          <a:xfrm>
            <a:off x="8298305" y="5680282"/>
            <a:ext cx="732694" cy="726964"/>
          </a:xfrm>
          <a:prstGeom prst="rect">
            <a:avLst/>
          </a:prstGeom>
        </p:spPr>
      </p:pic>
      <p:pic>
        <p:nvPicPr>
          <p:cNvPr id="12" name="Picture 11">
            <a:extLst>
              <a:ext uri="{FF2B5EF4-FFF2-40B4-BE49-F238E27FC236}">
                <a16:creationId xmlns:a16="http://schemas.microsoft.com/office/drawing/2014/main" id="{1D1BF6D2-AB19-FF42-9312-3E87FC1495C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0934" y="2587752"/>
            <a:ext cx="3910988" cy="2596896"/>
          </a:xfrm>
          <a:prstGeom prst="rect">
            <a:avLst/>
          </a:prstGeom>
        </p:spPr>
      </p:pic>
    </p:spTree>
    <p:extLst>
      <p:ext uri="{BB962C8B-B14F-4D97-AF65-F5344CB8AC3E}">
        <p14:creationId xmlns:p14="http://schemas.microsoft.com/office/powerpoint/2010/main" val="2287405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87FA7-3D17-DD44-97FA-A190D801C9EB}"/>
              </a:ext>
            </a:extLst>
          </p:cNvPr>
          <p:cNvSpPr>
            <a:spLocks noGrp="1"/>
          </p:cNvSpPr>
          <p:nvPr>
            <p:ph type="title"/>
          </p:nvPr>
        </p:nvSpPr>
        <p:spPr/>
        <p:txBody>
          <a:bodyPr/>
          <a:lstStyle/>
          <a:p>
            <a:r>
              <a:rPr lang="en-US" dirty="0"/>
              <a:t>Problems with Paging</a:t>
            </a:r>
          </a:p>
        </p:txBody>
      </p:sp>
      <p:sp>
        <p:nvSpPr>
          <p:cNvPr id="3" name="Content Placeholder 2">
            <a:extLst>
              <a:ext uri="{FF2B5EF4-FFF2-40B4-BE49-F238E27FC236}">
                <a16:creationId xmlns:a16="http://schemas.microsoft.com/office/drawing/2014/main" id="{679B8035-1F36-524F-9E53-43ED6DA899BF}"/>
              </a:ext>
            </a:extLst>
          </p:cNvPr>
          <p:cNvSpPr>
            <a:spLocks noGrp="1"/>
          </p:cNvSpPr>
          <p:nvPr>
            <p:ph idx="1"/>
          </p:nvPr>
        </p:nvSpPr>
        <p:spPr/>
        <p:txBody>
          <a:bodyPr>
            <a:normAutofit/>
          </a:bodyPr>
          <a:lstStyle/>
          <a:p>
            <a:r>
              <a:rPr lang="en-US" b="1" dirty="0"/>
              <a:t>Performance: </a:t>
            </a:r>
            <a:r>
              <a:rPr lang="en-US" dirty="0"/>
              <a:t>every data/instruction access requires </a:t>
            </a:r>
            <a:r>
              <a:rPr lang="en-US" i="1" dirty="0"/>
              <a:t>two </a:t>
            </a:r>
            <a:r>
              <a:rPr lang="en-US" dirty="0"/>
              <a:t>memory accesses: </a:t>
            </a:r>
          </a:p>
          <a:p>
            <a:pPr lvl="1"/>
            <a:r>
              <a:rPr lang="en-US" dirty="0"/>
              <a:t>One for the page table</a:t>
            </a:r>
          </a:p>
          <a:p>
            <a:pPr lvl="1"/>
            <a:r>
              <a:rPr lang="en-US" dirty="0"/>
              <a:t>One for the data/instruction </a:t>
            </a:r>
            <a:endParaRPr lang="en-US" b="1" dirty="0"/>
          </a:p>
          <a:p>
            <a:endParaRPr lang="en-US" b="1" dirty="0"/>
          </a:p>
          <a:p>
            <a:r>
              <a:rPr lang="en-US" b="1" dirty="0"/>
              <a:t>Memory Consumption: </a:t>
            </a:r>
            <a:r>
              <a:rPr lang="en-US" dirty="0"/>
              <a:t>page table is really big</a:t>
            </a:r>
          </a:p>
          <a:p>
            <a:pPr lvl="1"/>
            <a:r>
              <a:rPr lang="en-US" dirty="0"/>
              <a:t>Example: consider 48-bit address space, 4KB (2^12) page size,  assume each page table entry is 8 bytes.</a:t>
            </a:r>
          </a:p>
          <a:p>
            <a:pPr lvl="1"/>
            <a:r>
              <a:rPr lang="en-US" dirty="0"/>
              <a:t>Larger pages increase internal fragmentation</a:t>
            </a:r>
          </a:p>
          <a:p>
            <a:endParaRPr lang="en-US" b="1" dirty="0"/>
          </a:p>
          <a:p>
            <a:endParaRPr lang="en-US" dirty="0"/>
          </a:p>
          <a:p>
            <a:pPr lvl="1"/>
            <a:endParaRPr lang="en-US" dirty="0"/>
          </a:p>
        </p:txBody>
      </p:sp>
      <p:sp>
        <p:nvSpPr>
          <p:cNvPr id="4" name="TextBox 3">
            <a:extLst>
              <a:ext uri="{FF2B5EF4-FFF2-40B4-BE49-F238E27FC236}">
                <a16:creationId xmlns:a16="http://schemas.microsoft.com/office/drawing/2014/main" id="{382E85B9-FA99-DBCD-7BC1-ABD661B32AA1}"/>
              </a:ext>
            </a:extLst>
          </p:cNvPr>
          <p:cNvSpPr txBox="1"/>
          <p:nvPr/>
        </p:nvSpPr>
        <p:spPr>
          <a:xfrm>
            <a:off x="457200" y="5791438"/>
            <a:ext cx="4852610" cy="369332"/>
          </a:xfrm>
          <a:prstGeom prst="rect">
            <a:avLst/>
          </a:prstGeom>
          <a:noFill/>
        </p:spPr>
        <p:txBody>
          <a:bodyPr wrap="none" rtlCol="0">
            <a:spAutoFit/>
          </a:bodyPr>
          <a:lstStyle/>
          <a:p>
            <a:r>
              <a:rPr lang="en-US" b="1" dirty="0">
                <a:solidFill>
                  <a:schemeClr val="accent1"/>
                </a:solidFill>
              </a:rPr>
              <a:t>(2^36 pages) * (2^3 bytes/page table entry)</a:t>
            </a:r>
          </a:p>
        </p:txBody>
      </p:sp>
      <p:sp>
        <p:nvSpPr>
          <p:cNvPr id="6" name="TextBox 5">
            <a:extLst>
              <a:ext uri="{FF2B5EF4-FFF2-40B4-BE49-F238E27FC236}">
                <a16:creationId xmlns:a16="http://schemas.microsoft.com/office/drawing/2014/main" id="{2BD4C016-2849-81FF-4739-9716A5568F79}"/>
              </a:ext>
            </a:extLst>
          </p:cNvPr>
          <p:cNvSpPr txBox="1"/>
          <p:nvPr/>
        </p:nvSpPr>
        <p:spPr>
          <a:xfrm>
            <a:off x="5233369" y="5791438"/>
            <a:ext cx="1676400" cy="369332"/>
          </a:xfrm>
          <a:prstGeom prst="rect">
            <a:avLst/>
          </a:prstGeom>
          <a:noFill/>
        </p:spPr>
        <p:txBody>
          <a:bodyPr wrap="square">
            <a:spAutoFit/>
          </a:bodyPr>
          <a:lstStyle/>
          <a:p>
            <a:r>
              <a:rPr lang="en-US" b="1" dirty="0">
                <a:solidFill>
                  <a:schemeClr val="accent1"/>
                </a:solidFill>
              </a:rPr>
              <a:t>= 2^39 bytes</a:t>
            </a:r>
            <a:endParaRPr lang="en-US" dirty="0"/>
          </a:p>
        </p:txBody>
      </p:sp>
      <p:sp>
        <p:nvSpPr>
          <p:cNvPr id="8" name="TextBox 7">
            <a:extLst>
              <a:ext uri="{FF2B5EF4-FFF2-40B4-BE49-F238E27FC236}">
                <a16:creationId xmlns:a16="http://schemas.microsoft.com/office/drawing/2014/main" id="{63285C66-BF8B-1A55-479D-AEDACA15CF80}"/>
              </a:ext>
            </a:extLst>
          </p:cNvPr>
          <p:cNvSpPr txBox="1"/>
          <p:nvPr/>
        </p:nvSpPr>
        <p:spPr>
          <a:xfrm>
            <a:off x="6757369" y="5791438"/>
            <a:ext cx="2395933" cy="369332"/>
          </a:xfrm>
          <a:prstGeom prst="rect">
            <a:avLst/>
          </a:prstGeom>
          <a:noFill/>
        </p:spPr>
        <p:txBody>
          <a:bodyPr wrap="square">
            <a:spAutoFit/>
          </a:bodyPr>
          <a:lstStyle/>
          <a:p>
            <a:r>
              <a:rPr lang="en-US" b="1" dirty="0">
                <a:solidFill>
                  <a:schemeClr val="accent1"/>
                </a:solidFill>
              </a:rPr>
              <a:t>= 512 GB page table </a:t>
            </a:r>
            <a:endParaRPr lang="en-US" dirty="0"/>
          </a:p>
        </p:txBody>
      </p:sp>
      <p:sp>
        <p:nvSpPr>
          <p:cNvPr id="9" name="Rectangle 8">
            <a:extLst>
              <a:ext uri="{FF2B5EF4-FFF2-40B4-BE49-F238E27FC236}">
                <a16:creationId xmlns:a16="http://schemas.microsoft.com/office/drawing/2014/main" id="{B0058F6E-B0B1-2872-252C-43F43E7C35E4}"/>
              </a:ext>
            </a:extLst>
          </p:cNvPr>
          <p:cNvSpPr/>
          <p:nvPr/>
        </p:nvSpPr>
        <p:spPr>
          <a:xfrm>
            <a:off x="114300" y="5639038"/>
            <a:ext cx="8915400" cy="52173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84139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D8277-8F03-3A4D-9FBB-982EA0AA4BB3}"/>
              </a:ext>
            </a:extLst>
          </p:cNvPr>
          <p:cNvSpPr>
            <a:spLocks noGrp="1"/>
          </p:cNvSpPr>
          <p:nvPr>
            <p:ph type="title"/>
          </p:nvPr>
        </p:nvSpPr>
        <p:spPr/>
        <p:txBody>
          <a:bodyPr/>
          <a:lstStyle/>
          <a:p>
            <a:r>
              <a:rPr lang="en-US" dirty="0"/>
              <a:t>Memory as a Cache</a:t>
            </a:r>
          </a:p>
        </p:txBody>
      </p:sp>
      <p:sp>
        <p:nvSpPr>
          <p:cNvPr id="3" name="Content Placeholder 2">
            <a:extLst>
              <a:ext uri="{FF2B5EF4-FFF2-40B4-BE49-F238E27FC236}">
                <a16:creationId xmlns:a16="http://schemas.microsoft.com/office/drawing/2014/main" id="{C64CD7F4-ACD2-684F-A85D-8E072CF36064}"/>
              </a:ext>
            </a:extLst>
          </p:cNvPr>
          <p:cNvSpPr>
            <a:spLocks noGrp="1"/>
          </p:cNvSpPr>
          <p:nvPr>
            <p:ph sz="half" idx="1"/>
          </p:nvPr>
        </p:nvSpPr>
        <p:spPr>
          <a:xfrm>
            <a:off x="457199" y="1673352"/>
            <a:ext cx="4572001" cy="4718304"/>
          </a:xfrm>
        </p:spPr>
        <p:txBody>
          <a:bodyPr>
            <a:normAutofit fontScale="77500" lnSpcReduction="20000"/>
          </a:bodyPr>
          <a:lstStyle/>
          <a:p>
            <a:r>
              <a:rPr lang="en-US" dirty="0"/>
              <a:t>virtual address space is 64TB! cannot have entry for whole address space in memory…</a:t>
            </a:r>
          </a:p>
          <a:p>
            <a:r>
              <a:rPr lang="en-US" dirty="0"/>
              <a:t>each page table entry has a valid bit</a:t>
            </a:r>
          </a:p>
          <a:p>
            <a:r>
              <a:rPr lang="en-US" dirty="0"/>
              <a:t>for valid entries, frame indicates physical address of page in memory</a:t>
            </a:r>
          </a:p>
          <a:p>
            <a:r>
              <a:rPr lang="en-US" dirty="0"/>
              <a:t>a </a:t>
            </a:r>
            <a:r>
              <a:rPr lang="en-US" b="1" dirty="0">
                <a:solidFill>
                  <a:schemeClr val="accent1"/>
                </a:solidFill>
              </a:rPr>
              <a:t>page fault </a:t>
            </a:r>
            <a:r>
              <a:rPr lang="en-US" dirty="0"/>
              <a:t>occurs when a program requests a page that is not currently in memory</a:t>
            </a:r>
          </a:p>
          <a:p>
            <a:pPr lvl="1"/>
            <a:r>
              <a:rPr lang="en-US" dirty="0"/>
              <a:t>handled much like a cache miss</a:t>
            </a:r>
          </a:p>
          <a:p>
            <a:pPr lvl="1"/>
            <a:r>
              <a:rPr lang="en-US" dirty="0"/>
              <a:t>evict another page in memory to make space (which one?)</a:t>
            </a:r>
          </a:p>
          <a:p>
            <a:pPr lvl="1"/>
            <a:r>
              <a:rPr lang="en-US" dirty="0"/>
              <a:t>takes time to handle, so context switch</a:t>
            </a:r>
          </a:p>
          <a:p>
            <a:endParaRPr lang="en-US" dirty="0"/>
          </a:p>
          <a:p>
            <a:endParaRPr lang="en-US" dirty="0"/>
          </a:p>
          <a:p>
            <a:endParaRPr lang="en-US" dirty="0"/>
          </a:p>
        </p:txBody>
      </p:sp>
      <p:grpSp>
        <p:nvGrpSpPr>
          <p:cNvPr id="4" name="Group 3">
            <a:extLst>
              <a:ext uri="{FF2B5EF4-FFF2-40B4-BE49-F238E27FC236}">
                <a16:creationId xmlns:a16="http://schemas.microsoft.com/office/drawing/2014/main" id="{B73A18BF-BE4E-7E41-83F8-8937C2DC1CB4}"/>
              </a:ext>
            </a:extLst>
          </p:cNvPr>
          <p:cNvGrpSpPr/>
          <p:nvPr/>
        </p:nvGrpSpPr>
        <p:grpSpPr>
          <a:xfrm>
            <a:off x="5638800" y="2159269"/>
            <a:ext cx="2385798" cy="2539461"/>
            <a:chOff x="4448045" y="1273883"/>
            <a:chExt cx="2822851" cy="2155118"/>
          </a:xfrm>
        </p:grpSpPr>
        <p:sp>
          <p:nvSpPr>
            <p:cNvPr id="5" name="Rectangle 4">
              <a:extLst>
                <a:ext uri="{FF2B5EF4-FFF2-40B4-BE49-F238E27FC236}">
                  <a16:creationId xmlns:a16="http://schemas.microsoft.com/office/drawing/2014/main" id="{06B43C07-CB56-A847-879A-9245E4899BE6}"/>
                </a:ext>
              </a:extLst>
            </p:cNvPr>
            <p:cNvSpPr/>
            <p:nvPr/>
          </p:nvSpPr>
          <p:spPr>
            <a:xfrm>
              <a:off x="4448047" y="1273883"/>
              <a:ext cx="2822849" cy="215511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6" name="Rectangle 5">
              <a:extLst>
                <a:ext uri="{FF2B5EF4-FFF2-40B4-BE49-F238E27FC236}">
                  <a16:creationId xmlns:a16="http://schemas.microsoft.com/office/drawing/2014/main" id="{962A2316-6E3D-4946-85BB-F5A94E502634}"/>
                </a:ext>
              </a:extLst>
            </p:cNvPr>
            <p:cNvSpPr/>
            <p:nvPr/>
          </p:nvSpPr>
          <p:spPr>
            <a:xfrm>
              <a:off x="4448045" y="1273883"/>
              <a:ext cx="870945" cy="313434"/>
            </a:xfrm>
            <a:prstGeom prst="rect">
              <a:avLst/>
            </a:prstGeom>
          </p:spPr>
          <p:txBody>
            <a:bodyPr wrap="none">
              <a:spAutoFit/>
            </a:bodyPr>
            <a:lstStyle/>
            <a:p>
              <a:r>
                <a:rPr lang="en-US" dirty="0"/>
                <a:t>MMU</a:t>
              </a:r>
            </a:p>
          </p:txBody>
        </p:sp>
      </p:grpSp>
      <p:sp>
        <p:nvSpPr>
          <p:cNvPr id="8" name="TextBox 7">
            <a:extLst>
              <a:ext uri="{FF2B5EF4-FFF2-40B4-BE49-F238E27FC236}">
                <a16:creationId xmlns:a16="http://schemas.microsoft.com/office/drawing/2014/main" id="{2C3770F5-B0DA-1D4D-BF77-17BF694465FA}"/>
              </a:ext>
            </a:extLst>
          </p:cNvPr>
          <p:cNvSpPr txBox="1"/>
          <p:nvPr/>
        </p:nvSpPr>
        <p:spPr>
          <a:xfrm rot="16200000">
            <a:off x="6476920" y="4199751"/>
            <a:ext cx="543739" cy="523220"/>
          </a:xfrm>
          <a:prstGeom prst="rect">
            <a:avLst/>
          </a:prstGeom>
          <a:noFill/>
        </p:spPr>
        <p:txBody>
          <a:bodyPr wrap="none" rtlCol="0">
            <a:spAutoFit/>
          </a:bodyPr>
          <a:lstStyle/>
          <a:p>
            <a:r>
              <a:rPr lang="en-US" sz="2800" b="1" dirty="0"/>
              <a:t>…</a:t>
            </a:r>
          </a:p>
        </p:txBody>
      </p:sp>
      <p:graphicFrame>
        <p:nvGraphicFramePr>
          <p:cNvPr id="13" name="Table 12">
            <a:extLst>
              <a:ext uri="{FF2B5EF4-FFF2-40B4-BE49-F238E27FC236}">
                <a16:creationId xmlns:a16="http://schemas.microsoft.com/office/drawing/2014/main" id="{0A60E782-12AC-B020-B7F4-A8BF1A316BE4}"/>
              </a:ext>
            </a:extLst>
          </p:cNvPr>
          <p:cNvGraphicFramePr>
            <a:graphicFrameLocks noGrp="1"/>
          </p:cNvGraphicFramePr>
          <p:nvPr/>
        </p:nvGraphicFramePr>
        <p:xfrm>
          <a:off x="5745191" y="2528601"/>
          <a:ext cx="2173017" cy="1676400"/>
        </p:xfrm>
        <a:graphic>
          <a:graphicData uri="http://schemas.openxmlformats.org/drawingml/2006/table">
            <a:tbl>
              <a:tblPr firstRow="1" bandRow="1">
                <a:tableStyleId>{5C22544A-7EE6-4342-B048-85BDC9FD1C3A}</a:tableStyleId>
              </a:tblPr>
              <a:tblGrid>
                <a:gridCol w="352743">
                  <a:extLst>
                    <a:ext uri="{9D8B030D-6E8A-4147-A177-3AD203B41FA5}">
                      <a16:colId xmlns:a16="http://schemas.microsoft.com/office/drawing/2014/main" val="7733943"/>
                    </a:ext>
                  </a:extLst>
                </a:gridCol>
                <a:gridCol w="878343">
                  <a:extLst>
                    <a:ext uri="{9D8B030D-6E8A-4147-A177-3AD203B41FA5}">
                      <a16:colId xmlns:a16="http://schemas.microsoft.com/office/drawing/2014/main" val="2340536180"/>
                    </a:ext>
                  </a:extLst>
                </a:gridCol>
                <a:gridCol w="941931">
                  <a:extLst>
                    <a:ext uri="{9D8B030D-6E8A-4147-A177-3AD203B41FA5}">
                      <a16:colId xmlns:a16="http://schemas.microsoft.com/office/drawing/2014/main" val="2223607705"/>
                    </a:ext>
                  </a:extLst>
                </a:gridCol>
              </a:tblGrid>
              <a:tr h="219527">
                <a:tc>
                  <a:txBody>
                    <a:bodyPr/>
                    <a:lstStyle/>
                    <a:p>
                      <a:r>
                        <a:rPr lang="en-US" sz="1600" dirty="0"/>
                        <a:t>v</a:t>
                      </a:r>
                    </a:p>
                  </a:txBody>
                  <a:tcPr/>
                </a:tc>
                <a:tc>
                  <a:txBody>
                    <a:bodyPr/>
                    <a:lstStyle/>
                    <a:p>
                      <a:r>
                        <a:rPr lang="en-US" sz="1600" dirty="0"/>
                        <a:t>Frame</a:t>
                      </a:r>
                    </a:p>
                  </a:txBody>
                  <a:tcPr/>
                </a:tc>
                <a:tc>
                  <a:txBody>
                    <a:bodyPr/>
                    <a:lstStyle/>
                    <a:p>
                      <a:r>
                        <a:rPr lang="en-US" sz="1600" dirty="0"/>
                        <a:t>Access</a:t>
                      </a:r>
                    </a:p>
                  </a:txBody>
                  <a:tcPr/>
                </a:tc>
                <a:extLst>
                  <a:ext uri="{0D108BD9-81ED-4DB2-BD59-A6C34878D82A}">
                    <a16:rowId xmlns:a16="http://schemas.microsoft.com/office/drawing/2014/main" val="4202681401"/>
                  </a:ext>
                </a:extLst>
              </a:tr>
              <a:tr h="219527">
                <a:tc>
                  <a:txBody>
                    <a:bodyPr/>
                    <a:lstStyle/>
                    <a:p>
                      <a:r>
                        <a:rPr lang="en-US" sz="1600" dirty="0"/>
                        <a:t>1</a:t>
                      </a:r>
                    </a:p>
                  </a:txBody>
                  <a:tcPr/>
                </a:tc>
                <a:tc>
                  <a:txBody>
                    <a:bodyPr/>
                    <a:lstStyle/>
                    <a:p>
                      <a:r>
                        <a:rPr lang="en-US" sz="1600" dirty="0"/>
                        <a:t>0x47</a:t>
                      </a:r>
                    </a:p>
                  </a:txBody>
                  <a:tcPr/>
                </a:tc>
                <a:tc>
                  <a:txBody>
                    <a:bodyPr/>
                    <a:lstStyle/>
                    <a:p>
                      <a:r>
                        <a:rPr lang="en-US" sz="1600" dirty="0"/>
                        <a:t>R,W</a:t>
                      </a:r>
                    </a:p>
                  </a:txBody>
                  <a:tcPr/>
                </a:tc>
                <a:extLst>
                  <a:ext uri="{0D108BD9-81ED-4DB2-BD59-A6C34878D82A}">
                    <a16:rowId xmlns:a16="http://schemas.microsoft.com/office/drawing/2014/main" val="111645101"/>
                  </a:ext>
                </a:extLst>
              </a:tr>
              <a:tr h="219527">
                <a:tc>
                  <a:txBody>
                    <a:bodyPr/>
                    <a:lstStyle/>
                    <a:p>
                      <a:r>
                        <a:rPr lang="en-US" sz="1600" dirty="0"/>
                        <a:t>0</a:t>
                      </a:r>
                    </a:p>
                  </a:txBody>
                  <a:tcPr/>
                </a:tc>
                <a:tc>
                  <a:txBody>
                    <a:bodyPr/>
                    <a:lstStyle/>
                    <a:p>
                      <a:r>
                        <a:rPr lang="en-US" sz="1600" dirty="0"/>
                        <a:t>NULL</a:t>
                      </a:r>
                    </a:p>
                  </a:txBody>
                  <a:tcPr/>
                </a:tc>
                <a:tc>
                  <a:txBody>
                    <a:bodyPr/>
                    <a:lstStyle/>
                    <a:p>
                      <a:r>
                        <a:rPr lang="en-US" sz="1600" dirty="0"/>
                        <a:t>R,W</a:t>
                      </a:r>
                    </a:p>
                  </a:txBody>
                  <a:tcPr/>
                </a:tc>
                <a:extLst>
                  <a:ext uri="{0D108BD9-81ED-4DB2-BD59-A6C34878D82A}">
                    <a16:rowId xmlns:a16="http://schemas.microsoft.com/office/drawing/2014/main" val="3504091543"/>
                  </a:ext>
                </a:extLst>
              </a:tr>
              <a:tr h="219527">
                <a:tc>
                  <a:txBody>
                    <a:bodyPr/>
                    <a:lstStyle/>
                    <a:p>
                      <a:r>
                        <a:rPr lang="en-US" sz="1600" dirty="0"/>
                        <a:t>0</a:t>
                      </a:r>
                    </a:p>
                  </a:txBody>
                  <a:tcPr/>
                </a:tc>
                <a:tc>
                  <a:txBody>
                    <a:bodyPr/>
                    <a:lstStyle/>
                    <a:p>
                      <a:r>
                        <a:rPr lang="en-US" sz="1600" dirty="0"/>
                        <a:t>0x13</a:t>
                      </a:r>
                    </a:p>
                  </a:txBody>
                  <a:tcPr/>
                </a:tc>
                <a:tc>
                  <a:txBody>
                    <a:bodyPr/>
                    <a:lstStyle/>
                    <a:p>
                      <a:r>
                        <a:rPr lang="en-US" sz="1600" dirty="0"/>
                        <a:t>R,W</a:t>
                      </a:r>
                    </a:p>
                  </a:txBody>
                  <a:tcPr/>
                </a:tc>
                <a:extLst>
                  <a:ext uri="{0D108BD9-81ED-4DB2-BD59-A6C34878D82A}">
                    <a16:rowId xmlns:a16="http://schemas.microsoft.com/office/drawing/2014/main" val="902045245"/>
                  </a:ext>
                </a:extLst>
              </a:tr>
              <a:tr h="219527">
                <a:tc>
                  <a:txBody>
                    <a:bodyPr/>
                    <a:lstStyle/>
                    <a:p>
                      <a:r>
                        <a:rPr lang="en-US" sz="1600" dirty="0"/>
                        <a:t>1</a:t>
                      </a:r>
                    </a:p>
                  </a:txBody>
                  <a:tcPr/>
                </a:tc>
                <a:tc>
                  <a:txBody>
                    <a:bodyPr/>
                    <a:lstStyle/>
                    <a:p>
                      <a:r>
                        <a:rPr lang="en-US" sz="1600" dirty="0"/>
                        <a:t>0xF1</a:t>
                      </a:r>
                    </a:p>
                  </a:txBody>
                  <a:tcPr/>
                </a:tc>
                <a:tc>
                  <a:txBody>
                    <a:bodyPr/>
                    <a:lstStyle/>
                    <a:p>
                      <a:r>
                        <a:rPr lang="en-US" sz="1600" dirty="0"/>
                        <a:t>R,X</a:t>
                      </a:r>
                    </a:p>
                  </a:txBody>
                  <a:tcPr/>
                </a:tc>
                <a:extLst>
                  <a:ext uri="{0D108BD9-81ED-4DB2-BD59-A6C34878D82A}">
                    <a16:rowId xmlns:a16="http://schemas.microsoft.com/office/drawing/2014/main" val="2122521055"/>
                  </a:ext>
                </a:extLst>
              </a:tr>
            </a:tbl>
          </a:graphicData>
        </a:graphic>
      </p:graphicFrame>
    </p:spTree>
    <p:extLst>
      <p:ext uri="{BB962C8B-B14F-4D97-AF65-F5344CB8AC3E}">
        <p14:creationId xmlns:p14="http://schemas.microsoft.com/office/powerpoint/2010/main" val="2618851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6BB87-1BEB-F135-6F94-009BDAE2E61A}"/>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DB947CA-8D34-9654-64B4-879BCFB8CA66}"/>
              </a:ext>
            </a:extLst>
          </p:cNvPr>
          <p:cNvSpPr/>
          <p:nvPr/>
        </p:nvSpPr>
        <p:spPr>
          <a:xfrm>
            <a:off x="6456089" y="4744132"/>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cxnSp>
        <p:nvCxnSpPr>
          <p:cNvPr id="48" name="Elbow Connector 47">
            <a:extLst>
              <a:ext uri="{FF2B5EF4-FFF2-40B4-BE49-F238E27FC236}">
                <a16:creationId xmlns:a16="http://schemas.microsoft.com/office/drawing/2014/main" id="{CC5BE7BD-5582-9108-797C-3DCAE563D97B}"/>
              </a:ext>
            </a:extLst>
          </p:cNvPr>
          <p:cNvCxnSpPr>
            <a:cxnSpLocks/>
            <a:stCxn id="69" idx="3"/>
          </p:cNvCxnSpPr>
          <p:nvPr/>
        </p:nvCxnSpPr>
        <p:spPr>
          <a:xfrm flipV="1">
            <a:off x="5763618" y="4857357"/>
            <a:ext cx="664535" cy="252518"/>
          </a:xfrm>
          <a:prstGeom prst="bentConnector3">
            <a:avLst>
              <a:gd name="adj1" fmla="val 52054"/>
            </a:avLst>
          </a:prstGeom>
          <a:ln>
            <a:tailEnd type="triangle"/>
          </a:ln>
        </p:spPr>
        <p:style>
          <a:lnRef idx="2">
            <a:schemeClr val="dk1"/>
          </a:lnRef>
          <a:fillRef idx="0">
            <a:schemeClr val="dk1"/>
          </a:fillRef>
          <a:effectRef idx="1">
            <a:schemeClr val="dk1"/>
          </a:effectRef>
          <a:fontRef idx="minor">
            <a:schemeClr val="tx1"/>
          </a:fontRef>
        </p:style>
      </p:cxnSp>
      <p:sp>
        <p:nvSpPr>
          <p:cNvPr id="56" name="Rectangle 55">
            <a:extLst>
              <a:ext uri="{FF2B5EF4-FFF2-40B4-BE49-F238E27FC236}">
                <a16:creationId xmlns:a16="http://schemas.microsoft.com/office/drawing/2014/main" id="{584C13E3-0A5F-E67A-C517-2FB0475D33DA}"/>
              </a:ext>
            </a:extLst>
          </p:cNvPr>
          <p:cNvSpPr/>
          <p:nvPr/>
        </p:nvSpPr>
        <p:spPr>
          <a:xfrm>
            <a:off x="5779375" y="4870001"/>
            <a:ext cx="394889" cy="36553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6" name="Rectangle 35">
            <a:extLst>
              <a:ext uri="{FF2B5EF4-FFF2-40B4-BE49-F238E27FC236}">
                <a16:creationId xmlns:a16="http://schemas.microsoft.com/office/drawing/2014/main" id="{AEAB32F6-9504-93CD-0690-4047196FDC4F}"/>
              </a:ext>
            </a:extLst>
          </p:cNvPr>
          <p:cNvSpPr/>
          <p:nvPr/>
        </p:nvSpPr>
        <p:spPr>
          <a:xfrm>
            <a:off x="6456649" y="4749762"/>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200" dirty="0"/>
              <a:t>Page 0x13</a:t>
            </a:r>
          </a:p>
        </p:txBody>
      </p:sp>
      <p:graphicFrame>
        <p:nvGraphicFramePr>
          <p:cNvPr id="49" name="Table 48">
            <a:extLst>
              <a:ext uri="{FF2B5EF4-FFF2-40B4-BE49-F238E27FC236}">
                <a16:creationId xmlns:a16="http://schemas.microsoft.com/office/drawing/2014/main" id="{7DBBF577-39FC-4222-438A-E22306C0FA6B}"/>
              </a:ext>
            </a:extLst>
          </p:cNvPr>
          <p:cNvGraphicFramePr>
            <a:graphicFrameLocks noGrp="1"/>
          </p:cNvGraphicFramePr>
          <p:nvPr/>
        </p:nvGraphicFramePr>
        <p:xfrm>
          <a:off x="1529036" y="2593963"/>
          <a:ext cx="2173017" cy="1676400"/>
        </p:xfrm>
        <a:graphic>
          <a:graphicData uri="http://schemas.openxmlformats.org/drawingml/2006/table">
            <a:tbl>
              <a:tblPr firstRow="1" bandRow="1">
                <a:tableStyleId>{5C22544A-7EE6-4342-B048-85BDC9FD1C3A}</a:tableStyleId>
              </a:tblPr>
              <a:tblGrid>
                <a:gridCol w="352743">
                  <a:extLst>
                    <a:ext uri="{9D8B030D-6E8A-4147-A177-3AD203B41FA5}">
                      <a16:colId xmlns:a16="http://schemas.microsoft.com/office/drawing/2014/main" val="7733943"/>
                    </a:ext>
                  </a:extLst>
                </a:gridCol>
                <a:gridCol w="878343">
                  <a:extLst>
                    <a:ext uri="{9D8B030D-6E8A-4147-A177-3AD203B41FA5}">
                      <a16:colId xmlns:a16="http://schemas.microsoft.com/office/drawing/2014/main" val="2340536180"/>
                    </a:ext>
                  </a:extLst>
                </a:gridCol>
                <a:gridCol w="941931">
                  <a:extLst>
                    <a:ext uri="{9D8B030D-6E8A-4147-A177-3AD203B41FA5}">
                      <a16:colId xmlns:a16="http://schemas.microsoft.com/office/drawing/2014/main" val="2223607705"/>
                    </a:ext>
                  </a:extLst>
                </a:gridCol>
              </a:tblGrid>
              <a:tr h="219527">
                <a:tc>
                  <a:txBody>
                    <a:bodyPr/>
                    <a:lstStyle/>
                    <a:p>
                      <a:r>
                        <a:rPr lang="en-US" sz="1600" dirty="0"/>
                        <a:t>v</a:t>
                      </a:r>
                    </a:p>
                  </a:txBody>
                  <a:tcPr/>
                </a:tc>
                <a:tc>
                  <a:txBody>
                    <a:bodyPr/>
                    <a:lstStyle/>
                    <a:p>
                      <a:r>
                        <a:rPr lang="en-US" sz="1600" dirty="0"/>
                        <a:t>Frame</a:t>
                      </a:r>
                    </a:p>
                  </a:txBody>
                  <a:tcPr/>
                </a:tc>
                <a:tc>
                  <a:txBody>
                    <a:bodyPr/>
                    <a:lstStyle/>
                    <a:p>
                      <a:r>
                        <a:rPr lang="en-US" sz="1600" dirty="0"/>
                        <a:t>Access</a:t>
                      </a:r>
                    </a:p>
                  </a:txBody>
                  <a:tcPr/>
                </a:tc>
                <a:extLst>
                  <a:ext uri="{0D108BD9-81ED-4DB2-BD59-A6C34878D82A}">
                    <a16:rowId xmlns:a16="http://schemas.microsoft.com/office/drawing/2014/main" val="4202681401"/>
                  </a:ext>
                </a:extLst>
              </a:tr>
              <a:tr h="219527">
                <a:tc>
                  <a:txBody>
                    <a:bodyPr/>
                    <a:lstStyle/>
                    <a:p>
                      <a:r>
                        <a:rPr lang="en-US" sz="1600" dirty="0"/>
                        <a:t>0</a:t>
                      </a:r>
                    </a:p>
                  </a:txBody>
                  <a:tcPr/>
                </a:tc>
                <a:tc>
                  <a:txBody>
                    <a:bodyPr/>
                    <a:lstStyle/>
                    <a:p>
                      <a:r>
                        <a:rPr lang="en-US" sz="1600" dirty="0"/>
                        <a:t>0x47</a:t>
                      </a:r>
                    </a:p>
                  </a:txBody>
                  <a:tcPr/>
                </a:tc>
                <a:tc>
                  <a:txBody>
                    <a:bodyPr/>
                    <a:lstStyle/>
                    <a:p>
                      <a:r>
                        <a:rPr lang="en-US" sz="1600" dirty="0"/>
                        <a:t>R,W</a:t>
                      </a:r>
                    </a:p>
                  </a:txBody>
                  <a:tcPr/>
                </a:tc>
                <a:extLst>
                  <a:ext uri="{0D108BD9-81ED-4DB2-BD59-A6C34878D82A}">
                    <a16:rowId xmlns:a16="http://schemas.microsoft.com/office/drawing/2014/main" val="111645101"/>
                  </a:ext>
                </a:extLst>
              </a:tr>
              <a:tr h="219527">
                <a:tc>
                  <a:txBody>
                    <a:bodyPr/>
                    <a:lstStyle/>
                    <a:p>
                      <a:r>
                        <a:rPr lang="en-US" sz="1600" dirty="0"/>
                        <a:t>0</a:t>
                      </a:r>
                    </a:p>
                  </a:txBody>
                  <a:tcPr/>
                </a:tc>
                <a:tc>
                  <a:txBody>
                    <a:bodyPr/>
                    <a:lstStyle/>
                    <a:p>
                      <a:r>
                        <a:rPr lang="en-US" sz="1600" dirty="0"/>
                        <a:t>NULL</a:t>
                      </a:r>
                    </a:p>
                  </a:txBody>
                  <a:tcPr/>
                </a:tc>
                <a:tc>
                  <a:txBody>
                    <a:bodyPr/>
                    <a:lstStyle/>
                    <a:p>
                      <a:r>
                        <a:rPr lang="en-US" sz="1600" dirty="0"/>
                        <a:t>R,W</a:t>
                      </a:r>
                    </a:p>
                  </a:txBody>
                  <a:tcPr/>
                </a:tc>
                <a:extLst>
                  <a:ext uri="{0D108BD9-81ED-4DB2-BD59-A6C34878D82A}">
                    <a16:rowId xmlns:a16="http://schemas.microsoft.com/office/drawing/2014/main" val="3504091543"/>
                  </a:ext>
                </a:extLst>
              </a:tr>
              <a:tr h="219527">
                <a:tc>
                  <a:txBody>
                    <a:bodyPr/>
                    <a:lstStyle/>
                    <a:p>
                      <a:r>
                        <a:rPr lang="en-US" sz="1600" dirty="0"/>
                        <a:t>1</a:t>
                      </a:r>
                    </a:p>
                  </a:txBody>
                  <a:tcPr/>
                </a:tc>
                <a:tc>
                  <a:txBody>
                    <a:bodyPr/>
                    <a:lstStyle/>
                    <a:p>
                      <a:r>
                        <a:rPr lang="en-US" sz="1600" dirty="0"/>
                        <a:t>0x47</a:t>
                      </a:r>
                    </a:p>
                  </a:txBody>
                  <a:tcPr/>
                </a:tc>
                <a:tc>
                  <a:txBody>
                    <a:bodyPr/>
                    <a:lstStyle/>
                    <a:p>
                      <a:r>
                        <a:rPr lang="en-US" sz="1600" dirty="0"/>
                        <a:t>R,W</a:t>
                      </a:r>
                    </a:p>
                  </a:txBody>
                  <a:tcPr/>
                </a:tc>
                <a:extLst>
                  <a:ext uri="{0D108BD9-81ED-4DB2-BD59-A6C34878D82A}">
                    <a16:rowId xmlns:a16="http://schemas.microsoft.com/office/drawing/2014/main" val="902045245"/>
                  </a:ext>
                </a:extLst>
              </a:tr>
              <a:tr h="219527">
                <a:tc>
                  <a:txBody>
                    <a:bodyPr/>
                    <a:lstStyle/>
                    <a:p>
                      <a:r>
                        <a:rPr lang="en-US" sz="1600" dirty="0"/>
                        <a:t>1</a:t>
                      </a:r>
                    </a:p>
                  </a:txBody>
                  <a:tcPr/>
                </a:tc>
                <a:tc>
                  <a:txBody>
                    <a:bodyPr/>
                    <a:lstStyle/>
                    <a:p>
                      <a:r>
                        <a:rPr lang="en-US" sz="1600" dirty="0"/>
                        <a:t>0xF1</a:t>
                      </a:r>
                    </a:p>
                  </a:txBody>
                  <a:tcPr/>
                </a:tc>
                <a:tc>
                  <a:txBody>
                    <a:bodyPr/>
                    <a:lstStyle/>
                    <a:p>
                      <a:r>
                        <a:rPr lang="en-US" sz="1600" dirty="0"/>
                        <a:t>R,X</a:t>
                      </a:r>
                    </a:p>
                  </a:txBody>
                  <a:tcPr/>
                </a:tc>
                <a:extLst>
                  <a:ext uri="{0D108BD9-81ED-4DB2-BD59-A6C34878D82A}">
                    <a16:rowId xmlns:a16="http://schemas.microsoft.com/office/drawing/2014/main" val="2122521055"/>
                  </a:ext>
                </a:extLst>
              </a:tr>
            </a:tbl>
          </a:graphicData>
        </a:graphic>
      </p:graphicFrame>
      <p:sp>
        <p:nvSpPr>
          <p:cNvPr id="14" name="Rectangle 13">
            <a:extLst>
              <a:ext uri="{FF2B5EF4-FFF2-40B4-BE49-F238E27FC236}">
                <a16:creationId xmlns:a16="http://schemas.microsoft.com/office/drawing/2014/main" id="{0C5C50EA-75F4-C33C-E8C8-B0D02DC77B61}"/>
              </a:ext>
            </a:extLst>
          </p:cNvPr>
          <p:cNvSpPr/>
          <p:nvPr/>
        </p:nvSpPr>
        <p:spPr>
          <a:xfrm>
            <a:off x="6456089" y="2921257"/>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7A47DB3F-3B5D-1D7C-540A-3AD3D009A623}"/>
              </a:ext>
            </a:extLst>
          </p:cNvPr>
          <p:cNvSpPr>
            <a:spLocks noGrp="1"/>
          </p:cNvSpPr>
          <p:nvPr>
            <p:ph type="title"/>
          </p:nvPr>
        </p:nvSpPr>
        <p:spPr/>
        <p:txBody>
          <a:bodyPr/>
          <a:lstStyle/>
          <a:p>
            <a:r>
              <a:rPr lang="en-US" dirty="0"/>
              <a:t>Memory as a Cache</a:t>
            </a:r>
          </a:p>
        </p:txBody>
      </p:sp>
      <p:sp>
        <p:nvSpPr>
          <p:cNvPr id="5" name="Content Placeholder 4">
            <a:extLst>
              <a:ext uri="{FF2B5EF4-FFF2-40B4-BE49-F238E27FC236}">
                <a16:creationId xmlns:a16="http://schemas.microsoft.com/office/drawing/2014/main" id="{868639FF-1698-D644-73C3-0038EA89F41F}"/>
              </a:ext>
            </a:extLst>
          </p:cNvPr>
          <p:cNvSpPr>
            <a:spLocks noGrp="1"/>
          </p:cNvSpPr>
          <p:nvPr>
            <p:ph idx="1"/>
          </p:nvPr>
        </p:nvSpPr>
        <p:spPr/>
        <p:txBody>
          <a:bodyPr/>
          <a:lstStyle/>
          <a:p>
            <a:pPr marL="0" indent="0">
              <a:buNone/>
            </a:pPr>
            <a:r>
              <a:rPr lang="en-US" dirty="0"/>
              <a:t>Assume that you are currently executing a process P with the following page table on a system with 16 byte pages:</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9" name="TextBox 8">
            <a:extLst>
              <a:ext uri="{FF2B5EF4-FFF2-40B4-BE49-F238E27FC236}">
                <a16:creationId xmlns:a16="http://schemas.microsoft.com/office/drawing/2014/main" id="{10C40EC0-0316-E862-752E-85206F183AD2}"/>
              </a:ext>
            </a:extLst>
          </p:cNvPr>
          <p:cNvSpPr txBox="1"/>
          <p:nvPr/>
        </p:nvSpPr>
        <p:spPr>
          <a:xfrm rot="16200000">
            <a:off x="872581" y="2589762"/>
            <a:ext cx="415498" cy="369332"/>
          </a:xfrm>
          <a:prstGeom prst="rect">
            <a:avLst/>
          </a:prstGeom>
          <a:noFill/>
        </p:spPr>
        <p:txBody>
          <a:bodyPr wrap="none" rtlCol="0">
            <a:spAutoFit/>
          </a:bodyPr>
          <a:lstStyle/>
          <a:p>
            <a:r>
              <a:rPr lang="en-US" dirty="0"/>
              <a:t>…</a:t>
            </a:r>
          </a:p>
        </p:txBody>
      </p:sp>
      <p:sp>
        <p:nvSpPr>
          <p:cNvPr id="10" name="TextBox 9">
            <a:extLst>
              <a:ext uri="{FF2B5EF4-FFF2-40B4-BE49-F238E27FC236}">
                <a16:creationId xmlns:a16="http://schemas.microsoft.com/office/drawing/2014/main" id="{178E2BAB-C8D8-493C-BE46-DC68CDCCAD66}"/>
              </a:ext>
            </a:extLst>
          </p:cNvPr>
          <p:cNvSpPr txBox="1"/>
          <p:nvPr/>
        </p:nvSpPr>
        <p:spPr>
          <a:xfrm rot="16200000">
            <a:off x="872581" y="4179585"/>
            <a:ext cx="415498" cy="369332"/>
          </a:xfrm>
          <a:prstGeom prst="rect">
            <a:avLst/>
          </a:prstGeom>
          <a:noFill/>
        </p:spPr>
        <p:txBody>
          <a:bodyPr wrap="none" rtlCol="0">
            <a:spAutoFit/>
          </a:bodyPr>
          <a:lstStyle/>
          <a:p>
            <a:r>
              <a:rPr lang="en-US" dirty="0"/>
              <a:t>…</a:t>
            </a:r>
          </a:p>
        </p:txBody>
      </p:sp>
      <p:sp>
        <p:nvSpPr>
          <p:cNvPr id="18" name="Rectangle 17">
            <a:extLst>
              <a:ext uri="{FF2B5EF4-FFF2-40B4-BE49-F238E27FC236}">
                <a16:creationId xmlns:a16="http://schemas.microsoft.com/office/drawing/2014/main" id="{855EFD67-3573-79D8-CB60-585822337C56}"/>
              </a:ext>
            </a:extLst>
          </p:cNvPr>
          <p:cNvSpPr/>
          <p:nvPr/>
        </p:nvSpPr>
        <p:spPr>
          <a:xfrm>
            <a:off x="6457097" y="2696330"/>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0" name="Rectangle 19">
            <a:extLst>
              <a:ext uri="{FF2B5EF4-FFF2-40B4-BE49-F238E27FC236}">
                <a16:creationId xmlns:a16="http://schemas.microsoft.com/office/drawing/2014/main" id="{574E2539-C483-F2F5-2E08-C49174C4A92C}"/>
              </a:ext>
            </a:extLst>
          </p:cNvPr>
          <p:cNvSpPr/>
          <p:nvPr/>
        </p:nvSpPr>
        <p:spPr>
          <a:xfrm>
            <a:off x="6457743" y="3149185"/>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1" name="Rectangle 20">
            <a:extLst>
              <a:ext uri="{FF2B5EF4-FFF2-40B4-BE49-F238E27FC236}">
                <a16:creationId xmlns:a16="http://schemas.microsoft.com/office/drawing/2014/main" id="{353C9868-DA51-F487-671B-92AC33035C62}"/>
              </a:ext>
            </a:extLst>
          </p:cNvPr>
          <p:cNvSpPr/>
          <p:nvPr/>
        </p:nvSpPr>
        <p:spPr>
          <a:xfrm>
            <a:off x="6457097" y="3373766"/>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2" name="Rectangle 21">
            <a:extLst>
              <a:ext uri="{FF2B5EF4-FFF2-40B4-BE49-F238E27FC236}">
                <a16:creationId xmlns:a16="http://schemas.microsoft.com/office/drawing/2014/main" id="{926F02AB-B606-A2AE-741C-1BB66FD0E1D8}"/>
              </a:ext>
            </a:extLst>
          </p:cNvPr>
          <p:cNvSpPr/>
          <p:nvPr/>
        </p:nvSpPr>
        <p:spPr>
          <a:xfrm>
            <a:off x="6459066" y="3600607"/>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3" name="Rectangle 22">
            <a:extLst>
              <a:ext uri="{FF2B5EF4-FFF2-40B4-BE49-F238E27FC236}">
                <a16:creationId xmlns:a16="http://schemas.microsoft.com/office/drawing/2014/main" id="{DBF3FEBC-CEB7-3344-C5B8-78E8DECD1814}"/>
              </a:ext>
            </a:extLst>
          </p:cNvPr>
          <p:cNvSpPr/>
          <p:nvPr/>
        </p:nvSpPr>
        <p:spPr>
          <a:xfrm>
            <a:off x="6459066" y="3828157"/>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8" name="Rectangle 27">
            <a:extLst>
              <a:ext uri="{FF2B5EF4-FFF2-40B4-BE49-F238E27FC236}">
                <a16:creationId xmlns:a16="http://schemas.microsoft.com/office/drawing/2014/main" id="{0670F227-8CDB-FA3C-81AA-9BC1E19EF403}"/>
              </a:ext>
            </a:extLst>
          </p:cNvPr>
          <p:cNvSpPr/>
          <p:nvPr/>
        </p:nvSpPr>
        <p:spPr>
          <a:xfrm>
            <a:off x="6461701" y="4964083"/>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9" name="Rectangle 28">
            <a:extLst>
              <a:ext uri="{FF2B5EF4-FFF2-40B4-BE49-F238E27FC236}">
                <a16:creationId xmlns:a16="http://schemas.microsoft.com/office/drawing/2014/main" id="{20965E52-C24F-AA3F-7E6C-2F156A04531F}"/>
              </a:ext>
            </a:extLst>
          </p:cNvPr>
          <p:cNvSpPr/>
          <p:nvPr/>
        </p:nvSpPr>
        <p:spPr>
          <a:xfrm>
            <a:off x="6461055" y="5188664"/>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2" name="Rectangle 31">
            <a:extLst>
              <a:ext uri="{FF2B5EF4-FFF2-40B4-BE49-F238E27FC236}">
                <a16:creationId xmlns:a16="http://schemas.microsoft.com/office/drawing/2014/main" id="{86F25318-63C2-DC17-8463-A8308AC44BD0}"/>
              </a:ext>
            </a:extLst>
          </p:cNvPr>
          <p:cNvSpPr/>
          <p:nvPr/>
        </p:nvSpPr>
        <p:spPr>
          <a:xfrm>
            <a:off x="6463670" y="5868360"/>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3" name="Rectangle 32">
            <a:extLst>
              <a:ext uri="{FF2B5EF4-FFF2-40B4-BE49-F238E27FC236}">
                <a16:creationId xmlns:a16="http://schemas.microsoft.com/office/drawing/2014/main" id="{2AD9AD8B-2043-9C22-F2A7-CC4165EAFAB7}"/>
              </a:ext>
            </a:extLst>
          </p:cNvPr>
          <p:cNvSpPr/>
          <p:nvPr/>
        </p:nvSpPr>
        <p:spPr>
          <a:xfrm>
            <a:off x="6449304" y="6106300"/>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5" name="Rectangle 34">
            <a:extLst>
              <a:ext uri="{FF2B5EF4-FFF2-40B4-BE49-F238E27FC236}">
                <a16:creationId xmlns:a16="http://schemas.microsoft.com/office/drawing/2014/main" id="{06130822-FCFF-26BE-2F95-851614493C7B}"/>
              </a:ext>
            </a:extLst>
          </p:cNvPr>
          <p:cNvSpPr/>
          <p:nvPr/>
        </p:nvSpPr>
        <p:spPr>
          <a:xfrm>
            <a:off x="6451273" y="6560691"/>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8" name="TextBox 37">
            <a:extLst>
              <a:ext uri="{FF2B5EF4-FFF2-40B4-BE49-F238E27FC236}">
                <a16:creationId xmlns:a16="http://schemas.microsoft.com/office/drawing/2014/main" id="{608F0E6F-E536-B08B-7ECA-5F9886C83649}"/>
              </a:ext>
            </a:extLst>
          </p:cNvPr>
          <p:cNvSpPr txBox="1"/>
          <p:nvPr/>
        </p:nvSpPr>
        <p:spPr>
          <a:xfrm>
            <a:off x="7777168" y="6524987"/>
            <a:ext cx="1003801" cy="276999"/>
          </a:xfrm>
          <a:prstGeom prst="rect">
            <a:avLst/>
          </a:prstGeom>
          <a:noFill/>
        </p:spPr>
        <p:txBody>
          <a:bodyPr wrap="none" rtlCol="0">
            <a:spAutoFit/>
          </a:bodyPr>
          <a:lstStyle/>
          <a:p>
            <a:r>
              <a:rPr lang="en-US" sz="1200" dirty="0"/>
              <a:t>Frame 0x10</a:t>
            </a:r>
          </a:p>
        </p:txBody>
      </p:sp>
      <p:sp>
        <p:nvSpPr>
          <p:cNvPr id="39" name="TextBox 38">
            <a:extLst>
              <a:ext uri="{FF2B5EF4-FFF2-40B4-BE49-F238E27FC236}">
                <a16:creationId xmlns:a16="http://schemas.microsoft.com/office/drawing/2014/main" id="{34CFD80E-AC5B-74B6-B7A5-9F2AC18542D5}"/>
              </a:ext>
            </a:extLst>
          </p:cNvPr>
          <p:cNvSpPr txBox="1"/>
          <p:nvPr/>
        </p:nvSpPr>
        <p:spPr>
          <a:xfrm>
            <a:off x="7780064" y="6297684"/>
            <a:ext cx="992388" cy="276999"/>
          </a:xfrm>
          <a:prstGeom prst="rect">
            <a:avLst/>
          </a:prstGeom>
          <a:noFill/>
        </p:spPr>
        <p:txBody>
          <a:bodyPr wrap="none" rtlCol="0">
            <a:spAutoFit/>
          </a:bodyPr>
          <a:lstStyle/>
          <a:p>
            <a:r>
              <a:rPr lang="en-US" sz="1200" dirty="0"/>
              <a:t>Frame 0x11</a:t>
            </a:r>
          </a:p>
        </p:txBody>
      </p:sp>
      <p:sp>
        <p:nvSpPr>
          <p:cNvPr id="40" name="TextBox 39">
            <a:extLst>
              <a:ext uri="{FF2B5EF4-FFF2-40B4-BE49-F238E27FC236}">
                <a16:creationId xmlns:a16="http://schemas.microsoft.com/office/drawing/2014/main" id="{9E4C9235-C05E-062E-B3F2-ABC9D256933A}"/>
              </a:ext>
            </a:extLst>
          </p:cNvPr>
          <p:cNvSpPr txBox="1"/>
          <p:nvPr/>
        </p:nvSpPr>
        <p:spPr>
          <a:xfrm>
            <a:off x="7780845" y="6093285"/>
            <a:ext cx="1003801" cy="276999"/>
          </a:xfrm>
          <a:prstGeom prst="rect">
            <a:avLst/>
          </a:prstGeom>
          <a:noFill/>
        </p:spPr>
        <p:txBody>
          <a:bodyPr wrap="none" rtlCol="0">
            <a:spAutoFit/>
          </a:bodyPr>
          <a:lstStyle/>
          <a:p>
            <a:r>
              <a:rPr lang="en-US" sz="1200" dirty="0"/>
              <a:t>Frame 0x12</a:t>
            </a:r>
          </a:p>
        </p:txBody>
      </p:sp>
      <p:sp>
        <p:nvSpPr>
          <p:cNvPr id="41" name="TextBox 40">
            <a:extLst>
              <a:ext uri="{FF2B5EF4-FFF2-40B4-BE49-F238E27FC236}">
                <a16:creationId xmlns:a16="http://schemas.microsoft.com/office/drawing/2014/main" id="{A7311A4C-6405-7F92-D4B8-5C452A3739DC}"/>
              </a:ext>
            </a:extLst>
          </p:cNvPr>
          <p:cNvSpPr txBox="1"/>
          <p:nvPr/>
        </p:nvSpPr>
        <p:spPr>
          <a:xfrm>
            <a:off x="7783741" y="5865982"/>
            <a:ext cx="1003801" cy="276999"/>
          </a:xfrm>
          <a:prstGeom prst="rect">
            <a:avLst/>
          </a:prstGeom>
          <a:noFill/>
        </p:spPr>
        <p:txBody>
          <a:bodyPr wrap="none" rtlCol="0">
            <a:spAutoFit/>
          </a:bodyPr>
          <a:lstStyle/>
          <a:p>
            <a:r>
              <a:rPr lang="en-US" sz="1200" dirty="0"/>
              <a:t>Frame 0x13</a:t>
            </a:r>
          </a:p>
        </p:txBody>
      </p:sp>
      <p:sp>
        <p:nvSpPr>
          <p:cNvPr id="44" name="TextBox 43">
            <a:extLst>
              <a:ext uri="{FF2B5EF4-FFF2-40B4-BE49-F238E27FC236}">
                <a16:creationId xmlns:a16="http://schemas.microsoft.com/office/drawing/2014/main" id="{2E35650D-0B92-551A-D08D-810403F1D1B6}"/>
              </a:ext>
            </a:extLst>
          </p:cNvPr>
          <p:cNvSpPr txBox="1"/>
          <p:nvPr/>
        </p:nvSpPr>
        <p:spPr>
          <a:xfrm>
            <a:off x="7767824" y="5180653"/>
            <a:ext cx="1003801" cy="276999"/>
          </a:xfrm>
          <a:prstGeom prst="rect">
            <a:avLst/>
          </a:prstGeom>
          <a:noFill/>
        </p:spPr>
        <p:txBody>
          <a:bodyPr wrap="none" rtlCol="0">
            <a:spAutoFit/>
          </a:bodyPr>
          <a:lstStyle/>
          <a:p>
            <a:r>
              <a:rPr lang="en-US" sz="1200" dirty="0"/>
              <a:t>Frame 0x45</a:t>
            </a:r>
          </a:p>
        </p:txBody>
      </p:sp>
      <p:sp>
        <p:nvSpPr>
          <p:cNvPr id="45" name="TextBox 44">
            <a:extLst>
              <a:ext uri="{FF2B5EF4-FFF2-40B4-BE49-F238E27FC236}">
                <a16:creationId xmlns:a16="http://schemas.microsoft.com/office/drawing/2014/main" id="{6943B08A-3DBF-B08C-6EB4-B60EDC448EA8}"/>
              </a:ext>
            </a:extLst>
          </p:cNvPr>
          <p:cNvSpPr txBox="1"/>
          <p:nvPr/>
        </p:nvSpPr>
        <p:spPr>
          <a:xfrm>
            <a:off x="7770720" y="4953350"/>
            <a:ext cx="1003801" cy="276999"/>
          </a:xfrm>
          <a:prstGeom prst="rect">
            <a:avLst/>
          </a:prstGeom>
          <a:noFill/>
        </p:spPr>
        <p:txBody>
          <a:bodyPr wrap="none" rtlCol="0">
            <a:spAutoFit/>
          </a:bodyPr>
          <a:lstStyle/>
          <a:p>
            <a:r>
              <a:rPr lang="en-US" sz="1200" dirty="0"/>
              <a:t>Frame 0x46</a:t>
            </a:r>
          </a:p>
        </p:txBody>
      </p:sp>
      <p:sp>
        <p:nvSpPr>
          <p:cNvPr id="46" name="TextBox 45">
            <a:extLst>
              <a:ext uri="{FF2B5EF4-FFF2-40B4-BE49-F238E27FC236}">
                <a16:creationId xmlns:a16="http://schemas.microsoft.com/office/drawing/2014/main" id="{F012A65D-086D-CD37-AE9D-597622DE3FBF}"/>
              </a:ext>
            </a:extLst>
          </p:cNvPr>
          <p:cNvSpPr txBox="1"/>
          <p:nvPr/>
        </p:nvSpPr>
        <p:spPr>
          <a:xfrm>
            <a:off x="7767824" y="4733424"/>
            <a:ext cx="1003801" cy="276999"/>
          </a:xfrm>
          <a:prstGeom prst="rect">
            <a:avLst/>
          </a:prstGeom>
          <a:noFill/>
        </p:spPr>
        <p:txBody>
          <a:bodyPr wrap="none" rtlCol="0">
            <a:spAutoFit/>
          </a:bodyPr>
          <a:lstStyle/>
          <a:p>
            <a:r>
              <a:rPr lang="en-US" sz="1200" dirty="0"/>
              <a:t>Frame 0x47</a:t>
            </a:r>
          </a:p>
        </p:txBody>
      </p:sp>
      <p:sp>
        <p:nvSpPr>
          <p:cNvPr id="47" name="TextBox 46">
            <a:extLst>
              <a:ext uri="{FF2B5EF4-FFF2-40B4-BE49-F238E27FC236}">
                <a16:creationId xmlns:a16="http://schemas.microsoft.com/office/drawing/2014/main" id="{AF2BA56C-EB51-8EE4-B2D0-1C6043E39357}"/>
              </a:ext>
            </a:extLst>
          </p:cNvPr>
          <p:cNvSpPr txBox="1"/>
          <p:nvPr/>
        </p:nvSpPr>
        <p:spPr>
          <a:xfrm>
            <a:off x="7770720" y="4506121"/>
            <a:ext cx="1003801" cy="276999"/>
          </a:xfrm>
          <a:prstGeom prst="rect">
            <a:avLst/>
          </a:prstGeom>
          <a:noFill/>
        </p:spPr>
        <p:txBody>
          <a:bodyPr wrap="none" rtlCol="0">
            <a:spAutoFit/>
          </a:bodyPr>
          <a:lstStyle/>
          <a:p>
            <a:r>
              <a:rPr lang="en-US" sz="1200" dirty="0"/>
              <a:t>Frame 0x48</a:t>
            </a:r>
          </a:p>
        </p:txBody>
      </p:sp>
      <p:sp>
        <p:nvSpPr>
          <p:cNvPr id="50" name="TextBox 49">
            <a:extLst>
              <a:ext uri="{FF2B5EF4-FFF2-40B4-BE49-F238E27FC236}">
                <a16:creationId xmlns:a16="http://schemas.microsoft.com/office/drawing/2014/main" id="{F268C7EB-9CFE-85AA-6425-20D7CF481E42}"/>
              </a:ext>
            </a:extLst>
          </p:cNvPr>
          <p:cNvSpPr txBox="1"/>
          <p:nvPr/>
        </p:nvSpPr>
        <p:spPr>
          <a:xfrm>
            <a:off x="7769275" y="3807303"/>
            <a:ext cx="1013419" cy="276999"/>
          </a:xfrm>
          <a:prstGeom prst="rect">
            <a:avLst/>
          </a:prstGeom>
          <a:noFill/>
        </p:spPr>
        <p:txBody>
          <a:bodyPr wrap="none" rtlCol="0">
            <a:spAutoFit/>
          </a:bodyPr>
          <a:lstStyle/>
          <a:p>
            <a:r>
              <a:rPr lang="en-US" sz="1200" dirty="0"/>
              <a:t>Frame 0xF0</a:t>
            </a:r>
          </a:p>
        </p:txBody>
      </p:sp>
      <p:sp>
        <p:nvSpPr>
          <p:cNvPr id="51" name="TextBox 50">
            <a:extLst>
              <a:ext uri="{FF2B5EF4-FFF2-40B4-BE49-F238E27FC236}">
                <a16:creationId xmlns:a16="http://schemas.microsoft.com/office/drawing/2014/main" id="{EA00C6C0-E71F-92EC-223E-B02217076E83}"/>
              </a:ext>
            </a:extLst>
          </p:cNvPr>
          <p:cNvSpPr txBox="1"/>
          <p:nvPr/>
        </p:nvSpPr>
        <p:spPr>
          <a:xfrm>
            <a:off x="7772171" y="3580000"/>
            <a:ext cx="1013419" cy="276999"/>
          </a:xfrm>
          <a:prstGeom prst="rect">
            <a:avLst/>
          </a:prstGeom>
          <a:noFill/>
        </p:spPr>
        <p:txBody>
          <a:bodyPr wrap="none" rtlCol="0">
            <a:spAutoFit/>
          </a:bodyPr>
          <a:lstStyle/>
          <a:p>
            <a:r>
              <a:rPr lang="en-US" sz="1200" dirty="0"/>
              <a:t>Frame 0xF1</a:t>
            </a:r>
          </a:p>
        </p:txBody>
      </p:sp>
      <p:sp>
        <p:nvSpPr>
          <p:cNvPr id="52" name="TextBox 51">
            <a:extLst>
              <a:ext uri="{FF2B5EF4-FFF2-40B4-BE49-F238E27FC236}">
                <a16:creationId xmlns:a16="http://schemas.microsoft.com/office/drawing/2014/main" id="{05D5B063-B18A-74AA-12D6-B95C17FB80DD}"/>
              </a:ext>
            </a:extLst>
          </p:cNvPr>
          <p:cNvSpPr txBox="1"/>
          <p:nvPr/>
        </p:nvSpPr>
        <p:spPr>
          <a:xfrm>
            <a:off x="7752577" y="3326373"/>
            <a:ext cx="1013419" cy="276999"/>
          </a:xfrm>
          <a:prstGeom prst="rect">
            <a:avLst/>
          </a:prstGeom>
          <a:noFill/>
        </p:spPr>
        <p:txBody>
          <a:bodyPr wrap="none" rtlCol="0">
            <a:spAutoFit/>
          </a:bodyPr>
          <a:lstStyle/>
          <a:p>
            <a:r>
              <a:rPr lang="en-US" sz="1200" dirty="0"/>
              <a:t>Frame 0xF2</a:t>
            </a:r>
          </a:p>
        </p:txBody>
      </p:sp>
      <p:sp>
        <p:nvSpPr>
          <p:cNvPr id="53" name="TextBox 52">
            <a:extLst>
              <a:ext uri="{FF2B5EF4-FFF2-40B4-BE49-F238E27FC236}">
                <a16:creationId xmlns:a16="http://schemas.microsoft.com/office/drawing/2014/main" id="{36F74C6B-7430-A765-70CE-DD07B7DC1E4B}"/>
              </a:ext>
            </a:extLst>
          </p:cNvPr>
          <p:cNvSpPr txBox="1"/>
          <p:nvPr/>
        </p:nvSpPr>
        <p:spPr>
          <a:xfrm>
            <a:off x="7755473" y="3099070"/>
            <a:ext cx="1013419" cy="276999"/>
          </a:xfrm>
          <a:prstGeom prst="rect">
            <a:avLst/>
          </a:prstGeom>
          <a:noFill/>
        </p:spPr>
        <p:txBody>
          <a:bodyPr wrap="none" rtlCol="0">
            <a:spAutoFit/>
          </a:bodyPr>
          <a:lstStyle/>
          <a:p>
            <a:r>
              <a:rPr lang="en-US" sz="1200" dirty="0"/>
              <a:t>Frame 0xF3</a:t>
            </a:r>
          </a:p>
        </p:txBody>
      </p:sp>
      <p:sp>
        <p:nvSpPr>
          <p:cNvPr id="54" name="TextBox 53">
            <a:extLst>
              <a:ext uri="{FF2B5EF4-FFF2-40B4-BE49-F238E27FC236}">
                <a16:creationId xmlns:a16="http://schemas.microsoft.com/office/drawing/2014/main" id="{7FFC9FFE-AD4E-C8B5-5CF7-7BF93A5B148C}"/>
              </a:ext>
            </a:extLst>
          </p:cNvPr>
          <p:cNvSpPr txBox="1"/>
          <p:nvPr/>
        </p:nvSpPr>
        <p:spPr>
          <a:xfrm>
            <a:off x="7756254" y="2894671"/>
            <a:ext cx="1013419" cy="276999"/>
          </a:xfrm>
          <a:prstGeom prst="rect">
            <a:avLst/>
          </a:prstGeom>
          <a:noFill/>
        </p:spPr>
        <p:txBody>
          <a:bodyPr wrap="none" rtlCol="0">
            <a:spAutoFit/>
          </a:bodyPr>
          <a:lstStyle/>
          <a:p>
            <a:r>
              <a:rPr lang="en-US" sz="1200" dirty="0"/>
              <a:t>Frame 0xF4</a:t>
            </a:r>
          </a:p>
        </p:txBody>
      </p:sp>
      <p:sp>
        <p:nvSpPr>
          <p:cNvPr id="55" name="TextBox 54">
            <a:extLst>
              <a:ext uri="{FF2B5EF4-FFF2-40B4-BE49-F238E27FC236}">
                <a16:creationId xmlns:a16="http://schemas.microsoft.com/office/drawing/2014/main" id="{48B3291B-7A09-2DE7-1C4B-D50F85DEDCDE}"/>
              </a:ext>
            </a:extLst>
          </p:cNvPr>
          <p:cNvSpPr txBox="1"/>
          <p:nvPr/>
        </p:nvSpPr>
        <p:spPr>
          <a:xfrm>
            <a:off x="7759150" y="2667368"/>
            <a:ext cx="1013419" cy="276999"/>
          </a:xfrm>
          <a:prstGeom prst="rect">
            <a:avLst/>
          </a:prstGeom>
          <a:noFill/>
        </p:spPr>
        <p:txBody>
          <a:bodyPr wrap="none" rtlCol="0">
            <a:spAutoFit/>
          </a:bodyPr>
          <a:lstStyle/>
          <a:p>
            <a:r>
              <a:rPr lang="en-US" sz="1200" dirty="0"/>
              <a:t>Frame 0xF5</a:t>
            </a:r>
          </a:p>
        </p:txBody>
      </p:sp>
      <p:sp>
        <p:nvSpPr>
          <p:cNvPr id="58" name="TextBox 57">
            <a:extLst>
              <a:ext uri="{FF2B5EF4-FFF2-40B4-BE49-F238E27FC236}">
                <a16:creationId xmlns:a16="http://schemas.microsoft.com/office/drawing/2014/main" id="{35DB8E84-AB26-55C0-B442-0142F717FFDB}"/>
              </a:ext>
            </a:extLst>
          </p:cNvPr>
          <p:cNvSpPr txBox="1"/>
          <p:nvPr/>
        </p:nvSpPr>
        <p:spPr>
          <a:xfrm rot="5400000">
            <a:off x="6969231" y="4052184"/>
            <a:ext cx="492443" cy="461665"/>
          </a:xfrm>
          <a:prstGeom prst="rect">
            <a:avLst/>
          </a:prstGeom>
          <a:noFill/>
        </p:spPr>
        <p:txBody>
          <a:bodyPr wrap="none" rtlCol="0">
            <a:spAutoFit/>
          </a:bodyPr>
          <a:lstStyle/>
          <a:p>
            <a:r>
              <a:rPr lang="en-US" sz="2400" dirty="0"/>
              <a:t>…</a:t>
            </a:r>
          </a:p>
        </p:txBody>
      </p:sp>
      <p:sp>
        <p:nvSpPr>
          <p:cNvPr id="59" name="TextBox 58">
            <a:extLst>
              <a:ext uri="{FF2B5EF4-FFF2-40B4-BE49-F238E27FC236}">
                <a16:creationId xmlns:a16="http://schemas.microsoft.com/office/drawing/2014/main" id="{5C5E28C8-F991-BA93-2CF0-B53850610C12}"/>
              </a:ext>
            </a:extLst>
          </p:cNvPr>
          <p:cNvSpPr txBox="1"/>
          <p:nvPr/>
        </p:nvSpPr>
        <p:spPr>
          <a:xfrm rot="5400000">
            <a:off x="6969231" y="5412946"/>
            <a:ext cx="492443" cy="461665"/>
          </a:xfrm>
          <a:prstGeom prst="rect">
            <a:avLst/>
          </a:prstGeom>
          <a:noFill/>
        </p:spPr>
        <p:txBody>
          <a:bodyPr wrap="none" rtlCol="0">
            <a:spAutoFit/>
          </a:bodyPr>
          <a:lstStyle/>
          <a:p>
            <a:r>
              <a:rPr lang="en-US" sz="2400" dirty="0"/>
              <a:t>…</a:t>
            </a:r>
          </a:p>
        </p:txBody>
      </p:sp>
      <p:grpSp>
        <p:nvGrpSpPr>
          <p:cNvPr id="60" name="Group 59">
            <a:extLst>
              <a:ext uri="{FF2B5EF4-FFF2-40B4-BE49-F238E27FC236}">
                <a16:creationId xmlns:a16="http://schemas.microsoft.com/office/drawing/2014/main" id="{2903967E-62AC-7A3E-0978-1BA0AA046F15}"/>
              </a:ext>
            </a:extLst>
          </p:cNvPr>
          <p:cNvGrpSpPr/>
          <p:nvPr/>
        </p:nvGrpSpPr>
        <p:grpSpPr>
          <a:xfrm>
            <a:off x="4462163" y="4540190"/>
            <a:ext cx="1301455" cy="911096"/>
            <a:chOff x="6850427" y="4100898"/>
            <a:chExt cx="1301455" cy="911096"/>
          </a:xfrm>
        </p:grpSpPr>
        <p:sp>
          <p:nvSpPr>
            <p:cNvPr id="67" name="Rectangle 66">
              <a:extLst>
                <a:ext uri="{FF2B5EF4-FFF2-40B4-BE49-F238E27FC236}">
                  <a16:creationId xmlns:a16="http://schemas.microsoft.com/office/drawing/2014/main" id="{6825FA1D-A942-9295-7520-5DFBD8D752D1}"/>
                </a:ext>
              </a:extLst>
            </p:cNvPr>
            <p:cNvSpPr/>
            <p:nvPr/>
          </p:nvSpPr>
          <p:spPr>
            <a:xfrm>
              <a:off x="6850427" y="4100898"/>
              <a:ext cx="1300809" cy="23366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8" name="Rectangle 67">
              <a:extLst>
                <a:ext uri="{FF2B5EF4-FFF2-40B4-BE49-F238E27FC236}">
                  <a16:creationId xmlns:a16="http://schemas.microsoft.com/office/drawing/2014/main" id="{46518F27-37BC-E855-4B8B-932D09B5734C}"/>
                </a:ext>
              </a:extLst>
            </p:cNvPr>
            <p:cNvSpPr/>
            <p:nvPr/>
          </p:nvSpPr>
          <p:spPr>
            <a:xfrm>
              <a:off x="6850427" y="4328448"/>
              <a:ext cx="1300809" cy="23366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563EFB32-9AB2-2E12-44EB-25A9D3FE7FD5}"/>
                </a:ext>
              </a:extLst>
            </p:cNvPr>
            <p:cNvSpPr/>
            <p:nvPr/>
          </p:nvSpPr>
          <p:spPr>
            <a:xfrm>
              <a:off x="6851073" y="4553753"/>
              <a:ext cx="1300809" cy="23366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70" name="Rectangle 69">
              <a:extLst>
                <a:ext uri="{FF2B5EF4-FFF2-40B4-BE49-F238E27FC236}">
                  <a16:creationId xmlns:a16="http://schemas.microsoft.com/office/drawing/2014/main" id="{86EE0082-4730-9851-017F-56DC0EF8C155}"/>
                </a:ext>
              </a:extLst>
            </p:cNvPr>
            <p:cNvSpPr/>
            <p:nvPr/>
          </p:nvSpPr>
          <p:spPr>
            <a:xfrm>
              <a:off x="6850427" y="4778334"/>
              <a:ext cx="1300809" cy="23366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grpSp>
        <p:nvGrpSpPr>
          <p:cNvPr id="75" name="Group 74">
            <a:extLst>
              <a:ext uri="{FF2B5EF4-FFF2-40B4-BE49-F238E27FC236}">
                <a16:creationId xmlns:a16="http://schemas.microsoft.com/office/drawing/2014/main" id="{FBA18F59-E6F4-8864-D6B0-A737C4014331}"/>
              </a:ext>
            </a:extLst>
          </p:cNvPr>
          <p:cNvGrpSpPr/>
          <p:nvPr/>
        </p:nvGrpSpPr>
        <p:grpSpPr>
          <a:xfrm>
            <a:off x="4643631" y="4525634"/>
            <a:ext cx="920135" cy="951531"/>
            <a:chOff x="8150956" y="4106524"/>
            <a:chExt cx="920135" cy="951531"/>
          </a:xfrm>
        </p:grpSpPr>
        <p:sp>
          <p:nvSpPr>
            <p:cNvPr id="80" name="TextBox 79">
              <a:extLst>
                <a:ext uri="{FF2B5EF4-FFF2-40B4-BE49-F238E27FC236}">
                  <a16:creationId xmlns:a16="http://schemas.microsoft.com/office/drawing/2014/main" id="{D3042B3C-1F94-BD8C-DD1E-0A16C161A1F6}"/>
                </a:ext>
              </a:extLst>
            </p:cNvPr>
            <p:cNvSpPr txBox="1"/>
            <p:nvPr/>
          </p:nvSpPr>
          <p:spPr>
            <a:xfrm>
              <a:off x="8150956" y="4781056"/>
              <a:ext cx="917239" cy="276999"/>
            </a:xfrm>
            <a:prstGeom prst="rect">
              <a:avLst/>
            </a:prstGeom>
            <a:noFill/>
          </p:spPr>
          <p:txBody>
            <a:bodyPr wrap="none" rtlCol="0">
              <a:spAutoFit/>
            </a:bodyPr>
            <a:lstStyle/>
            <a:p>
              <a:r>
                <a:rPr lang="en-US" sz="1200" dirty="0"/>
                <a:t>Page 0x14</a:t>
              </a:r>
            </a:p>
          </p:txBody>
        </p:sp>
        <p:sp>
          <p:nvSpPr>
            <p:cNvPr id="81" name="TextBox 80">
              <a:extLst>
                <a:ext uri="{FF2B5EF4-FFF2-40B4-BE49-F238E27FC236}">
                  <a16:creationId xmlns:a16="http://schemas.microsoft.com/office/drawing/2014/main" id="{EBEC7321-8FC2-FBAC-8B1B-41949E5EBA73}"/>
                </a:ext>
              </a:extLst>
            </p:cNvPr>
            <p:cNvSpPr txBox="1"/>
            <p:nvPr/>
          </p:nvSpPr>
          <p:spPr>
            <a:xfrm>
              <a:off x="8153852" y="4553753"/>
              <a:ext cx="917239" cy="276999"/>
            </a:xfrm>
            <a:prstGeom prst="rect">
              <a:avLst/>
            </a:prstGeom>
            <a:noFill/>
          </p:spPr>
          <p:txBody>
            <a:bodyPr wrap="none" rtlCol="0">
              <a:spAutoFit/>
            </a:bodyPr>
            <a:lstStyle/>
            <a:p>
              <a:r>
                <a:rPr lang="en-US" sz="1200" dirty="0"/>
                <a:t>Page 0x15</a:t>
              </a:r>
            </a:p>
          </p:txBody>
        </p:sp>
        <p:sp>
          <p:nvSpPr>
            <p:cNvPr id="82" name="TextBox 81">
              <a:extLst>
                <a:ext uri="{FF2B5EF4-FFF2-40B4-BE49-F238E27FC236}">
                  <a16:creationId xmlns:a16="http://schemas.microsoft.com/office/drawing/2014/main" id="{39A6E7D5-BC26-4D33-1900-181A4F0CC88F}"/>
                </a:ext>
              </a:extLst>
            </p:cNvPr>
            <p:cNvSpPr txBox="1"/>
            <p:nvPr/>
          </p:nvSpPr>
          <p:spPr>
            <a:xfrm>
              <a:off x="8150956" y="4333827"/>
              <a:ext cx="917239" cy="276999"/>
            </a:xfrm>
            <a:prstGeom prst="rect">
              <a:avLst/>
            </a:prstGeom>
            <a:noFill/>
          </p:spPr>
          <p:txBody>
            <a:bodyPr wrap="none" rtlCol="0">
              <a:spAutoFit/>
            </a:bodyPr>
            <a:lstStyle/>
            <a:p>
              <a:r>
                <a:rPr lang="en-US" sz="1200" dirty="0"/>
                <a:t>Page 0x16</a:t>
              </a:r>
            </a:p>
          </p:txBody>
        </p:sp>
        <p:sp>
          <p:nvSpPr>
            <p:cNvPr id="83" name="TextBox 82">
              <a:extLst>
                <a:ext uri="{FF2B5EF4-FFF2-40B4-BE49-F238E27FC236}">
                  <a16:creationId xmlns:a16="http://schemas.microsoft.com/office/drawing/2014/main" id="{B5757C73-48AC-199E-836D-1C61AA1277F1}"/>
                </a:ext>
              </a:extLst>
            </p:cNvPr>
            <p:cNvSpPr txBox="1"/>
            <p:nvPr/>
          </p:nvSpPr>
          <p:spPr>
            <a:xfrm>
              <a:off x="8153852" y="4106524"/>
              <a:ext cx="917239" cy="276999"/>
            </a:xfrm>
            <a:prstGeom prst="rect">
              <a:avLst/>
            </a:prstGeom>
            <a:noFill/>
          </p:spPr>
          <p:txBody>
            <a:bodyPr wrap="none" rtlCol="0">
              <a:spAutoFit/>
            </a:bodyPr>
            <a:lstStyle/>
            <a:p>
              <a:r>
                <a:rPr lang="en-US" sz="1200" dirty="0"/>
                <a:t>Page 0x17</a:t>
              </a:r>
            </a:p>
          </p:txBody>
        </p:sp>
      </p:grpSp>
      <p:cxnSp>
        <p:nvCxnSpPr>
          <p:cNvPr id="90" name="Elbow Connector 89">
            <a:extLst>
              <a:ext uri="{FF2B5EF4-FFF2-40B4-BE49-F238E27FC236}">
                <a16:creationId xmlns:a16="http://schemas.microsoft.com/office/drawing/2014/main" id="{24147BC8-C8BC-E341-C32F-AB4C4EE0DBA3}"/>
              </a:ext>
            </a:extLst>
          </p:cNvPr>
          <p:cNvCxnSpPr>
            <a:cxnSpLocks/>
            <a:stCxn id="67" idx="3"/>
          </p:cNvCxnSpPr>
          <p:nvPr/>
        </p:nvCxnSpPr>
        <p:spPr>
          <a:xfrm>
            <a:off x="5762972" y="4657020"/>
            <a:ext cx="695552" cy="198588"/>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sp>
        <p:nvSpPr>
          <p:cNvPr id="95" name="TextBox 94">
            <a:extLst>
              <a:ext uri="{FF2B5EF4-FFF2-40B4-BE49-F238E27FC236}">
                <a16:creationId xmlns:a16="http://schemas.microsoft.com/office/drawing/2014/main" id="{9AA8D467-75EF-095E-54DA-A8DA8EEF29AE}"/>
              </a:ext>
            </a:extLst>
          </p:cNvPr>
          <p:cNvSpPr txBox="1"/>
          <p:nvPr/>
        </p:nvSpPr>
        <p:spPr>
          <a:xfrm>
            <a:off x="776992" y="3573945"/>
            <a:ext cx="728270" cy="369332"/>
          </a:xfrm>
          <a:prstGeom prst="rect">
            <a:avLst/>
          </a:prstGeom>
          <a:noFill/>
        </p:spPr>
        <p:txBody>
          <a:bodyPr wrap="square" rtlCol="0">
            <a:spAutoFit/>
          </a:bodyPr>
          <a:lstStyle/>
          <a:p>
            <a:r>
              <a:rPr lang="en-US" dirty="0"/>
              <a:t>0x15</a:t>
            </a:r>
          </a:p>
        </p:txBody>
      </p:sp>
      <p:sp>
        <p:nvSpPr>
          <p:cNvPr id="96" name="TextBox 95">
            <a:extLst>
              <a:ext uri="{FF2B5EF4-FFF2-40B4-BE49-F238E27FC236}">
                <a16:creationId xmlns:a16="http://schemas.microsoft.com/office/drawing/2014/main" id="{ABB5D95D-E39F-17E7-F7B6-440FE0015573}"/>
              </a:ext>
            </a:extLst>
          </p:cNvPr>
          <p:cNvSpPr txBox="1"/>
          <p:nvPr/>
        </p:nvSpPr>
        <p:spPr>
          <a:xfrm>
            <a:off x="762001" y="3918719"/>
            <a:ext cx="728270" cy="369332"/>
          </a:xfrm>
          <a:prstGeom prst="rect">
            <a:avLst/>
          </a:prstGeom>
          <a:noFill/>
        </p:spPr>
        <p:txBody>
          <a:bodyPr wrap="square" rtlCol="0">
            <a:spAutoFit/>
          </a:bodyPr>
          <a:lstStyle/>
          <a:p>
            <a:r>
              <a:rPr lang="en-US" dirty="0"/>
              <a:t>0x14</a:t>
            </a:r>
          </a:p>
        </p:txBody>
      </p:sp>
      <p:sp>
        <p:nvSpPr>
          <p:cNvPr id="97" name="TextBox 96">
            <a:extLst>
              <a:ext uri="{FF2B5EF4-FFF2-40B4-BE49-F238E27FC236}">
                <a16:creationId xmlns:a16="http://schemas.microsoft.com/office/drawing/2014/main" id="{24B32F86-D3D0-6CDC-F614-982DA6A2DF40}"/>
              </a:ext>
            </a:extLst>
          </p:cNvPr>
          <p:cNvSpPr txBox="1"/>
          <p:nvPr/>
        </p:nvSpPr>
        <p:spPr>
          <a:xfrm>
            <a:off x="791983" y="2885646"/>
            <a:ext cx="732017" cy="369332"/>
          </a:xfrm>
          <a:prstGeom prst="rect">
            <a:avLst/>
          </a:prstGeom>
          <a:noFill/>
        </p:spPr>
        <p:txBody>
          <a:bodyPr wrap="square" rtlCol="0">
            <a:spAutoFit/>
          </a:bodyPr>
          <a:lstStyle/>
          <a:p>
            <a:r>
              <a:rPr lang="en-US" dirty="0"/>
              <a:t>0x17</a:t>
            </a:r>
          </a:p>
        </p:txBody>
      </p:sp>
      <p:sp>
        <p:nvSpPr>
          <p:cNvPr id="98" name="TextBox 97">
            <a:extLst>
              <a:ext uri="{FF2B5EF4-FFF2-40B4-BE49-F238E27FC236}">
                <a16:creationId xmlns:a16="http://schemas.microsoft.com/office/drawing/2014/main" id="{55FA0B21-6FD2-2BC1-C29E-8262D8B75236}"/>
              </a:ext>
            </a:extLst>
          </p:cNvPr>
          <p:cNvSpPr txBox="1"/>
          <p:nvPr/>
        </p:nvSpPr>
        <p:spPr>
          <a:xfrm>
            <a:off x="776992" y="3230420"/>
            <a:ext cx="732017" cy="369332"/>
          </a:xfrm>
          <a:prstGeom prst="rect">
            <a:avLst/>
          </a:prstGeom>
          <a:noFill/>
        </p:spPr>
        <p:txBody>
          <a:bodyPr wrap="square" rtlCol="0">
            <a:spAutoFit/>
          </a:bodyPr>
          <a:lstStyle/>
          <a:p>
            <a:r>
              <a:rPr lang="en-US" dirty="0"/>
              <a:t>0x16</a:t>
            </a:r>
          </a:p>
        </p:txBody>
      </p:sp>
      <p:sp>
        <p:nvSpPr>
          <p:cNvPr id="109" name="TextBox 108">
            <a:extLst>
              <a:ext uri="{FF2B5EF4-FFF2-40B4-BE49-F238E27FC236}">
                <a16:creationId xmlns:a16="http://schemas.microsoft.com/office/drawing/2014/main" id="{42276D79-2904-9DCB-BD89-DE8BF123CB8E}"/>
              </a:ext>
            </a:extLst>
          </p:cNvPr>
          <p:cNvSpPr txBox="1"/>
          <p:nvPr/>
        </p:nvSpPr>
        <p:spPr>
          <a:xfrm>
            <a:off x="6244673" y="2286000"/>
            <a:ext cx="1941557" cy="369332"/>
          </a:xfrm>
          <a:prstGeom prst="rect">
            <a:avLst/>
          </a:prstGeom>
          <a:noFill/>
        </p:spPr>
        <p:txBody>
          <a:bodyPr wrap="none" rtlCol="0">
            <a:spAutoFit/>
          </a:bodyPr>
          <a:lstStyle/>
          <a:p>
            <a:r>
              <a:rPr lang="en-US" dirty="0"/>
              <a:t>Physical Memory</a:t>
            </a:r>
          </a:p>
        </p:txBody>
      </p:sp>
      <p:sp>
        <p:nvSpPr>
          <p:cNvPr id="110" name="TextBox 109">
            <a:extLst>
              <a:ext uri="{FF2B5EF4-FFF2-40B4-BE49-F238E27FC236}">
                <a16:creationId xmlns:a16="http://schemas.microsoft.com/office/drawing/2014/main" id="{8B56806C-C9EB-E2A7-892F-BEDFECAEBFD6}"/>
              </a:ext>
            </a:extLst>
          </p:cNvPr>
          <p:cNvSpPr txBox="1"/>
          <p:nvPr/>
        </p:nvSpPr>
        <p:spPr>
          <a:xfrm>
            <a:off x="4243681" y="3581400"/>
            <a:ext cx="1732205" cy="369332"/>
          </a:xfrm>
          <a:prstGeom prst="rect">
            <a:avLst/>
          </a:prstGeom>
          <a:noFill/>
        </p:spPr>
        <p:txBody>
          <a:bodyPr wrap="none" rtlCol="0">
            <a:spAutoFit/>
          </a:bodyPr>
          <a:lstStyle/>
          <a:p>
            <a:r>
              <a:rPr lang="en-US" dirty="0"/>
              <a:t>Virtual Memory</a:t>
            </a:r>
          </a:p>
        </p:txBody>
      </p:sp>
      <p:sp>
        <p:nvSpPr>
          <p:cNvPr id="57" name="Rectangle 56">
            <a:extLst>
              <a:ext uri="{FF2B5EF4-FFF2-40B4-BE49-F238E27FC236}">
                <a16:creationId xmlns:a16="http://schemas.microsoft.com/office/drawing/2014/main" id="{02FC93BC-00E6-D9A4-3D17-AA2A4D639CDF}"/>
              </a:ext>
            </a:extLst>
          </p:cNvPr>
          <p:cNvSpPr/>
          <p:nvPr/>
        </p:nvSpPr>
        <p:spPr>
          <a:xfrm>
            <a:off x="4465863" y="3968985"/>
            <a:ext cx="1295400" cy="1909781"/>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7" name="Rectangle 6">
            <a:extLst>
              <a:ext uri="{FF2B5EF4-FFF2-40B4-BE49-F238E27FC236}">
                <a16:creationId xmlns:a16="http://schemas.microsoft.com/office/drawing/2014/main" id="{6DD7B3E1-8B95-1224-F8ED-056FE3322E5B}"/>
              </a:ext>
            </a:extLst>
          </p:cNvPr>
          <p:cNvSpPr/>
          <p:nvPr/>
        </p:nvSpPr>
        <p:spPr>
          <a:xfrm>
            <a:off x="6456089" y="6339366"/>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6" name="Rectangle 5">
            <a:extLst>
              <a:ext uri="{FF2B5EF4-FFF2-40B4-BE49-F238E27FC236}">
                <a16:creationId xmlns:a16="http://schemas.microsoft.com/office/drawing/2014/main" id="{BE228049-3E93-B8F3-EBD2-9653E568065A}"/>
              </a:ext>
            </a:extLst>
          </p:cNvPr>
          <p:cNvSpPr/>
          <p:nvPr/>
        </p:nvSpPr>
        <p:spPr>
          <a:xfrm>
            <a:off x="6451273" y="6333141"/>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200" dirty="0"/>
              <a:t>Page 0x2F</a:t>
            </a:r>
          </a:p>
        </p:txBody>
      </p:sp>
      <p:sp>
        <p:nvSpPr>
          <p:cNvPr id="8" name="Rectangle 7">
            <a:extLst>
              <a:ext uri="{FF2B5EF4-FFF2-40B4-BE49-F238E27FC236}">
                <a16:creationId xmlns:a16="http://schemas.microsoft.com/office/drawing/2014/main" id="{7DA19232-61E0-997B-6C48-384916852A71}"/>
              </a:ext>
            </a:extLst>
          </p:cNvPr>
          <p:cNvSpPr/>
          <p:nvPr/>
        </p:nvSpPr>
        <p:spPr>
          <a:xfrm>
            <a:off x="6457743" y="4739852"/>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200" dirty="0"/>
              <a:t>Page 0x17</a:t>
            </a:r>
          </a:p>
        </p:txBody>
      </p:sp>
      <p:sp>
        <p:nvSpPr>
          <p:cNvPr id="11" name="Rectangle 10">
            <a:extLst>
              <a:ext uri="{FF2B5EF4-FFF2-40B4-BE49-F238E27FC236}">
                <a16:creationId xmlns:a16="http://schemas.microsoft.com/office/drawing/2014/main" id="{1FD5397D-0074-D42D-2887-1B07BCC1E466}"/>
              </a:ext>
            </a:extLst>
          </p:cNvPr>
          <p:cNvSpPr/>
          <p:nvPr/>
        </p:nvSpPr>
        <p:spPr>
          <a:xfrm>
            <a:off x="6461055" y="4511228"/>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E029A257-2C3D-2ABB-72D5-587090D311D6}"/>
              </a:ext>
            </a:extLst>
          </p:cNvPr>
          <p:cNvSpPr/>
          <p:nvPr/>
        </p:nvSpPr>
        <p:spPr>
          <a:xfrm>
            <a:off x="6444652" y="3606157"/>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200" dirty="0"/>
              <a:t>Page 0x14</a:t>
            </a:r>
          </a:p>
        </p:txBody>
      </p:sp>
      <p:sp>
        <p:nvSpPr>
          <p:cNvPr id="111" name="Rectangle 110">
            <a:extLst>
              <a:ext uri="{FF2B5EF4-FFF2-40B4-BE49-F238E27FC236}">
                <a16:creationId xmlns:a16="http://schemas.microsoft.com/office/drawing/2014/main" id="{20DC11F7-4225-6079-CA4D-C081CB7B4424}"/>
              </a:ext>
            </a:extLst>
          </p:cNvPr>
          <p:cNvSpPr/>
          <p:nvPr/>
        </p:nvSpPr>
        <p:spPr>
          <a:xfrm>
            <a:off x="6463210" y="2696330"/>
            <a:ext cx="1295400" cy="4105656"/>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cxnSp>
        <p:nvCxnSpPr>
          <p:cNvPr id="17" name="Elbow Connector 16">
            <a:extLst>
              <a:ext uri="{FF2B5EF4-FFF2-40B4-BE49-F238E27FC236}">
                <a16:creationId xmlns:a16="http://schemas.microsoft.com/office/drawing/2014/main" id="{EC29D07F-F65D-2CD9-ECEF-5309DC93F840}"/>
              </a:ext>
            </a:extLst>
          </p:cNvPr>
          <p:cNvCxnSpPr>
            <a:cxnSpLocks/>
            <a:stCxn id="70" idx="3"/>
            <a:endCxn id="13" idx="1"/>
          </p:cNvCxnSpPr>
          <p:nvPr/>
        </p:nvCxnSpPr>
        <p:spPr>
          <a:xfrm flipV="1">
            <a:off x="5762972" y="3722987"/>
            <a:ext cx="681680" cy="1611469"/>
          </a:xfrm>
          <a:prstGeom prst="bentConnector3">
            <a:avLst>
              <a:gd name="adj1" fmla="val 74025"/>
            </a:avLst>
          </a:prstGeom>
          <a:ln>
            <a:tailEnd type="triangle"/>
          </a:ln>
        </p:spPr>
        <p:style>
          <a:lnRef idx="2">
            <a:schemeClr val="dk1"/>
          </a:lnRef>
          <a:fillRef idx="0">
            <a:schemeClr val="dk1"/>
          </a:fillRef>
          <a:effectRef idx="1">
            <a:schemeClr val="dk1"/>
          </a:effectRef>
          <a:fontRef idx="minor">
            <a:schemeClr val="tx1"/>
          </a:fontRef>
        </p:style>
      </p:cxnSp>
      <p:graphicFrame>
        <p:nvGraphicFramePr>
          <p:cNvPr id="3" name="Table 2">
            <a:extLst>
              <a:ext uri="{FF2B5EF4-FFF2-40B4-BE49-F238E27FC236}">
                <a16:creationId xmlns:a16="http://schemas.microsoft.com/office/drawing/2014/main" id="{C05318DE-D69F-7ED0-D30D-A9543E9B8913}"/>
              </a:ext>
            </a:extLst>
          </p:cNvPr>
          <p:cNvGraphicFramePr>
            <a:graphicFrameLocks noGrp="1"/>
          </p:cNvGraphicFramePr>
          <p:nvPr/>
        </p:nvGraphicFramePr>
        <p:xfrm>
          <a:off x="1518732" y="2593963"/>
          <a:ext cx="2173017" cy="1676400"/>
        </p:xfrm>
        <a:graphic>
          <a:graphicData uri="http://schemas.openxmlformats.org/drawingml/2006/table">
            <a:tbl>
              <a:tblPr firstRow="1" bandRow="1">
                <a:tableStyleId>{5C22544A-7EE6-4342-B048-85BDC9FD1C3A}</a:tableStyleId>
              </a:tblPr>
              <a:tblGrid>
                <a:gridCol w="352743">
                  <a:extLst>
                    <a:ext uri="{9D8B030D-6E8A-4147-A177-3AD203B41FA5}">
                      <a16:colId xmlns:a16="http://schemas.microsoft.com/office/drawing/2014/main" val="7733943"/>
                    </a:ext>
                  </a:extLst>
                </a:gridCol>
                <a:gridCol w="878343">
                  <a:extLst>
                    <a:ext uri="{9D8B030D-6E8A-4147-A177-3AD203B41FA5}">
                      <a16:colId xmlns:a16="http://schemas.microsoft.com/office/drawing/2014/main" val="2340536180"/>
                    </a:ext>
                  </a:extLst>
                </a:gridCol>
                <a:gridCol w="941931">
                  <a:extLst>
                    <a:ext uri="{9D8B030D-6E8A-4147-A177-3AD203B41FA5}">
                      <a16:colId xmlns:a16="http://schemas.microsoft.com/office/drawing/2014/main" val="2223607705"/>
                    </a:ext>
                  </a:extLst>
                </a:gridCol>
              </a:tblGrid>
              <a:tr h="219527">
                <a:tc>
                  <a:txBody>
                    <a:bodyPr/>
                    <a:lstStyle/>
                    <a:p>
                      <a:r>
                        <a:rPr lang="en-US" sz="1600" dirty="0"/>
                        <a:t>v</a:t>
                      </a:r>
                    </a:p>
                  </a:txBody>
                  <a:tcPr/>
                </a:tc>
                <a:tc>
                  <a:txBody>
                    <a:bodyPr/>
                    <a:lstStyle/>
                    <a:p>
                      <a:r>
                        <a:rPr lang="en-US" sz="1600" dirty="0"/>
                        <a:t>Frame</a:t>
                      </a:r>
                    </a:p>
                  </a:txBody>
                  <a:tcPr/>
                </a:tc>
                <a:tc>
                  <a:txBody>
                    <a:bodyPr/>
                    <a:lstStyle/>
                    <a:p>
                      <a:r>
                        <a:rPr lang="en-US" sz="1600" dirty="0"/>
                        <a:t>Access</a:t>
                      </a:r>
                    </a:p>
                  </a:txBody>
                  <a:tcPr/>
                </a:tc>
                <a:extLst>
                  <a:ext uri="{0D108BD9-81ED-4DB2-BD59-A6C34878D82A}">
                    <a16:rowId xmlns:a16="http://schemas.microsoft.com/office/drawing/2014/main" val="4202681401"/>
                  </a:ext>
                </a:extLst>
              </a:tr>
              <a:tr h="219527">
                <a:tc>
                  <a:txBody>
                    <a:bodyPr/>
                    <a:lstStyle/>
                    <a:p>
                      <a:r>
                        <a:rPr lang="en-US" sz="1600" dirty="0"/>
                        <a:t>1</a:t>
                      </a:r>
                    </a:p>
                  </a:txBody>
                  <a:tcPr/>
                </a:tc>
                <a:tc>
                  <a:txBody>
                    <a:bodyPr/>
                    <a:lstStyle/>
                    <a:p>
                      <a:r>
                        <a:rPr lang="en-US" sz="1600" dirty="0"/>
                        <a:t>0x47</a:t>
                      </a:r>
                    </a:p>
                  </a:txBody>
                  <a:tcPr/>
                </a:tc>
                <a:tc>
                  <a:txBody>
                    <a:bodyPr/>
                    <a:lstStyle/>
                    <a:p>
                      <a:r>
                        <a:rPr lang="en-US" sz="1600" dirty="0"/>
                        <a:t>R,W</a:t>
                      </a:r>
                    </a:p>
                  </a:txBody>
                  <a:tcPr/>
                </a:tc>
                <a:extLst>
                  <a:ext uri="{0D108BD9-81ED-4DB2-BD59-A6C34878D82A}">
                    <a16:rowId xmlns:a16="http://schemas.microsoft.com/office/drawing/2014/main" val="111645101"/>
                  </a:ext>
                </a:extLst>
              </a:tr>
              <a:tr h="219527">
                <a:tc>
                  <a:txBody>
                    <a:bodyPr/>
                    <a:lstStyle/>
                    <a:p>
                      <a:r>
                        <a:rPr lang="en-US" sz="1600" dirty="0"/>
                        <a:t>0</a:t>
                      </a:r>
                    </a:p>
                  </a:txBody>
                  <a:tcPr/>
                </a:tc>
                <a:tc>
                  <a:txBody>
                    <a:bodyPr/>
                    <a:lstStyle/>
                    <a:p>
                      <a:r>
                        <a:rPr lang="en-US" sz="1600" dirty="0"/>
                        <a:t>NULL</a:t>
                      </a:r>
                    </a:p>
                  </a:txBody>
                  <a:tcPr/>
                </a:tc>
                <a:tc>
                  <a:txBody>
                    <a:bodyPr/>
                    <a:lstStyle/>
                    <a:p>
                      <a:r>
                        <a:rPr lang="en-US" sz="1600" dirty="0"/>
                        <a:t>R,W</a:t>
                      </a:r>
                    </a:p>
                  </a:txBody>
                  <a:tcPr/>
                </a:tc>
                <a:extLst>
                  <a:ext uri="{0D108BD9-81ED-4DB2-BD59-A6C34878D82A}">
                    <a16:rowId xmlns:a16="http://schemas.microsoft.com/office/drawing/2014/main" val="3504091543"/>
                  </a:ext>
                </a:extLst>
              </a:tr>
              <a:tr h="219527">
                <a:tc>
                  <a:txBody>
                    <a:bodyPr/>
                    <a:lstStyle/>
                    <a:p>
                      <a:r>
                        <a:rPr lang="en-US" sz="1600" dirty="0"/>
                        <a:t>0</a:t>
                      </a:r>
                    </a:p>
                  </a:txBody>
                  <a:tcPr/>
                </a:tc>
                <a:tc>
                  <a:txBody>
                    <a:bodyPr/>
                    <a:lstStyle/>
                    <a:p>
                      <a:r>
                        <a:rPr lang="en-US" sz="1600" dirty="0"/>
                        <a:t>0x13</a:t>
                      </a:r>
                    </a:p>
                  </a:txBody>
                  <a:tcPr/>
                </a:tc>
                <a:tc>
                  <a:txBody>
                    <a:bodyPr/>
                    <a:lstStyle/>
                    <a:p>
                      <a:r>
                        <a:rPr lang="en-US" sz="1600" dirty="0"/>
                        <a:t>R,W</a:t>
                      </a:r>
                    </a:p>
                  </a:txBody>
                  <a:tcPr/>
                </a:tc>
                <a:extLst>
                  <a:ext uri="{0D108BD9-81ED-4DB2-BD59-A6C34878D82A}">
                    <a16:rowId xmlns:a16="http://schemas.microsoft.com/office/drawing/2014/main" val="902045245"/>
                  </a:ext>
                </a:extLst>
              </a:tr>
              <a:tr h="219527">
                <a:tc>
                  <a:txBody>
                    <a:bodyPr/>
                    <a:lstStyle/>
                    <a:p>
                      <a:r>
                        <a:rPr lang="en-US" sz="1600" dirty="0"/>
                        <a:t>1</a:t>
                      </a:r>
                    </a:p>
                  </a:txBody>
                  <a:tcPr/>
                </a:tc>
                <a:tc>
                  <a:txBody>
                    <a:bodyPr/>
                    <a:lstStyle/>
                    <a:p>
                      <a:r>
                        <a:rPr lang="en-US" sz="1600" dirty="0"/>
                        <a:t>0xF1</a:t>
                      </a:r>
                    </a:p>
                  </a:txBody>
                  <a:tcPr/>
                </a:tc>
                <a:tc>
                  <a:txBody>
                    <a:bodyPr/>
                    <a:lstStyle/>
                    <a:p>
                      <a:r>
                        <a:rPr lang="en-US" sz="1600" dirty="0"/>
                        <a:t>R,X</a:t>
                      </a:r>
                    </a:p>
                  </a:txBody>
                  <a:tcPr/>
                </a:tc>
                <a:extLst>
                  <a:ext uri="{0D108BD9-81ED-4DB2-BD59-A6C34878D82A}">
                    <a16:rowId xmlns:a16="http://schemas.microsoft.com/office/drawing/2014/main" val="2122521055"/>
                  </a:ext>
                </a:extLst>
              </a:tr>
            </a:tbl>
          </a:graphicData>
        </a:graphic>
      </p:graphicFrame>
      <p:sp>
        <p:nvSpPr>
          <p:cNvPr id="30" name="TextBox 29">
            <a:extLst>
              <a:ext uri="{FF2B5EF4-FFF2-40B4-BE49-F238E27FC236}">
                <a16:creationId xmlns:a16="http://schemas.microsoft.com/office/drawing/2014/main" id="{EBFCBAE9-7128-1703-80AF-F74091398FBF}"/>
              </a:ext>
            </a:extLst>
          </p:cNvPr>
          <p:cNvSpPr txBox="1"/>
          <p:nvPr/>
        </p:nvSpPr>
        <p:spPr>
          <a:xfrm>
            <a:off x="5730374" y="4924485"/>
            <a:ext cx="595035" cy="369332"/>
          </a:xfrm>
          <a:prstGeom prst="rect">
            <a:avLst/>
          </a:prstGeom>
          <a:noFill/>
        </p:spPr>
        <p:txBody>
          <a:bodyPr wrap="none" rtlCol="0">
            <a:spAutoFit/>
          </a:bodyPr>
          <a:lstStyle/>
          <a:p>
            <a:r>
              <a:rPr lang="en-US" dirty="0"/>
              <a:t>disk</a:t>
            </a:r>
          </a:p>
        </p:txBody>
      </p:sp>
    </p:spTree>
    <p:extLst>
      <p:ext uri="{BB962C8B-B14F-4D97-AF65-F5344CB8AC3E}">
        <p14:creationId xmlns:p14="http://schemas.microsoft.com/office/powerpoint/2010/main" val="281220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8"/>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90"/>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3"/>
                                        </p:tgtEl>
                                        <p:attrNameLst>
                                          <p:attrName>style.visibility</p:attrName>
                                        </p:attrNameLst>
                                      </p:cBhvr>
                                      <p:to>
                                        <p:strVal val="hidden"/>
                                      </p:to>
                                    </p:set>
                                  </p:childTnLst>
                                </p:cTn>
                              </p:par>
                              <p:par>
                                <p:cTn id="37" presetID="1" presetClass="exit" presetSubtype="0" fill="hold" grpId="0" nodeType="withEffect">
                                  <p:stCondLst>
                                    <p:cond delay="0"/>
                                  </p:stCondLst>
                                  <p:childTnLst>
                                    <p:set>
                                      <p:cBhvr>
                                        <p:cTn id="38" dur="1" fill="hold">
                                          <p:stCondLst>
                                            <p:cond delay="0"/>
                                          </p:stCondLst>
                                        </p:cTn>
                                        <p:tgtEl>
                                          <p:spTgt spid="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36" grpId="0" animBg="1"/>
      <p:bldP spid="6" grpId="0" animBg="1"/>
      <p:bldP spid="8" grpId="0" animBg="1"/>
      <p:bldP spid="8" grpId="1" animBg="1"/>
      <p:bldP spid="13" grpId="0" animBg="1"/>
      <p:bldP spid="30" grpId="0"/>
      <p:bldP spid="30" grpId="1"/>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B62EE-47FD-E34E-A714-235A786769B3}"/>
              </a:ext>
            </a:extLst>
          </p:cNvPr>
          <p:cNvSpPr>
            <a:spLocks noGrp="1"/>
          </p:cNvSpPr>
          <p:nvPr>
            <p:ph type="title"/>
          </p:nvPr>
        </p:nvSpPr>
        <p:spPr/>
        <p:txBody>
          <a:bodyPr/>
          <a:lstStyle/>
          <a:p>
            <a:r>
              <a:rPr lang="en-US" dirty="0"/>
              <a:t>Translation-Lookaside Buffer (TLB)</a:t>
            </a:r>
          </a:p>
        </p:txBody>
      </p:sp>
      <p:sp>
        <p:nvSpPr>
          <p:cNvPr id="3" name="Content Placeholder 2">
            <a:extLst>
              <a:ext uri="{FF2B5EF4-FFF2-40B4-BE49-F238E27FC236}">
                <a16:creationId xmlns:a16="http://schemas.microsoft.com/office/drawing/2014/main" id="{2649933E-1D20-8947-8ABD-924D50C47E9A}"/>
              </a:ext>
            </a:extLst>
          </p:cNvPr>
          <p:cNvSpPr>
            <a:spLocks noGrp="1"/>
          </p:cNvSpPr>
          <p:nvPr>
            <p:ph idx="1"/>
          </p:nvPr>
        </p:nvSpPr>
        <p:spPr/>
        <p:txBody>
          <a:bodyPr/>
          <a:lstStyle/>
          <a:p>
            <a:r>
              <a:rPr lang="en-US" dirty="0"/>
              <a:t>General idea: if address translation is slow, cache some of the answers</a:t>
            </a:r>
          </a:p>
          <a:p>
            <a:r>
              <a:rPr lang="en-US" b="1" dirty="0">
                <a:solidFill>
                  <a:schemeClr val="accent1"/>
                </a:solidFill>
              </a:rPr>
              <a:t>Translation-lookaside buffer </a:t>
            </a:r>
            <a:r>
              <a:rPr lang="en-US" dirty="0"/>
              <a:t>is an address translation cache that is built into the MMU</a:t>
            </a:r>
          </a:p>
        </p:txBody>
      </p:sp>
      <p:pic>
        <p:nvPicPr>
          <p:cNvPr id="4" name="Picture 3">
            <a:extLst>
              <a:ext uri="{FF2B5EF4-FFF2-40B4-BE49-F238E27FC236}">
                <a16:creationId xmlns:a16="http://schemas.microsoft.com/office/drawing/2014/main" id="{6C10614B-03B7-5A49-8C7C-7A97F5BD28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3124201"/>
            <a:ext cx="5041900" cy="3733800"/>
          </a:xfrm>
          <a:prstGeom prst="rect">
            <a:avLst/>
          </a:prstGeom>
        </p:spPr>
      </p:pic>
    </p:spTree>
    <p:extLst>
      <p:ext uri="{BB962C8B-B14F-4D97-AF65-F5344CB8AC3E}">
        <p14:creationId xmlns:p14="http://schemas.microsoft.com/office/powerpoint/2010/main" val="2870644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676F7-7E9E-0F48-8A5F-4438775077ED}"/>
              </a:ext>
            </a:extLst>
          </p:cNvPr>
          <p:cNvSpPr>
            <a:spLocks noGrp="1"/>
          </p:cNvSpPr>
          <p:nvPr>
            <p:ph type="title"/>
          </p:nvPr>
        </p:nvSpPr>
        <p:spPr/>
        <p:txBody>
          <a:bodyPr/>
          <a:lstStyle/>
          <a:p>
            <a:r>
              <a:rPr lang="en-US" dirty="0"/>
              <a:t>Exercise 4: TLB</a:t>
            </a:r>
          </a:p>
        </p:txBody>
      </p:sp>
      <p:sp>
        <p:nvSpPr>
          <p:cNvPr id="3" name="Content Placeholder 2">
            <a:extLst>
              <a:ext uri="{FF2B5EF4-FFF2-40B4-BE49-F238E27FC236}">
                <a16:creationId xmlns:a16="http://schemas.microsoft.com/office/drawing/2014/main" id="{7717D9A2-0CE5-0D44-B6FF-D49AB79C13BE}"/>
              </a:ext>
            </a:extLst>
          </p:cNvPr>
          <p:cNvSpPr>
            <a:spLocks noGrp="1"/>
          </p:cNvSpPr>
          <p:nvPr>
            <p:ph idx="1"/>
          </p:nvPr>
        </p:nvSpPr>
        <p:spPr>
          <a:xfrm>
            <a:off x="457199" y="3810000"/>
            <a:ext cx="8381999" cy="2667000"/>
          </a:xfrm>
        </p:spPr>
        <p:txBody>
          <a:bodyPr/>
          <a:lstStyle/>
          <a:p>
            <a:pPr marL="0" indent="0">
              <a:buNone/>
            </a:pPr>
            <a:r>
              <a:rPr lang="en-US" dirty="0"/>
              <a:t>Assume you are running on an architecture with a one-level page table with 4096 byte pages. For each of the following virtual addresses, determine whether the address translation is stored in the TLB. If so, give the corresponding physical address</a:t>
            </a:r>
          </a:p>
          <a:p>
            <a:pPr lvl="1"/>
            <a:r>
              <a:rPr lang="en-US" dirty="0"/>
              <a:t>0x7E37C</a:t>
            </a:r>
          </a:p>
          <a:p>
            <a:pPr lvl="1"/>
            <a:r>
              <a:rPr lang="en-US" dirty="0"/>
              <a:t>0x16A48</a:t>
            </a:r>
          </a:p>
        </p:txBody>
      </p:sp>
      <p:graphicFrame>
        <p:nvGraphicFramePr>
          <p:cNvPr id="4" name="Table 4">
            <a:extLst>
              <a:ext uri="{FF2B5EF4-FFF2-40B4-BE49-F238E27FC236}">
                <a16:creationId xmlns:a16="http://schemas.microsoft.com/office/drawing/2014/main" id="{3ED0959C-4941-C348-BC78-F052DC08AA1E}"/>
              </a:ext>
            </a:extLst>
          </p:cNvPr>
          <p:cNvGraphicFramePr>
            <a:graphicFrameLocks noGrp="1"/>
          </p:cNvGraphicFramePr>
          <p:nvPr/>
        </p:nvGraphicFramePr>
        <p:xfrm>
          <a:off x="152400" y="1397000"/>
          <a:ext cx="8839194" cy="2225040"/>
        </p:xfrm>
        <a:graphic>
          <a:graphicData uri="http://schemas.openxmlformats.org/drawingml/2006/table">
            <a:tbl>
              <a:tblPr firstRow="1" bandRow="1">
                <a:tableStyleId>{5C22544A-7EE6-4342-B048-85BDC9FD1C3A}</a:tableStyleId>
              </a:tblPr>
              <a:tblGrid>
                <a:gridCol w="679938">
                  <a:extLst>
                    <a:ext uri="{9D8B030D-6E8A-4147-A177-3AD203B41FA5}">
                      <a16:colId xmlns:a16="http://schemas.microsoft.com/office/drawing/2014/main" val="2190104813"/>
                    </a:ext>
                  </a:extLst>
                </a:gridCol>
                <a:gridCol w="679938">
                  <a:extLst>
                    <a:ext uri="{9D8B030D-6E8A-4147-A177-3AD203B41FA5}">
                      <a16:colId xmlns:a16="http://schemas.microsoft.com/office/drawing/2014/main" val="1423307773"/>
                    </a:ext>
                  </a:extLst>
                </a:gridCol>
                <a:gridCol w="679938">
                  <a:extLst>
                    <a:ext uri="{9D8B030D-6E8A-4147-A177-3AD203B41FA5}">
                      <a16:colId xmlns:a16="http://schemas.microsoft.com/office/drawing/2014/main" val="529758621"/>
                    </a:ext>
                  </a:extLst>
                </a:gridCol>
                <a:gridCol w="679938">
                  <a:extLst>
                    <a:ext uri="{9D8B030D-6E8A-4147-A177-3AD203B41FA5}">
                      <a16:colId xmlns:a16="http://schemas.microsoft.com/office/drawing/2014/main" val="3249802606"/>
                    </a:ext>
                  </a:extLst>
                </a:gridCol>
                <a:gridCol w="679938">
                  <a:extLst>
                    <a:ext uri="{9D8B030D-6E8A-4147-A177-3AD203B41FA5}">
                      <a16:colId xmlns:a16="http://schemas.microsoft.com/office/drawing/2014/main" val="930000362"/>
                    </a:ext>
                  </a:extLst>
                </a:gridCol>
                <a:gridCol w="679938">
                  <a:extLst>
                    <a:ext uri="{9D8B030D-6E8A-4147-A177-3AD203B41FA5}">
                      <a16:colId xmlns:a16="http://schemas.microsoft.com/office/drawing/2014/main" val="1011543327"/>
                    </a:ext>
                  </a:extLst>
                </a:gridCol>
                <a:gridCol w="679938">
                  <a:extLst>
                    <a:ext uri="{9D8B030D-6E8A-4147-A177-3AD203B41FA5}">
                      <a16:colId xmlns:a16="http://schemas.microsoft.com/office/drawing/2014/main" val="3269125879"/>
                    </a:ext>
                  </a:extLst>
                </a:gridCol>
                <a:gridCol w="679938">
                  <a:extLst>
                    <a:ext uri="{9D8B030D-6E8A-4147-A177-3AD203B41FA5}">
                      <a16:colId xmlns:a16="http://schemas.microsoft.com/office/drawing/2014/main" val="1060341633"/>
                    </a:ext>
                  </a:extLst>
                </a:gridCol>
                <a:gridCol w="679938">
                  <a:extLst>
                    <a:ext uri="{9D8B030D-6E8A-4147-A177-3AD203B41FA5}">
                      <a16:colId xmlns:a16="http://schemas.microsoft.com/office/drawing/2014/main" val="636042381"/>
                    </a:ext>
                  </a:extLst>
                </a:gridCol>
                <a:gridCol w="679938">
                  <a:extLst>
                    <a:ext uri="{9D8B030D-6E8A-4147-A177-3AD203B41FA5}">
                      <a16:colId xmlns:a16="http://schemas.microsoft.com/office/drawing/2014/main" val="3225017050"/>
                    </a:ext>
                  </a:extLst>
                </a:gridCol>
                <a:gridCol w="679938">
                  <a:extLst>
                    <a:ext uri="{9D8B030D-6E8A-4147-A177-3AD203B41FA5}">
                      <a16:colId xmlns:a16="http://schemas.microsoft.com/office/drawing/2014/main" val="4168475297"/>
                    </a:ext>
                  </a:extLst>
                </a:gridCol>
                <a:gridCol w="679938">
                  <a:extLst>
                    <a:ext uri="{9D8B030D-6E8A-4147-A177-3AD203B41FA5}">
                      <a16:colId xmlns:a16="http://schemas.microsoft.com/office/drawing/2014/main" val="573162666"/>
                    </a:ext>
                  </a:extLst>
                </a:gridCol>
                <a:gridCol w="679938">
                  <a:extLst>
                    <a:ext uri="{9D8B030D-6E8A-4147-A177-3AD203B41FA5}">
                      <a16:colId xmlns:a16="http://schemas.microsoft.com/office/drawing/2014/main" val="3463594526"/>
                    </a:ext>
                  </a:extLst>
                </a:gridCol>
              </a:tblGrid>
              <a:tr h="370840">
                <a:tc gridSpan="13">
                  <a:txBody>
                    <a:bodyPr/>
                    <a:lstStyle/>
                    <a:p>
                      <a:pPr algn="ctr"/>
                      <a:r>
                        <a:rPr lang="en-US" dirty="0"/>
                        <a:t>TLB</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extLst>
                  <a:ext uri="{0D108BD9-81ED-4DB2-BD59-A6C34878D82A}">
                    <a16:rowId xmlns:a16="http://schemas.microsoft.com/office/drawing/2014/main" val="1860109711"/>
                  </a:ext>
                </a:extLst>
              </a:tr>
              <a:tr h="370840">
                <a:tc>
                  <a:txBody>
                    <a:bodyPr/>
                    <a:lstStyle/>
                    <a:p>
                      <a:pPr algn="ctr"/>
                      <a:r>
                        <a:rPr lang="en-US" b="1" dirty="0" err="1">
                          <a:solidFill>
                            <a:schemeClr val="bg1"/>
                          </a:solidFill>
                        </a:rPr>
                        <a:t>idx</a:t>
                      </a:r>
                      <a:endParaRPr lang="en-US" b="1" dirty="0">
                        <a:solidFill>
                          <a:schemeClr val="bg1"/>
                        </a:solidFill>
                      </a:endParaRPr>
                    </a:p>
                  </a:txBody>
                  <a:tcPr>
                    <a:solidFill>
                      <a:schemeClr val="accent1"/>
                    </a:solidFill>
                  </a:tcPr>
                </a:tc>
                <a:tc>
                  <a:txBody>
                    <a:bodyPr/>
                    <a:lstStyle/>
                    <a:p>
                      <a:pPr algn="ctr"/>
                      <a:r>
                        <a:rPr lang="en-US" b="1" dirty="0">
                          <a:solidFill>
                            <a:schemeClr val="bg1"/>
                          </a:solidFill>
                        </a:rPr>
                        <a:t>v</a:t>
                      </a:r>
                    </a:p>
                  </a:txBody>
                  <a:tcPr>
                    <a:solidFill>
                      <a:schemeClr val="accent1"/>
                    </a:solidFill>
                  </a:tcPr>
                </a:tc>
                <a:tc>
                  <a:txBody>
                    <a:bodyPr/>
                    <a:lstStyle/>
                    <a:p>
                      <a:pPr algn="ctr"/>
                      <a:r>
                        <a:rPr lang="en-US" b="1" dirty="0">
                          <a:solidFill>
                            <a:schemeClr val="bg1"/>
                          </a:solidFill>
                        </a:rPr>
                        <a:t>tag</a:t>
                      </a:r>
                    </a:p>
                  </a:txBody>
                  <a:tcPr>
                    <a:solidFill>
                      <a:schemeClr val="accent1"/>
                    </a:solidFill>
                  </a:tcPr>
                </a:tc>
                <a:tc>
                  <a:txBody>
                    <a:bodyPr/>
                    <a:lstStyle/>
                    <a:p>
                      <a:pPr algn="ctr"/>
                      <a:r>
                        <a:rPr lang="en-US" b="1" dirty="0">
                          <a:solidFill>
                            <a:schemeClr val="bg1"/>
                          </a:solidFill>
                        </a:rPr>
                        <a:t>PPN</a:t>
                      </a:r>
                    </a:p>
                  </a:txBody>
                  <a:tcPr>
                    <a:solidFill>
                      <a:schemeClr val="accent1"/>
                    </a:solidFill>
                  </a:tcPr>
                </a:tc>
                <a:tc>
                  <a:txBody>
                    <a:bodyPr/>
                    <a:lstStyle/>
                    <a:p>
                      <a:pPr algn="ctr"/>
                      <a:r>
                        <a:rPr lang="en-US" b="1" dirty="0">
                          <a:solidFill>
                            <a:schemeClr val="bg1"/>
                          </a:solidFill>
                        </a:rPr>
                        <a:t>v</a:t>
                      </a:r>
                    </a:p>
                  </a:txBody>
                  <a:tcPr>
                    <a:solidFill>
                      <a:schemeClr val="accent1"/>
                    </a:solidFill>
                  </a:tcPr>
                </a:tc>
                <a:tc>
                  <a:txBody>
                    <a:bodyPr/>
                    <a:lstStyle/>
                    <a:p>
                      <a:pPr algn="ctr"/>
                      <a:r>
                        <a:rPr lang="en-US" b="1" dirty="0">
                          <a:solidFill>
                            <a:schemeClr val="bg1"/>
                          </a:solidFill>
                        </a:rPr>
                        <a:t>tag</a:t>
                      </a:r>
                    </a:p>
                  </a:txBody>
                  <a:tcPr>
                    <a:solidFill>
                      <a:schemeClr val="accent1"/>
                    </a:solidFill>
                  </a:tcPr>
                </a:tc>
                <a:tc>
                  <a:txBody>
                    <a:bodyPr/>
                    <a:lstStyle/>
                    <a:p>
                      <a:pPr algn="ctr"/>
                      <a:r>
                        <a:rPr lang="en-US" b="1" dirty="0">
                          <a:solidFill>
                            <a:schemeClr val="bg1"/>
                          </a:solidFill>
                        </a:rPr>
                        <a:t>PPN</a:t>
                      </a:r>
                    </a:p>
                  </a:txBody>
                  <a:tcPr>
                    <a:solidFill>
                      <a:schemeClr val="accent1"/>
                    </a:solidFill>
                  </a:tcPr>
                </a:tc>
                <a:tc>
                  <a:txBody>
                    <a:bodyPr/>
                    <a:lstStyle/>
                    <a:p>
                      <a:pPr algn="ctr"/>
                      <a:r>
                        <a:rPr lang="en-US" b="1" dirty="0">
                          <a:solidFill>
                            <a:schemeClr val="bg1"/>
                          </a:solidFill>
                        </a:rPr>
                        <a:t>v</a:t>
                      </a:r>
                    </a:p>
                  </a:txBody>
                  <a:tcPr>
                    <a:solidFill>
                      <a:schemeClr val="accent1"/>
                    </a:solidFill>
                  </a:tcPr>
                </a:tc>
                <a:tc>
                  <a:txBody>
                    <a:bodyPr/>
                    <a:lstStyle/>
                    <a:p>
                      <a:pPr algn="ctr"/>
                      <a:r>
                        <a:rPr lang="en-US" b="1" dirty="0">
                          <a:solidFill>
                            <a:schemeClr val="bg1"/>
                          </a:solidFill>
                        </a:rPr>
                        <a:t>tag</a:t>
                      </a:r>
                    </a:p>
                  </a:txBody>
                  <a:tcPr>
                    <a:solidFill>
                      <a:schemeClr val="accent1"/>
                    </a:solidFill>
                  </a:tcPr>
                </a:tc>
                <a:tc>
                  <a:txBody>
                    <a:bodyPr/>
                    <a:lstStyle/>
                    <a:p>
                      <a:pPr algn="ctr"/>
                      <a:r>
                        <a:rPr lang="en-US" b="1" dirty="0">
                          <a:solidFill>
                            <a:schemeClr val="bg1"/>
                          </a:solidFill>
                        </a:rPr>
                        <a:t>PPN</a:t>
                      </a:r>
                    </a:p>
                  </a:txBody>
                  <a:tcPr>
                    <a:solidFill>
                      <a:schemeClr val="accent1"/>
                    </a:solidFill>
                  </a:tcPr>
                </a:tc>
                <a:tc>
                  <a:txBody>
                    <a:bodyPr/>
                    <a:lstStyle/>
                    <a:p>
                      <a:pPr algn="ctr"/>
                      <a:r>
                        <a:rPr lang="en-US" b="1" dirty="0">
                          <a:solidFill>
                            <a:schemeClr val="bg1"/>
                          </a:solidFill>
                        </a:rPr>
                        <a:t>v</a:t>
                      </a:r>
                    </a:p>
                  </a:txBody>
                  <a:tcPr>
                    <a:solidFill>
                      <a:schemeClr val="accent1"/>
                    </a:solidFill>
                  </a:tcPr>
                </a:tc>
                <a:tc>
                  <a:txBody>
                    <a:bodyPr/>
                    <a:lstStyle/>
                    <a:p>
                      <a:pPr algn="ctr"/>
                      <a:r>
                        <a:rPr lang="en-US" b="1" dirty="0">
                          <a:solidFill>
                            <a:schemeClr val="bg1"/>
                          </a:solidFill>
                        </a:rPr>
                        <a:t>tag</a:t>
                      </a:r>
                    </a:p>
                  </a:txBody>
                  <a:tcPr>
                    <a:solidFill>
                      <a:schemeClr val="accent1"/>
                    </a:solidFill>
                  </a:tcPr>
                </a:tc>
                <a:tc>
                  <a:txBody>
                    <a:bodyPr/>
                    <a:lstStyle/>
                    <a:p>
                      <a:pPr algn="ctr"/>
                      <a:r>
                        <a:rPr lang="en-US" b="1" dirty="0">
                          <a:solidFill>
                            <a:schemeClr val="bg1"/>
                          </a:solidFill>
                        </a:rPr>
                        <a:t>PPN</a:t>
                      </a:r>
                    </a:p>
                  </a:txBody>
                  <a:tcPr>
                    <a:solidFill>
                      <a:schemeClr val="accent1"/>
                    </a:solidFill>
                  </a:tcPr>
                </a:tc>
                <a:extLst>
                  <a:ext uri="{0D108BD9-81ED-4DB2-BD59-A6C34878D82A}">
                    <a16:rowId xmlns:a16="http://schemas.microsoft.com/office/drawing/2014/main" val="2583427076"/>
                  </a:ext>
                </a:extLst>
              </a:tr>
              <a:tr h="370840">
                <a:tc>
                  <a:txBody>
                    <a:bodyPr/>
                    <a:lstStyle/>
                    <a:p>
                      <a:pPr algn="ctr"/>
                      <a:r>
                        <a:rPr lang="en-US" dirty="0">
                          <a:latin typeface="Courier" pitchFamily="2" charset="0"/>
                        </a:rPr>
                        <a:t>0</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03</a:t>
                      </a:r>
                    </a:p>
                  </a:txBody>
                  <a:tcPr/>
                </a:tc>
                <a:tc>
                  <a:txBody>
                    <a:bodyPr/>
                    <a:lstStyle/>
                    <a:p>
                      <a:pPr algn="ctr"/>
                      <a:r>
                        <a:rPr lang="en-US" dirty="0">
                          <a:latin typeface="Courier" pitchFamily="2" charset="0"/>
                        </a:rPr>
                        <a:t>B</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07</a:t>
                      </a:r>
                    </a:p>
                  </a:txBody>
                  <a:tcPr/>
                </a:tc>
                <a:tc>
                  <a:txBody>
                    <a:bodyPr/>
                    <a:lstStyle/>
                    <a:p>
                      <a:pPr algn="ctr"/>
                      <a:r>
                        <a:rPr lang="en-US" dirty="0">
                          <a:latin typeface="Courier" pitchFamily="2" charset="0"/>
                        </a:rPr>
                        <a:t>6</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28</a:t>
                      </a:r>
                    </a:p>
                  </a:txBody>
                  <a:tcPr/>
                </a:tc>
                <a:tc>
                  <a:txBody>
                    <a:bodyPr/>
                    <a:lstStyle/>
                    <a:p>
                      <a:pPr algn="ctr"/>
                      <a:r>
                        <a:rPr lang="en-US" dirty="0">
                          <a:latin typeface="Courier" pitchFamily="2" charset="0"/>
                        </a:rPr>
                        <a:t>3</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01</a:t>
                      </a:r>
                    </a:p>
                  </a:txBody>
                  <a:tcPr/>
                </a:tc>
                <a:tc>
                  <a:txBody>
                    <a:bodyPr/>
                    <a:lstStyle/>
                    <a:p>
                      <a:pPr algn="ctr"/>
                      <a:r>
                        <a:rPr lang="en-US" dirty="0">
                          <a:latin typeface="Courier" pitchFamily="2" charset="0"/>
                        </a:rPr>
                        <a:t>F</a:t>
                      </a:r>
                    </a:p>
                  </a:txBody>
                  <a:tcPr/>
                </a:tc>
                <a:extLst>
                  <a:ext uri="{0D108BD9-81ED-4DB2-BD59-A6C34878D82A}">
                    <a16:rowId xmlns:a16="http://schemas.microsoft.com/office/drawing/2014/main" val="786542120"/>
                  </a:ext>
                </a:extLst>
              </a:tr>
              <a:tr h="370840">
                <a:tc>
                  <a:txBody>
                    <a:bodyPr/>
                    <a:lstStyle/>
                    <a:p>
                      <a:pPr algn="ctr"/>
                      <a:r>
                        <a:rPr lang="en-US" dirty="0">
                          <a:latin typeface="Courier" pitchFamily="2" charset="0"/>
                        </a:rPr>
                        <a:t>1</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31</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12</a:t>
                      </a:r>
                    </a:p>
                  </a:txBody>
                  <a:tcPr/>
                </a:tc>
                <a:tc>
                  <a:txBody>
                    <a:bodyPr/>
                    <a:lstStyle/>
                    <a:p>
                      <a:pPr algn="ctr"/>
                      <a:r>
                        <a:rPr lang="en-US" dirty="0">
                          <a:latin typeface="Courier" pitchFamily="2" charset="0"/>
                        </a:rPr>
                        <a:t>3</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3E</a:t>
                      </a:r>
                    </a:p>
                  </a:txBody>
                  <a:tcPr/>
                </a:tc>
                <a:tc>
                  <a:txBody>
                    <a:bodyPr/>
                    <a:lstStyle/>
                    <a:p>
                      <a:pPr algn="ctr"/>
                      <a:r>
                        <a:rPr lang="en-US" dirty="0">
                          <a:latin typeface="Courier" pitchFamily="2" charset="0"/>
                        </a:rPr>
                        <a:t>4</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0B</a:t>
                      </a:r>
                    </a:p>
                  </a:txBody>
                  <a:tcPr/>
                </a:tc>
                <a:tc>
                  <a:txBody>
                    <a:bodyPr/>
                    <a:lstStyle/>
                    <a:p>
                      <a:pPr algn="ctr"/>
                      <a:r>
                        <a:rPr lang="en-US" dirty="0">
                          <a:latin typeface="Courier" pitchFamily="2" charset="0"/>
                        </a:rPr>
                        <a:t>1</a:t>
                      </a:r>
                    </a:p>
                  </a:txBody>
                  <a:tcPr/>
                </a:tc>
                <a:extLst>
                  <a:ext uri="{0D108BD9-81ED-4DB2-BD59-A6C34878D82A}">
                    <a16:rowId xmlns:a16="http://schemas.microsoft.com/office/drawing/2014/main" val="2970140602"/>
                  </a:ext>
                </a:extLst>
              </a:tr>
              <a:tr h="370840">
                <a:tc>
                  <a:txBody>
                    <a:bodyPr/>
                    <a:lstStyle/>
                    <a:p>
                      <a:pPr algn="ctr"/>
                      <a:r>
                        <a:rPr lang="en-US" dirty="0">
                          <a:latin typeface="Courier" pitchFamily="2" charset="0"/>
                        </a:rPr>
                        <a:t>2</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2A</a:t>
                      </a:r>
                    </a:p>
                  </a:txBody>
                  <a:tcPr/>
                </a:tc>
                <a:tc>
                  <a:txBody>
                    <a:bodyPr/>
                    <a:lstStyle/>
                    <a:p>
                      <a:pPr algn="ctr"/>
                      <a:r>
                        <a:rPr lang="en-US" dirty="0">
                          <a:latin typeface="Courier" pitchFamily="2" charset="0"/>
                        </a:rPr>
                        <a:t>A</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11</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1F</a:t>
                      </a:r>
                    </a:p>
                  </a:txBody>
                  <a:tcPr/>
                </a:tc>
                <a:tc>
                  <a:txBody>
                    <a:bodyPr/>
                    <a:lstStyle/>
                    <a:p>
                      <a:pPr algn="ctr"/>
                      <a:r>
                        <a:rPr lang="en-US" dirty="0">
                          <a:latin typeface="Courier" pitchFamily="2" charset="0"/>
                        </a:rPr>
                        <a:t>8</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07</a:t>
                      </a:r>
                    </a:p>
                  </a:txBody>
                  <a:tcPr/>
                </a:tc>
                <a:tc>
                  <a:txBody>
                    <a:bodyPr/>
                    <a:lstStyle/>
                    <a:p>
                      <a:pPr algn="ctr"/>
                      <a:r>
                        <a:rPr lang="en-US" dirty="0">
                          <a:latin typeface="Courier" pitchFamily="2" charset="0"/>
                        </a:rPr>
                        <a:t>5</a:t>
                      </a:r>
                    </a:p>
                  </a:txBody>
                  <a:tcPr/>
                </a:tc>
                <a:extLst>
                  <a:ext uri="{0D108BD9-81ED-4DB2-BD59-A6C34878D82A}">
                    <a16:rowId xmlns:a16="http://schemas.microsoft.com/office/drawing/2014/main" val="3087768409"/>
                  </a:ext>
                </a:extLst>
              </a:tr>
              <a:tr h="370840">
                <a:tc>
                  <a:txBody>
                    <a:bodyPr/>
                    <a:lstStyle/>
                    <a:p>
                      <a:pPr algn="ctr"/>
                      <a:r>
                        <a:rPr lang="en-US" dirty="0">
                          <a:latin typeface="Courier" pitchFamily="2" charset="0"/>
                        </a:rPr>
                        <a:t>3</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07</a:t>
                      </a:r>
                    </a:p>
                  </a:txBody>
                  <a:tcPr/>
                </a:tc>
                <a:tc>
                  <a:txBody>
                    <a:bodyPr/>
                    <a:lstStyle/>
                    <a:p>
                      <a:pPr algn="ctr"/>
                      <a:r>
                        <a:rPr lang="en-US" dirty="0">
                          <a:latin typeface="Courier" pitchFamily="2" charset="0"/>
                        </a:rPr>
                        <a:t>3</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2A</a:t>
                      </a:r>
                    </a:p>
                  </a:txBody>
                  <a:tcPr/>
                </a:tc>
                <a:tc>
                  <a:txBody>
                    <a:bodyPr/>
                    <a:lstStyle/>
                    <a:p>
                      <a:pPr algn="ctr"/>
                      <a:r>
                        <a:rPr lang="en-US" dirty="0">
                          <a:latin typeface="Courier" pitchFamily="2" charset="0"/>
                        </a:rPr>
                        <a:t>A</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1E</a:t>
                      </a:r>
                    </a:p>
                  </a:txBody>
                  <a:tcPr/>
                </a:tc>
                <a:tc>
                  <a:txBody>
                    <a:bodyPr/>
                    <a:lstStyle/>
                    <a:p>
                      <a:pPr algn="ctr"/>
                      <a:r>
                        <a:rPr lang="en-US" dirty="0">
                          <a:latin typeface="Courier" pitchFamily="2" charset="0"/>
                        </a:rPr>
                        <a:t>2</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21</a:t>
                      </a:r>
                    </a:p>
                  </a:txBody>
                  <a:tcPr/>
                </a:tc>
                <a:tc>
                  <a:txBody>
                    <a:bodyPr/>
                    <a:lstStyle/>
                    <a:p>
                      <a:pPr algn="ctr"/>
                      <a:r>
                        <a:rPr lang="en-US" dirty="0">
                          <a:latin typeface="Courier" pitchFamily="2" charset="0"/>
                        </a:rPr>
                        <a:t>B</a:t>
                      </a:r>
                    </a:p>
                  </a:txBody>
                  <a:tcPr/>
                </a:tc>
                <a:extLst>
                  <a:ext uri="{0D108BD9-81ED-4DB2-BD59-A6C34878D82A}">
                    <a16:rowId xmlns:a16="http://schemas.microsoft.com/office/drawing/2014/main" val="2660280765"/>
                  </a:ext>
                </a:extLst>
              </a:tr>
            </a:tbl>
          </a:graphicData>
        </a:graphic>
      </p:graphicFrame>
      <p:cxnSp>
        <p:nvCxnSpPr>
          <p:cNvPr id="6" name="Straight Connector 5">
            <a:extLst>
              <a:ext uri="{FF2B5EF4-FFF2-40B4-BE49-F238E27FC236}">
                <a16:creationId xmlns:a16="http://schemas.microsoft.com/office/drawing/2014/main" id="{1522B6A6-4EA6-1F49-9BEE-6A3FF9F4DAE6}"/>
              </a:ext>
            </a:extLst>
          </p:cNvPr>
          <p:cNvCxnSpPr>
            <a:cxnSpLocks/>
          </p:cNvCxnSpPr>
          <p:nvPr/>
        </p:nvCxnSpPr>
        <p:spPr>
          <a:xfrm>
            <a:off x="838200" y="1752600"/>
            <a:ext cx="0" cy="1869440"/>
          </a:xfrm>
          <a:prstGeom prst="line">
            <a:avLst/>
          </a:prstGeom>
          <a:ln>
            <a:solidFill>
              <a:schemeClr val="bg1"/>
            </a:solidFill>
          </a:ln>
          <a:effectLst/>
        </p:spPr>
        <p:style>
          <a:lnRef idx="3">
            <a:schemeClr val="accent1"/>
          </a:lnRef>
          <a:fillRef idx="0">
            <a:schemeClr val="accent1"/>
          </a:fillRef>
          <a:effectRef idx="2">
            <a:schemeClr val="accent1"/>
          </a:effectRef>
          <a:fontRef idx="minor">
            <a:schemeClr val="tx1"/>
          </a:fontRef>
        </p:style>
      </p:cxnSp>
      <p:cxnSp>
        <p:nvCxnSpPr>
          <p:cNvPr id="7" name="Straight Connector 6">
            <a:extLst>
              <a:ext uri="{FF2B5EF4-FFF2-40B4-BE49-F238E27FC236}">
                <a16:creationId xmlns:a16="http://schemas.microsoft.com/office/drawing/2014/main" id="{77CD6943-0FA3-A14F-BF25-3987D8F3FE3C}"/>
              </a:ext>
            </a:extLst>
          </p:cNvPr>
          <p:cNvCxnSpPr>
            <a:cxnSpLocks/>
          </p:cNvCxnSpPr>
          <p:nvPr/>
        </p:nvCxnSpPr>
        <p:spPr>
          <a:xfrm>
            <a:off x="2895600" y="1752600"/>
            <a:ext cx="0" cy="1869440"/>
          </a:xfrm>
          <a:prstGeom prst="line">
            <a:avLst/>
          </a:prstGeom>
          <a:ln>
            <a:solidFill>
              <a:schemeClr val="bg1"/>
            </a:solidFill>
          </a:ln>
          <a:effectLst/>
        </p:spPr>
        <p:style>
          <a:lnRef idx="3">
            <a:schemeClr val="accent1"/>
          </a:lnRef>
          <a:fillRef idx="0">
            <a:schemeClr val="accent1"/>
          </a:fillRef>
          <a:effectRef idx="2">
            <a:schemeClr val="accent1"/>
          </a:effectRef>
          <a:fontRef idx="minor">
            <a:schemeClr val="tx1"/>
          </a:fontRef>
        </p:style>
      </p:cxnSp>
      <p:cxnSp>
        <p:nvCxnSpPr>
          <p:cNvPr id="10" name="Straight Connector 9">
            <a:extLst>
              <a:ext uri="{FF2B5EF4-FFF2-40B4-BE49-F238E27FC236}">
                <a16:creationId xmlns:a16="http://schemas.microsoft.com/office/drawing/2014/main" id="{96D903FF-2BAF-B648-A8E8-4335F9A66AD8}"/>
              </a:ext>
            </a:extLst>
          </p:cNvPr>
          <p:cNvCxnSpPr>
            <a:cxnSpLocks/>
          </p:cNvCxnSpPr>
          <p:nvPr/>
        </p:nvCxnSpPr>
        <p:spPr>
          <a:xfrm>
            <a:off x="4876800" y="1752600"/>
            <a:ext cx="0" cy="1869440"/>
          </a:xfrm>
          <a:prstGeom prst="line">
            <a:avLst/>
          </a:prstGeom>
          <a:ln>
            <a:solidFill>
              <a:schemeClr val="bg1"/>
            </a:solidFill>
          </a:ln>
          <a:effectLst/>
        </p:spPr>
        <p:style>
          <a:lnRef idx="3">
            <a:schemeClr val="accent1"/>
          </a:lnRef>
          <a:fillRef idx="0">
            <a:schemeClr val="accent1"/>
          </a:fillRef>
          <a:effectRef idx="2">
            <a:schemeClr val="accent1"/>
          </a:effectRef>
          <a:fontRef idx="minor">
            <a:schemeClr val="tx1"/>
          </a:fontRef>
        </p:style>
      </p:cxnSp>
      <p:cxnSp>
        <p:nvCxnSpPr>
          <p:cNvPr id="11" name="Straight Connector 10">
            <a:extLst>
              <a:ext uri="{FF2B5EF4-FFF2-40B4-BE49-F238E27FC236}">
                <a16:creationId xmlns:a16="http://schemas.microsoft.com/office/drawing/2014/main" id="{E400C3C8-7675-A843-8223-350759811D0A}"/>
              </a:ext>
            </a:extLst>
          </p:cNvPr>
          <p:cNvCxnSpPr>
            <a:cxnSpLocks/>
          </p:cNvCxnSpPr>
          <p:nvPr/>
        </p:nvCxnSpPr>
        <p:spPr>
          <a:xfrm>
            <a:off x="6934200" y="1752600"/>
            <a:ext cx="0" cy="1869440"/>
          </a:xfrm>
          <a:prstGeom prst="line">
            <a:avLst/>
          </a:prstGeom>
          <a:ln>
            <a:solidFill>
              <a:schemeClr val="bg1"/>
            </a:solidFill>
          </a:ln>
          <a:effectLst/>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03BE4D3B-D674-4F46-AB78-C469820803D8}"/>
              </a:ext>
            </a:extLst>
          </p:cNvPr>
          <p:cNvSpPr txBox="1"/>
          <p:nvPr/>
        </p:nvSpPr>
        <p:spPr>
          <a:xfrm>
            <a:off x="4120805" y="5720917"/>
            <a:ext cx="1223412"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0111 11</a:t>
            </a:r>
          </a:p>
        </p:txBody>
      </p:sp>
      <p:sp>
        <p:nvSpPr>
          <p:cNvPr id="12" name="TextBox 11">
            <a:extLst>
              <a:ext uri="{FF2B5EF4-FFF2-40B4-BE49-F238E27FC236}">
                <a16:creationId xmlns:a16="http://schemas.microsoft.com/office/drawing/2014/main" id="{EB55FB28-F6AF-9D49-8B72-504D04D3A842}"/>
              </a:ext>
            </a:extLst>
          </p:cNvPr>
          <p:cNvSpPr txBox="1"/>
          <p:nvPr/>
        </p:nvSpPr>
        <p:spPr>
          <a:xfrm>
            <a:off x="5230137" y="5722008"/>
            <a:ext cx="458994"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10</a:t>
            </a:r>
          </a:p>
        </p:txBody>
      </p:sp>
      <p:sp>
        <p:nvSpPr>
          <p:cNvPr id="13" name="TextBox 12">
            <a:extLst>
              <a:ext uri="{FF2B5EF4-FFF2-40B4-BE49-F238E27FC236}">
                <a16:creationId xmlns:a16="http://schemas.microsoft.com/office/drawing/2014/main" id="{B05E353C-3CFA-F344-9E12-4516521900E0}"/>
              </a:ext>
            </a:extLst>
          </p:cNvPr>
          <p:cNvSpPr txBox="1"/>
          <p:nvPr/>
        </p:nvSpPr>
        <p:spPr>
          <a:xfrm>
            <a:off x="4120805" y="6125253"/>
            <a:ext cx="1202975"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0001 01</a:t>
            </a:r>
          </a:p>
        </p:txBody>
      </p:sp>
      <p:sp>
        <p:nvSpPr>
          <p:cNvPr id="14" name="TextBox 13">
            <a:extLst>
              <a:ext uri="{FF2B5EF4-FFF2-40B4-BE49-F238E27FC236}">
                <a16:creationId xmlns:a16="http://schemas.microsoft.com/office/drawing/2014/main" id="{67A10D5E-3F6D-0D46-A8C2-3A66836B5A1A}"/>
              </a:ext>
            </a:extLst>
          </p:cNvPr>
          <p:cNvSpPr txBox="1"/>
          <p:nvPr/>
        </p:nvSpPr>
        <p:spPr>
          <a:xfrm>
            <a:off x="5230137" y="6125253"/>
            <a:ext cx="458995"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10</a:t>
            </a:r>
          </a:p>
        </p:txBody>
      </p:sp>
      <p:sp>
        <p:nvSpPr>
          <p:cNvPr id="8" name="TextBox 7">
            <a:extLst>
              <a:ext uri="{FF2B5EF4-FFF2-40B4-BE49-F238E27FC236}">
                <a16:creationId xmlns:a16="http://schemas.microsoft.com/office/drawing/2014/main" id="{EF84C936-16F3-6442-BA91-3416630216DB}"/>
              </a:ext>
            </a:extLst>
          </p:cNvPr>
          <p:cNvSpPr txBox="1"/>
          <p:nvPr/>
        </p:nvSpPr>
        <p:spPr>
          <a:xfrm>
            <a:off x="7367176" y="5722008"/>
            <a:ext cx="992579" cy="369332"/>
          </a:xfrm>
          <a:prstGeom prst="rect">
            <a:avLst/>
          </a:prstGeom>
          <a:noFill/>
        </p:spPr>
        <p:txBody>
          <a:bodyPr wrap="none" rtlCol="0">
            <a:spAutoFit/>
          </a:bodyPr>
          <a:lstStyle/>
          <a:p>
            <a:r>
              <a:rPr lang="en-US" b="1" dirty="0">
                <a:solidFill>
                  <a:schemeClr val="accent1"/>
                </a:solidFill>
              </a:rPr>
              <a:t>0x837C</a:t>
            </a:r>
          </a:p>
        </p:txBody>
      </p:sp>
      <p:sp>
        <p:nvSpPr>
          <p:cNvPr id="15" name="TextBox 14">
            <a:extLst>
              <a:ext uri="{FF2B5EF4-FFF2-40B4-BE49-F238E27FC236}">
                <a16:creationId xmlns:a16="http://schemas.microsoft.com/office/drawing/2014/main" id="{5CE221C5-0D72-214B-ADE9-E1FCE0653888}"/>
              </a:ext>
            </a:extLst>
          </p:cNvPr>
          <p:cNvSpPr txBox="1"/>
          <p:nvPr/>
        </p:nvSpPr>
        <p:spPr>
          <a:xfrm>
            <a:off x="7385370" y="6094634"/>
            <a:ext cx="1223412" cy="369332"/>
          </a:xfrm>
          <a:prstGeom prst="rect">
            <a:avLst/>
          </a:prstGeom>
          <a:noFill/>
        </p:spPr>
        <p:txBody>
          <a:bodyPr wrap="none" rtlCol="0">
            <a:spAutoFit/>
          </a:bodyPr>
          <a:lstStyle/>
          <a:p>
            <a:r>
              <a:rPr lang="en-US" b="1" dirty="0">
                <a:solidFill>
                  <a:schemeClr val="accent1"/>
                </a:solidFill>
              </a:rPr>
              <a:t>TLB miss</a:t>
            </a:r>
          </a:p>
        </p:txBody>
      </p:sp>
      <p:sp>
        <p:nvSpPr>
          <p:cNvPr id="9" name="TextBox 8">
            <a:extLst>
              <a:ext uri="{FF2B5EF4-FFF2-40B4-BE49-F238E27FC236}">
                <a16:creationId xmlns:a16="http://schemas.microsoft.com/office/drawing/2014/main" id="{6BBB09C9-DF95-8F63-3A57-63A63D6FC9A4}"/>
              </a:ext>
            </a:extLst>
          </p:cNvPr>
          <p:cNvSpPr txBox="1"/>
          <p:nvPr/>
        </p:nvSpPr>
        <p:spPr>
          <a:xfrm>
            <a:off x="2294422" y="5714802"/>
            <a:ext cx="76138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0x7E</a:t>
            </a:r>
          </a:p>
        </p:txBody>
      </p:sp>
      <p:sp>
        <p:nvSpPr>
          <p:cNvPr id="16" name="TextBox 15">
            <a:extLst>
              <a:ext uri="{FF2B5EF4-FFF2-40B4-BE49-F238E27FC236}">
                <a16:creationId xmlns:a16="http://schemas.microsoft.com/office/drawing/2014/main" id="{027BE2BC-179B-9BA8-18B2-4B6CC325D8DE}"/>
              </a:ext>
            </a:extLst>
          </p:cNvPr>
          <p:cNvSpPr txBox="1"/>
          <p:nvPr/>
        </p:nvSpPr>
        <p:spPr>
          <a:xfrm>
            <a:off x="3055800" y="5714802"/>
            <a:ext cx="902389"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0x37c</a:t>
            </a:r>
          </a:p>
        </p:txBody>
      </p:sp>
      <p:sp>
        <p:nvSpPr>
          <p:cNvPr id="19" name="TextBox 18">
            <a:extLst>
              <a:ext uri="{FF2B5EF4-FFF2-40B4-BE49-F238E27FC236}">
                <a16:creationId xmlns:a16="http://schemas.microsoft.com/office/drawing/2014/main" id="{76975F41-9408-6F6F-7FF0-EC5C33CBE52D}"/>
              </a:ext>
            </a:extLst>
          </p:cNvPr>
          <p:cNvSpPr txBox="1"/>
          <p:nvPr/>
        </p:nvSpPr>
        <p:spPr>
          <a:xfrm>
            <a:off x="2294420" y="6119435"/>
            <a:ext cx="76138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0x16</a:t>
            </a:r>
          </a:p>
        </p:txBody>
      </p:sp>
      <p:sp>
        <p:nvSpPr>
          <p:cNvPr id="20" name="TextBox 19">
            <a:extLst>
              <a:ext uri="{FF2B5EF4-FFF2-40B4-BE49-F238E27FC236}">
                <a16:creationId xmlns:a16="http://schemas.microsoft.com/office/drawing/2014/main" id="{64B39077-10F3-8DAB-F4E9-63F9EFC6807A}"/>
              </a:ext>
            </a:extLst>
          </p:cNvPr>
          <p:cNvSpPr txBox="1"/>
          <p:nvPr/>
        </p:nvSpPr>
        <p:spPr>
          <a:xfrm>
            <a:off x="3055798" y="6119435"/>
            <a:ext cx="902389"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0xA48</a:t>
            </a:r>
          </a:p>
        </p:txBody>
      </p:sp>
      <p:sp>
        <p:nvSpPr>
          <p:cNvPr id="21" name="TextBox 20">
            <a:extLst>
              <a:ext uri="{FF2B5EF4-FFF2-40B4-BE49-F238E27FC236}">
                <a16:creationId xmlns:a16="http://schemas.microsoft.com/office/drawing/2014/main" id="{06CC9DD4-0657-21DA-687F-6C8B6DE4D36B}"/>
              </a:ext>
            </a:extLst>
          </p:cNvPr>
          <p:cNvSpPr txBox="1"/>
          <p:nvPr/>
        </p:nvSpPr>
        <p:spPr>
          <a:xfrm>
            <a:off x="5821406" y="5714802"/>
            <a:ext cx="756129"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0x1F</a:t>
            </a:r>
          </a:p>
        </p:txBody>
      </p:sp>
      <p:sp>
        <p:nvSpPr>
          <p:cNvPr id="22" name="TextBox 21">
            <a:extLst>
              <a:ext uri="{FF2B5EF4-FFF2-40B4-BE49-F238E27FC236}">
                <a16:creationId xmlns:a16="http://schemas.microsoft.com/office/drawing/2014/main" id="{CE8DAE8D-DA40-082A-012B-0B1E16D7CB5D}"/>
              </a:ext>
            </a:extLst>
          </p:cNvPr>
          <p:cNvSpPr txBox="1"/>
          <p:nvPr/>
        </p:nvSpPr>
        <p:spPr>
          <a:xfrm>
            <a:off x="6581058" y="5714802"/>
            <a:ext cx="349679"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2</a:t>
            </a:r>
          </a:p>
        </p:txBody>
      </p:sp>
      <p:sp>
        <p:nvSpPr>
          <p:cNvPr id="23" name="TextBox 22">
            <a:extLst>
              <a:ext uri="{FF2B5EF4-FFF2-40B4-BE49-F238E27FC236}">
                <a16:creationId xmlns:a16="http://schemas.microsoft.com/office/drawing/2014/main" id="{43F46F64-9BC5-1BEF-35CF-FFA2933FB415}"/>
              </a:ext>
            </a:extLst>
          </p:cNvPr>
          <p:cNvSpPr txBox="1"/>
          <p:nvPr/>
        </p:nvSpPr>
        <p:spPr>
          <a:xfrm>
            <a:off x="5821406" y="6119138"/>
            <a:ext cx="756129"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0x05</a:t>
            </a:r>
          </a:p>
        </p:txBody>
      </p:sp>
      <p:sp>
        <p:nvSpPr>
          <p:cNvPr id="24" name="TextBox 23">
            <a:extLst>
              <a:ext uri="{FF2B5EF4-FFF2-40B4-BE49-F238E27FC236}">
                <a16:creationId xmlns:a16="http://schemas.microsoft.com/office/drawing/2014/main" id="{D9DBDE75-2DAC-F450-57D6-1970DDE7CA66}"/>
              </a:ext>
            </a:extLst>
          </p:cNvPr>
          <p:cNvSpPr txBox="1"/>
          <p:nvPr/>
        </p:nvSpPr>
        <p:spPr>
          <a:xfrm>
            <a:off x="6581058" y="6119138"/>
            <a:ext cx="349679"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2</a:t>
            </a:r>
          </a:p>
        </p:txBody>
      </p:sp>
      <p:sp>
        <p:nvSpPr>
          <p:cNvPr id="25" name="Rectangle 24">
            <a:extLst>
              <a:ext uri="{FF2B5EF4-FFF2-40B4-BE49-F238E27FC236}">
                <a16:creationId xmlns:a16="http://schemas.microsoft.com/office/drawing/2014/main" id="{0E4A8EB5-9FB9-4A5D-B5B0-87D285A8E99B}"/>
              </a:ext>
            </a:extLst>
          </p:cNvPr>
          <p:cNvSpPr/>
          <p:nvPr/>
        </p:nvSpPr>
        <p:spPr>
          <a:xfrm>
            <a:off x="2237814" y="5626934"/>
            <a:ext cx="6468580" cy="9144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77487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3" grpId="0" animBg="1"/>
      <p:bldP spid="14" grpId="0" animBg="1"/>
      <p:bldP spid="8" grpId="0"/>
      <p:bldP spid="15" grpId="0"/>
      <p:bldP spid="9" grpId="0" animBg="1"/>
      <p:bldP spid="16" grpId="0" animBg="1"/>
      <p:bldP spid="19" grpId="0" animBg="1"/>
      <p:bldP spid="20" grpId="0" animBg="1"/>
      <p:bldP spid="21" grpId="0" animBg="1"/>
      <p:bldP spid="22" grpId="0" animBg="1"/>
      <p:bldP spid="23" grpId="0" animBg="1"/>
      <p:bldP spid="24" grpId="0" animBg="1"/>
      <p:bldP spid="25"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27AD2-86F5-3241-B748-71DDF297DDE2}"/>
              </a:ext>
            </a:extLst>
          </p:cNvPr>
          <p:cNvSpPr>
            <a:spLocks noGrp="1"/>
          </p:cNvSpPr>
          <p:nvPr>
            <p:ph type="title"/>
          </p:nvPr>
        </p:nvSpPr>
        <p:spPr/>
        <p:txBody>
          <a:bodyPr/>
          <a:lstStyle/>
          <a:p>
            <a:r>
              <a:rPr lang="en-US" dirty="0"/>
              <a:t>Page Replacement Algorithms</a:t>
            </a:r>
          </a:p>
        </p:txBody>
      </p:sp>
      <p:sp>
        <p:nvSpPr>
          <p:cNvPr id="3" name="Content Placeholder 2">
            <a:extLst>
              <a:ext uri="{FF2B5EF4-FFF2-40B4-BE49-F238E27FC236}">
                <a16:creationId xmlns:a16="http://schemas.microsoft.com/office/drawing/2014/main" id="{9C06CAE3-F94C-E649-B380-0CA74AD60D4C}"/>
              </a:ext>
            </a:extLst>
          </p:cNvPr>
          <p:cNvSpPr>
            <a:spLocks noGrp="1"/>
          </p:cNvSpPr>
          <p:nvPr>
            <p:ph idx="1"/>
          </p:nvPr>
        </p:nvSpPr>
        <p:spPr/>
        <p:txBody>
          <a:bodyPr/>
          <a:lstStyle/>
          <a:p>
            <a:r>
              <a:rPr lang="en-US" b="1" dirty="0"/>
              <a:t>Random: </a:t>
            </a:r>
            <a:r>
              <a:rPr lang="en-US" dirty="0"/>
              <a:t>Pick any page to eject at random </a:t>
            </a:r>
          </a:p>
          <a:p>
            <a:pPr lvl="1"/>
            <a:r>
              <a:rPr lang="en-US" dirty="0"/>
              <a:t>Used mainly for comparison </a:t>
            </a:r>
          </a:p>
          <a:p>
            <a:r>
              <a:rPr lang="en-US" b="1" dirty="0"/>
              <a:t>FIFO: </a:t>
            </a:r>
            <a:r>
              <a:rPr lang="en-US" dirty="0"/>
              <a:t>The page brought in earliest is evicted </a:t>
            </a:r>
          </a:p>
          <a:p>
            <a:pPr lvl="1"/>
            <a:r>
              <a:rPr lang="en-US" dirty="0"/>
              <a:t>Ignores usage </a:t>
            </a:r>
          </a:p>
          <a:p>
            <a:r>
              <a:rPr lang="en-US" b="1" dirty="0"/>
              <a:t>OPT: </a:t>
            </a:r>
            <a:r>
              <a:rPr lang="en-US" dirty="0" err="1"/>
              <a:t>Belady’s</a:t>
            </a:r>
            <a:r>
              <a:rPr lang="en-US" dirty="0"/>
              <a:t> algorithm</a:t>
            </a:r>
          </a:p>
          <a:p>
            <a:pPr lvl="1"/>
            <a:r>
              <a:rPr lang="en-US" dirty="0"/>
              <a:t>Select page not used for longest time </a:t>
            </a:r>
          </a:p>
          <a:p>
            <a:r>
              <a:rPr lang="en-US" b="1" dirty="0"/>
              <a:t>LRU: </a:t>
            </a:r>
            <a:r>
              <a:rPr lang="en-US" dirty="0"/>
              <a:t>Evict page that hasn’t been used for the longest</a:t>
            </a:r>
          </a:p>
          <a:p>
            <a:pPr lvl="1"/>
            <a:r>
              <a:rPr lang="en-US" dirty="0"/>
              <a:t>Past could be a good predictor of the future </a:t>
            </a:r>
          </a:p>
          <a:p>
            <a:r>
              <a:rPr lang="en-US" b="1" dirty="0"/>
              <a:t>MRU: </a:t>
            </a:r>
            <a:r>
              <a:rPr lang="en-US" dirty="0"/>
              <a:t>Evict the most recently used page</a:t>
            </a:r>
          </a:p>
          <a:p>
            <a:r>
              <a:rPr lang="en-US" b="1" dirty="0"/>
              <a:t>LFU: </a:t>
            </a:r>
            <a:r>
              <a:rPr lang="en-US" dirty="0"/>
              <a:t>Evict least frequently used page </a:t>
            </a:r>
          </a:p>
          <a:p>
            <a:endParaRPr lang="en-US" dirty="0"/>
          </a:p>
        </p:txBody>
      </p:sp>
    </p:spTree>
    <p:extLst>
      <p:ext uri="{BB962C8B-B14F-4D97-AF65-F5344CB8AC3E}">
        <p14:creationId xmlns:p14="http://schemas.microsoft.com/office/powerpoint/2010/main" val="21090413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FF672-FF0B-DC4D-A9CC-5341EE7049FC}"/>
              </a:ext>
            </a:extLst>
          </p:cNvPr>
          <p:cNvSpPr>
            <a:spLocks noGrp="1"/>
          </p:cNvSpPr>
          <p:nvPr>
            <p:ph type="title"/>
          </p:nvPr>
        </p:nvSpPr>
        <p:spPr/>
        <p:txBody>
          <a:bodyPr/>
          <a:lstStyle/>
          <a:p>
            <a:r>
              <a:rPr lang="en-US" dirty="0"/>
              <a:t>Thrashing</a:t>
            </a:r>
          </a:p>
        </p:txBody>
      </p:sp>
      <p:sp>
        <p:nvSpPr>
          <p:cNvPr id="3" name="Content Placeholder 2">
            <a:extLst>
              <a:ext uri="{FF2B5EF4-FFF2-40B4-BE49-F238E27FC236}">
                <a16:creationId xmlns:a16="http://schemas.microsoft.com/office/drawing/2014/main" id="{BB84B8D9-2545-B640-8D13-AB3EF8748AAE}"/>
              </a:ext>
            </a:extLst>
          </p:cNvPr>
          <p:cNvSpPr>
            <a:spLocks noGrp="1"/>
          </p:cNvSpPr>
          <p:nvPr>
            <p:ph idx="1"/>
          </p:nvPr>
        </p:nvSpPr>
        <p:spPr/>
        <p:txBody>
          <a:bodyPr/>
          <a:lstStyle/>
          <a:p>
            <a:r>
              <a:rPr lang="en-US" dirty="0"/>
              <a:t>working set is the collection of a pages a process requires in a given time interval</a:t>
            </a:r>
          </a:p>
          <a:p>
            <a:r>
              <a:rPr lang="en-US" dirty="0"/>
              <a:t>if it doesn't fit in memory, program will thrash</a:t>
            </a:r>
          </a:p>
          <a:p>
            <a:endParaRPr lang="en-US" dirty="0"/>
          </a:p>
        </p:txBody>
      </p:sp>
    </p:spTree>
    <p:extLst>
      <p:ext uri="{BB962C8B-B14F-4D97-AF65-F5344CB8AC3E}">
        <p14:creationId xmlns:p14="http://schemas.microsoft.com/office/powerpoint/2010/main" val="24009002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6D350-DBAC-1247-A5F3-35B2250B3B3C}"/>
              </a:ext>
            </a:extLst>
          </p:cNvPr>
          <p:cNvSpPr>
            <a:spLocks noGrp="1"/>
          </p:cNvSpPr>
          <p:nvPr>
            <p:ph type="title"/>
          </p:nvPr>
        </p:nvSpPr>
        <p:spPr/>
        <p:txBody>
          <a:bodyPr/>
          <a:lstStyle/>
          <a:p>
            <a:r>
              <a:rPr lang="en-US" dirty="0"/>
              <a:t>Exercise 5: Paging</a:t>
            </a:r>
          </a:p>
        </p:txBody>
      </p:sp>
      <p:sp>
        <p:nvSpPr>
          <p:cNvPr id="5" name="Content Placeholder 4">
            <a:extLst>
              <a:ext uri="{FF2B5EF4-FFF2-40B4-BE49-F238E27FC236}">
                <a16:creationId xmlns:a16="http://schemas.microsoft.com/office/drawing/2014/main" id="{3C3F3DC5-77C7-1941-AA32-90B3F1F37B88}"/>
              </a:ext>
            </a:extLst>
          </p:cNvPr>
          <p:cNvSpPr>
            <a:spLocks noGrp="1"/>
          </p:cNvSpPr>
          <p:nvPr>
            <p:ph idx="1"/>
          </p:nvPr>
        </p:nvSpPr>
        <p:spPr>
          <a:xfrm>
            <a:off x="457200" y="1600200"/>
            <a:ext cx="8229600" cy="5105400"/>
          </a:xfrm>
        </p:spPr>
        <p:txBody>
          <a:bodyPr>
            <a:normAutofit/>
          </a:bodyPr>
          <a:lstStyle/>
          <a:p>
            <a:pPr marL="0" indent="0">
              <a:buNone/>
            </a:pPr>
            <a:r>
              <a:rPr lang="en-US" dirty="0"/>
              <a:t>Assume that you are currently executing a process P with the following page table on a system with 256 byte pages:</a:t>
            </a:r>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What is the physical address that corresponds to the virtual address 0xF947?</a:t>
            </a:r>
          </a:p>
          <a:p>
            <a:r>
              <a:rPr lang="en-US" dirty="0"/>
              <a:t>What is the physical address that corresponds to the virtual address 0xF700?</a:t>
            </a:r>
          </a:p>
          <a:p>
            <a:r>
              <a:rPr lang="en-US" dirty="0"/>
              <a:t>What is the physical address that corresponds to the virtual address 0xF813?</a:t>
            </a:r>
          </a:p>
        </p:txBody>
      </p:sp>
      <p:graphicFrame>
        <p:nvGraphicFramePr>
          <p:cNvPr id="4" name="Table 3">
            <a:extLst>
              <a:ext uri="{FF2B5EF4-FFF2-40B4-BE49-F238E27FC236}">
                <a16:creationId xmlns:a16="http://schemas.microsoft.com/office/drawing/2014/main" id="{42C6FCDA-DFF9-1C4A-BCE1-5F2B46767392}"/>
              </a:ext>
            </a:extLst>
          </p:cNvPr>
          <p:cNvGraphicFramePr>
            <a:graphicFrameLocks noGrp="1"/>
          </p:cNvGraphicFramePr>
          <p:nvPr>
            <p:extLst>
              <p:ext uri="{D42A27DB-BD31-4B8C-83A1-F6EECF244321}">
                <p14:modId xmlns:p14="http://schemas.microsoft.com/office/powerpoint/2010/main" val="1708050878"/>
              </p:ext>
            </p:extLst>
          </p:nvPr>
        </p:nvGraphicFramePr>
        <p:xfrm>
          <a:off x="1371600" y="2387184"/>
          <a:ext cx="2057401" cy="1676400"/>
        </p:xfrm>
        <a:graphic>
          <a:graphicData uri="http://schemas.openxmlformats.org/drawingml/2006/table">
            <a:tbl>
              <a:tblPr firstRow="1" bandRow="1">
                <a:tableStyleId>{5C22544A-7EE6-4342-B048-85BDC9FD1C3A}</a:tableStyleId>
              </a:tblPr>
              <a:tblGrid>
                <a:gridCol w="328999">
                  <a:extLst>
                    <a:ext uri="{9D8B030D-6E8A-4147-A177-3AD203B41FA5}">
                      <a16:colId xmlns:a16="http://schemas.microsoft.com/office/drawing/2014/main" val="2369243234"/>
                    </a:ext>
                  </a:extLst>
                </a:gridCol>
                <a:gridCol w="822497">
                  <a:extLst>
                    <a:ext uri="{9D8B030D-6E8A-4147-A177-3AD203B41FA5}">
                      <a16:colId xmlns:a16="http://schemas.microsoft.com/office/drawing/2014/main" val="3707900404"/>
                    </a:ext>
                  </a:extLst>
                </a:gridCol>
                <a:gridCol w="905905">
                  <a:extLst>
                    <a:ext uri="{9D8B030D-6E8A-4147-A177-3AD203B41FA5}">
                      <a16:colId xmlns:a16="http://schemas.microsoft.com/office/drawing/2014/main" val="2223607705"/>
                    </a:ext>
                  </a:extLst>
                </a:gridCol>
              </a:tblGrid>
              <a:tr h="219527">
                <a:tc>
                  <a:txBody>
                    <a:bodyPr/>
                    <a:lstStyle/>
                    <a:p>
                      <a:r>
                        <a:rPr lang="en-US" sz="1600" dirty="0"/>
                        <a:t>v</a:t>
                      </a:r>
                    </a:p>
                  </a:txBody>
                  <a:tcPr/>
                </a:tc>
                <a:tc>
                  <a:txBody>
                    <a:bodyPr/>
                    <a:lstStyle/>
                    <a:p>
                      <a:r>
                        <a:rPr lang="en-US" sz="1600" dirty="0"/>
                        <a:t>Frame</a:t>
                      </a:r>
                    </a:p>
                  </a:txBody>
                  <a:tcPr/>
                </a:tc>
                <a:tc>
                  <a:txBody>
                    <a:bodyPr/>
                    <a:lstStyle/>
                    <a:p>
                      <a:r>
                        <a:rPr lang="en-US" sz="1600" dirty="0"/>
                        <a:t>Access</a:t>
                      </a:r>
                    </a:p>
                  </a:txBody>
                  <a:tcPr/>
                </a:tc>
                <a:extLst>
                  <a:ext uri="{0D108BD9-81ED-4DB2-BD59-A6C34878D82A}">
                    <a16:rowId xmlns:a16="http://schemas.microsoft.com/office/drawing/2014/main" val="4202681401"/>
                  </a:ext>
                </a:extLst>
              </a:tr>
              <a:tr h="219527">
                <a:tc>
                  <a:txBody>
                    <a:bodyPr/>
                    <a:lstStyle/>
                    <a:p>
                      <a:r>
                        <a:rPr lang="en-US" sz="1600" dirty="0"/>
                        <a:t>1</a:t>
                      </a:r>
                    </a:p>
                  </a:txBody>
                  <a:tcPr/>
                </a:tc>
                <a:tc>
                  <a:txBody>
                    <a:bodyPr/>
                    <a:lstStyle/>
                    <a:p>
                      <a:r>
                        <a:rPr lang="en-US" sz="1600" dirty="0"/>
                        <a:t>0x47</a:t>
                      </a:r>
                    </a:p>
                  </a:txBody>
                  <a:tcPr/>
                </a:tc>
                <a:tc>
                  <a:txBody>
                    <a:bodyPr/>
                    <a:lstStyle/>
                    <a:p>
                      <a:r>
                        <a:rPr lang="en-US" sz="1600" dirty="0"/>
                        <a:t>R,W</a:t>
                      </a:r>
                    </a:p>
                  </a:txBody>
                  <a:tcPr/>
                </a:tc>
                <a:extLst>
                  <a:ext uri="{0D108BD9-81ED-4DB2-BD59-A6C34878D82A}">
                    <a16:rowId xmlns:a16="http://schemas.microsoft.com/office/drawing/2014/main" val="111645101"/>
                  </a:ext>
                </a:extLst>
              </a:tr>
              <a:tr h="219527">
                <a:tc>
                  <a:txBody>
                    <a:bodyPr/>
                    <a:lstStyle/>
                    <a:p>
                      <a:r>
                        <a:rPr lang="en-US" sz="1600" dirty="0"/>
                        <a:t>1</a:t>
                      </a:r>
                    </a:p>
                  </a:txBody>
                  <a:tcPr/>
                </a:tc>
                <a:tc>
                  <a:txBody>
                    <a:bodyPr/>
                    <a:lstStyle/>
                    <a:p>
                      <a:r>
                        <a:rPr lang="en-US" sz="1600" dirty="0"/>
                        <a:t>0x24</a:t>
                      </a:r>
                    </a:p>
                  </a:txBody>
                  <a:tcPr/>
                </a:tc>
                <a:tc>
                  <a:txBody>
                    <a:bodyPr/>
                    <a:lstStyle/>
                    <a:p>
                      <a:r>
                        <a:rPr lang="en-US" sz="1600" dirty="0"/>
                        <a:t>R,W</a:t>
                      </a:r>
                    </a:p>
                  </a:txBody>
                  <a:tcPr/>
                </a:tc>
                <a:extLst>
                  <a:ext uri="{0D108BD9-81ED-4DB2-BD59-A6C34878D82A}">
                    <a16:rowId xmlns:a16="http://schemas.microsoft.com/office/drawing/2014/main" val="3504091543"/>
                  </a:ext>
                </a:extLst>
              </a:tr>
              <a:tr h="219527">
                <a:tc>
                  <a:txBody>
                    <a:bodyPr/>
                    <a:lstStyle/>
                    <a:p>
                      <a:r>
                        <a:rPr lang="en-US" sz="1600" dirty="0"/>
                        <a:t>0</a:t>
                      </a:r>
                    </a:p>
                  </a:txBody>
                  <a:tcPr/>
                </a:tc>
                <a:tc>
                  <a:txBody>
                    <a:bodyPr/>
                    <a:lstStyle/>
                    <a:p>
                      <a:r>
                        <a:rPr lang="en-US" sz="1600" dirty="0"/>
                        <a:t>NULL</a:t>
                      </a:r>
                    </a:p>
                  </a:txBody>
                  <a:tcPr/>
                </a:tc>
                <a:tc>
                  <a:txBody>
                    <a:bodyPr/>
                    <a:lstStyle/>
                    <a:p>
                      <a:r>
                        <a:rPr lang="en-US" sz="1600" dirty="0"/>
                        <a:t>R,W</a:t>
                      </a:r>
                    </a:p>
                  </a:txBody>
                  <a:tcPr/>
                </a:tc>
                <a:extLst>
                  <a:ext uri="{0D108BD9-81ED-4DB2-BD59-A6C34878D82A}">
                    <a16:rowId xmlns:a16="http://schemas.microsoft.com/office/drawing/2014/main" val="902045245"/>
                  </a:ext>
                </a:extLst>
              </a:tr>
              <a:tr h="219527">
                <a:tc>
                  <a:txBody>
                    <a:bodyPr/>
                    <a:lstStyle/>
                    <a:p>
                      <a:r>
                        <a:rPr lang="en-US" sz="1600" dirty="0"/>
                        <a:t>0</a:t>
                      </a:r>
                    </a:p>
                  </a:txBody>
                  <a:tcPr/>
                </a:tc>
                <a:tc>
                  <a:txBody>
                    <a:bodyPr/>
                    <a:lstStyle/>
                    <a:p>
                      <a:r>
                        <a:rPr lang="en-US" sz="1600" dirty="0"/>
                        <a:t>0x23</a:t>
                      </a:r>
                    </a:p>
                  </a:txBody>
                  <a:tcPr/>
                </a:tc>
                <a:tc>
                  <a:txBody>
                    <a:bodyPr/>
                    <a:lstStyle/>
                    <a:p>
                      <a:r>
                        <a:rPr lang="en-US" sz="1600" dirty="0"/>
                        <a:t>R,X</a:t>
                      </a:r>
                    </a:p>
                  </a:txBody>
                  <a:tcPr/>
                </a:tc>
                <a:extLst>
                  <a:ext uri="{0D108BD9-81ED-4DB2-BD59-A6C34878D82A}">
                    <a16:rowId xmlns:a16="http://schemas.microsoft.com/office/drawing/2014/main" val="2122521055"/>
                  </a:ext>
                </a:extLst>
              </a:tr>
            </a:tbl>
          </a:graphicData>
        </a:graphic>
      </p:graphicFrame>
      <p:sp>
        <p:nvSpPr>
          <p:cNvPr id="3" name="TextBox 2">
            <a:extLst>
              <a:ext uri="{FF2B5EF4-FFF2-40B4-BE49-F238E27FC236}">
                <a16:creationId xmlns:a16="http://schemas.microsoft.com/office/drawing/2014/main" id="{58DC3CFD-D539-2C43-9291-B244323AB892}"/>
              </a:ext>
            </a:extLst>
          </p:cNvPr>
          <p:cNvSpPr txBox="1"/>
          <p:nvPr/>
        </p:nvSpPr>
        <p:spPr>
          <a:xfrm>
            <a:off x="685801" y="3375285"/>
            <a:ext cx="733030" cy="369332"/>
          </a:xfrm>
          <a:prstGeom prst="rect">
            <a:avLst/>
          </a:prstGeom>
          <a:noFill/>
        </p:spPr>
        <p:txBody>
          <a:bodyPr wrap="square" rtlCol="0">
            <a:spAutoFit/>
          </a:bodyPr>
          <a:lstStyle/>
          <a:p>
            <a:r>
              <a:rPr lang="en-US" dirty="0"/>
              <a:t>0xF8</a:t>
            </a:r>
          </a:p>
        </p:txBody>
      </p:sp>
      <p:sp>
        <p:nvSpPr>
          <p:cNvPr id="6" name="TextBox 5">
            <a:extLst>
              <a:ext uri="{FF2B5EF4-FFF2-40B4-BE49-F238E27FC236}">
                <a16:creationId xmlns:a16="http://schemas.microsoft.com/office/drawing/2014/main" id="{17B6D7E9-6E1D-434A-B750-9DE7DDDB6C5E}"/>
              </a:ext>
            </a:extLst>
          </p:cNvPr>
          <p:cNvSpPr txBox="1"/>
          <p:nvPr/>
        </p:nvSpPr>
        <p:spPr>
          <a:xfrm>
            <a:off x="682054" y="3720059"/>
            <a:ext cx="721786" cy="369332"/>
          </a:xfrm>
          <a:prstGeom prst="rect">
            <a:avLst/>
          </a:prstGeom>
          <a:noFill/>
        </p:spPr>
        <p:txBody>
          <a:bodyPr wrap="square" rtlCol="0">
            <a:spAutoFit/>
          </a:bodyPr>
          <a:lstStyle/>
          <a:p>
            <a:r>
              <a:rPr lang="en-US" dirty="0"/>
              <a:t>0xF7</a:t>
            </a:r>
          </a:p>
        </p:txBody>
      </p:sp>
      <p:sp>
        <p:nvSpPr>
          <p:cNvPr id="7" name="TextBox 6">
            <a:extLst>
              <a:ext uri="{FF2B5EF4-FFF2-40B4-BE49-F238E27FC236}">
                <a16:creationId xmlns:a16="http://schemas.microsoft.com/office/drawing/2014/main" id="{B8F01C9A-BC9A-B244-BB84-943C1354D8F8}"/>
              </a:ext>
            </a:extLst>
          </p:cNvPr>
          <p:cNvSpPr txBox="1"/>
          <p:nvPr/>
        </p:nvSpPr>
        <p:spPr>
          <a:xfrm>
            <a:off x="685800" y="2686986"/>
            <a:ext cx="751769" cy="369332"/>
          </a:xfrm>
          <a:prstGeom prst="rect">
            <a:avLst/>
          </a:prstGeom>
          <a:noFill/>
        </p:spPr>
        <p:txBody>
          <a:bodyPr wrap="square" rtlCol="0">
            <a:spAutoFit/>
          </a:bodyPr>
          <a:lstStyle/>
          <a:p>
            <a:r>
              <a:rPr lang="en-US" dirty="0"/>
              <a:t>0xFA</a:t>
            </a:r>
          </a:p>
        </p:txBody>
      </p:sp>
      <p:sp>
        <p:nvSpPr>
          <p:cNvPr id="8" name="TextBox 7">
            <a:extLst>
              <a:ext uri="{FF2B5EF4-FFF2-40B4-BE49-F238E27FC236}">
                <a16:creationId xmlns:a16="http://schemas.microsoft.com/office/drawing/2014/main" id="{16009ED5-B8AB-6A4E-80FC-C2029ABC47B9}"/>
              </a:ext>
            </a:extLst>
          </p:cNvPr>
          <p:cNvSpPr txBox="1"/>
          <p:nvPr/>
        </p:nvSpPr>
        <p:spPr>
          <a:xfrm>
            <a:off x="670811" y="3031760"/>
            <a:ext cx="751768" cy="369332"/>
          </a:xfrm>
          <a:prstGeom prst="rect">
            <a:avLst/>
          </a:prstGeom>
          <a:noFill/>
        </p:spPr>
        <p:txBody>
          <a:bodyPr wrap="square" rtlCol="0">
            <a:spAutoFit/>
          </a:bodyPr>
          <a:lstStyle/>
          <a:p>
            <a:r>
              <a:rPr lang="en-US" dirty="0"/>
              <a:t>0xF9</a:t>
            </a:r>
          </a:p>
        </p:txBody>
      </p:sp>
      <p:sp>
        <p:nvSpPr>
          <p:cNvPr id="9" name="TextBox 8">
            <a:extLst>
              <a:ext uri="{FF2B5EF4-FFF2-40B4-BE49-F238E27FC236}">
                <a16:creationId xmlns:a16="http://schemas.microsoft.com/office/drawing/2014/main" id="{BB3826E0-D351-9648-A757-FB509D9805F8}"/>
              </a:ext>
            </a:extLst>
          </p:cNvPr>
          <p:cNvSpPr txBox="1"/>
          <p:nvPr/>
        </p:nvSpPr>
        <p:spPr>
          <a:xfrm rot="16200000">
            <a:off x="872581" y="2391102"/>
            <a:ext cx="415498" cy="369332"/>
          </a:xfrm>
          <a:prstGeom prst="rect">
            <a:avLst/>
          </a:prstGeom>
          <a:noFill/>
        </p:spPr>
        <p:txBody>
          <a:bodyPr wrap="none" rtlCol="0">
            <a:spAutoFit/>
          </a:bodyPr>
          <a:lstStyle/>
          <a:p>
            <a:r>
              <a:rPr lang="en-US" dirty="0"/>
              <a:t>…</a:t>
            </a:r>
          </a:p>
        </p:txBody>
      </p:sp>
      <p:sp>
        <p:nvSpPr>
          <p:cNvPr id="10" name="TextBox 9">
            <a:extLst>
              <a:ext uri="{FF2B5EF4-FFF2-40B4-BE49-F238E27FC236}">
                <a16:creationId xmlns:a16="http://schemas.microsoft.com/office/drawing/2014/main" id="{6A08849F-5B51-2649-A153-338794D3E353}"/>
              </a:ext>
            </a:extLst>
          </p:cNvPr>
          <p:cNvSpPr txBox="1"/>
          <p:nvPr/>
        </p:nvSpPr>
        <p:spPr>
          <a:xfrm rot="16200000">
            <a:off x="872581" y="3980925"/>
            <a:ext cx="415498" cy="369332"/>
          </a:xfrm>
          <a:prstGeom prst="rect">
            <a:avLst/>
          </a:prstGeom>
          <a:noFill/>
        </p:spPr>
        <p:txBody>
          <a:bodyPr wrap="none" rtlCol="0">
            <a:spAutoFit/>
          </a:bodyPr>
          <a:lstStyle/>
          <a:p>
            <a:r>
              <a:rPr lang="en-US" dirty="0"/>
              <a:t>…</a:t>
            </a:r>
          </a:p>
        </p:txBody>
      </p:sp>
      <p:sp>
        <p:nvSpPr>
          <p:cNvPr id="11" name="Rectangle 10">
            <a:extLst>
              <a:ext uri="{FF2B5EF4-FFF2-40B4-BE49-F238E27FC236}">
                <a16:creationId xmlns:a16="http://schemas.microsoft.com/office/drawing/2014/main" id="{8C093808-3A2C-3B43-BD78-7A2657823D0A}"/>
              </a:ext>
            </a:extLst>
          </p:cNvPr>
          <p:cNvSpPr/>
          <p:nvPr/>
        </p:nvSpPr>
        <p:spPr>
          <a:xfrm>
            <a:off x="4191000" y="4648200"/>
            <a:ext cx="990600"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0xF9</a:t>
            </a:r>
          </a:p>
        </p:txBody>
      </p:sp>
      <p:sp>
        <p:nvSpPr>
          <p:cNvPr id="12" name="Rectangle 11">
            <a:extLst>
              <a:ext uri="{FF2B5EF4-FFF2-40B4-BE49-F238E27FC236}">
                <a16:creationId xmlns:a16="http://schemas.microsoft.com/office/drawing/2014/main" id="{3D1A9C5E-12B5-7D40-B9E0-8479C683CDAA}"/>
              </a:ext>
            </a:extLst>
          </p:cNvPr>
          <p:cNvSpPr/>
          <p:nvPr/>
        </p:nvSpPr>
        <p:spPr>
          <a:xfrm>
            <a:off x="5181600" y="4648200"/>
            <a:ext cx="990600"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0x47</a:t>
            </a:r>
          </a:p>
        </p:txBody>
      </p:sp>
      <p:sp>
        <p:nvSpPr>
          <p:cNvPr id="13" name="TextBox 12">
            <a:extLst>
              <a:ext uri="{FF2B5EF4-FFF2-40B4-BE49-F238E27FC236}">
                <a16:creationId xmlns:a16="http://schemas.microsoft.com/office/drawing/2014/main" id="{B3E4086C-0A2B-7A40-98CF-A03FA795D069}"/>
              </a:ext>
            </a:extLst>
          </p:cNvPr>
          <p:cNvSpPr txBox="1"/>
          <p:nvPr/>
        </p:nvSpPr>
        <p:spPr>
          <a:xfrm>
            <a:off x="6324600" y="4569767"/>
            <a:ext cx="1213794" cy="461665"/>
          </a:xfrm>
          <a:prstGeom prst="rect">
            <a:avLst/>
          </a:prstGeom>
          <a:noFill/>
        </p:spPr>
        <p:txBody>
          <a:bodyPr wrap="none" rtlCol="0">
            <a:spAutoFit/>
          </a:bodyPr>
          <a:lstStyle/>
          <a:p>
            <a:r>
              <a:rPr lang="en-US" sz="2400" b="1" dirty="0">
                <a:solidFill>
                  <a:schemeClr val="accent1"/>
                </a:solidFill>
              </a:rPr>
              <a:t>0x2447</a:t>
            </a:r>
          </a:p>
        </p:txBody>
      </p:sp>
      <p:sp>
        <p:nvSpPr>
          <p:cNvPr id="14" name="Rectangle 13">
            <a:extLst>
              <a:ext uri="{FF2B5EF4-FFF2-40B4-BE49-F238E27FC236}">
                <a16:creationId xmlns:a16="http://schemas.microsoft.com/office/drawing/2014/main" id="{98A6B416-0498-6C4B-AA05-D8CDECA81788}"/>
              </a:ext>
            </a:extLst>
          </p:cNvPr>
          <p:cNvSpPr/>
          <p:nvPr/>
        </p:nvSpPr>
        <p:spPr>
          <a:xfrm>
            <a:off x="4191000" y="5410199"/>
            <a:ext cx="990600"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0xF7</a:t>
            </a:r>
          </a:p>
        </p:txBody>
      </p:sp>
      <p:sp>
        <p:nvSpPr>
          <p:cNvPr id="15" name="Rectangle 14">
            <a:extLst>
              <a:ext uri="{FF2B5EF4-FFF2-40B4-BE49-F238E27FC236}">
                <a16:creationId xmlns:a16="http://schemas.microsoft.com/office/drawing/2014/main" id="{BD6B9099-B495-304F-B561-1B52465415FF}"/>
              </a:ext>
            </a:extLst>
          </p:cNvPr>
          <p:cNvSpPr/>
          <p:nvPr/>
        </p:nvSpPr>
        <p:spPr>
          <a:xfrm>
            <a:off x="5181600" y="5410199"/>
            <a:ext cx="990600"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0x00</a:t>
            </a:r>
          </a:p>
        </p:txBody>
      </p:sp>
      <p:sp>
        <p:nvSpPr>
          <p:cNvPr id="16" name="TextBox 15">
            <a:extLst>
              <a:ext uri="{FF2B5EF4-FFF2-40B4-BE49-F238E27FC236}">
                <a16:creationId xmlns:a16="http://schemas.microsoft.com/office/drawing/2014/main" id="{D5D8F5FE-056C-4343-A394-55D0F14F7EE5}"/>
              </a:ext>
            </a:extLst>
          </p:cNvPr>
          <p:cNvSpPr txBox="1"/>
          <p:nvPr/>
        </p:nvSpPr>
        <p:spPr>
          <a:xfrm>
            <a:off x="6324600" y="5331766"/>
            <a:ext cx="1636987" cy="461665"/>
          </a:xfrm>
          <a:prstGeom prst="rect">
            <a:avLst/>
          </a:prstGeom>
          <a:noFill/>
        </p:spPr>
        <p:txBody>
          <a:bodyPr wrap="none" rtlCol="0">
            <a:spAutoFit/>
          </a:bodyPr>
          <a:lstStyle/>
          <a:p>
            <a:r>
              <a:rPr lang="en-US" sz="2400" b="1" dirty="0">
                <a:solidFill>
                  <a:schemeClr val="accent1"/>
                </a:solidFill>
              </a:rPr>
              <a:t>page fault</a:t>
            </a:r>
          </a:p>
        </p:txBody>
      </p:sp>
      <p:sp>
        <p:nvSpPr>
          <p:cNvPr id="17" name="Rectangle 16">
            <a:extLst>
              <a:ext uri="{FF2B5EF4-FFF2-40B4-BE49-F238E27FC236}">
                <a16:creationId xmlns:a16="http://schemas.microsoft.com/office/drawing/2014/main" id="{AB815403-40A4-71FB-1EEE-E4694F076F27}"/>
              </a:ext>
            </a:extLst>
          </p:cNvPr>
          <p:cNvSpPr/>
          <p:nvPr/>
        </p:nvSpPr>
        <p:spPr>
          <a:xfrm>
            <a:off x="4106092" y="4569767"/>
            <a:ext cx="3432302" cy="461665"/>
          </a:xfrm>
          <a:prstGeom prst="rect">
            <a:avLst/>
          </a:prstGeom>
          <a:solidFill>
            <a:srgbClr val="FC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30E7813-C29F-6AA2-F618-F4A51E347901}"/>
              </a:ext>
            </a:extLst>
          </p:cNvPr>
          <p:cNvSpPr/>
          <p:nvPr/>
        </p:nvSpPr>
        <p:spPr>
          <a:xfrm>
            <a:off x="4056283" y="5383535"/>
            <a:ext cx="3905304" cy="461665"/>
          </a:xfrm>
          <a:prstGeom prst="rect">
            <a:avLst/>
          </a:prstGeom>
          <a:solidFill>
            <a:srgbClr val="FC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FE133A6-23D5-1C57-1769-8E1EE457656B}"/>
              </a:ext>
            </a:extLst>
          </p:cNvPr>
          <p:cNvSpPr/>
          <p:nvPr/>
        </p:nvSpPr>
        <p:spPr>
          <a:xfrm>
            <a:off x="4191000" y="6216552"/>
            <a:ext cx="990600"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0xF8</a:t>
            </a:r>
          </a:p>
        </p:txBody>
      </p:sp>
      <p:sp>
        <p:nvSpPr>
          <p:cNvPr id="20" name="Rectangle 19">
            <a:extLst>
              <a:ext uri="{FF2B5EF4-FFF2-40B4-BE49-F238E27FC236}">
                <a16:creationId xmlns:a16="http://schemas.microsoft.com/office/drawing/2014/main" id="{491B5B85-42F9-EB5C-8D97-113DEDCD1941}"/>
              </a:ext>
            </a:extLst>
          </p:cNvPr>
          <p:cNvSpPr/>
          <p:nvPr/>
        </p:nvSpPr>
        <p:spPr>
          <a:xfrm>
            <a:off x="5181600" y="6216552"/>
            <a:ext cx="990600"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0x13</a:t>
            </a:r>
          </a:p>
        </p:txBody>
      </p:sp>
      <p:sp>
        <p:nvSpPr>
          <p:cNvPr id="21" name="TextBox 20">
            <a:extLst>
              <a:ext uri="{FF2B5EF4-FFF2-40B4-BE49-F238E27FC236}">
                <a16:creationId xmlns:a16="http://schemas.microsoft.com/office/drawing/2014/main" id="{B69F2161-8C71-1DB9-3F4F-4E4F5ADAB2A7}"/>
              </a:ext>
            </a:extLst>
          </p:cNvPr>
          <p:cNvSpPr txBox="1"/>
          <p:nvPr/>
        </p:nvSpPr>
        <p:spPr>
          <a:xfrm>
            <a:off x="6324600" y="6138119"/>
            <a:ext cx="1364476" cy="461665"/>
          </a:xfrm>
          <a:prstGeom prst="rect">
            <a:avLst/>
          </a:prstGeom>
          <a:noFill/>
        </p:spPr>
        <p:txBody>
          <a:bodyPr wrap="none" rtlCol="0">
            <a:spAutoFit/>
          </a:bodyPr>
          <a:lstStyle/>
          <a:p>
            <a:r>
              <a:rPr lang="en-US" sz="2400" b="1" dirty="0" err="1">
                <a:solidFill>
                  <a:schemeClr val="accent1"/>
                </a:solidFill>
              </a:rPr>
              <a:t>segfault</a:t>
            </a:r>
            <a:endParaRPr lang="en-US" sz="2400" b="1" dirty="0">
              <a:solidFill>
                <a:schemeClr val="accent1"/>
              </a:solidFill>
            </a:endParaRPr>
          </a:p>
        </p:txBody>
      </p:sp>
      <p:sp>
        <p:nvSpPr>
          <p:cNvPr id="22" name="Rectangle 21">
            <a:extLst>
              <a:ext uri="{FF2B5EF4-FFF2-40B4-BE49-F238E27FC236}">
                <a16:creationId xmlns:a16="http://schemas.microsoft.com/office/drawing/2014/main" id="{4B60D768-B672-5BE7-262E-8925348C367C}"/>
              </a:ext>
            </a:extLst>
          </p:cNvPr>
          <p:cNvSpPr/>
          <p:nvPr/>
        </p:nvSpPr>
        <p:spPr>
          <a:xfrm>
            <a:off x="4056283" y="6159562"/>
            <a:ext cx="3905304" cy="461665"/>
          </a:xfrm>
          <a:prstGeom prst="rect">
            <a:avLst/>
          </a:prstGeom>
          <a:solidFill>
            <a:srgbClr val="FC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727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xit"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animBg="1"/>
      <p:bldP spid="15" grpId="0" animBg="1"/>
      <p:bldP spid="16" grpId="0"/>
      <p:bldP spid="17" grpId="0" animBg="1"/>
      <p:bldP spid="18" grpId="0" animBg="1"/>
      <p:bldP spid="19" grpId="0" animBg="1"/>
      <p:bldP spid="20" grpId="0" animBg="1"/>
      <p:bldP spid="21" grpId="0"/>
      <p:bldP spid="22"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ustom 4">
      <a:dk1>
        <a:srgbClr val="000000"/>
      </a:dk1>
      <a:lt1>
        <a:srgbClr val="FFFFFF"/>
      </a:lt1>
      <a:dk2>
        <a:srgbClr val="323232"/>
      </a:dk2>
      <a:lt2>
        <a:srgbClr val="A5A5A5"/>
      </a:lt2>
      <a:accent1>
        <a:srgbClr val="521B92"/>
      </a:accent1>
      <a:accent2>
        <a:srgbClr val="7A27D8"/>
      </a:accent2>
      <a:accent3>
        <a:srgbClr val="8B58D2"/>
      </a:accent3>
      <a:accent4>
        <a:srgbClr val="917DD0"/>
      </a:accent4>
      <a:accent5>
        <a:srgbClr val="BDA2E0"/>
      </a:accent5>
      <a:accent6>
        <a:srgbClr val="D1C7F6"/>
      </a:accent6>
      <a:hlink>
        <a:srgbClr val="0432FF"/>
      </a:hlink>
      <a:folHlink>
        <a:srgbClr val="00206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extLst>
    <a:ext uri="{05A4C25C-085E-4340-85A3-A5531E510DB2}">
      <thm15:themeFamily xmlns:thm15="http://schemas.microsoft.com/office/thememl/2012/main" name="Presentation3" id="{3047FA14-E8B9-5541-B2FA-35D660E1BFD6}" vid="{5B7FA5DE-B936-DE42-9858-6D948D8248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9790</TotalTime>
  <Words>1741</Words>
  <Application>Microsoft Macintosh PowerPoint</Application>
  <PresentationFormat>On-screen Show (4:3)</PresentationFormat>
  <Paragraphs>598</Paragraphs>
  <Slides>26</Slides>
  <Notes>12</Notes>
  <HiddenSlides>3</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Courier</vt:lpstr>
      <vt:lpstr>Clarity</vt:lpstr>
      <vt:lpstr>Lecture 15: Virtual Memory</vt:lpstr>
      <vt:lpstr>Multiprocessing: The Illusion</vt:lpstr>
      <vt:lpstr>Multiprocessing: The Reality</vt:lpstr>
      <vt:lpstr>Virtual Memory Goals</vt:lpstr>
      <vt:lpstr>Address Translation</vt:lpstr>
      <vt:lpstr>Base-and-Bound</vt:lpstr>
      <vt:lpstr>Base-and-Bound</vt:lpstr>
      <vt:lpstr>Exercise 1: Base-and-Bound</vt:lpstr>
      <vt:lpstr>Evaluating Base-and-Bound</vt:lpstr>
      <vt:lpstr>Segmentation</vt:lpstr>
      <vt:lpstr>Segmentation</vt:lpstr>
      <vt:lpstr>Exercise 2: Segmentation</vt:lpstr>
      <vt:lpstr>Evaluating Segmentation</vt:lpstr>
      <vt:lpstr>Paging</vt:lpstr>
      <vt:lpstr>Paging</vt:lpstr>
      <vt:lpstr>Exercise 3: Paging</vt:lpstr>
      <vt:lpstr>Exercise 3: Paging</vt:lpstr>
      <vt:lpstr>Evaluating Paging</vt:lpstr>
      <vt:lpstr>Problems with Paging</vt:lpstr>
      <vt:lpstr>Memory as a Cache</vt:lpstr>
      <vt:lpstr>Memory as a Cache</vt:lpstr>
      <vt:lpstr>Translation-Lookaside Buffer (TLB)</vt:lpstr>
      <vt:lpstr>Exercise 4: TLB</vt:lpstr>
      <vt:lpstr>Page Replacement Algorithms</vt:lpstr>
      <vt:lpstr>Thrashing</vt:lpstr>
      <vt:lpstr>Exercise 5: Paging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 Introduction to Computer Systems</dc:title>
  <dc:creator>Eleanor  Birrell</dc:creator>
  <cp:lastModifiedBy>Sam Thomas</cp:lastModifiedBy>
  <cp:revision>155</cp:revision>
  <cp:lastPrinted>2019-10-30T02:22:25Z</cp:lastPrinted>
  <dcterms:created xsi:type="dcterms:W3CDTF">2019-03-11T20:39:59Z</dcterms:created>
  <dcterms:modified xsi:type="dcterms:W3CDTF">2026-10-29T20:05:02Z</dcterms:modified>
</cp:coreProperties>
</file>