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_rels/theme1.xml.rels" ContentType="application/vnd.openxmlformats-package.relationships+xml"/>
  <Override PartName="/ppt/theme/theme1.xml" ContentType="application/vnd.openxmlformats-officedocument.theme+xml"/>
  <Override PartName="/ppt/theme/theme13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22.xml" ContentType="application/vnd.openxmlformats-officedocument.presentationml.slide+xml"/>
  <Override PartName="/ppt/slides/slide34.xml" ContentType="application/vnd.openxmlformats-officedocument.presentationml.slide+xml"/>
  <Override PartName="/ppt/slides/slide23.xml" ContentType="application/vnd.openxmlformats-officedocument.presentationml.slide+xml"/>
  <Override PartName="/ppt/slides/slide35.xml" ContentType="application/vnd.openxmlformats-officedocument.presentationml.slide+xml"/>
  <Override PartName="/ppt/slides/slide24.xml" ContentType="application/vnd.openxmlformats-officedocument.presentationml.slide+xml"/>
  <Override PartName="/ppt/slides/slide36.xml" ContentType="application/vnd.openxmlformats-officedocument.presentationml.slide+xml"/>
  <Override PartName="/ppt/slides/slide25.xml" ContentType="application/vnd.openxmlformats-officedocument.presentationml.slide+xml"/>
  <Override PartName="/ppt/slides/slide37.xml" ContentType="application/vnd.openxmlformats-officedocument.presentationml.slide+xml"/>
  <Override PartName="/ppt/slides/_rels/slide16.xml.rels" ContentType="application/vnd.openxmlformats-package.relationships+xml"/>
  <Override PartName="/ppt/slides/_rels/slide8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17.xml.rels" ContentType="application/vnd.openxmlformats-package.relationships+xml"/>
  <Override PartName="/ppt/slides/_rels/slide9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34.xml.rels" ContentType="application/vnd.openxmlformats-package.relationships+xml"/>
  <Override PartName="/ppt/slides/_rels/slide33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32.xml.rels" ContentType="application/vnd.openxmlformats-package.relationships+xml"/>
  <Override PartName="/ppt/slides/_rels/slide31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28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27.xml.rels" ContentType="application/vnd.openxmlformats-package.relationships+xml"/>
  <Override PartName="/ppt/slides/_rels/slide1.xml.rels" ContentType="application/vnd.openxmlformats-package.relationships+xml"/>
  <Override PartName="/ppt/slides/_rels/slide36.xml.rels" ContentType="application/vnd.openxmlformats-package.relationships+xml"/>
  <Override PartName="/ppt/slides/_rels/slide35.xml.rels" ContentType="application/vnd.openxmlformats-package.relationships+xml"/>
  <Override PartName="/ppt/slides/_rels/slide7.xml.rels" ContentType="application/vnd.openxmlformats-package.relationships+xml"/>
  <Override PartName="/ppt/slides/_rels/slide24.xml.rels" ContentType="application/vnd.openxmlformats-package.relationships+xml"/>
  <Override PartName="/ppt/slides/_rels/slide37.xml.rels" ContentType="application/vnd.openxmlformats-package.relationships+xml"/>
  <Override PartName="/ppt/slides/_rels/slide2.xml.rels" ContentType="application/vnd.openxmlformats-package.relationships+xml"/>
  <Override PartName="/ppt/slides/_rels/slide38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13.xml.rels" ContentType="application/vnd.openxmlformats-package.relationships+xml"/>
  <Override PartName="/ppt/slides/_rels/slide22.xml.rels" ContentType="application/vnd.openxmlformats-package.relationships+xml"/>
  <Override PartName="/ppt/slides/_rels/slide5.xml.rels" ContentType="application/vnd.openxmlformats-package.relationships+xml"/>
  <Override PartName="/ppt/slides/_rels/slide19.xml.rels" ContentType="application/vnd.openxmlformats-package.relationships+xml"/>
  <Override PartName="/ppt/slides/_rels/slide12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18.xml.rels" ContentType="application/vnd.openxmlformats-package.relationships+xml"/>
  <Override PartName="/ppt/slides/slide38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notesSlides/_rels/notesSlide31.xml.rels" ContentType="application/vnd.openxmlformats-package.relationships+xml"/>
  <Override PartName="/ppt/notesSlides/_rels/notesSlide30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6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0.xml.rels" ContentType="application/vnd.openxmlformats-package.relationships+xml"/>
  <Override PartName="/ppt/notesSlides/notesSlide6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move the slide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notes format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&lt;header&gt;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dt" idx="36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5" name="PlaceHolder 5"/>
          <p:cNvSpPr>
            <a:spLocks noGrp="1"/>
          </p:cNvSpPr>
          <p:nvPr>
            <p:ph type="ftr" idx="37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6" name="PlaceHolder 6"/>
          <p:cNvSpPr>
            <a:spLocks noGrp="1"/>
          </p:cNvSpPr>
          <p:nvPr>
            <p:ph type="sldNum" idx="38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67C01C2F-2953-4093-ADC7-7BB09DEC242C}" type="slidenum"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
</Relationships>
</file>

<file path=ppt/notesSlides/_rels/notesSlide31.xml.rels><?xml version="1.0" encoding="UTF-8"?>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66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Courier New"/>
                <a:ea typeface="msgothic"/>
              </a:rPr>
              <a:t>Two problems: 1) how do we ever run new programs? 2) how do we run more than one program?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66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Courier New"/>
                <a:ea typeface="msgothic"/>
              </a:rPr>
              <a:t>Two problems: 1) how do we ever run new programs? 2) how do we run more than one program?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67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Applications for one or more users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Web browsers, email clients, editors, …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Background tasks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Monitoring network &amp; I/O devices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71" name="PlaceHolder 3"/>
          <p:cNvSpPr>
            <a:spLocks noGrp="1"/>
          </p:cNvSpPr>
          <p:nvPr>
            <p:ph type="sldNum" idx="40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1703BC8-4FE2-440C-B648-01B9F1502FA7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67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Each process has its own registers, memory, I/O resources, "thread of control"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74" name="PlaceHolder 3"/>
          <p:cNvSpPr>
            <a:spLocks noGrp="1"/>
          </p:cNvSpPr>
          <p:nvPr>
            <p:ph type="sldNum" idx="41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A88A5B4-335D-4427-919F-B16FCEA4C099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67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What are the possible outputs?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94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e.g.,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94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1200" strike="noStrike" u="none">
                <a:solidFill>
                  <a:srgbClr val="000000"/>
                </a:solidFill>
                <a:effectLst/>
                <a:uFillTx/>
                <a:latin typeface="Courier New"/>
                <a:ea typeface="msgothic"/>
              </a:rPr>
              <a:t>linux&gt; ./fork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94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1200" strike="noStrike" u="none">
                <a:solidFill>
                  <a:srgbClr val="000000"/>
                </a:solidFill>
                <a:effectLst/>
                <a:uFillTx/>
                <a:latin typeface="Courier New"/>
                <a:ea typeface="msgothic"/>
              </a:rPr>
              <a:t>parent: x=0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94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GB" sz="1200" strike="noStrike" u="none">
                <a:solidFill>
                  <a:srgbClr val="000000"/>
                </a:solidFill>
                <a:effectLst/>
                <a:uFillTx/>
                <a:latin typeface="Courier New"/>
                <a:ea typeface="msgothic"/>
              </a:rPr>
              <a:t>child : x=2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3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67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79" name="PlaceHolder 3"/>
          <p:cNvSpPr>
            <a:spLocks noGrp="1"/>
          </p:cNvSpPr>
          <p:nvPr>
            <p:ph type="sldNum" idx="42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C33DBE3-44A0-40F3-BBF8-C2F7D38470E4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3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68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1 Feasible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2. Infeasible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66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 process is alive, same program can be run twice at the same time (two processes)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2" name="Straight Connector 7"/>
          <p:cNvCxnSpPr/>
          <p:nvPr/>
        </p:nvCxnSpPr>
        <p:spPr>
          <a:xfrm>
            <a:off x="685800" y="339840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1A1EF117-DDB6-49F2-B2F6-F0B515365ACE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8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792000"/>
            <a:ext cx="2139480" cy="126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2971800" y="792000"/>
            <a:ext cx="5714640" cy="5577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64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2130480"/>
            <a:ext cx="2139480" cy="424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dt" idx="2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ftr" idx="2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sldNum" idx="2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BFCF6384-7009-466D-A036-FAE062B96E74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75" name="Straight Connector 8"/>
          <p:cNvCxnSpPr/>
          <p:nvPr/>
        </p:nvCxnSpPr>
        <p:spPr>
          <a:xfrm flipH="1">
            <a:off x="2774880" y="792000"/>
            <a:ext cx="1800" cy="55782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7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792360"/>
            <a:ext cx="2142360" cy="12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2858760" y="838080"/>
            <a:ext cx="5904000" cy="5500080"/>
          </a:xfrm>
          <a:prstGeom prst="rect">
            <a:avLst/>
          </a:prstGeom>
          <a:solidFill>
            <a:schemeClr val="lt2"/>
          </a:solidFill>
          <a:ln w="76320">
            <a:solidFill>
              <a:srgbClr val="ffffff"/>
            </a:solidFill>
            <a:miter/>
          </a:ln>
          <a:effectLst>
            <a:outerShdw dist="12600" dir="5400000" blurRad="50760" rotWithShape="0">
              <a:srgbClr val="000000">
                <a:alpha val="59000"/>
              </a:srgbClr>
            </a:outerShdw>
          </a:effectLst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icon to add </a:t>
            </a: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picture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57200" y="2133720"/>
            <a:ext cx="2139480" cy="4242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dt" idx="3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ftr" idx="3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sldNum" idx="3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98A706B9-83F5-48D7-AF1B-19F330156B01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_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5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dt" idx="33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ftr" idx="34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sldNum" idx="35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B0B9BA53-E495-4A03-BADB-FE180C161F90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ftr" idx="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D721DA02-8E60-4FBB-9CB0-F06D5F31D186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629400" y="609480"/>
            <a:ext cx="205704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vert="eaVer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609480"/>
            <a:ext cx="601956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80F2D025-380B-40DD-A49A-C9D5AE604DED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EE15CCE3-E42D-40E8-9855-F5B56332DF21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0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22160" y="2362320"/>
            <a:ext cx="7772040" cy="2199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dt" idx="13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ftr" idx="14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sldNum" idx="15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3259ED2F-89A1-45BD-B8D2-FD5C037631E4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36" name="Straight Connector 6"/>
          <p:cNvCxnSpPr/>
          <p:nvPr/>
        </p:nvCxnSpPr>
        <p:spPr>
          <a:xfrm>
            <a:off x="731520" y="459936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8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4832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 idx="16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 idx="17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 idx="18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7C17BAA6-4927-4B2D-9C89-B050A6979313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6"/>
          <p:cNvSpPr>
            <a:spLocks noGrp="1"/>
          </p:cNvSpPr>
          <p:nvPr>
            <p:ph type="ftr" idx="19"/>
          </p:nvPr>
        </p:nvSpPr>
        <p:spPr>
          <a:xfrm>
            <a:off x="457200" y="18360"/>
            <a:ext cx="70862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 type="sldNum" idx="20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AFBC4F0B-8341-4EBF-B9AB-CBBC66DDC1CF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54" name="Straight Connector 10"/>
          <p:cNvCxnSpPr/>
          <p:nvPr/>
        </p:nvCxnSpPr>
        <p:spPr>
          <a:xfrm flipH="1">
            <a:off x="4572000" y="1691640"/>
            <a:ext cx="1080" cy="470952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dt" idx="2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ftr" idx="2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sldNum" idx="2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E8AF21D4-D503-4629-BAB7-66E9AD08AEE4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4" name="PlaceHolder 1"/>
          <p:cNvSpPr>
            <a:spLocks noGrp="1"/>
          </p:cNvSpPr>
          <p:nvPr>
            <p:ph type="dt" idx="2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ftr" idx="2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sldNum" idx="2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7A534F6D-59C0-4A6E-8939-1A0E47A1A6B5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685800" y="3505320"/>
            <a:ext cx="7924320" cy="609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CS 105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  Spring 2025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title"/>
          </p:nvPr>
        </p:nvSpPr>
        <p:spPr>
          <a:xfrm>
            <a:off x="685800" y="2666880"/>
            <a:ext cx="7848360" cy="63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Lecture 15: OS and Processes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9" name="Title 1"/>
          <p:cNvSpPr/>
          <p:nvPr/>
        </p:nvSpPr>
        <p:spPr>
          <a:xfrm>
            <a:off x="685800" y="4643280"/>
            <a:ext cx="7848360" cy="6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2400" spc="-99" strike="noStrike" u="none">
              <a:solidFill>
                <a:schemeClr val="lt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4000" spc="-99" strike="noStrike" u="none">
                <a:solidFill>
                  <a:schemeClr val="dk2"/>
                </a:solidFill>
                <a:effectLst/>
                <a:uFillTx/>
                <a:latin typeface="Courier New"/>
              </a:rPr>
              <a:t>fork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Example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5" name="Text Box 3"/>
          <p:cNvSpPr/>
          <p:nvPr/>
        </p:nvSpPr>
        <p:spPr>
          <a:xfrm>
            <a:off x="226440" y="1523880"/>
            <a:ext cx="4192920" cy="378612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int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1" lang="en-US" sz="1600" strike="noStrike" u="none">
                <a:solidFill>
                  <a:srgbClr val="4a00ff"/>
                </a:solidFill>
                <a:effectLst/>
                <a:uFillTx/>
                <a:latin typeface="Menlo-Regular"/>
              </a:rPr>
              <a:t>main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(){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i-FI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1" lang="fi-FI" sz="16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pid_t</a:t>
            </a:r>
            <a:r>
              <a:rPr b="1" lang="fi-FI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1" lang="fi-FI" sz="16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id</a:t>
            </a:r>
            <a:r>
              <a:rPr b="1" lang="fi-FI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r-FR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1" lang="fr-FR" sz="16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int</a:t>
            </a:r>
            <a:r>
              <a:rPr b="1" lang="fr-FR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1" lang="fr-FR" sz="16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x</a:t>
            </a:r>
            <a:r>
              <a:rPr b="1" lang="fr-FR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= 1;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i-FI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id = fork();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1" lang="en-US" sz="1600" strike="noStrike" u="none">
                <a:solidFill>
                  <a:srgbClr val="c200ff"/>
                </a:solidFill>
                <a:effectLst/>
                <a:uFillTx/>
                <a:latin typeface="Menlo-Regular"/>
              </a:rPr>
              <a:t>if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(id == 0) {  </a:t>
            </a:r>
            <a:r>
              <a:rPr b="1" lang="en-US" sz="1600" strike="noStrike" u="none">
                <a:solidFill>
                  <a:srgbClr val="cb2418"/>
                </a:solidFill>
                <a:effectLst/>
                <a:uFillTx/>
                <a:latin typeface="Menlo-Regular"/>
              </a:rPr>
              <a:t>/* Child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printf(</a:t>
            </a:r>
            <a:r>
              <a:rPr b="1" lang="en-US" sz="16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"child : x=%d\n"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, ++x);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	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return 0;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fr-FR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1" lang="fr-FR" sz="1600" strike="noStrike" u="none">
                <a:solidFill>
                  <a:srgbClr val="cb2418"/>
                </a:solidFill>
                <a:effectLst/>
                <a:uFillTx/>
                <a:latin typeface="Menlo-Regular"/>
              </a:rPr>
              <a:t>/* Parent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printf(</a:t>
            </a:r>
            <a:r>
              <a:rPr b="1" lang="en-US" sz="16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"parent: x=%d\n"</a:t>
            </a: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, --x);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return 0;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6" name="Rectangle 3"/>
          <p:cNvSpPr/>
          <p:nvPr/>
        </p:nvSpPr>
        <p:spPr>
          <a:xfrm>
            <a:off x="5334120" y="1358280"/>
            <a:ext cx="3809520" cy="51944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Call once, return twice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Duplicate but separate address space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x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has a value of 1 when fork returns in parent and child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Subsequent changes to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x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are independent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Shared open files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stdout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is the same in both parent and child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7" name="Text Box 407"/>
          <p:cNvSpPr/>
          <p:nvPr/>
        </p:nvSpPr>
        <p:spPr>
          <a:xfrm>
            <a:off x="1762200" y="5410080"/>
            <a:ext cx="794880" cy="33876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ff0000"/>
                </a:solidFill>
                <a:effectLst/>
                <a:uFillTx/>
                <a:latin typeface="Courier New"/>
              </a:rPr>
              <a:t> id=0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168" name="Straight Arrow Connector 12"/>
          <p:cNvCxnSpPr>
            <a:endCxn id="169" idx="2"/>
          </p:cNvCxnSpPr>
          <p:nvPr/>
        </p:nvCxnSpPr>
        <p:spPr>
          <a:xfrm flipV="1">
            <a:off x="1876320" y="6369480"/>
            <a:ext cx="1537920" cy="1800"/>
          </a:xfrm>
          <a:prstGeom prst="straightConnector1">
            <a:avLst/>
          </a:prstGeom>
          <a:ln w="12700">
            <a:solidFill>
              <a:srgbClr val="000000"/>
            </a:solidFill>
            <a:round/>
            <a:tailEnd len="med" type="triangle" w="med"/>
          </a:ln>
        </p:spPr>
      </p:cxnSp>
      <p:grpSp>
        <p:nvGrpSpPr>
          <p:cNvPr id="170" name="Group 33"/>
          <p:cNvGrpSpPr/>
          <p:nvPr/>
        </p:nvGrpSpPr>
        <p:grpSpPr>
          <a:xfrm>
            <a:off x="2985840" y="6323760"/>
            <a:ext cx="946800" cy="379440"/>
            <a:chOff x="2985840" y="6323760"/>
            <a:chExt cx="946800" cy="379440"/>
          </a:xfrm>
        </p:grpSpPr>
        <p:sp>
          <p:nvSpPr>
            <p:cNvPr id="169" name="Oval 8"/>
            <p:cNvSpPr/>
            <p:nvPr/>
          </p:nvSpPr>
          <p:spPr>
            <a:xfrm>
              <a:off x="3413880" y="632376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1" name="TextBox 14"/>
            <p:cNvSpPr/>
            <p:nvPr/>
          </p:nvSpPr>
          <p:spPr>
            <a:xfrm>
              <a:off x="2985840" y="636444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cxnSp>
        <p:nvCxnSpPr>
          <p:cNvPr id="172" name="Elbow Connector 35"/>
          <p:cNvCxnSpPr>
            <a:stCxn id="173" idx="0"/>
            <a:endCxn id="174" idx="2"/>
          </p:cNvCxnSpPr>
          <p:nvPr/>
        </p:nvCxnSpPr>
        <p:spPr>
          <a:xfrm flipH="1" flipV="1" rot="5400000">
            <a:off x="2285280" y="5251320"/>
            <a:ext cx="640080" cy="1586520"/>
          </a:xfrm>
          <a:prstGeom prst="bentConnector2">
            <a:avLst/>
          </a:prstGeom>
          <a:ln w="12700">
            <a:solidFill>
              <a:srgbClr val="000000"/>
            </a:solidFill>
            <a:round/>
            <a:tailEnd len="med" type="triangle" w="med"/>
          </a:ln>
        </p:spPr>
      </p:cxnSp>
      <p:grpSp>
        <p:nvGrpSpPr>
          <p:cNvPr id="175" name="Group 32"/>
          <p:cNvGrpSpPr/>
          <p:nvPr/>
        </p:nvGrpSpPr>
        <p:grpSpPr>
          <a:xfrm>
            <a:off x="2975400" y="5679000"/>
            <a:ext cx="946800" cy="383400"/>
            <a:chOff x="2975400" y="5679000"/>
            <a:chExt cx="946800" cy="383400"/>
          </a:xfrm>
        </p:grpSpPr>
        <p:sp>
          <p:nvSpPr>
            <p:cNvPr id="174" name="Oval 11"/>
            <p:cNvSpPr/>
            <p:nvPr/>
          </p:nvSpPr>
          <p:spPr>
            <a:xfrm>
              <a:off x="3398400" y="567900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6" name="TextBox 15"/>
            <p:cNvSpPr/>
            <p:nvPr/>
          </p:nvSpPr>
          <p:spPr>
            <a:xfrm>
              <a:off x="2975400" y="572364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77" name="Group 29"/>
          <p:cNvGrpSpPr/>
          <p:nvPr/>
        </p:nvGrpSpPr>
        <p:grpSpPr>
          <a:xfrm>
            <a:off x="614160" y="6051960"/>
            <a:ext cx="1551960" cy="651240"/>
            <a:chOff x="614160" y="6051960"/>
            <a:chExt cx="1551960" cy="651240"/>
          </a:xfrm>
        </p:grpSpPr>
        <p:grpSp>
          <p:nvGrpSpPr>
            <p:cNvPr id="178" name="Group 28"/>
            <p:cNvGrpSpPr/>
            <p:nvPr/>
          </p:nvGrpSpPr>
          <p:grpSpPr>
            <a:xfrm>
              <a:off x="614160" y="6323760"/>
              <a:ext cx="667440" cy="379440"/>
              <a:chOff x="614160" y="6323760"/>
              <a:chExt cx="667440" cy="379440"/>
            </a:xfrm>
          </p:grpSpPr>
          <p:sp>
            <p:nvSpPr>
              <p:cNvPr id="179" name="Oval 3"/>
              <p:cNvSpPr/>
              <p:nvPr/>
            </p:nvSpPr>
            <p:spPr>
              <a:xfrm>
                <a:off x="871200" y="6323760"/>
                <a:ext cx="91080" cy="910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  <a:round/>
              </a:ln>
              <a:effectLst>
                <a:outerShdw algn="br" blurRad="38160" dir="2700000" dist="25455" rotWithShape="0">
                  <a:srgbClr val="000000">
                    <a:alpha val="60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/>
            </p:style>
            <p:txBody>
              <a:bodyPr lIns="90000" rIns="90000" tIns="19440" bIns="1944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lt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180" name="TextBox 4"/>
              <p:cNvSpPr/>
              <p:nvPr/>
            </p:nvSpPr>
            <p:spPr>
              <a:xfrm>
                <a:off x="614160" y="6364440"/>
                <a:ext cx="667440" cy="338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1" lang="en-US" sz="16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main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181" name="Oval 5"/>
            <p:cNvSpPr/>
            <p:nvPr/>
          </p:nvSpPr>
          <p:spPr>
            <a:xfrm>
              <a:off x="1785240" y="632376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3" name="TextBox 9"/>
            <p:cNvSpPr/>
            <p:nvPr/>
          </p:nvSpPr>
          <p:spPr>
            <a:xfrm>
              <a:off x="1458720" y="6364440"/>
              <a:ext cx="7074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fork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182" name="Straight Arrow Connector 13"/>
            <p:cNvCxnSpPr/>
            <p:nvPr/>
          </p:nvCxnSpPr>
          <p:spPr>
            <a:xfrm flipV="1">
              <a:off x="962280" y="6367680"/>
              <a:ext cx="839160" cy="360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183" name="Text Box 407"/>
            <p:cNvSpPr/>
            <p:nvPr/>
          </p:nvSpPr>
          <p:spPr>
            <a:xfrm>
              <a:off x="977040" y="6051960"/>
              <a:ext cx="794880" cy="3387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x=1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84" name="Text Box 407"/>
          <p:cNvSpPr/>
          <p:nvPr/>
        </p:nvSpPr>
        <p:spPr>
          <a:xfrm>
            <a:off x="1667880" y="6074280"/>
            <a:ext cx="1226160" cy="33876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ff0000"/>
                </a:solidFill>
                <a:effectLst/>
                <a:uFillTx/>
                <a:latin typeface="Courier New"/>
              </a:rPr>
              <a:t>id=52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5" name="TextBox 18"/>
          <p:cNvSpPr/>
          <p:nvPr/>
        </p:nvSpPr>
        <p:spPr>
          <a:xfrm>
            <a:off x="4263840" y="6237720"/>
            <a:ext cx="241128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i="1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Original Process (pid:47)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6" name="TextBox 19"/>
          <p:cNvSpPr/>
          <p:nvPr/>
        </p:nvSpPr>
        <p:spPr>
          <a:xfrm>
            <a:off x="4262040" y="5562720"/>
            <a:ext cx="223092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i="1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Child Process (pid: 52)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7" name="Text Box 407"/>
          <p:cNvSpPr/>
          <p:nvPr/>
        </p:nvSpPr>
        <p:spPr>
          <a:xfrm>
            <a:off x="2313720" y="5421600"/>
            <a:ext cx="847080" cy="33876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ff0000"/>
                </a:solidFill>
                <a:effectLst/>
                <a:uFillTx/>
                <a:latin typeface="Courier New"/>
              </a:rPr>
              <a:t>, x=2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8" name="Text Box 407"/>
          <p:cNvSpPr/>
          <p:nvPr/>
        </p:nvSpPr>
        <p:spPr>
          <a:xfrm>
            <a:off x="2383560" y="6076080"/>
            <a:ext cx="946800" cy="33876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ff0000"/>
                </a:solidFill>
                <a:effectLst/>
                <a:uFillTx/>
                <a:latin typeface="Courier New"/>
              </a:rPr>
              <a:t>, x=0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9" name="Text Box 407"/>
          <p:cNvSpPr/>
          <p:nvPr/>
        </p:nvSpPr>
        <p:spPr>
          <a:xfrm>
            <a:off x="2910960" y="5411880"/>
            <a:ext cx="1690920" cy="33876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ff0000"/>
                </a:solidFill>
                <a:effectLst/>
                <a:uFillTx/>
                <a:latin typeface="Courier New"/>
              </a:rPr>
              <a:t>child: x=2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0" name="Text Box 407"/>
          <p:cNvSpPr/>
          <p:nvPr/>
        </p:nvSpPr>
        <p:spPr>
          <a:xfrm>
            <a:off x="3076200" y="6058440"/>
            <a:ext cx="1690920" cy="33876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ff0000"/>
                </a:solidFill>
                <a:effectLst/>
                <a:uFillTx/>
                <a:latin typeface="Courier New"/>
              </a:rPr>
              <a:t>parent: x=0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9" dur="indefinite" restart="never" nodeType="tmRoot">
          <p:childTnLst>
            <p:seq>
              <p:cTn id="70" dur="indefinite" nodeType="mainSeq">
                <p:childTnLst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3400" spc="-99" strike="noStrike" u="none">
                <a:solidFill>
                  <a:schemeClr val="dk2"/>
                </a:solidFill>
                <a:effectLst/>
                <a:uFillTx/>
                <a:latin typeface="Courier New"/>
              </a:rPr>
              <a:t>execve</a:t>
            </a:r>
            <a:r>
              <a:rPr b="0" lang="en-US" sz="3400" spc="-99" strike="noStrike" u="none">
                <a:solidFill>
                  <a:schemeClr val="dk2"/>
                </a:solidFill>
                <a:effectLst/>
                <a:uFillTx/>
                <a:latin typeface="Courier New"/>
              </a:rPr>
              <a:t>:</a:t>
            </a:r>
            <a:r>
              <a:rPr b="0" lang="en-US" sz="3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Loading and Running Programs</a:t>
            </a:r>
            <a:endParaRPr b="0" lang="en-US" sz="3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18288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execve(char *filename, char *argv[], char *envp[])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Loads and runs in the current process: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Executable  file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filename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Can be object file or script file beginning with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#!interpreter         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(e.g.,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#!/bin/bash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)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…with argument list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argv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 convention 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argv[0]==filename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…and  environment variable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list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envp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“name=value” strings (e.g.,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USER=droh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)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getenv, putenv, printenv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Overwrites code, data, and stack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Retains PID, open files and signal context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Called </a:t>
            </a: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once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and </a:t>
            </a: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never</a:t>
            </a:r>
            <a:r>
              <a:rPr b="0" lang="en-US" sz="2400" strike="noStrike" u="none">
                <a:solidFill>
                  <a:srgbClr val="ff0000"/>
                </a:solidFill>
                <a:effectLst/>
                <a:uFillTx/>
                <a:latin typeface="Arial"/>
              </a:rPr>
              <a:t>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returns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…except if there is an error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9" dur="indefinite" restart="never" nodeType="tmRoot">
          <p:childTnLst>
            <p:seq>
              <p:cTn id="130" dur="indefinite" nodeType="mainSeq">
                <p:childTnLst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4000" spc="-99" strike="noStrike" u="none">
                <a:solidFill>
                  <a:schemeClr val="dk2"/>
                </a:solidFill>
                <a:effectLst/>
                <a:uFillTx/>
                <a:latin typeface="Courier New"/>
              </a:rPr>
              <a:t>execve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Example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4" name="Text Box 3"/>
          <p:cNvSpPr/>
          <p:nvPr/>
        </p:nvSpPr>
        <p:spPr>
          <a:xfrm>
            <a:off x="226440" y="1523880"/>
            <a:ext cx="4358160" cy="35398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2d961e"/>
                </a:solidFill>
                <a:effectLst/>
                <a:uFillTx/>
                <a:latin typeface="Menlo"/>
              </a:rPr>
              <a:t>int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 </a:t>
            </a:r>
            <a:r>
              <a:rPr b="0" lang="en-US" sz="1600" strike="noStrike" u="none">
                <a:solidFill>
                  <a:srgbClr val="4a00ff"/>
                </a:solidFill>
                <a:effectLst/>
                <a:uFillTx/>
                <a:latin typeface="Menlo"/>
              </a:rPr>
              <a:t>main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(</a:t>
            </a:r>
            <a:r>
              <a:rPr b="0" lang="en-US" sz="1600" strike="noStrike" u="none">
                <a:solidFill>
                  <a:srgbClr val="2d961e"/>
                </a:solidFill>
                <a:effectLst/>
                <a:uFillTx/>
                <a:latin typeface="Menlo"/>
              </a:rPr>
              <a:t>int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 </a:t>
            </a:r>
            <a:r>
              <a:rPr b="0" lang="en-US" sz="1600" strike="noStrike" u="none">
                <a:solidFill>
                  <a:srgbClr val="c1651c"/>
                </a:solidFill>
                <a:effectLst/>
                <a:uFillTx/>
                <a:latin typeface="Menlo"/>
              </a:rPr>
              <a:t>argc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, </a:t>
            </a:r>
            <a:r>
              <a:rPr b="0" lang="en-US" sz="1600" strike="noStrike" u="none">
                <a:solidFill>
                  <a:srgbClr val="2d961e"/>
                </a:solidFill>
                <a:effectLst/>
                <a:uFillTx/>
                <a:latin typeface="Menlo"/>
              </a:rPr>
              <a:t>char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** </a:t>
            </a:r>
            <a:r>
              <a:rPr b="0" lang="en-US" sz="1600" strike="noStrike" u="none">
                <a:solidFill>
                  <a:srgbClr val="c1651c"/>
                </a:solidFill>
                <a:effectLst/>
                <a:uFillTx/>
                <a:latin typeface="Menlo"/>
              </a:rPr>
              <a:t>argv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  printf(</a:t>
            </a:r>
            <a:r>
              <a:rPr b="0" lang="en-US" sz="1600" strike="noStrike" u="none">
                <a:solidFill>
                  <a:srgbClr val="9d206f"/>
                </a:solidFill>
                <a:effectLst/>
                <a:uFillTx/>
                <a:latin typeface="Menlo"/>
              </a:rPr>
              <a:t>"0\n"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  </a:t>
            </a:r>
            <a:r>
              <a:rPr b="0" lang="en-US" sz="1600" strike="noStrike" u="none">
                <a:solidFill>
                  <a:srgbClr val="2d961e"/>
                </a:solidFill>
                <a:effectLst/>
                <a:uFillTx/>
                <a:latin typeface="Menlo"/>
              </a:rPr>
              <a:t>pid_t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 </a:t>
            </a:r>
            <a:r>
              <a:rPr b="0" lang="en-US" sz="1600" strike="noStrike" u="none">
                <a:solidFill>
                  <a:srgbClr val="c1651c"/>
                </a:solidFill>
                <a:effectLst/>
                <a:uFillTx/>
                <a:latin typeface="Menlo"/>
              </a:rPr>
              <a:t>id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 = fork();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  </a:t>
            </a:r>
            <a:r>
              <a:rPr b="0" lang="en-US" sz="1600" strike="noStrike" u="none">
                <a:solidFill>
                  <a:srgbClr val="c200ff"/>
                </a:solidFill>
                <a:effectLst/>
                <a:uFillTx/>
                <a:latin typeface="Menlo"/>
              </a:rPr>
              <a:t>if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(id == 0){ </a:t>
            </a:r>
            <a:r>
              <a:rPr b="0" lang="en-US" sz="1600" strike="noStrike" u="none">
                <a:solidFill>
                  <a:srgbClr val="cb2418"/>
                </a:solidFill>
                <a:effectLst/>
                <a:uFillTx/>
                <a:latin typeface="Menlo"/>
              </a:rPr>
              <a:t>// if child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       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    execve(</a:t>
            </a:r>
            <a:r>
              <a:rPr b="0" lang="en-US" sz="1600" strike="noStrike" u="none">
                <a:solidFill>
                  <a:srgbClr val="9d206f"/>
                </a:solidFill>
                <a:effectLst/>
                <a:uFillTx/>
                <a:latin typeface="Menlo"/>
              </a:rPr>
              <a:t>"hello"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, </a:t>
            </a:r>
            <a:r>
              <a:rPr b="0" lang="en-US" sz="1600" strike="noStrike" u="none">
                <a:solidFill>
                  <a:srgbClr val="2c9290"/>
                </a:solidFill>
                <a:effectLst/>
                <a:uFillTx/>
                <a:latin typeface="Menlo"/>
              </a:rPr>
              <a:t>NULL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, </a:t>
            </a:r>
            <a:r>
              <a:rPr b="0" lang="en-US" sz="1600" strike="noStrike" u="none">
                <a:solidFill>
                  <a:srgbClr val="2c9290"/>
                </a:solidFill>
                <a:effectLst/>
                <a:uFillTx/>
                <a:latin typeface="Menlo"/>
              </a:rPr>
              <a:t>NULL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  } </a:t>
            </a:r>
            <a:r>
              <a:rPr b="0" lang="en-US" sz="1600" strike="noStrike" u="none">
                <a:solidFill>
                  <a:srgbClr val="c200ff"/>
                </a:solidFill>
                <a:effectLst/>
                <a:uFillTx/>
                <a:latin typeface="Menlo"/>
              </a:rPr>
              <a:t>else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 { </a:t>
            </a:r>
            <a:r>
              <a:rPr b="0" lang="en-US" sz="1600" strike="noStrike" u="none">
                <a:solidFill>
                  <a:srgbClr val="cb2418"/>
                </a:solidFill>
                <a:effectLst/>
                <a:uFillTx/>
                <a:latin typeface="Menlo"/>
              </a:rPr>
              <a:t>// if parent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    printf(</a:t>
            </a:r>
            <a:r>
              <a:rPr b="0" lang="en-US" sz="1600" strike="noStrike" u="none">
                <a:solidFill>
                  <a:srgbClr val="9d206f"/>
                </a:solidFill>
                <a:effectLst/>
                <a:uFillTx/>
                <a:latin typeface="Menlo"/>
              </a:rPr>
              <a:t>"1\n"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 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  printf(</a:t>
            </a:r>
            <a:r>
              <a:rPr b="0" lang="en-US" sz="1600" strike="noStrike" u="none">
                <a:solidFill>
                  <a:srgbClr val="9d206f"/>
                </a:solidFill>
                <a:effectLst/>
                <a:uFillTx/>
                <a:latin typeface="Menlo"/>
              </a:rPr>
              <a:t>"2\n"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  return 0;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5" name="Text Box 3"/>
          <p:cNvSpPr/>
          <p:nvPr/>
        </p:nvSpPr>
        <p:spPr>
          <a:xfrm>
            <a:off x="4709160" y="1514880"/>
            <a:ext cx="4358160" cy="132372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2d961e"/>
                </a:solidFill>
                <a:effectLst/>
                <a:uFillTx/>
                <a:latin typeface="Menlo"/>
              </a:rPr>
              <a:t>int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 </a:t>
            </a:r>
            <a:r>
              <a:rPr b="0" lang="en-US" sz="1600" strike="noStrike" u="none">
                <a:solidFill>
                  <a:srgbClr val="4a00ff"/>
                </a:solidFill>
                <a:effectLst/>
                <a:uFillTx/>
                <a:latin typeface="Menlo"/>
              </a:rPr>
              <a:t>main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(</a:t>
            </a:r>
            <a:r>
              <a:rPr b="0" lang="en-US" sz="1600" strike="noStrike" u="none">
                <a:solidFill>
                  <a:srgbClr val="2d961e"/>
                </a:solidFill>
                <a:effectLst/>
                <a:uFillTx/>
                <a:latin typeface="Menlo"/>
              </a:rPr>
              <a:t>int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 </a:t>
            </a:r>
            <a:r>
              <a:rPr b="0" lang="en-US" sz="1600" strike="noStrike" u="none">
                <a:solidFill>
                  <a:srgbClr val="c1651c"/>
                </a:solidFill>
                <a:effectLst/>
                <a:uFillTx/>
                <a:latin typeface="Menlo"/>
              </a:rPr>
              <a:t>argc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, </a:t>
            </a:r>
            <a:r>
              <a:rPr b="0" lang="en-US" sz="1600" strike="noStrike" u="none">
                <a:solidFill>
                  <a:srgbClr val="2d961e"/>
                </a:solidFill>
                <a:effectLst/>
                <a:uFillTx/>
                <a:latin typeface="Menlo"/>
              </a:rPr>
              <a:t>char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** </a:t>
            </a:r>
            <a:r>
              <a:rPr b="0" lang="en-US" sz="1600" strike="noStrike" u="none">
                <a:solidFill>
                  <a:srgbClr val="c1651c"/>
                </a:solidFill>
                <a:effectLst/>
                <a:uFillTx/>
                <a:latin typeface="Menlo"/>
              </a:rPr>
              <a:t>argv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  printf(</a:t>
            </a:r>
            <a:r>
              <a:rPr b="0" lang="en-US" sz="1600" strike="noStrike" u="none">
                <a:solidFill>
                  <a:srgbClr val="9d206f"/>
                </a:solidFill>
                <a:effectLst/>
                <a:uFillTx/>
                <a:latin typeface="Menlo"/>
              </a:rPr>
              <a:t>"Hello!\n"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  </a:t>
            </a:r>
            <a:r>
              <a:rPr b="0" lang="en-US" sz="1600" strike="noStrike" u="none">
                <a:solidFill>
                  <a:srgbClr val="c200ff"/>
                </a:solidFill>
                <a:effectLst/>
                <a:uFillTx/>
                <a:latin typeface="Menlo"/>
              </a:rPr>
              <a:t>return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 0;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96" name="Group 35"/>
          <p:cNvGrpSpPr/>
          <p:nvPr/>
        </p:nvGrpSpPr>
        <p:grpSpPr>
          <a:xfrm>
            <a:off x="1553760" y="6323760"/>
            <a:ext cx="1203840" cy="379440"/>
            <a:chOff x="1553760" y="6323760"/>
            <a:chExt cx="1203840" cy="379440"/>
          </a:xfrm>
        </p:grpSpPr>
        <p:sp>
          <p:nvSpPr>
            <p:cNvPr id="197" name="Oval 5"/>
            <p:cNvSpPr/>
            <p:nvPr/>
          </p:nvSpPr>
          <p:spPr>
            <a:xfrm>
              <a:off x="2376720" y="632376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8" name="TextBox 9"/>
            <p:cNvSpPr/>
            <p:nvPr/>
          </p:nvSpPr>
          <p:spPr>
            <a:xfrm>
              <a:off x="2050200" y="6364440"/>
              <a:ext cx="7074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fork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199" name="Straight Arrow Connector 13"/>
            <p:cNvCxnSpPr/>
            <p:nvPr/>
          </p:nvCxnSpPr>
          <p:spPr>
            <a:xfrm flipV="1">
              <a:off x="1553760" y="6367680"/>
              <a:ext cx="839160" cy="360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</p:grpSp>
      <p:sp>
        <p:nvSpPr>
          <p:cNvPr id="200" name="TextBox 18"/>
          <p:cNvSpPr/>
          <p:nvPr/>
        </p:nvSpPr>
        <p:spPr>
          <a:xfrm>
            <a:off x="4858920" y="6186600"/>
            <a:ext cx="169632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i="1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Parent (pid = 47)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1" name="TextBox 19"/>
          <p:cNvSpPr/>
          <p:nvPr/>
        </p:nvSpPr>
        <p:spPr>
          <a:xfrm>
            <a:off x="4843440" y="5537520"/>
            <a:ext cx="156096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i="1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Child (pid = 49)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02" name="Group 16"/>
          <p:cNvGrpSpPr/>
          <p:nvPr/>
        </p:nvGrpSpPr>
        <p:grpSpPr>
          <a:xfrm>
            <a:off x="309600" y="6015240"/>
            <a:ext cx="1685160" cy="691200"/>
            <a:chOff x="309600" y="6015240"/>
            <a:chExt cx="1685160" cy="691200"/>
          </a:xfrm>
        </p:grpSpPr>
        <p:sp>
          <p:nvSpPr>
            <p:cNvPr id="203" name="Oval 3"/>
            <p:cNvSpPr/>
            <p:nvPr/>
          </p:nvSpPr>
          <p:spPr>
            <a:xfrm>
              <a:off x="1462680" y="632376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4" name="TextBox 4"/>
            <p:cNvSpPr/>
            <p:nvPr/>
          </p:nvSpPr>
          <p:spPr>
            <a:xfrm>
              <a:off x="1083960" y="6364440"/>
              <a:ext cx="910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5" name="Oval 20"/>
            <p:cNvSpPr/>
            <p:nvPr/>
          </p:nvSpPr>
          <p:spPr>
            <a:xfrm>
              <a:off x="566280" y="632700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06" name="TextBox 21"/>
            <p:cNvSpPr/>
            <p:nvPr/>
          </p:nvSpPr>
          <p:spPr>
            <a:xfrm>
              <a:off x="309600" y="6367680"/>
              <a:ext cx="66744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main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207" name="Straight Arrow Connector 22"/>
            <p:cNvCxnSpPr/>
            <p:nvPr/>
          </p:nvCxnSpPr>
          <p:spPr>
            <a:xfrm flipV="1">
              <a:off x="657360" y="6370920"/>
              <a:ext cx="839520" cy="396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208" name="Text Box 407"/>
            <p:cNvSpPr/>
            <p:nvPr/>
          </p:nvSpPr>
          <p:spPr>
            <a:xfrm>
              <a:off x="1280520" y="6015240"/>
              <a:ext cx="455040" cy="3387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09" name="Group 39"/>
          <p:cNvGrpSpPr/>
          <p:nvPr/>
        </p:nvGrpSpPr>
        <p:grpSpPr>
          <a:xfrm>
            <a:off x="2877840" y="6005520"/>
            <a:ext cx="1889280" cy="703080"/>
            <a:chOff x="2877840" y="6005520"/>
            <a:chExt cx="1889280" cy="703080"/>
          </a:xfrm>
        </p:grpSpPr>
        <p:sp>
          <p:nvSpPr>
            <p:cNvPr id="210" name="TextBox 14"/>
            <p:cNvSpPr/>
            <p:nvPr/>
          </p:nvSpPr>
          <p:spPr>
            <a:xfrm>
              <a:off x="2877840" y="636444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grpSp>
          <p:nvGrpSpPr>
            <p:cNvPr id="211" name="Group 37"/>
            <p:cNvGrpSpPr/>
            <p:nvPr/>
          </p:nvGrpSpPr>
          <p:grpSpPr>
            <a:xfrm>
              <a:off x="3006000" y="6005520"/>
              <a:ext cx="1761120" cy="703080"/>
              <a:chOff x="3006000" y="6005520"/>
              <a:chExt cx="1761120" cy="703080"/>
            </a:xfrm>
          </p:grpSpPr>
          <p:sp>
            <p:nvSpPr>
              <p:cNvPr id="212" name="Oval 8"/>
              <p:cNvSpPr/>
              <p:nvPr/>
            </p:nvSpPr>
            <p:spPr>
              <a:xfrm>
                <a:off x="3306960" y="6323760"/>
                <a:ext cx="91080" cy="910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  <a:round/>
              </a:ln>
              <a:effectLst>
                <a:outerShdw algn="br" blurRad="38160" dir="2700000" dist="25455" rotWithShape="0">
                  <a:srgbClr val="000000">
                    <a:alpha val="60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/>
            </p:style>
            <p:txBody>
              <a:bodyPr lIns="90000" rIns="90000" tIns="19440" bIns="1944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lt1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13" name="Text Box 407"/>
              <p:cNvSpPr/>
              <p:nvPr/>
            </p:nvSpPr>
            <p:spPr>
              <a:xfrm>
                <a:off x="3006000" y="6005520"/>
                <a:ext cx="704520" cy="338760"/>
              </a:xfrm>
              <a:prstGeom prst="rect">
                <a:avLst/>
              </a:prstGeom>
              <a:noFill/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rgbClr val="ff0000"/>
                    </a:solidFill>
                    <a:effectLst/>
                    <a:uFillTx/>
                    <a:latin typeface="Courier New"/>
                  </a:rPr>
                  <a:t>1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14" name="Oval 24"/>
              <p:cNvSpPr/>
              <p:nvPr/>
            </p:nvSpPr>
            <p:spPr>
              <a:xfrm>
                <a:off x="4249800" y="6329160"/>
                <a:ext cx="91080" cy="910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  <a:round/>
              </a:ln>
              <a:effectLst>
                <a:outerShdw algn="br" blurRad="38160" dir="2700000" dist="25455" rotWithShape="0">
                  <a:srgbClr val="000000">
                    <a:alpha val="60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/>
            </p:style>
            <p:txBody>
              <a:bodyPr lIns="90000" rIns="90000" tIns="19440" bIns="1944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endParaRPr b="0" lang="en-US" sz="1600" strike="noStrike" u="none">
                  <a:solidFill>
                    <a:schemeClr val="lt1"/>
                  </a:solidFill>
                  <a:effectLst/>
                  <a:uFillTx/>
                  <a:latin typeface="Arial"/>
                </a:endParaRPr>
              </a:p>
            </p:txBody>
          </p:sp>
          <p:cxnSp>
            <p:nvCxnSpPr>
              <p:cNvPr id="215" name="Straight Arrow Connector 25"/>
              <p:cNvCxnSpPr/>
              <p:nvPr/>
            </p:nvCxnSpPr>
            <p:spPr>
              <a:xfrm flipV="1">
                <a:off x="3410640" y="6373080"/>
                <a:ext cx="839520" cy="3600"/>
              </a:xfrm>
              <a:prstGeom prst="straightConnector1">
                <a:avLst/>
              </a:prstGeom>
              <a:ln w="12700">
                <a:solidFill>
                  <a:srgbClr val="000000"/>
                </a:solidFill>
                <a:round/>
                <a:tailEnd len="med" type="triangle" w="med"/>
              </a:ln>
            </p:spPr>
          </p:cxnSp>
          <p:sp>
            <p:nvSpPr>
              <p:cNvPr id="216" name="TextBox 26"/>
              <p:cNvSpPr/>
              <p:nvPr/>
            </p:nvSpPr>
            <p:spPr>
              <a:xfrm>
                <a:off x="3820320" y="6369840"/>
                <a:ext cx="946800" cy="3387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1" lang="en-US" sz="16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printf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17" name="Text Box 407"/>
              <p:cNvSpPr/>
              <p:nvPr/>
            </p:nvSpPr>
            <p:spPr>
              <a:xfrm>
                <a:off x="3948840" y="6010920"/>
                <a:ext cx="704520" cy="338760"/>
              </a:xfrm>
              <a:prstGeom prst="rect">
                <a:avLst/>
              </a:prstGeom>
              <a:noFill/>
              <a:ln w="254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600" strike="noStrike" u="none">
                    <a:solidFill>
                      <a:srgbClr val="ff0000"/>
                    </a:solidFill>
                    <a:effectLst/>
                    <a:uFillTx/>
                    <a:latin typeface="Courier New"/>
                  </a:rPr>
                  <a:t>2</a:t>
                </a:r>
                <a:endParaRPr b="0" lang="en-US" sz="16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218" name="Group 38"/>
          <p:cNvGrpSpPr/>
          <p:nvPr/>
        </p:nvGrpSpPr>
        <p:grpSpPr>
          <a:xfrm>
            <a:off x="2877480" y="5375520"/>
            <a:ext cx="1861920" cy="678240"/>
            <a:chOff x="2877480" y="5375520"/>
            <a:chExt cx="1861920" cy="678240"/>
          </a:xfrm>
        </p:grpSpPr>
        <p:sp>
          <p:nvSpPr>
            <p:cNvPr id="219" name="Oval 11"/>
            <p:cNvSpPr/>
            <p:nvPr/>
          </p:nvSpPr>
          <p:spPr>
            <a:xfrm>
              <a:off x="3291480" y="567900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0" name="TextBox 15"/>
            <p:cNvSpPr/>
            <p:nvPr/>
          </p:nvSpPr>
          <p:spPr>
            <a:xfrm>
              <a:off x="2877480" y="570672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execve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1" name="Oval 28"/>
            <p:cNvSpPr/>
            <p:nvPr/>
          </p:nvSpPr>
          <p:spPr>
            <a:xfrm>
              <a:off x="4221720" y="5678280"/>
              <a:ext cx="91080" cy="9108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222" name="Straight Arrow Connector 29"/>
            <p:cNvCxnSpPr/>
            <p:nvPr/>
          </p:nvCxnSpPr>
          <p:spPr>
            <a:xfrm flipV="1">
              <a:off x="3382920" y="5722200"/>
              <a:ext cx="839160" cy="3600"/>
            </a:xfrm>
            <a:prstGeom prst="straightConnector1">
              <a:avLst/>
            </a:prstGeom>
            <a:ln>
              <a:solidFill>
                <a:srgbClr val="521b92"/>
              </a:solidFill>
              <a:round/>
              <a:tailEnd len="med" type="triangle" w="med"/>
            </a:ln>
          </p:spPr>
        </p:cxnSp>
        <p:sp>
          <p:nvSpPr>
            <p:cNvPr id="223" name="TextBox 30"/>
            <p:cNvSpPr/>
            <p:nvPr/>
          </p:nvSpPr>
          <p:spPr>
            <a:xfrm>
              <a:off x="3792600" y="571500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accent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24" name="Text Box 407"/>
            <p:cNvSpPr/>
            <p:nvPr/>
          </p:nvSpPr>
          <p:spPr>
            <a:xfrm>
              <a:off x="3841560" y="5375520"/>
              <a:ext cx="804960" cy="3387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accent1"/>
                  </a:solidFill>
                  <a:effectLst/>
                  <a:uFillTx/>
                  <a:latin typeface="Courier New"/>
                </a:rPr>
                <a:t>hello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25" name="TextBox 33"/>
          <p:cNvSpPr/>
          <p:nvPr/>
        </p:nvSpPr>
        <p:spPr>
          <a:xfrm>
            <a:off x="3661920" y="4725000"/>
            <a:ext cx="91044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exec.c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6" name="TextBox 34"/>
          <p:cNvSpPr/>
          <p:nvPr/>
        </p:nvSpPr>
        <p:spPr>
          <a:xfrm>
            <a:off x="8077320" y="2516400"/>
            <a:ext cx="1032120" cy="33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hello.c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27" name="Group 36"/>
          <p:cNvGrpSpPr/>
          <p:nvPr/>
        </p:nvGrpSpPr>
        <p:grpSpPr>
          <a:xfrm>
            <a:off x="2218680" y="5438520"/>
            <a:ext cx="1226160" cy="982440"/>
            <a:chOff x="2218680" y="5438520"/>
            <a:chExt cx="1226160" cy="982440"/>
          </a:xfrm>
        </p:grpSpPr>
        <p:cxnSp>
          <p:nvCxnSpPr>
            <p:cNvPr id="228" name="Elbow Connector 35"/>
            <p:cNvCxnSpPr>
              <a:stCxn id="198" idx="0"/>
            </p:cNvCxnSpPr>
            <p:nvPr/>
          </p:nvCxnSpPr>
          <p:spPr>
            <a:xfrm flipH="1" flipV="1" rot="5400000">
              <a:off x="2525400" y="5601960"/>
              <a:ext cx="641160" cy="884880"/>
            </a:xfrm>
            <a:prstGeom prst="bentConnector3">
              <a:avLst>
                <a:gd name="adj1" fmla="val 100000"/>
              </a:avLst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cxnSp>
          <p:nvCxnSpPr>
            <p:cNvPr id="229" name="Straight Arrow Connector 12"/>
            <p:cNvCxnSpPr/>
            <p:nvPr/>
          </p:nvCxnSpPr>
          <p:spPr>
            <a:xfrm flipV="1">
              <a:off x="2467800" y="6367680"/>
              <a:ext cx="839520" cy="360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230" name="Text Box 407"/>
            <p:cNvSpPr/>
            <p:nvPr/>
          </p:nvSpPr>
          <p:spPr>
            <a:xfrm>
              <a:off x="2218680" y="6082200"/>
              <a:ext cx="1226160" cy="3387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id=49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1" name="Text Box 407"/>
            <p:cNvSpPr/>
            <p:nvPr/>
          </p:nvSpPr>
          <p:spPr>
            <a:xfrm>
              <a:off x="2218680" y="5438520"/>
              <a:ext cx="1226160" cy="3387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id=0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61" dur="indefinite" restart="never" nodeType="tmRoot">
          <p:childTnLst>
            <p:seq>
              <p:cTn id="162" dur="indefinite" nodeType="mainSeq">
                <p:childTnLst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Multiprocessing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solidFill>
            <a:schemeClr val="lt1">
              <a:alpha val="76000"/>
            </a:schemeClr>
          </a:solidFill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Computer runs many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processes simultaneously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Running program “top” on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Mac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Identified by Process ID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(PID)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234" name="Picture 7" descr=""/>
          <p:cNvPicPr/>
          <p:nvPr/>
        </p:nvPicPr>
        <p:blipFill>
          <a:blip r:embed="rId1"/>
          <a:stretch/>
        </p:blipFill>
        <p:spPr>
          <a:xfrm>
            <a:off x="1496880" y="2971800"/>
            <a:ext cx="6149880" cy="41846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Multiprocessing: The Illusion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/>
          </p:nvPr>
        </p:nvSpPr>
        <p:spPr>
          <a:xfrm>
            <a:off x="457200" y="4572000"/>
            <a:ext cx="8229240" cy="2285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Process provides each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program with two key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abstractions: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i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Logical control flow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program seems to have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exclusive use of the CPU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Provided by kernel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mechanism called </a:t>
            </a:r>
            <a:r>
              <a:rPr b="1" i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context </a:t>
            </a:r>
            <a:r>
              <a:rPr b="1" i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switching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i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Private address space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program seems to have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exclusive use of main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memory. 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Provided by kernel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mechanism called </a:t>
            </a:r>
            <a:r>
              <a:rPr b="1" i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virtual </a:t>
            </a:r>
            <a:r>
              <a:rPr b="1" i="1" lang="en-US" sz="18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548640"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7" name="Rectangle 22"/>
          <p:cNvSpPr/>
          <p:nvPr/>
        </p:nvSpPr>
        <p:spPr>
          <a:xfrm>
            <a:off x="1493280" y="3539160"/>
            <a:ext cx="152100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  <a:tailEnd len="med" type="arrow" w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CPU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8" name="Rectangle 23"/>
          <p:cNvSpPr/>
          <p:nvPr/>
        </p:nvSpPr>
        <p:spPr>
          <a:xfrm>
            <a:off x="1645560" y="3996360"/>
            <a:ext cx="1182960" cy="3045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9" name="Rectangle 24"/>
          <p:cNvSpPr/>
          <p:nvPr/>
        </p:nvSpPr>
        <p:spPr>
          <a:xfrm>
            <a:off x="1496520" y="1565640"/>
            <a:ext cx="1521000" cy="19047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  <a:tailEnd len="med" type="arrow" w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0" name="Rectangle 25"/>
          <p:cNvSpPr/>
          <p:nvPr/>
        </p:nvSpPr>
        <p:spPr>
          <a:xfrm>
            <a:off x="1633320" y="213624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1" name="Rectangle 26"/>
          <p:cNvSpPr/>
          <p:nvPr/>
        </p:nvSpPr>
        <p:spPr>
          <a:xfrm>
            <a:off x="1633320" y="244080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2" name="Rectangle 27"/>
          <p:cNvSpPr/>
          <p:nvPr/>
        </p:nvSpPr>
        <p:spPr>
          <a:xfrm>
            <a:off x="1633320" y="301356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3" name="Rectangle 35"/>
          <p:cNvSpPr/>
          <p:nvPr/>
        </p:nvSpPr>
        <p:spPr>
          <a:xfrm>
            <a:off x="1633320" y="272952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4" name="Rectangle 36"/>
          <p:cNvSpPr/>
          <p:nvPr/>
        </p:nvSpPr>
        <p:spPr>
          <a:xfrm>
            <a:off x="3273120" y="3539160"/>
            <a:ext cx="152100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  <a:tailEnd len="med" type="arrow" w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CPU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5" name="Rectangle 37"/>
          <p:cNvSpPr/>
          <p:nvPr/>
        </p:nvSpPr>
        <p:spPr>
          <a:xfrm>
            <a:off x="3425400" y="3996360"/>
            <a:ext cx="1182960" cy="3045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6" name="Rectangle 38"/>
          <p:cNvSpPr/>
          <p:nvPr/>
        </p:nvSpPr>
        <p:spPr>
          <a:xfrm>
            <a:off x="3276720" y="1566000"/>
            <a:ext cx="1521000" cy="19047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  <a:tailEnd len="med" type="arrow" w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7" name="Rectangle 39"/>
          <p:cNvSpPr/>
          <p:nvPr/>
        </p:nvSpPr>
        <p:spPr>
          <a:xfrm>
            <a:off x="3413160" y="213624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8" name="Rectangle 40"/>
          <p:cNvSpPr/>
          <p:nvPr/>
        </p:nvSpPr>
        <p:spPr>
          <a:xfrm>
            <a:off x="3413160" y="244116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9" name="Rectangle 41"/>
          <p:cNvSpPr/>
          <p:nvPr/>
        </p:nvSpPr>
        <p:spPr>
          <a:xfrm>
            <a:off x="3413160" y="301392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0" name="Rectangle 42"/>
          <p:cNvSpPr/>
          <p:nvPr/>
        </p:nvSpPr>
        <p:spPr>
          <a:xfrm>
            <a:off x="3413160" y="272988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1" name="TextBox 2"/>
          <p:cNvSpPr/>
          <p:nvPr/>
        </p:nvSpPr>
        <p:spPr>
          <a:xfrm>
            <a:off x="5012640" y="2441160"/>
            <a:ext cx="56880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3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…</a:t>
            </a:r>
            <a:endParaRPr b="0" lang="en-US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2" name="Rectangle 43"/>
          <p:cNvSpPr/>
          <p:nvPr/>
        </p:nvSpPr>
        <p:spPr>
          <a:xfrm>
            <a:off x="5850000" y="3539160"/>
            <a:ext cx="152100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  <a:tailEnd len="med" type="arrow" w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CPU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3" name="Rectangle 44"/>
          <p:cNvSpPr/>
          <p:nvPr/>
        </p:nvSpPr>
        <p:spPr>
          <a:xfrm>
            <a:off x="6002280" y="3996360"/>
            <a:ext cx="1182960" cy="3045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4" name="Rectangle 45"/>
          <p:cNvSpPr/>
          <p:nvPr/>
        </p:nvSpPr>
        <p:spPr>
          <a:xfrm>
            <a:off x="5853600" y="1566000"/>
            <a:ext cx="1521000" cy="19047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  <a:tailEnd len="med" type="arrow" w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5" name="Rectangle 46"/>
          <p:cNvSpPr/>
          <p:nvPr/>
        </p:nvSpPr>
        <p:spPr>
          <a:xfrm>
            <a:off x="5990040" y="213624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6" name="Rectangle 47"/>
          <p:cNvSpPr/>
          <p:nvPr/>
        </p:nvSpPr>
        <p:spPr>
          <a:xfrm>
            <a:off x="5990040" y="244116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7" name="Rectangle 48"/>
          <p:cNvSpPr/>
          <p:nvPr/>
        </p:nvSpPr>
        <p:spPr>
          <a:xfrm>
            <a:off x="5990040" y="301392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8" name="Rectangle 49"/>
          <p:cNvSpPr/>
          <p:nvPr/>
        </p:nvSpPr>
        <p:spPr>
          <a:xfrm>
            <a:off x="5990040" y="2729880"/>
            <a:ext cx="118296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Multiprocessing: The (Traditional) Reality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0" name="PlaceHolder 2"/>
          <p:cNvSpPr>
            <a:spLocks noGrp="1"/>
          </p:cNvSpPr>
          <p:nvPr>
            <p:ph/>
          </p:nvPr>
        </p:nvSpPr>
        <p:spPr>
          <a:xfrm>
            <a:off x="457200" y="5326200"/>
            <a:ext cx="8229240" cy="153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Single processor executes multiple processes concurrently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Process executions interleaved (multitasking)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 values for nonexecuting processes saved in memory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Address spaces managed by virtual memory system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1" name="Rectangle 12"/>
          <p:cNvSpPr/>
          <p:nvPr/>
        </p:nvSpPr>
        <p:spPr>
          <a:xfrm>
            <a:off x="914400" y="4191120"/>
            <a:ext cx="150984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  <a:tailEnd len="med" type="arrow" w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CPU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2" name="Rectangle 13"/>
          <p:cNvSpPr/>
          <p:nvPr/>
        </p:nvSpPr>
        <p:spPr>
          <a:xfrm>
            <a:off x="1052640" y="4648320"/>
            <a:ext cx="1174320" cy="3045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3" name="Rectangle 14"/>
          <p:cNvSpPr/>
          <p:nvPr/>
        </p:nvSpPr>
        <p:spPr>
          <a:xfrm>
            <a:off x="751320" y="1523880"/>
            <a:ext cx="6639480" cy="25066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  <a:tailEnd len="med" type="arrow" w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4" name="Rectangle 15"/>
          <p:cNvSpPr/>
          <p:nvPr/>
        </p:nvSpPr>
        <p:spPr>
          <a:xfrm>
            <a:off x="1040400" y="209448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5" name="Rectangle 16"/>
          <p:cNvSpPr/>
          <p:nvPr/>
        </p:nvSpPr>
        <p:spPr>
          <a:xfrm>
            <a:off x="1040400" y="239904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6" name="Rectangle 17"/>
          <p:cNvSpPr/>
          <p:nvPr/>
        </p:nvSpPr>
        <p:spPr>
          <a:xfrm>
            <a:off x="1040400" y="297180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7" name="Rectangle 18"/>
          <p:cNvSpPr/>
          <p:nvPr/>
        </p:nvSpPr>
        <p:spPr>
          <a:xfrm>
            <a:off x="1040400" y="268776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8" name="Rectangle 2"/>
          <p:cNvSpPr/>
          <p:nvPr/>
        </p:nvSpPr>
        <p:spPr>
          <a:xfrm>
            <a:off x="838080" y="1973520"/>
            <a:ext cx="1693080" cy="3352320"/>
          </a:xfrm>
          <a:prstGeom prst="rect">
            <a:avLst/>
          </a:prstGeom>
          <a:noFill/>
          <a:ln w="25400">
            <a:solidFill>
              <a:srgbClr val="000000"/>
            </a:solidFill>
            <a:prstDash val="dot"/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9" name="Rectangle 28"/>
          <p:cNvSpPr/>
          <p:nvPr/>
        </p:nvSpPr>
        <p:spPr>
          <a:xfrm>
            <a:off x="1040400" y="3345120"/>
            <a:ext cx="1174320" cy="533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0" name="Rectangle 29"/>
          <p:cNvSpPr/>
          <p:nvPr/>
        </p:nvSpPr>
        <p:spPr>
          <a:xfrm>
            <a:off x="2730960" y="209448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1" name="Rectangle 30"/>
          <p:cNvSpPr/>
          <p:nvPr/>
        </p:nvSpPr>
        <p:spPr>
          <a:xfrm>
            <a:off x="2730960" y="239904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2" name="Rectangle 31"/>
          <p:cNvSpPr/>
          <p:nvPr/>
        </p:nvSpPr>
        <p:spPr>
          <a:xfrm>
            <a:off x="2730960" y="297180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3" name="Rectangle 32"/>
          <p:cNvSpPr/>
          <p:nvPr/>
        </p:nvSpPr>
        <p:spPr>
          <a:xfrm>
            <a:off x="2730960" y="268776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4" name="Rectangle 34"/>
          <p:cNvSpPr/>
          <p:nvPr/>
        </p:nvSpPr>
        <p:spPr>
          <a:xfrm>
            <a:off x="2730960" y="3345120"/>
            <a:ext cx="1174320" cy="533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5" name="Rectangle 35"/>
          <p:cNvSpPr/>
          <p:nvPr/>
        </p:nvSpPr>
        <p:spPr>
          <a:xfrm>
            <a:off x="5321520" y="209448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6" name="Rectangle 38"/>
          <p:cNvSpPr/>
          <p:nvPr/>
        </p:nvSpPr>
        <p:spPr>
          <a:xfrm>
            <a:off x="5321520" y="239904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7" name="Rectangle 39"/>
          <p:cNvSpPr/>
          <p:nvPr/>
        </p:nvSpPr>
        <p:spPr>
          <a:xfrm>
            <a:off x="5321520" y="297180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8" name="Rectangle 46"/>
          <p:cNvSpPr/>
          <p:nvPr/>
        </p:nvSpPr>
        <p:spPr>
          <a:xfrm>
            <a:off x="5321520" y="268776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9" name="Rectangle 48"/>
          <p:cNvSpPr/>
          <p:nvPr/>
        </p:nvSpPr>
        <p:spPr>
          <a:xfrm>
            <a:off x="5321520" y="3345120"/>
            <a:ext cx="1174320" cy="533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0" name="TextBox 49"/>
          <p:cNvSpPr/>
          <p:nvPr/>
        </p:nvSpPr>
        <p:spPr>
          <a:xfrm>
            <a:off x="4343400" y="2470320"/>
            <a:ext cx="56448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3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…</a:t>
            </a:r>
            <a:endParaRPr b="0" lang="en-US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Rectangle 34"/>
          <p:cNvSpPr/>
          <p:nvPr/>
        </p:nvSpPr>
        <p:spPr>
          <a:xfrm>
            <a:off x="2120400" y="5713920"/>
            <a:ext cx="4495320" cy="425160"/>
          </a:xfrm>
          <a:prstGeom prst="rect">
            <a:avLst/>
          </a:prstGeom>
          <a:solidFill>
            <a:srgbClr val="f1c7c7"/>
          </a:solidFill>
          <a:ln w="2857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82" name="Rectangle 35"/>
          <p:cNvSpPr/>
          <p:nvPr/>
        </p:nvSpPr>
        <p:spPr>
          <a:xfrm>
            <a:off x="2120400" y="5288400"/>
            <a:ext cx="4495320" cy="42516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83" name="Rectangle 36"/>
          <p:cNvSpPr/>
          <p:nvPr/>
        </p:nvSpPr>
        <p:spPr>
          <a:xfrm>
            <a:off x="2120400" y="6139440"/>
            <a:ext cx="4495320" cy="42516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84" name="Rectangle 33"/>
          <p:cNvSpPr/>
          <p:nvPr/>
        </p:nvSpPr>
        <p:spPr>
          <a:xfrm>
            <a:off x="2120400" y="4857120"/>
            <a:ext cx="4495320" cy="425160"/>
          </a:xfrm>
          <a:prstGeom prst="rect">
            <a:avLst/>
          </a:prstGeom>
          <a:solidFill>
            <a:srgbClr val="f1c7c7"/>
          </a:solidFill>
          <a:ln w="2857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85" name="Rectangle 32"/>
          <p:cNvSpPr/>
          <p:nvPr/>
        </p:nvSpPr>
        <p:spPr>
          <a:xfrm>
            <a:off x="2120400" y="4431600"/>
            <a:ext cx="4495320" cy="42516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Context Switching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Processes are managed by a shared chunk of memory-resident kernel code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Important: the kernel code is not a separate process, but rather code and data structures that the OS uses to manage all processes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Control flow passes from one process to another via a </a:t>
            </a:r>
            <a:r>
              <a:rPr b="1" i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context switch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88" name="Text Box 4"/>
          <p:cNvSpPr/>
          <p:nvPr/>
        </p:nvSpPr>
        <p:spPr>
          <a:xfrm>
            <a:off x="2342520" y="3809880"/>
            <a:ext cx="1059120" cy="3697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i="1" lang="en-US" sz="1800" strike="noStrike" u="none">
                <a:solidFill>
                  <a:srgbClr val="c00000"/>
                </a:solidFill>
                <a:effectLst/>
                <a:uFillTx/>
                <a:latin typeface="Calibri"/>
              </a:rPr>
              <a:t>Process 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9" name="Text Box 5"/>
          <p:cNvSpPr/>
          <p:nvPr/>
        </p:nvSpPr>
        <p:spPr>
          <a:xfrm>
            <a:off x="3865320" y="3809880"/>
            <a:ext cx="1051200" cy="36972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i="1" lang="en-US" sz="1800" strike="noStrike" u="none">
                <a:solidFill>
                  <a:srgbClr val="c00000"/>
                </a:solidFill>
                <a:effectLst/>
                <a:uFillTx/>
                <a:latin typeface="Calibri"/>
              </a:rPr>
              <a:t>Process 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0" name="Line 6"/>
          <p:cNvSpPr/>
          <p:nvPr/>
        </p:nvSpPr>
        <p:spPr>
          <a:xfrm flipH="1">
            <a:off x="2895480" y="4434480"/>
            <a:ext cx="6120" cy="420840"/>
          </a:xfrm>
          <a:prstGeom prst="line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91" name="Line 11"/>
          <p:cNvSpPr/>
          <p:nvPr/>
        </p:nvSpPr>
        <p:spPr>
          <a:xfrm flipH="1">
            <a:off x="3720960" y="3809880"/>
            <a:ext cx="12600" cy="3124080"/>
          </a:xfrm>
          <a:prstGeom prst="line">
            <a:avLst/>
          </a:prstGeom>
          <a:ln w="25400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92" name="Text Box 12"/>
          <p:cNvSpPr/>
          <p:nvPr/>
        </p:nvSpPr>
        <p:spPr>
          <a:xfrm>
            <a:off x="5423040" y="4495680"/>
            <a:ext cx="982080" cy="33876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user code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3" name="Text Box 13"/>
          <p:cNvSpPr/>
          <p:nvPr/>
        </p:nvSpPr>
        <p:spPr>
          <a:xfrm>
            <a:off x="5423040" y="4910040"/>
            <a:ext cx="1135800" cy="33876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kernel code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4" name="Text Box 14"/>
          <p:cNvSpPr/>
          <p:nvPr/>
        </p:nvSpPr>
        <p:spPr>
          <a:xfrm>
            <a:off x="5423040" y="5322960"/>
            <a:ext cx="982080" cy="33876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user code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5" name="Text Box 15"/>
          <p:cNvSpPr/>
          <p:nvPr/>
        </p:nvSpPr>
        <p:spPr>
          <a:xfrm>
            <a:off x="5405400" y="5759280"/>
            <a:ext cx="1135800" cy="33876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kernel code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6" name="Text Box 16"/>
          <p:cNvSpPr/>
          <p:nvPr/>
        </p:nvSpPr>
        <p:spPr>
          <a:xfrm>
            <a:off x="5423040" y="6216480"/>
            <a:ext cx="982080" cy="33876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user code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7" name="AutoShape 27"/>
          <p:cNvSpPr/>
          <p:nvPr/>
        </p:nvSpPr>
        <p:spPr>
          <a:xfrm>
            <a:off x="6858000" y="4856040"/>
            <a:ext cx="75960" cy="38052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298" name="Text Box 28"/>
          <p:cNvSpPr/>
          <p:nvPr/>
        </p:nvSpPr>
        <p:spPr>
          <a:xfrm>
            <a:off x="6937200" y="4877280"/>
            <a:ext cx="1353240" cy="33876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i="1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context switch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9" name="AutoShape 29"/>
          <p:cNvSpPr/>
          <p:nvPr/>
        </p:nvSpPr>
        <p:spPr>
          <a:xfrm>
            <a:off x="6858000" y="5725440"/>
            <a:ext cx="75960" cy="38052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00" name="Text Box 30"/>
          <p:cNvSpPr/>
          <p:nvPr/>
        </p:nvSpPr>
        <p:spPr>
          <a:xfrm>
            <a:off x="6937200" y="5746680"/>
            <a:ext cx="1353240" cy="33876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i="1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context switch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1" name="Text Box 5"/>
          <p:cNvSpPr/>
          <p:nvPr/>
        </p:nvSpPr>
        <p:spPr>
          <a:xfrm>
            <a:off x="533520" y="4952880"/>
            <a:ext cx="640800" cy="46188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Time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2" name="Down Arrow 31"/>
          <p:cNvSpPr/>
          <p:nvPr/>
        </p:nvSpPr>
        <p:spPr>
          <a:xfrm>
            <a:off x="1295280" y="4152960"/>
            <a:ext cx="456840" cy="240012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>
              <a:lumMod val="65000"/>
            </a:schemeClr>
          </a:solidFill>
          <a:ln w="2857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03" name="Line 6"/>
          <p:cNvSpPr/>
          <p:nvPr/>
        </p:nvSpPr>
        <p:spPr>
          <a:xfrm flipH="1">
            <a:off x="2889000" y="6132240"/>
            <a:ext cx="6480" cy="420840"/>
          </a:xfrm>
          <a:prstGeom prst="line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304" name="Line 6"/>
          <p:cNvSpPr/>
          <p:nvPr/>
        </p:nvSpPr>
        <p:spPr>
          <a:xfrm flipH="1">
            <a:off x="4489200" y="5294160"/>
            <a:ext cx="6480" cy="420840"/>
          </a:xfrm>
          <a:prstGeom prst="line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cxnSp>
        <p:nvCxnSpPr>
          <p:cNvPr id="305" name="Straight Arrow Connector 40"/>
          <p:cNvCxnSpPr>
            <a:stCxn id="290" idx="3"/>
            <a:endCxn id="304" idx="0"/>
          </p:cNvCxnSpPr>
          <p:nvPr/>
        </p:nvCxnSpPr>
        <p:spPr>
          <a:xfrm>
            <a:off x="2901600" y="4644720"/>
            <a:ext cx="1591200" cy="649800"/>
          </a:xfrm>
          <a:prstGeom prst="straightConnector1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</p:cxnSp>
      <p:cxnSp>
        <p:nvCxnSpPr>
          <p:cNvPr id="306" name="Straight Arrow Connector 42"/>
          <p:cNvCxnSpPr>
            <a:stCxn id="304" idx="3"/>
            <a:endCxn id="303" idx="0"/>
          </p:cNvCxnSpPr>
          <p:nvPr/>
        </p:nvCxnSpPr>
        <p:spPr>
          <a:xfrm flipH="1">
            <a:off x="2892240" y="5504400"/>
            <a:ext cx="1603800" cy="628200"/>
          </a:xfrm>
          <a:prstGeom prst="straightConnector1">
            <a:avLst/>
          </a:prstGeom>
          <a:ln w="25400">
            <a:solidFill>
              <a:srgbClr val="000000"/>
            </a:solidFill>
            <a:round/>
            <a:tailEnd len="med" type="triangle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Process Control Block (PCB)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To implement a context switch, OS maintains a PCB for each process containing: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process table, which contains information about the process (id, user, privilege level, arguments, status)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location of executable on disk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file table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 values (general-purpose registers, float registers, pc, eflags…)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 state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scheduling information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	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... and more!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Rectangle 23"/>
          <p:cNvSpPr/>
          <p:nvPr/>
        </p:nvSpPr>
        <p:spPr>
          <a:xfrm>
            <a:off x="751320" y="1523880"/>
            <a:ext cx="6639480" cy="25066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  <a:tailEnd len="med" type="arrow" w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Multiprocessing: The (Traditional) Reality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1" name="Rectangle 24"/>
          <p:cNvSpPr/>
          <p:nvPr/>
        </p:nvSpPr>
        <p:spPr>
          <a:xfrm>
            <a:off x="914400" y="4191120"/>
            <a:ext cx="150984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  <a:tailEnd len="med" type="arrow" w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CPU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2" name="Rectangle 25"/>
          <p:cNvSpPr/>
          <p:nvPr/>
        </p:nvSpPr>
        <p:spPr>
          <a:xfrm>
            <a:off x="1052640" y="4648320"/>
            <a:ext cx="1174320" cy="3045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3" name="Rectangle 27"/>
          <p:cNvSpPr/>
          <p:nvPr/>
        </p:nvSpPr>
        <p:spPr>
          <a:xfrm>
            <a:off x="1040400" y="209448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4" name="Rectangle 33"/>
          <p:cNvSpPr/>
          <p:nvPr/>
        </p:nvSpPr>
        <p:spPr>
          <a:xfrm>
            <a:off x="1040400" y="239904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5" name="Rectangle 36"/>
          <p:cNvSpPr/>
          <p:nvPr/>
        </p:nvSpPr>
        <p:spPr>
          <a:xfrm>
            <a:off x="1040400" y="297180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6" name="Rectangle 37"/>
          <p:cNvSpPr/>
          <p:nvPr/>
        </p:nvSpPr>
        <p:spPr>
          <a:xfrm>
            <a:off x="1040400" y="268776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7" name="Rectangle 40"/>
          <p:cNvSpPr/>
          <p:nvPr/>
        </p:nvSpPr>
        <p:spPr>
          <a:xfrm>
            <a:off x="838080" y="1973520"/>
            <a:ext cx="1693080" cy="3352320"/>
          </a:xfrm>
          <a:prstGeom prst="rect">
            <a:avLst/>
          </a:prstGeom>
          <a:noFill/>
          <a:ln w="25400">
            <a:solidFill>
              <a:srgbClr val="000000"/>
            </a:solidFill>
            <a:prstDash val="dot"/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8" name="Rectangle 41"/>
          <p:cNvSpPr/>
          <p:nvPr/>
        </p:nvSpPr>
        <p:spPr>
          <a:xfrm>
            <a:off x="1040400" y="3345120"/>
            <a:ext cx="1174320" cy="533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9" name="Rectangle 42"/>
          <p:cNvSpPr/>
          <p:nvPr/>
        </p:nvSpPr>
        <p:spPr>
          <a:xfrm>
            <a:off x="2730960" y="209448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0" name="Rectangle 43"/>
          <p:cNvSpPr/>
          <p:nvPr/>
        </p:nvSpPr>
        <p:spPr>
          <a:xfrm>
            <a:off x="2730960" y="239904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1" name="Rectangle 44"/>
          <p:cNvSpPr/>
          <p:nvPr/>
        </p:nvSpPr>
        <p:spPr>
          <a:xfrm>
            <a:off x="2730960" y="297180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2" name="Rectangle 45"/>
          <p:cNvSpPr/>
          <p:nvPr/>
        </p:nvSpPr>
        <p:spPr>
          <a:xfrm>
            <a:off x="2730960" y="268776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3" name="Rectangle 47"/>
          <p:cNvSpPr/>
          <p:nvPr/>
        </p:nvSpPr>
        <p:spPr>
          <a:xfrm>
            <a:off x="2730960" y="3345120"/>
            <a:ext cx="1174320" cy="533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4" name="Rectangle 50"/>
          <p:cNvSpPr/>
          <p:nvPr/>
        </p:nvSpPr>
        <p:spPr>
          <a:xfrm>
            <a:off x="5321520" y="209448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5" name="Rectangle 51"/>
          <p:cNvSpPr/>
          <p:nvPr/>
        </p:nvSpPr>
        <p:spPr>
          <a:xfrm>
            <a:off x="5321520" y="239904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6" name="Rectangle 52"/>
          <p:cNvSpPr/>
          <p:nvPr/>
        </p:nvSpPr>
        <p:spPr>
          <a:xfrm>
            <a:off x="5321520" y="297180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7" name="Rectangle 53"/>
          <p:cNvSpPr/>
          <p:nvPr/>
        </p:nvSpPr>
        <p:spPr>
          <a:xfrm>
            <a:off x="5321520" y="268776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8" name="Rectangle 54"/>
          <p:cNvSpPr/>
          <p:nvPr/>
        </p:nvSpPr>
        <p:spPr>
          <a:xfrm>
            <a:off x="5321520" y="3345120"/>
            <a:ext cx="1174320" cy="533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9" name="TextBox 55"/>
          <p:cNvSpPr/>
          <p:nvPr/>
        </p:nvSpPr>
        <p:spPr>
          <a:xfrm>
            <a:off x="4343400" y="2470320"/>
            <a:ext cx="56448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3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…</a:t>
            </a:r>
            <a:endParaRPr b="0" lang="en-US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0" name="Text Placeholder 3"/>
          <p:cNvSpPr/>
          <p:nvPr/>
        </p:nvSpPr>
        <p:spPr>
          <a:xfrm>
            <a:off x="457200" y="5341680"/>
            <a:ext cx="8229240" cy="159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 current registers to memory (in PCB)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Rectangle 28"/>
          <p:cNvSpPr/>
          <p:nvPr/>
        </p:nvSpPr>
        <p:spPr>
          <a:xfrm>
            <a:off x="751320" y="1523880"/>
            <a:ext cx="6639480" cy="25066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  <a:tailEnd len="med" type="arrow" w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Multiprocessing: The (Traditional) Reality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3" name="Rectangle 23"/>
          <p:cNvSpPr/>
          <p:nvPr/>
        </p:nvSpPr>
        <p:spPr>
          <a:xfrm>
            <a:off x="2573640" y="4191120"/>
            <a:ext cx="150984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  <a:tailEnd len="med" type="arrow" w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CPU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4" name="Rectangle 24"/>
          <p:cNvSpPr/>
          <p:nvPr/>
        </p:nvSpPr>
        <p:spPr>
          <a:xfrm>
            <a:off x="2711880" y="4648320"/>
            <a:ext cx="1174320" cy="3045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5" name="Rectangle 26"/>
          <p:cNvSpPr/>
          <p:nvPr/>
        </p:nvSpPr>
        <p:spPr>
          <a:xfrm>
            <a:off x="1040400" y="209448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6" name="Rectangle 27"/>
          <p:cNvSpPr/>
          <p:nvPr/>
        </p:nvSpPr>
        <p:spPr>
          <a:xfrm>
            <a:off x="1040400" y="239904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7" name="Rectangle 33"/>
          <p:cNvSpPr/>
          <p:nvPr/>
        </p:nvSpPr>
        <p:spPr>
          <a:xfrm>
            <a:off x="1040400" y="297180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8" name="Rectangle 36"/>
          <p:cNvSpPr/>
          <p:nvPr/>
        </p:nvSpPr>
        <p:spPr>
          <a:xfrm>
            <a:off x="1040400" y="268776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9" name="Rectangle 37"/>
          <p:cNvSpPr/>
          <p:nvPr/>
        </p:nvSpPr>
        <p:spPr>
          <a:xfrm>
            <a:off x="2497320" y="1973520"/>
            <a:ext cx="1693080" cy="3352320"/>
          </a:xfrm>
          <a:prstGeom prst="rect">
            <a:avLst/>
          </a:prstGeom>
          <a:noFill/>
          <a:ln w="25400">
            <a:solidFill>
              <a:srgbClr val="000000"/>
            </a:solidFill>
            <a:prstDash val="dot"/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0" name="Rectangle 40"/>
          <p:cNvSpPr/>
          <p:nvPr/>
        </p:nvSpPr>
        <p:spPr>
          <a:xfrm>
            <a:off x="1040400" y="3345120"/>
            <a:ext cx="1174320" cy="533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1" name="Rectangle 41"/>
          <p:cNvSpPr/>
          <p:nvPr/>
        </p:nvSpPr>
        <p:spPr>
          <a:xfrm>
            <a:off x="2730960" y="209448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2" name="Rectangle 42"/>
          <p:cNvSpPr/>
          <p:nvPr/>
        </p:nvSpPr>
        <p:spPr>
          <a:xfrm>
            <a:off x="2730960" y="239904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3" name="Rectangle 43"/>
          <p:cNvSpPr/>
          <p:nvPr/>
        </p:nvSpPr>
        <p:spPr>
          <a:xfrm>
            <a:off x="2730960" y="297180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4" name="Rectangle 44"/>
          <p:cNvSpPr/>
          <p:nvPr/>
        </p:nvSpPr>
        <p:spPr>
          <a:xfrm>
            <a:off x="2730960" y="268776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5" name="Rectangle 45"/>
          <p:cNvSpPr/>
          <p:nvPr/>
        </p:nvSpPr>
        <p:spPr>
          <a:xfrm>
            <a:off x="2730960" y="3345120"/>
            <a:ext cx="1174320" cy="533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6" name="Rectangle 47"/>
          <p:cNvSpPr/>
          <p:nvPr/>
        </p:nvSpPr>
        <p:spPr>
          <a:xfrm>
            <a:off x="5321520" y="209448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7" name="Rectangle 50"/>
          <p:cNvSpPr/>
          <p:nvPr/>
        </p:nvSpPr>
        <p:spPr>
          <a:xfrm>
            <a:off x="5321520" y="239904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8" name="Rectangle 51"/>
          <p:cNvSpPr/>
          <p:nvPr/>
        </p:nvSpPr>
        <p:spPr>
          <a:xfrm>
            <a:off x="5321520" y="297180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9" name="Rectangle 52"/>
          <p:cNvSpPr/>
          <p:nvPr/>
        </p:nvSpPr>
        <p:spPr>
          <a:xfrm>
            <a:off x="5321520" y="268776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0" name="Rectangle 53"/>
          <p:cNvSpPr/>
          <p:nvPr/>
        </p:nvSpPr>
        <p:spPr>
          <a:xfrm>
            <a:off x="5321520" y="3345120"/>
            <a:ext cx="1174320" cy="533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1" name="TextBox 54"/>
          <p:cNvSpPr/>
          <p:nvPr/>
        </p:nvSpPr>
        <p:spPr>
          <a:xfrm>
            <a:off x="4343400" y="2470320"/>
            <a:ext cx="56448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3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…</a:t>
            </a:r>
            <a:endParaRPr b="0" lang="en-US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2" name="Text Placeholder 3"/>
          <p:cNvSpPr/>
          <p:nvPr/>
        </p:nvSpPr>
        <p:spPr>
          <a:xfrm>
            <a:off x="457200" y="5341680"/>
            <a:ext cx="8229240" cy="159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 current registers to memory (in PCB)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Schedule next process for execution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Intro to Operating Systems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381520" cy="5409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</a:t>
            </a: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operating system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is a piece of software that manages a computer's resources for its users and their applications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Examples: OSX, Windows, Ubuntu, iOS, Android, Chrome OS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Rectangle 28"/>
          <p:cNvSpPr/>
          <p:nvPr/>
        </p:nvSpPr>
        <p:spPr>
          <a:xfrm>
            <a:off x="751320" y="1523880"/>
            <a:ext cx="6639480" cy="25066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  <a:tailEnd len="med" type="arrow" w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Multiprocessing: The (Traditional) Reality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5" name="Rectangle 25"/>
          <p:cNvSpPr/>
          <p:nvPr/>
        </p:nvSpPr>
        <p:spPr>
          <a:xfrm>
            <a:off x="2573640" y="4191120"/>
            <a:ext cx="150984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  <a:tailEnd len="med" type="arrow" w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CPU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6" name="Rectangle 26"/>
          <p:cNvSpPr/>
          <p:nvPr/>
        </p:nvSpPr>
        <p:spPr>
          <a:xfrm>
            <a:off x="2711880" y="4648320"/>
            <a:ext cx="1174320" cy="3045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7" name="Rectangle 33"/>
          <p:cNvSpPr/>
          <p:nvPr/>
        </p:nvSpPr>
        <p:spPr>
          <a:xfrm>
            <a:off x="1040400" y="209448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8" name="Rectangle 36"/>
          <p:cNvSpPr/>
          <p:nvPr/>
        </p:nvSpPr>
        <p:spPr>
          <a:xfrm>
            <a:off x="1040400" y="239904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9" name="Rectangle 37"/>
          <p:cNvSpPr/>
          <p:nvPr/>
        </p:nvSpPr>
        <p:spPr>
          <a:xfrm>
            <a:off x="1040400" y="297180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0" name="Rectangle 40"/>
          <p:cNvSpPr/>
          <p:nvPr/>
        </p:nvSpPr>
        <p:spPr>
          <a:xfrm>
            <a:off x="1040400" y="268776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1" name="Rectangle 41"/>
          <p:cNvSpPr/>
          <p:nvPr/>
        </p:nvSpPr>
        <p:spPr>
          <a:xfrm>
            <a:off x="2497320" y="1973520"/>
            <a:ext cx="1693080" cy="3352320"/>
          </a:xfrm>
          <a:prstGeom prst="rect">
            <a:avLst/>
          </a:prstGeom>
          <a:noFill/>
          <a:ln w="25400">
            <a:solidFill>
              <a:srgbClr val="000000"/>
            </a:solidFill>
            <a:prstDash val="dot"/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2" name="Rectangle 42"/>
          <p:cNvSpPr/>
          <p:nvPr/>
        </p:nvSpPr>
        <p:spPr>
          <a:xfrm>
            <a:off x="1040400" y="3345120"/>
            <a:ext cx="1174320" cy="533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3" name="Rectangle 43"/>
          <p:cNvSpPr/>
          <p:nvPr/>
        </p:nvSpPr>
        <p:spPr>
          <a:xfrm>
            <a:off x="2730960" y="209448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4" name="Rectangle 44"/>
          <p:cNvSpPr/>
          <p:nvPr/>
        </p:nvSpPr>
        <p:spPr>
          <a:xfrm>
            <a:off x="2730960" y="239904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5" name="Rectangle 45"/>
          <p:cNvSpPr/>
          <p:nvPr/>
        </p:nvSpPr>
        <p:spPr>
          <a:xfrm>
            <a:off x="2730960" y="297180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6" name="Rectangle 47"/>
          <p:cNvSpPr/>
          <p:nvPr/>
        </p:nvSpPr>
        <p:spPr>
          <a:xfrm>
            <a:off x="2730960" y="268776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7" name="Rectangle 50"/>
          <p:cNvSpPr/>
          <p:nvPr/>
        </p:nvSpPr>
        <p:spPr>
          <a:xfrm>
            <a:off x="2730960" y="3345120"/>
            <a:ext cx="1174320" cy="533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8" name="Rectangle 51"/>
          <p:cNvSpPr/>
          <p:nvPr/>
        </p:nvSpPr>
        <p:spPr>
          <a:xfrm>
            <a:off x="5321520" y="209448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9" name="Rectangle 52"/>
          <p:cNvSpPr/>
          <p:nvPr/>
        </p:nvSpPr>
        <p:spPr>
          <a:xfrm>
            <a:off x="5321520" y="239904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0" name="Rectangle 53"/>
          <p:cNvSpPr/>
          <p:nvPr/>
        </p:nvSpPr>
        <p:spPr>
          <a:xfrm>
            <a:off x="5321520" y="297180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1" name="Rectangle 54"/>
          <p:cNvSpPr/>
          <p:nvPr/>
        </p:nvSpPr>
        <p:spPr>
          <a:xfrm>
            <a:off x="5321520" y="268776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2" name="Rectangle 55"/>
          <p:cNvSpPr/>
          <p:nvPr/>
        </p:nvSpPr>
        <p:spPr>
          <a:xfrm>
            <a:off x="5321520" y="3345120"/>
            <a:ext cx="1174320" cy="533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3" name="TextBox 56"/>
          <p:cNvSpPr/>
          <p:nvPr/>
        </p:nvSpPr>
        <p:spPr>
          <a:xfrm>
            <a:off x="4343400" y="2470320"/>
            <a:ext cx="56448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3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…</a:t>
            </a:r>
            <a:endParaRPr b="0" lang="en-US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4" name="Up Arrow 24"/>
          <p:cNvSpPr/>
          <p:nvPr/>
        </p:nvSpPr>
        <p:spPr>
          <a:xfrm flipV="1">
            <a:off x="3184920" y="3890160"/>
            <a:ext cx="243720" cy="30456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75" name="Text Placeholder 3"/>
          <p:cNvSpPr/>
          <p:nvPr/>
        </p:nvSpPr>
        <p:spPr>
          <a:xfrm>
            <a:off x="457200" y="5341680"/>
            <a:ext cx="8229240" cy="159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 current registers to memory (in PCB)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Schedule next process for execution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Load saved registers and switch address space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Multiprocessing: The (Modern) Reality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77" name="PlaceHolder 2"/>
          <p:cNvSpPr>
            <a:spLocks noGrp="1"/>
          </p:cNvSpPr>
          <p:nvPr>
            <p:ph/>
          </p:nvPr>
        </p:nvSpPr>
        <p:spPr>
          <a:xfrm>
            <a:off x="457200" y="5418000"/>
            <a:ext cx="8229240" cy="136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85000" lnSpcReduction="1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Multicore processors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Multiple CPUs on single chip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Share main memory (and some of the caches)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can execute a separate process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Scheduling of processors onto cores done by kernel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78" name="Rectangle 26"/>
          <p:cNvSpPr/>
          <p:nvPr/>
        </p:nvSpPr>
        <p:spPr>
          <a:xfrm>
            <a:off x="2573640" y="4191120"/>
            <a:ext cx="150984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  <a:tailEnd len="med" type="arrow" w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CPU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79" name="Rectangle 33"/>
          <p:cNvSpPr/>
          <p:nvPr/>
        </p:nvSpPr>
        <p:spPr>
          <a:xfrm>
            <a:off x="2711880" y="4648320"/>
            <a:ext cx="1174320" cy="3045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0" name="Rectangle 34"/>
          <p:cNvSpPr/>
          <p:nvPr/>
        </p:nvSpPr>
        <p:spPr>
          <a:xfrm>
            <a:off x="751320" y="1523880"/>
            <a:ext cx="6639480" cy="25066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  <a:tailEnd len="med" type="arrow" w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1" name="Rectangle 35"/>
          <p:cNvSpPr/>
          <p:nvPr/>
        </p:nvSpPr>
        <p:spPr>
          <a:xfrm>
            <a:off x="1040400" y="209448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2" name="Rectangle 47"/>
          <p:cNvSpPr/>
          <p:nvPr/>
        </p:nvSpPr>
        <p:spPr>
          <a:xfrm>
            <a:off x="1040400" y="239904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3" name="Rectangle 51"/>
          <p:cNvSpPr/>
          <p:nvPr/>
        </p:nvSpPr>
        <p:spPr>
          <a:xfrm>
            <a:off x="1040400" y="297180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4" name="Rectangle 52"/>
          <p:cNvSpPr/>
          <p:nvPr/>
        </p:nvSpPr>
        <p:spPr>
          <a:xfrm>
            <a:off x="1040400" y="268776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5" name="Rectangle 53"/>
          <p:cNvSpPr/>
          <p:nvPr/>
        </p:nvSpPr>
        <p:spPr>
          <a:xfrm>
            <a:off x="2497320" y="1973520"/>
            <a:ext cx="1693080" cy="3352320"/>
          </a:xfrm>
          <a:prstGeom prst="rect">
            <a:avLst/>
          </a:prstGeom>
          <a:noFill/>
          <a:ln w="25400">
            <a:solidFill>
              <a:srgbClr val="000000"/>
            </a:solidFill>
            <a:prstDash val="dot"/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86" name="Rectangle 54"/>
          <p:cNvSpPr/>
          <p:nvPr/>
        </p:nvSpPr>
        <p:spPr>
          <a:xfrm>
            <a:off x="1040400" y="3345120"/>
            <a:ext cx="1174320" cy="533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7" name="Rectangle 55"/>
          <p:cNvSpPr/>
          <p:nvPr/>
        </p:nvSpPr>
        <p:spPr>
          <a:xfrm>
            <a:off x="2730960" y="209448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8" name="Rectangle 56"/>
          <p:cNvSpPr/>
          <p:nvPr/>
        </p:nvSpPr>
        <p:spPr>
          <a:xfrm>
            <a:off x="2730960" y="239904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9" name="Rectangle 57"/>
          <p:cNvSpPr/>
          <p:nvPr/>
        </p:nvSpPr>
        <p:spPr>
          <a:xfrm>
            <a:off x="2730960" y="297180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0" name="Rectangle 58"/>
          <p:cNvSpPr/>
          <p:nvPr/>
        </p:nvSpPr>
        <p:spPr>
          <a:xfrm>
            <a:off x="2730960" y="268776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1" name="Rectangle 59"/>
          <p:cNvSpPr/>
          <p:nvPr/>
        </p:nvSpPr>
        <p:spPr>
          <a:xfrm>
            <a:off x="2730960" y="3345120"/>
            <a:ext cx="1174320" cy="533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2" name="Rectangle 60"/>
          <p:cNvSpPr/>
          <p:nvPr/>
        </p:nvSpPr>
        <p:spPr>
          <a:xfrm>
            <a:off x="5321520" y="209448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3" name="Rectangle 61"/>
          <p:cNvSpPr/>
          <p:nvPr/>
        </p:nvSpPr>
        <p:spPr>
          <a:xfrm>
            <a:off x="5321520" y="239904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4" name="Rectangle 62"/>
          <p:cNvSpPr/>
          <p:nvPr/>
        </p:nvSpPr>
        <p:spPr>
          <a:xfrm>
            <a:off x="5321520" y="297180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5" name="Rectangle 63"/>
          <p:cNvSpPr/>
          <p:nvPr/>
        </p:nvSpPr>
        <p:spPr>
          <a:xfrm>
            <a:off x="5321520" y="2687760"/>
            <a:ext cx="1174320" cy="304560"/>
          </a:xfrm>
          <a:prstGeom prst="rect">
            <a:avLst/>
          </a:prstGeom>
          <a:solidFill>
            <a:srgbClr val="d9d9d9"/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6" name="Rectangle 64"/>
          <p:cNvSpPr/>
          <p:nvPr/>
        </p:nvSpPr>
        <p:spPr>
          <a:xfrm>
            <a:off x="5321520" y="3345120"/>
            <a:ext cx="1174320" cy="5331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7" name="TextBox 65"/>
          <p:cNvSpPr/>
          <p:nvPr/>
        </p:nvSpPr>
        <p:spPr>
          <a:xfrm>
            <a:off x="4343400" y="2470320"/>
            <a:ext cx="56448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3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…</a:t>
            </a:r>
            <a:endParaRPr b="0" lang="en-US" sz="3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8" name="Rectangle 66"/>
          <p:cNvSpPr/>
          <p:nvPr/>
        </p:nvSpPr>
        <p:spPr>
          <a:xfrm>
            <a:off x="897120" y="4198680"/>
            <a:ext cx="1509840" cy="990360"/>
          </a:xfrm>
          <a:prstGeom prst="rect">
            <a:avLst/>
          </a:prstGeom>
          <a:solidFill>
            <a:srgbClr val="917dd0"/>
          </a:solidFill>
          <a:ln>
            <a:solidFill>
              <a:srgbClr val="6b5c99"/>
            </a:solidFill>
            <a:round/>
            <a:tailEnd len="med" type="arrow" w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/>
        </p:style>
        <p:txBody>
          <a:bodyPr lIns="90000" rIns="90000" tIns="45000" bIns="45000" anchor="t" anchorCtr="1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CPU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9" name="Rectangle 67"/>
          <p:cNvSpPr/>
          <p:nvPr/>
        </p:nvSpPr>
        <p:spPr>
          <a:xfrm>
            <a:off x="1035720" y="4655880"/>
            <a:ext cx="1174320" cy="30456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0" name="Rectangle 68"/>
          <p:cNvSpPr/>
          <p:nvPr/>
        </p:nvSpPr>
        <p:spPr>
          <a:xfrm>
            <a:off x="821160" y="1981080"/>
            <a:ext cx="1693080" cy="3352320"/>
          </a:xfrm>
          <a:prstGeom prst="rect">
            <a:avLst/>
          </a:prstGeom>
          <a:noFill/>
          <a:ln w="25400">
            <a:solidFill>
              <a:srgbClr val="000000"/>
            </a:solidFill>
            <a:prstDash val="dot"/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Context Switching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hardware designer argues that there are now enough on-chip transistors to build a CPU with 1024 integer registers and 512 floating point registers. As a result, the compiler should almost never need to store anything on the stack. As a new operating systems expert, would you recommend building this new design.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Process Life Cycle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4" name="Oval 9"/>
          <p:cNvSpPr/>
          <p:nvPr/>
        </p:nvSpPr>
        <p:spPr>
          <a:xfrm>
            <a:off x="457200" y="2209680"/>
            <a:ext cx="2133360" cy="761760"/>
          </a:xfrm>
          <a:prstGeom prst="ellipse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Init</a:t>
            </a:r>
            <a:endParaRPr b="0" lang="en-US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05" name="Oval 10"/>
          <p:cNvSpPr/>
          <p:nvPr/>
        </p:nvSpPr>
        <p:spPr>
          <a:xfrm>
            <a:off x="1752480" y="3733920"/>
            <a:ext cx="2285640" cy="761760"/>
          </a:xfrm>
          <a:prstGeom prst="ellipse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Runnable</a:t>
            </a:r>
            <a:endParaRPr b="0" lang="en-US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06" name="Oval 11"/>
          <p:cNvSpPr/>
          <p:nvPr/>
        </p:nvSpPr>
        <p:spPr>
          <a:xfrm>
            <a:off x="5105520" y="3733920"/>
            <a:ext cx="2285640" cy="761760"/>
          </a:xfrm>
          <a:prstGeom prst="ellipse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Running</a:t>
            </a:r>
            <a:endParaRPr b="0" lang="en-US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grpSp>
        <p:nvGrpSpPr>
          <p:cNvPr id="407" name="Group 39"/>
          <p:cNvGrpSpPr/>
          <p:nvPr/>
        </p:nvGrpSpPr>
        <p:grpSpPr>
          <a:xfrm>
            <a:off x="1212840" y="2971440"/>
            <a:ext cx="874080" cy="874080"/>
            <a:chOff x="1212840" y="2971440"/>
            <a:chExt cx="874080" cy="874080"/>
          </a:xfrm>
        </p:grpSpPr>
        <p:cxnSp>
          <p:nvCxnSpPr>
            <p:cNvPr id="408" name="Straight Arrow Connector 15"/>
            <p:cNvCxnSpPr>
              <a:stCxn id="404" idx="4"/>
              <a:endCxn id="405" idx="1"/>
            </p:cNvCxnSpPr>
            <p:nvPr/>
          </p:nvCxnSpPr>
          <p:spPr>
            <a:xfrm>
              <a:off x="1523880" y="2971440"/>
              <a:ext cx="563400" cy="87444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409" name="TextBox 30"/>
            <p:cNvSpPr/>
            <p:nvPr/>
          </p:nvSpPr>
          <p:spPr>
            <a:xfrm>
              <a:off x="1212840" y="324432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fork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410" name="Group 41"/>
          <p:cNvGrpSpPr/>
          <p:nvPr/>
        </p:nvGrpSpPr>
        <p:grpSpPr>
          <a:xfrm>
            <a:off x="3930120" y="4114800"/>
            <a:ext cx="1222920" cy="405360"/>
            <a:chOff x="3930120" y="4114800"/>
            <a:chExt cx="1222920" cy="405360"/>
          </a:xfrm>
        </p:grpSpPr>
        <p:cxnSp>
          <p:nvCxnSpPr>
            <p:cNvPr id="411" name="Straight Arrow Connector 17"/>
            <p:cNvCxnSpPr>
              <a:endCxn id="406" idx="2"/>
            </p:cNvCxnSpPr>
            <p:nvPr/>
          </p:nvCxnSpPr>
          <p:spPr>
            <a:xfrm>
              <a:off x="4038480" y="4114800"/>
              <a:ext cx="106740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412" name="TextBox 31"/>
            <p:cNvSpPr/>
            <p:nvPr/>
          </p:nvSpPr>
          <p:spPr>
            <a:xfrm>
              <a:off x="3930120" y="4150440"/>
              <a:ext cx="122292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scheduled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413" name="Group 40"/>
          <p:cNvGrpSpPr/>
          <p:nvPr/>
        </p:nvGrpSpPr>
        <p:grpSpPr>
          <a:xfrm>
            <a:off x="3092760" y="2844720"/>
            <a:ext cx="2759040" cy="1694880"/>
            <a:chOff x="3092760" y="2844720"/>
            <a:chExt cx="2759040" cy="1694880"/>
          </a:xfrm>
        </p:grpSpPr>
        <p:sp>
          <p:nvSpPr>
            <p:cNvPr id="414" name="Arc 32"/>
            <p:cNvSpPr/>
            <p:nvPr/>
          </p:nvSpPr>
          <p:spPr>
            <a:xfrm>
              <a:off x="3092760" y="3219840"/>
              <a:ext cx="2759040" cy="1319760"/>
            </a:xfrm>
            <a:prstGeom prst="arc">
              <a:avLst>
                <a:gd name="adj1" fmla="val 11388670"/>
                <a:gd name="adj2" fmla="val 21106121"/>
              </a:avLst>
            </a:prstGeom>
            <a:noFill/>
            <a:ln>
              <a:solidFill>
                <a:srgbClr val="000000"/>
              </a:solidFill>
              <a:round/>
              <a:headEnd len="lg" type="triangle" w="lg"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15" name="TextBox 33"/>
            <p:cNvSpPr/>
            <p:nvPr/>
          </p:nvSpPr>
          <p:spPr>
            <a:xfrm>
              <a:off x="3665160" y="2844720"/>
              <a:ext cx="16164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interrupt, yield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87" dur="indefinite" restart="never" nodeType="tmRoot">
          <p:childTnLst>
            <p:seq>
              <p:cTn id="188" dur="indefinite" nodeType="mainSeq">
                <p:childTnLst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Rectangle 17"/>
          <p:cNvSpPr/>
          <p:nvPr/>
        </p:nvSpPr>
        <p:spPr>
          <a:xfrm>
            <a:off x="825480" y="3581280"/>
            <a:ext cx="7570080" cy="2971440"/>
          </a:xfrm>
          <a:prstGeom prst="rect">
            <a:avLst/>
          </a:prstGeom>
          <a:solidFill>
            <a:srgbClr val="e9e1c9"/>
          </a:solidFill>
          <a:ln w="2857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 anchorCtr="1">
            <a:no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17" name="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An </a:t>
            </a: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exception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is a transfer of control to the OS 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kernel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in response to some 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event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 (i.e., change in processor state)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8" name="Rectangle 4"/>
          <p:cNvSpPr/>
          <p:nvPr/>
        </p:nvSpPr>
        <p:spPr>
          <a:xfrm>
            <a:off x="2494440" y="3652920"/>
            <a:ext cx="1093320" cy="459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i="1" lang="en-US" sz="1800" strike="noStrike" u="none">
                <a:solidFill>
                  <a:schemeClr val="dk1">
                    <a:lumMod val="50000"/>
                    <a:lumOff val="50000"/>
                  </a:schemeClr>
                </a:solidFill>
                <a:effectLst/>
                <a:uFillTx/>
                <a:latin typeface="Calibri"/>
              </a:rPr>
              <a:t>User 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9" name="Rectangle 5"/>
          <p:cNvSpPr/>
          <p:nvPr/>
        </p:nvSpPr>
        <p:spPr>
          <a:xfrm>
            <a:off x="5105520" y="3652920"/>
            <a:ext cx="1251000" cy="459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i="1" lang="en-US" sz="1800" strike="noStrike" u="none">
                <a:solidFill>
                  <a:schemeClr val="dk1">
                    <a:lumMod val="50000"/>
                    <a:lumOff val="50000"/>
                  </a:schemeClr>
                </a:solidFill>
                <a:effectLst/>
                <a:uFillTx/>
                <a:latin typeface="Calibri"/>
              </a:rPr>
              <a:t>Kernel 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0" name="Line 6"/>
          <p:cNvSpPr/>
          <p:nvPr/>
        </p:nvSpPr>
        <p:spPr>
          <a:xfrm>
            <a:off x="3233520" y="4174920"/>
            <a:ext cx="360" cy="598680"/>
          </a:xfrm>
          <a:prstGeom prst="line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21" name="Line 7"/>
          <p:cNvSpPr/>
          <p:nvPr/>
        </p:nvSpPr>
        <p:spPr>
          <a:xfrm>
            <a:off x="3240000" y="4779720"/>
            <a:ext cx="2806560" cy="360"/>
          </a:xfrm>
          <a:prstGeom prst="line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22" name="Line 8"/>
          <p:cNvSpPr/>
          <p:nvPr/>
        </p:nvSpPr>
        <p:spPr>
          <a:xfrm>
            <a:off x="6053040" y="4786200"/>
            <a:ext cx="360" cy="596880"/>
          </a:xfrm>
          <a:prstGeom prst="line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23" name="Line 9"/>
          <p:cNvSpPr/>
          <p:nvPr/>
        </p:nvSpPr>
        <p:spPr>
          <a:xfrm flipH="1" flipV="1">
            <a:off x="3227040" y="4849560"/>
            <a:ext cx="2832120" cy="546120"/>
          </a:xfrm>
          <a:prstGeom prst="line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24" name="Line 10"/>
          <p:cNvSpPr/>
          <p:nvPr/>
        </p:nvSpPr>
        <p:spPr>
          <a:xfrm>
            <a:off x="3233520" y="4876560"/>
            <a:ext cx="360" cy="1513080"/>
          </a:xfrm>
          <a:prstGeom prst="line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25" name="Rectangle 11"/>
          <p:cNvSpPr/>
          <p:nvPr/>
        </p:nvSpPr>
        <p:spPr>
          <a:xfrm>
            <a:off x="4102200" y="4452840"/>
            <a:ext cx="1068480" cy="3672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i="1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Exception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6" name="Rectangle 12"/>
          <p:cNvSpPr/>
          <p:nvPr/>
        </p:nvSpPr>
        <p:spPr>
          <a:xfrm>
            <a:off x="6083280" y="4726080"/>
            <a:ext cx="2145960" cy="9212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i="1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Exception processing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 </a:t>
            </a:r>
            <a:r>
              <a:rPr b="0" i="1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exception handler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7" name="Rectangle 13"/>
          <p:cNvSpPr/>
          <p:nvPr/>
        </p:nvSpPr>
        <p:spPr>
          <a:xfrm>
            <a:off x="3733920" y="5293080"/>
            <a:ext cx="2067120" cy="9212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indent="-21600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i="1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Return to I_current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12680" indent="-1126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i="1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Return to I_next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12680" indent="-11268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i="1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Abort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8" name="Rectangle 14"/>
          <p:cNvSpPr/>
          <p:nvPr/>
        </p:nvSpPr>
        <p:spPr>
          <a:xfrm>
            <a:off x="1040040" y="4511520"/>
            <a:ext cx="804600" cy="3672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i="1" lang="en-US" sz="1800" strike="noStrike" u="none">
                <a:solidFill>
                  <a:srgbClr val="c00000"/>
                </a:solidFill>
                <a:effectLst/>
                <a:uFillTx/>
                <a:latin typeface="Calibri"/>
              </a:rPr>
              <a:t>Event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9" name="Text Box 15"/>
          <p:cNvSpPr/>
          <p:nvPr/>
        </p:nvSpPr>
        <p:spPr>
          <a:xfrm>
            <a:off x="2396880" y="4548240"/>
            <a:ext cx="846000" cy="30816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I_current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0" name="Text Box 16"/>
          <p:cNvSpPr/>
          <p:nvPr/>
        </p:nvSpPr>
        <p:spPr>
          <a:xfrm>
            <a:off x="2613960" y="4753800"/>
            <a:ext cx="631800" cy="30816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I_next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1" name="Line 17"/>
          <p:cNvSpPr/>
          <p:nvPr/>
        </p:nvSpPr>
        <p:spPr>
          <a:xfrm>
            <a:off x="1716120" y="4696920"/>
            <a:ext cx="685800" cy="360"/>
          </a:xfrm>
          <a:prstGeom prst="line">
            <a:avLst/>
          </a:prstGeom>
          <a:ln w="25400">
            <a:solidFill>
              <a:srgbClr val="c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32" name="PlaceHolder 2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Exceptions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7" dur="indefinite" restart="never" nodeType="tmRoot">
          <p:childTnLst>
            <p:seq>
              <p:cTn id="198" dur="indefinite" nodeType="mainSeq">
                <p:childTnLst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Rectangle 5"/>
          <p:cNvSpPr/>
          <p:nvPr/>
        </p:nvSpPr>
        <p:spPr>
          <a:xfrm>
            <a:off x="611280" y="3556080"/>
            <a:ext cx="1218960" cy="2282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34" name="Rectangle 6"/>
          <p:cNvSpPr/>
          <p:nvPr/>
        </p:nvSpPr>
        <p:spPr>
          <a:xfrm>
            <a:off x="611280" y="3784680"/>
            <a:ext cx="1218960" cy="2282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35" name="Rectangle 7"/>
          <p:cNvSpPr/>
          <p:nvPr/>
        </p:nvSpPr>
        <p:spPr>
          <a:xfrm>
            <a:off x="611280" y="4013280"/>
            <a:ext cx="1218960" cy="2282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36" name="Oval 9"/>
          <p:cNvSpPr/>
          <p:nvPr/>
        </p:nvSpPr>
        <p:spPr>
          <a:xfrm>
            <a:off x="1179360" y="4076640"/>
            <a:ext cx="88560" cy="8856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7640" bIns="17640" anchor="ctr">
            <a:sp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37" name="Text Box 10"/>
          <p:cNvSpPr/>
          <p:nvPr/>
        </p:nvSpPr>
        <p:spPr>
          <a:xfrm>
            <a:off x="390600" y="3506040"/>
            <a:ext cx="279720" cy="3052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8" name="Text Box 11"/>
          <p:cNvSpPr/>
          <p:nvPr/>
        </p:nvSpPr>
        <p:spPr>
          <a:xfrm>
            <a:off x="390600" y="3709080"/>
            <a:ext cx="279720" cy="3052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9" name="Text Box 12"/>
          <p:cNvSpPr/>
          <p:nvPr/>
        </p:nvSpPr>
        <p:spPr>
          <a:xfrm>
            <a:off x="390600" y="3963240"/>
            <a:ext cx="279720" cy="3052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0" name="Text Box 13"/>
          <p:cNvSpPr/>
          <p:nvPr/>
        </p:nvSpPr>
        <p:spPr>
          <a:xfrm>
            <a:off x="1004760" y="4026600"/>
            <a:ext cx="434880" cy="4575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...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1" name="Rectangle 14"/>
          <p:cNvSpPr/>
          <p:nvPr/>
        </p:nvSpPr>
        <p:spPr>
          <a:xfrm>
            <a:off x="611280" y="4495680"/>
            <a:ext cx="1218960" cy="2282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42" name="Text Box 15"/>
          <p:cNvSpPr/>
          <p:nvPr/>
        </p:nvSpPr>
        <p:spPr>
          <a:xfrm>
            <a:off x="223920" y="4445640"/>
            <a:ext cx="438480" cy="3052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n-1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3" name="Oval 16"/>
          <p:cNvSpPr/>
          <p:nvPr/>
        </p:nvSpPr>
        <p:spPr>
          <a:xfrm>
            <a:off x="1179360" y="3645000"/>
            <a:ext cx="88560" cy="8856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7640" bIns="17640" anchor="ctr">
            <a:sp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44" name="Oval 20"/>
          <p:cNvSpPr/>
          <p:nvPr/>
        </p:nvSpPr>
        <p:spPr>
          <a:xfrm>
            <a:off x="1179360" y="3860640"/>
            <a:ext cx="88560" cy="8856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7640" bIns="17640" anchor="ctr">
            <a:sp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45" name="Oval 25"/>
          <p:cNvSpPr/>
          <p:nvPr/>
        </p:nvSpPr>
        <p:spPr>
          <a:xfrm>
            <a:off x="1179360" y="4559400"/>
            <a:ext cx="88560" cy="88560"/>
          </a:xfrm>
          <a:prstGeom prst="ellipse">
            <a:avLst/>
          </a:prstGeom>
          <a:solidFill>
            <a:schemeClr val="tx1"/>
          </a:solidFill>
          <a:ln w="1270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7640" bIns="17640" anchor="ctr">
            <a:sp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4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Exception Tables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47" name="PlaceHolder 2"/>
          <p:cNvSpPr>
            <a:spLocks noGrp="1"/>
          </p:cNvSpPr>
          <p:nvPr>
            <p:ph/>
          </p:nvPr>
        </p:nvSpPr>
        <p:spPr>
          <a:xfrm>
            <a:off x="5159520" y="1600200"/>
            <a:ext cx="375552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type of event has a </a:t>
            </a:r>
            <a:br>
              <a:rPr sz="2000"/>
            </a:b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unique exception number k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k = index into exception table </a:t>
            </a:r>
            <a:br>
              <a:rPr sz="2000"/>
            </a:b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(a.k.a. interrupt vector)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Handler k is called each time </a:t>
            </a:r>
            <a:br>
              <a:rPr sz="2000"/>
            </a:b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exception k occurs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48" name="Rectangle 4"/>
          <p:cNvSpPr/>
          <p:nvPr/>
        </p:nvSpPr>
        <p:spPr>
          <a:xfrm>
            <a:off x="511560" y="2993400"/>
            <a:ext cx="982080" cy="5824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Exception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Table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9" name="Line 8"/>
          <p:cNvSpPr/>
          <p:nvPr/>
        </p:nvSpPr>
        <p:spPr>
          <a:xfrm flipV="1">
            <a:off x="1220760" y="3797280"/>
            <a:ext cx="1218960" cy="317520"/>
          </a:xfrm>
          <a:prstGeom prst="line">
            <a:avLst/>
          </a:prstGeom>
          <a:ln w="127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50" name="Line 17"/>
          <p:cNvSpPr/>
          <p:nvPr/>
        </p:nvSpPr>
        <p:spPr>
          <a:xfrm flipV="1">
            <a:off x="1220760" y="2425680"/>
            <a:ext cx="1218960" cy="1257120"/>
          </a:xfrm>
          <a:prstGeom prst="line">
            <a:avLst/>
          </a:prstGeom>
          <a:ln w="127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51" name="Rectangle 18"/>
          <p:cNvSpPr/>
          <p:nvPr/>
        </p:nvSpPr>
        <p:spPr>
          <a:xfrm>
            <a:off x="2440080" y="2425680"/>
            <a:ext cx="2588760" cy="53316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Code for 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exception handler 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2" name="Rectangle 19"/>
          <p:cNvSpPr/>
          <p:nvPr/>
        </p:nvSpPr>
        <p:spPr>
          <a:xfrm>
            <a:off x="2440080" y="3111480"/>
            <a:ext cx="2588760" cy="53316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Code for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exception handler 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3" name="Line 21"/>
          <p:cNvSpPr/>
          <p:nvPr/>
        </p:nvSpPr>
        <p:spPr>
          <a:xfrm flipV="1">
            <a:off x="1220760" y="3111480"/>
            <a:ext cx="1218960" cy="793440"/>
          </a:xfrm>
          <a:prstGeom prst="line">
            <a:avLst/>
          </a:prstGeom>
          <a:ln w="127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54" name="Rectangle 22"/>
          <p:cNvSpPr/>
          <p:nvPr/>
        </p:nvSpPr>
        <p:spPr>
          <a:xfrm>
            <a:off x="2440080" y="3797280"/>
            <a:ext cx="2588760" cy="53316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Code for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exception handler 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5" name="Rectangle 23"/>
          <p:cNvSpPr/>
          <p:nvPr/>
        </p:nvSpPr>
        <p:spPr>
          <a:xfrm>
            <a:off x="2440080" y="5105520"/>
            <a:ext cx="2588760" cy="53316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Code for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exception handler n-1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6" name="Text Box 24"/>
          <p:cNvSpPr/>
          <p:nvPr/>
        </p:nvSpPr>
        <p:spPr>
          <a:xfrm>
            <a:off x="3581280" y="4407480"/>
            <a:ext cx="411480" cy="4575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...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7" name="Line 26"/>
          <p:cNvSpPr/>
          <p:nvPr/>
        </p:nvSpPr>
        <p:spPr>
          <a:xfrm>
            <a:off x="1220760" y="4603680"/>
            <a:ext cx="1218960" cy="501480"/>
          </a:xfrm>
          <a:prstGeom prst="line">
            <a:avLst/>
          </a:prstGeom>
          <a:ln w="1270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458" name="Text Box 27"/>
          <p:cNvSpPr/>
          <p:nvPr/>
        </p:nvSpPr>
        <p:spPr>
          <a:xfrm>
            <a:off x="433440" y="1625040"/>
            <a:ext cx="1027080" cy="58500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>
                    <a:lumMod val="50000"/>
                    <a:lumOff val="50000"/>
                  </a:schemeClr>
                </a:solidFill>
                <a:effectLst/>
                <a:uFillTx/>
                <a:latin typeface="Calibri"/>
              </a:rPr>
              <a:t>Exception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>
                    <a:lumMod val="50000"/>
                    <a:lumOff val="50000"/>
                  </a:schemeClr>
                </a:solidFill>
                <a:effectLst/>
                <a:uFillTx/>
                <a:latin typeface="Calibri"/>
              </a:rPr>
              <a:t>numbers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459" name="Straight Arrow Connector 56"/>
          <p:cNvCxnSpPr/>
          <p:nvPr/>
        </p:nvCxnSpPr>
        <p:spPr>
          <a:xfrm flipH="1">
            <a:off x="542160" y="2169720"/>
            <a:ext cx="1800" cy="1336320"/>
          </a:xfrm>
          <a:prstGeom prst="straightConnector1">
            <a:avLst/>
          </a:prstGeom>
          <a:ln w="25400">
            <a:solidFill>
              <a:srgbClr val="000000">
                <a:lumMod val="50000"/>
                <a:lumOff val="50000"/>
              </a:srgbClr>
            </a:solidFill>
            <a:round/>
            <a:tailEnd len="med" type="arrow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Synchronous Exceptions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6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Caused by events that occur as a result of executing an instruction: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i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Traps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Intentional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Examples: </a:t>
            </a:r>
            <a:r>
              <a:rPr b="1" i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system calls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, breakpoint traps, special instructions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Returns control to “next” instruction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i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Faults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Unintentional but possibly recoverable 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Examples: page faults (recoverable), protection faults (unrecoverable), floating point exceptions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Either re-executes faulting (“current”) instruction or aborts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i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Aborts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Unintentional and unrecoverable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Examples: illegal instruction, divide-by-zero, parity error, machine check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Aborts current program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9" dur="indefinite" restart="never" nodeType="tmRoot">
          <p:childTnLst>
            <p:seq>
              <p:cTn id="230" dur="indefinite" nodeType="mainSeq">
                <p:childTnLst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Interrupts (Asynchronous Exceptions)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6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Caused by events external to the process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Indicated by setting the processor’s </a:t>
            </a:r>
            <a:r>
              <a:rPr b="0" i="1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interrupt pin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Handler returns to “next” instruction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Examples: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Timer interrupt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Every few ms, an external timer chip triggers an interrupt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Used by the kernel to take back control from user programs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I/O interrupt from external device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Hitting Ctrl-C at the keyboard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Arrival of a packet from a network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Arrival of data from a disk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61" dur="indefinite" restart="never" nodeType="tmRoot">
          <p:childTnLst>
            <p:seq>
              <p:cTn id="262" dur="indefinite" nodeType="mainSeq">
                <p:childTnLst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ourier New"/>
              </a:rPr>
              <a:t>fork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Example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65" name="Text Box 3"/>
          <p:cNvSpPr/>
          <p:nvPr/>
        </p:nvSpPr>
        <p:spPr>
          <a:xfrm>
            <a:off x="226440" y="1308600"/>
            <a:ext cx="3795840" cy="378612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int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0" lang="en-US" sz="1600" strike="noStrike" u="none">
                <a:solidFill>
                  <a:srgbClr val="4a00ff"/>
                </a:solidFill>
                <a:effectLst/>
                <a:uFillTx/>
                <a:latin typeface="Menlo-Regular"/>
              </a:rPr>
              <a:t>main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(){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fi-FI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0" lang="fi-FI" sz="16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pid_t</a:t>
            </a:r>
            <a:r>
              <a:rPr b="0" lang="fi-FI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0" lang="fi-FI" sz="16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pid</a:t>
            </a:r>
            <a:r>
              <a:rPr b="0" lang="fi-FI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fr-FR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0" lang="fr-FR" sz="16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int</a:t>
            </a:r>
            <a:r>
              <a:rPr b="0" lang="fr-FR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0" lang="fr-FR" sz="16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x</a:t>
            </a:r>
            <a:r>
              <a:rPr b="0" lang="fr-FR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= 1;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fi-FI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pid = Fork();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0" lang="en-US" sz="1600" strike="noStrike" u="none">
                <a:solidFill>
                  <a:srgbClr val="c200ff"/>
                </a:solidFill>
                <a:effectLst/>
                <a:uFillTx/>
                <a:latin typeface="Menlo-Regular"/>
              </a:rPr>
              <a:t>if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(pid == 0) {  </a:t>
            </a:r>
            <a:r>
              <a:rPr b="0" lang="en-US" sz="1600" strike="noStrike" u="none">
                <a:solidFill>
                  <a:srgbClr val="cb2418"/>
                </a:solidFill>
                <a:effectLst/>
                <a:uFillTx/>
                <a:latin typeface="Menlo-Regular"/>
              </a:rPr>
              <a:t>/* Child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printf(</a:t>
            </a:r>
            <a:r>
              <a:rPr b="0" lang="en-US" sz="16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"child : x=%d\n"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, ++x);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	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return 0;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fr-FR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0" lang="fr-FR" sz="1600" strike="noStrike" u="none">
                <a:solidFill>
                  <a:srgbClr val="cb2418"/>
                </a:solidFill>
                <a:effectLst/>
                <a:uFillTx/>
                <a:latin typeface="Menlo-Regular"/>
              </a:rPr>
              <a:t>/* Parent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printf(</a:t>
            </a:r>
            <a:r>
              <a:rPr b="0" lang="en-US" sz="16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"parent: x=%d\n"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, --x);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return 0;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6" name="Rectangle 3"/>
          <p:cNvSpPr/>
          <p:nvPr/>
        </p:nvSpPr>
        <p:spPr>
          <a:xfrm>
            <a:off x="5257800" y="1143000"/>
            <a:ext cx="3809520" cy="51944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Call once, return twice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Duplicate but separate address space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x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has a value of 1 when fork returns in parent and child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Subsequent changes to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x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are independent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Shared open files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stdout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is the same in both parent and child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990000"/>
              </a:buClr>
              <a:buSzPct val="60000"/>
              <a:buFont typeface="Wingdings 2" charset="2"/>
              <a:buChar char=""/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Concurrent execution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 charset="2"/>
              <a:buChar char="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Can’t predict execution order of parent and child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479"/>
              </a:spcBef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467" name="Group 1"/>
          <p:cNvGrpSpPr/>
          <p:nvPr/>
        </p:nvGrpSpPr>
        <p:grpSpPr>
          <a:xfrm>
            <a:off x="842760" y="5108040"/>
            <a:ext cx="3516480" cy="1293120"/>
            <a:chOff x="842760" y="5108040"/>
            <a:chExt cx="3516480" cy="1293120"/>
          </a:xfrm>
        </p:grpSpPr>
        <p:sp>
          <p:nvSpPr>
            <p:cNvPr id="468" name="Text Box 407"/>
            <p:cNvSpPr/>
            <p:nvPr/>
          </p:nvSpPr>
          <p:spPr>
            <a:xfrm>
              <a:off x="1990800" y="5108040"/>
              <a:ext cx="1285560" cy="3445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 x=2  2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69" name="Oval 3"/>
            <p:cNvSpPr/>
            <p:nvPr/>
          </p:nvSpPr>
          <p:spPr>
            <a:xfrm>
              <a:off x="1099800" y="602172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70" name="TextBox 4"/>
            <p:cNvSpPr/>
            <p:nvPr/>
          </p:nvSpPr>
          <p:spPr>
            <a:xfrm>
              <a:off x="842760" y="6062400"/>
              <a:ext cx="66744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main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71" name="Oval 5"/>
            <p:cNvSpPr/>
            <p:nvPr/>
          </p:nvSpPr>
          <p:spPr>
            <a:xfrm>
              <a:off x="2013840" y="602172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72" name="Oval 8"/>
            <p:cNvSpPr/>
            <p:nvPr/>
          </p:nvSpPr>
          <p:spPr>
            <a:xfrm>
              <a:off x="2944080" y="602172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73" name="TextBox 9"/>
            <p:cNvSpPr/>
            <p:nvPr/>
          </p:nvSpPr>
          <p:spPr>
            <a:xfrm>
              <a:off x="1687320" y="6062400"/>
              <a:ext cx="7074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fork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474" name="Elbow Connector 35"/>
            <p:cNvCxnSpPr>
              <a:stCxn id="473" idx="0"/>
            </p:cNvCxnSpPr>
            <p:nvPr/>
          </p:nvCxnSpPr>
          <p:spPr>
            <a:xfrm flipH="1" flipV="1" rot="5400000">
              <a:off x="2162520" y="5299920"/>
              <a:ext cx="641160" cy="884880"/>
            </a:xfrm>
            <a:prstGeom prst="bentConnector3">
              <a:avLst>
                <a:gd name="adj1" fmla="val 100000"/>
              </a:avLst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475" name="Oval 11"/>
            <p:cNvSpPr/>
            <p:nvPr/>
          </p:nvSpPr>
          <p:spPr>
            <a:xfrm>
              <a:off x="2928600" y="537696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476" name="Straight Arrow Connector 12"/>
            <p:cNvCxnSpPr/>
            <p:nvPr/>
          </p:nvCxnSpPr>
          <p:spPr>
            <a:xfrm flipV="1">
              <a:off x="2104920" y="6065280"/>
              <a:ext cx="839520" cy="396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cxnSp>
          <p:nvCxnSpPr>
            <p:cNvPr id="477" name="Straight Arrow Connector 13"/>
            <p:cNvCxnSpPr/>
            <p:nvPr/>
          </p:nvCxnSpPr>
          <p:spPr>
            <a:xfrm flipV="1">
              <a:off x="1190880" y="6065280"/>
              <a:ext cx="839160" cy="396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478" name="TextBox 14"/>
            <p:cNvSpPr/>
            <p:nvPr/>
          </p:nvSpPr>
          <p:spPr>
            <a:xfrm>
              <a:off x="2514600" y="606240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79" name="TextBox 15"/>
            <p:cNvSpPr/>
            <p:nvPr/>
          </p:nvSpPr>
          <p:spPr>
            <a:xfrm>
              <a:off x="2514600" y="540468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0" name="Text Box 407"/>
            <p:cNvSpPr/>
            <p:nvPr/>
          </p:nvSpPr>
          <p:spPr>
            <a:xfrm>
              <a:off x="1205640" y="5749920"/>
              <a:ext cx="794880" cy="3387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x=1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1" name="Text Box 407"/>
            <p:cNvSpPr/>
            <p:nvPr/>
          </p:nvSpPr>
          <p:spPr>
            <a:xfrm>
              <a:off x="1981080" y="5730480"/>
              <a:ext cx="1313280" cy="3387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 x=0  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2" name="TextBox 18"/>
            <p:cNvSpPr/>
            <p:nvPr/>
          </p:nvSpPr>
          <p:spPr>
            <a:xfrm>
              <a:off x="3581280" y="5884560"/>
              <a:ext cx="77796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Parent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83" name="TextBox 19"/>
            <p:cNvSpPr/>
            <p:nvPr/>
          </p:nvSpPr>
          <p:spPr>
            <a:xfrm>
              <a:off x="3650040" y="5235480"/>
              <a:ext cx="6426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Child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484" name="TextBox 20"/>
          <p:cNvSpPr/>
          <p:nvPr/>
        </p:nvSpPr>
        <p:spPr>
          <a:xfrm>
            <a:off x="1395360" y="6437880"/>
            <a:ext cx="629280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Exercise: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are all the possible outputs of this program?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83" dur="indefinite" restart="never" nodeType="tmRoot">
          <p:childTnLst>
            <p:seq>
              <p:cTn id="284" dur="indefinite" nodeType="mainSeq">
                <p:childTnLst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Modeling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ourier New"/>
              </a:rPr>
              <a:t>fork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with Process Graphs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</a:t>
            </a: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process graph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is a useful tool for capturing the partial ordering of statements in a concurrent program: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vertex is the execution of a statement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-&gt; b means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happens before b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Edges can be labeled with current value of variables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printf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vertices can be labeled with output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graph begins with a vertex with no inedges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Any topological sort of the graph corresponds to a feasible total ordering.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Total ordering of vertices where all edges point from left to right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9" dur="indefinite" restart="never" nodeType="tmRoot">
          <p:childTnLst>
            <p:seq>
              <p:cTn id="300" dur="indefinite" nodeType="mainSeq">
                <p:childTnLst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Intro to Operating Systems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3" name="TextBox 16"/>
          <p:cNvSpPr/>
          <p:nvPr/>
        </p:nvSpPr>
        <p:spPr>
          <a:xfrm>
            <a:off x="457200" y="2867040"/>
            <a:ext cx="2385360" cy="118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resource allocation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isolation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communication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access control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4" name="TextBox 17"/>
          <p:cNvSpPr/>
          <p:nvPr/>
        </p:nvSpPr>
        <p:spPr>
          <a:xfrm>
            <a:off x="3367080" y="2867040"/>
            <a:ext cx="2372760" cy="118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multiprocessing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virtual 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reliable networking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virtual machines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5" name="TextBox 35"/>
          <p:cNvSpPr/>
          <p:nvPr/>
        </p:nvSpPr>
        <p:spPr>
          <a:xfrm>
            <a:off x="6156360" y="2867040"/>
            <a:ext cx="2525040" cy="118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user interface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file I/O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device management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process control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Interpreting Process Graphs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Original graph: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Relabeled graph: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489" name="Group 53"/>
          <p:cNvGrpSpPr/>
          <p:nvPr/>
        </p:nvGrpSpPr>
        <p:grpSpPr>
          <a:xfrm>
            <a:off x="902160" y="4340520"/>
            <a:ext cx="2439360" cy="993600"/>
            <a:chOff x="902160" y="4340520"/>
            <a:chExt cx="2439360" cy="993600"/>
          </a:xfrm>
        </p:grpSpPr>
        <p:sp>
          <p:nvSpPr>
            <p:cNvPr id="490" name="Oval 28"/>
            <p:cNvSpPr/>
            <p:nvPr/>
          </p:nvSpPr>
          <p:spPr>
            <a:xfrm>
              <a:off x="976680" y="499104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1" name="TextBox 29"/>
            <p:cNvSpPr/>
            <p:nvPr/>
          </p:nvSpPr>
          <p:spPr>
            <a:xfrm>
              <a:off x="902160" y="4995360"/>
              <a:ext cx="30276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a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2" name="Oval 30"/>
            <p:cNvSpPr/>
            <p:nvPr/>
          </p:nvSpPr>
          <p:spPr>
            <a:xfrm>
              <a:off x="1891080" y="499104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3" name="Oval 31"/>
            <p:cNvSpPr/>
            <p:nvPr/>
          </p:nvSpPr>
          <p:spPr>
            <a:xfrm>
              <a:off x="2821320" y="499104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94" name="TextBox 32"/>
            <p:cNvSpPr/>
            <p:nvPr/>
          </p:nvSpPr>
          <p:spPr>
            <a:xfrm>
              <a:off x="1604520" y="4995360"/>
              <a:ext cx="66744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b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495" name="Elbow Connector 35"/>
            <p:cNvCxnSpPr>
              <a:stCxn id="494" idx="0"/>
            </p:cNvCxnSpPr>
            <p:nvPr/>
          </p:nvCxnSpPr>
          <p:spPr>
            <a:xfrm flipH="1" flipV="1" rot="5400000">
              <a:off x="2068200" y="4261320"/>
              <a:ext cx="604440" cy="864360"/>
            </a:xfrm>
            <a:prstGeom prst="bentConnector3">
              <a:avLst>
                <a:gd name="adj1" fmla="val 100000"/>
              </a:avLst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496" name="Oval 34"/>
            <p:cNvSpPr/>
            <p:nvPr/>
          </p:nvSpPr>
          <p:spPr>
            <a:xfrm>
              <a:off x="2805840" y="434628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497" name="Straight Arrow Connector 35"/>
            <p:cNvCxnSpPr/>
            <p:nvPr/>
          </p:nvCxnSpPr>
          <p:spPr>
            <a:xfrm flipV="1">
              <a:off x="1982160" y="5034960"/>
              <a:ext cx="839160" cy="360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cxnSp>
          <p:nvCxnSpPr>
            <p:cNvPr id="498" name="Straight Arrow Connector 36"/>
            <p:cNvCxnSpPr/>
            <p:nvPr/>
          </p:nvCxnSpPr>
          <p:spPr>
            <a:xfrm flipV="1">
              <a:off x="1068120" y="5034960"/>
              <a:ext cx="839160" cy="360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499" name="TextBox 49"/>
            <p:cNvSpPr/>
            <p:nvPr/>
          </p:nvSpPr>
          <p:spPr>
            <a:xfrm>
              <a:off x="2547000" y="4995360"/>
              <a:ext cx="66744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c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00" name="TextBox 52"/>
            <p:cNvSpPr/>
            <p:nvPr/>
          </p:nvSpPr>
          <p:spPr>
            <a:xfrm>
              <a:off x="2394720" y="434052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e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501" name="Group 99"/>
          <p:cNvGrpSpPr/>
          <p:nvPr/>
        </p:nvGrpSpPr>
        <p:grpSpPr>
          <a:xfrm>
            <a:off x="5708880" y="3434400"/>
            <a:ext cx="2402280" cy="1442880"/>
            <a:chOff x="5708880" y="3434400"/>
            <a:chExt cx="2402280" cy="1442880"/>
          </a:xfrm>
        </p:grpSpPr>
        <p:sp>
          <p:nvSpPr>
            <p:cNvPr id="502" name="TextBox 26"/>
            <p:cNvSpPr/>
            <p:nvPr/>
          </p:nvSpPr>
          <p:spPr>
            <a:xfrm>
              <a:off x="5708880" y="4507560"/>
              <a:ext cx="2901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03" name="TextBox 47"/>
            <p:cNvSpPr/>
            <p:nvPr/>
          </p:nvSpPr>
          <p:spPr>
            <a:xfrm>
              <a:off x="6265080" y="4507560"/>
              <a:ext cx="300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b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04" name="TextBox 48"/>
            <p:cNvSpPr/>
            <p:nvPr/>
          </p:nvSpPr>
          <p:spPr>
            <a:xfrm>
              <a:off x="6831000" y="4507560"/>
              <a:ext cx="2944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05" name="TextBox 50"/>
            <p:cNvSpPr/>
            <p:nvPr/>
          </p:nvSpPr>
          <p:spPr>
            <a:xfrm>
              <a:off x="7396920" y="4507560"/>
              <a:ext cx="2775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c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06" name="Curved Connector 37"/>
            <p:cNvCxnSpPr>
              <a:stCxn id="502" idx="0"/>
              <a:endCxn id="503" idx="0"/>
            </p:cNvCxnSpPr>
            <p:nvPr/>
          </p:nvCxnSpPr>
          <p:spPr>
            <a:xfrm rot="16200000">
              <a:off x="6134760" y="4226760"/>
              <a:ext cx="360" cy="561960"/>
            </a:xfrm>
            <a:prstGeom prst="curvedConnector3">
              <a:avLst>
                <a:gd name="adj1" fmla="val -70300000"/>
              </a:avLst>
            </a:prstGeom>
            <a:ln w="25400">
              <a:solidFill>
                <a:srgbClr val="000000"/>
              </a:solidFill>
              <a:round/>
              <a:tailEnd len="lg" type="triangle" w="lg"/>
            </a:ln>
          </p:spPr>
        </p:cxnSp>
        <p:cxnSp>
          <p:nvCxnSpPr>
            <p:cNvPr id="507" name="Curved Connector 39"/>
            <p:cNvCxnSpPr>
              <a:stCxn id="503" idx="0"/>
              <a:endCxn id="504" idx="0"/>
            </p:cNvCxnSpPr>
            <p:nvPr/>
          </p:nvCxnSpPr>
          <p:spPr>
            <a:xfrm rot="16200000">
              <a:off x="6696720" y="4226040"/>
              <a:ext cx="360" cy="563040"/>
            </a:xfrm>
            <a:prstGeom prst="curvedConnector3">
              <a:avLst>
                <a:gd name="adj1" fmla="val -102000000"/>
              </a:avLst>
            </a:prstGeom>
            <a:ln w="25400">
              <a:solidFill>
                <a:srgbClr val="000000"/>
              </a:solidFill>
              <a:round/>
              <a:tailEnd len="lg" type="triangle" w="lg"/>
            </a:ln>
          </p:spPr>
        </p:cxnSp>
        <p:cxnSp>
          <p:nvCxnSpPr>
            <p:cNvPr id="508" name="Curved Connector 57"/>
            <p:cNvCxnSpPr>
              <a:stCxn id="503" idx="0"/>
              <a:endCxn id="505" idx="0"/>
            </p:cNvCxnSpPr>
            <p:nvPr/>
          </p:nvCxnSpPr>
          <p:spPr>
            <a:xfrm rot="16200000">
              <a:off x="6975360" y="3947400"/>
              <a:ext cx="360" cy="1120320"/>
            </a:xfrm>
            <a:prstGeom prst="curvedConnector3">
              <a:avLst>
                <a:gd name="adj1" fmla="val -87900000"/>
              </a:avLst>
            </a:prstGeom>
            <a:ln w="25400">
              <a:solidFill>
                <a:srgbClr val="000000"/>
              </a:solidFill>
              <a:round/>
              <a:tailEnd len="lg" type="triangle" w="lg"/>
            </a:ln>
          </p:spPr>
        </p:cxnSp>
        <p:sp>
          <p:nvSpPr>
            <p:cNvPr id="509" name="TextBox 97"/>
            <p:cNvSpPr/>
            <p:nvPr/>
          </p:nvSpPr>
          <p:spPr>
            <a:xfrm>
              <a:off x="5791320" y="3434400"/>
              <a:ext cx="2319840" cy="461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Feasible total ordering: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510" name="Group 100"/>
          <p:cNvGrpSpPr/>
          <p:nvPr/>
        </p:nvGrpSpPr>
        <p:grpSpPr>
          <a:xfrm>
            <a:off x="5708880" y="5181480"/>
            <a:ext cx="2508840" cy="1371960"/>
            <a:chOff x="5708880" y="5181480"/>
            <a:chExt cx="2508840" cy="1371960"/>
          </a:xfrm>
        </p:grpSpPr>
        <p:sp>
          <p:nvSpPr>
            <p:cNvPr id="511" name="TextBox 73"/>
            <p:cNvSpPr/>
            <p:nvPr/>
          </p:nvSpPr>
          <p:spPr>
            <a:xfrm>
              <a:off x="5708880" y="6183720"/>
              <a:ext cx="2901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2" name="TextBox 74"/>
            <p:cNvSpPr/>
            <p:nvPr/>
          </p:nvSpPr>
          <p:spPr>
            <a:xfrm>
              <a:off x="6265080" y="6183720"/>
              <a:ext cx="2944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3" name="TextBox 76"/>
            <p:cNvSpPr/>
            <p:nvPr/>
          </p:nvSpPr>
          <p:spPr>
            <a:xfrm>
              <a:off x="7485120" y="6183720"/>
              <a:ext cx="2775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c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14" name="TextBox 77"/>
            <p:cNvSpPr/>
            <p:nvPr/>
          </p:nvSpPr>
          <p:spPr>
            <a:xfrm>
              <a:off x="6928200" y="6183720"/>
              <a:ext cx="300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b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15" name="Curved Connector 79"/>
            <p:cNvCxnSpPr>
              <a:stCxn id="511" idx="0"/>
              <a:endCxn id="514" idx="0"/>
            </p:cNvCxnSpPr>
            <p:nvPr/>
          </p:nvCxnSpPr>
          <p:spPr>
            <a:xfrm rot="16200000">
              <a:off x="6466320" y="5571360"/>
              <a:ext cx="360" cy="1225080"/>
            </a:xfrm>
            <a:prstGeom prst="curvedConnector3">
              <a:avLst>
                <a:gd name="adj1" fmla="val -136300000"/>
              </a:avLst>
            </a:prstGeom>
            <a:ln w="25400">
              <a:solidFill>
                <a:srgbClr val="000000"/>
              </a:solidFill>
              <a:round/>
              <a:tailEnd len="lg" type="triangle" w="lg"/>
            </a:ln>
          </p:spPr>
        </p:cxnSp>
        <p:cxnSp>
          <p:nvCxnSpPr>
            <p:cNvPr id="516" name="Curved Connector 81"/>
            <p:cNvCxnSpPr>
              <a:stCxn id="514" idx="0"/>
              <a:endCxn id="512" idx="0"/>
            </p:cNvCxnSpPr>
            <p:nvPr/>
          </p:nvCxnSpPr>
          <p:spPr>
            <a:xfrm rot="16200000">
              <a:off x="6745320" y="5850360"/>
              <a:ext cx="360" cy="666720"/>
            </a:xfrm>
            <a:prstGeom prst="curvedConnector3">
              <a:avLst>
                <a:gd name="adj1" fmla="val -82900000"/>
              </a:avLst>
            </a:prstGeom>
            <a:ln w="25400">
              <a:solidFill>
                <a:srgbClr val="ff0000"/>
              </a:solidFill>
              <a:round/>
              <a:tailEnd len="lg" type="triangle" w="lg"/>
            </a:ln>
          </p:spPr>
        </p:cxnSp>
        <p:cxnSp>
          <p:nvCxnSpPr>
            <p:cNvPr id="517" name="Curved Connector 82"/>
            <p:cNvCxnSpPr>
              <a:stCxn id="514" idx="0"/>
              <a:endCxn id="513" idx="0"/>
            </p:cNvCxnSpPr>
            <p:nvPr/>
          </p:nvCxnSpPr>
          <p:spPr>
            <a:xfrm rot="16200000">
              <a:off x="7351200" y="5911200"/>
              <a:ext cx="360" cy="545400"/>
            </a:xfrm>
            <a:prstGeom prst="curvedConnector3">
              <a:avLst>
                <a:gd name="adj1" fmla="val -82900000"/>
              </a:avLst>
            </a:prstGeom>
            <a:ln w="25400">
              <a:solidFill>
                <a:srgbClr val="000000"/>
              </a:solidFill>
              <a:round/>
              <a:tailEnd len="lg" type="triangle" w="lg"/>
            </a:ln>
          </p:spPr>
        </p:cxnSp>
        <p:sp>
          <p:nvSpPr>
            <p:cNvPr id="518" name="TextBox 98"/>
            <p:cNvSpPr/>
            <p:nvPr/>
          </p:nvSpPr>
          <p:spPr>
            <a:xfrm>
              <a:off x="5759280" y="5181480"/>
              <a:ext cx="2458440" cy="461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Infeasible total ordering: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519" name="Group 84"/>
          <p:cNvGrpSpPr/>
          <p:nvPr/>
        </p:nvGrpSpPr>
        <p:grpSpPr>
          <a:xfrm>
            <a:off x="761040" y="2164320"/>
            <a:ext cx="3516480" cy="1293120"/>
            <a:chOff x="761040" y="2164320"/>
            <a:chExt cx="3516480" cy="1293120"/>
          </a:xfrm>
        </p:grpSpPr>
        <p:sp>
          <p:nvSpPr>
            <p:cNvPr id="520" name="Text Box 407"/>
            <p:cNvSpPr/>
            <p:nvPr/>
          </p:nvSpPr>
          <p:spPr>
            <a:xfrm>
              <a:off x="1908720" y="2164320"/>
              <a:ext cx="1285560" cy="34452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 x=2  2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1" name="Oval 86"/>
            <p:cNvSpPr/>
            <p:nvPr/>
          </p:nvSpPr>
          <p:spPr>
            <a:xfrm>
              <a:off x="1017720" y="307800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2" name="TextBox 87"/>
            <p:cNvSpPr/>
            <p:nvPr/>
          </p:nvSpPr>
          <p:spPr>
            <a:xfrm>
              <a:off x="761040" y="3118680"/>
              <a:ext cx="66744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main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3" name="Oval 88"/>
            <p:cNvSpPr/>
            <p:nvPr/>
          </p:nvSpPr>
          <p:spPr>
            <a:xfrm>
              <a:off x="1932120" y="307800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4" name="Oval 89"/>
            <p:cNvSpPr/>
            <p:nvPr/>
          </p:nvSpPr>
          <p:spPr>
            <a:xfrm>
              <a:off x="2862360" y="307800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25" name="TextBox 90"/>
            <p:cNvSpPr/>
            <p:nvPr/>
          </p:nvSpPr>
          <p:spPr>
            <a:xfrm>
              <a:off x="1605600" y="3118680"/>
              <a:ext cx="7074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fork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26" name="Elbow Connector 35"/>
            <p:cNvCxnSpPr>
              <a:stCxn id="525" idx="0"/>
            </p:cNvCxnSpPr>
            <p:nvPr/>
          </p:nvCxnSpPr>
          <p:spPr>
            <a:xfrm flipH="1" flipV="1" rot="5400000">
              <a:off x="2080800" y="2356200"/>
              <a:ext cx="641160" cy="884520"/>
            </a:xfrm>
            <a:prstGeom prst="bentConnector3">
              <a:avLst>
                <a:gd name="adj1" fmla="val 100000"/>
              </a:avLst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527" name="Oval 92"/>
            <p:cNvSpPr/>
            <p:nvPr/>
          </p:nvSpPr>
          <p:spPr>
            <a:xfrm>
              <a:off x="2846880" y="243324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6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28" name="Straight Arrow Connector 93"/>
            <p:cNvCxnSpPr/>
            <p:nvPr/>
          </p:nvCxnSpPr>
          <p:spPr>
            <a:xfrm flipV="1">
              <a:off x="2023200" y="3121560"/>
              <a:ext cx="839160" cy="396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cxnSp>
          <p:nvCxnSpPr>
            <p:cNvPr id="529" name="Straight Arrow Connector 94"/>
            <p:cNvCxnSpPr/>
            <p:nvPr/>
          </p:nvCxnSpPr>
          <p:spPr>
            <a:xfrm flipV="1">
              <a:off x="1109160" y="3121560"/>
              <a:ext cx="839160" cy="396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530" name="TextBox 95"/>
            <p:cNvSpPr/>
            <p:nvPr/>
          </p:nvSpPr>
          <p:spPr>
            <a:xfrm>
              <a:off x="2432880" y="311868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1" name="TextBox 96"/>
            <p:cNvSpPr/>
            <p:nvPr/>
          </p:nvSpPr>
          <p:spPr>
            <a:xfrm>
              <a:off x="2432880" y="246096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2" name="Text Box 407"/>
            <p:cNvSpPr/>
            <p:nvPr/>
          </p:nvSpPr>
          <p:spPr>
            <a:xfrm>
              <a:off x="1123920" y="2806200"/>
              <a:ext cx="794880" cy="3387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x=1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3" name="Text Box 407"/>
            <p:cNvSpPr/>
            <p:nvPr/>
          </p:nvSpPr>
          <p:spPr>
            <a:xfrm>
              <a:off x="1899360" y="2786760"/>
              <a:ext cx="1313280" cy="3387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 x=0  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4" name="TextBox 103"/>
            <p:cNvSpPr/>
            <p:nvPr/>
          </p:nvSpPr>
          <p:spPr>
            <a:xfrm>
              <a:off x="3499560" y="2940840"/>
              <a:ext cx="77796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Parent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35" name="TextBox 104"/>
            <p:cNvSpPr/>
            <p:nvPr/>
          </p:nvSpPr>
          <p:spPr>
            <a:xfrm>
              <a:off x="3567960" y="2291760"/>
              <a:ext cx="6426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i="1" lang="en-US" sz="16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Child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07" dur="indefinite" restart="never" nodeType="tmRoot">
          <p:childTnLst>
            <p:seq>
              <p:cTn id="308" dur="indefinite" nodeType="mainSeq">
                <p:childTnLst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ourier New"/>
              </a:rPr>
              <a:t>fork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Example: Two consecutive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ourier New"/>
              </a:rPr>
              <a:t>fork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37" name="Text Box 3"/>
          <p:cNvSpPr/>
          <p:nvPr/>
        </p:nvSpPr>
        <p:spPr>
          <a:xfrm>
            <a:off x="228600" y="1676520"/>
            <a:ext cx="2209680" cy="23086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void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0" lang="en-US" sz="1800" strike="noStrike" u="none">
                <a:solidFill>
                  <a:srgbClr val="4a00ff"/>
                </a:solidFill>
                <a:effectLst/>
                <a:uFillTx/>
                <a:latin typeface="Menlo-Regular"/>
              </a:rPr>
              <a:t>fork1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()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o-RO" sz="18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printf(</a:t>
            </a:r>
            <a:r>
              <a:rPr b="0" lang="ro-RO" sz="18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"L0\n"</a:t>
            </a:r>
            <a:r>
              <a:rPr b="0" lang="ro-RO" sz="18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da-DK" sz="18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fork();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o-RO" sz="18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printf(</a:t>
            </a:r>
            <a:r>
              <a:rPr b="0" lang="ro-RO" sz="18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"L1\n"</a:t>
            </a:r>
            <a:r>
              <a:rPr b="0" lang="ro-RO" sz="18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da-DK" sz="18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fork();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printf(</a:t>
            </a:r>
            <a:r>
              <a:rPr b="0" lang="en-US" sz="18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"Bye\n"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538" name="Group 15"/>
          <p:cNvGrpSpPr/>
          <p:nvPr/>
        </p:nvGrpSpPr>
        <p:grpSpPr>
          <a:xfrm>
            <a:off x="3597480" y="1295280"/>
            <a:ext cx="4631760" cy="2667240"/>
            <a:chOff x="3597480" y="1295280"/>
            <a:chExt cx="4631760" cy="2667240"/>
          </a:xfrm>
        </p:grpSpPr>
        <p:sp>
          <p:nvSpPr>
            <p:cNvPr id="539" name="Oval 63"/>
            <p:cNvSpPr/>
            <p:nvPr/>
          </p:nvSpPr>
          <p:spPr>
            <a:xfrm>
              <a:off x="3975840" y="358632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0" name="TextBox 64"/>
            <p:cNvSpPr/>
            <p:nvPr/>
          </p:nvSpPr>
          <p:spPr>
            <a:xfrm>
              <a:off x="3597480" y="3623760"/>
              <a:ext cx="910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1" name="Oval 65"/>
            <p:cNvSpPr/>
            <p:nvPr/>
          </p:nvSpPr>
          <p:spPr>
            <a:xfrm>
              <a:off x="5829840" y="357372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2" name="Oval 67"/>
            <p:cNvSpPr/>
            <p:nvPr/>
          </p:nvSpPr>
          <p:spPr>
            <a:xfrm>
              <a:off x="6760080" y="357732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3" name="TextBox 68"/>
            <p:cNvSpPr/>
            <p:nvPr/>
          </p:nvSpPr>
          <p:spPr>
            <a:xfrm>
              <a:off x="5380560" y="3611160"/>
              <a:ext cx="95004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44" name="Elbow Connector 35"/>
            <p:cNvCxnSpPr/>
            <p:nvPr/>
          </p:nvCxnSpPr>
          <p:spPr>
            <a:xfrm flipH="1" flipV="1" rot="5400000">
              <a:off x="6930000" y="2847960"/>
              <a:ext cx="640440" cy="885960"/>
            </a:xfrm>
            <a:prstGeom prst="bentConnector3">
              <a:avLst>
                <a:gd name="adj1" fmla="val 0"/>
              </a:avLst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545" name="Oval 70"/>
            <p:cNvSpPr/>
            <p:nvPr/>
          </p:nvSpPr>
          <p:spPr>
            <a:xfrm>
              <a:off x="7709040" y="291240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46" name="Straight Arrow Connector 71"/>
            <p:cNvCxnSpPr/>
            <p:nvPr/>
          </p:nvCxnSpPr>
          <p:spPr>
            <a:xfrm flipV="1">
              <a:off x="5921280" y="3615840"/>
              <a:ext cx="839160" cy="396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cxnSp>
          <p:nvCxnSpPr>
            <p:cNvPr id="547" name="Straight Arrow Connector 72"/>
            <p:cNvCxnSpPr/>
            <p:nvPr/>
          </p:nvCxnSpPr>
          <p:spPr>
            <a:xfrm flipV="1">
              <a:off x="4067280" y="3625200"/>
              <a:ext cx="839160" cy="396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548" name="TextBox 73"/>
            <p:cNvSpPr/>
            <p:nvPr/>
          </p:nvSpPr>
          <p:spPr>
            <a:xfrm>
              <a:off x="6330960" y="361116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fork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49" name="TextBox 74"/>
            <p:cNvSpPr/>
            <p:nvPr/>
          </p:nvSpPr>
          <p:spPr>
            <a:xfrm>
              <a:off x="7282440" y="289548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50" name="Straight Arrow Connector 75"/>
            <p:cNvCxnSpPr/>
            <p:nvPr/>
          </p:nvCxnSpPr>
          <p:spPr>
            <a:xfrm flipV="1">
              <a:off x="6845760" y="3609000"/>
              <a:ext cx="839160" cy="396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551" name="Oval 78"/>
            <p:cNvSpPr/>
            <p:nvPr/>
          </p:nvSpPr>
          <p:spPr>
            <a:xfrm>
              <a:off x="7684920" y="355716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52" name="TextBox 79"/>
            <p:cNvSpPr/>
            <p:nvPr/>
          </p:nvSpPr>
          <p:spPr>
            <a:xfrm>
              <a:off x="7252560" y="361116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53" name="Oval 81"/>
            <p:cNvSpPr/>
            <p:nvPr/>
          </p:nvSpPr>
          <p:spPr>
            <a:xfrm>
              <a:off x="4902840" y="358632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54" name="TextBox 82"/>
            <p:cNvSpPr/>
            <p:nvPr/>
          </p:nvSpPr>
          <p:spPr>
            <a:xfrm>
              <a:off x="4566960" y="3623760"/>
              <a:ext cx="71712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fork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55" name="Straight Arrow Connector 83"/>
            <p:cNvCxnSpPr/>
            <p:nvPr/>
          </p:nvCxnSpPr>
          <p:spPr>
            <a:xfrm flipV="1">
              <a:off x="4993920" y="3618360"/>
              <a:ext cx="839520" cy="396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cxnSp>
          <p:nvCxnSpPr>
            <p:cNvPr id="556" name="Elbow Connector 35"/>
            <p:cNvCxnSpPr>
              <a:endCxn id="557" idx="2"/>
            </p:cNvCxnSpPr>
            <p:nvPr/>
          </p:nvCxnSpPr>
          <p:spPr>
            <a:xfrm flipV="1">
              <a:off x="4950360" y="2324160"/>
              <a:ext cx="879840" cy="1262520"/>
            </a:xfrm>
            <a:prstGeom prst="bentConnector3">
              <a:avLst>
                <a:gd name="adj1" fmla="val 40"/>
              </a:avLst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557" name="Oval 85"/>
            <p:cNvSpPr/>
            <p:nvPr/>
          </p:nvSpPr>
          <p:spPr>
            <a:xfrm>
              <a:off x="5829840" y="227844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58" name="Oval 87"/>
            <p:cNvSpPr/>
            <p:nvPr/>
          </p:nvSpPr>
          <p:spPr>
            <a:xfrm>
              <a:off x="6760080" y="228168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59" name="TextBox 88"/>
            <p:cNvSpPr/>
            <p:nvPr/>
          </p:nvSpPr>
          <p:spPr>
            <a:xfrm>
              <a:off x="5343120" y="2286000"/>
              <a:ext cx="101664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60" name="Elbow Connector 35"/>
            <p:cNvCxnSpPr/>
            <p:nvPr/>
          </p:nvCxnSpPr>
          <p:spPr>
            <a:xfrm flipH="1" flipV="1" rot="5400000">
              <a:off x="6940800" y="1533600"/>
              <a:ext cx="640440" cy="864360"/>
            </a:xfrm>
            <a:prstGeom prst="bentConnector3">
              <a:avLst>
                <a:gd name="adj1" fmla="val 0"/>
              </a:avLst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561" name="Oval 90"/>
            <p:cNvSpPr/>
            <p:nvPr/>
          </p:nvSpPr>
          <p:spPr>
            <a:xfrm>
              <a:off x="7709040" y="158724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62" name="Straight Arrow Connector 91"/>
            <p:cNvCxnSpPr/>
            <p:nvPr/>
          </p:nvCxnSpPr>
          <p:spPr>
            <a:xfrm flipV="1">
              <a:off x="5921280" y="2320560"/>
              <a:ext cx="839160" cy="360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563" name="TextBox 92"/>
            <p:cNvSpPr/>
            <p:nvPr/>
          </p:nvSpPr>
          <p:spPr>
            <a:xfrm>
              <a:off x="6330960" y="231588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fork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64" name="TextBox 93"/>
            <p:cNvSpPr/>
            <p:nvPr/>
          </p:nvSpPr>
          <p:spPr>
            <a:xfrm>
              <a:off x="7282440" y="163656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565" name="Straight Arrow Connector 94"/>
            <p:cNvCxnSpPr/>
            <p:nvPr/>
          </p:nvCxnSpPr>
          <p:spPr>
            <a:xfrm flipV="1">
              <a:off x="6845760" y="2313720"/>
              <a:ext cx="839160" cy="396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566" name="Oval 97"/>
            <p:cNvSpPr/>
            <p:nvPr/>
          </p:nvSpPr>
          <p:spPr>
            <a:xfrm>
              <a:off x="7684920" y="2261880"/>
              <a:ext cx="91080" cy="9108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9440" bIns="1944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67" name="TextBox 98"/>
            <p:cNvSpPr/>
            <p:nvPr/>
          </p:nvSpPr>
          <p:spPr>
            <a:xfrm>
              <a:off x="7252560" y="231588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68" name="Text Box 407"/>
            <p:cNvSpPr/>
            <p:nvPr/>
          </p:nvSpPr>
          <p:spPr>
            <a:xfrm>
              <a:off x="7378200" y="1295280"/>
              <a:ext cx="794880" cy="3387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Bye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69" name="TextBox 102"/>
            <p:cNvSpPr/>
            <p:nvPr/>
          </p:nvSpPr>
          <p:spPr>
            <a:xfrm>
              <a:off x="3846600" y="3319200"/>
              <a:ext cx="42444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L0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70" name="TextBox 105"/>
            <p:cNvSpPr/>
            <p:nvPr/>
          </p:nvSpPr>
          <p:spPr>
            <a:xfrm>
              <a:off x="7502760" y="2590920"/>
              <a:ext cx="54612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Bye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71" name="TextBox 106"/>
            <p:cNvSpPr/>
            <p:nvPr/>
          </p:nvSpPr>
          <p:spPr>
            <a:xfrm>
              <a:off x="5675400" y="3286440"/>
              <a:ext cx="42444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L1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72" name="TextBox 115"/>
            <p:cNvSpPr/>
            <p:nvPr/>
          </p:nvSpPr>
          <p:spPr>
            <a:xfrm>
              <a:off x="5675400" y="1981080"/>
              <a:ext cx="42444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L1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73" name="TextBox 116"/>
            <p:cNvSpPr/>
            <p:nvPr/>
          </p:nvSpPr>
          <p:spPr>
            <a:xfrm>
              <a:off x="7478640" y="3242880"/>
              <a:ext cx="54612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6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Bye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574" name="Text Box 407"/>
            <p:cNvSpPr/>
            <p:nvPr/>
          </p:nvSpPr>
          <p:spPr>
            <a:xfrm>
              <a:off x="7322760" y="1947600"/>
              <a:ext cx="794880" cy="33876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Bye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575" name="TextBox 2"/>
          <p:cNvSpPr/>
          <p:nvPr/>
        </p:nvSpPr>
        <p:spPr>
          <a:xfrm>
            <a:off x="609480" y="4495680"/>
            <a:ext cx="38786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Which of these outputs are feasible?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6" name="TextBox 45"/>
          <p:cNvSpPr/>
          <p:nvPr/>
        </p:nvSpPr>
        <p:spPr>
          <a:xfrm>
            <a:off x="4704480" y="4413960"/>
            <a:ext cx="517320" cy="2031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7" name="TextBox 46"/>
          <p:cNvSpPr/>
          <p:nvPr/>
        </p:nvSpPr>
        <p:spPr>
          <a:xfrm>
            <a:off x="6210000" y="4413960"/>
            <a:ext cx="517320" cy="2031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17" dur="indefinite" restart="never" nodeType="tmRoot">
          <p:childTnLst>
            <p:seq>
              <p:cTn id="318" dur="indefinite" nodeType="mainSeq">
                <p:childTnLst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Forks and Feasible Schedules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7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For each of the following programs, draw the process graph and then determine which of the possible outputs are feasible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80" name="Text Box 3"/>
          <p:cNvSpPr/>
          <p:nvPr/>
        </p:nvSpPr>
        <p:spPr>
          <a:xfrm>
            <a:off x="749880" y="2819520"/>
            <a:ext cx="2352600" cy="255492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void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0" lang="en-US" sz="1600" strike="noStrike" u="none">
                <a:solidFill>
                  <a:srgbClr val="4a00ff"/>
                </a:solidFill>
                <a:effectLst/>
                <a:uFillTx/>
                <a:latin typeface="Menlo-Regular"/>
              </a:rPr>
              <a:t>fork2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(){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printf(</a:t>
            </a:r>
            <a:r>
              <a:rPr b="0" lang="ro-RO" sz="16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"L0\n"</a:t>
            </a: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0" lang="en-US" sz="1600" strike="noStrike" u="none">
                <a:solidFill>
                  <a:srgbClr val="c200ff"/>
                </a:solidFill>
                <a:effectLst/>
                <a:uFillTx/>
                <a:latin typeface="Menlo-Regular"/>
              </a:rPr>
              <a:t>if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(fork() != 0)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printf(</a:t>
            </a:r>
            <a:r>
              <a:rPr b="0" lang="ro-RO" sz="16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"L1\n"</a:t>
            </a: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</a:t>
            </a:r>
            <a:r>
              <a:rPr b="0" lang="en-US" sz="1600" strike="noStrike" u="none">
                <a:solidFill>
                  <a:srgbClr val="c200ff"/>
                </a:solidFill>
                <a:effectLst/>
                <a:uFillTx/>
                <a:latin typeface="Menlo-Regular"/>
              </a:rPr>
              <a:t>if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(fork() != 0)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    printf(</a:t>
            </a:r>
            <a:r>
              <a:rPr b="0" lang="ro-RO" sz="16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"L2\n"</a:t>
            </a: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	</a:t>
            </a: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printf(</a:t>
            </a:r>
            <a:r>
              <a:rPr b="0" lang="en-US" sz="16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"Bye\n"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1" name="Text Box 3"/>
          <p:cNvSpPr/>
          <p:nvPr/>
        </p:nvSpPr>
        <p:spPr>
          <a:xfrm>
            <a:off x="4876920" y="2819520"/>
            <a:ext cx="2391840" cy="255492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void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0" lang="en-US" sz="1600" strike="noStrike" u="none">
                <a:solidFill>
                  <a:srgbClr val="4a00ff"/>
                </a:solidFill>
                <a:effectLst/>
                <a:uFillTx/>
                <a:latin typeface="Menlo-Regular"/>
              </a:rPr>
              <a:t>fork3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(){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printf(</a:t>
            </a:r>
            <a:r>
              <a:rPr b="0" lang="ro-RO" sz="16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"L0\n"</a:t>
            </a: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0" lang="en-US" sz="1600" strike="noStrike" u="none">
                <a:solidFill>
                  <a:srgbClr val="c200ff"/>
                </a:solidFill>
                <a:effectLst/>
                <a:uFillTx/>
                <a:latin typeface="Menlo-Regular"/>
              </a:rPr>
              <a:t>if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(fork() == 0)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printf(</a:t>
            </a:r>
            <a:r>
              <a:rPr b="0" lang="ro-RO" sz="16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"L1\n"</a:t>
            </a: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</a:t>
            </a:r>
            <a:r>
              <a:rPr b="0" lang="en-US" sz="1600" strike="noStrike" u="none">
                <a:solidFill>
                  <a:srgbClr val="c200ff"/>
                </a:solidFill>
                <a:effectLst/>
                <a:uFillTx/>
                <a:latin typeface="Menlo-Regular"/>
              </a:rPr>
              <a:t>if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(fork() == 0)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    printf(</a:t>
            </a:r>
            <a:r>
              <a:rPr b="0" lang="ro-RO" sz="16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"L2\n"</a:t>
            </a: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ro-RO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printf(</a:t>
            </a:r>
            <a:r>
              <a:rPr b="0" lang="en-US" sz="16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"Bye\n"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2" name="TextBox 5"/>
          <p:cNvSpPr/>
          <p:nvPr/>
        </p:nvSpPr>
        <p:spPr>
          <a:xfrm>
            <a:off x="1187280" y="5334120"/>
            <a:ext cx="479160" cy="156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3" name="TextBox 6"/>
          <p:cNvSpPr/>
          <p:nvPr/>
        </p:nvSpPr>
        <p:spPr>
          <a:xfrm>
            <a:off x="3169800" y="5334120"/>
            <a:ext cx="479160" cy="156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4" name="TextBox 7"/>
          <p:cNvSpPr/>
          <p:nvPr/>
        </p:nvSpPr>
        <p:spPr>
          <a:xfrm>
            <a:off x="5486400" y="5348160"/>
            <a:ext cx="479160" cy="156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5" name="TextBox 8"/>
          <p:cNvSpPr/>
          <p:nvPr/>
        </p:nvSpPr>
        <p:spPr>
          <a:xfrm>
            <a:off x="7468560" y="5334120"/>
            <a:ext cx="479160" cy="156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L0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Bye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L2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586" name="Straight Connector 10"/>
          <p:cNvCxnSpPr/>
          <p:nvPr/>
        </p:nvCxnSpPr>
        <p:spPr>
          <a:xfrm>
            <a:off x="4572000" y="2666880"/>
            <a:ext cx="360" cy="403884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1" dur="indefinite" restart="never" nodeType="tmRoot">
          <p:childTnLst>
            <p:seq>
              <p:cTn id="332" dur="indefinite" nodeType="mainSeq">
                <p:childTnLst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Process Life Cycle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88" name="Oval 9"/>
          <p:cNvSpPr/>
          <p:nvPr/>
        </p:nvSpPr>
        <p:spPr>
          <a:xfrm>
            <a:off x="457200" y="2209680"/>
            <a:ext cx="2133360" cy="761760"/>
          </a:xfrm>
          <a:prstGeom prst="ellipse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Init</a:t>
            </a:r>
            <a:endParaRPr b="0" lang="en-US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89" name="Oval 10"/>
          <p:cNvSpPr/>
          <p:nvPr/>
        </p:nvSpPr>
        <p:spPr>
          <a:xfrm>
            <a:off x="1752480" y="3733920"/>
            <a:ext cx="2285640" cy="761760"/>
          </a:xfrm>
          <a:prstGeom prst="ellipse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Runnable</a:t>
            </a:r>
            <a:endParaRPr b="0" lang="en-US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90" name="Oval 11"/>
          <p:cNvSpPr/>
          <p:nvPr/>
        </p:nvSpPr>
        <p:spPr>
          <a:xfrm>
            <a:off x="5105520" y="3733920"/>
            <a:ext cx="2285640" cy="761760"/>
          </a:xfrm>
          <a:prstGeom prst="ellipse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Running</a:t>
            </a:r>
            <a:endParaRPr b="0" lang="en-US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91" name="Oval 13"/>
          <p:cNvSpPr/>
          <p:nvPr/>
        </p:nvSpPr>
        <p:spPr>
          <a:xfrm>
            <a:off x="3429000" y="5241960"/>
            <a:ext cx="2285640" cy="761760"/>
          </a:xfrm>
          <a:prstGeom prst="ellipse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Stopped</a:t>
            </a:r>
            <a:endParaRPr b="0" lang="en-US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grpSp>
        <p:nvGrpSpPr>
          <p:cNvPr id="592" name="Group 39"/>
          <p:cNvGrpSpPr/>
          <p:nvPr/>
        </p:nvGrpSpPr>
        <p:grpSpPr>
          <a:xfrm>
            <a:off x="1212840" y="2971440"/>
            <a:ext cx="874080" cy="874080"/>
            <a:chOff x="1212840" y="2971440"/>
            <a:chExt cx="874080" cy="874080"/>
          </a:xfrm>
        </p:grpSpPr>
        <p:cxnSp>
          <p:nvCxnSpPr>
            <p:cNvPr id="593" name="Straight Arrow Connector 15"/>
            <p:cNvCxnSpPr>
              <a:stCxn id="588" idx="4"/>
              <a:endCxn id="589" idx="1"/>
            </p:cNvCxnSpPr>
            <p:nvPr/>
          </p:nvCxnSpPr>
          <p:spPr>
            <a:xfrm>
              <a:off x="1523880" y="2971440"/>
              <a:ext cx="563400" cy="87444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594" name="TextBox 30"/>
            <p:cNvSpPr/>
            <p:nvPr/>
          </p:nvSpPr>
          <p:spPr>
            <a:xfrm>
              <a:off x="1212840" y="324432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fork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595" name="Group 41"/>
          <p:cNvGrpSpPr/>
          <p:nvPr/>
        </p:nvGrpSpPr>
        <p:grpSpPr>
          <a:xfrm>
            <a:off x="3930120" y="4114800"/>
            <a:ext cx="1222920" cy="405360"/>
            <a:chOff x="3930120" y="4114800"/>
            <a:chExt cx="1222920" cy="405360"/>
          </a:xfrm>
        </p:grpSpPr>
        <p:cxnSp>
          <p:nvCxnSpPr>
            <p:cNvPr id="596" name="Straight Arrow Connector 17"/>
            <p:cNvCxnSpPr>
              <a:endCxn id="590" idx="2"/>
            </p:cNvCxnSpPr>
            <p:nvPr/>
          </p:nvCxnSpPr>
          <p:spPr>
            <a:xfrm>
              <a:off x="4038480" y="4114800"/>
              <a:ext cx="106740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597" name="TextBox 31"/>
            <p:cNvSpPr/>
            <p:nvPr/>
          </p:nvSpPr>
          <p:spPr>
            <a:xfrm>
              <a:off x="3930120" y="4150440"/>
              <a:ext cx="122292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scheduled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598" name="Group 40"/>
          <p:cNvGrpSpPr/>
          <p:nvPr/>
        </p:nvGrpSpPr>
        <p:grpSpPr>
          <a:xfrm>
            <a:off x="3092760" y="2844720"/>
            <a:ext cx="2759040" cy="1694880"/>
            <a:chOff x="3092760" y="2844720"/>
            <a:chExt cx="2759040" cy="1694880"/>
          </a:xfrm>
        </p:grpSpPr>
        <p:sp>
          <p:nvSpPr>
            <p:cNvPr id="599" name="Arc 32"/>
            <p:cNvSpPr/>
            <p:nvPr/>
          </p:nvSpPr>
          <p:spPr>
            <a:xfrm>
              <a:off x="3092760" y="3219840"/>
              <a:ext cx="2759040" cy="1319760"/>
            </a:xfrm>
            <a:prstGeom prst="arc">
              <a:avLst>
                <a:gd name="adj1" fmla="val 11388670"/>
                <a:gd name="adj2" fmla="val 21106121"/>
              </a:avLst>
            </a:prstGeom>
            <a:noFill/>
            <a:ln>
              <a:solidFill>
                <a:srgbClr val="000000"/>
              </a:solidFill>
              <a:round/>
              <a:headEnd len="lg" type="triangle" w="lg"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00" name="TextBox 33"/>
            <p:cNvSpPr/>
            <p:nvPr/>
          </p:nvSpPr>
          <p:spPr>
            <a:xfrm>
              <a:off x="3665160" y="2844720"/>
              <a:ext cx="16164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interrupt, yield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01" name="Group 43"/>
          <p:cNvGrpSpPr/>
          <p:nvPr/>
        </p:nvGrpSpPr>
        <p:grpSpPr>
          <a:xfrm>
            <a:off x="5380200" y="4495680"/>
            <a:ext cx="2585160" cy="857880"/>
            <a:chOff x="5380200" y="4495680"/>
            <a:chExt cx="2585160" cy="857880"/>
          </a:xfrm>
        </p:grpSpPr>
        <p:cxnSp>
          <p:nvCxnSpPr>
            <p:cNvPr id="602" name="Straight Arrow Connector 24"/>
            <p:cNvCxnSpPr>
              <a:endCxn id="591" idx="7"/>
            </p:cNvCxnSpPr>
            <p:nvPr/>
          </p:nvCxnSpPr>
          <p:spPr>
            <a:xfrm flipH="1">
              <a:off x="5380200" y="4495680"/>
              <a:ext cx="868320" cy="85824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603" name="TextBox 36"/>
            <p:cNvSpPr/>
            <p:nvPr/>
          </p:nvSpPr>
          <p:spPr>
            <a:xfrm>
              <a:off x="5929560" y="4825080"/>
              <a:ext cx="20358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wait, I/O operation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04" name="Group 44"/>
          <p:cNvGrpSpPr/>
          <p:nvPr/>
        </p:nvGrpSpPr>
        <p:grpSpPr>
          <a:xfrm>
            <a:off x="1737720" y="4495680"/>
            <a:ext cx="2025720" cy="857880"/>
            <a:chOff x="1737720" y="4495680"/>
            <a:chExt cx="2025720" cy="857880"/>
          </a:xfrm>
        </p:grpSpPr>
        <p:cxnSp>
          <p:nvCxnSpPr>
            <p:cNvPr id="605" name="Straight Arrow Connector 27"/>
            <p:cNvCxnSpPr>
              <a:stCxn id="591" idx="1"/>
              <a:endCxn id="589" idx="4"/>
            </p:cNvCxnSpPr>
            <p:nvPr/>
          </p:nvCxnSpPr>
          <p:spPr>
            <a:xfrm flipH="1" flipV="1">
              <a:off x="2895480" y="4495680"/>
              <a:ext cx="868320" cy="85824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606" name="TextBox 37"/>
            <p:cNvSpPr/>
            <p:nvPr/>
          </p:nvSpPr>
          <p:spPr>
            <a:xfrm>
              <a:off x="1737720" y="4686840"/>
              <a:ext cx="1654920" cy="646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process or 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I/O completion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49" dur="indefinite" restart="never" nodeType="tmRoot">
          <p:childTnLst>
            <p:seq>
              <p:cTn id="350" dur="indefinite" nodeType="mainSeq">
                <p:childTnLst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Reaping Children 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0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906732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Reaping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Performed by parent on terminated child (using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wait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or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waitpid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Parent is given exit status information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Kernel then deletes zombie child process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wait(int* child_status)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Suspends current process until any one of its children terminates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Return value is the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pid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of the child process that terminated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If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child_status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!= NULL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, then the integer it points to will be set to a     value that indicates reason the child terminated and the exit status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waitpid(pid_t pid, int* child_status, int opt)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Suspends current process child with pid terminates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63" dur="indefinite" restart="never" nodeType="tmRoot">
          <p:childTnLst>
            <p:seq>
              <p:cTn id="364" dur="indefinite" nodeType="mainSeq">
                <p:childTnLst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4000" spc="-99" strike="noStrike" u="none">
                <a:solidFill>
                  <a:schemeClr val="dk2"/>
                </a:solidFill>
                <a:effectLst/>
                <a:uFillTx/>
                <a:latin typeface="Courier New"/>
              </a:rPr>
              <a:t>wait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 Example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10" name="Text Box 4"/>
          <p:cNvSpPr/>
          <p:nvPr/>
        </p:nvSpPr>
        <p:spPr>
          <a:xfrm>
            <a:off x="152280" y="1507320"/>
            <a:ext cx="4320720" cy="32936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void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0" lang="en-US" sz="1600" strike="noStrike" u="none">
                <a:solidFill>
                  <a:srgbClr val="4a00ff"/>
                </a:solidFill>
                <a:effectLst/>
                <a:uFillTx/>
                <a:latin typeface="Menlo-Regular"/>
              </a:rPr>
              <a:t>fork6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()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0" lang="en-US" sz="1600" strike="noStrike" u="none">
                <a:solidFill>
                  <a:srgbClr val="2d961e"/>
                </a:solidFill>
                <a:effectLst/>
                <a:uFillTx/>
                <a:latin typeface="Menlo-Regular"/>
              </a:rPr>
              <a:t>int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</a:t>
            </a:r>
            <a:r>
              <a:rPr b="0" lang="en-US" sz="1600" strike="noStrike" u="none">
                <a:solidFill>
                  <a:srgbClr val="c1651c"/>
                </a:solidFill>
                <a:effectLst/>
                <a:uFillTx/>
                <a:latin typeface="Menlo-Regular"/>
              </a:rPr>
              <a:t>child_status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</a:t>
            </a:r>
            <a:r>
              <a:rPr b="0" lang="en-US" sz="1600" strike="noStrike" u="none">
                <a:solidFill>
                  <a:srgbClr val="c200ff"/>
                </a:solidFill>
                <a:effectLst/>
                <a:uFillTx/>
                <a:latin typeface="Menlo-Regular"/>
              </a:rPr>
              <a:t>if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(fork() == 0)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printf(</a:t>
            </a:r>
            <a:r>
              <a:rPr b="0" lang="en-US" sz="16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"HC: hello from child\n"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	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exit(0);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da-DK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} </a:t>
            </a:r>
            <a:r>
              <a:rPr b="0" lang="da-DK" sz="1600" strike="noStrike" u="none">
                <a:solidFill>
                  <a:srgbClr val="c200ff"/>
                </a:solidFill>
                <a:effectLst/>
                <a:uFillTx/>
                <a:latin typeface="Menlo-Regular"/>
              </a:rPr>
              <a:t>else</a:t>
            </a:r>
            <a:r>
              <a:rPr b="0" lang="da-DK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da-DK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printf(</a:t>
            </a:r>
            <a:r>
              <a:rPr b="0" lang="da-DK" sz="16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"HP: hello from parent\n"</a:t>
            </a:r>
            <a:r>
              <a:rPr b="0" lang="da-DK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da-DK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wait(&amp;child_status);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da-DK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    printf(</a:t>
            </a:r>
            <a:r>
              <a:rPr b="0" lang="da-DK" sz="16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"CT: child has terminated\n"</a:t>
            </a:r>
            <a:r>
              <a:rPr b="0" lang="da-DK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da-DK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    printf(</a:t>
            </a:r>
            <a:r>
              <a:rPr b="0" lang="en-US" sz="1600" strike="noStrike" u="none">
                <a:solidFill>
                  <a:srgbClr val="9d206f"/>
                </a:solidFill>
                <a:effectLst/>
                <a:uFillTx/>
                <a:latin typeface="Menlo-Regular"/>
              </a:rPr>
              <a:t>"Bye\n"</a:t>
            </a: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rgbClr val="000000"/>
                </a:solidFill>
                <a:effectLst/>
                <a:uFillTx/>
                <a:latin typeface="Menlo-Regular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611" name="Group 5"/>
          <p:cNvGrpSpPr/>
          <p:nvPr/>
        </p:nvGrpSpPr>
        <p:grpSpPr>
          <a:xfrm>
            <a:off x="5936040" y="1959120"/>
            <a:ext cx="3131280" cy="1875600"/>
            <a:chOff x="5936040" y="1959120"/>
            <a:chExt cx="3131280" cy="1875600"/>
          </a:xfrm>
        </p:grpSpPr>
        <p:sp>
          <p:nvSpPr>
            <p:cNvPr id="612" name="Oval 6"/>
            <p:cNvSpPr/>
            <p:nvPr/>
          </p:nvSpPr>
          <p:spPr>
            <a:xfrm>
              <a:off x="6975000" y="3440160"/>
              <a:ext cx="84600" cy="846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5120" bIns="151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5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13" name="Oval 7"/>
            <p:cNvSpPr/>
            <p:nvPr/>
          </p:nvSpPr>
          <p:spPr>
            <a:xfrm>
              <a:off x="7840080" y="3443400"/>
              <a:ext cx="84600" cy="846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5120" bIns="151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5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14" name="TextBox 8"/>
            <p:cNvSpPr/>
            <p:nvPr/>
          </p:nvSpPr>
          <p:spPr>
            <a:xfrm>
              <a:off x="6557040" y="3475080"/>
              <a:ext cx="883440" cy="347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5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5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615" name="Straight Arrow Connector 9"/>
            <p:cNvCxnSpPr/>
            <p:nvPr/>
          </p:nvCxnSpPr>
          <p:spPr>
            <a:xfrm flipV="1">
              <a:off x="7059600" y="3479400"/>
              <a:ext cx="780840" cy="360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616" name="TextBox 10"/>
            <p:cNvSpPr/>
            <p:nvPr/>
          </p:nvSpPr>
          <p:spPr>
            <a:xfrm>
              <a:off x="7440840" y="3475080"/>
              <a:ext cx="880560" cy="347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5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wait</a:t>
              </a:r>
              <a:endParaRPr b="0" lang="en-US" sz="15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617" name="Straight Arrow Connector 11"/>
            <p:cNvCxnSpPr/>
            <p:nvPr/>
          </p:nvCxnSpPr>
          <p:spPr>
            <a:xfrm flipV="1">
              <a:off x="7919640" y="3473280"/>
              <a:ext cx="780480" cy="324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618" name="Oval 12"/>
            <p:cNvSpPr/>
            <p:nvPr/>
          </p:nvSpPr>
          <p:spPr>
            <a:xfrm>
              <a:off x="8700120" y="3425040"/>
              <a:ext cx="84600" cy="846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5120" bIns="151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5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19" name="TextBox 13"/>
            <p:cNvSpPr/>
            <p:nvPr/>
          </p:nvSpPr>
          <p:spPr>
            <a:xfrm>
              <a:off x="8186760" y="3475080"/>
              <a:ext cx="880560" cy="347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5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5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20" name="Oval 14"/>
            <p:cNvSpPr/>
            <p:nvPr/>
          </p:nvSpPr>
          <p:spPr>
            <a:xfrm>
              <a:off x="6112800" y="3452040"/>
              <a:ext cx="84600" cy="846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5120" bIns="151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5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21" name="TextBox 15"/>
            <p:cNvSpPr/>
            <p:nvPr/>
          </p:nvSpPr>
          <p:spPr>
            <a:xfrm>
              <a:off x="5936040" y="3486960"/>
              <a:ext cx="743400" cy="347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5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fork</a:t>
              </a:r>
              <a:endParaRPr b="0" lang="en-US" sz="15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622" name="Straight Arrow Connector 16"/>
            <p:cNvCxnSpPr/>
            <p:nvPr/>
          </p:nvCxnSpPr>
          <p:spPr>
            <a:xfrm flipV="1">
              <a:off x="6197400" y="3481920"/>
              <a:ext cx="780840" cy="360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cxnSp>
          <p:nvCxnSpPr>
            <p:cNvPr id="623" name="Elbow Connector 35"/>
            <p:cNvCxnSpPr>
              <a:endCxn id="624" idx="2"/>
            </p:cNvCxnSpPr>
            <p:nvPr/>
          </p:nvCxnSpPr>
          <p:spPr>
            <a:xfrm flipV="1">
              <a:off x="6156720" y="2278080"/>
              <a:ext cx="818640" cy="1174320"/>
            </a:xfrm>
            <a:prstGeom prst="bentConnector3">
              <a:avLst>
                <a:gd name="adj1" fmla="val 43"/>
              </a:avLst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624" name="Oval 18"/>
            <p:cNvSpPr/>
            <p:nvPr/>
          </p:nvSpPr>
          <p:spPr>
            <a:xfrm>
              <a:off x="6975000" y="2235600"/>
              <a:ext cx="84600" cy="846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5120" bIns="151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5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25" name="Oval 19"/>
            <p:cNvSpPr/>
            <p:nvPr/>
          </p:nvSpPr>
          <p:spPr>
            <a:xfrm>
              <a:off x="7840080" y="2238840"/>
              <a:ext cx="84600" cy="846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  <a:round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15120" bIns="1512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500" strike="noStrike" u="none">
                <a:solidFill>
                  <a:schemeClr val="lt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26" name="TextBox 20"/>
            <p:cNvSpPr/>
            <p:nvPr/>
          </p:nvSpPr>
          <p:spPr>
            <a:xfrm>
              <a:off x="6522120" y="2242800"/>
              <a:ext cx="945360" cy="347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5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printf</a:t>
              </a:r>
              <a:endParaRPr b="0" lang="en-US" sz="15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627" name="Straight Arrow Connector 21"/>
            <p:cNvCxnSpPr/>
            <p:nvPr/>
          </p:nvCxnSpPr>
          <p:spPr>
            <a:xfrm flipV="1">
              <a:off x="7059600" y="2274840"/>
              <a:ext cx="780840" cy="324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cxnSp>
          <p:nvCxnSpPr>
            <p:cNvPr id="628" name="Straight Arrow Connector 22"/>
            <p:cNvCxnSpPr>
              <a:endCxn id="613" idx="7"/>
            </p:cNvCxnSpPr>
            <p:nvPr/>
          </p:nvCxnSpPr>
          <p:spPr>
            <a:xfrm flipH="1">
              <a:off x="7912440" y="2271600"/>
              <a:ext cx="7560" cy="1184400"/>
            </a:xfrm>
            <a:prstGeom prst="straightConnector1">
              <a:avLst/>
            </a:prstGeom>
            <a:ln w="12700"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629" name="TextBox 23"/>
            <p:cNvSpPr/>
            <p:nvPr/>
          </p:nvSpPr>
          <p:spPr>
            <a:xfrm>
              <a:off x="7471440" y="1963080"/>
              <a:ext cx="880560" cy="347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5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exit</a:t>
              </a:r>
              <a:endParaRPr b="0" lang="en-US" sz="15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30" name="TextBox 24"/>
            <p:cNvSpPr/>
            <p:nvPr/>
          </p:nvSpPr>
          <p:spPr>
            <a:xfrm>
              <a:off x="6823800" y="3173040"/>
              <a:ext cx="409680" cy="347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5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HP</a:t>
              </a:r>
              <a:endParaRPr b="0" lang="en-US" sz="15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31" name="TextBox 25"/>
            <p:cNvSpPr/>
            <p:nvPr/>
          </p:nvSpPr>
          <p:spPr>
            <a:xfrm>
              <a:off x="6823800" y="1959120"/>
              <a:ext cx="409680" cy="347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5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HC</a:t>
              </a:r>
              <a:endParaRPr b="0" lang="en-US" sz="15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32" name="TextBox 26"/>
            <p:cNvSpPr/>
            <p:nvPr/>
          </p:nvSpPr>
          <p:spPr>
            <a:xfrm>
              <a:off x="8465760" y="2880360"/>
              <a:ext cx="524160" cy="596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5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CT</a:t>
              </a:r>
              <a:endParaRPr b="0" lang="en-US" sz="15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algn="ctr" defTabSz="914400">
                <a:lnSpc>
                  <a:spcPct val="100000"/>
                </a:lnSpc>
              </a:pPr>
              <a:r>
                <a:rPr b="1" lang="en-US" sz="15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Bye</a:t>
              </a:r>
              <a:endParaRPr b="0" lang="en-US" sz="15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633" name="TextBox 28"/>
          <p:cNvSpPr/>
          <p:nvPr/>
        </p:nvSpPr>
        <p:spPr>
          <a:xfrm>
            <a:off x="4817160" y="4999680"/>
            <a:ext cx="1680840" cy="147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Feasible output: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HC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HP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CT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Bye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34" name="TextBox 29"/>
          <p:cNvSpPr/>
          <p:nvPr/>
        </p:nvSpPr>
        <p:spPr>
          <a:xfrm>
            <a:off x="7025040" y="4999680"/>
            <a:ext cx="1819440" cy="147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Infeasible output: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HP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CT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Bye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HC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Reaping Children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3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409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if parent doesn’t reap?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If any parent terminates without reaping a child, then the orphaned child will be reaped by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init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process (pid == 1)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So, only need explicit reaping in long-running processes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e.g., shells and servers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Process Life Cycle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38" name="Oval 9"/>
          <p:cNvSpPr/>
          <p:nvPr/>
        </p:nvSpPr>
        <p:spPr>
          <a:xfrm>
            <a:off x="457200" y="2209680"/>
            <a:ext cx="2133360" cy="761760"/>
          </a:xfrm>
          <a:prstGeom prst="ellipse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Init</a:t>
            </a:r>
            <a:endParaRPr b="0" lang="en-US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39" name="Oval 10"/>
          <p:cNvSpPr/>
          <p:nvPr/>
        </p:nvSpPr>
        <p:spPr>
          <a:xfrm>
            <a:off x="1752480" y="3733920"/>
            <a:ext cx="2285640" cy="761760"/>
          </a:xfrm>
          <a:prstGeom prst="ellipse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Runnable</a:t>
            </a:r>
            <a:endParaRPr b="0" lang="en-US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40" name="Oval 11"/>
          <p:cNvSpPr/>
          <p:nvPr/>
        </p:nvSpPr>
        <p:spPr>
          <a:xfrm>
            <a:off x="5105520" y="3733920"/>
            <a:ext cx="2285640" cy="761760"/>
          </a:xfrm>
          <a:prstGeom prst="ellipse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Running</a:t>
            </a:r>
            <a:endParaRPr b="0" lang="en-US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41" name="Oval 12"/>
          <p:cNvSpPr/>
          <p:nvPr/>
        </p:nvSpPr>
        <p:spPr>
          <a:xfrm>
            <a:off x="6386040" y="2209680"/>
            <a:ext cx="2605320" cy="761760"/>
          </a:xfrm>
          <a:prstGeom prst="ellipse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Terminated</a:t>
            </a:r>
            <a:endParaRPr b="0" lang="en-US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42" name="Oval 13"/>
          <p:cNvSpPr/>
          <p:nvPr/>
        </p:nvSpPr>
        <p:spPr>
          <a:xfrm>
            <a:off x="3429000" y="5241960"/>
            <a:ext cx="2285640" cy="761760"/>
          </a:xfrm>
          <a:prstGeom prst="ellipse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Stopped</a:t>
            </a:r>
            <a:endParaRPr b="0" lang="en-US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grpSp>
        <p:nvGrpSpPr>
          <p:cNvPr id="643" name="Group 39"/>
          <p:cNvGrpSpPr/>
          <p:nvPr/>
        </p:nvGrpSpPr>
        <p:grpSpPr>
          <a:xfrm>
            <a:off x="1212840" y="2971440"/>
            <a:ext cx="874080" cy="874080"/>
            <a:chOff x="1212840" y="2971440"/>
            <a:chExt cx="874080" cy="874080"/>
          </a:xfrm>
        </p:grpSpPr>
        <p:cxnSp>
          <p:nvCxnSpPr>
            <p:cNvPr id="644" name="Straight Arrow Connector 15"/>
            <p:cNvCxnSpPr>
              <a:stCxn id="638" idx="4"/>
              <a:endCxn id="639" idx="1"/>
            </p:cNvCxnSpPr>
            <p:nvPr/>
          </p:nvCxnSpPr>
          <p:spPr>
            <a:xfrm>
              <a:off x="1523880" y="2971440"/>
              <a:ext cx="563400" cy="87444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645" name="TextBox 30"/>
            <p:cNvSpPr/>
            <p:nvPr/>
          </p:nvSpPr>
          <p:spPr>
            <a:xfrm>
              <a:off x="1212840" y="3244320"/>
              <a:ext cx="5619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fork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46" name="Group 41"/>
          <p:cNvGrpSpPr/>
          <p:nvPr/>
        </p:nvGrpSpPr>
        <p:grpSpPr>
          <a:xfrm>
            <a:off x="3930120" y="4114800"/>
            <a:ext cx="1222920" cy="405360"/>
            <a:chOff x="3930120" y="4114800"/>
            <a:chExt cx="1222920" cy="405360"/>
          </a:xfrm>
        </p:grpSpPr>
        <p:cxnSp>
          <p:nvCxnSpPr>
            <p:cNvPr id="647" name="Straight Arrow Connector 17"/>
            <p:cNvCxnSpPr>
              <a:endCxn id="640" idx="2"/>
            </p:cNvCxnSpPr>
            <p:nvPr/>
          </p:nvCxnSpPr>
          <p:spPr>
            <a:xfrm>
              <a:off x="4038480" y="4114800"/>
              <a:ext cx="106740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648" name="TextBox 31"/>
            <p:cNvSpPr/>
            <p:nvPr/>
          </p:nvSpPr>
          <p:spPr>
            <a:xfrm>
              <a:off x="3930120" y="4150440"/>
              <a:ext cx="122292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scheduled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49" name="Group 40"/>
          <p:cNvGrpSpPr/>
          <p:nvPr/>
        </p:nvGrpSpPr>
        <p:grpSpPr>
          <a:xfrm>
            <a:off x="3092760" y="2844720"/>
            <a:ext cx="2759040" cy="1694880"/>
            <a:chOff x="3092760" y="2844720"/>
            <a:chExt cx="2759040" cy="1694880"/>
          </a:xfrm>
        </p:grpSpPr>
        <p:sp>
          <p:nvSpPr>
            <p:cNvPr id="650" name="Arc 32"/>
            <p:cNvSpPr/>
            <p:nvPr/>
          </p:nvSpPr>
          <p:spPr>
            <a:xfrm>
              <a:off x="3092760" y="3219840"/>
              <a:ext cx="2759040" cy="1319760"/>
            </a:xfrm>
            <a:prstGeom prst="arc">
              <a:avLst>
                <a:gd name="adj1" fmla="val 11388670"/>
                <a:gd name="adj2" fmla="val 21106121"/>
              </a:avLst>
            </a:prstGeom>
            <a:noFill/>
            <a:ln>
              <a:solidFill>
                <a:srgbClr val="000000"/>
              </a:solidFill>
              <a:round/>
              <a:headEnd len="lg" type="triangle" w="lg"/>
            </a:ln>
            <a:effectLst>
              <a:outerShdw algn="br" blurRad="38160" dir="2700000" dist="25455" rotWithShape="0">
                <a:srgbClr val="000000">
                  <a:alpha val="60000"/>
                </a:srgb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651" name="TextBox 33"/>
            <p:cNvSpPr/>
            <p:nvPr/>
          </p:nvSpPr>
          <p:spPr>
            <a:xfrm>
              <a:off x="3665160" y="2844720"/>
              <a:ext cx="16164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interrupt, yield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52" name="Group 42"/>
          <p:cNvGrpSpPr/>
          <p:nvPr/>
        </p:nvGrpSpPr>
        <p:grpSpPr>
          <a:xfrm>
            <a:off x="7056720" y="2971440"/>
            <a:ext cx="2179440" cy="1027800"/>
            <a:chOff x="7056720" y="2971440"/>
            <a:chExt cx="2179440" cy="1027800"/>
          </a:xfrm>
        </p:grpSpPr>
        <p:cxnSp>
          <p:nvCxnSpPr>
            <p:cNvPr id="653" name="Straight Arrow Connector 20"/>
            <p:cNvCxnSpPr>
              <a:stCxn id="640" idx="7"/>
              <a:endCxn id="641" idx="4"/>
            </p:cNvCxnSpPr>
            <p:nvPr/>
          </p:nvCxnSpPr>
          <p:spPr>
            <a:xfrm flipV="1">
              <a:off x="7056720" y="2971440"/>
              <a:ext cx="632520" cy="87444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654" name="TextBox 38"/>
            <p:cNvSpPr/>
            <p:nvPr/>
          </p:nvSpPr>
          <p:spPr>
            <a:xfrm>
              <a:off x="7315200" y="3352680"/>
              <a:ext cx="1920960" cy="646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return from main,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exit, terminated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55" name="Group 19"/>
          <p:cNvGrpSpPr/>
          <p:nvPr/>
        </p:nvGrpSpPr>
        <p:grpSpPr>
          <a:xfrm>
            <a:off x="5380200" y="4495680"/>
            <a:ext cx="2585160" cy="857880"/>
            <a:chOff x="5380200" y="4495680"/>
            <a:chExt cx="2585160" cy="857880"/>
          </a:xfrm>
        </p:grpSpPr>
        <p:cxnSp>
          <p:nvCxnSpPr>
            <p:cNvPr id="656" name="Straight Arrow Connector 21"/>
            <p:cNvCxnSpPr/>
            <p:nvPr/>
          </p:nvCxnSpPr>
          <p:spPr>
            <a:xfrm flipH="1">
              <a:off x="5380200" y="4495680"/>
              <a:ext cx="868320" cy="85824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657" name="TextBox 22"/>
            <p:cNvSpPr/>
            <p:nvPr/>
          </p:nvSpPr>
          <p:spPr>
            <a:xfrm>
              <a:off x="5929560" y="4825080"/>
              <a:ext cx="20358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wait, I/O operation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658" name="Group 23"/>
          <p:cNvGrpSpPr/>
          <p:nvPr/>
        </p:nvGrpSpPr>
        <p:grpSpPr>
          <a:xfrm>
            <a:off x="1737720" y="4495680"/>
            <a:ext cx="2025720" cy="857880"/>
            <a:chOff x="1737720" y="4495680"/>
            <a:chExt cx="2025720" cy="857880"/>
          </a:xfrm>
        </p:grpSpPr>
        <p:cxnSp>
          <p:nvCxnSpPr>
            <p:cNvPr id="659" name="Straight Arrow Connector 24"/>
            <p:cNvCxnSpPr/>
            <p:nvPr/>
          </p:nvCxnSpPr>
          <p:spPr>
            <a:xfrm flipH="1" flipV="1">
              <a:off x="2895480" y="4495680"/>
              <a:ext cx="868320" cy="85824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660" name="TextBox 25"/>
            <p:cNvSpPr/>
            <p:nvPr/>
          </p:nvSpPr>
          <p:spPr>
            <a:xfrm>
              <a:off x="1737720" y="4686840"/>
              <a:ext cx="1654920" cy="646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process or 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I/O completion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1" dur="indefinite" restart="never" nodeType="tmRoot">
          <p:childTnLst>
            <p:seq>
              <p:cTn id="372" dur="indefinite" nodeType="mainSeq">
                <p:childTnLst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Terminating Processes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	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6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Process becomes terminated for one of three reasons: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Returning from the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main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routine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Calling the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exit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function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Receiving a signal whose default action is to terminate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exit(int status)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Terminates with an </a:t>
            </a: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exit status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of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status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Convention: normal return status is 0, nonzero on error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Another way to explicitly set the exit status is to return an integer value from the main routine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exit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is called </a:t>
            </a: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Calibri"/>
              </a:rPr>
              <a:t>once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but </a:t>
            </a: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Calibri"/>
              </a:rPr>
              <a:t>never</a:t>
            </a:r>
            <a:r>
              <a:rPr b="0" lang="en-US" sz="2400" strike="noStrike" u="none">
                <a:solidFill>
                  <a:srgbClr val="ff0000"/>
                </a:solidFill>
                <a:effectLst/>
                <a:uFillTx/>
                <a:latin typeface="Calibri"/>
              </a:rPr>
              <a:t>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returns.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7" dur="indefinite" restart="never" nodeType="tmRoot">
          <p:childTnLst>
            <p:seq>
              <p:cTn id="378" dur="indefinite" nodeType="mainSeq">
                <p:childTnLst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Operating System Modes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Kernel Mode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unrestricted access to hardware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mediates all hardware access (access control)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can execute privileged instructions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4648320" y="1676520"/>
            <a:ext cx="39315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User Mode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0" name="PlaceHolder 5"/>
          <p:cNvSpPr>
            <a:spLocks noGrp="1"/>
          </p:cNvSpPr>
          <p:nvPr>
            <p:ph/>
          </p:nvPr>
        </p:nvSpPr>
        <p:spPr>
          <a:xfrm>
            <a:off x="4648320" y="2438280"/>
            <a:ext cx="469368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must ask kernel to access hw (system call)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attempts to execute privileged instructions cause exceptions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1" name="Rectangle 6"/>
          <p:cNvSpPr/>
          <p:nvPr/>
        </p:nvSpPr>
        <p:spPr>
          <a:xfrm>
            <a:off x="457200" y="5029200"/>
            <a:ext cx="8381520" cy="15998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2" name="Content Placeholder 2"/>
          <p:cNvSpPr/>
          <p:nvPr/>
        </p:nvSpPr>
        <p:spPr>
          <a:xfrm>
            <a:off x="454320" y="5567040"/>
            <a:ext cx="8686440" cy="1062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Operating system mode is set in hardware, can't be changed by user-level code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>
                <p:childTnLst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Operating System Goals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5257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Reliability: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they operating system should do what you want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Availability: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operating system should respond to user input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Security: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system should not be (easily) corrupted by an attacker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Portability: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operating system should be easy to move to new hardware platforms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Performance: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operating system should impose minimal overhead, the UI should be responsive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Adoption: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people should use the operating system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Processes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38088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</a:t>
            </a:r>
            <a:r>
              <a:rPr b="1" i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program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is a file containing code + data that describes a computation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 </a:t>
            </a:r>
            <a:r>
              <a:rPr b="1" i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process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is an instance of a running program.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One of the most profound ideas in computer science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Not the same as “program” or “processor”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17" name="Group 11"/>
          <p:cNvGrpSpPr/>
          <p:nvPr/>
        </p:nvGrpSpPr>
        <p:grpSpPr>
          <a:xfrm>
            <a:off x="7086600" y="5562720"/>
            <a:ext cx="1676160" cy="990360"/>
            <a:chOff x="7086600" y="5562720"/>
            <a:chExt cx="1676160" cy="990360"/>
          </a:xfrm>
        </p:grpSpPr>
        <p:sp>
          <p:nvSpPr>
            <p:cNvPr id="118" name="Rectangle 4"/>
            <p:cNvSpPr/>
            <p:nvPr/>
          </p:nvSpPr>
          <p:spPr>
            <a:xfrm>
              <a:off x="7086600" y="5562720"/>
              <a:ext cx="1676160" cy="990360"/>
            </a:xfrm>
            <a:prstGeom prst="rect">
              <a:avLst/>
            </a:prstGeom>
            <a:solidFill>
              <a:srgbClr val="917dd0"/>
            </a:solidFill>
            <a:ln>
              <a:solidFill>
                <a:srgbClr val="6b5c99"/>
              </a:solidFill>
              <a:round/>
              <a:tailEnd len="med" type="arrow" w="me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/>
          </p:style>
          <p:txBody>
            <a:bodyPr lIns="90000" rIns="90000" tIns="45000" bIns="45000" anchor="t" anchorCtr="1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rPr>
                <a:t>CPU</a:t>
              </a:r>
              <a:endParaRPr b="0" lang="en-US" sz="1800" strike="noStrike" u="none">
                <a:solidFill>
                  <a:srgbClr val="ffffff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9" name="Rectangle 2"/>
            <p:cNvSpPr/>
            <p:nvPr/>
          </p:nvSpPr>
          <p:spPr>
            <a:xfrm>
              <a:off x="7272720" y="6019920"/>
              <a:ext cx="1303560" cy="30456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521b92"/>
              </a:solidFill>
              <a:round/>
              <a:tailEnd len="med" type="arrow" w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Registers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20" name="Group 7"/>
          <p:cNvGrpSpPr/>
          <p:nvPr/>
        </p:nvGrpSpPr>
        <p:grpSpPr>
          <a:xfrm>
            <a:off x="7086600" y="3581280"/>
            <a:ext cx="1676160" cy="1904760"/>
            <a:chOff x="7086600" y="3581280"/>
            <a:chExt cx="1676160" cy="1904760"/>
          </a:xfrm>
        </p:grpSpPr>
        <p:sp>
          <p:nvSpPr>
            <p:cNvPr id="121" name="Rectangle 1"/>
            <p:cNvSpPr/>
            <p:nvPr/>
          </p:nvSpPr>
          <p:spPr>
            <a:xfrm>
              <a:off x="7086600" y="3581280"/>
              <a:ext cx="1676160" cy="1904760"/>
            </a:xfrm>
            <a:prstGeom prst="rect">
              <a:avLst/>
            </a:prstGeom>
            <a:gradFill rotWithShape="0">
              <a:gsLst>
                <a:gs pos="0">
                  <a:srgbClr val="bfb0e2"/>
                </a:gs>
                <a:gs pos="45000">
                  <a:srgbClr val="cebdf3"/>
                </a:gs>
                <a:gs pos="100000">
                  <a:srgbClr val="e4daf9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8b58d2"/>
              </a:solidFill>
              <a:round/>
              <a:tailEnd len="med" type="arrow" w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/>
          </p:style>
          <p:txBody>
            <a:bodyPr lIns="90000" rIns="90000" tIns="45000" bIns="45000" anchor="t" anchorCtr="1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rPr>
                <a:t>Memory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2" name="Rectangle 6"/>
            <p:cNvSpPr/>
            <p:nvPr/>
          </p:nvSpPr>
          <p:spPr>
            <a:xfrm>
              <a:off x="7253640" y="4151880"/>
              <a:ext cx="1303560" cy="30456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round/>
              <a:tailEnd len="med" type="arrow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Stack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3" name="Rectangle 8"/>
            <p:cNvSpPr/>
            <p:nvPr/>
          </p:nvSpPr>
          <p:spPr>
            <a:xfrm>
              <a:off x="7253640" y="4456440"/>
              <a:ext cx="1303560" cy="30456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round/>
              <a:tailEnd len="med" type="arrow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Heap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4" name="Rectangle 9"/>
            <p:cNvSpPr/>
            <p:nvPr/>
          </p:nvSpPr>
          <p:spPr>
            <a:xfrm>
              <a:off x="7253640" y="5029200"/>
              <a:ext cx="1303560" cy="30456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round/>
              <a:tailEnd len="med" type="arrow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Code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5" name="Rectangle 10"/>
            <p:cNvSpPr/>
            <p:nvPr/>
          </p:nvSpPr>
          <p:spPr>
            <a:xfrm>
              <a:off x="7253640" y="4745160"/>
              <a:ext cx="1303560" cy="30456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round/>
              <a:tailEnd len="med" type="arrow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Linux Process Hierarchy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27" name="Group 32"/>
          <p:cNvGrpSpPr/>
          <p:nvPr/>
        </p:nvGrpSpPr>
        <p:grpSpPr>
          <a:xfrm>
            <a:off x="1790640" y="5248800"/>
            <a:ext cx="3886200" cy="1143000"/>
            <a:chOff x="1790640" y="5248800"/>
            <a:chExt cx="3886200" cy="1143000"/>
          </a:xfrm>
        </p:grpSpPr>
        <p:sp>
          <p:nvSpPr>
            <p:cNvPr id="128" name="Oval 7"/>
            <p:cNvSpPr/>
            <p:nvPr/>
          </p:nvSpPr>
          <p:spPr>
            <a:xfrm>
              <a:off x="4000680" y="5858640"/>
              <a:ext cx="1676160" cy="533160"/>
            </a:xfrm>
            <a:prstGeom prst="ellipse">
              <a:avLst/>
            </a:prstGeom>
            <a:solidFill>
              <a:srgbClr val="f6f5bd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Grandchild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9" name="Oval 8"/>
            <p:cNvSpPr/>
            <p:nvPr/>
          </p:nvSpPr>
          <p:spPr>
            <a:xfrm>
              <a:off x="1790640" y="5858640"/>
              <a:ext cx="1676160" cy="533160"/>
            </a:xfrm>
            <a:prstGeom prst="ellipse">
              <a:avLst/>
            </a:prstGeom>
            <a:solidFill>
              <a:srgbClr val="f6f5bd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Grandchild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0" name="Line 16"/>
            <p:cNvSpPr/>
            <p:nvPr/>
          </p:nvSpPr>
          <p:spPr>
            <a:xfrm>
              <a:off x="3924000" y="5248800"/>
              <a:ext cx="914400" cy="609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1" name="Line 17"/>
            <p:cNvSpPr/>
            <p:nvPr/>
          </p:nvSpPr>
          <p:spPr>
            <a:xfrm flipH="1">
              <a:off x="2705040" y="5248800"/>
              <a:ext cx="838080" cy="609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32" name="Group 28"/>
          <p:cNvGrpSpPr/>
          <p:nvPr/>
        </p:nvGrpSpPr>
        <p:grpSpPr>
          <a:xfrm>
            <a:off x="114480" y="2962800"/>
            <a:ext cx="3657240" cy="1295280"/>
            <a:chOff x="114480" y="2962800"/>
            <a:chExt cx="3657240" cy="1295280"/>
          </a:xfrm>
        </p:grpSpPr>
        <p:sp>
          <p:nvSpPr>
            <p:cNvPr id="133" name="Line 18"/>
            <p:cNvSpPr/>
            <p:nvPr/>
          </p:nvSpPr>
          <p:spPr>
            <a:xfrm flipH="1">
              <a:off x="2019240" y="2962800"/>
              <a:ext cx="1752480" cy="68580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4" name="Oval 19"/>
            <p:cNvSpPr/>
            <p:nvPr/>
          </p:nvSpPr>
          <p:spPr>
            <a:xfrm>
              <a:off x="114480" y="3496320"/>
              <a:ext cx="2133360" cy="76176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rgbClr val="000000"/>
              </a:solidFill>
              <a:prstDash val="sysDot"/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Daemon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algn="ctr" defTabSz="914400">
                <a:lnSpc>
                  <a:spcPct val="100000"/>
                </a:lnSpc>
              </a:pPr>
              <a:r>
                <a:rPr b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e.g. </a:t>
              </a:r>
              <a:r>
                <a:rPr b="1" lang="en-US" sz="20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httpd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35" name="Group 2"/>
          <p:cNvGrpSpPr/>
          <p:nvPr/>
        </p:nvGrpSpPr>
        <p:grpSpPr>
          <a:xfrm>
            <a:off x="3695760" y="1591200"/>
            <a:ext cx="1676160" cy="1523880"/>
            <a:chOff x="3695760" y="1591200"/>
            <a:chExt cx="1676160" cy="1523880"/>
          </a:xfrm>
        </p:grpSpPr>
        <p:sp>
          <p:nvSpPr>
            <p:cNvPr id="136" name="Oval 12"/>
            <p:cNvSpPr/>
            <p:nvPr/>
          </p:nvSpPr>
          <p:spPr>
            <a:xfrm>
              <a:off x="3695760" y="1591200"/>
              <a:ext cx="1676160" cy="5331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000000"/>
              </a:solidFill>
              <a:prstDash val="sysDot"/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20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[0]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7" name="Line 13"/>
            <p:cNvSpPr/>
            <p:nvPr/>
          </p:nvSpPr>
          <p:spPr>
            <a:xfrm>
              <a:off x="4533840" y="2124360"/>
              <a:ext cx="360" cy="457200"/>
            </a:xfrm>
            <a:prstGeom prst="line">
              <a:avLst/>
            </a:prstGeom>
            <a:ln w="25400">
              <a:solidFill>
                <a:srgbClr val="000000"/>
              </a:solidFill>
              <a:prstDash val="dot"/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38" name="Oval 11"/>
            <p:cNvSpPr/>
            <p:nvPr/>
          </p:nvSpPr>
          <p:spPr>
            <a:xfrm>
              <a:off x="3695760" y="2581920"/>
              <a:ext cx="1676160" cy="533160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20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init [1]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39" name="Group 31"/>
          <p:cNvGrpSpPr/>
          <p:nvPr/>
        </p:nvGrpSpPr>
        <p:grpSpPr>
          <a:xfrm>
            <a:off x="876240" y="4181760"/>
            <a:ext cx="6502320" cy="1067040"/>
            <a:chOff x="876240" y="4181760"/>
            <a:chExt cx="6502320" cy="1067040"/>
          </a:xfrm>
        </p:grpSpPr>
        <p:sp>
          <p:nvSpPr>
            <p:cNvPr id="140" name="Oval 5"/>
            <p:cNvSpPr/>
            <p:nvPr/>
          </p:nvSpPr>
          <p:spPr>
            <a:xfrm>
              <a:off x="2933640" y="4715640"/>
              <a:ext cx="1676160" cy="533160"/>
            </a:xfrm>
            <a:prstGeom prst="ellipse">
              <a:avLst/>
            </a:prstGeom>
            <a:solidFill>
              <a:srgbClr val="f6f5bd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Child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1" name="Oval 6"/>
            <p:cNvSpPr/>
            <p:nvPr/>
          </p:nvSpPr>
          <p:spPr>
            <a:xfrm>
              <a:off x="876240" y="4715640"/>
              <a:ext cx="1676160" cy="533160"/>
            </a:xfrm>
            <a:prstGeom prst="ellipse">
              <a:avLst/>
            </a:prstGeom>
            <a:solidFill>
              <a:srgbClr val="f6f5bd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Child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2" name="Line 9"/>
            <p:cNvSpPr/>
            <p:nvPr/>
          </p:nvSpPr>
          <p:spPr>
            <a:xfrm flipH="1">
              <a:off x="2247840" y="4181760"/>
              <a:ext cx="990360" cy="60984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3" name="Line 15"/>
            <p:cNvSpPr/>
            <p:nvPr/>
          </p:nvSpPr>
          <p:spPr>
            <a:xfrm>
              <a:off x="3771720" y="4258080"/>
              <a:ext cx="360" cy="45720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4" name="Oval 5"/>
            <p:cNvSpPr/>
            <p:nvPr/>
          </p:nvSpPr>
          <p:spPr>
            <a:xfrm>
              <a:off x="5702400" y="4715640"/>
              <a:ext cx="1676160" cy="533160"/>
            </a:xfrm>
            <a:prstGeom prst="ellipse">
              <a:avLst/>
            </a:prstGeom>
            <a:solidFill>
              <a:srgbClr val="f6f5bd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Child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5" name="Line 15"/>
            <p:cNvSpPr/>
            <p:nvPr/>
          </p:nvSpPr>
          <p:spPr>
            <a:xfrm>
              <a:off x="6540480" y="4258080"/>
              <a:ext cx="360" cy="45720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46" name="Group 29"/>
          <p:cNvGrpSpPr/>
          <p:nvPr/>
        </p:nvGrpSpPr>
        <p:grpSpPr>
          <a:xfrm>
            <a:off x="2933640" y="3115080"/>
            <a:ext cx="1676160" cy="1143000"/>
            <a:chOff x="2933640" y="3115080"/>
            <a:chExt cx="1676160" cy="1143000"/>
          </a:xfrm>
        </p:grpSpPr>
        <p:sp>
          <p:nvSpPr>
            <p:cNvPr id="147" name="Oval 3"/>
            <p:cNvSpPr/>
            <p:nvPr/>
          </p:nvSpPr>
          <p:spPr>
            <a:xfrm>
              <a:off x="2933640" y="3724920"/>
              <a:ext cx="1676160" cy="533160"/>
            </a:xfrm>
            <a:prstGeom prst="ellipse">
              <a:avLst/>
            </a:prstGeom>
            <a:solidFill>
              <a:srgbClr val="f6f5bd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Login shell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8" name="Line 14"/>
            <p:cNvSpPr/>
            <p:nvPr/>
          </p:nvSpPr>
          <p:spPr>
            <a:xfrm flipH="1">
              <a:off x="4076640" y="3115080"/>
              <a:ext cx="380880" cy="30492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49" name="Line 14"/>
            <p:cNvSpPr/>
            <p:nvPr/>
          </p:nvSpPr>
          <p:spPr>
            <a:xfrm flipH="1">
              <a:off x="3619440" y="3559680"/>
              <a:ext cx="228600" cy="1648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0" name="TextBox 25"/>
            <p:cNvSpPr/>
            <p:nvPr/>
          </p:nvSpPr>
          <p:spPr>
            <a:xfrm flipH="1" rot="8700000">
              <a:off x="3844800" y="3368160"/>
              <a:ext cx="34848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…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51" name="Group 30"/>
          <p:cNvGrpSpPr/>
          <p:nvPr/>
        </p:nvGrpSpPr>
        <p:grpSpPr>
          <a:xfrm>
            <a:off x="4915080" y="3102480"/>
            <a:ext cx="2437920" cy="1155600"/>
            <a:chOff x="4915080" y="3102480"/>
            <a:chExt cx="2437920" cy="1155600"/>
          </a:xfrm>
        </p:grpSpPr>
        <p:sp>
          <p:nvSpPr>
            <p:cNvPr id="152" name="Oval 3"/>
            <p:cNvSpPr/>
            <p:nvPr/>
          </p:nvSpPr>
          <p:spPr>
            <a:xfrm>
              <a:off x="5676840" y="3724920"/>
              <a:ext cx="1676160" cy="533160"/>
            </a:xfrm>
            <a:prstGeom prst="ellipse">
              <a:avLst/>
            </a:prstGeom>
            <a:solidFill>
              <a:srgbClr val="f6f5bd"/>
            </a:solidFill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20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Login shell</a:t>
              </a:r>
              <a:endPara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3" name="Line 14"/>
            <p:cNvSpPr/>
            <p:nvPr/>
          </p:nvSpPr>
          <p:spPr>
            <a:xfrm>
              <a:off x="4952880" y="3102480"/>
              <a:ext cx="402120" cy="31752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4" name="TextBox 22"/>
            <p:cNvSpPr/>
            <p:nvPr/>
          </p:nvSpPr>
          <p:spPr>
            <a:xfrm>
              <a:off x="4915080" y="3420000"/>
              <a:ext cx="425880" cy="5234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2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…</a:t>
              </a:r>
              <a:endParaRPr b="0" lang="en-US" sz="2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5" name="TextBox 23"/>
            <p:cNvSpPr/>
            <p:nvPr/>
          </p:nvSpPr>
          <p:spPr>
            <a:xfrm rot="13380000">
              <a:off x="5260680" y="3368160"/>
              <a:ext cx="338040" cy="366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…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6" name="Line 14"/>
            <p:cNvSpPr/>
            <p:nvPr/>
          </p:nvSpPr>
          <p:spPr>
            <a:xfrm>
              <a:off x="5600520" y="3593880"/>
              <a:ext cx="304920" cy="2098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57" name="TextBox 27"/>
          <p:cNvSpPr/>
          <p:nvPr/>
        </p:nvSpPr>
        <p:spPr>
          <a:xfrm>
            <a:off x="6286680" y="5858640"/>
            <a:ext cx="2793600" cy="92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Note: you can view the hierarchy using the Linux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pstree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command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8" name="TextBox 33"/>
          <p:cNvSpPr/>
          <p:nvPr/>
        </p:nvSpPr>
        <p:spPr>
          <a:xfrm>
            <a:off x="6286680" y="5325120"/>
            <a:ext cx="2793600" cy="64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each process has a unique process id (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alibri"/>
              </a:rPr>
              <a:t>pid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" dur="indefinite" restart="never" nodeType="tmRoot">
          <p:childTnLst>
            <p:seq>
              <p:cTn id="34" dur="indefinite" nodeType="mainSeq">
                <p:childTnLst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en-US" sz="4000" spc="-99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pstree</a:t>
            </a:r>
            <a:r>
              <a:rPr b="0" lang="en-US" sz="4000" spc="-99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 on the course vm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sldNum" idx="3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B34EC940-1378-46FF-961E-8D5226024687}" type="slidenum">
              <a:rPr b="1" lang="en-US" sz="1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8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61" name="TextBox 3"/>
          <p:cNvSpPr/>
          <p:nvPr/>
        </p:nvSpPr>
        <p:spPr>
          <a:xfrm>
            <a:off x="457920" y="1523880"/>
            <a:ext cx="8228520" cy="5078520"/>
          </a:xfrm>
          <a:prstGeom prst="rect">
            <a:avLst/>
          </a:prstGeom>
          <a:solidFill>
            <a:srgbClr val="d1c7f6"/>
          </a:solidFill>
          <a:ln>
            <a:solidFill>
              <a:srgbClr val="9a93b5"/>
            </a:solidFill>
            <a:rou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[ebac2018@pom-itb-cs2 ~]$ pstree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systemd─┬─NetworkManager───2*[{NetworkManager}]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        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        ├─attacklab-repor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        ├─attacklab-reque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        ├─attacklab-resul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        ├─attacklab.pl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        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        ├─crond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        ├─cupsd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        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        ├─sshd─┬─sshd───sshd───bash───pstree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        │      └─28*[sshd───sshd───sftp-server]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        ├─systemd-journal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        ├─systemd-logind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        ├─systemd-udevd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	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 …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Consolas"/>
              </a:rPr>
              <a:t>        └─xdg-permission-───2*[{xdg-permission-}]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Creating Processes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Parent process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creates a new running 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child process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 calling </a:t>
            </a: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fork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fork(void)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Returns 0 to the child process, child’s PID to parent process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Child is </a:t>
            </a:r>
            <a:r>
              <a:rPr b="0" i="1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almost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 identical to parent: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Child get an identical (but separate) copy of the parent’s virtual address space.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Child gets identical copies of the parent’s open file descriptors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Child has a different PID than the parent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60"/>
              </a:spcBef>
              <a:buNone/>
              <a:tabLst>
                <a:tab algn="l" pos="0"/>
              </a:tabLst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fork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is interesting (and often confusing) because </a:t>
            </a:r>
            <a:br>
              <a:rPr sz="2400"/>
            </a:b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it is called </a:t>
            </a:r>
            <a:r>
              <a:rPr b="1" i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once</a:t>
            </a:r>
            <a:r>
              <a:rPr b="0" i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but returns </a:t>
            </a:r>
            <a:r>
              <a:rPr b="1" i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twice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3" dur="indefinite" restart="never" nodeType="tmRoot">
          <p:childTnLst>
            <p:seq>
              <p:cTn id="64" dur="indefinite" nodeType="mainSeq">
                <p:childTnLst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24756</TotalTime>
  <Application>LibreOffice/25.2.1.2$Linux_X86_64 LibreOffice_project/d3abf4aee5fd705e4a92bba33a32f40bc4e56f49</Application>
  <AppVersion>15.0000</AppVersion>
  <Words>2833</Words>
  <Paragraphs>724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2019-04-01T18:19:21Z</dcterms:created>
  <dc:creator>Eleanor  Birrell</dc:creator>
  <dc:description/>
  <dc:language>en-US</dc:language>
  <cp:lastModifiedBy/>
  <cp:lastPrinted>2020-03-27T23:05:03Z</cp:lastPrinted>
  <dcterms:modified xsi:type="dcterms:W3CDTF">2025-03-27T12:45:37Z</dcterms:modified>
  <cp:revision>123</cp:revision>
  <dc:subject/>
  <dc:title>Lecture 18: Processes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2</vt:i4>
  </property>
  <property fmtid="{D5CDD505-2E9C-101B-9397-08002B2CF9AE}" pid="3" name="Notes">
    <vt:i4>15</vt:i4>
  </property>
  <property fmtid="{D5CDD505-2E9C-101B-9397-08002B2CF9AE}" pid="4" name="PresentationFormat">
    <vt:lpwstr>On-screen Show (4:3)</vt:lpwstr>
  </property>
  <property fmtid="{D5CDD505-2E9C-101B-9397-08002B2CF9AE}" pid="5" name="Slides">
    <vt:i4>37</vt:i4>
  </property>
</Properties>
</file>