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490" r:id="rId3"/>
    <p:sldId id="489" r:id="rId4"/>
    <p:sldId id="561" r:id="rId5"/>
    <p:sldId id="552" r:id="rId6"/>
    <p:sldId id="504" r:id="rId7"/>
    <p:sldId id="518" r:id="rId8"/>
    <p:sldId id="517" r:id="rId9"/>
    <p:sldId id="519" r:id="rId10"/>
    <p:sldId id="564" r:id="rId11"/>
    <p:sldId id="506" r:id="rId12"/>
    <p:sldId id="566" r:id="rId13"/>
    <p:sldId id="567" r:id="rId14"/>
    <p:sldId id="520" r:id="rId15"/>
    <p:sldId id="521" r:id="rId16"/>
    <p:sldId id="522" r:id="rId17"/>
    <p:sldId id="523" r:id="rId18"/>
    <p:sldId id="568" r:id="rId19"/>
    <p:sldId id="565" r:id="rId20"/>
    <p:sldId id="526" r:id="rId21"/>
    <p:sldId id="562" r:id="rId22"/>
    <p:sldId id="569" r:id="rId23"/>
    <p:sldId id="531" r:id="rId24"/>
    <p:sldId id="532" r:id="rId25"/>
    <p:sldId id="534" r:id="rId26"/>
    <p:sldId id="558" r:id="rId27"/>
    <p:sldId id="56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96969"/>
    <a:srgbClr val="333333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903" autoAdjust="0"/>
    <p:restoredTop sz="88904" autoAdjust="0"/>
  </p:normalViewPr>
  <p:slideViewPr>
    <p:cSldViewPr>
      <p:cViewPr varScale="1">
        <p:scale>
          <a:sx n="109" d="100"/>
          <a:sy n="109" d="100"/>
        </p:scale>
        <p:origin x="12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6" y="16902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ountains:corei7mountain4x4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em:corei7mm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Macintosh%20HD:Users:droh:Google%20Drive:ics3:mountains:corei7mountain4x4.xlsx" TargetMode="External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45"/>
      <c:rAngAx val="0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98920968212"/>
          <c:y val="2.8386075383512899E-2"/>
          <c:w val="0.69976389617964396"/>
          <c:h val="0.921287118521949"/>
        </c:manualLayout>
      </c:layout>
      <c:surface3DChart>
        <c:wireframe val="0"/>
        <c:ser>
          <c:idx val="0"/>
          <c:order val="0"/>
          <c:tx>
            <c:strRef>
              <c:f>data!$A$2</c:f>
              <c:strCache>
                <c:ptCount val="1"/>
                <c:pt idx="0">
                  <c:v>128m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data!$B$2:$M$2</c:f>
              <c:numCache>
                <c:formatCode>General</c:formatCode>
                <c:ptCount val="12"/>
                <c:pt idx="0">
                  <c:v>8350</c:v>
                </c:pt>
                <c:pt idx="1">
                  <c:v>4750</c:v>
                </c:pt>
                <c:pt idx="2">
                  <c:v>3096</c:v>
                </c:pt>
                <c:pt idx="3">
                  <c:v>2286</c:v>
                </c:pt>
                <c:pt idx="4">
                  <c:v>1817</c:v>
                </c:pt>
                <c:pt idx="5">
                  <c:v>1512</c:v>
                </c:pt>
                <c:pt idx="6">
                  <c:v>1293</c:v>
                </c:pt>
                <c:pt idx="7">
                  <c:v>1131</c:v>
                </c:pt>
                <c:pt idx="8">
                  <c:v>1055</c:v>
                </c:pt>
                <c:pt idx="9">
                  <c:v>995</c:v>
                </c:pt>
                <c:pt idx="10">
                  <c:v>945</c:v>
                </c:pt>
                <c:pt idx="11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B9-844E-A6D9-4DC280E7540B}"/>
            </c:ext>
          </c:extLst>
        </c:ser>
        <c:ser>
          <c:idx val="1"/>
          <c:order val="1"/>
          <c:tx>
            <c:strRef>
              <c:f>data!$A$3</c:f>
              <c:strCache>
                <c:ptCount val="1"/>
                <c:pt idx="0">
                  <c:v>64m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data!$B$3:$M$3</c:f>
              <c:numCache>
                <c:formatCode>General</c:formatCode>
                <c:ptCount val="12"/>
                <c:pt idx="0">
                  <c:v>8352</c:v>
                </c:pt>
                <c:pt idx="1">
                  <c:v>4750</c:v>
                </c:pt>
                <c:pt idx="2">
                  <c:v>3092</c:v>
                </c:pt>
                <c:pt idx="3">
                  <c:v>2287</c:v>
                </c:pt>
                <c:pt idx="4">
                  <c:v>1816</c:v>
                </c:pt>
                <c:pt idx="5">
                  <c:v>1510</c:v>
                </c:pt>
                <c:pt idx="6">
                  <c:v>1291</c:v>
                </c:pt>
                <c:pt idx="7">
                  <c:v>1129</c:v>
                </c:pt>
                <c:pt idx="8">
                  <c:v>1051</c:v>
                </c:pt>
                <c:pt idx="9">
                  <c:v>989</c:v>
                </c:pt>
                <c:pt idx="10">
                  <c:v>938</c:v>
                </c:pt>
                <c:pt idx="11">
                  <c:v>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B9-844E-A6D9-4DC280E7540B}"/>
            </c:ext>
          </c:extLst>
        </c:ser>
        <c:ser>
          <c:idx val="2"/>
          <c:order val="2"/>
          <c:tx>
            <c:strRef>
              <c:f>data!$A$4</c:f>
              <c:strCache>
                <c:ptCount val="1"/>
                <c:pt idx="0">
                  <c:v>32m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data!$B$4:$M$4</c:f>
              <c:numCache>
                <c:formatCode>General</c:formatCode>
                <c:ptCount val="12"/>
                <c:pt idx="0">
                  <c:v>8406</c:v>
                </c:pt>
                <c:pt idx="1">
                  <c:v>4787</c:v>
                </c:pt>
                <c:pt idx="2">
                  <c:v>3098</c:v>
                </c:pt>
                <c:pt idx="3">
                  <c:v>2289</c:v>
                </c:pt>
                <c:pt idx="4">
                  <c:v>1823</c:v>
                </c:pt>
                <c:pt idx="5">
                  <c:v>1512</c:v>
                </c:pt>
                <c:pt idx="6">
                  <c:v>1295</c:v>
                </c:pt>
                <c:pt idx="7">
                  <c:v>1133</c:v>
                </c:pt>
                <c:pt idx="8">
                  <c:v>1052</c:v>
                </c:pt>
                <c:pt idx="9">
                  <c:v>989</c:v>
                </c:pt>
                <c:pt idx="10">
                  <c:v>938</c:v>
                </c:pt>
                <c:pt idx="1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5B9-844E-A6D9-4DC280E7540B}"/>
            </c:ext>
          </c:extLst>
        </c:ser>
        <c:ser>
          <c:idx val="3"/>
          <c:order val="3"/>
          <c:tx>
            <c:strRef>
              <c:f>data!$A$5</c:f>
              <c:strCache>
                <c:ptCount val="1"/>
                <c:pt idx="0">
                  <c:v>16m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data!$B$5:$M$5</c:f>
              <c:numCache>
                <c:formatCode>General</c:formatCode>
                <c:ptCount val="12"/>
                <c:pt idx="0">
                  <c:v>8556</c:v>
                </c:pt>
                <c:pt idx="1">
                  <c:v>4990</c:v>
                </c:pt>
                <c:pt idx="2">
                  <c:v>3204</c:v>
                </c:pt>
                <c:pt idx="3">
                  <c:v>2376</c:v>
                </c:pt>
                <c:pt idx="4">
                  <c:v>1891</c:v>
                </c:pt>
                <c:pt idx="5">
                  <c:v>1579</c:v>
                </c:pt>
                <c:pt idx="6">
                  <c:v>1356</c:v>
                </c:pt>
                <c:pt idx="7">
                  <c:v>1198</c:v>
                </c:pt>
                <c:pt idx="8">
                  <c:v>1127</c:v>
                </c:pt>
                <c:pt idx="9">
                  <c:v>1070</c:v>
                </c:pt>
                <c:pt idx="10">
                  <c:v>1028</c:v>
                </c:pt>
                <c:pt idx="11">
                  <c:v>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5B9-844E-A6D9-4DC280E7540B}"/>
            </c:ext>
          </c:extLst>
        </c:ser>
        <c:ser>
          <c:idx val="4"/>
          <c:order val="4"/>
          <c:tx>
            <c:strRef>
              <c:f>data!$A$6</c:f>
              <c:strCache>
                <c:ptCount val="1"/>
                <c:pt idx="0">
                  <c:v>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data!$B$6:$M$6</c:f>
              <c:numCache>
                <c:formatCode>General</c:formatCode>
                <c:ptCount val="12"/>
                <c:pt idx="0">
                  <c:v>8998</c:v>
                </c:pt>
                <c:pt idx="1">
                  <c:v>5447</c:v>
                </c:pt>
                <c:pt idx="2">
                  <c:v>3570</c:v>
                </c:pt>
                <c:pt idx="3">
                  <c:v>2643</c:v>
                </c:pt>
                <c:pt idx="4">
                  <c:v>2104</c:v>
                </c:pt>
                <c:pt idx="5">
                  <c:v>1743</c:v>
                </c:pt>
                <c:pt idx="6">
                  <c:v>1477</c:v>
                </c:pt>
                <c:pt idx="7">
                  <c:v>1300</c:v>
                </c:pt>
                <c:pt idx="8">
                  <c:v>1217</c:v>
                </c:pt>
                <c:pt idx="9">
                  <c:v>1158</c:v>
                </c:pt>
                <c:pt idx="10">
                  <c:v>1128</c:v>
                </c:pt>
                <c:pt idx="11">
                  <c:v>1096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5B9-844E-A6D9-4DC280E7540B}"/>
            </c:ext>
          </c:extLst>
        </c:ser>
        <c:ser>
          <c:idx val="5"/>
          <c:order val="5"/>
          <c:tx>
            <c:strRef>
              <c:f>data!$A$7</c:f>
              <c:strCache>
                <c:ptCount val="1"/>
                <c:pt idx="0">
                  <c:v>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data!$B$7:$M$7</c:f>
              <c:numCache>
                <c:formatCode>General</c:formatCode>
                <c:ptCount val="12"/>
                <c:pt idx="0">
                  <c:v>11494</c:v>
                </c:pt>
                <c:pt idx="1">
                  <c:v>7921</c:v>
                </c:pt>
                <c:pt idx="2">
                  <c:v>5664</c:v>
                </c:pt>
                <c:pt idx="3">
                  <c:v>4319</c:v>
                </c:pt>
                <c:pt idx="4">
                  <c:v>3524</c:v>
                </c:pt>
                <c:pt idx="5">
                  <c:v>2991</c:v>
                </c:pt>
                <c:pt idx="6">
                  <c:v>2592</c:v>
                </c:pt>
                <c:pt idx="7">
                  <c:v>2298</c:v>
                </c:pt>
                <c:pt idx="8">
                  <c:v>2208</c:v>
                </c:pt>
                <c:pt idx="9">
                  <c:v>2148</c:v>
                </c:pt>
                <c:pt idx="10">
                  <c:v>2117</c:v>
                </c:pt>
                <c:pt idx="11">
                  <c:v>2077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5B9-844E-A6D9-4DC280E7540B}"/>
            </c:ext>
          </c:extLst>
        </c:ser>
        <c:ser>
          <c:idx val="6"/>
          <c:order val="6"/>
          <c:tx>
            <c:strRef>
              <c:f>data!$A$8</c:f>
              <c:strCache>
                <c:ptCount val="1"/>
                <c:pt idx="0">
                  <c:v>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data!$B$8:$M$8</c:f>
              <c:numCache>
                <c:formatCode>General</c:formatCode>
                <c:ptCount val="12"/>
                <c:pt idx="0">
                  <c:v>12297</c:v>
                </c:pt>
                <c:pt idx="1">
                  <c:v>8417</c:v>
                </c:pt>
                <c:pt idx="2">
                  <c:v>5940</c:v>
                </c:pt>
                <c:pt idx="3">
                  <c:v>4573</c:v>
                </c:pt>
                <c:pt idx="4">
                  <c:v>3734</c:v>
                </c:pt>
                <c:pt idx="5">
                  <c:v>3174</c:v>
                </c:pt>
                <c:pt idx="6">
                  <c:v>2763</c:v>
                </c:pt>
                <c:pt idx="7">
                  <c:v>2446</c:v>
                </c:pt>
                <c:pt idx="8">
                  <c:v>2349</c:v>
                </c:pt>
                <c:pt idx="9">
                  <c:v>2272</c:v>
                </c:pt>
                <c:pt idx="10">
                  <c:v>2213</c:v>
                </c:pt>
                <c:pt idx="11">
                  <c:v>2160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5B9-844E-A6D9-4DC280E7540B}"/>
            </c:ext>
          </c:extLst>
        </c:ser>
        <c:ser>
          <c:idx val="7"/>
          <c:order val="7"/>
          <c:tx>
            <c:strRef>
              <c:f>data!$A$9</c:f>
              <c:strCache>
                <c:ptCount val="1"/>
                <c:pt idx="0">
                  <c:v>1024k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data!$B$9:$M$9</c:f>
              <c:numCache>
                <c:formatCode>General</c:formatCode>
                <c:ptCount val="12"/>
                <c:pt idx="0">
                  <c:v>12422</c:v>
                </c:pt>
                <c:pt idx="1">
                  <c:v>8398</c:v>
                </c:pt>
                <c:pt idx="2">
                  <c:v>5971</c:v>
                </c:pt>
                <c:pt idx="3">
                  <c:v>4569</c:v>
                </c:pt>
                <c:pt idx="4">
                  <c:v>3740</c:v>
                </c:pt>
                <c:pt idx="5">
                  <c:v>3172</c:v>
                </c:pt>
                <c:pt idx="6">
                  <c:v>2756</c:v>
                </c:pt>
                <c:pt idx="7">
                  <c:v>2446</c:v>
                </c:pt>
                <c:pt idx="8">
                  <c:v>2351</c:v>
                </c:pt>
                <c:pt idx="9">
                  <c:v>2271</c:v>
                </c:pt>
                <c:pt idx="10">
                  <c:v>2209</c:v>
                </c:pt>
                <c:pt idx="11">
                  <c:v>2162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D5B9-844E-A6D9-4DC280E7540B}"/>
            </c:ext>
          </c:extLst>
        </c:ser>
        <c:ser>
          <c:idx val="8"/>
          <c:order val="8"/>
          <c:tx>
            <c:strRef>
              <c:f>data!$A$10</c:f>
              <c:strCache>
                <c:ptCount val="1"/>
                <c:pt idx="0">
                  <c:v>512k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data!$B$10:$M$10</c:f>
              <c:numCache>
                <c:formatCode>General</c:formatCode>
                <c:ptCount val="12"/>
                <c:pt idx="0">
                  <c:v>12432</c:v>
                </c:pt>
                <c:pt idx="1">
                  <c:v>8472</c:v>
                </c:pt>
                <c:pt idx="2">
                  <c:v>5950</c:v>
                </c:pt>
                <c:pt idx="3">
                  <c:v>4573</c:v>
                </c:pt>
                <c:pt idx="4">
                  <c:v>3726</c:v>
                </c:pt>
                <c:pt idx="5">
                  <c:v>3165</c:v>
                </c:pt>
                <c:pt idx="6">
                  <c:v>2758</c:v>
                </c:pt>
                <c:pt idx="7">
                  <c:v>2447</c:v>
                </c:pt>
                <c:pt idx="8">
                  <c:v>2341</c:v>
                </c:pt>
                <c:pt idx="9">
                  <c:v>2267</c:v>
                </c:pt>
                <c:pt idx="10">
                  <c:v>2210</c:v>
                </c:pt>
                <c:pt idx="11">
                  <c:v>2162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D5B9-844E-A6D9-4DC280E7540B}"/>
            </c:ext>
          </c:extLst>
        </c:ser>
        <c:ser>
          <c:idx val="9"/>
          <c:order val="9"/>
          <c:tx>
            <c:strRef>
              <c:f>data!$A$11</c:f>
              <c:strCache>
                <c:ptCount val="1"/>
                <c:pt idx="0">
                  <c:v>256k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data!$B$11:$M$11</c:f>
              <c:numCache>
                <c:formatCode>General</c:formatCode>
                <c:ptCount val="12"/>
                <c:pt idx="0">
                  <c:v>12564</c:v>
                </c:pt>
                <c:pt idx="1">
                  <c:v>10037</c:v>
                </c:pt>
                <c:pt idx="2">
                  <c:v>8679</c:v>
                </c:pt>
                <c:pt idx="3">
                  <c:v>7175</c:v>
                </c:pt>
                <c:pt idx="4">
                  <c:v>5915</c:v>
                </c:pt>
                <c:pt idx="5">
                  <c:v>5022</c:v>
                </c:pt>
                <c:pt idx="6">
                  <c:v>4345</c:v>
                </c:pt>
                <c:pt idx="7">
                  <c:v>3856</c:v>
                </c:pt>
                <c:pt idx="8">
                  <c:v>3895</c:v>
                </c:pt>
                <c:pt idx="9">
                  <c:v>3981</c:v>
                </c:pt>
                <c:pt idx="10">
                  <c:v>4001</c:v>
                </c:pt>
                <c:pt idx="11">
                  <c:v>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5B9-844E-A6D9-4DC280E7540B}"/>
            </c:ext>
          </c:extLst>
        </c:ser>
        <c:ser>
          <c:idx val="10"/>
          <c:order val="10"/>
          <c:tx>
            <c:strRef>
              <c:f>data!$A$12</c:f>
              <c:strCache>
                <c:ptCount val="1"/>
                <c:pt idx="0">
                  <c:v>128k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data!$B$12:$M$12</c:f>
              <c:numCache>
                <c:formatCode>General</c:formatCode>
                <c:ptCount val="12"/>
                <c:pt idx="0">
                  <c:v>12711</c:v>
                </c:pt>
                <c:pt idx="1">
                  <c:v>10750</c:v>
                </c:pt>
                <c:pt idx="2">
                  <c:v>10271</c:v>
                </c:pt>
                <c:pt idx="3">
                  <c:v>8649</c:v>
                </c:pt>
                <c:pt idx="4">
                  <c:v>7525</c:v>
                </c:pt>
                <c:pt idx="5">
                  <c:v>6374</c:v>
                </c:pt>
                <c:pt idx="6">
                  <c:v>5482</c:v>
                </c:pt>
                <c:pt idx="7">
                  <c:v>4854</c:v>
                </c:pt>
                <c:pt idx="8">
                  <c:v>4901</c:v>
                </c:pt>
                <c:pt idx="9">
                  <c:v>4933</c:v>
                </c:pt>
                <c:pt idx="10">
                  <c:v>4917</c:v>
                </c:pt>
                <c:pt idx="11">
                  <c:v>4924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5B9-844E-A6D9-4DC280E7540B}"/>
            </c:ext>
          </c:extLst>
        </c:ser>
        <c:ser>
          <c:idx val="11"/>
          <c:order val="11"/>
          <c:tx>
            <c:strRef>
              <c:f>data!$A$13</c:f>
              <c:strCache>
                <c:ptCount val="1"/>
                <c:pt idx="0">
                  <c:v>64k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data!$B$13:$M$13</c:f>
              <c:numCache>
                <c:formatCode>General</c:formatCode>
                <c:ptCount val="12"/>
                <c:pt idx="0">
                  <c:v>12687</c:v>
                </c:pt>
                <c:pt idx="1">
                  <c:v>10689</c:v>
                </c:pt>
                <c:pt idx="2">
                  <c:v>10208</c:v>
                </c:pt>
                <c:pt idx="3">
                  <c:v>8768</c:v>
                </c:pt>
                <c:pt idx="4">
                  <c:v>7570</c:v>
                </c:pt>
                <c:pt idx="5">
                  <c:v>6352</c:v>
                </c:pt>
                <c:pt idx="6">
                  <c:v>5460</c:v>
                </c:pt>
                <c:pt idx="7">
                  <c:v>4830</c:v>
                </c:pt>
                <c:pt idx="8">
                  <c:v>4885</c:v>
                </c:pt>
                <c:pt idx="9">
                  <c:v>4885</c:v>
                </c:pt>
                <c:pt idx="10">
                  <c:v>4823</c:v>
                </c:pt>
                <c:pt idx="11">
                  <c:v>4868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5B9-844E-A6D9-4DC280E7540B}"/>
            </c:ext>
          </c:extLst>
        </c:ser>
        <c:ser>
          <c:idx val="12"/>
          <c:order val="12"/>
          <c:tx>
            <c:strRef>
              <c:f>data!$A$14</c:f>
              <c:strCache>
                <c:ptCount val="1"/>
                <c:pt idx="0">
                  <c:v>32k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data!$B$14:$M$14</c:f>
              <c:numCache>
                <c:formatCode>General</c:formatCode>
                <c:ptCount val="12"/>
                <c:pt idx="0">
                  <c:v>14101</c:v>
                </c:pt>
                <c:pt idx="1">
                  <c:v>13686</c:v>
                </c:pt>
                <c:pt idx="2">
                  <c:v>13524</c:v>
                </c:pt>
                <c:pt idx="3">
                  <c:v>13092</c:v>
                </c:pt>
                <c:pt idx="4">
                  <c:v>13144</c:v>
                </c:pt>
                <c:pt idx="5">
                  <c:v>12771</c:v>
                </c:pt>
                <c:pt idx="6">
                  <c:v>12783</c:v>
                </c:pt>
                <c:pt idx="7">
                  <c:v>12466</c:v>
                </c:pt>
                <c:pt idx="8">
                  <c:v>12230</c:v>
                </c:pt>
                <c:pt idx="9">
                  <c:v>12716</c:v>
                </c:pt>
                <c:pt idx="10">
                  <c:v>12238</c:v>
                </c:pt>
                <c:pt idx="11">
                  <c:v>12409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D5B9-844E-A6D9-4DC280E7540B}"/>
            </c:ext>
          </c:extLst>
        </c:ser>
        <c:ser>
          <c:idx val="13"/>
          <c:order val="13"/>
          <c:tx>
            <c:strRef>
              <c:f>data!$A$15</c:f>
              <c:strCache>
                <c:ptCount val="1"/>
                <c:pt idx="0">
                  <c:v>16k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data!$B$15:$M$15</c:f>
              <c:numCache>
                <c:formatCode>General</c:formatCode>
                <c:ptCount val="12"/>
                <c:pt idx="0">
                  <c:v>13958</c:v>
                </c:pt>
                <c:pt idx="1">
                  <c:v>13986</c:v>
                </c:pt>
                <c:pt idx="2">
                  <c:v>13366</c:v>
                </c:pt>
                <c:pt idx="3">
                  <c:v>13033</c:v>
                </c:pt>
                <c:pt idx="4">
                  <c:v>12835</c:v>
                </c:pt>
                <c:pt idx="5">
                  <c:v>12409</c:v>
                </c:pt>
                <c:pt idx="6">
                  <c:v>11784</c:v>
                </c:pt>
                <c:pt idx="7">
                  <c:v>10833</c:v>
                </c:pt>
                <c:pt idx="8">
                  <c:v>10414</c:v>
                </c:pt>
                <c:pt idx="9">
                  <c:v>11543</c:v>
                </c:pt>
                <c:pt idx="10">
                  <c:v>10857</c:v>
                </c:pt>
                <c:pt idx="11">
                  <c:v>10129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D5B9-844E-A6D9-4DC280E7540B}"/>
            </c:ext>
          </c:extLst>
        </c:ser>
        <c:bandFmts/>
        <c:axId val="2125893432"/>
        <c:axId val="2125898968"/>
        <c:axId val="2125904328"/>
      </c:surface3DChart>
      <c:catAx>
        <c:axId val="2125893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Stride (x8 bytes)</a:t>
                </a:r>
              </a:p>
            </c:rich>
          </c:tx>
          <c:layout>
            <c:manualLayout>
              <c:xMode val="edge"/>
              <c:yMode val="edge"/>
              <c:x val="0.13657770709015099"/>
              <c:y val="0.8490940526443919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8968"/>
        <c:crosses val="autoZero"/>
        <c:auto val="1"/>
        <c:lblAlgn val="ctr"/>
        <c:lblOffset val="100"/>
        <c:noMultiLvlLbl val="0"/>
      </c:catAx>
      <c:valAx>
        <c:axId val="2125898968"/>
        <c:scaling>
          <c:orientation val="minMax"/>
          <c:max val="17000"/>
          <c:min val="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Read throughput (MB/s)</a:t>
                </a:r>
              </a:p>
              <a:p>
                <a:pPr>
                  <a:defRPr sz="1200">
                    <a:latin typeface="Arial"/>
                  </a:defRPr>
                </a:pPr>
                <a:endParaRPr lang="en-US" sz="1200">
                  <a:latin typeface="Arial"/>
                </a:endParaRPr>
              </a:p>
            </c:rich>
          </c:tx>
          <c:layout>
            <c:manualLayout>
              <c:xMode val="edge"/>
              <c:yMode val="edge"/>
              <c:x val="2.9427050902444098E-2"/>
              <c:y val="0.2617015621110019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3432"/>
        <c:crosses val="autoZero"/>
        <c:crossBetween val="midCat"/>
        <c:majorUnit val="2000"/>
        <c:minorUnit val="500"/>
      </c:valAx>
      <c:serAx>
        <c:axId val="2125904328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Size (bytes)</a:t>
                </a:r>
              </a:p>
            </c:rich>
          </c:tx>
          <c:layout>
            <c:manualLayout>
              <c:xMode val="edge"/>
              <c:yMode val="edge"/>
              <c:x val="0.64497276173811602"/>
              <c:y val="0.855644760091263"/>
            </c:manualLayout>
          </c:layout>
          <c:overlay val="0"/>
        </c:title>
        <c:majorTickMark val="out"/>
        <c:minorTickMark val="none"/>
        <c:tickLblPos val="nextTo"/>
        <c:txPr>
          <a:bodyPr rot="0" vert="horz" lIns="2">
            <a:spAutoFit/>
          </a:bodyPr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8968"/>
        <c:crosses val="autoZero"/>
        <c:tickLblSkip val="2"/>
        <c:tickMarkSkip val="1"/>
      </c:serAx>
    </c:plotArea>
    <c:plotVisOnly val="1"/>
    <c:dispBlanksAs val="zero"/>
    <c:showDLblsOverMax val="0"/>
  </c:chart>
  <c:spPr>
    <a:ln w="9525">
      <a:noFill/>
    </a:ln>
  </c:sp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0314691766918679"/>
          <c:y val="3.7605459283150205E-2"/>
          <c:w val="0.74833930904138535"/>
          <c:h val="0.78057003184784302"/>
        </c:manualLayout>
      </c:layout>
      <c:lineChart>
        <c:grouping val="standard"/>
        <c:varyColors val="0"/>
        <c:ser>
          <c:idx val="0"/>
          <c:order val="0"/>
          <c:tx>
            <c:strRef>
              <c:f>data!$B$1</c:f>
              <c:strCache>
                <c:ptCount val="1"/>
                <c:pt idx="0">
                  <c:v>jki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tar"/>
            <c:size val="8"/>
            <c:spPr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data!$B$2:$B$15</c:f>
              <c:numCache>
                <c:formatCode>General</c:formatCode>
                <c:ptCount val="14"/>
                <c:pt idx="0">
                  <c:v>4.8</c:v>
                </c:pt>
                <c:pt idx="1">
                  <c:v>4.68</c:v>
                </c:pt>
                <c:pt idx="2">
                  <c:v>4.6499999999999977</c:v>
                </c:pt>
                <c:pt idx="3">
                  <c:v>4.8</c:v>
                </c:pt>
                <c:pt idx="4">
                  <c:v>6.84</c:v>
                </c:pt>
                <c:pt idx="5">
                  <c:v>15.03</c:v>
                </c:pt>
                <c:pt idx="6">
                  <c:v>22.78</c:v>
                </c:pt>
                <c:pt idx="7">
                  <c:v>29.39</c:v>
                </c:pt>
                <c:pt idx="8">
                  <c:v>40.39</c:v>
                </c:pt>
                <c:pt idx="9">
                  <c:v>57.06</c:v>
                </c:pt>
                <c:pt idx="10">
                  <c:v>60.54</c:v>
                </c:pt>
                <c:pt idx="11">
                  <c:v>63.33</c:v>
                </c:pt>
                <c:pt idx="12">
                  <c:v>65.61</c:v>
                </c:pt>
                <c:pt idx="13">
                  <c:v>67.489999999999995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B2-5540-9C83-F1C824845938}"/>
            </c:ext>
          </c:extLst>
        </c:ser>
        <c:ser>
          <c:idx val="1"/>
          <c:order val="1"/>
          <c:tx>
            <c:strRef>
              <c:f>data!$C$1</c:f>
              <c:strCache>
                <c:ptCount val="1"/>
                <c:pt idx="0">
                  <c:v>kji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squar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data!$C$2:$C$15</c:f>
              <c:numCache>
                <c:formatCode>General</c:formatCode>
                <c:ptCount val="14"/>
                <c:pt idx="0">
                  <c:v>4.83</c:v>
                </c:pt>
                <c:pt idx="1">
                  <c:v>4.72</c:v>
                </c:pt>
                <c:pt idx="2">
                  <c:v>4.6399999999999997</c:v>
                </c:pt>
                <c:pt idx="3">
                  <c:v>4.6899999999999986</c:v>
                </c:pt>
                <c:pt idx="4">
                  <c:v>6.83</c:v>
                </c:pt>
                <c:pt idx="5">
                  <c:v>15.1</c:v>
                </c:pt>
                <c:pt idx="6">
                  <c:v>22.68</c:v>
                </c:pt>
                <c:pt idx="7">
                  <c:v>29.18</c:v>
                </c:pt>
                <c:pt idx="8">
                  <c:v>40.26</c:v>
                </c:pt>
                <c:pt idx="9">
                  <c:v>57.02</c:v>
                </c:pt>
                <c:pt idx="10">
                  <c:v>60.53</c:v>
                </c:pt>
                <c:pt idx="11">
                  <c:v>63.34</c:v>
                </c:pt>
                <c:pt idx="12">
                  <c:v>65.62</c:v>
                </c:pt>
                <c:pt idx="13">
                  <c:v>67.53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B2-5540-9C83-F1C824845938}"/>
            </c:ext>
          </c:extLst>
        </c:ser>
        <c:ser>
          <c:idx val="2"/>
          <c:order val="2"/>
          <c:tx>
            <c:strRef>
              <c:f>data!$D$1</c:f>
              <c:strCache>
                <c:ptCount val="1"/>
                <c:pt idx="0">
                  <c:v>ijk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x"/>
            <c:size val="8"/>
            <c:spPr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data!$D$2:$D$15</c:f>
              <c:numCache>
                <c:formatCode>General</c:formatCode>
                <c:ptCount val="14"/>
                <c:pt idx="0">
                  <c:v>3.75</c:v>
                </c:pt>
                <c:pt idx="1">
                  <c:v>4.08</c:v>
                </c:pt>
                <c:pt idx="2">
                  <c:v>4.33</c:v>
                </c:pt>
                <c:pt idx="3">
                  <c:v>4.45</c:v>
                </c:pt>
                <c:pt idx="4">
                  <c:v>4.45</c:v>
                </c:pt>
                <c:pt idx="5">
                  <c:v>4.45</c:v>
                </c:pt>
                <c:pt idx="6">
                  <c:v>4.45</c:v>
                </c:pt>
                <c:pt idx="7">
                  <c:v>4.47</c:v>
                </c:pt>
                <c:pt idx="8">
                  <c:v>7.73</c:v>
                </c:pt>
                <c:pt idx="9">
                  <c:v>18.77</c:v>
                </c:pt>
                <c:pt idx="10">
                  <c:v>20.36</c:v>
                </c:pt>
                <c:pt idx="11">
                  <c:v>21.67</c:v>
                </c:pt>
                <c:pt idx="12">
                  <c:v>22.76</c:v>
                </c:pt>
                <c:pt idx="13">
                  <c:v>23.71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B2-5540-9C83-F1C824845938}"/>
            </c:ext>
          </c:extLst>
        </c:ser>
        <c:ser>
          <c:idx val="3"/>
          <c:order val="3"/>
          <c:tx>
            <c:strRef>
              <c:f>data!$E$1</c:f>
              <c:strCache>
                <c:ptCount val="1"/>
                <c:pt idx="0">
                  <c:v>jik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circl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data!$E$2:$E$15</c:f>
              <c:numCache>
                <c:formatCode>General</c:formatCode>
                <c:ptCount val="14"/>
                <c:pt idx="0">
                  <c:v>3.93</c:v>
                </c:pt>
                <c:pt idx="1">
                  <c:v>4.1399999999999997</c:v>
                </c:pt>
                <c:pt idx="2">
                  <c:v>4.3599999999999977</c:v>
                </c:pt>
                <c:pt idx="3">
                  <c:v>4.47</c:v>
                </c:pt>
                <c:pt idx="4">
                  <c:v>4.5199999999999996</c:v>
                </c:pt>
                <c:pt idx="5">
                  <c:v>4.5599999999999996</c:v>
                </c:pt>
                <c:pt idx="6">
                  <c:v>4.57</c:v>
                </c:pt>
                <c:pt idx="7">
                  <c:v>4.5999999999999996</c:v>
                </c:pt>
                <c:pt idx="8">
                  <c:v>7.96</c:v>
                </c:pt>
                <c:pt idx="9">
                  <c:v>19.05</c:v>
                </c:pt>
                <c:pt idx="10">
                  <c:v>20.59</c:v>
                </c:pt>
                <c:pt idx="11">
                  <c:v>21.86</c:v>
                </c:pt>
                <c:pt idx="12">
                  <c:v>22.92</c:v>
                </c:pt>
                <c:pt idx="13">
                  <c:v>23.82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5B2-5540-9C83-F1C824845938}"/>
            </c:ext>
          </c:extLst>
        </c:ser>
        <c:ser>
          <c:idx val="4"/>
          <c:order val="4"/>
          <c:tx>
            <c:strRef>
              <c:f>data!$F$1</c:f>
              <c:strCache>
                <c:ptCount val="1"/>
                <c:pt idx="0">
                  <c:v>kij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plus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data!$F$2:$F$15</c:f>
              <c:numCache>
                <c:formatCode>General</c:formatCode>
                <c:ptCount val="14"/>
                <c:pt idx="0">
                  <c:v>1.86</c:v>
                </c:pt>
                <c:pt idx="1">
                  <c:v>1.78</c:v>
                </c:pt>
                <c:pt idx="2">
                  <c:v>2.14</c:v>
                </c:pt>
                <c:pt idx="3">
                  <c:v>2.2999999999999998</c:v>
                </c:pt>
                <c:pt idx="4">
                  <c:v>2.23</c:v>
                </c:pt>
                <c:pt idx="5">
                  <c:v>2.1800000000000002</c:v>
                </c:pt>
                <c:pt idx="6">
                  <c:v>2.14</c:v>
                </c:pt>
                <c:pt idx="7">
                  <c:v>2.12</c:v>
                </c:pt>
                <c:pt idx="8">
                  <c:v>2.12</c:v>
                </c:pt>
                <c:pt idx="9">
                  <c:v>2.13</c:v>
                </c:pt>
                <c:pt idx="10">
                  <c:v>2.13</c:v>
                </c:pt>
                <c:pt idx="11">
                  <c:v>2.14</c:v>
                </c:pt>
                <c:pt idx="12">
                  <c:v>2.16</c:v>
                </c:pt>
                <c:pt idx="13">
                  <c:v>2.2200000000000002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5B2-5540-9C83-F1C824845938}"/>
            </c:ext>
          </c:extLst>
        </c:ser>
        <c:ser>
          <c:idx val="5"/>
          <c:order val="5"/>
          <c:tx>
            <c:strRef>
              <c:f>data!$G$1</c:f>
              <c:strCache>
                <c:ptCount val="1"/>
                <c:pt idx="0">
                  <c:v>ikj</c:v>
                </c:pt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triangle"/>
            <c:size val="8"/>
            <c:spPr>
              <a:noFill/>
              <a:ln>
                <a:solidFill>
                  <a:schemeClr val="tx1"/>
                </a:solidFill>
              </a:ln>
            </c:spPr>
          </c:marker>
          <c:cat>
            <c:numRef>
              <c:f>data!$A$2:$A$15</c:f>
              <c:numCache>
                <c:formatCode>General</c:formatCode>
                <c:ptCount val="14"/>
                <c:pt idx="0">
                  <c:v>50</c:v>
                </c:pt>
                <c:pt idx="1">
                  <c:v>100</c:v>
                </c:pt>
                <c:pt idx="2">
                  <c:v>150</c:v>
                </c:pt>
                <c:pt idx="3">
                  <c:v>200</c:v>
                </c:pt>
                <c:pt idx="4">
                  <c:v>250</c:v>
                </c:pt>
                <c:pt idx="5">
                  <c:v>300</c:v>
                </c:pt>
                <c:pt idx="6">
                  <c:v>350</c:v>
                </c:pt>
                <c:pt idx="7">
                  <c:v>400</c:v>
                </c:pt>
                <c:pt idx="8">
                  <c:v>450</c:v>
                </c:pt>
                <c:pt idx="9">
                  <c:v>500</c:v>
                </c:pt>
                <c:pt idx="10">
                  <c:v>550</c:v>
                </c:pt>
                <c:pt idx="11">
                  <c:v>600</c:v>
                </c:pt>
                <c:pt idx="12">
                  <c:v>650</c:v>
                </c:pt>
                <c:pt idx="13">
                  <c:v>700</c:v>
                </c:pt>
              </c:numCache>
            </c:numRef>
          </c:cat>
          <c:val>
            <c:numRef>
              <c:f>data!$G$2:$G$15</c:f>
              <c:numCache>
                <c:formatCode>General</c:formatCode>
                <c:ptCount val="14"/>
                <c:pt idx="0">
                  <c:v>1.78</c:v>
                </c:pt>
                <c:pt idx="1">
                  <c:v>1.8</c:v>
                </c:pt>
                <c:pt idx="2">
                  <c:v>2.12</c:v>
                </c:pt>
                <c:pt idx="3">
                  <c:v>2.0299999999999998</c:v>
                </c:pt>
                <c:pt idx="4">
                  <c:v>1.96</c:v>
                </c:pt>
                <c:pt idx="5">
                  <c:v>1.92</c:v>
                </c:pt>
                <c:pt idx="6">
                  <c:v>1.89</c:v>
                </c:pt>
                <c:pt idx="7">
                  <c:v>1.86</c:v>
                </c:pt>
                <c:pt idx="8">
                  <c:v>1.86</c:v>
                </c:pt>
                <c:pt idx="9">
                  <c:v>1.88</c:v>
                </c:pt>
                <c:pt idx="10">
                  <c:v>1.89</c:v>
                </c:pt>
                <c:pt idx="11">
                  <c:v>1.9</c:v>
                </c:pt>
                <c:pt idx="12">
                  <c:v>1.91</c:v>
                </c:pt>
                <c:pt idx="13">
                  <c:v>1.95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5B2-5540-9C83-F1C8248459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26254952"/>
        <c:axId val="2126262776"/>
      </c:lineChart>
      <c:catAx>
        <c:axId val="21262549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Array size (n)</a:t>
                </a:r>
              </a:p>
            </c:rich>
          </c:tx>
          <c:overlay val="0"/>
          <c:spPr>
            <a:solidFill>
              <a:sysClr val="window" lastClr="FFFFFF"/>
            </a:solidFill>
          </c:spPr>
        </c:title>
        <c:numFmt formatCode="General" sourceLinked="1"/>
        <c:majorTickMark val="out"/>
        <c:minorTickMark val="none"/>
        <c:tickLblPos val="nextTo"/>
        <c:crossAx val="2126262776"/>
        <c:crossesAt val="0"/>
        <c:auto val="1"/>
        <c:lblAlgn val="ctr"/>
        <c:lblOffset val="100"/>
        <c:noMultiLvlLbl val="0"/>
      </c:catAx>
      <c:valAx>
        <c:axId val="2126262776"/>
        <c:scaling>
          <c:logBase val="10"/>
          <c:orientation val="minMax"/>
          <c:min val="1"/>
        </c:scaling>
        <c:delete val="0"/>
        <c:axPos val="l"/>
        <c:majorGridlines/>
        <c:min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Cycles per inner loop iteration</a:t>
                </a:r>
              </a:p>
            </c:rich>
          </c:tx>
          <c:overlay val="0"/>
        </c:title>
        <c:numFmt formatCode="General" sourceLinked="1"/>
        <c:majorTickMark val="out"/>
        <c:minorTickMark val="out"/>
        <c:tickLblPos val="nextTo"/>
        <c:crossAx val="2126254952"/>
        <c:crosses val="autoZero"/>
        <c:crossBetween val="between"/>
        <c:minorUnit val="10"/>
      </c:valAx>
      <c:spPr>
        <a:solidFill>
          <a:schemeClr val="bg1"/>
        </a:solidFill>
      </c:spPr>
    </c:plotArea>
    <c:legend>
      <c:legendPos val="r"/>
      <c:overlay val="0"/>
      <c:spPr>
        <a:ln>
          <a:solidFill>
            <a:schemeClr val="tx1"/>
          </a:solidFill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200">
          <a:latin typeface="Arial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45"/>
      <c:rAngAx val="0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8498920968212"/>
          <c:y val="2.8386075383512899E-2"/>
          <c:w val="0.69976389617964396"/>
          <c:h val="0.921287118521949"/>
        </c:manualLayout>
      </c:layout>
      <c:surface3DChart>
        <c:wireframe val="0"/>
        <c:ser>
          <c:idx val="0"/>
          <c:order val="0"/>
          <c:tx>
            <c:strRef>
              <c:f>data!$A$2</c:f>
              <c:strCache>
                <c:ptCount val="1"/>
                <c:pt idx="0">
                  <c:v>128m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data!$B$2:$M$2</c:f>
              <c:numCache>
                <c:formatCode>General</c:formatCode>
                <c:ptCount val="12"/>
                <c:pt idx="0">
                  <c:v>8350</c:v>
                </c:pt>
                <c:pt idx="1">
                  <c:v>4750</c:v>
                </c:pt>
                <c:pt idx="2">
                  <c:v>3096</c:v>
                </c:pt>
                <c:pt idx="3">
                  <c:v>2286</c:v>
                </c:pt>
                <c:pt idx="4">
                  <c:v>1817</c:v>
                </c:pt>
                <c:pt idx="5">
                  <c:v>1512</c:v>
                </c:pt>
                <c:pt idx="6">
                  <c:v>1293</c:v>
                </c:pt>
                <c:pt idx="7">
                  <c:v>1131</c:v>
                </c:pt>
                <c:pt idx="8">
                  <c:v>1055</c:v>
                </c:pt>
                <c:pt idx="9">
                  <c:v>995</c:v>
                </c:pt>
                <c:pt idx="10">
                  <c:v>945</c:v>
                </c:pt>
                <c:pt idx="11">
                  <c:v>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68-7B4D-8133-AB309D9C3461}"/>
            </c:ext>
          </c:extLst>
        </c:ser>
        <c:ser>
          <c:idx val="1"/>
          <c:order val="1"/>
          <c:tx>
            <c:strRef>
              <c:f>data!$A$3</c:f>
              <c:strCache>
                <c:ptCount val="1"/>
                <c:pt idx="0">
                  <c:v>64m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data!$B$3:$M$3</c:f>
              <c:numCache>
                <c:formatCode>General</c:formatCode>
                <c:ptCount val="12"/>
                <c:pt idx="0">
                  <c:v>8352</c:v>
                </c:pt>
                <c:pt idx="1">
                  <c:v>4750</c:v>
                </c:pt>
                <c:pt idx="2">
                  <c:v>3092</c:v>
                </c:pt>
                <c:pt idx="3">
                  <c:v>2287</c:v>
                </c:pt>
                <c:pt idx="4">
                  <c:v>1816</c:v>
                </c:pt>
                <c:pt idx="5">
                  <c:v>1510</c:v>
                </c:pt>
                <c:pt idx="6">
                  <c:v>1291</c:v>
                </c:pt>
                <c:pt idx="7">
                  <c:v>1129</c:v>
                </c:pt>
                <c:pt idx="8">
                  <c:v>1051</c:v>
                </c:pt>
                <c:pt idx="9">
                  <c:v>989</c:v>
                </c:pt>
                <c:pt idx="10">
                  <c:v>938</c:v>
                </c:pt>
                <c:pt idx="11">
                  <c:v>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68-7B4D-8133-AB309D9C3461}"/>
            </c:ext>
          </c:extLst>
        </c:ser>
        <c:ser>
          <c:idx val="2"/>
          <c:order val="2"/>
          <c:tx>
            <c:strRef>
              <c:f>data!$A$4</c:f>
              <c:strCache>
                <c:ptCount val="1"/>
                <c:pt idx="0">
                  <c:v>32m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data!$B$4:$M$4</c:f>
              <c:numCache>
                <c:formatCode>General</c:formatCode>
                <c:ptCount val="12"/>
                <c:pt idx="0">
                  <c:v>8406</c:v>
                </c:pt>
                <c:pt idx="1">
                  <c:v>4787</c:v>
                </c:pt>
                <c:pt idx="2">
                  <c:v>3098</c:v>
                </c:pt>
                <c:pt idx="3">
                  <c:v>2289</c:v>
                </c:pt>
                <c:pt idx="4">
                  <c:v>1823</c:v>
                </c:pt>
                <c:pt idx="5">
                  <c:v>1512</c:v>
                </c:pt>
                <c:pt idx="6">
                  <c:v>1295</c:v>
                </c:pt>
                <c:pt idx="7">
                  <c:v>1133</c:v>
                </c:pt>
                <c:pt idx="8">
                  <c:v>1052</c:v>
                </c:pt>
                <c:pt idx="9">
                  <c:v>989</c:v>
                </c:pt>
                <c:pt idx="10">
                  <c:v>938</c:v>
                </c:pt>
                <c:pt idx="11">
                  <c:v>892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68-7B4D-8133-AB309D9C3461}"/>
            </c:ext>
          </c:extLst>
        </c:ser>
        <c:ser>
          <c:idx val="3"/>
          <c:order val="3"/>
          <c:tx>
            <c:strRef>
              <c:f>data!$A$5</c:f>
              <c:strCache>
                <c:ptCount val="1"/>
                <c:pt idx="0">
                  <c:v>16m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data!$B$5:$M$5</c:f>
              <c:numCache>
                <c:formatCode>General</c:formatCode>
                <c:ptCount val="12"/>
                <c:pt idx="0">
                  <c:v>8556</c:v>
                </c:pt>
                <c:pt idx="1">
                  <c:v>4990</c:v>
                </c:pt>
                <c:pt idx="2">
                  <c:v>3204</c:v>
                </c:pt>
                <c:pt idx="3">
                  <c:v>2376</c:v>
                </c:pt>
                <c:pt idx="4">
                  <c:v>1891</c:v>
                </c:pt>
                <c:pt idx="5">
                  <c:v>1579</c:v>
                </c:pt>
                <c:pt idx="6">
                  <c:v>1356</c:v>
                </c:pt>
                <c:pt idx="7">
                  <c:v>1198</c:v>
                </c:pt>
                <c:pt idx="8">
                  <c:v>1127</c:v>
                </c:pt>
                <c:pt idx="9">
                  <c:v>1070</c:v>
                </c:pt>
                <c:pt idx="10">
                  <c:v>1028</c:v>
                </c:pt>
                <c:pt idx="11">
                  <c:v>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568-7B4D-8133-AB309D9C3461}"/>
            </c:ext>
          </c:extLst>
        </c:ser>
        <c:ser>
          <c:idx val="4"/>
          <c:order val="4"/>
          <c:tx>
            <c:strRef>
              <c:f>data!$A$6</c:f>
              <c:strCache>
                <c:ptCount val="1"/>
                <c:pt idx="0">
                  <c:v>8m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data!$B$6:$M$6</c:f>
              <c:numCache>
                <c:formatCode>General</c:formatCode>
                <c:ptCount val="12"/>
                <c:pt idx="0">
                  <c:v>8998</c:v>
                </c:pt>
                <c:pt idx="1">
                  <c:v>5447</c:v>
                </c:pt>
                <c:pt idx="2">
                  <c:v>3570</c:v>
                </c:pt>
                <c:pt idx="3">
                  <c:v>2643</c:v>
                </c:pt>
                <c:pt idx="4">
                  <c:v>2104</c:v>
                </c:pt>
                <c:pt idx="5">
                  <c:v>1743</c:v>
                </c:pt>
                <c:pt idx="6">
                  <c:v>1477</c:v>
                </c:pt>
                <c:pt idx="7">
                  <c:v>1300</c:v>
                </c:pt>
                <c:pt idx="8">
                  <c:v>1217</c:v>
                </c:pt>
                <c:pt idx="9">
                  <c:v>1158</c:v>
                </c:pt>
                <c:pt idx="10">
                  <c:v>1128</c:v>
                </c:pt>
                <c:pt idx="11">
                  <c:v>1096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568-7B4D-8133-AB309D9C3461}"/>
            </c:ext>
          </c:extLst>
        </c:ser>
        <c:ser>
          <c:idx val="5"/>
          <c:order val="5"/>
          <c:tx>
            <c:strRef>
              <c:f>data!$A$7</c:f>
              <c:strCache>
                <c:ptCount val="1"/>
                <c:pt idx="0">
                  <c:v>4m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data!$B$7:$M$7</c:f>
              <c:numCache>
                <c:formatCode>General</c:formatCode>
                <c:ptCount val="12"/>
                <c:pt idx="0">
                  <c:v>11494</c:v>
                </c:pt>
                <c:pt idx="1">
                  <c:v>7921</c:v>
                </c:pt>
                <c:pt idx="2">
                  <c:v>5664</c:v>
                </c:pt>
                <c:pt idx="3">
                  <c:v>4319</c:v>
                </c:pt>
                <c:pt idx="4">
                  <c:v>3524</c:v>
                </c:pt>
                <c:pt idx="5">
                  <c:v>2991</c:v>
                </c:pt>
                <c:pt idx="6">
                  <c:v>2592</c:v>
                </c:pt>
                <c:pt idx="7">
                  <c:v>2298</c:v>
                </c:pt>
                <c:pt idx="8">
                  <c:v>2208</c:v>
                </c:pt>
                <c:pt idx="9">
                  <c:v>2148</c:v>
                </c:pt>
                <c:pt idx="10">
                  <c:v>2117</c:v>
                </c:pt>
                <c:pt idx="11">
                  <c:v>2077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568-7B4D-8133-AB309D9C3461}"/>
            </c:ext>
          </c:extLst>
        </c:ser>
        <c:ser>
          <c:idx val="6"/>
          <c:order val="6"/>
          <c:tx>
            <c:strRef>
              <c:f>data!$A$8</c:f>
              <c:strCache>
                <c:ptCount val="1"/>
                <c:pt idx="0">
                  <c:v>2m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data!$B$8:$M$8</c:f>
              <c:numCache>
                <c:formatCode>General</c:formatCode>
                <c:ptCount val="12"/>
                <c:pt idx="0">
                  <c:v>12297</c:v>
                </c:pt>
                <c:pt idx="1">
                  <c:v>8417</c:v>
                </c:pt>
                <c:pt idx="2">
                  <c:v>5940</c:v>
                </c:pt>
                <c:pt idx="3">
                  <c:v>4573</c:v>
                </c:pt>
                <c:pt idx="4">
                  <c:v>3734</c:v>
                </c:pt>
                <c:pt idx="5">
                  <c:v>3174</c:v>
                </c:pt>
                <c:pt idx="6">
                  <c:v>2763</c:v>
                </c:pt>
                <c:pt idx="7">
                  <c:v>2446</c:v>
                </c:pt>
                <c:pt idx="8">
                  <c:v>2349</c:v>
                </c:pt>
                <c:pt idx="9">
                  <c:v>2272</c:v>
                </c:pt>
                <c:pt idx="10">
                  <c:v>2213</c:v>
                </c:pt>
                <c:pt idx="11">
                  <c:v>2160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568-7B4D-8133-AB309D9C3461}"/>
            </c:ext>
          </c:extLst>
        </c:ser>
        <c:ser>
          <c:idx val="7"/>
          <c:order val="7"/>
          <c:tx>
            <c:strRef>
              <c:f>data!$A$9</c:f>
              <c:strCache>
                <c:ptCount val="1"/>
                <c:pt idx="0">
                  <c:v>1024k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data!$B$9:$M$9</c:f>
              <c:numCache>
                <c:formatCode>General</c:formatCode>
                <c:ptCount val="12"/>
                <c:pt idx="0">
                  <c:v>12422</c:v>
                </c:pt>
                <c:pt idx="1">
                  <c:v>8398</c:v>
                </c:pt>
                <c:pt idx="2">
                  <c:v>5971</c:v>
                </c:pt>
                <c:pt idx="3">
                  <c:v>4569</c:v>
                </c:pt>
                <c:pt idx="4">
                  <c:v>3740</c:v>
                </c:pt>
                <c:pt idx="5">
                  <c:v>3172</c:v>
                </c:pt>
                <c:pt idx="6">
                  <c:v>2756</c:v>
                </c:pt>
                <c:pt idx="7">
                  <c:v>2446</c:v>
                </c:pt>
                <c:pt idx="8">
                  <c:v>2351</c:v>
                </c:pt>
                <c:pt idx="9">
                  <c:v>2271</c:v>
                </c:pt>
                <c:pt idx="10">
                  <c:v>2209</c:v>
                </c:pt>
                <c:pt idx="11">
                  <c:v>2162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0568-7B4D-8133-AB309D9C3461}"/>
            </c:ext>
          </c:extLst>
        </c:ser>
        <c:ser>
          <c:idx val="8"/>
          <c:order val="8"/>
          <c:tx>
            <c:strRef>
              <c:f>data!$A$10</c:f>
              <c:strCache>
                <c:ptCount val="1"/>
                <c:pt idx="0">
                  <c:v>512k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data!$B$10:$M$10</c:f>
              <c:numCache>
                <c:formatCode>General</c:formatCode>
                <c:ptCount val="12"/>
                <c:pt idx="0">
                  <c:v>12432</c:v>
                </c:pt>
                <c:pt idx="1">
                  <c:v>8472</c:v>
                </c:pt>
                <c:pt idx="2">
                  <c:v>5950</c:v>
                </c:pt>
                <c:pt idx="3">
                  <c:v>4573</c:v>
                </c:pt>
                <c:pt idx="4">
                  <c:v>3726</c:v>
                </c:pt>
                <c:pt idx="5">
                  <c:v>3165</c:v>
                </c:pt>
                <c:pt idx="6">
                  <c:v>2758</c:v>
                </c:pt>
                <c:pt idx="7">
                  <c:v>2447</c:v>
                </c:pt>
                <c:pt idx="8">
                  <c:v>2341</c:v>
                </c:pt>
                <c:pt idx="9">
                  <c:v>2267</c:v>
                </c:pt>
                <c:pt idx="10">
                  <c:v>2210</c:v>
                </c:pt>
                <c:pt idx="11">
                  <c:v>2162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568-7B4D-8133-AB309D9C3461}"/>
            </c:ext>
          </c:extLst>
        </c:ser>
        <c:ser>
          <c:idx val="9"/>
          <c:order val="9"/>
          <c:tx>
            <c:strRef>
              <c:f>data!$A$11</c:f>
              <c:strCache>
                <c:ptCount val="1"/>
                <c:pt idx="0">
                  <c:v>256k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data!$B$11:$M$11</c:f>
              <c:numCache>
                <c:formatCode>General</c:formatCode>
                <c:ptCount val="12"/>
                <c:pt idx="0">
                  <c:v>12564</c:v>
                </c:pt>
                <c:pt idx="1">
                  <c:v>10037</c:v>
                </c:pt>
                <c:pt idx="2">
                  <c:v>8679</c:v>
                </c:pt>
                <c:pt idx="3">
                  <c:v>7175</c:v>
                </c:pt>
                <c:pt idx="4">
                  <c:v>5915</c:v>
                </c:pt>
                <c:pt idx="5">
                  <c:v>5022</c:v>
                </c:pt>
                <c:pt idx="6">
                  <c:v>4345</c:v>
                </c:pt>
                <c:pt idx="7">
                  <c:v>3856</c:v>
                </c:pt>
                <c:pt idx="8">
                  <c:v>3895</c:v>
                </c:pt>
                <c:pt idx="9">
                  <c:v>3981</c:v>
                </c:pt>
                <c:pt idx="10">
                  <c:v>4001</c:v>
                </c:pt>
                <c:pt idx="11">
                  <c:v>4404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568-7B4D-8133-AB309D9C3461}"/>
            </c:ext>
          </c:extLst>
        </c:ser>
        <c:ser>
          <c:idx val="10"/>
          <c:order val="10"/>
          <c:tx>
            <c:strRef>
              <c:f>data!$A$12</c:f>
              <c:strCache>
                <c:ptCount val="1"/>
                <c:pt idx="0">
                  <c:v>128k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data!$B$12:$M$12</c:f>
              <c:numCache>
                <c:formatCode>General</c:formatCode>
                <c:ptCount val="12"/>
                <c:pt idx="0">
                  <c:v>12711</c:v>
                </c:pt>
                <c:pt idx="1">
                  <c:v>10750</c:v>
                </c:pt>
                <c:pt idx="2">
                  <c:v>10271</c:v>
                </c:pt>
                <c:pt idx="3">
                  <c:v>8649</c:v>
                </c:pt>
                <c:pt idx="4">
                  <c:v>7525</c:v>
                </c:pt>
                <c:pt idx="5">
                  <c:v>6374</c:v>
                </c:pt>
                <c:pt idx="6">
                  <c:v>5482</c:v>
                </c:pt>
                <c:pt idx="7">
                  <c:v>4854</c:v>
                </c:pt>
                <c:pt idx="8">
                  <c:v>4901</c:v>
                </c:pt>
                <c:pt idx="9">
                  <c:v>4933</c:v>
                </c:pt>
                <c:pt idx="10">
                  <c:v>4917</c:v>
                </c:pt>
                <c:pt idx="11">
                  <c:v>4924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568-7B4D-8133-AB309D9C3461}"/>
            </c:ext>
          </c:extLst>
        </c:ser>
        <c:ser>
          <c:idx val="11"/>
          <c:order val="11"/>
          <c:tx>
            <c:strRef>
              <c:f>data!$A$13</c:f>
              <c:strCache>
                <c:ptCount val="1"/>
                <c:pt idx="0">
                  <c:v>64k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data!$B$13:$M$13</c:f>
              <c:numCache>
                <c:formatCode>General</c:formatCode>
                <c:ptCount val="12"/>
                <c:pt idx="0">
                  <c:v>12687</c:v>
                </c:pt>
                <c:pt idx="1">
                  <c:v>10689</c:v>
                </c:pt>
                <c:pt idx="2">
                  <c:v>10208</c:v>
                </c:pt>
                <c:pt idx="3">
                  <c:v>8768</c:v>
                </c:pt>
                <c:pt idx="4">
                  <c:v>7570</c:v>
                </c:pt>
                <c:pt idx="5">
                  <c:v>6352</c:v>
                </c:pt>
                <c:pt idx="6">
                  <c:v>5460</c:v>
                </c:pt>
                <c:pt idx="7">
                  <c:v>4830</c:v>
                </c:pt>
                <c:pt idx="8">
                  <c:v>4885</c:v>
                </c:pt>
                <c:pt idx="9">
                  <c:v>4885</c:v>
                </c:pt>
                <c:pt idx="10">
                  <c:v>4823</c:v>
                </c:pt>
                <c:pt idx="11">
                  <c:v>4868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0568-7B4D-8133-AB309D9C3461}"/>
            </c:ext>
          </c:extLst>
        </c:ser>
        <c:ser>
          <c:idx val="12"/>
          <c:order val="12"/>
          <c:tx>
            <c:strRef>
              <c:f>data!$A$14</c:f>
              <c:strCache>
                <c:ptCount val="1"/>
                <c:pt idx="0">
                  <c:v>32k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data!$B$14:$M$14</c:f>
              <c:numCache>
                <c:formatCode>General</c:formatCode>
                <c:ptCount val="12"/>
                <c:pt idx="0">
                  <c:v>14101</c:v>
                </c:pt>
                <c:pt idx="1">
                  <c:v>13686</c:v>
                </c:pt>
                <c:pt idx="2">
                  <c:v>13524</c:v>
                </c:pt>
                <c:pt idx="3">
                  <c:v>13092</c:v>
                </c:pt>
                <c:pt idx="4">
                  <c:v>13144</c:v>
                </c:pt>
                <c:pt idx="5">
                  <c:v>12771</c:v>
                </c:pt>
                <c:pt idx="6">
                  <c:v>12783</c:v>
                </c:pt>
                <c:pt idx="7">
                  <c:v>12466</c:v>
                </c:pt>
                <c:pt idx="8">
                  <c:v>12230</c:v>
                </c:pt>
                <c:pt idx="9">
                  <c:v>12716</c:v>
                </c:pt>
                <c:pt idx="10">
                  <c:v>12238</c:v>
                </c:pt>
                <c:pt idx="11">
                  <c:v>12409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568-7B4D-8133-AB309D9C3461}"/>
            </c:ext>
          </c:extLst>
        </c:ser>
        <c:ser>
          <c:idx val="13"/>
          <c:order val="13"/>
          <c:tx>
            <c:strRef>
              <c:f>data!$A$15</c:f>
              <c:strCache>
                <c:ptCount val="1"/>
                <c:pt idx="0">
                  <c:v>16k</c:v>
                </c:pt>
              </c:strCache>
            </c:strRef>
          </c:tx>
          <c:cat>
            <c:strRef>
              <c:f>data!$B$1:$M$1</c:f>
              <c:strCache>
                <c:ptCount val="11"/>
                <c:pt idx="0">
                  <c:v>s1</c:v>
                </c:pt>
                <c:pt idx="1">
                  <c:v>s2</c:v>
                </c:pt>
                <c:pt idx="2">
                  <c:v>s3</c:v>
                </c:pt>
                <c:pt idx="3">
                  <c:v>s4</c:v>
                </c:pt>
                <c:pt idx="4">
                  <c:v>s5</c:v>
                </c:pt>
                <c:pt idx="5">
                  <c:v>s6</c:v>
                </c:pt>
                <c:pt idx="6">
                  <c:v>s7</c:v>
                </c:pt>
                <c:pt idx="7">
                  <c:v>s8</c:v>
                </c:pt>
                <c:pt idx="8">
                  <c:v>s9</c:v>
                </c:pt>
                <c:pt idx="9">
                  <c:v>s10</c:v>
                </c:pt>
                <c:pt idx="10">
                  <c:v>s11</c:v>
                </c:pt>
              </c:strCache>
            </c:strRef>
          </c:cat>
          <c:val>
            <c:numRef>
              <c:f>data!$B$15:$M$15</c:f>
              <c:numCache>
                <c:formatCode>General</c:formatCode>
                <c:ptCount val="12"/>
                <c:pt idx="0">
                  <c:v>13958</c:v>
                </c:pt>
                <c:pt idx="1">
                  <c:v>13986</c:v>
                </c:pt>
                <c:pt idx="2">
                  <c:v>13366</c:v>
                </c:pt>
                <c:pt idx="3">
                  <c:v>13033</c:v>
                </c:pt>
                <c:pt idx="4">
                  <c:v>12835</c:v>
                </c:pt>
                <c:pt idx="5">
                  <c:v>12409</c:v>
                </c:pt>
                <c:pt idx="6">
                  <c:v>11784</c:v>
                </c:pt>
                <c:pt idx="7">
                  <c:v>10833</c:v>
                </c:pt>
                <c:pt idx="8">
                  <c:v>10414</c:v>
                </c:pt>
                <c:pt idx="9">
                  <c:v>11543</c:v>
                </c:pt>
                <c:pt idx="10">
                  <c:v>10857</c:v>
                </c:pt>
                <c:pt idx="11">
                  <c:v>10129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0568-7B4D-8133-AB309D9C3461}"/>
            </c:ext>
          </c:extLst>
        </c:ser>
        <c:bandFmts/>
        <c:axId val="2125893432"/>
        <c:axId val="2125898968"/>
        <c:axId val="2125904328"/>
      </c:surface3DChart>
      <c:catAx>
        <c:axId val="21258934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Stride (x8 bytes)</a:t>
                </a:r>
              </a:p>
            </c:rich>
          </c:tx>
          <c:layout>
            <c:manualLayout>
              <c:xMode val="edge"/>
              <c:yMode val="edge"/>
              <c:x val="5.2387279232668359E-2"/>
              <c:y val="0.87766554180727407"/>
            </c:manualLayout>
          </c:layout>
          <c:overlay val="0"/>
        </c:title>
        <c:numFmt formatCode="General" sourceLinked="0"/>
        <c:majorTickMark val="out"/>
        <c:minorTickMark val="none"/>
        <c:tickLblPos val="nextTo"/>
        <c:txPr>
          <a:bodyPr rot="0" vert="horz" anchor="b" anchorCtr="1"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8968"/>
        <c:crosses val="autoZero"/>
        <c:auto val="1"/>
        <c:lblAlgn val="ctr"/>
        <c:lblOffset val="100"/>
        <c:noMultiLvlLbl val="0"/>
      </c:catAx>
      <c:valAx>
        <c:axId val="2125898968"/>
        <c:scaling>
          <c:orientation val="minMax"/>
          <c:max val="17000"/>
          <c:min val="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3432"/>
        <c:crosses val="autoZero"/>
        <c:crossBetween val="midCat"/>
        <c:majorUnit val="2000"/>
        <c:minorUnit val="500"/>
      </c:valAx>
      <c:serAx>
        <c:axId val="2125904328"/>
        <c:scaling>
          <c:orientation val="minMax"/>
        </c:scaling>
        <c:delete val="0"/>
        <c:axPos val="b"/>
        <c:title>
          <c:tx>
            <c:rich>
              <a:bodyPr rot="0" vert="horz"/>
              <a:lstStyle/>
              <a:p>
                <a:pPr>
                  <a:defRPr sz="1200">
                    <a:latin typeface="Arial"/>
                  </a:defRPr>
                </a:pPr>
                <a:r>
                  <a:rPr lang="en-US" sz="1200">
                    <a:latin typeface="Arial"/>
                  </a:rPr>
                  <a:t>Size (bytes)</a:t>
                </a:r>
              </a:p>
            </c:rich>
          </c:tx>
          <c:layout>
            <c:manualLayout>
              <c:xMode val="edge"/>
              <c:yMode val="edge"/>
              <c:x val="0.66763937003497398"/>
              <c:y val="0.87945444319460064"/>
            </c:manualLayout>
          </c:layout>
          <c:overlay val="0"/>
        </c:title>
        <c:majorTickMark val="out"/>
        <c:minorTickMark val="none"/>
        <c:tickLblPos val="nextTo"/>
        <c:txPr>
          <a:bodyPr rot="0" vert="horz" lIns="2">
            <a:spAutoFit/>
          </a:bodyPr>
          <a:lstStyle/>
          <a:p>
            <a:pPr>
              <a:defRPr sz="1200">
                <a:latin typeface="Arial"/>
              </a:defRPr>
            </a:pPr>
            <a:endParaRPr lang="en-US"/>
          </a:p>
        </c:txPr>
        <c:crossAx val="2125898968"/>
        <c:crosses val="autoZero"/>
        <c:tickLblSkip val="2"/>
        <c:tickMarkSkip val="1"/>
      </c:serAx>
    </c:plotArea>
    <c:plotVisOnly val="1"/>
    <c:dispBlanksAs val="zero"/>
    <c:showDLblsOverMax val="0"/>
  </c:chart>
  <c:spPr>
    <a:ln w="9525">
      <a:noFill/>
    </a:ln>
  </c:sp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7F19EE-4C14-416B-9A28-3D9B2AE65E0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47E2B7-019C-47AA-8287-AB4BD1848E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646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B7EBD1-2546-431F-B565-95BCA5604CC4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E031AF-CC19-4E5A-831F-2BAAD17F6D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186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107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8176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68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8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683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985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E031AF-CC19-4E5A-831F-2BAAD17F6D1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8930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F8853F-D2E5-B84A-BECE-82AA4348A0A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717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</p:spPr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18288"/>
            <a:ext cx="7086600" cy="329184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7437D-9C28-4485-8136-DE3C7521A7D8}" type="datetimeFigureOut">
              <a:rPr lang="en-US" smtClean="0"/>
              <a:t>3/11/26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A743B4-AD12-49DE-BA27-1A16B7F35F0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2250"/>
            <a:ext cx="9144000" cy="31115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419100"/>
          </a:xfrm>
          <a:prstGeom prst="rect">
            <a:avLst/>
          </a:prstGeom>
          <a:gradFill flip="none" rotWithShape="1">
            <a:gsLst>
              <a:gs pos="0">
                <a:schemeClr val="tx2"/>
              </a:gs>
              <a:gs pos="66000">
                <a:schemeClr val="tx1">
                  <a:lumMod val="75000"/>
                  <a:lumOff val="25000"/>
                </a:schemeClr>
              </a:gs>
              <a:gs pos="99000">
                <a:schemeClr val="tx1">
                  <a:lumMod val="65000"/>
                  <a:lumOff val="35000"/>
                </a:scheme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3F7437D-9C28-4485-8136-DE3C7521A7D8}" type="datetimeFigureOut">
              <a:rPr lang="en-US" smtClean="0"/>
              <a:t>3/11/26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EA743B4-AD12-49DE-BA27-1A16B7F35F00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g"/><Relationship Id="rId3" Type="http://schemas.openxmlformats.org/officeDocument/2006/relationships/image" Target="../media/image10.png"/><Relationship Id="rId7" Type="http://schemas.openxmlformats.org/officeDocument/2006/relationships/image" Target="../media/image13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5" Type="http://schemas.openxmlformats.org/officeDocument/2006/relationships/image" Target="../media/image11.png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924800" cy="609600"/>
          </a:xfrm>
        </p:spPr>
        <p:txBody>
          <a:bodyPr>
            <a:normAutofit fontScale="92500"/>
          </a:bodyPr>
          <a:lstStyle/>
          <a:p>
            <a:r>
              <a:rPr lang="en-US" dirty="0"/>
              <a:t>CS 105		       		         	         Spring 2026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67000"/>
            <a:ext cx="7848600" cy="631825"/>
          </a:xfrm>
        </p:spPr>
        <p:txBody>
          <a:bodyPr>
            <a:noAutofit/>
          </a:bodyPr>
          <a:lstStyle/>
          <a:p>
            <a:r>
              <a:rPr lang="en-US" sz="3200" dirty="0"/>
              <a:t>Lecture 13: Optimization with Caches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5800" y="4643181"/>
            <a:ext cx="7848600" cy="6318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sz="24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27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ln/>
        </p:spPr>
        <p:txBody>
          <a:bodyPr>
            <a:normAutofit/>
          </a:bodyPr>
          <a:lstStyle/>
          <a:p>
            <a:pPr marL="119063" indent="-119063"/>
            <a:r>
              <a:rPr lang="en-US" dirty="0"/>
              <a:t>Exercise 1: Locality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r>
              <a:rPr lang="en-US" dirty="0"/>
              <a:t>Which of the following functions is better in terms of locality with respect to array </a:t>
            </a:r>
            <a:r>
              <a:rPr lang="en-US" dirty="0" err="1"/>
              <a:t>src</a:t>
            </a:r>
            <a:r>
              <a:rPr lang="en-US" dirty="0"/>
              <a:t>?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4690175" y="2819400"/>
            <a:ext cx="4114800" cy="22733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copyji(int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src[2048][2048],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  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dst[2048][2048])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i,j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b="1" dirty="0" err="1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j</a:t>
            </a:r>
            <a:r>
              <a:rPr lang="en-US" sz="1600" b="1" dirty="0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b="1" dirty="0" err="1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j</a:t>
            </a:r>
            <a:r>
              <a:rPr lang="en-US" sz="1600" b="1" dirty="0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2048; </a:t>
            </a:r>
            <a:r>
              <a:rPr lang="en-US" sz="1600" b="1" dirty="0" err="1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j</a:t>
            </a:r>
            <a:r>
              <a:rPr lang="en-US" sz="1600" b="1" dirty="0">
                <a:solidFill>
                  <a:schemeClr val="accent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for (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2048; 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dst[i][j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src[i][j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sp>
        <p:nvSpPr>
          <p:cNvPr id="21510" name="Rectangle 6"/>
          <p:cNvSpPr>
            <a:spLocks/>
          </p:cNvSpPr>
          <p:nvPr/>
        </p:nvSpPr>
        <p:spPr bwMode="auto">
          <a:xfrm>
            <a:off x="461075" y="2819400"/>
            <a:ext cx="4114800" cy="22733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copyij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src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[2048][2048],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  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dst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[2048][2048])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i,j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for (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2048; </a:t>
            </a:r>
            <a:r>
              <a:rPr lang="en-US" sz="1600" b="1" dirty="0" err="1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rgbClr val="C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</a:t>
            </a:r>
            <a:r>
              <a:rPr lang="en-US" sz="1600" b="1" dirty="0">
                <a:solidFill>
                  <a:srgbClr val="21218A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for (j = 0; j &lt; 2048; j++)</a:t>
            </a: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dst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][j] =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src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][j];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17816" y="5257800"/>
            <a:ext cx="5332802" cy="1013484"/>
            <a:chOff x="1917816" y="3948008"/>
            <a:chExt cx="5332802" cy="1013484"/>
          </a:xfrm>
        </p:grpSpPr>
        <p:sp>
          <p:nvSpPr>
            <p:cNvPr id="21514" name="Rectangle 10"/>
            <p:cNvSpPr>
              <a:spLocks/>
            </p:cNvSpPr>
            <p:nvPr/>
          </p:nvSpPr>
          <p:spPr bwMode="auto">
            <a:xfrm>
              <a:off x="6109781" y="3948008"/>
              <a:ext cx="1140837" cy="507831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prstTxWarp prst="textNoShape">
                <a:avLst/>
              </a:prstTxWarp>
              <a:spAutoFit/>
            </a:bodyPr>
            <a:lstStyle/>
            <a:p>
              <a:r>
                <a:rPr lang="en-US" sz="2800" dirty="0">
                  <a:solidFill>
                    <a:schemeClr val="tx1"/>
                  </a:solidFill>
                  <a:latin typeface="+mn-lt"/>
                  <a:ea typeface="Calibri" charset="0"/>
                  <a:cs typeface="Calibri" charset="0"/>
                  <a:sym typeface="Calibri" charset="0"/>
                </a:rPr>
                <a:t>81.8ms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1917816" y="3948008"/>
              <a:ext cx="10665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>
                  <a:latin typeface="+mn-lt"/>
                </a:rPr>
                <a:t>4.3ms</a:t>
              </a: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2785007" y="4515216"/>
              <a:ext cx="3675585" cy="446276"/>
            </a:xfrm>
            <a:prstGeom prst="rect">
              <a:avLst/>
            </a:prstGeom>
            <a:noFill/>
            <a:ln w="12700" cap="rnd">
              <a:noFill/>
              <a:round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+mn-lt"/>
                  <a:ea typeface="Calibri" charset="0"/>
                  <a:cs typeface="Calibri" charset="0"/>
                  <a:sym typeface="Calibri" charset="0"/>
                </a:rPr>
                <a:t>2.0 GHz Intel Core i7 </a:t>
              </a:r>
              <a:r>
                <a:rPr lang="en-US" sz="2400" dirty="0" err="1">
                  <a:solidFill>
                    <a:schemeClr val="tx1"/>
                  </a:solidFill>
                  <a:latin typeface="+mn-lt"/>
                  <a:ea typeface="Calibri" charset="0"/>
                  <a:cs typeface="Calibri" charset="0"/>
                  <a:sym typeface="Calibri" charset="0"/>
                </a:rPr>
                <a:t>Haswell</a:t>
              </a:r>
              <a:endParaRPr lang="en-US" sz="2400" dirty="0">
                <a:solidFill>
                  <a:schemeClr val="tx1"/>
                </a:solidFill>
                <a:latin typeface="+mn-lt"/>
                <a:ea typeface="Calibri" charset="0"/>
                <a:cs typeface="Calibri" charset="0"/>
                <a:sym typeface="Calibri" charset="0"/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157D6BF8-1E0C-C9BF-1318-E78CB8559611}"/>
              </a:ext>
            </a:extLst>
          </p:cNvPr>
          <p:cNvSpPr/>
          <p:nvPr/>
        </p:nvSpPr>
        <p:spPr>
          <a:xfrm>
            <a:off x="1371600" y="5257800"/>
            <a:ext cx="6400800" cy="1219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6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Cache-Friendly Code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Make the common case go fast</a:t>
            </a:r>
          </a:p>
          <a:p>
            <a:pPr lvl="1"/>
            <a:r>
              <a:rPr lang="en-US" dirty="0"/>
              <a:t>Focus on the inner loops of the core functions</a:t>
            </a:r>
          </a:p>
          <a:p>
            <a:pPr lvl="1"/>
            <a:endParaRPr lang="en-US" dirty="0"/>
          </a:p>
          <a:p>
            <a:r>
              <a:rPr lang="en-US" dirty="0"/>
              <a:t>Minimize the misses in the inner loops</a:t>
            </a:r>
          </a:p>
          <a:p>
            <a:pPr lvl="1"/>
            <a:r>
              <a:rPr lang="en-US" dirty="0"/>
              <a:t>Repeated references to variables are good (</a:t>
            </a:r>
            <a:r>
              <a:rPr lang="en-US" b="1" dirty="0">
                <a:solidFill>
                  <a:schemeClr val="accent1"/>
                </a:solidFill>
              </a:rPr>
              <a:t>temporal locality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Stride-1 reference patterns are good (</a:t>
            </a:r>
            <a:r>
              <a:rPr lang="en-US" b="1" dirty="0">
                <a:solidFill>
                  <a:schemeClr val="accent1"/>
                </a:solidFill>
              </a:rPr>
              <a:t>spatial locality</a:t>
            </a:r>
            <a:r>
              <a:rPr lang="en-US" dirty="0"/>
              <a:t>)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05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9FFEF-C1D0-99A5-8EF4-5A13F9ECA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Miss Rate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53BFB-3B0E-3B4D-B0AE-F3BA90C7F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4400" y="1377462"/>
            <a:ext cx="2209800" cy="505783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array[0]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array[1]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array[2]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array[3]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array[4]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rd</a:t>
            </a:r>
            <a:r>
              <a:rPr lang="en-US" dirty="0"/>
              <a:t> array[8]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rd</a:t>
            </a:r>
            <a:r>
              <a:rPr lang="en-US" dirty="0"/>
              <a:t> array[9]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array[12]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array[13]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array[14]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array[15]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1EF84E4-3AE9-800E-C9AB-6E7986568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77462"/>
            <a:ext cx="4724400" cy="285975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int </a:t>
            </a:r>
            <a:r>
              <a:rPr lang="en-US" b="1" dirty="0" err="1">
                <a:latin typeface="Courier New" charset="0"/>
              </a:rPr>
              <a:t>sum_array</a:t>
            </a:r>
            <a:r>
              <a:rPr lang="en-US" b="1" dirty="0">
                <a:latin typeface="Courier New" charset="0"/>
              </a:rPr>
              <a:t>(int* array, int n){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int sum = 0;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for(int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= 0;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 &lt; n; 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++){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  sum += array[</a:t>
            </a:r>
            <a:r>
              <a:rPr lang="en-US" b="1" dirty="0" err="1">
                <a:latin typeface="Courier New" charset="0"/>
              </a:rPr>
              <a:t>i</a:t>
            </a:r>
            <a:r>
              <a:rPr lang="en-US" b="1" dirty="0">
                <a:latin typeface="Courier New" charset="0"/>
              </a:rPr>
              <a:t>];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}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return sum;</a:t>
            </a:r>
          </a:p>
          <a:p>
            <a:pPr algn="l"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}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A4A26B3-9DE9-7F08-9026-28E78635E27E}"/>
              </a:ext>
            </a:extLst>
          </p:cNvPr>
          <p:cNvSpPr txBox="1">
            <a:spLocks/>
          </p:cNvSpPr>
          <p:nvPr/>
        </p:nvSpPr>
        <p:spPr>
          <a:xfrm>
            <a:off x="0" y="4231357"/>
            <a:ext cx="47244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assume </a:t>
            </a:r>
            <a:r>
              <a:rPr lang="en-US" sz="2000" dirty="0">
                <a:latin typeface="Courier" pitchFamily="2" charset="0"/>
              </a:rPr>
              <a:t>n</a:t>
            </a:r>
            <a:r>
              <a:rPr lang="en-US" sz="2000" dirty="0"/>
              <a:t>, </a:t>
            </a:r>
            <a:r>
              <a:rPr lang="en-US" sz="2000" dirty="0">
                <a:latin typeface="Courier" pitchFamily="2" charset="0"/>
              </a:rPr>
              <a:t>sum</a:t>
            </a:r>
            <a:r>
              <a:rPr lang="en-US" sz="2000" dirty="0"/>
              <a:t> and </a:t>
            </a:r>
            <a:r>
              <a:rPr lang="en-US" sz="2000" dirty="0" err="1">
                <a:latin typeface="Courier" pitchFamily="2" charset="0"/>
              </a:rPr>
              <a:t>i</a:t>
            </a:r>
            <a:r>
              <a:rPr lang="en-US" sz="2000" dirty="0"/>
              <a:t> are stored in registers and only </a:t>
            </a:r>
            <a:r>
              <a:rPr lang="en-US" sz="2000" dirty="0">
                <a:latin typeface="Courier" pitchFamily="2" charset="0"/>
              </a:rPr>
              <a:t>array</a:t>
            </a:r>
            <a:r>
              <a:rPr lang="en-US" sz="2000" dirty="0"/>
              <a:t> is stored in memory, assume </a:t>
            </a:r>
            <a:r>
              <a:rPr lang="en-US" sz="2000" dirty="0">
                <a:latin typeface="Courier" pitchFamily="2" charset="0"/>
              </a:rPr>
              <a:t>n=16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0F5002-C4C5-5B5A-B57A-5FAE485FC019}"/>
              </a:ext>
            </a:extLst>
          </p:cNvPr>
          <p:cNvSpPr txBox="1">
            <a:spLocks/>
          </p:cNvSpPr>
          <p:nvPr/>
        </p:nvSpPr>
        <p:spPr>
          <a:xfrm>
            <a:off x="0" y="5492262"/>
            <a:ext cx="4724400" cy="486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assume 256 byte direct-mapped cache w/ 16-byte cache lines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D468484-CF56-BBCD-F298-DCB9E0C7ACF2}"/>
              </a:ext>
            </a:extLst>
          </p:cNvPr>
          <p:cNvSpPr txBox="1">
            <a:spLocks/>
          </p:cNvSpPr>
          <p:nvPr/>
        </p:nvSpPr>
        <p:spPr>
          <a:xfrm>
            <a:off x="266700" y="6192042"/>
            <a:ext cx="8877300" cy="486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Exercise: </a:t>
            </a:r>
            <a:r>
              <a:rPr lang="en-US" sz="2000" dirty="0"/>
              <a:t>what is the sequence of memory accesses made by this program?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45F3C0B-5D94-C8FA-B060-DEC4958977D5}"/>
              </a:ext>
            </a:extLst>
          </p:cNvPr>
          <p:cNvSpPr txBox="1">
            <a:spLocks/>
          </p:cNvSpPr>
          <p:nvPr/>
        </p:nvSpPr>
        <p:spPr>
          <a:xfrm>
            <a:off x="0" y="5177321"/>
            <a:ext cx="4724400" cy="486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/>
              <a:t>assume </a:t>
            </a:r>
            <a:r>
              <a:rPr lang="en-US" sz="2000" dirty="0">
                <a:latin typeface="Courier" pitchFamily="2" charset="0"/>
              </a:rPr>
              <a:t>array = 0x600090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DFB6791-C5BA-0676-E030-FE6CAF1BBECF}"/>
              </a:ext>
            </a:extLst>
          </p:cNvPr>
          <p:cNvSpPr txBox="1">
            <a:spLocks/>
          </p:cNvSpPr>
          <p:nvPr/>
        </p:nvSpPr>
        <p:spPr>
          <a:xfrm>
            <a:off x="6629400" y="1371600"/>
            <a:ext cx="2209800" cy="50578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0x600090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0x600094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0x600098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0x60009c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rd</a:t>
            </a:r>
            <a:r>
              <a:rPr lang="en-US" dirty="0"/>
              <a:t> 0x6000a0</a:t>
            </a:r>
          </a:p>
          <a:p>
            <a:pPr marL="0" indent="0">
              <a:buFont typeface="Arial" pitchFamily="34" charset="0"/>
              <a:buNone/>
            </a:pPr>
            <a:r>
              <a:rPr lang="en-US" dirty="0"/>
              <a:t>…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rd</a:t>
            </a:r>
            <a:r>
              <a:rPr lang="en-US" dirty="0"/>
              <a:t> 0x6000b0</a:t>
            </a:r>
          </a:p>
          <a:p>
            <a:pPr marL="457200" indent="-457200">
              <a:buFont typeface="+mj-lt"/>
              <a:buAutoNum type="arabicPeriod" startAt="9"/>
            </a:pPr>
            <a:r>
              <a:rPr lang="en-US" dirty="0" err="1"/>
              <a:t>rd</a:t>
            </a:r>
            <a:r>
              <a:rPr lang="en-US" dirty="0"/>
              <a:t> 0x6000b4</a:t>
            </a:r>
          </a:p>
          <a:p>
            <a:pPr marL="0" indent="0">
              <a:buFont typeface="Arial" pitchFamily="34" charset="0"/>
              <a:buNone/>
            </a:pPr>
            <a:r>
              <a:rPr lang="en-US" dirty="0"/>
              <a:t>…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0x6000c0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0x6000c4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0x6000c8</a:t>
            </a:r>
          </a:p>
          <a:p>
            <a:pPr marL="457200" indent="-457200">
              <a:buFont typeface="+mj-lt"/>
              <a:buAutoNum type="arabicPeriod" startAt="13"/>
            </a:pPr>
            <a:r>
              <a:rPr lang="en-US" dirty="0" err="1"/>
              <a:t>rd</a:t>
            </a:r>
            <a:r>
              <a:rPr lang="en-US" dirty="0"/>
              <a:t> 0x6000cc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7BD4CDE-3179-3942-C99F-7537374E1AB1}"/>
              </a:ext>
            </a:extLst>
          </p:cNvPr>
          <p:cNvSpPr txBox="1">
            <a:spLocks/>
          </p:cNvSpPr>
          <p:nvPr/>
        </p:nvSpPr>
        <p:spPr>
          <a:xfrm>
            <a:off x="266700" y="6459534"/>
            <a:ext cx="8610600" cy="48650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Exercise: </a:t>
            </a:r>
            <a:r>
              <a:rPr lang="en-US" sz="2000" dirty="0"/>
              <a:t>what is the hit rate of this program?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D6A28FEB-7A8B-90C3-FF31-2B660F7B16C8}"/>
              </a:ext>
            </a:extLst>
          </p:cNvPr>
          <p:cNvSpPr txBox="1">
            <a:spLocks/>
          </p:cNvSpPr>
          <p:nvPr/>
        </p:nvSpPr>
        <p:spPr>
          <a:xfrm>
            <a:off x="8763000" y="1395838"/>
            <a:ext cx="2209800" cy="505783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…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…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M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H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76A90474-0FBB-798E-2CCA-C96FA24D1781}"/>
              </a:ext>
            </a:extLst>
          </p:cNvPr>
          <p:cNvSpPr txBox="1">
            <a:spLocks/>
          </p:cNvSpPr>
          <p:nvPr/>
        </p:nvSpPr>
        <p:spPr>
          <a:xfrm>
            <a:off x="5600700" y="6453204"/>
            <a:ext cx="2209800" cy="486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>
                <a:solidFill>
                  <a:schemeClr val="accent1"/>
                </a:solidFill>
              </a:rPr>
              <a:t>1/4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8F90553-F3DF-A093-4A4F-39E7FD208E8F}"/>
              </a:ext>
            </a:extLst>
          </p:cNvPr>
          <p:cNvSpPr/>
          <p:nvPr/>
        </p:nvSpPr>
        <p:spPr>
          <a:xfrm>
            <a:off x="4724400" y="1365738"/>
            <a:ext cx="4419600" cy="48476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11EB8A-1EF8-2F83-EA8B-AEB4141D136F}"/>
              </a:ext>
            </a:extLst>
          </p:cNvPr>
          <p:cNvSpPr/>
          <p:nvPr/>
        </p:nvSpPr>
        <p:spPr>
          <a:xfrm>
            <a:off x="5638800" y="6534471"/>
            <a:ext cx="685800" cy="441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5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9" grpId="0"/>
      <p:bldP spid="10" grpId="0"/>
      <p:bldP spid="11" grpId="0"/>
      <p:bldP spid="13" grpId="0"/>
      <p:bldP spid="14" grpId="0"/>
      <p:bldP spid="15" grpId="0" animBg="1"/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Review: Matrix Multiplication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9"/>
              <p:cNvSpPr txBox="1">
                <a:spLocks noChangeArrowheads="1"/>
              </p:cNvSpPr>
              <p:nvPr/>
            </p:nvSpPr>
            <p:spPr>
              <a:xfrm>
                <a:off x="396875" y="1362075"/>
                <a:ext cx="3717925" cy="4972050"/>
              </a:xfrm>
              <a:prstGeom prst="rect">
                <a:avLst/>
              </a:prstGeom>
            </p:spPr>
            <p:txBody>
              <a:bodyPr/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Calibri"/>
                    <a:ea typeface="+mn-ea"/>
                    <a:cs typeface="Calibri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b="0" dirty="0">
                    <a:latin typeface="Courier" pitchFamily="2" charset="0"/>
                  </a:rPr>
                  <a:t>a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.0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1.0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b="0" dirty="0">
                    <a:latin typeface="Courier" pitchFamily="2" charset="0"/>
                  </a:rPr>
                  <a:t>b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.0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2.0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3.0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4.0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dirty="0"/>
                  <a:t>What is </a:t>
                </a:r>
                <a:r>
                  <a:rPr lang="en-US" b="0" dirty="0">
                    <a:latin typeface="Courier" pitchFamily="2" charset="0"/>
                  </a:rPr>
                  <a:t>a </a:t>
                </a:r>
                <a:r>
                  <a:rPr lang="en-US" dirty="0"/>
                  <a:t>x  </a:t>
                </a:r>
                <a:r>
                  <a:rPr lang="en-US" b="0" dirty="0">
                    <a:latin typeface="Courier" pitchFamily="2" charset="0"/>
                  </a:rPr>
                  <a:t>b</a:t>
                </a:r>
                <a:r>
                  <a:rPr lang="en-US" b="0" dirty="0">
                    <a:latin typeface="+mn-lt"/>
                  </a:rPr>
                  <a:t>?</a:t>
                </a:r>
              </a:p>
              <a:p>
                <a:pPr marL="0" indent="0">
                  <a:buNone/>
                </a:pPr>
                <a:r>
                  <a:rPr lang="en-US" b="0" dirty="0">
                    <a:latin typeface="Courier" pitchFamily="2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.0+4.5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4.0+6.0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1.0+1.5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2.0+2.0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r>
                  <a:rPr lang="en-US" b="0" dirty="0">
                    <a:latin typeface="Courier" pitchFamily="2" charset="0"/>
                  </a:rPr>
                  <a:t>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.5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10.0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2.5</m:t>
                              </m:r>
                            </m:e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4.0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marL="594360" lvl="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Rectang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75" y="1362075"/>
                <a:ext cx="3717925" cy="4972050"/>
              </a:xfrm>
              <a:prstGeom prst="rect">
                <a:avLst/>
              </a:prstGeom>
              <a:blipFill>
                <a:blip r:embed="rId2"/>
                <a:stretch>
                  <a:fillRect l="-30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70375" y="2057400"/>
            <a:ext cx="4492625" cy="3396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/* </a:t>
            </a:r>
            <a:r>
              <a:rPr lang="en-US" sz="1800" b="1" dirty="0" err="1">
                <a:latin typeface="Courier New" charset="0"/>
              </a:rPr>
              <a:t>ijk</a:t>
            </a:r>
            <a:r>
              <a:rPr lang="en-US" sz="1800" b="1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for(int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=0;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&lt;n;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for(int 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for(int k=0; k&lt;n; k++){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  sum += a[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  }</a:t>
            </a:r>
            <a:endParaRPr lang="en-US" sz="1800" b="1" dirty="0">
              <a:latin typeface="Courier New" charset="0"/>
            </a:endParaRP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c[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} 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41C9973-3448-0442-BE18-C106FC5F62FA}"/>
              </a:ext>
            </a:extLst>
          </p:cNvPr>
          <p:cNvSpPr/>
          <p:nvPr/>
        </p:nvSpPr>
        <p:spPr>
          <a:xfrm>
            <a:off x="207010" y="4181475"/>
            <a:ext cx="3839210" cy="2143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D77CA8-3737-1183-3EE0-480D5A05A1B7}"/>
              </a:ext>
            </a:extLst>
          </p:cNvPr>
          <p:cNvSpPr/>
          <p:nvPr/>
        </p:nvSpPr>
        <p:spPr>
          <a:xfrm>
            <a:off x="4114800" y="1905000"/>
            <a:ext cx="4822190" cy="3657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680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Example: Matrix Multiplication</a:t>
            </a:r>
          </a:p>
        </p:txBody>
      </p:sp>
      <p:sp>
        <p:nvSpPr>
          <p:cNvPr id="4" name="Rectangle 9"/>
          <p:cNvSpPr txBox="1">
            <a:spLocks noChangeArrowheads="1"/>
          </p:cNvSpPr>
          <p:nvPr/>
        </p:nvSpPr>
        <p:spPr>
          <a:xfrm>
            <a:off x="396875" y="1362075"/>
            <a:ext cx="3641725" cy="497205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Multiply N x N matrices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Matrix elements are doubles (8 bytes)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O(N</a:t>
            </a:r>
            <a:r>
              <a:rPr lang="en-US" baseline="30000" dirty="0"/>
              <a:t>3</a:t>
            </a:r>
            <a:r>
              <a:rPr lang="en-US" dirty="0"/>
              <a:t>) total operations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 reads per source element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N values summed per destination</a:t>
            </a:r>
          </a:p>
          <a:p>
            <a:pPr marL="594360" lvl="2" indent="0">
              <a:buNone/>
            </a:pP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4270375" y="2057400"/>
            <a:ext cx="4492625" cy="339644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/* </a:t>
            </a:r>
            <a:r>
              <a:rPr lang="en-US" sz="1800" b="1" dirty="0" err="1">
                <a:latin typeface="Courier New" charset="0"/>
              </a:rPr>
              <a:t>ijk</a:t>
            </a:r>
            <a:r>
              <a:rPr lang="en-US" sz="1800" b="1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for(int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=0;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&lt;n;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for(int 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for(int k=0; k&lt;n; k++){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  sum += a[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b="1" dirty="0">
                <a:latin typeface="Courier New" charset="0"/>
              </a:rPr>
              <a:t>    }</a:t>
            </a:r>
            <a:endParaRPr lang="en-US" sz="1800" b="1" dirty="0">
              <a:latin typeface="Courier New" charset="0"/>
            </a:endParaRP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c[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13098799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91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Miss Rate Analysis for Matrix Multiply</a:t>
            </a:r>
          </a:p>
        </p:txBody>
      </p:sp>
      <p:sp>
        <p:nvSpPr>
          <p:cNvPr id="168992" name="Rectangle 3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Assume:</a:t>
            </a:r>
          </a:p>
          <a:p>
            <a:pPr lvl="1"/>
            <a:r>
              <a:rPr lang="en-US" dirty="0" err="1"/>
              <a:t>datablock</a:t>
            </a:r>
            <a:r>
              <a:rPr lang="en-US" dirty="0"/>
              <a:t> size = 32 bytes (big enough for four </a:t>
            </a:r>
            <a:r>
              <a:rPr lang="en-US" dirty="0">
                <a:latin typeface="Calibri"/>
                <a:cs typeface="Calibri"/>
              </a:rPr>
              <a:t>doubles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Matrix dimension (N) is very large</a:t>
            </a:r>
          </a:p>
          <a:p>
            <a:pPr lvl="2"/>
            <a:r>
              <a:rPr lang="en-US" dirty="0"/>
              <a:t>Approximate 1/N as 0.0</a:t>
            </a:r>
          </a:p>
          <a:p>
            <a:pPr lvl="1"/>
            <a:r>
              <a:rPr lang="en-US" dirty="0"/>
              <a:t>Cache is not even big enough to hold multiple rows</a:t>
            </a:r>
          </a:p>
          <a:p>
            <a:r>
              <a:rPr lang="en-US" dirty="0"/>
              <a:t>Analysis Method:</a:t>
            </a:r>
          </a:p>
          <a:p>
            <a:pPr lvl="1"/>
            <a:r>
              <a:rPr lang="en-US" dirty="0"/>
              <a:t>Look at access pattern of inner loop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3474621" y="4648200"/>
            <a:ext cx="1295400" cy="1752600"/>
            <a:chOff x="1752600" y="4648200"/>
            <a:chExt cx="1295400" cy="1752600"/>
          </a:xfrm>
        </p:grpSpPr>
        <p:sp>
          <p:nvSpPr>
            <p:cNvPr id="168966" name="Rectangle 6"/>
            <p:cNvSpPr>
              <a:spLocks noChangeArrowheads="1"/>
            </p:cNvSpPr>
            <p:nvPr/>
          </p:nvSpPr>
          <p:spPr bwMode="auto">
            <a:xfrm>
              <a:off x="2139950" y="5111750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67" name="Rectangle 7"/>
            <p:cNvSpPr>
              <a:spLocks noChangeArrowheads="1"/>
            </p:cNvSpPr>
            <p:nvPr/>
          </p:nvSpPr>
          <p:spPr bwMode="auto">
            <a:xfrm>
              <a:off x="2418650" y="5941700"/>
              <a:ext cx="400750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A</a:t>
              </a:r>
            </a:p>
          </p:txBody>
        </p:sp>
        <p:sp>
          <p:nvSpPr>
            <p:cNvPr id="168969" name="Line 9"/>
            <p:cNvSpPr>
              <a:spLocks noChangeShapeType="1"/>
            </p:cNvSpPr>
            <p:nvPr/>
          </p:nvSpPr>
          <p:spPr bwMode="auto">
            <a:xfrm>
              <a:off x="2146300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0" name="Rectangle 10"/>
            <p:cNvSpPr>
              <a:spLocks noChangeArrowheads="1"/>
            </p:cNvSpPr>
            <p:nvPr/>
          </p:nvSpPr>
          <p:spPr bwMode="auto">
            <a:xfrm>
              <a:off x="2271713" y="4662487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72" name="Line 12"/>
            <p:cNvSpPr>
              <a:spLocks noChangeShapeType="1"/>
            </p:cNvSpPr>
            <p:nvPr/>
          </p:nvSpPr>
          <p:spPr bwMode="auto">
            <a:xfrm>
              <a:off x="1752600" y="51308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3" name="Rectangle 13"/>
            <p:cNvSpPr>
              <a:spLocks noChangeArrowheads="1"/>
            </p:cNvSpPr>
            <p:nvPr/>
          </p:nvSpPr>
          <p:spPr bwMode="auto">
            <a:xfrm>
              <a:off x="1812337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i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5956975" y="4648200"/>
            <a:ext cx="1255297" cy="1752600"/>
            <a:chOff x="3505200" y="4648200"/>
            <a:chExt cx="1255297" cy="1752600"/>
          </a:xfrm>
        </p:grpSpPr>
        <p:sp>
          <p:nvSpPr>
            <p:cNvPr id="168976" name="Rectangle 16"/>
            <p:cNvSpPr>
              <a:spLocks noChangeArrowheads="1"/>
            </p:cNvSpPr>
            <p:nvPr/>
          </p:nvSpPr>
          <p:spPr bwMode="auto">
            <a:xfrm>
              <a:off x="4114800" y="5941700"/>
              <a:ext cx="388026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B</a:t>
              </a:r>
            </a:p>
          </p:txBody>
        </p:sp>
        <p:sp>
          <p:nvSpPr>
            <p:cNvPr id="168978" name="Line 18"/>
            <p:cNvSpPr>
              <a:spLocks noChangeShapeType="1"/>
            </p:cNvSpPr>
            <p:nvPr/>
          </p:nvSpPr>
          <p:spPr bwMode="auto">
            <a:xfrm>
              <a:off x="3505200" y="5118101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79" name="Rectangle 19"/>
            <p:cNvSpPr>
              <a:spLocks noChangeArrowheads="1"/>
            </p:cNvSpPr>
            <p:nvPr/>
          </p:nvSpPr>
          <p:spPr bwMode="auto">
            <a:xfrm>
              <a:off x="3567113" y="5205414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k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168982" name="Rectangle 22"/>
            <p:cNvSpPr>
              <a:spLocks noChangeArrowheads="1"/>
            </p:cNvSpPr>
            <p:nvPr/>
          </p:nvSpPr>
          <p:spPr bwMode="auto">
            <a:xfrm>
              <a:off x="3948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5" name="Rectangle 6"/>
            <p:cNvSpPr>
              <a:spLocks noChangeArrowheads="1"/>
            </p:cNvSpPr>
            <p:nvPr/>
          </p:nvSpPr>
          <p:spPr bwMode="auto">
            <a:xfrm>
              <a:off x="3852447" y="5111749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7" name="Line 9"/>
            <p:cNvSpPr>
              <a:spLocks noChangeShapeType="1"/>
            </p:cNvSpPr>
            <p:nvPr/>
          </p:nvSpPr>
          <p:spPr bwMode="auto">
            <a:xfrm>
              <a:off x="3852447" y="4648200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920750" y="4648200"/>
            <a:ext cx="1301750" cy="1698624"/>
            <a:chOff x="5334000" y="4648200"/>
            <a:chExt cx="1301750" cy="1698624"/>
          </a:xfrm>
        </p:grpSpPr>
        <p:sp>
          <p:nvSpPr>
            <p:cNvPr id="168964" name="Rectangle 4"/>
            <p:cNvSpPr>
              <a:spLocks noChangeArrowheads="1"/>
            </p:cNvSpPr>
            <p:nvPr/>
          </p:nvSpPr>
          <p:spPr bwMode="auto">
            <a:xfrm>
              <a:off x="6019800" y="5887724"/>
              <a:ext cx="405008" cy="4591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b="0" dirty="0">
                  <a:latin typeface="Arial"/>
                  <a:cs typeface="Arial"/>
                </a:rPr>
                <a:t>C</a:t>
              </a:r>
            </a:p>
          </p:txBody>
        </p:sp>
        <p:sp>
          <p:nvSpPr>
            <p:cNvPr id="168986" name="Line 26"/>
            <p:cNvSpPr>
              <a:spLocks noChangeShapeType="1"/>
            </p:cNvSpPr>
            <p:nvPr/>
          </p:nvSpPr>
          <p:spPr bwMode="auto">
            <a:xfrm>
              <a:off x="5334000" y="5118100"/>
              <a:ext cx="0" cy="736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168987" name="Rectangle 27"/>
            <p:cNvSpPr>
              <a:spLocks noChangeArrowheads="1"/>
            </p:cNvSpPr>
            <p:nvPr/>
          </p:nvSpPr>
          <p:spPr bwMode="auto">
            <a:xfrm>
              <a:off x="5395913" y="5205413"/>
              <a:ext cx="321263" cy="366767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>
                  <a:latin typeface="Courier New"/>
                  <a:cs typeface="Courier New"/>
                </a:rPr>
                <a:t>i</a:t>
              </a:r>
            </a:p>
          </p:txBody>
        </p:sp>
        <p:sp>
          <p:nvSpPr>
            <p:cNvPr id="168990" name="Rectangle 30"/>
            <p:cNvSpPr>
              <a:spLocks noChangeArrowheads="1"/>
            </p:cNvSpPr>
            <p:nvPr/>
          </p:nvSpPr>
          <p:spPr bwMode="auto">
            <a:xfrm>
              <a:off x="5853113" y="4648200"/>
              <a:ext cx="320675" cy="366713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1800" dirty="0" err="1">
                  <a:latin typeface="Courier New"/>
                  <a:cs typeface="Courier New"/>
                </a:rPr>
                <a:t>j</a:t>
              </a:r>
              <a:endParaRPr lang="en-US" sz="1800" dirty="0">
                <a:latin typeface="Courier New"/>
                <a:cs typeface="Courier New"/>
              </a:endParaRPr>
            </a:p>
          </p:txBody>
        </p:sp>
        <p:sp>
          <p:nvSpPr>
            <p:cNvPr id="36" name="Rectangle 6"/>
            <p:cNvSpPr>
              <a:spLocks noChangeArrowheads="1"/>
            </p:cNvSpPr>
            <p:nvPr/>
          </p:nvSpPr>
          <p:spPr bwMode="auto">
            <a:xfrm>
              <a:off x="5727700" y="5053425"/>
              <a:ext cx="908050" cy="74295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  <p:sp>
          <p:nvSpPr>
            <p:cNvPr id="38" name="Line 9"/>
            <p:cNvSpPr>
              <a:spLocks noChangeShapeType="1"/>
            </p:cNvSpPr>
            <p:nvPr/>
          </p:nvSpPr>
          <p:spPr bwMode="auto">
            <a:xfrm>
              <a:off x="5727700" y="4662487"/>
              <a:ext cx="736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1800">
                <a:latin typeface="Courier New"/>
                <a:cs typeface="Courier New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2590800" y="4642214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Calibri" pitchFamily="34" charset="0"/>
              </a:rPr>
              <a:t>=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05400" y="4700538"/>
            <a:ext cx="53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>
                <a:latin typeface="Calibri" pitchFamily="34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8154920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Review: Layout of C Arrays in Memory</a:t>
            </a:r>
          </a:p>
        </p:txBody>
      </p:sp>
      <p:sp>
        <p:nvSpPr>
          <p:cNvPr id="169991" name="Rectangle 7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C arrays allocated in row-major order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row in contiguous memory locations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Stepping through columns in one row: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successive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data block size (B) &gt; </a:t>
            </a:r>
            <a:r>
              <a:rPr lang="en-US" dirty="0" err="1">
                <a:latin typeface="Calibri"/>
                <a:cs typeface="Calibri"/>
              </a:rPr>
              <a:t>sizeof</a:t>
            </a:r>
            <a:r>
              <a:rPr lang="en-US" dirty="0">
                <a:latin typeface="Calibri"/>
                <a:cs typeface="Calibri"/>
              </a:rPr>
              <a:t>(</a:t>
            </a:r>
            <a:r>
              <a:rPr lang="en-US" dirty="0" err="1">
                <a:latin typeface="Calibri"/>
                <a:cs typeface="Calibri"/>
              </a:rPr>
              <a:t>a</a:t>
            </a:r>
            <a:r>
              <a:rPr lang="en-US" baseline="-25000" dirty="0" err="1">
                <a:latin typeface="Calibri"/>
                <a:cs typeface="Calibri"/>
              </a:rPr>
              <a:t>ij</a:t>
            </a:r>
            <a:r>
              <a:rPr lang="en-US" dirty="0">
                <a:latin typeface="Calibri"/>
                <a:cs typeface="Calibri"/>
              </a:rPr>
              <a:t>) bytes</a:t>
            </a:r>
            <a:r>
              <a:rPr lang="en-US" dirty="0"/>
              <a:t>, exploit spatial locality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miss rate = </a:t>
            </a:r>
            <a:r>
              <a:rPr lang="en-US" dirty="0" err="1">
                <a:latin typeface="Calibri"/>
                <a:cs typeface="Calibri"/>
              </a:rPr>
              <a:t>sizeof</a:t>
            </a:r>
            <a:r>
              <a:rPr lang="en-US" dirty="0">
                <a:latin typeface="Calibri"/>
                <a:cs typeface="Calibri"/>
              </a:rPr>
              <a:t>(</a:t>
            </a:r>
            <a:r>
              <a:rPr lang="en-US" dirty="0" err="1">
                <a:latin typeface="Calibri"/>
                <a:cs typeface="Calibri"/>
              </a:rPr>
              <a:t>a</a:t>
            </a:r>
            <a:r>
              <a:rPr lang="en-US" baseline="-25000" dirty="0" err="1">
                <a:latin typeface="Calibri"/>
                <a:cs typeface="Calibri"/>
              </a:rPr>
              <a:t>ij</a:t>
            </a:r>
            <a:r>
              <a:rPr lang="en-US" dirty="0">
                <a:latin typeface="Calibri"/>
                <a:cs typeface="Calibri"/>
              </a:rPr>
              <a:t>) </a:t>
            </a:r>
            <a:r>
              <a:rPr lang="en-US" dirty="0"/>
              <a:t>/ B</a:t>
            </a:r>
          </a:p>
          <a:p>
            <a:pPr>
              <a:lnSpc>
                <a:spcPct val="85000"/>
              </a:lnSpc>
            </a:pPr>
            <a:endParaRPr lang="en-US" dirty="0"/>
          </a:p>
          <a:p>
            <a:pPr>
              <a:lnSpc>
                <a:spcPct val="85000"/>
              </a:lnSpc>
            </a:pPr>
            <a:r>
              <a:rPr lang="en-US" dirty="0"/>
              <a:t>Stepping through rows in one column: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accesses distant elements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spatial locality!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miss rate = 1 (i.e. 100%)</a:t>
            </a:r>
          </a:p>
        </p:txBody>
      </p:sp>
    </p:spTree>
    <p:extLst>
      <p:ext uri="{BB962C8B-B14F-4D97-AF65-F5344CB8AC3E}">
        <p14:creationId xmlns:p14="http://schemas.microsoft.com/office/powerpoint/2010/main" val="34829699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36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Multiplication (</a:t>
            </a:r>
            <a:r>
              <a:rPr lang="en-US" dirty="0" err="1"/>
              <a:t>ijk</a:t>
            </a:r>
            <a:r>
              <a:rPr lang="en-US" dirty="0"/>
              <a:t>)	    </a:t>
            </a:r>
            <a:r>
              <a:rPr lang="en-US" sz="2400" dirty="0"/>
              <a:t>(</a:t>
            </a:r>
            <a:r>
              <a:rPr lang="en-US" sz="2400" dirty="0" err="1"/>
              <a:t>jik</a:t>
            </a:r>
            <a:r>
              <a:rPr lang="en-US" sz="2400" dirty="0"/>
              <a:t> is similar)</a:t>
            </a:r>
          </a:p>
        </p:txBody>
      </p:sp>
      <p:sp>
        <p:nvSpPr>
          <p:cNvPr id="171012" name="Rectangle 4"/>
          <p:cNvSpPr>
            <a:spLocks noChangeArrowheads="1"/>
          </p:cNvSpPr>
          <p:nvPr/>
        </p:nvSpPr>
        <p:spPr bwMode="auto">
          <a:xfrm>
            <a:off x="54927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3" name="Rectangle 5"/>
          <p:cNvSpPr>
            <a:spLocks noChangeArrowheads="1"/>
          </p:cNvSpPr>
          <p:nvPr/>
        </p:nvSpPr>
        <p:spPr bwMode="auto">
          <a:xfrm>
            <a:off x="6711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7854950" y="2587625"/>
            <a:ext cx="596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5" name="Rectangle 7"/>
          <p:cNvSpPr>
            <a:spLocks noChangeArrowheads="1"/>
          </p:cNvSpPr>
          <p:nvPr/>
        </p:nvSpPr>
        <p:spPr bwMode="auto">
          <a:xfrm>
            <a:off x="5624513" y="3168650"/>
            <a:ext cx="336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A</a:t>
            </a:r>
          </a:p>
        </p:txBody>
      </p:sp>
      <p:sp>
        <p:nvSpPr>
          <p:cNvPr id="171016" name="Rectangle 8"/>
          <p:cNvSpPr>
            <a:spLocks noChangeArrowheads="1"/>
          </p:cNvSpPr>
          <p:nvPr/>
        </p:nvSpPr>
        <p:spPr bwMode="auto">
          <a:xfrm>
            <a:off x="6843713" y="3168650"/>
            <a:ext cx="32225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B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7986713" y="3168650"/>
            <a:ext cx="319498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</a:t>
            </a:r>
          </a:p>
        </p:txBody>
      </p:sp>
      <p:sp>
        <p:nvSpPr>
          <p:cNvPr id="171018" name="Line 10"/>
          <p:cNvSpPr>
            <a:spLocks noChangeShapeType="1"/>
          </p:cNvSpPr>
          <p:nvPr/>
        </p:nvSpPr>
        <p:spPr bwMode="auto">
          <a:xfrm>
            <a:off x="6934200" y="2593975"/>
            <a:ext cx="0" cy="50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19" name="Line 11"/>
          <p:cNvSpPr>
            <a:spLocks noChangeShapeType="1"/>
          </p:cNvSpPr>
          <p:nvPr/>
        </p:nvSpPr>
        <p:spPr bwMode="auto">
          <a:xfrm>
            <a:off x="5499100" y="2962275"/>
            <a:ext cx="584200" cy="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0" name="Rectangle 12"/>
          <p:cNvSpPr>
            <a:spLocks noChangeArrowheads="1"/>
          </p:cNvSpPr>
          <p:nvPr/>
        </p:nvSpPr>
        <p:spPr bwMode="auto">
          <a:xfrm>
            <a:off x="6081713" y="2787650"/>
            <a:ext cx="588877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(i,*)</a:t>
            </a:r>
          </a:p>
        </p:txBody>
      </p:sp>
      <p:sp>
        <p:nvSpPr>
          <p:cNvPr id="171021" name="Rectangle 13"/>
          <p:cNvSpPr>
            <a:spLocks noChangeArrowheads="1"/>
          </p:cNvSpPr>
          <p:nvPr/>
        </p:nvSpPr>
        <p:spPr bwMode="auto">
          <a:xfrm>
            <a:off x="6691313" y="2254250"/>
            <a:ext cx="591382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(*,j)</a:t>
            </a:r>
          </a:p>
        </p:txBody>
      </p:sp>
      <p:sp>
        <p:nvSpPr>
          <p:cNvPr id="171022" name="Rectangle 14"/>
          <p:cNvSpPr>
            <a:spLocks noChangeArrowheads="1"/>
          </p:cNvSpPr>
          <p:nvPr/>
        </p:nvSpPr>
        <p:spPr bwMode="auto">
          <a:xfrm>
            <a:off x="8013700" y="2898775"/>
            <a:ext cx="50800" cy="50800"/>
          </a:xfrm>
          <a:prstGeom prst="rect">
            <a:avLst/>
          </a:prstGeom>
          <a:solidFill>
            <a:srgbClr val="FF0000"/>
          </a:solidFill>
          <a:ln w="5715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3" name="Rectangle 15"/>
          <p:cNvSpPr>
            <a:spLocks noChangeArrowheads="1"/>
          </p:cNvSpPr>
          <p:nvPr/>
        </p:nvSpPr>
        <p:spPr bwMode="auto">
          <a:xfrm>
            <a:off x="7834313" y="2559050"/>
            <a:ext cx="522503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(i,j)</a:t>
            </a:r>
          </a:p>
        </p:txBody>
      </p:sp>
      <p:sp>
        <p:nvSpPr>
          <p:cNvPr id="171024" name="Rectangle 16"/>
          <p:cNvSpPr>
            <a:spLocks noChangeArrowheads="1"/>
          </p:cNvSpPr>
          <p:nvPr/>
        </p:nvSpPr>
        <p:spPr bwMode="auto">
          <a:xfrm>
            <a:off x="5395913" y="1797050"/>
            <a:ext cx="132463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Inner loop:</a:t>
            </a:r>
          </a:p>
        </p:txBody>
      </p:sp>
      <p:sp>
        <p:nvSpPr>
          <p:cNvPr id="171026" name="Rectangle 18"/>
          <p:cNvSpPr>
            <a:spLocks noChangeArrowheads="1"/>
          </p:cNvSpPr>
          <p:nvPr/>
        </p:nvSpPr>
        <p:spPr bwMode="auto">
          <a:xfrm>
            <a:off x="6434138" y="4256088"/>
            <a:ext cx="106759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Column-</a:t>
            </a:r>
          </a:p>
          <a:p>
            <a:pPr algn="l">
              <a:lnSpc>
                <a:spcPct val="100000"/>
              </a:lnSpc>
            </a:pPr>
            <a:r>
              <a:rPr lang="en-US" sz="2000" b="0">
                <a:latin typeface="Calibri"/>
                <a:cs typeface="Calibri"/>
              </a:rPr>
              <a:t>wise</a:t>
            </a:r>
          </a:p>
        </p:txBody>
      </p:sp>
      <p:sp>
        <p:nvSpPr>
          <p:cNvPr id="171027" name="Line 19"/>
          <p:cNvSpPr>
            <a:spLocks noChangeShapeType="1"/>
          </p:cNvSpPr>
          <p:nvPr/>
        </p:nvSpPr>
        <p:spPr bwMode="auto">
          <a:xfrm flipV="1">
            <a:off x="6991351" y="3592513"/>
            <a:ext cx="0" cy="627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28" name="Rectangle 20"/>
          <p:cNvSpPr>
            <a:spLocks noChangeArrowheads="1"/>
          </p:cNvSpPr>
          <p:nvPr/>
        </p:nvSpPr>
        <p:spPr bwMode="auto">
          <a:xfrm>
            <a:off x="5214938" y="4256088"/>
            <a:ext cx="1177605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Row-wise</a:t>
            </a:r>
          </a:p>
        </p:txBody>
      </p:sp>
      <p:sp>
        <p:nvSpPr>
          <p:cNvPr id="171029" name="Line 21"/>
          <p:cNvSpPr>
            <a:spLocks noChangeShapeType="1"/>
          </p:cNvSpPr>
          <p:nvPr/>
        </p:nvSpPr>
        <p:spPr bwMode="auto">
          <a:xfrm flipV="1">
            <a:off x="5772150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1" name="Rectangle 23"/>
          <p:cNvSpPr>
            <a:spLocks noChangeArrowheads="1"/>
          </p:cNvSpPr>
          <p:nvPr/>
        </p:nvSpPr>
        <p:spPr bwMode="auto">
          <a:xfrm>
            <a:off x="7808266" y="4256088"/>
            <a:ext cx="726134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Fixed</a:t>
            </a:r>
          </a:p>
        </p:txBody>
      </p:sp>
      <p:sp>
        <p:nvSpPr>
          <p:cNvPr id="171032" name="Line 24"/>
          <p:cNvSpPr>
            <a:spLocks noChangeShapeType="1"/>
          </p:cNvSpPr>
          <p:nvPr/>
        </p:nvSpPr>
        <p:spPr bwMode="auto">
          <a:xfrm flipV="1">
            <a:off x="8147051" y="3592513"/>
            <a:ext cx="0" cy="6270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Calibri"/>
              <a:cs typeface="Calibri"/>
            </a:endParaRPr>
          </a:p>
        </p:txBody>
      </p:sp>
      <p:sp>
        <p:nvSpPr>
          <p:cNvPr id="171039" name="Rectangle 31"/>
          <p:cNvSpPr>
            <a:spLocks noChangeArrowheads="1"/>
          </p:cNvSpPr>
          <p:nvPr/>
        </p:nvSpPr>
        <p:spPr bwMode="auto">
          <a:xfrm>
            <a:off x="290513" y="4964113"/>
            <a:ext cx="5670630" cy="1217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u="sng" dirty="0">
                <a:latin typeface="Calibri"/>
                <a:cs typeface="Calibri"/>
              </a:rPr>
              <a:t>Average Misses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b="0" u="sng" dirty="0">
                <a:latin typeface="Calibri"/>
                <a:cs typeface="Calibri"/>
              </a:rPr>
              <a:t>A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B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C</a:t>
            </a:r>
            <a:r>
              <a:rPr lang="en-US" sz="2400" b="0" dirty="0">
                <a:latin typeface="Calibri"/>
                <a:cs typeface="Calibri"/>
              </a:rPr>
              <a:t>	</a:t>
            </a:r>
            <a:r>
              <a:rPr lang="en-US" sz="2400" b="0" u="sng" dirty="0">
                <a:latin typeface="Calibri"/>
                <a:cs typeface="Calibri"/>
              </a:rPr>
              <a:t>Total</a:t>
            </a:r>
            <a:endParaRPr lang="en-US" sz="2400" b="0" dirty="0">
              <a:latin typeface="Calibri"/>
              <a:cs typeface="Calibri"/>
            </a:endParaRPr>
          </a:p>
          <a:p>
            <a:pPr marL="560388" lvl="1" indent="-222250" defTabSz="895350"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400" b="0" dirty="0">
                <a:latin typeface="Calibri"/>
                <a:cs typeface="Calibri"/>
              </a:rPr>
              <a:t>		</a:t>
            </a:r>
            <a:r>
              <a:rPr lang="en-US" sz="2400" dirty="0">
                <a:latin typeface="Calibri"/>
                <a:cs typeface="Calibri"/>
              </a:rPr>
              <a:t> 		</a:t>
            </a:r>
            <a:endParaRPr lang="en-US" sz="2400" b="0" dirty="0">
              <a:latin typeface="Calibri"/>
              <a:cs typeface="Calibri"/>
            </a:endParaRP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6376051" y="5695479"/>
            <a:ext cx="2615549" cy="70532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2 reads, 0 writes </a:t>
            </a:r>
          </a:p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per inner loop iteration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C1D38D3-BF8E-DC49-A29F-4B564DEC8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479" y="1629703"/>
            <a:ext cx="4492625" cy="3077894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/* </a:t>
            </a:r>
            <a:r>
              <a:rPr lang="en-US" sz="1800" b="1" dirty="0" err="1">
                <a:latin typeface="Courier New" charset="0"/>
              </a:rPr>
              <a:t>ijk</a:t>
            </a:r>
            <a:r>
              <a:rPr lang="en-US" sz="1800" b="1" dirty="0"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for (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=0;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&lt;n; 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++) 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for (j=0; j&lt;n; j++)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sum = 0.0;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for (k=0; k&lt;n; k++)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  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sum += a[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][k] * b[k][j];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  c[</a:t>
            </a:r>
            <a:r>
              <a:rPr lang="en-US" sz="1800" b="1" dirty="0" err="1">
                <a:latin typeface="Courier New" charset="0"/>
              </a:rPr>
              <a:t>i</a:t>
            </a:r>
            <a:r>
              <a:rPr lang="en-US" sz="1800" b="1" dirty="0">
                <a:latin typeface="Courier New" charset="0"/>
              </a:rPr>
              <a:t>][j] = sum;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latin typeface="Courier New" charset="0"/>
              </a:rPr>
              <a:t>}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F6E2D8-7BDD-5DA9-3B48-259146353DD1}"/>
              </a:ext>
            </a:extLst>
          </p:cNvPr>
          <p:cNvSpPr txBox="1"/>
          <p:nvPr/>
        </p:nvSpPr>
        <p:spPr>
          <a:xfrm>
            <a:off x="1066800" y="5695479"/>
            <a:ext cx="718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.25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AE8669C-1724-1DBA-05FB-2BE12E96B2D0}"/>
              </a:ext>
            </a:extLst>
          </p:cNvPr>
          <p:cNvSpPr txBox="1"/>
          <p:nvPr/>
        </p:nvSpPr>
        <p:spPr>
          <a:xfrm>
            <a:off x="2467986" y="5695479"/>
            <a:ext cx="718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1.0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468C6C-BE39-BBD6-C26A-178F2082A6B8}"/>
              </a:ext>
            </a:extLst>
          </p:cNvPr>
          <p:cNvSpPr txBox="1"/>
          <p:nvPr/>
        </p:nvSpPr>
        <p:spPr>
          <a:xfrm>
            <a:off x="3818660" y="5695479"/>
            <a:ext cx="7187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0.0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64FF6-D592-4249-975F-A08B8EF99794}"/>
              </a:ext>
            </a:extLst>
          </p:cNvPr>
          <p:cNvSpPr txBox="1"/>
          <p:nvPr/>
        </p:nvSpPr>
        <p:spPr>
          <a:xfrm>
            <a:off x="4802028" y="5685120"/>
            <a:ext cx="7346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Calibri"/>
                <a:cs typeface="Calibri"/>
              </a:rPr>
              <a:t>1.25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1763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91440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Exercise: Alternative Matrix Multiplication </a:t>
            </a:r>
            <a:r>
              <a:rPr lang="en-US" dirty="0" err="1"/>
              <a:t>Algs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9"/>
              <p:cNvSpPr txBox="1">
                <a:spLocks noChangeArrowheads="1"/>
              </p:cNvSpPr>
              <p:nvPr/>
            </p:nvSpPr>
            <p:spPr>
              <a:xfrm>
                <a:off x="396875" y="1362075"/>
                <a:ext cx="3641725" cy="4972050"/>
              </a:xfrm>
              <a:prstGeom prst="rect">
                <a:avLst/>
              </a:prstGeom>
            </p:spPr>
            <p:txBody>
              <a:bodyPr/>
              <a:lstStyle>
                <a:lvl1pPr marL="274320" indent="-274320" algn="l" rtl="0" eaLnBrk="1" latinLnBrk="0" hangingPunct="1">
                  <a:spcBef>
                    <a:spcPts val="600"/>
                  </a:spcBef>
                  <a:buClr>
                    <a:schemeClr val="accent1"/>
                  </a:buClr>
                  <a:buSzPct val="76000"/>
                  <a:buFont typeface="Wingdings 3"/>
                  <a:buChar char=""/>
                  <a:defRPr kumimoji="0" sz="2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1pPr>
                <a:lvl2pPr marL="548640" indent="-274320" algn="l" rtl="0" eaLnBrk="1" latinLnBrk="0" hangingPunct="1">
                  <a:spcBef>
                    <a:spcPts val="500"/>
                  </a:spcBef>
                  <a:buClr>
                    <a:schemeClr val="accent2"/>
                  </a:buClr>
                  <a:buSzPct val="76000"/>
                  <a:buFont typeface="Wingdings 3"/>
                  <a:buChar char=""/>
                  <a:defRPr kumimoji="0" sz="2300" kern="1200">
                    <a:solidFill>
                      <a:schemeClr val="tx2"/>
                    </a:solidFill>
                    <a:latin typeface="Calibri"/>
                    <a:ea typeface="+mn-ea"/>
                    <a:cs typeface="Calibri"/>
                  </a:defRPr>
                </a:lvl2pPr>
                <a:lvl3pPr marL="822960" indent="-228600" algn="l" rtl="0" eaLnBrk="1" latinLnBrk="0" hangingPunct="1">
                  <a:spcBef>
                    <a:spcPts val="500"/>
                  </a:spcBef>
                  <a:buClr>
                    <a:schemeClr val="bg1">
                      <a:shade val="50000"/>
                    </a:schemeClr>
                  </a:buClr>
                  <a:buSzPct val="76000"/>
                  <a:buFont typeface="Wingdings 3"/>
                  <a:buChar char=""/>
                  <a:defRPr kumimoji="0" sz="20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3pPr>
                <a:lvl4pPr marL="1097280" indent="-228600" algn="l" rtl="0" eaLnBrk="1" latinLnBrk="0" hangingPunct="1">
                  <a:spcBef>
                    <a:spcPts val="400"/>
                  </a:spcBef>
                  <a:buClr>
                    <a:schemeClr val="accent2">
                      <a:shade val="75000"/>
                    </a:schemeClr>
                  </a:buClr>
                  <a:buSzPct val="70000"/>
                  <a:buFont typeface="Wingdings"/>
                  <a:buChar char=""/>
                  <a:defRPr kumimoji="0" sz="18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4pPr>
                <a:lvl5pPr marL="1371600" indent="-228600" algn="l" rtl="0" eaLnBrk="1" latinLnBrk="0" hangingPunct="1">
                  <a:spcBef>
                    <a:spcPts val="300"/>
                  </a:spcBef>
                  <a:buClr>
                    <a:schemeClr val="accent2"/>
                  </a:buClr>
                  <a:buSzPct val="70000"/>
                  <a:buFont typeface="Wingdings"/>
                  <a:buChar char=""/>
                  <a:defRPr kumimoji="0" sz="1600" kern="1200">
                    <a:solidFill>
                      <a:schemeClr val="tx1"/>
                    </a:solidFill>
                    <a:latin typeface="Calibri"/>
                    <a:ea typeface="+mn-ea"/>
                    <a:cs typeface="Calibri"/>
                  </a:defRPr>
                </a:lvl5pPr>
                <a:lvl6pPr marL="1645920" indent="-182880" algn="l" rtl="0" eaLnBrk="1" latinLnBrk="0" hangingPunct="1">
                  <a:spcBef>
                    <a:spcPts val="300"/>
                  </a:spcBef>
                  <a:buClr>
                    <a:srgbClr val="9FB8CD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6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ts val="300"/>
                  </a:spcBef>
                  <a:buClr>
                    <a:srgbClr val="727CA3">
                      <a:shade val="75000"/>
                    </a:srgb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11680" indent="-182880" algn="l" rtl="0" eaLnBrk="1" latinLnBrk="0" hangingPunct="1">
                  <a:spcBef>
                    <a:spcPts val="300"/>
                  </a:spcBef>
                  <a:buClr>
                    <a:prstClr val="white">
                      <a:shade val="50000"/>
                    </a:prstClr>
                  </a:buClr>
                  <a:buSzPct val="75000"/>
                  <a:buFont typeface="Wingdings 3"/>
                  <a:buChar char=""/>
                  <a:defRPr kumimoji="0" lang="en-US" sz="14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194560" indent="-182880" algn="l" rtl="0" eaLnBrk="1" latinLnBrk="0" hangingPunct="1">
                  <a:spcBef>
                    <a:spcPts val="300"/>
                  </a:spcBef>
                  <a:buClr>
                    <a:srgbClr val="9FB8CD"/>
                  </a:buClr>
                  <a:buSzPct val="75000"/>
                  <a:buFont typeface="Wingdings 3"/>
                  <a:buChar char=""/>
                  <a:defRPr kumimoji="0" lang="en-US" sz="12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n-US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Courier" pitchFamily="2" charset="0"/>
                  </a:rPr>
                  <a:t>a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dirty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.0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e>
                          </m:mr>
                          <m:m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1.0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0.5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Courier" pitchFamily="2" charset="0"/>
                  </a:rPr>
                  <a:t>b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["/>
                        <m:endChr m:val="]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i="1" dirty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 dirty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.0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2.0</m:t>
                              </m:r>
                            </m:e>
                          </m:mr>
                          <m:m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3.0</m:t>
                              </m:r>
                            </m:e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4.0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endParaRPr lang="en-US" dirty="0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US" dirty="0"/>
                  <a:t>Use this algorithm to compute </a:t>
                </a:r>
                <a:r>
                  <a:rPr lang="en-US" b="0" dirty="0">
                    <a:latin typeface="Courier" pitchFamily="2" charset="0"/>
                  </a:rPr>
                  <a:t>a </a:t>
                </a:r>
                <a:r>
                  <a:rPr lang="en-US" dirty="0"/>
                  <a:t>x  </a:t>
                </a:r>
                <a:r>
                  <a:rPr lang="en-US" b="0" dirty="0">
                    <a:latin typeface="Courier" pitchFamily="2" charset="0"/>
                  </a:rPr>
                  <a:t>b </a:t>
                </a:r>
                <a:endParaRPr lang="en-US" dirty="0"/>
              </a:p>
              <a:p>
                <a:pPr marL="594360" lvl="2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4" name="Rectangle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6875" y="1362075"/>
                <a:ext cx="3641725" cy="4972050"/>
              </a:xfrm>
              <a:prstGeom prst="rect">
                <a:avLst/>
              </a:prstGeom>
              <a:blipFill>
                <a:blip r:embed="rId2"/>
                <a:stretch>
                  <a:fillRect l="-13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5">
            <a:extLst>
              <a:ext uri="{FF2B5EF4-FFF2-40B4-BE49-F238E27FC236}">
                <a16:creationId xmlns:a16="http://schemas.microsoft.com/office/drawing/2014/main" id="{A844ED64-A61B-8BDE-E1CD-DA0C50128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1828800"/>
            <a:ext cx="3481388" cy="2066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/* </a:t>
            </a:r>
            <a:r>
              <a:rPr lang="en-US" sz="1400" b="1" dirty="0" err="1">
                <a:latin typeface="Courier New" charset="0"/>
              </a:rPr>
              <a:t>kij</a:t>
            </a:r>
            <a:r>
              <a:rPr lang="en-US" sz="1400" b="1" dirty="0">
                <a:latin typeface="Courier New" charset="0"/>
              </a:rPr>
              <a:t> */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for 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&lt;n;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r = a[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c[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2E8B220-B75A-E63D-4153-CC63105EE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0" y="4343400"/>
            <a:ext cx="3481388" cy="20664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/* </a:t>
            </a:r>
            <a:r>
              <a:rPr lang="en-US" sz="1400" b="1" dirty="0" err="1">
                <a:latin typeface="Courier New" charset="0"/>
              </a:rPr>
              <a:t>jki</a:t>
            </a:r>
            <a:r>
              <a:rPr lang="en-US" sz="1400" b="1" dirty="0">
                <a:latin typeface="Courier New" charset="0"/>
              </a:rPr>
              <a:t> */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for 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&lt;n;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 c[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][j] += a[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835260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83" name="Rectangle 27"/>
          <p:cNvSpPr>
            <a:spLocks noGrp="1" noChangeArrowheads="1"/>
          </p:cNvSpPr>
          <p:nvPr>
            <p:ph type="title"/>
          </p:nvPr>
        </p:nvSpPr>
        <p:spPr>
          <a:xfrm>
            <a:off x="457199" y="533400"/>
            <a:ext cx="8537659" cy="990600"/>
          </a:xfrm>
        </p:spPr>
        <p:txBody>
          <a:bodyPr>
            <a:normAutofit/>
          </a:bodyPr>
          <a:lstStyle/>
          <a:p>
            <a:r>
              <a:rPr lang="en-US" dirty="0"/>
              <a:t>Exercise: Matrix Multiplication</a:t>
            </a:r>
            <a:endParaRPr lang="en-US" sz="2400" dirty="0"/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143385" y="1388315"/>
            <a:ext cx="4264025" cy="25158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/*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kij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&lt;n;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r = a[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  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c[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][j] += r * b[k][j];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B04BC0E-F08F-0743-B693-58A54057ADB4}"/>
              </a:ext>
            </a:extLst>
          </p:cNvPr>
          <p:cNvGrpSpPr/>
          <p:nvPr/>
        </p:nvGrpSpPr>
        <p:grpSpPr>
          <a:xfrm>
            <a:off x="346279" y="4616983"/>
            <a:ext cx="3920921" cy="1326617"/>
            <a:chOff x="4984869" y="2030028"/>
            <a:chExt cx="3920921" cy="1326617"/>
          </a:xfrm>
        </p:grpSpPr>
        <p:sp>
          <p:nvSpPr>
            <p:cNvPr id="173060" name="Rectangle 4"/>
            <p:cNvSpPr>
              <a:spLocks noChangeArrowheads="1"/>
            </p:cNvSpPr>
            <p:nvPr/>
          </p:nvSpPr>
          <p:spPr bwMode="auto">
            <a:xfrm>
              <a:off x="5340350" y="2378075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61" name="Rectangle 5"/>
            <p:cNvSpPr>
              <a:spLocks noChangeArrowheads="1"/>
            </p:cNvSpPr>
            <p:nvPr/>
          </p:nvSpPr>
          <p:spPr bwMode="auto">
            <a:xfrm>
              <a:off x="6559550" y="2378075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62" name="Rectangle 6"/>
            <p:cNvSpPr>
              <a:spLocks noChangeArrowheads="1"/>
            </p:cNvSpPr>
            <p:nvPr/>
          </p:nvSpPr>
          <p:spPr bwMode="auto">
            <a:xfrm>
              <a:off x="7727950" y="2378075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63" name="Rectangle 7"/>
            <p:cNvSpPr>
              <a:spLocks noChangeArrowheads="1"/>
            </p:cNvSpPr>
            <p:nvPr/>
          </p:nvSpPr>
          <p:spPr bwMode="auto">
            <a:xfrm>
              <a:off x="5472113" y="2959100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A</a:t>
              </a:r>
            </a:p>
          </p:txBody>
        </p:sp>
        <p:sp>
          <p:nvSpPr>
            <p:cNvPr id="173064" name="Rectangle 8"/>
            <p:cNvSpPr>
              <a:spLocks noChangeArrowheads="1"/>
            </p:cNvSpPr>
            <p:nvPr/>
          </p:nvSpPr>
          <p:spPr bwMode="auto">
            <a:xfrm>
              <a:off x="6691313" y="2959100"/>
              <a:ext cx="322253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B</a:t>
              </a:r>
            </a:p>
          </p:txBody>
        </p:sp>
        <p:sp>
          <p:nvSpPr>
            <p:cNvPr id="173065" name="Rectangle 9"/>
            <p:cNvSpPr>
              <a:spLocks noChangeArrowheads="1"/>
            </p:cNvSpPr>
            <p:nvPr/>
          </p:nvSpPr>
          <p:spPr bwMode="auto">
            <a:xfrm>
              <a:off x="7848600" y="2959100"/>
              <a:ext cx="31949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C</a:t>
              </a:r>
            </a:p>
          </p:txBody>
        </p:sp>
        <p:sp>
          <p:nvSpPr>
            <p:cNvPr id="173066" name="Rectangle 10"/>
            <p:cNvSpPr>
              <a:spLocks noChangeArrowheads="1"/>
            </p:cNvSpPr>
            <p:nvPr/>
          </p:nvSpPr>
          <p:spPr bwMode="auto">
            <a:xfrm>
              <a:off x="8316913" y="2578100"/>
              <a:ext cx="588877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(i,*)</a:t>
              </a:r>
            </a:p>
          </p:txBody>
        </p:sp>
        <p:sp>
          <p:nvSpPr>
            <p:cNvPr id="173067" name="Line 11"/>
            <p:cNvSpPr>
              <a:spLocks noChangeShapeType="1"/>
            </p:cNvSpPr>
            <p:nvPr/>
          </p:nvSpPr>
          <p:spPr bwMode="auto">
            <a:xfrm>
              <a:off x="7734300" y="2752725"/>
              <a:ext cx="5842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68" name="Rectangle 12"/>
            <p:cNvSpPr>
              <a:spLocks noChangeArrowheads="1"/>
            </p:cNvSpPr>
            <p:nvPr/>
          </p:nvSpPr>
          <p:spPr bwMode="auto">
            <a:xfrm>
              <a:off x="5422900" y="2765425"/>
              <a:ext cx="50800" cy="50800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69" name="Rectangle 13"/>
            <p:cNvSpPr>
              <a:spLocks noChangeArrowheads="1"/>
            </p:cNvSpPr>
            <p:nvPr/>
          </p:nvSpPr>
          <p:spPr bwMode="auto">
            <a:xfrm>
              <a:off x="5289669" y="2349500"/>
              <a:ext cx="577731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(</a:t>
              </a:r>
              <a:r>
                <a:rPr lang="en-US" sz="2000" b="0" dirty="0" err="1">
                  <a:latin typeface="Calibri"/>
                  <a:cs typeface="Calibri"/>
                </a:rPr>
                <a:t>i,k</a:t>
              </a:r>
              <a:r>
                <a:rPr lang="en-US" sz="2000" b="0" dirty="0">
                  <a:latin typeface="Calibri"/>
                  <a:cs typeface="Calibri"/>
                </a:rPr>
                <a:t>)</a:t>
              </a:r>
            </a:p>
          </p:txBody>
        </p:sp>
        <p:sp>
          <p:nvSpPr>
            <p:cNvPr id="173070" name="Rectangle 14"/>
            <p:cNvSpPr>
              <a:spLocks noChangeArrowheads="1"/>
            </p:cNvSpPr>
            <p:nvPr/>
          </p:nvSpPr>
          <p:spPr bwMode="auto">
            <a:xfrm>
              <a:off x="7148513" y="2349500"/>
              <a:ext cx="64661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(k,*)</a:t>
              </a:r>
            </a:p>
          </p:txBody>
        </p:sp>
        <p:sp>
          <p:nvSpPr>
            <p:cNvPr id="173071" name="Line 15"/>
            <p:cNvSpPr>
              <a:spLocks noChangeShapeType="1"/>
            </p:cNvSpPr>
            <p:nvPr/>
          </p:nvSpPr>
          <p:spPr bwMode="auto">
            <a:xfrm>
              <a:off x="6565900" y="2524125"/>
              <a:ext cx="584200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173072" name="Rectangle 16"/>
            <p:cNvSpPr>
              <a:spLocks noChangeArrowheads="1"/>
            </p:cNvSpPr>
            <p:nvPr/>
          </p:nvSpPr>
          <p:spPr bwMode="auto">
            <a:xfrm>
              <a:off x="4984869" y="2030028"/>
              <a:ext cx="1324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Inner loop:</a:t>
              </a:r>
            </a:p>
          </p:txBody>
        </p:sp>
      </p:grpSp>
      <p:sp>
        <p:nvSpPr>
          <p:cNvPr id="173082" name="Rectangle 26"/>
          <p:cNvSpPr>
            <a:spLocks noChangeArrowheads="1"/>
          </p:cNvSpPr>
          <p:nvPr/>
        </p:nvSpPr>
        <p:spPr bwMode="auto">
          <a:xfrm>
            <a:off x="295511" y="5761899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b="0" u="sng" dirty="0">
                <a:latin typeface="Calibri"/>
                <a:cs typeface="Calibri"/>
              </a:rPr>
              <a:t>Misses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b="0" dirty="0">
                <a:latin typeface="Calibri"/>
                <a:cs typeface="Calibri"/>
              </a:rPr>
              <a:t>	</a:t>
            </a:r>
            <a:r>
              <a:rPr lang="en-US" sz="2000" b="0" u="sng" dirty="0">
                <a:latin typeface="Calibri"/>
                <a:cs typeface="Calibri"/>
              </a:rPr>
              <a:t>A</a:t>
            </a:r>
            <a:r>
              <a:rPr lang="en-US" sz="2000" b="0" dirty="0">
                <a:latin typeface="Calibri"/>
                <a:cs typeface="Calibri"/>
              </a:rPr>
              <a:t>	               </a:t>
            </a:r>
            <a:r>
              <a:rPr lang="en-US" sz="2000" b="0" u="sng" dirty="0">
                <a:latin typeface="Calibri"/>
                <a:cs typeface="Calibri"/>
              </a:rPr>
              <a:t>B</a:t>
            </a:r>
            <a:r>
              <a:rPr lang="en-US" sz="2000" dirty="0">
                <a:latin typeface="Calibri"/>
                <a:cs typeface="Calibri"/>
              </a:rPr>
              <a:t>               </a:t>
            </a:r>
            <a:r>
              <a:rPr lang="en-US" sz="2000" b="0" u="sng" dirty="0">
                <a:latin typeface="Calibri"/>
                <a:cs typeface="Calibri"/>
              </a:rPr>
              <a:t>C</a:t>
            </a:r>
            <a:endParaRPr lang="en-US" sz="20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dirty="0">
                <a:latin typeface="Calibri"/>
                <a:cs typeface="Calibri"/>
              </a:rPr>
              <a:t>   </a:t>
            </a:r>
            <a:r>
              <a:rPr lang="en-US" sz="2000" b="0" dirty="0">
                <a:latin typeface="Calibri"/>
                <a:cs typeface="Calibri"/>
              </a:rPr>
              <a:t>0.0	          0.25	          0.25</a:t>
            </a:r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122950" y="4017826"/>
            <a:ext cx="42827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2 reads, </a:t>
            </a:r>
            <a:r>
              <a:rPr lang="en-US" sz="2000" dirty="0">
                <a:latin typeface="Calibri"/>
                <a:cs typeface="Calibri"/>
              </a:rPr>
              <a:t>1 </a:t>
            </a:r>
            <a:r>
              <a:rPr lang="en-US" sz="2000" b="0" dirty="0">
                <a:latin typeface="Calibri"/>
                <a:cs typeface="Calibri"/>
              </a:rPr>
              <a:t>write per inner loop iteration</a:t>
            </a:r>
          </a:p>
        </p:txBody>
      </p:sp>
      <p:sp>
        <p:nvSpPr>
          <p:cNvPr id="26" name="Rectangle 3">
            <a:extLst>
              <a:ext uri="{FF2B5EF4-FFF2-40B4-BE49-F238E27FC236}">
                <a16:creationId xmlns:a16="http://schemas.microsoft.com/office/drawing/2014/main" id="{3889D54A-C91E-5A48-B7A4-7EEBC1CD0A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934" y="1370383"/>
            <a:ext cx="4352925" cy="25158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/*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jki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for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k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k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k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r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=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b[k][j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for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&lt;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  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c[i][j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] += 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a[i][k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] * 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r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}	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8421ABD-D209-3F4E-A653-4863E528E4E6}"/>
              </a:ext>
            </a:extLst>
          </p:cNvPr>
          <p:cNvGrpSpPr/>
          <p:nvPr/>
        </p:nvGrpSpPr>
        <p:grpSpPr>
          <a:xfrm>
            <a:off x="4233233" y="4540783"/>
            <a:ext cx="3969389" cy="1299245"/>
            <a:chOff x="4355461" y="2057400"/>
            <a:chExt cx="3969389" cy="1299245"/>
          </a:xfrm>
        </p:grpSpPr>
        <p:sp>
          <p:nvSpPr>
            <p:cNvPr id="28" name="Rectangle 4">
              <a:extLst>
                <a:ext uri="{FF2B5EF4-FFF2-40B4-BE49-F238E27FC236}">
                  <a16:creationId xmlns:a16="http://schemas.microsoft.com/office/drawing/2014/main" id="{0419BCF5-F977-E04B-893E-5D29CC0E6D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0350" y="2432050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29" name="Rectangle 5">
              <a:extLst>
                <a:ext uri="{FF2B5EF4-FFF2-40B4-BE49-F238E27FC236}">
                  <a16:creationId xmlns:a16="http://schemas.microsoft.com/office/drawing/2014/main" id="{0A11E566-9C61-8E43-8218-EE2896127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59550" y="2432050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30" name="Rectangle 6">
              <a:extLst>
                <a:ext uri="{FF2B5EF4-FFF2-40B4-BE49-F238E27FC236}">
                  <a16:creationId xmlns:a16="http://schemas.microsoft.com/office/drawing/2014/main" id="{6E3912F2-9FB5-C841-8F93-F3F17F2E1F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27950" y="2432050"/>
              <a:ext cx="596900" cy="52070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31" name="Rectangle 7">
              <a:extLst>
                <a:ext uri="{FF2B5EF4-FFF2-40B4-BE49-F238E27FC236}">
                  <a16:creationId xmlns:a16="http://schemas.microsoft.com/office/drawing/2014/main" id="{68021C24-490C-B942-B642-44F3B3AC7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113" y="2959100"/>
              <a:ext cx="336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A</a:t>
              </a:r>
            </a:p>
          </p:txBody>
        </p:sp>
        <p:sp>
          <p:nvSpPr>
            <p:cNvPr id="32" name="Rectangle 8">
              <a:extLst>
                <a:ext uri="{FF2B5EF4-FFF2-40B4-BE49-F238E27FC236}">
                  <a16:creationId xmlns:a16="http://schemas.microsoft.com/office/drawing/2014/main" id="{E2CAB2D3-E1EE-5347-AEC4-4889743F38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1313" y="2959100"/>
              <a:ext cx="322253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B</a:t>
              </a:r>
            </a:p>
          </p:txBody>
        </p:sp>
        <p:sp>
          <p:nvSpPr>
            <p:cNvPr id="33" name="Rectangle 9">
              <a:extLst>
                <a:ext uri="{FF2B5EF4-FFF2-40B4-BE49-F238E27FC236}">
                  <a16:creationId xmlns:a16="http://schemas.microsoft.com/office/drawing/2014/main" id="{017BFA5B-6DBE-624F-9347-D054DC66D4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8600" y="2959100"/>
              <a:ext cx="31949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C</a:t>
              </a:r>
            </a:p>
          </p:txBody>
        </p:sp>
        <p:sp>
          <p:nvSpPr>
            <p:cNvPr id="34" name="Rectangle 10">
              <a:extLst>
                <a:ext uri="{FF2B5EF4-FFF2-40B4-BE49-F238E27FC236}">
                  <a16:creationId xmlns:a16="http://schemas.microsoft.com/office/drawing/2014/main" id="{D20C044B-0C02-D345-B556-23F907C410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56513" y="2057400"/>
              <a:ext cx="591382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(*,</a:t>
              </a:r>
              <a:r>
                <a:rPr lang="en-US" sz="2000" b="0" dirty="0" err="1">
                  <a:latin typeface="Calibri"/>
                  <a:cs typeface="Calibri"/>
                </a:rPr>
                <a:t>j</a:t>
              </a:r>
              <a:r>
                <a:rPr lang="en-US" sz="2000" b="0" dirty="0">
                  <a:latin typeface="Calibri"/>
                  <a:cs typeface="Calibri"/>
                </a:rPr>
                <a:t>)</a:t>
              </a:r>
            </a:p>
          </p:txBody>
        </p:sp>
        <p:sp>
          <p:nvSpPr>
            <p:cNvPr id="35" name="Rectangle 11">
              <a:extLst>
                <a:ext uri="{FF2B5EF4-FFF2-40B4-BE49-F238E27FC236}">
                  <a16:creationId xmlns:a16="http://schemas.microsoft.com/office/drawing/2014/main" id="{A91B45B2-472B-6B4F-B400-4DEC81493E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92900" y="2832100"/>
              <a:ext cx="50800" cy="50800"/>
            </a:xfrm>
            <a:prstGeom prst="rect">
              <a:avLst/>
            </a:prstGeom>
            <a:solidFill>
              <a:srgbClr val="FF0000"/>
            </a:solidFill>
            <a:ln w="57150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36" name="Rectangle 12">
              <a:extLst>
                <a:ext uri="{FF2B5EF4-FFF2-40B4-BE49-F238E27FC236}">
                  <a16:creationId xmlns:a16="http://schemas.microsoft.com/office/drawing/2014/main" id="{1120F4D7-4181-A243-BDAB-217763002F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75413" y="2416175"/>
              <a:ext cx="580236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>
                  <a:latin typeface="Calibri"/>
                  <a:cs typeface="Calibri"/>
                </a:rPr>
                <a:t>(k,j)</a:t>
              </a:r>
            </a:p>
          </p:txBody>
        </p:sp>
        <p:sp>
          <p:nvSpPr>
            <p:cNvPr id="37" name="Rectangle 13">
              <a:extLst>
                <a:ext uri="{FF2B5EF4-FFF2-40B4-BE49-F238E27FC236}">
                  <a16:creationId xmlns:a16="http://schemas.microsoft.com/office/drawing/2014/main" id="{0E57DA7C-6768-6942-AF0C-67286F36B1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461" y="2082180"/>
              <a:ext cx="132463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Inner loop:</a:t>
              </a:r>
            </a:p>
          </p:txBody>
        </p:sp>
        <p:sp>
          <p:nvSpPr>
            <p:cNvPr id="38" name="Line 14">
              <a:extLst>
                <a:ext uri="{FF2B5EF4-FFF2-40B4-BE49-F238E27FC236}">
                  <a16:creationId xmlns:a16="http://schemas.microsoft.com/office/drawing/2014/main" id="{F49E0F16-578B-1C4F-8BB2-3754BC775D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803900" y="2425700"/>
              <a:ext cx="0" cy="5334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39" name="Line 15">
              <a:extLst>
                <a:ext uri="{FF2B5EF4-FFF2-40B4-BE49-F238E27FC236}">
                  <a16:creationId xmlns:a16="http://schemas.microsoft.com/office/drawing/2014/main" id="{A4EC2CCA-04EB-F04D-B685-4D236B3E5B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86700" y="2438400"/>
              <a:ext cx="0" cy="53340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sz="2000">
                <a:latin typeface="Calibri"/>
                <a:cs typeface="Calibri"/>
              </a:endParaRPr>
            </a:p>
          </p:txBody>
        </p:sp>
        <p:sp>
          <p:nvSpPr>
            <p:cNvPr id="40" name="Rectangle 16">
              <a:extLst>
                <a:ext uri="{FF2B5EF4-FFF2-40B4-BE49-F238E27FC236}">
                  <a16:creationId xmlns:a16="http://schemas.microsoft.com/office/drawing/2014/main" id="{343CC363-2090-294A-A6D8-C781472A0B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22913" y="2057400"/>
              <a:ext cx="646610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000" b="0" dirty="0">
                  <a:latin typeface="Calibri"/>
                  <a:cs typeface="Calibri"/>
                </a:rPr>
                <a:t>(*,</a:t>
              </a:r>
              <a:r>
                <a:rPr lang="en-US" sz="2000" b="0" dirty="0" err="1">
                  <a:latin typeface="Calibri"/>
                  <a:cs typeface="Calibri"/>
                </a:rPr>
                <a:t>k</a:t>
              </a:r>
              <a:r>
                <a:rPr lang="en-US" sz="2000" b="0" dirty="0">
                  <a:latin typeface="Calibri"/>
                  <a:cs typeface="Calibri"/>
                </a:rPr>
                <a:t>)</a:t>
              </a:r>
            </a:p>
          </p:txBody>
        </p:sp>
      </p:grpSp>
      <p:sp>
        <p:nvSpPr>
          <p:cNvPr id="47" name="Rectangle 20">
            <a:extLst>
              <a:ext uri="{FF2B5EF4-FFF2-40B4-BE49-F238E27FC236}">
                <a16:creationId xmlns:a16="http://schemas.microsoft.com/office/drawing/2014/main" id="{0B2EF905-C514-8B4D-93BC-A078F1BE9C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94950" y="7957254"/>
            <a:ext cx="4282710" cy="39754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latin typeface="Calibri"/>
                <a:cs typeface="Calibri"/>
              </a:rPr>
              <a:t>2 reads, </a:t>
            </a:r>
            <a:r>
              <a:rPr lang="en-US" sz="2000" dirty="0">
                <a:latin typeface="Calibri"/>
                <a:cs typeface="Calibri"/>
              </a:rPr>
              <a:t>1 </a:t>
            </a:r>
            <a:r>
              <a:rPr lang="en-US" sz="2000" b="0" dirty="0">
                <a:latin typeface="Calibri"/>
                <a:cs typeface="Calibri"/>
              </a:rPr>
              <a:t>write per inner loop iteration</a:t>
            </a:r>
          </a:p>
        </p:txBody>
      </p:sp>
      <p:sp>
        <p:nvSpPr>
          <p:cNvPr id="48" name="Rectangle 26">
            <a:extLst>
              <a:ext uri="{FF2B5EF4-FFF2-40B4-BE49-F238E27FC236}">
                <a16:creationId xmlns:a16="http://schemas.microsoft.com/office/drawing/2014/main" id="{A9920F90-1401-6C4C-8B5D-DE69E7A843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1934" y="5761162"/>
            <a:ext cx="4965700" cy="1227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</a:bodyPr>
          <a:lstStyle/>
          <a:p>
            <a:pPr marL="223838" indent="-223838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b="0" u="sng" dirty="0">
                <a:latin typeface="Calibri"/>
                <a:cs typeface="Calibri"/>
              </a:rPr>
              <a:t>Misses per inner loop iteration:</a:t>
            </a: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b="0" dirty="0">
                <a:latin typeface="Calibri"/>
                <a:cs typeface="Calibri"/>
              </a:rPr>
              <a:t>		</a:t>
            </a:r>
            <a:r>
              <a:rPr lang="en-US" sz="2000" b="0" u="sng" dirty="0">
                <a:latin typeface="Calibri"/>
                <a:cs typeface="Calibri"/>
              </a:rPr>
              <a:t>A</a:t>
            </a:r>
            <a:r>
              <a:rPr lang="en-US" sz="2000" dirty="0">
                <a:latin typeface="Calibri"/>
                <a:cs typeface="Calibri"/>
              </a:rPr>
              <a:t>               </a:t>
            </a:r>
            <a:r>
              <a:rPr lang="en-US" sz="2000" b="0" u="sng" dirty="0">
                <a:latin typeface="Calibri"/>
                <a:cs typeface="Calibri"/>
              </a:rPr>
              <a:t>B</a:t>
            </a:r>
            <a:r>
              <a:rPr lang="en-US" sz="2000" dirty="0">
                <a:latin typeface="Calibri"/>
                <a:cs typeface="Calibri"/>
              </a:rPr>
              <a:t>               </a:t>
            </a:r>
            <a:r>
              <a:rPr lang="en-US" sz="2000" b="0" u="sng" dirty="0">
                <a:latin typeface="Calibri"/>
                <a:cs typeface="Calibri"/>
              </a:rPr>
              <a:t>C</a:t>
            </a:r>
            <a:endParaRPr lang="en-US" sz="2000" b="0" dirty="0">
              <a:latin typeface="Calibri"/>
              <a:cs typeface="Calibri"/>
            </a:endParaRPr>
          </a:p>
          <a:p>
            <a:pPr marL="560388" lvl="1" indent="-222250" algn="l" defTabSz="895350">
              <a:lnSpc>
                <a:spcPct val="100000"/>
              </a:lnSpc>
              <a:tabLst>
                <a:tab pos="971550" algn="ctr"/>
                <a:tab pos="2343150" algn="ctr"/>
                <a:tab pos="3657600" algn="ctr"/>
              </a:tabLst>
            </a:pPr>
            <a:r>
              <a:rPr lang="en-US" sz="2000" dirty="0">
                <a:latin typeface="Calibri"/>
                <a:cs typeface="Calibri"/>
              </a:rPr>
              <a:t>   </a:t>
            </a:r>
            <a:r>
              <a:rPr lang="en-US" sz="2000" b="0" dirty="0">
                <a:latin typeface="Calibri"/>
                <a:cs typeface="Calibri"/>
              </a:rPr>
              <a:t>1.0	            0.0	          1.0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81722B1-E467-5BEB-75CD-B9418CF93B9F}"/>
              </a:ext>
            </a:extLst>
          </p:cNvPr>
          <p:cNvSpPr/>
          <p:nvPr/>
        </p:nvSpPr>
        <p:spPr>
          <a:xfrm>
            <a:off x="0" y="-910772"/>
            <a:ext cx="8775485" cy="22807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669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82" grpId="0"/>
      <p:bldP spid="48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Memory Hierarchy</a:t>
            </a:r>
          </a:p>
        </p:txBody>
      </p:sp>
      <p:sp>
        <p:nvSpPr>
          <p:cNvPr id="4" name="AutoShape 195"/>
          <p:cNvSpPr>
            <a:spLocks noChangeAspect="1" noChangeArrowheads="1"/>
          </p:cNvSpPr>
          <p:nvPr/>
        </p:nvSpPr>
        <p:spPr bwMode="auto">
          <a:xfrm>
            <a:off x="1066800" y="1432044"/>
            <a:ext cx="6902450" cy="5349754"/>
          </a:xfrm>
          <a:prstGeom prst="triangle">
            <a:avLst>
              <a:gd name="adj" fmla="val 50000"/>
            </a:avLst>
          </a:prstGeom>
          <a:gradFill flip="none" rotWithShape="1">
            <a:gsLst>
              <a:gs pos="0">
                <a:schemeClr val="accent6">
                  <a:lumMod val="20000"/>
                  <a:lumOff val="80000"/>
                  <a:alpha val="7000"/>
                </a:schemeClr>
              </a:gs>
              <a:gs pos="100000">
                <a:schemeClr val="accent6">
                  <a:lumMod val="20000"/>
                  <a:lumOff val="80000"/>
                </a:schemeClr>
              </a:gs>
            </a:gsLst>
            <a:lin ang="16140000" scaled="0"/>
            <a:tileRect/>
          </a:gra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5" name="Text Box 196"/>
          <p:cNvSpPr txBox="1">
            <a:spLocks noChangeAspect="1" noChangeArrowheads="1"/>
          </p:cNvSpPr>
          <p:nvPr/>
        </p:nvSpPr>
        <p:spPr bwMode="auto">
          <a:xfrm>
            <a:off x="4200577" y="1763514"/>
            <a:ext cx="66366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Regs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6" name="Text Box 198"/>
          <p:cNvSpPr txBox="1">
            <a:spLocks noChangeAspect="1" noChangeArrowheads="1"/>
          </p:cNvSpPr>
          <p:nvPr/>
        </p:nvSpPr>
        <p:spPr bwMode="auto">
          <a:xfrm>
            <a:off x="4053910" y="2214840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L1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7" name="Text Box 199"/>
          <p:cNvSpPr txBox="1">
            <a:spLocks noChangeAspect="1" noChangeArrowheads="1"/>
          </p:cNvSpPr>
          <p:nvPr/>
        </p:nvSpPr>
        <p:spPr bwMode="auto">
          <a:xfrm>
            <a:off x="3818712" y="4460935"/>
            <a:ext cx="142739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Main memory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(DRAM)</a:t>
            </a:r>
          </a:p>
        </p:txBody>
      </p:sp>
      <p:sp>
        <p:nvSpPr>
          <p:cNvPr id="8" name="Text Box 200"/>
          <p:cNvSpPr txBox="1">
            <a:spLocks noChangeAspect="1" noChangeArrowheads="1"/>
          </p:cNvSpPr>
          <p:nvPr/>
        </p:nvSpPr>
        <p:spPr bwMode="auto">
          <a:xfrm>
            <a:off x="3353446" y="5249775"/>
            <a:ext cx="2420254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Local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(local disks)</a:t>
            </a:r>
          </a:p>
        </p:txBody>
      </p:sp>
      <p:sp>
        <p:nvSpPr>
          <p:cNvPr id="9" name="Line 203"/>
          <p:cNvSpPr>
            <a:spLocks noChangeAspect="1" noChangeShapeType="1"/>
          </p:cNvSpPr>
          <p:nvPr/>
        </p:nvSpPr>
        <p:spPr bwMode="auto">
          <a:xfrm>
            <a:off x="3578225" y="2818353"/>
            <a:ext cx="1878489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1" name="Line 205"/>
          <p:cNvSpPr>
            <a:spLocks noChangeAspect="1" noChangeShapeType="1"/>
          </p:cNvSpPr>
          <p:nvPr/>
        </p:nvSpPr>
        <p:spPr bwMode="auto">
          <a:xfrm>
            <a:off x="3325775" y="3559800"/>
            <a:ext cx="244792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2" name="Line 222"/>
          <p:cNvSpPr>
            <a:spLocks noChangeAspect="1" noChangeShapeType="1"/>
          </p:cNvSpPr>
          <p:nvPr/>
        </p:nvSpPr>
        <p:spPr bwMode="auto">
          <a:xfrm>
            <a:off x="228600" y="4360862"/>
            <a:ext cx="0" cy="2344738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3" name="Text Box 223"/>
          <p:cNvSpPr txBox="1">
            <a:spLocks noChangeAspect="1" noChangeArrowheads="1"/>
          </p:cNvSpPr>
          <p:nvPr/>
        </p:nvSpPr>
        <p:spPr bwMode="auto">
          <a:xfrm>
            <a:off x="276225" y="4620300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Larger,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slower,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cheaper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14" name="Line 224"/>
          <p:cNvSpPr>
            <a:spLocks noChangeAspect="1" noChangeShapeType="1"/>
          </p:cNvSpPr>
          <p:nvPr/>
        </p:nvSpPr>
        <p:spPr bwMode="auto">
          <a:xfrm>
            <a:off x="2786063" y="4369852"/>
            <a:ext cx="3475037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5" name="Text Box 225"/>
          <p:cNvSpPr txBox="1">
            <a:spLocks noChangeAspect="1" noChangeArrowheads="1"/>
          </p:cNvSpPr>
          <p:nvPr/>
        </p:nvSpPr>
        <p:spPr bwMode="auto">
          <a:xfrm>
            <a:off x="3208319" y="6092703"/>
            <a:ext cx="2648181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Remote secondary storage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(e.g., cloud,</a:t>
            </a:r>
            <a:r>
              <a:rPr kumimoji="0" lang="en-US" sz="1600" b="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 w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eb servers)</a:t>
            </a:r>
          </a:p>
        </p:txBody>
      </p:sp>
      <p:sp>
        <p:nvSpPr>
          <p:cNvPr id="16" name="Text Box 227"/>
          <p:cNvSpPr txBox="1">
            <a:spLocks noChangeAspect="1" noChangeArrowheads="1"/>
          </p:cNvSpPr>
          <p:nvPr/>
        </p:nvSpPr>
        <p:spPr bwMode="auto">
          <a:xfrm>
            <a:off x="7396667" y="5142563"/>
            <a:ext cx="206275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Local disks hold files retrieved from disks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on remote</a:t>
            </a:r>
            <a:r>
              <a:rPr kumimoji="0" lang="en-US" sz="1200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servers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18" name="Text Box 236"/>
          <p:cNvSpPr txBox="1">
            <a:spLocks noChangeAspect="1" noChangeArrowheads="1"/>
          </p:cNvSpPr>
          <p:nvPr/>
        </p:nvSpPr>
        <p:spPr bwMode="auto">
          <a:xfrm>
            <a:off x="3987843" y="2903874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L2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19" name="Text Box 243"/>
          <p:cNvSpPr txBox="1">
            <a:spLocks noChangeAspect="1" noChangeArrowheads="1"/>
          </p:cNvSpPr>
          <p:nvPr/>
        </p:nvSpPr>
        <p:spPr bwMode="auto">
          <a:xfrm>
            <a:off x="5486929" y="2287923"/>
            <a:ext cx="283845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L1 cache holds cache lines retrieved from the L2 cache.</a:t>
            </a:r>
          </a:p>
        </p:txBody>
      </p:sp>
      <p:sp>
        <p:nvSpPr>
          <p:cNvPr id="20" name="Text Box 233"/>
          <p:cNvSpPr txBox="1">
            <a:spLocks noChangeAspect="1" noChangeArrowheads="1"/>
          </p:cNvSpPr>
          <p:nvPr/>
        </p:nvSpPr>
        <p:spPr bwMode="auto">
          <a:xfrm>
            <a:off x="5080052" y="1666625"/>
            <a:ext cx="291941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CPU registers hold words retrieved from </a:t>
            </a:r>
            <a:r>
              <a:rPr kumimoji="0" lang="en-US" sz="1200" i="0" u="none" strike="noStrike" kern="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th</a:t>
            </a:r>
            <a:r>
              <a:rPr lang="en-US" sz="1200" kern="0" dirty="0">
                <a:solidFill>
                  <a:srgbClr val="FF0000"/>
                </a:solidFill>
                <a:latin typeface="Arial"/>
                <a:cs typeface="Arial"/>
              </a:rPr>
              <a:t>e L1 cache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.</a:t>
            </a:r>
          </a:p>
        </p:txBody>
      </p:sp>
      <p:sp>
        <p:nvSpPr>
          <p:cNvPr id="21" name="Text Box 231"/>
          <p:cNvSpPr txBox="1">
            <a:spLocks noChangeAspect="1" noChangeArrowheads="1"/>
          </p:cNvSpPr>
          <p:nvPr/>
        </p:nvSpPr>
        <p:spPr bwMode="auto">
          <a:xfrm>
            <a:off x="5886714" y="2948610"/>
            <a:ext cx="26289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L2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L3 cache</a:t>
            </a:r>
          </a:p>
        </p:txBody>
      </p:sp>
      <p:sp>
        <p:nvSpPr>
          <p:cNvPr id="22" name="Text Box 247"/>
          <p:cNvSpPr txBox="1">
            <a:spLocks noChangeAspect="1" noChangeArrowheads="1"/>
          </p:cNvSpPr>
          <p:nvPr/>
        </p:nvSpPr>
        <p:spPr bwMode="auto">
          <a:xfrm>
            <a:off x="3721100" y="17188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L0:</a:t>
            </a:r>
          </a:p>
        </p:txBody>
      </p:sp>
      <p:sp>
        <p:nvSpPr>
          <p:cNvPr id="23" name="Text Box 248"/>
          <p:cNvSpPr txBox="1">
            <a:spLocks noChangeAspect="1" noChangeArrowheads="1"/>
          </p:cNvSpPr>
          <p:nvPr/>
        </p:nvSpPr>
        <p:spPr bwMode="auto">
          <a:xfrm>
            <a:off x="3276600" y="23284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L1:</a:t>
            </a:r>
          </a:p>
        </p:txBody>
      </p:sp>
      <p:sp>
        <p:nvSpPr>
          <p:cNvPr id="24" name="Text Box 249"/>
          <p:cNvSpPr txBox="1">
            <a:spLocks noChangeAspect="1" noChangeArrowheads="1"/>
          </p:cNvSpPr>
          <p:nvPr/>
        </p:nvSpPr>
        <p:spPr bwMode="auto">
          <a:xfrm>
            <a:off x="2895600" y="294439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L2:</a:t>
            </a:r>
          </a:p>
        </p:txBody>
      </p:sp>
      <p:sp>
        <p:nvSpPr>
          <p:cNvPr id="25" name="Text Box 250"/>
          <p:cNvSpPr txBox="1">
            <a:spLocks noChangeAspect="1" noChangeArrowheads="1"/>
          </p:cNvSpPr>
          <p:nvPr/>
        </p:nvSpPr>
        <p:spPr bwMode="auto">
          <a:xfrm>
            <a:off x="2430462" y="37000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L3:</a:t>
            </a:r>
          </a:p>
        </p:txBody>
      </p:sp>
      <p:sp>
        <p:nvSpPr>
          <p:cNvPr id="26" name="Text Box 251"/>
          <p:cNvSpPr txBox="1">
            <a:spLocks noChangeAspect="1" noChangeArrowheads="1"/>
          </p:cNvSpPr>
          <p:nvPr/>
        </p:nvSpPr>
        <p:spPr bwMode="auto">
          <a:xfrm>
            <a:off x="1905000" y="4538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L4:</a:t>
            </a:r>
          </a:p>
        </p:txBody>
      </p:sp>
      <p:sp>
        <p:nvSpPr>
          <p:cNvPr id="27" name="Text Box 252"/>
          <p:cNvSpPr txBox="1">
            <a:spLocks noChangeAspect="1" noChangeArrowheads="1"/>
          </p:cNvSpPr>
          <p:nvPr/>
        </p:nvSpPr>
        <p:spPr bwMode="auto">
          <a:xfrm>
            <a:off x="1371600" y="5300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L5:</a:t>
            </a:r>
          </a:p>
        </p:txBody>
      </p:sp>
      <p:sp>
        <p:nvSpPr>
          <p:cNvPr id="28" name="Text Box 289"/>
          <p:cNvSpPr txBox="1">
            <a:spLocks noChangeAspect="1" noChangeArrowheads="1"/>
          </p:cNvSpPr>
          <p:nvPr/>
        </p:nvSpPr>
        <p:spPr bwMode="auto">
          <a:xfrm>
            <a:off x="228600" y="2353319"/>
            <a:ext cx="95295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Smaller,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faster,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and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costlier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(per byte)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storage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devices</a:t>
            </a:r>
          </a:p>
        </p:txBody>
      </p:sp>
      <p:sp>
        <p:nvSpPr>
          <p:cNvPr id="29" name="Line 291"/>
          <p:cNvSpPr>
            <a:spLocks noChangeShapeType="1"/>
          </p:cNvSpPr>
          <p:nvPr/>
        </p:nvSpPr>
        <p:spPr bwMode="auto">
          <a:xfrm flipV="1">
            <a:off x="228600" y="2205244"/>
            <a:ext cx="15876" cy="2018445"/>
          </a:xfrm>
          <a:prstGeom prst="line">
            <a:avLst/>
          </a:prstGeom>
          <a:noFill/>
          <a:ln w="38100">
            <a:solidFill>
              <a:schemeClr val="accent6">
                <a:lumMod val="75000"/>
              </a:schemeClr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0" name="Line 292"/>
          <p:cNvSpPr>
            <a:spLocks noChangeAspect="1" noChangeShapeType="1"/>
          </p:cNvSpPr>
          <p:nvPr/>
        </p:nvSpPr>
        <p:spPr bwMode="auto">
          <a:xfrm>
            <a:off x="6509544" y="4369852"/>
            <a:ext cx="264451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1" name="Text Box 293"/>
          <p:cNvSpPr txBox="1">
            <a:spLocks noChangeAspect="1" noChangeArrowheads="1"/>
          </p:cNvSpPr>
          <p:nvPr/>
        </p:nvSpPr>
        <p:spPr bwMode="auto">
          <a:xfrm>
            <a:off x="4009312" y="3658278"/>
            <a:ext cx="1017426" cy="584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L3 cache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</a:rPr>
              <a:t>(SRAM)</a:t>
            </a:r>
          </a:p>
        </p:txBody>
      </p:sp>
      <p:sp>
        <p:nvSpPr>
          <p:cNvPr id="32" name="Text Box 295"/>
          <p:cNvSpPr txBox="1">
            <a:spLocks noChangeAspect="1" noChangeArrowheads="1"/>
          </p:cNvSpPr>
          <p:nvPr/>
        </p:nvSpPr>
        <p:spPr bwMode="auto">
          <a:xfrm>
            <a:off x="6277505" y="3675751"/>
            <a:ext cx="287654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L3 cache holds cache lines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 retrieved from main memory.</a:t>
            </a:r>
          </a:p>
        </p:txBody>
      </p:sp>
      <p:sp>
        <p:nvSpPr>
          <p:cNvPr id="33" name="Text Box 297"/>
          <p:cNvSpPr txBox="1">
            <a:spLocks noChangeAspect="1" noChangeArrowheads="1"/>
          </p:cNvSpPr>
          <p:nvPr/>
        </p:nvSpPr>
        <p:spPr bwMode="auto">
          <a:xfrm>
            <a:off x="838200" y="6062246"/>
            <a:ext cx="4699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/>
                <a:cs typeface="Arial"/>
              </a:rPr>
              <a:t>L6:</a:t>
            </a:r>
          </a:p>
        </p:txBody>
      </p:sp>
      <p:sp>
        <p:nvSpPr>
          <p:cNvPr id="34" name="Text Box 229"/>
          <p:cNvSpPr txBox="1">
            <a:spLocks noChangeAspect="1" noChangeArrowheads="1"/>
          </p:cNvSpPr>
          <p:nvPr/>
        </p:nvSpPr>
        <p:spPr bwMode="auto">
          <a:xfrm>
            <a:off x="6807419" y="4419600"/>
            <a:ext cx="218418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Main memory holds 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disk blocks retrieved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</a:rPr>
              <a:t>from local disks.</a:t>
            </a:r>
          </a:p>
        </p:txBody>
      </p:sp>
      <p:sp>
        <p:nvSpPr>
          <p:cNvPr id="35" name="Line 292">
            <a:extLst>
              <a:ext uri="{FF2B5EF4-FFF2-40B4-BE49-F238E27FC236}">
                <a16:creationId xmlns:a16="http://schemas.microsoft.com/office/drawing/2014/main" id="{FBE8AA64-64E2-C240-A74E-0D996DADA7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553030" y="6781798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6" name="Line 292">
            <a:extLst>
              <a:ext uri="{FF2B5EF4-FFF2-40B4-BE49-F238E27FC236}">
                <a16:creationId xmlns:a16="http://schemas.microsoft.com/office/drawing/2014/main" id="{E63C5BBD-3F04-D54D-B7A0-6901ABBCA2A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2265363" y="5121963"/>
            <a:ext cx="449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7" name="Line 292">
            <a:extLst>
              <a:ext uri="{FF2B5EF4-FFF2-40B4-BE49-F238E27FC236}">
                <a16:creationId xmlns:a16="http://schemas.microsoft.com/office/drawing/2014/main" id="{30DFD0B2-3ACD-4C41-886A-F8B9694D7DF8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5116564" y="2241002"/>
            <a:ext cx="403749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8" name="Line 292">
            <a:extLst>
              <a:ext uri="{FF2B5EF4-FFF2-40B4-BE49-F238E27FC236}">
                <a16:creationId xmlns:a16="http://schemas.microsoft.com/office/drawing/2014/main" id="{78A44D5E-395F-F447-8B08-D7977AD9F7A1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1689100" y="5962362"/>
            <a:ext cx="5765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39" name="Line 203">
            <a:extLst>
              <a:ext uri="{FF2B5EF4-FFF2-40B4-BE49-F238E27FC236}">
                <a16:creationId xmlns:a16="http://schemas.microsoft.com/office/drawing/2014/main" id="{17D1816C-0C44-6B4C-8C3A-187DA9426FB5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4023696" y="2234486"/>
            <a:ext cx="981075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27B38481-0D12-7F4D-8C34-6FA672D1CE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579" y="5749042"/>
            <a:ext cx="661586" cy="499358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1D365759-A43D-2440-9819-011BFA51B6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4409896"/>
            <a:ext cx="684413" cy="602810"/>
          </a:xfrm>
          <a:prstGeom prst="rect">
            <a:avLst/>
          </a:prstGeom>
        </p:spPr>
      </p:pic>
      <p:pic>
        <p:nvPicPr>
          <p:cNvPr id="45" name="Picture 44">
            <a:extLst>
              <a:ext uri="{FF2B5EF4-FFF2-40B4-BE49-F238E27FC236}">
                <a16:creationId xmlns:a16="http://schemas.microsoft.com/office/drawing/2014/main" id="{6FD1B702-F3F0-234F-AEDA-6A832B8EAF4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8375" y="2814565"/>
            <a:ext cx="778288" cy="763393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9D2FDD7F-9CD4-BF42-BF49-ABE9FBF86A9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1248" y="1600200"/>
            <a:ext cx="768111" cy="555941"/>
          </a:xfrm>
          <a:prstGeom prst="rect">
            <a:avLst/>
          </a:prstGeom>
        </p:spPr>
      </p:pic>
      <p:sp>
        <p:nvSpPr>
          <p:cNvPr id="49" name="Line 292">
            <a:extLst>
              <a:ext uri="{FF2B5EF4-FFF2-40B4-BE49-F238E27FC236}">
                <a16:creationId xmlns:a16="http://schemas.microsoft.com/office/drawing/2014/main" id="{B7DE7034-6C1B-FA4D-A06C-F667CB3A505F}"/>
              </a:ext>
            </a:extLst>
          </p:cNvPr>
          <p:cNvSpPr>
            <a:spLocks noChangeAspect="1" noChangeShapeType="1"/>
          </p:cNvSpPr>
          <p:nvPr/>
        </p:nvSpPr>
        <p:spPr bwMode="auto">
          <a:xfrm>
            <a:off x="6934200" y="5142563"/>
            <a:ext cx="22098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00393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61" name="Rectangle 9"/>
          <p:cNvSpPr>
            <a:spLocks noGrp="1" noChangeArrowheads="1"/>
          </p:cNvSpPr>
          <p:nvPr>
            <p:ph type="title"/>
          </p:nvPr>
        </p:nvSpPr>
        <p:spPr>
          <a:xfrm>
            <a:off x="381000" y="665570"/>
            <a:ext cx="7592093" cy="762000"/>
          </a:xfrm>
        </p:spPr>
        <p:txBody>
          <a:bodyPr/>
          <a:lstStyle/>
          <a:p>
            <a:r>
              <a:rPr lang="en-US" dirty="0"/>
              <a:t>Summary of Matrix Multiplication</a:t>
            </a:r>
          </a:p>
        </p:txBody>
      </p:sp>
      <p:sp>
        <p:nvSpPr>
          <p:cNvPr id="177156" name="Rectangle 4"/>
          <p:cNvSpPr>
            <a:spLocks noChangeArrowheads="1"/>
          </p:cNvSpPr>
          <p:nvPr/>
        </p:nvSpPr>
        <p:spPr bwMode="auto">
          <a:xfrm>
            <a:off x="4876800" y="1650727"/>
            <a:ext cx="4339264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ijk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jik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2 memory accesses (</a:t>
            </a:r>
            <a:r>
              <a:rPr lang="en-US" sz="2000" b="0" dirty="0">
                <a:latin typeface="Calibri"/>
                <a:cs typeface="Calibri"/>
              </a:rPr>
              <a:t>2 reads, 0 write)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1.25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(5/4) * n3 total cache misses</a:t>
            </a:r>
          </a:p>
        </p:txBody>
      </p:sp>
      <p:sp>
        <p:nvSpPr>
          <p:cNvPr id="177159" name="Rectangle 7"/>
          <p:cNvSpPr>
            <a:spLocks noChangeArrowheads="1"/>
          </p:cNvSpPr>
          <p:nvPr/>
        </p:nvSpPr>
        <p:spPr bwMode="auto">
          <a:xfrm>
            <a:off x="4876800" y="3592240"/>
            <a:ext cx="4339264" cy="132087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kij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ikj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3 memory accesses (</a:t>
            </a:r>
            <a:r>
              <a:rPr lang="en-US" sz="2000" b="0" dirty="0">
                <a:latin typeface="Calibri"/>
                <a:cs typeface="Calibri"/>
              </a:rPr>
              <a:t>2 reads, 1 write)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0.5</a:t>
            </a:r>
          </a:p>
          <a:p>
            <a:pPr marL="114300" lvl="1"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n3/2 total cache misses</a:t>
            </a:r>
          </a:p>
        </p:txBody>
      </p:sp>
      <p:sp>
        <p:nvSpPr>
          <p:cNvPr id="177160" name="Rectangle 8"/>
          <p:cNvSpPr>
            <a:spLocks noChangeArrowheads="1"/>
          </p:cNvSpPr>
          <p:nvPr/>
        </p:nvSpPr>
        <p:spPr bwMode="auto">
          <a:xfrm>
            <a:off x="4876800" y="5463902"/>
            <a:ext cx="4339264" cy="162865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100000"/>
              </a:lnSpc>
              <a:tabLst>
                <a:tab pos="228600" algn="l"/>
              </a:tabLst>
            </a:pPr>
            <a:r>
              <a:rPr lang="en-US" sz="2000" dirty="0" err="1">
                <a:latin typeface="Calibri"/>
                <a:cs typeface="Calibri"/>
              </a:rPr>
              <a:t>jki</a:t>
            </a:r>
            <a:r>
              <a:rPr lang="en-US" sz="2000" dirty="0">
                <a:latin typeface="Calibri"/>
                <a:cs typeface="Calibri"/>
              </a:rPr>
              <a:t> (&amp; </a:t>
            </a:r>
            <a:r>
              <a:rPr lang="en-US" sz="2000" dirty="0" err="1">
                <a:latin typeface="Calibri"/>
                <a:cs typeface="Calibri"/>
              </a:rPr>
              <a:t>kji</a:t>
            </a:r>
            <a:r>
              <a:rPr lang="en-US" sz="2000" dirty="0">
                <a:latin typeface="Calibri"/>
                <a:cs typeface="Calibri"/>
              </a:rPr>
              <a:t>): 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3 memory accesses (</a:t>
            </a:r>
            <a:r>
              <a:rPr lang="en-US" sz="2000" b="0" dirty="0">
                <a:latin typeface="Calibri"/>
                <a:cs typeface="Calibri"/>
              </a:rPr>
              <a:t>2 reads, 1 </a:t>
            </a:r>
            <a:r>
              <a:rPr lang="en-US" sz="2000" dirty="0">
                <a:latin typeface="Calibri"/>
                <a:cs typeface="Calibri"/>
              </a:rPr>
              <a:t>write)</a:t>
            </a:r>
            <a:endParaRPr lang="en-US" sz="2000" b="0" dirty="0">
              <a:latin typeface="Calibri"/>
              <a:cs typeface="Calibri"/>
            </a:endParaRP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r>
              <a:rPr lang="en-US" sz="2000" b="0" dirty="0">
                <a:latin typeface="Calibri"/>
                <a:cs typeface="Calibri"/>
              </a:rPr>
              <a:t> misses/</a:t>
            </a:r>
            <a:r>
              <a:rPr lang="en-US" sz="2000" b="0" dirty="0" err="1">
                <a:latin typeface="Calibri"/>
                <a:cs typeface="Calibri"/>
              </a:rPr>
              <a:t>iter</a:t>
            </a:r>
            <a:r>
              <a:rPr lang="en-US" sz="2000" b="0" dirty="0">
                <a:latin typeface="Calibri"/>
                <a:cs typeface="Calibri"/>
              </a:rPr>
              <a:t> = </a:t>
            </a:r>
            <a:r>
              <a:rPr lang="en-US" sz="2000" dirty="0">
                <a:latin typeface="Calibri"/>
                <a:cs typeface="Calibri"/>
              </a:rPr>
              <a:t>2.0</a:t>
            </a:r>
          </a:p>
          <a:p>
            <a:pPr marL="114300" lvl="1">
              <a:buFontTx/>
              <a:buChar char="•"/>
              <a:tabLst>
                <a:tab pos="228600" algn="l"/>
              </a:tabLst>
            </a:pPr>
            <a:r>
              <a:rPr lang="en-US" sz="2000" dirty="0">
                <a:latin typeface="Calibri"/>
                <a:cs typeface="Calibri"/>
              </a:rPr>
              <a:t> 2 * n3 total cache misses</a:t>
            </a:r>
          </a:p>
          <a:p>
            <a:pPr marL="114300" lvl="1" algn="l">
              <a:lnSpc>
                <a:spcPct val="100000"/>
              </a:lnSpc>
              <a:buFontTx/>
              <a:buChar char="•"/>
              <a:tabLst>
                <a:tab pos="228600" algn="l"/>
              </a:tabLst>
            </a:pPr>
            <a:endParaRPr lang="en-US" sz="2000" b="0" dirty="0">
              <a:latin typeface="Calibri"/>
              <a:cs typeface="Calibri"/>
            </a:endParaRPr>
          </a:p>
        </p:txBody>
      </p:sp>
      <p:sp>
        <p:nvSpPr>
          <p:cNvPr id="177155" name="Rectangle 3"/>
          <p:cNvSpPr>
            <a:spLocks noChangeArrowheads="1"/>
          </p:cNvSpPr>
          <p:nvPr/>
        </p:nvSpPr>
        <p:spPr bwMode="auto">
          <a:xfrm>
            <a:off x="1295400" y="1270000"/>
            <a:ext cx="3481388" cy="20828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for 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n</a:t>
            </a:r>
            <a:r>
              <a:rPr lang="en-US" sz="1400" b="1" dirty="0">
                <a:latin typeface="Courier New" charset="0"/>
              </a:rPr>
              <a:t>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for (</a:t>
            </a:r>
            <a:r>
              <a:rPr lang="en-US" sz="1400" b="1" dirty="0" err="1">
                <a:latin typeface="Courier New" charset="0"/>
              </a:rPr>
              <a:t>j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j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n</a:t>
            </a:r>
            <a:r>
              <a:rPr lang="en-US" sz="1400" b="1" dirty="0">
                <a:latin typeface="Courier New" charset="0"/>
              </a:rPr>
              <a:t>; </a:t>
            </a:r>
            <a:r>
              <a:rPr lang="en-US" sz="1400" b="1" dirty="0" err="1">
                <a:latin typeface="Courier New" charset="0"/>
              </a:rPr>
              <a:t>j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sum = 0.0;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for (</a:t>
            </a:r>
            <a:r>
              <a:rPr lang="en-US" sz="1400" b="1" dirty="0" err="1">
                <a:latin typeface="Courier New" charset="0"/>
              </a:rPr>
              <a:t>k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k</a:t>
            </a:r>
            <a:r>
              <a:rPr lang="en-US" sz="1400" b="1" dirty="0">
                <a:latin typeface="Courier New" charset="0"/>
              </a:rPr>
              <a:t>&lt;</a:t>
            </a:r>
            <a:r>
              <a:rPr lang="en-US" sz="1400" b="1" dirty="0" err="1">
                <a:latin typeface="Courier New" charset="0"/>
              </a:rPr>
              <a:t>n</a:t>
            </a:r>
            <a:r>
              <a:rPr lang="en-US" sz="1400" b="1" dirty="0">
                <a:latin typeface="Courier New" charset="0"/>
              </a:rPr>
              <a:t>; </a:t>
            </a:r>
            <a:r>
              <a:rPr lang="en-US" sz="1400" b="1" dirty="0" err="1">
                <a:latin typeface="Courier New" charset="0"/>
              </a:rPr>
              <a:t>k</a:t>
            </a:r>
            <a:r>
              <a:rPr lang="en-US" sz="1400" b="1" dirty="0">
                <a:latin typeface="Courier New" charset="0"/>
              </a:rPr>
              <a:t>++)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  sum += </a:t>
            </a:r>
            <a:r>
              <a:rPr lang="en-US" sz="1400" b="1" dirty="0" err="1">
                <a:latin typeface="Courier New" charset="0"/>
              </a:rPr>
              <a:t>a[i][k</a:t>
            </a:r>
            <a:r>
              <a:rPr lang="en-US" sz="1400" b="1" dirty="0">
                <a:latin typeface="Courier New" charset="0"/>
              </a:rPr>
              <a:t>] * </a:t>
            </a:r>
            <a:r>
              <a:rPr lang="en-US" sz="1400" b="1" dirty="0" err="1">
                <a:latin typeface="Courier New" charset="0"/>
              </a:rPr>
              <a:t>b[k][j</a:t>
            </a:r>
            <a:r>
              <a:rPr lang="en-US" sz="1400" b="1" dirty="0">
                <a:latin typeface="Courier New" charset="0"/>
              </a:rPr>
              <a:t>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</a:t>
            </a:r>
            <a:r>
              <a:rPr lang="en-US" sz="1400" b="1" dirty="0" err="1">
                <a:latin typeface="Courier New" charset="0"/>
              </a:rPr>
              <a:t>c[i][j</a:t>
            </a:r>
            <a:r>
              <a:rPr lang="en-US" sz="1400" b="1" dirty="0">
                <a:latin typeface="Courier New" charset="0"/>
              </a:rPr>
              <a:t>] = sum;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} </a:t>
            </a:r>
          </a:p>
        </p:txBody>
      </p:sp>
      <p:sp>
        <p:nvSpPr>
          <p:cNvPr id="177157" name="Rectangle 5"/>
          <p:cNvSpPr>
            <a:spLocks noChangeArrowheads="1"/>
          </p:cNvSpPr>
          <p:nvPr/>
        </p:nvSpPr>
        <p:spPr bwMode="auto">
          <a:xfrm>
            <a:off x="1295400" y="3321050"/>
            <a:ext cx="3481388" cy="18079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for 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&lt;n;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r = a[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][k];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for (j=0; j&lt;n; j++)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c[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][j] += r * b[k][j];   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177158" name="Rectangle 6"/>
          <p:cNvSpPr>
            <a:spLocks noChangeArrowheads="1"/>
          </p:cNvSpPr>
          <p:nvPr/>
        </p:nvSpPr>
        <p:spPr bwMode="auto">
          <a:xfrm>
            <a:off x="1295400" y="5073650"/>
            <a:ext cx="3481388" cy="18079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for (j=0; j&lt;n; j++)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for (k=0; k&lt;n; k++) {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r = b[k][j];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for (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=0;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&lt;n; 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++)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   c[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][j] += a[</a:t>
            </a:r>
            <a:r>
              <a:rPr lang="en-US" sz="1400" b="1" dirty="0" err="1">
                <a:latin typeface="Courier New" charset="0"/>
              </a:rPr>
              <a:t>i</a:t>
            </a:r>
            <a:r>
              <a:rPr lang="en-US" sz="1400" b="1" dirty="0">
                <a:latin typeface="Courier New" charset="0"/>
              </a:rPr>
              <a:t>][k] * r;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 }</a:t>
            </a:r>
          </a:p>
          <a:p>
            <a:pPr algn="l">
              <a:lnSpc>
                <a:spcPct val="70000"/>
              </a:lnSpc>
              <a:spcBef>
                <a:spcPct val="50000"/>
              </a:spcBef>
            </a:pPr>
            <a:r>
              <a:rPr lang="en-US" sz="1400" b="1" dirty="0">
                <a:latin typeface="Courier New" charset="0"/>
              </a:rPr>
              <a:t>}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1636DA-7D8F-839A-CF02-9D2D6E4F00F4}"/>
              </a:ext>
            </a:extLst>
          </p:cNvPr>
          <p:cNvSpPr/>
          <p:nvPr/>
        </p:nvSpPr>
        <p:spPr>
          <a:xfrm>
            <a:off x="4876800" y="1427570"/>
            <a:ext cx="4267200" cy="543043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159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7CA54-BACD-4941-AFFF-A7532E435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Matrix Multiply Performance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1EEE27-E160-1346-A4ED-E9366C0E8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Core i7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BD0564-1D5D-6E41-8230-DCC7088490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Pentium III Xeon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89F4E8B-550D-444A-8D0C-6F884DF90834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36425908"/>
              </p:ext>
            </p:extLst>
          </p:nvPr>
        </p:nvGraphicFramePr>
        <p:xfrm>
          <a:off x="-1" y="2438400"/>
          <a:ext cx="4499429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EA924F9-BC9E-744D-BD26-3B93F532724B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97"/>
          <a:stretch/>
        </p:blipFill>
        <p:spPr>
          <a:xfrm>
            <a:off x="4644574" y="2468563"/>
            <a:ext cx="3931919" cy="370363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15F457-3BE9-644D-845A-EB3ED1A0661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861" t="17326" r="15248" b="41758"/>
          <a:stretch/>
        </p:blipFill>
        <p:spPr>
          <a:xfrm>
            <a:off x="8534400" y="3733800"/>
            <a:ext cx="569686" cy="131717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8F789486-12D2-0D4D-AFCC-FDD3DEEA3156}"/>
              </a:ext>
            </a:extLst>
          </p:cNvPr>
          <p:cNvSpPr/>
          <p:nvPr/>
        </p:nvSpPr>
        <p:spPr>
          <a:xfrm>
            <a:off x="6400799" y="5029200"/>
            <a:ext cx="2081213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77893B-F9EC-144E-9DA4-6BBEF11EB06A}"/>
              </a:ext>
            </a:extLst>
          </p:cNvPr>
          <p:cNvSpPr/>
          <p:nvPr/>
        </p:nvSpPr>
        <p:spPr>
          <a:xfrm>
            <a:off x="6172200" y="5084309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FFAE27C-2758-4345-9426-73DEBA78B5EF}"/>
              </a:ext>
            </a:extLst>
          </p:cNvPr>
          <p:cNvSpPr/>
          <p:nvPr/>
        </p:nvSpPr>
        <p:spPr>
          <a:xfrm>
            <a:off x="6003238" y="5191125"/>
            <a:ext cx="228600" cy="381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624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3E0D51-AF28-E766-A3BE-9650F1D24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E83102-EF9B-A24B-45A5-D31DD49B2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we do better?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2AB391AC-9D58-9723-66AC-6DC12D1881F4}"/>
              </a:ext>
            </a:extLst>
          </p:cNvPr>
          <p:cNvSpPr txBox="1">
            <a:spLocks/>
          </p:cNvSpPr>
          <p:nvPr/>
        </p:nvSpPr>
        <p:spPr>
          <a:xfrm>
            <a:off x="396875" y="5562599"/>
            <a:ext cx="7896225" cy="77152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</a:endParaRPr>
          </a:p>
        </p:txBody>
      </p:sp>
      <p:sp>
        <p:nvSpPr>
          <p:cNvPr id="14" name="Rectangle 3">
            <a:extLst>
              <a:ext uri="{FF2B5EF4-FFF2-40B4-BE49-F238E27FC236}">
                <a16:creationId xmlns:a16="http://schemas.microsoft.com/office/drawing/2014/main" id="{87E8E432-268B-E997-8A69-7D0C85B7A7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9975" y="-837"/>
            <a:ext cx="4264025" cy="251581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/*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kij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*/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for (k=0; k&lt;n; k++)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=0;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&lt;n;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++) {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r = a[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][k];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for (j=0; j&lt;n; j++)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    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c[</a:t>
            </a:r>
            <a:r>
              <a:rPr lang="en-US" sz="1800" b="1" dirty="0" err="1">
                <a:solidFill>
                  <a:schemeClr val="accent1"/>
                </a:solidFill>
                <a:latin typeface="Courier New" charset="0"/>
              </a:rPr>
              <a:t>i</a:t>
            </a:r>
            <a:r>
              <a:rPr lang="en-US" sz="1800" b="1" dirty="0">
                <a:solidFill>
                  <a:schemeClr val="accent1"/>
                </a:solidFill>
                <a:latin typeface="Courier New" charset="0"/>
              </a:rPr>
              <a:t>][j] += r * b[k][j];   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  }</a:t>
            </a:r>
          </a:p>
          <a:p>
            <a:pPr algn="l">
              <a:lnSpc>
                <a:spcPct val="65000"/>
              </a:lnSpc>
              <a:spcBef>
                <a:spcPct val="50000"/>
              </a:spcBef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</a:rPr>
              <a:t>}</a:t>
            </a: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99B219C2-92A0-7085-765B-DF0CAB0A6D0C}"/>
              </a:ext>
            </a:extLst>
          </p:cNvPr>
          <p:cNvGrpSpPr/>
          <p:nvPr/>
        </p:nvGrpSpPr>
        <p:grpSpPr>
          <a:xfrm>
            <a:off x="-67702" y="2571690"/>
            <a:ext cx="4487302" cy="1466910"/>
            <a:chOff x="-67702" y="2571690"/>
            <a:chExt cx="4487302" cy="1466910"/>
          </a:xfrm>
        </p:grpSpPr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C1A68D37-5C92-B8ED-5DF7-F22E967355DE}"/>
                </a:ext>
              </a:extLst>
            </p:cNvPr>
            <p:cNvGrpSpPr/>
            <p:nvPr/>
          </p:nvGrpSpPr>
          <p:grpSpPr>
            <a:xfrm>
              <a:off x="-67702" y="2571690"/>
              <a:ext cx="4487302" cy="1466910"/>
              <a:chOff x="-67702" y="2571690"/>
              <a:chExt cx="4487302" cy="1466910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4F22348-208F-B867-C4AE-DB82C1717A6B}"/>
                  </a:ext>
                </a:extLst>
              </p:cNvPr>
              <p:cNvSpPr/>
              <p:nvPr/>
            </p:nvSpPr>
            <p:spPr bwMode="auto">
              <a:xfrm>
                <a:off x="1905000" y="28956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a</a:t>
                </a:r>
              </a:p>
            </p:txBody>
          </p:sp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FE4C469E-E6C0-90F6-522E-03006F079BB8}"/>
                  </a:ext>
                </a:extLst>
              </p:cNvPr>
              <p:cNvSpPr/>
              <p:nvPr/>
            </p:nvSpPr>
            <p:spPr bwMode="auto">
              <a:xfrm>
                <a:off x="3276600" y="28956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b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F7D7706-BA75-0B38-0A8F-C0A146AEFAED}"/>
                  </a:ext>
                </a:extLst>
              </p:cNvPr>
              <p:cNvSpPr txBox="1"/>
              <p:nvPr/>
            </p:nvSpPr>
            <p:spPr>
              <a:xfrm>
                <a:off x="2971800" y="3309892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*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B196DF6-3A60-F3F3-777E-21EBBCCD1D22}"/>
                  </a:ext>
                </a:extLst>
              </p:cNvPr>
              <p:cNvSpPr/>
              <p:nvPr/>
            </p:nvSpPr>
            <p:spPr bwMode="auto">
              <a:xfrm>
                <a:off x="306545" y="28956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c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259DCC3-10F0-4F5A-AA79-C3CA71073A01}"/>
                  </a:ext>
                </a:extLst>
              </p:cNvPr>
              <p:cNvSpPr txBox="1"/>
              <p:nvPr/>
            </p:nvSpPr>
            <p:spPr>
              <a:xfrm>
                <a:off x="1371600" y="3179187"/>
                <a:ext cx="593432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+=</a:t>
                </a: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0F0C614F-7E0D-4763-A620-9B4663EF8E87}"/>
                  </a:ext>
                </a:extLst>
              </p:cNvPr>
              <p:cNvSpPr/>
              <p:nvPr/>
            </p:nvSpPr>
            <p:spPr bwMode="auto">
              <a:xfrm>
                <a:off x="1905000" y="2895891"/>
                <a:ext cx="762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cxnSp>
            <p:nvCxnSpPr>
              <p:cNvPr id="5" name="Straight Connector 4">
                <a:extLst>
                  <a:ext uri="{FF2B5EF4-FFF2-40B4-BE49-F238E27FC236}">
                    <a16:creationId xmlns:a16="http://schemas.microsoft.com/office/drawing/2014/main" id="{497C95B6-6123-1361-A445-5DD3D871AFF8}"/>
                  </a:ext>
                </a:extLst>
              </p:cNvPr>
              <p:cNvCxnSpPr/>
              <p:nvPr/>
            </p:nvCxnSpPr>
            <p:spPr bwMode="auto">
              <a:xfrm>
                <a:off x="304800" y="2920163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C23C2EDF-272D-47B9-CA3D-2F50367E5855}"/>
                  </a:ext>
                </a:extLst>
              </p:cNvPr>
              <p:cNvCxnSpPr/>
              <p:nvPr/>
            </p:nvCxnSpPr>
            <p:spPr bwMode="auto">
              <a:xfrm>
                <a:off x="3276600" y="2920163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24DC7957-F33D-5BB4-86D5-F57B5B87BF3C}"/>
                  </a:ext>
                </a:extLst>
              </p:cNvPr>
              <p:cNvSpPr txBox="1"/>
              <p:nvPr/>
            </p:nvSpPr>
            <p:spPr>
              <a:xfrm>
                <a:off x="2161986" y="2571690"/>
                <a:ext cx="55976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k=0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681CE76C-4C65-E1B2-30AD-5DA025A4B94D}"/>
                  </a:ext>
                </a:extLst>
              </p:cNvPr>
              <p:cNvSpPr txBox="1"/>
              <p:nvPr/>
            </p:nvSpPr>
            <p:spPr>
              <a:xfrm>
                <a:off x="-67702" y="3230820"/>
                <a:ext cx="4700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libri" pitchFamily="34" charset="0"/>
                  </a:rPr>
                  <a:t>i</a:t>
                </a:r>
                <a:r>
                  <a:rPr lang="en-US" dirty="0">
                    <a:latin typeface="Calibri" pitchFamily="34" charset="0"/>
                  </a:rPr>
                  <a:t>=</a:t>
                </a:r>
                <a:r>
                  <a:rPr lang="en-US" sz="1800" dirty="0">
                    <a:latin typeface="Calibri" pitchFamily="34" charset="0"/>
                  </a:rPr>
                  <a:t>0</a:t>
                </a:r>
              </a:p>
            </p:txBody>
          </p:sp>
        </p:grpSp>
        <p:cxnSp>
          <p:nvCxnSpPr>
            <p:cNvPr id="71" name="Straight Connector 70">
              <a:extLst>
                <a:ext uri="{FF2B5EF4-FFF2-40B4-BE49-F238E27FC236}">
                  <a16:creationId xmlns:a16="http://schemas.microsoft.com/office/drawing/2014/main" id="{4802EDED-04E9-CD38-3F81-6F7678F4A68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43000" y="2922574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12868C8C-0A11-98FF-2509-2771C87BE07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2006" y="2920163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E7E49F0-DEFD-A92A-A8F2-E5E828D09749}"/>
              </a:ext>
            </a:extLst>
          </p:cNvPr>
          <p:cNvGrpSpPr/>
          <p:nvPr/>
        </p:nvGrpSpPr>
        <p:grpSpPr>
          <a:xfrm>
            <a:off x="-67702" y="4045683"/>
            <a:ext cx="4487302" cy="1143000"/>
            <a:chOff x="-67702" y="4045683"/>
            <a:chExt cx="4487302" cy="11430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19F7696-DE8D-3FAC-1764-5E7A132F59ED}"/>
                </a:ext>
              </a:extLst>
            </p:cNvPr>
            <p:cNvSpPr/>
            <p:nvPr/>
          </p:nvSpPr>
          <p:spPr bwMode="auto">
            <a:xfrm>
              <a:off x="1905000" y="4045683"/>
              <a:ext cx="1143000" cy="1143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ourier New" pitchFamily="49" charset="0"/>
                  <a:cs typeface="Courier New" pitchFamily="49" charset="0"/>
                </a:rPr>
                <a:t>a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BA8B81C-8E91-F5AB-1926-E0C314105D2F}"/>
                </a:ext>
              </a:extLst>
            </p:cNvPr>
            <p:cNvSpPr/>
            <p:nvPr/>
          </p:nvSpPr>
          <p:spPr bwMode="auto">
            <a:xfrm>
              <a:off x="3276600" y="4045683"/>
              <a:ext cx="1143000" cy="1143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ourier New" pitchFamily="49" charset="0"/>
                  <a:cs typeface="Courier New" pitchFamily="49" charset="0"/>
                </a:rPr>
                <a:t>b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5108F1D-701D-601F-5A8B-94C19DB35CFD}"/>
                </a:ext>
              </a:extLst>
            </p:cNvPr>
            <p:cNvSpPr txBox="1"/>
            <p:nvPr/>
          </p:nvSpPr>
          <p:spPr>
            <a:xfrm>
              <a:off x="2971800" y="4459975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*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ED80FEB-CAA5-B64E-F6B5-2DE0F684B5EB}"/>
                </a:ext>
              </a:extLst>
            </p:cNvPr>
            <p:cNvSpPr/>
            <p:nvPr/>
          </p:nvSpPr>
          <p:spPr bwMode="auto">
            <a:xfrm>
              <a:off x="306545" y="4045683"/>
              <a:ext cx="1143000" cy="1143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Courier New" pitchFamily="49" charset="0"/>
                  <a:cs typeface="Courier New" pitchFamily="49" charset="0"/>
                </a:rPr>
                <a:t>c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5360E54-5380-C43F-B46F-C43A2E220714}"/>
                </a:ext>
              </a:extLst>
            </p:cNvPr>
            <p:cNvSpPr txBox="1"/>
            <p:nvPr/>
          </p:nvSpPr>
          <p:spPr>
            <a:xfrm>
              <a:off x="1371600" y="4329270"/>
              <a:ext cx="59343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latin typeface="Calibri" pitchFamily="34" charset="0"/>
                </a:rPr>
                <a:t>+=</a:t>
              </a: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0758606-5E34-2DA8-4730-D80EAF506FDA}"/>
                </a:ext>
              </a:extLst>
            </p:cNvPr>
            <p:cNvSpPr/>
            <p:nvPr/>
          </p:nvSpPr>
          <p:spPr bwMode="auto">
            <a:xfrm>
              <a:off x="1905000" y="4099987"/>
              <a:ext cx="76200" cy="7620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D6496BE-E338-F520-C205-7A4763C34881}"/>
                </a:ext>
              </a:extLst>
            </p:cNvPr>
            <p:cNvCxnSpPr/>
            <p:nvPr/>
          </p:nvCxnSpPr>
          <p:spPr bwMode="auto">
            <a:xfrm>
              <a:off x="304800" y="4122174"/>
              <a:ext cx="1143000" cy="1588"/>
            </a:xfrm>
            <a:prstGeom prst="line">
              <a:avLst/>
            </a:prstGeom>
            <a:noFill/>
            <a:ln w="571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F609E9FE-9C35-F191-F9BD-8F5E8FC65A7A}"/>
                </a:ext>
              </a:extLst>
            </p:cNvPr>
            <p:cNvCxnSpPr/>
            <p:nvPr/>
          </p:nvCxnSpPr>
          <p:spPr bwMode="auto">
            <a:xfrm>
              <a:off x="3273806" y="4072420"/>
              <a:ext cx="1143000" cy="1588"/>
            </a:xfrm>
            <a:prstGeom prst="line">
              <a:avLst/>
            </a:prstGeom>
            <a:noFill/>
            <a:ln w="5715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E317F033-98DE-94A2-8A49-DFF4E4D0B3F9}"/>
                </a:ext>
              </a:extLst>
            </p:cNvPr>
            <p:cNvSpPr txBox="1"/>
            <p:nvPr/>
          </p:nvSpPr>
          <p:spPr>
            <a:xfrm>
              <a:off x="-67702" y="4464738"/>
              <a:ext cx="4700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>
                  <a:latin typeface="Calibri" pitchFamily="34" charset="0"/>
                </a:rPr>
                <a:t>i</a:t>
              </a:r>
              <a:r>
                <a:rPr lang="en-US" dirty="0">
                  <a:latin typeface="Calibri" pitchFamily="34" charset="0"/>
                </a:rPr>
                <a:t>=1</a:t>
              </a:r>
              <a:endParaRPr lang="en-US" sz="1800" dirty="0">
                <a:latin typeface="Calibri" pitchFamily="34" charset="0"/>
              </a:endParaRPr>
            </a:p>
          </p:txBody>
        </p: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2FDA4CB-960E-EF7D-1E99-BD51E55E98C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2006" y="4072420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D065D85-9FA6-BEE0-200D-F56AD3BCCB4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43000" y="4122174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DAC14D93-EEC9-64C4-4281-173FCB96DFCE}"/>
              </a:ext>
            </a:extLst>
          </p:cNvPr>
          <p:cNvGrpSpPr/>
          <p:nvPr/>
        </p:nvGrpSpPr>
        <p:grpSpPr>
          <a:xfrm>
            <a:off x="-43859" y="5105400"/>
            <a:ext cx="4463459" cy="1752600"/>
            <a:chOff x="-43859" y="5105400"/>
            <a:chExt cx="4463459" cy="1752600"/>
          </a:xfrm>
        </p:grpSpPr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1E536567-2FCD-33DB-3E40-543867DBE446}"/>
                </a:ext>
              </a:extLst>
            </p:cNvPr>
            <p:cNvGrpSpPr/>
            <p:nvPr/>
          </p:nvGrpSpPr>
          <p:grpSpPr>
            <a:xfrm>
              <a:off x="-43859" y="5105400"/>
              <a:ext cx="4463459" cy="1752600"/>
              <a:chOff x="-43859" y="5105400"/>
              <a:chExt cx="4463459" cy="1752600"/>
            </a:xfrm>
          </p:grpSpPr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D7CEAF12-4CB2-0D1A-E7C7-2272234E5FD5}"/>
                  </a:ext>
                </a:extLst>
              </p:cNvPr>
              <p:cNvSpPr/>
              <p:nvPr/>
            </p:nvSpPr>
            <p:spPr bwMode="auto">
              <a:xfrm>
                <a:off x="1905000" y="57150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a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3A465B8-54BA-F013-33A5-0BF36A5032DA}"/>
                  </a:ext>
                </a:extLst>
              </p:cNvPr>
              <p:cNvSpPr/>
              <p:nvPr/>
            </p:nvSpPr>
            <p:spPr bwMode="auto">
              <a:xfrm>
                <a:off x="3276600" y="57150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b</a:t>
                </a:r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19EDE7B-153A-5DA6-2BC1-B8719953BBF2}"/>
                  </a:ext>
                </a:extLst>
              </p:cNvPr>
              <p:cNvSpPr txBox="1"/>
              <p:nvPr/>
            </p:nvSpPr>
            <p:spPr>
              <a:xfrm>
                <a:off x="2971800" y="6129292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*</a:t>
                </a:r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8CF07AF8-CF7A-136A-E1E7-23572C807A2D}"/>
                  </a:ext>
                </a:extLst>
              </p:cNvPr>
              <p:cNvSpPr/>
              <p:nvPr/>
            </p:nvSpPr>
            <p:spPr bwMode="auto">
              <a:xfrm>
                <a:off x="306545" y="571500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c</a:t>
                </a:r>
              </a:p>
            </p:txBody>
          </p:sp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C8154EC3-FD98-FF45-419A-91D522494306}"/>
                  </a:ext>
                </a:extLst>
              </p:cNvPr>
              <p:cNvSpPr txBox="1"/>
              <p:nvPr/>
            </p:nvSpPr>
            <p:spPr>
              <a:xfrm>
                <a:off x="1371600" y="5998587"/>
                <a:ext cx="593432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+=</a:t>
                </a:r>
              </a:p>
            </p:txBody>
          </p:sp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1F5B1A79-E774-A763-6E5C-41BC8BB67C8C}"/>
                  </a:ext>
                </a:extLst>
              </p:cNvPr>
              <p:cNvSpPr/>
              <p:nvPr/>
            </p:nvSpPr>
            <p:spPr bwMode="auto">
              <a:xfrm>
                <a:off x="1905000" y="6781800"/>
                <a:ext cx="762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EE770D8C-D58A-D8B1-EBA4-9EA5747102FF}"/>
                  </a:ext>
                </a:extLst>
              </p:cNvPr>
              <p:cNvCxnSpPr/>
              <p:nvPr/>
            </p:nvCxnSpPr>
            <p:spPr bwMode="auto">
              <a:xfrm>
                <a:off x="304800" y="6829888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AE4BE221-FA2B-650C-11CB-813475ACA73E}"/>
                  </a:ext>
                </a:extLst>
              </p:cNvPr>
              <p:cNvCxnSpPr/>
              <p:nvPr/>
            </p:nvCxnSpPr>
            <p:spPr bwMode="auto">
              <a:xfrm>
                <a:off x="3276600" y="5739703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0AA466D8-2DF9-9BD1-D184-115AF0FC816D}"/>
                  </a:ext>
                </a:extLst>
              </p:cNvPr>
              <p:cNvSpPr txBox="1"/>
              <p:nvPr/>
            </p:nvSpPr>
            <p:spPr>
              <a:xfrm>
                <a:off x="-43859" y="6214031"/>
                <a:ext cx="6623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libri" pitchFamily="34" charset="0"/>
                  </a:rPr>
                  <a:t>i</a:t>
                </a:r>
                <a:r>
                  <a:rPr lang="en-US" dirty="0">
                    <a:latin typeface="Calibri" pitchFamily="34" charset="0"/>
                  </a:rPr>
                  <a:t>=n-1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576D130A-A0A5-BBAD-3F9F-6D8C443746ED}"/>
                  </a:ext>
                </a:extLst>
              </p:cNvPr>
              <p:cNvSpPr txBox="1"/>
              <p:nvPr/>
            </p:nvSpPr>
            <p:spPr>
              <a:xfrm rot="16200000">
                <a:off x="1981201" y="5105400"/>
                <a:ext cx="646331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/>
                  <a:t>…</a:t>
                </a:r>
              </a:p>
            </p:txBody>
          </p:sp>
        </p:grp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C2953DFA-3B9E-5AB0-1405-FD95EC0C18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4112006" y="5734220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9884ABDF-A917-1859-DD19-50D04E5C50D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143000" y="6829888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B5CB2C50-A2CC-E83D-16DF-A0BBA8F734E4}"/>
              </a:ext>
            </a:extLst>
          </p:cNvPr>
          <p:cNvGrpSpPr/>
          <p:nvPr/>
        </p:nvGrpSpPr>
        <p:grpSpPr>
          <a:xfrm>
            <a:off x="4479878" y="2546283"/>
            <a:ext cx="4664122" cy="4266724"/>
            <a:chOff x="4479878" y="2546283"/>
            <a:chExt cx="4664122" cy="4266724"/>
          </a:xfrm>
        </p:grpSpPr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04905D54-4D24-218F-0AB4-98FC1B572FD9}"/>
                </a:ext>
              </a:extLst>
            </p:cNvPr>
            <p:cNvGrpSpPr/>
            <p:nvPr/>
          </p:nvGrpSpPr>
          <p:grpSpPr>
            <a:xfrm>
              <a:off x="4479878" y="2546283"/>
              <a:ext cx="4661328" cy="4266724"/>
              <a:chOff x="4479878" y="2546283"/>
              <a:chExt cx="4661328" cy="4266724"/>
            </a:xfrm>
          </p:grpSpPr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F92E1AE4-E495-1C91-D0FF-2BD2E3C74CDC}"/>
                  </a:ext>
                </a:extLst>
              </p:cNvPr>
              <p:cNvSpPr/>
              <p:nvPr/>
            </p:nvSpPr>
            <p:spPr bwMode="auto">
              <a:xfrm>
                <a:off x="6629400" y="28506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a</a:t>
                </a: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2EC2CED0-1FF5-32E2-E830-23A78CCE30B4}"/>
                  </a:ext>
                </a:extLst>
              </p:cNvPr>
              <p:cNvSpPr/>
              <p:nvPr/>
            </p:nvSpPr>
            <p:spPr bwMode="auto">
              <a:xfrm>
                <a:off x="7998206" y="28506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b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4BCB01F-84B0-177E-9147-39014254EDB1}"/>
                  </a:ext>
                </a:extLst>
              </p:cNvPr>
              <p:cNvSpPr txBox="1"/>
              <p:nvPr/>
            </p:nvSpPr>
            <p:spPr>
              <a:xfrm>
                <a:off x="7687350" y="3264899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*</a:t>
                </a:r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312AAD7A-5CFE-1C59-414F-9DCCBE104DBB}"/>
                  </a:ext>
                </a:extLst>
              </p:cNvPr>
              <p:cNvSpPr/>
              <p:nvPr/>
            </p:nvSpPr>
            <p:spPr bwMode="auto">
              <a:xfrm>
                <a:off x="5029200" y="28506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c</a:t>
                </a:r>
              </a:p>
            </p:txBody>
          </p:sp>
          <p:sp>
            <p:nvSpPr>
              <p:cNvPr id="43" name="TextBox 42">
                <a:extLst>
                  <a:ext uri="{FF2B5EF4-FFF2-40B4-BE49-F238E27FC236}">
                    <a16:creationId xmlns:a16="http://schemas.microsoft.com/office/drawing/2014/main" id="{9C73F9C8-874D-13D3-6F64-CB46B88C1A8B}"/>
                  </a:ext>
                </a:extLst>
              </p:cNvPr>
              <p:cNvSpPr txBox="1"/>
              <p:nvPr/>
            </p:nvSpPr>
            <p:spPr>
              <a:xfrm>
                <a:off x="6112168" y="3134194"/>
                <a:ext cx="593432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+=</a:t>
                </a:r>
              </a:p>
            </p:txBody>
          </p:sp>
          <p:sp>
            <p:nvSpPr>
              <p:cNvPr id="44" name="Rectangle 43">
                <a:extLst>
                  <a:ext uri="{FF2B5EF4-FFF2-40B4-BE49-F238E27FC236}">
                    <a16:creationId xmlns:a16="http://schemas.microsoft.com/office/drawing/2014/main" id="{AA47D193-5B81-B06C-DA78-AA325F4B6078}"/>
                  </a:ext>
                </a:extLst>
              </p:cNvPr>
              <p:cNvSpPr/>
              <p:nvPr/>
            </p:nvSpPr>
            <p:spPr bwMode="auto">
              <a:xfrm>
                <a:off x="6705600" y="2850898"/>
                <a:ext cx="762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B997CECB-ECD2-4246-C9DB-51576F4344A7}"/>
                  </a:ext>
                </a:extLst>
              </p:cNvPr>
              <p:cNvCxnSpPr/>
              <p:nvPr/>
            </p:nvCxnSpPr>
            <p:spPr bwMode="auto">
              <a:xfrm>
                <a:off x="5027455" y="2875170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3D83CC5B-4E18-2D20-B9DC-7E36DA45BDA2}"/>
                  </a:ext>
                </a:extLst>
              </p:cNvPr>
              <p:cNvCxnSpPr/>
              <p:nvPr/>
            </p:nvCxnSpPr>
            <p:spPr bwMode="auto">
              <a:xfrm>
                <a:off x="7998206" y="2946393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84B8290C-377C-245A-001B-920DFF97D2F5}"/>
                  </a:ext>
                </a:extLst>
              </p:cNvPr>
              <p:cNvSpPr/>
              <p:nvPr/>
            </p:nvSpPr>
            <p:spPr bwMode="auto">
              <a:xfrm>
                <a:off x="6629400" y="400069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a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5EEEBAB-548D-CC9E-25E9-D8EF77FAFCFA}"/>
                  </a:ext>
                </a:extLst>
              </p:cNvPr>
              <p:cNvSpPr/>
              <p:nvPr/>
            </p:nvSpPr>
            <p:spPr bwMode="auto">
              <a:xfrm>
                <a:off x="7998206" y="400069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b</a:t>
                </a:r>
              </a:p>
            </p:txBody>
          </p:sp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E7F7D466-3584-C82E-D591-F8FAC929DC69}"/>
                  </a:ext>
                </a:extLst>
              </p:cNvPr>
              <p:cNvSpPr txBox="1"/>
              <p:nvPr/>
            </p:nvSpPr>
            <p:spPr>
              <a:xfrm>
                <a:off x="7687350" y="4414982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*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1C0C464E-CAD8-A7A7-CE2D-B86EBAE547AB}"/>
                  </a:ext>
                </a:extLst>
              </p:cNvPr>
              <p:cNvSpPr/>
              <p:nvPr/>
            </p:nvSpPr>
            <p:spPr bwMode="auto">
              <a:xfrm>
                <a:off x="5029200" y="4000690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c</a:t>
                </a:r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D081EB4C-12C2-1A90-7086-CDBA8B27528A}"/>
                  </a:ext>
                </a:extLst>
              </p:cNvPr>
              <p:cNvSpPr txBox="1"/>
              <p:nvPr/>
            </p:nvSpPr>
            <p:spPr>
              <a:xfrm>
                <a:off x="6112168" y="4284277"/>
                <a:ext cx="593432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+=</a:t>
                </a: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746EC129-E77D-58F8-B4D1-E7CB52A20B5C}"/>
                  </a:ext>
                </a:extLst>
              </p:cNvPr>
              <p:cNvSpPr/>
              <p:nvPr/>
            </p:nvSpPr>
            <p:spPr bwMode="auto">
              <a:xfrm>
                <a:off x="6629400" y="4054994"/>
                <a:ext cx="762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102D0EB-F3BC-5B65-FC08-8FA6209B859C}"/>
                  </a:ext>
                </a:extLst>
              </p:cNvPr>
              <p:cNvCxnSpPr/>
              <p:nvPr/>
            </p:nvCxnSpPr>
            <p:spPr bwMode="auto">
              <a:xfrm>
                <a:off x="5027455" y="4077181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7FA9147D-76E0-9359-7F3B-E15E72216409}"/>
                  </a:ext>
                </a:extLst>
              </p:cNvPr>
              <p:cNvCxnSpPr/>
              <p:nvPr/>
            </p:nvCxnSpPr>
            <p:spPr bwMode="auto">
              <a:xfrm>
                <a:off x="7998206" y="4091506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A9A5D3DD-EEB2-4CA4-9A92-3F3BB3E396D9}"/>
                  </a:ext>
                </a:extLst>
              </p:cNvPr>
              <p:cNvSpPr/>
              <p:nvPr/>
            </p:nvSpPr>
            <p:spPr bwMode="auto">
              <a:xfrm>
                <a:off x="6629400" y="56700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a</a:t>
                </a:r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DD7C228E-B631-BB94-9BEF-86E7B0B4AC97}"/>
                  </a:ext>
                </a:extLst>
              </p:cNvPr>
              <p:cNvSpPr/>
              <p:nvPr/>
            </p:nvSpPr>
            <p:spPr bwMode="auto">
              <a:xfrm>
                <a:off x="7998206" y="56700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b</a:t>
                </a: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33C816DF-F1BD-B9B5-3073-1EAB0E2662E4}"/>
                  </a:ext>
                </a:extLst>
              </p:cNvPr>
              <p:cNvSpPr txBox="1"/>
              <p:nvPr/>
            </p:nvSpPr>
            <p:spPr>
              <a:xfrm>
                <a:off x="7687350" y="6084299"/>
                <a:ext cx="38985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*</a:t>
                </a:r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967C5005-D365-761F-BDBE-94E1FD808A5B}"/>
                  </a:ext>
                </a:extLst>
              </p:cNvPr>
              <p:cNvSpPr/>
              <p:nvPr/>
            </p:nvSpPr>
            <p:spPr bwMode="auto">
              <a:xfrm>
                <a:off x="5029200" y="5670007"/>
                <a:ext cx="1143000" cy="114300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latin typeface="Courier New" pitchFamily="49" charset="0"/>
                    <a:cs typeface="Courier New" pitchFamily="49" charset="0"/>
                  </a:rPr>
                  <a:t>c</a:t>
                </a:r>
              </a:p>
            </p:txBody>
          </p:sp>
          <p:sp>
            <p:nvSpPr>
              <p:cNvPr id="59" name="TextBox 58">
                <a:extLst>
                  <a:ext uri="{FF2B5EF4-FFF2-40B4-BE49-F238E27FC236}">
                    <a16:creationId xmlns:a16="http://schemas.microsoft.com/office/drawing/2014/main" id="{BD7F9826-A9E2-20ED-FA30-407F92559BD6}"/>
                  </a:ext>
                </a:extLst>
              </p:cNvPr>
              <p:cNvSpPr txBox="1"/>
              <p:nvPr/>
            </p:nvSpPr>
            <p:spPr>
              <a:xfrm>
                <a:off x="6112168" y="5953594"/>
                <a:ext cx="593432" cy="5847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>
                    <a:latin typeface="Calibri" pitchFamily="34" charset="0"/>
                  </a:rPr>
                  <a:t>+=</a:t>
                </a:r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717315F5-9186-E0F1-D05A-B03BDB58C0DC}"/>
                  </a:ext>
                </a:extLst>
              </p:cNvPr>
              <p:cNvSpPr/>
              <p:nvPr/>
            </p:nvSpPr>
            <p:spPr bwMode="auto">
              <a:xfrm>
                <a:off x="6629400" y="6736807"/>
                <a:ext cx="76200" cy="762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25400" cap="flat" cmpd="sng" algn="ctr">
                <a:noFill/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cxnSp>
            <p:nvCxnSpPr>
              <p:cNvPr id="61" name="Straight Connector 60">
                <a:extLst>
                  <a:ext uri="{FF2B5EF4-FFF2-40B4-BE49-F238E27FC236}">
                    <a16:creationId xmlns:a16="http://schemas.microsoft.com/office/drawing/2014/main" id="{3EE595D3-D9ED-605C-7FE4-5955BCC02FDE}"/>
                  </a:ext>
                </a:extLst>
              </p:cNvPr>
              <p:cNvCxnSpPr/>
              <p:nvPr/>
            </p:nvCxnSpPr>
            <p:spPr bwMode="auto">
              <a:xfrm>
                <a:off x="5012159" y="6774907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62" name="Straight Connector 61">
                <a:extLst>
                  <a:ext uri="{FF2B5EF4-FFF2-40B4-BE49-F238E27FC236}">
                    <a16:creationId xmlns:a16="http://schemas.microsoft.com/office/drawing/2014/main" id="{B1380778-A200-BB9D-6E32-D4FC1D64BB57}"/>
                  </a:ext>
                </a:extLst>
              </p:cNvPr>
              <p:cNvCxnSpPr/>
              <p:nvPr/>
            </p:nvCxnSpPr>
            <p:spPr bwMode="auto">
              <a:xfrm>
                <a:off x="7998206" y="6784668"/>
                <a:ext cx="1143000" cy="1588"/>
              </a:xfrm>
              <a:prstGeom prst="line">
                <a:avLst/>
              </a:prstGeom>
              <a:noFill/>
              <a:ln w="5715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63" name="TextBox 62">
                <a:extLst>
                  <a:ext uri="{FF2B5EF4-FFF2-40B4-BE49-F238E27FC236}">
                    <a16:creationId xmlns:a16="http://schemas.microsoft.com/office/drawing/2014/main" id="{D43EF13F-4450-EFDC-8172-74E253FD370B}"/>
                  </a:ext>
                </a:extLst>
              </p:cNvPr>
              <p:cNvSpPr txBox="1"/>
              <p:nvPr/>
            </p:nvSpPr>
            <p:spPr>
              <a:xfrm>
                <a:off x="6921015" y="2546283"/>
                <a:ext cx="55976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itchFamily="34" charset="0"/>
                  </a:rPr>
                  <a:t>k=1</a:t>
                </a:r>
              </a:p>
            </p:txBody>
          </p:sp>
          <p:sp>
            <p:nvSpPr>
              <p:cNvPr id="64" name="TextBox 63">
                <a:extLst>
                  <a:ext uri="{FF2B5EF4-FFF2-40B4-BE49-F238E27FC236}">
                    <a16:creationId xmlns:a16="http://schemas.microsoft.com/office/drawing/2014/main" id="{28EBF78D-882F-6509-086C-56EEABE776D0}"/>
                  </a:ext>
                </a:extLst>
              </p:cNvPr>
              <p:cNvSpPr txBox="1"/>
              <p:nvPr/>
            </p:nvSpPr>
            <p:spPr>
              <a:xfrm>
                <a:off x="4654953" y="3185827"/>
                <a:ext cx="4700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libri" pitchFamily="34" charset="0"/>
                  </a:rPr>
                  <a:t>i</a:t>
                </a:r>
                <a:r>
                  <a:rPr lang="en-US" dirty="0">
                    <a:latin typeface="Calibri" pitchFamily="34" charset="0"/>
                  </a:rPr>
                  <a:t>=</a:t>
                </a:r>
                <a:r>
                  <a:rPr lang="en-US" sz="18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2BD7AF86-3D0E-3BB4-0B1A-D27BD6FC9225}"/>
                  </a:ext>
                </a:extLst>
              </p:cNvPr>
              <p:cNvSpPr txBox="1"/>
              <p:nvPr/>
            </p:nvSpPr>
            <p:spPr>
              <a:xfrm>
                <a:off x="4654953" y="4419745"/>
                <a:ext cx="47000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libri" pitchFamily="34" charset="0"/>
                  </a:rPr>
                  <a:t>i</a:t>
                </a:r>
                <a:r>
                  <a:rPr lang="en-US" dirty="0">
                    <a:latin typeface="Calibri" pitchFamily="34" charset="0"/>
                  </a:rPr>
                  <a:t>=1</a:t>
                </a:r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868DCC8F-590B-5E8B-FA3E-30E7A91F28EF}"/>
                  </a:ext>
                </a:extLst>
              </p:cNvPr>
              <p:cNvSpPr txBox="1"/>
              <p:nvPr/>
            </p:nvSpPr>
            <p:spPr>
              <a:xfrm>
                <a:off x="4479878" y="6129292"/>
                <a:ext cx="6623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>
                    <a:latin typeface="Calibri" pitchFamily="34" charset="0"/>
                  </a:rPr>
                  <a:t>i</a:t>
                </a:r>
                <a:r>
                  <a:rPr lang="en-US" dirty="0">
                    <a:latin typeface="Calibri" pitchFamily="34" charset="0"/>
                  </a:rPr>
                  <a:t>=n-1</a:t>
                </a:r>
                <a:endParaRPr lang="en-US" sz="1800" dirty="0">
                  <a:latin typeface="Calibri" pitchFamily="34" charset="0"/>
                </a:endParaRPr>
              </a:p>
            </p:txBody>
          </p:sp>
        </p:grp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25F30D95-7A43-4955-AD1A-FFAF0B6E069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70194" y="2874486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4957C8C9-5B9E-66AD-9DAB-C4AE5910C0F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836406" y="2946393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968EA675-191B-D873-53D7-EFFB69CEE72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839200" y="4091506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EED246F7-1BEE-F005-D687-D21847F4722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70194" y="4074086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20333A33-8889-9D6D-5BF3-B836E9DAFFB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836406" y="6784101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85D0D417-ADC6-EEE7-03AD-81BB34D5F96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5870194" y="6781800"/>
              <a:ext cx="304800" cy="0"/>
            </a:xfrm>
            <a:prstGeom prst="line">
              <a:avLst/>
            </a:prstGeom>
            <a:noFill/>
            <a:ln w="5715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67A9D30A-E19C-65AB-829C-154D304A1AA1}"/>
              </a:ext>
            </a:extLst>
          </p:cNvPr>
          <p:cNvSpPr txBox="1">
            <a:spLocks/>
          </p:cNvSpPr>
          <p:nvPr/>
        </p:nvSpPr>
        <p:spPr>
          <a:xfrm>
            <a:off x="457200" y="1334579"/>
            <a:ext cx="8229600" cy="1660508"/>
          </a:xfrm>
          <a:prstGeom prst="rect">
            <a:avLst/>
          </a:prstGeom>
        </p:spPr>
        <p:txBody>
          <a:bodyPr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Assume: </a:t>
            </a:r>
          </a:p>
          <a:p>
            <a:pPr lvl="1"/>
            <a:r>
              <a:rPr lang="en-US" sz="1800" dirty="0"/>
              <a:t>Matrix elements are doubles</a:t>
            </a:r>
          </a:p>
          <a:p>
            <a:pPr lvl="1"/>
            <a:r>
              <a:rPr lang="en-US" sz="1800" dirty="0"/>
              <a:t>Cache data block = 4 doubles</a:t>
            </a:r>
          </a:p>
          <a:p>
            <a:pPr lvl="1"/>
            <a:r>
              <a:rPr lang="en-US" sz="1800" dirty="0"/>
              <a:t>Cache size C &lt;&lt; n</a:t>
            </a:r>
          </a:p>
        </p:txBody>
      </p:sp>
    </p:spTree>
    <p:extLst>
      <p:ext uri="{BB962C8B-B14F-4D97-AF65-F5344CB8AC3E}">
        <p14:creationId xmlns:p14="http://schemas.microsoft.com/office/powerpoint/2010/main" val="74894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Blocked Matrix Multiplication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151258" y="1339935"/>
            <a:ext cx="8839200" cy="353686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c = (double *) </a:t>
            </a:r>
            <a:r>
              <a:rPr lang="en-US" sz="1600" b="1" dirty="0" err="1">
                <a:latin typeface="Courier New" pitchFamily="49" charset="0"/>
              </a:rPr>
              <a:t>calloc</a:t>
            </a:r>
            <a:r>
              <a:rPr lang="en-US" sz="1600" b="1" dirty="0">
                <a:latin typeface="Courier New" pitchFamily="49" charset="0"/>
              </a:rPr>
              <a:t>(</a:t>
            </a:r>
            <a:r>
              <a:rPr lang="en-US" sz="1600" b="1" dirty="0" err="1">
                <a:latin typeface="Courier New" pitchFamily="49" charset="0"/>
              </a:rPr>
              <a:t>sizeof</a:t>
            </a:r>
            <a:r>
              <a:rPr lang="en-US" sz="1600" b="1" dirty="0">
                <a:latin typeface="Courier New" pitchFamily="49" charset="0"/>
              </a:rPr>
              <a:t>(double), n*n);</a:t>
            </a:r>
          </a:p>
          <a:p>
            <a:pPr algn="l">
              <a:lnSpc>
                <a:spcPct val="100000"/>
              </a:lnSpc>
            </a:pPr>
            <a:endParaRPr lang="en-US" sz="1500" b="1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</a:pP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Multiply n x n matrices a and b 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void mmm(double* a, double* b, double* c, int n) {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</a:t>
            </a:r>
            <a:r>
              <a:rPr lang="en-US" sz="1600" b="1" dirty="0" err="1">
                <a:latin typeface="Courier New" pitchFamily="49" charset="0"/>
              </a:rPr>
              <a:t>int</a:t>
            </a:r>
            <a:r>
              <a:rPr lang="en-US" sz="1600" b="1" dirty="0">
                <a:latin typeface="Courier New" pitchFamily="49" charset="0"/>
              </a:rPr>
              <a:t>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, j, k;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for (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= 0;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 &lt; n;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+=B)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for (j = 0; j &lt; n; j+=B)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       for (k = 0; k &lt; n; k+=B)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	 </a:t>
            </a:r>
            <a:r>
              <a:rPr lang="en-US" sz="1600" b="1" dirty="0">
                <a:solidFill>
                  <a:srgbClr val="990000"/>
                </a:solidFill>
                <a:latin typeface="Courier New" pitchFamily="49" charset="0"/>
              </a:rPr>
              <a:t>/* B x B mini matrix multiplications */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                  for (i1 =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; i1 &lt; </a:t>
            </a:r>
            <a:r>
              <a:rPr lang="en-US" sz="1600" b="1" dirty="0" err="1">
                <a:latin typeface="Courier New" pitchFamily="49" charset="0"/>
              </a:rPr>
              <a:t>i+B</a:t>
            </a:r>
            <a:r>
              <a:rPr lang="en-US" sz="1600" b="1" dirty="0">
                <a:latin typeface="Courier New" pitchFamily="49" charset="0"/>
              </a:rPr>
              <a:t>; </a:t>
            </a:r>
            <a:r>
              <a:rPr lang="en-US" sz="1600" b="1" dirty="0" err="1">
                <a:latin typeface="Courier New" pitchFamily="49" charset="0"/>
              </a:rPr>
              <a:t>i</a:t>
            </a:r>
            <a:r>
              <a:rPr lang="en-US" sz="1600" b="1" dirty="0">
                <a:latin typeface="Courier New" pitchFamily="49" charset="0"/>
              </a:rPr>
              <a:t>++)</a:t>
            </a:r>
          </a:p>
          <a:p>
            <a:r>
              <a:rPr lang="en-US" sz="1600" b="1" dirty="0">
                <a:latin typeface="Courier New" pitchFamily="49" charset="0"/>
              </a:rPr>
              <a:t>                      for (j1 = j; j1 &lt; </a:t>
            </a:r>
            <a:r>
              <a:rPr lang="en-US" sz="1600" b="1" dirty="0" err="1">
                <a:latin typeface="Courier New" pitchFamily="49" charset="0"/>
              </a:rPr>
              <a:t>j+B</a:t>
            </a:r>
            <a:r>
              <a:rPr lang="en-US" sz="1600" b="1" dirty="0">
                <a:latin typeface="Courier New" pitchFamily="49" charset="0"/>
              </a:rPr>
              <a:t>; j++)</a:t>
            </a:r>
          </a:p>
          <a:p>
            <a:r>
              <a:rPr lang="en-US" sz="1600" b="1" dirty="0">
                <a:latin typeface="Courier New" pitchFamily="49" charset="0"/>
              </a:rPr>
              <a:t>                          for (k1 = k; k1 &lt; </a:t>
            </a:r>
            <a:r>
              <a:rPr lang="en-US" sz="1600" b="1" dirty="0" err="1">
                <a:latin typeface="Courier New" pitchFamily="49" charset="0"/>
              </a:rPr>
              <a:t>k+B</a:t>
            </a:r>
            <a:r>
              <a:rPr lang="en-US" sz="1600" b="1" dirty="0">
                <a:latin typeface="Courier New" pitchFamily="49" charset="0"/>
              </a:rPr>
              <a:t>; k++)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	                      c[i1*n+j1] += a[i1*n + k1]*b[k1*n + j1];</a:t>
            </a:r>
          </a:p>
          <a:p>
            <a:pPr algn="l">
              <a:lnSpc>
                <a:spcPct val="100000"/>
              </a:lnSpc>
            </a:pPr>
            <a:r>
              <a:rPr lang="en-US" sz="1600" b="1" dirty="0">
                <a:latin typeface="Courier New" pitchFamily="49" charset="0"/>
              </a:rPr>
              <a:t>}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22846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884865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b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81200" y="5852173"/>
            <a:ext cx="357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394196" y="4888468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j1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69997" y="55958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*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499532" y="51816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76400" y="548640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+=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43000" y="5969001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2284665" y="59436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 rot="5400000">
            <a:off x="3996268" y="56388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 bwMode="auto">
          <a:xfrm rot="5400000">
            <a:off x="2848242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4" name="Straight Connector 23"/>
          <p:cNvCxnSpPr/>
          <p:nvPr/>
        </p:nvCxnSpPr>
        <p:spPr bwMode="auto">
          <a:xfrm rot="5400000">
            <a:off x="3085309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/>
          <p:nvPr/>
        </p:nvCxnSpPr>
        <p:spPr bwMode="auto">
          <a:xfrm rot="5400000">
            <a:off x="23841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 rot="5400000">
            <a:off x="2612763" y="6048639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3" name="Group 30"/>
          <p:cNvGrpSpPr/>
          <p:nvPr/>
        </p:nvGrpSpPr>
        <p:grpSpPr>
          <a:xfrm rot="5400000">
            <a:off x="4207934" y="5647267"/>
            <a:ext cx="702734" cy="228600"/>
            <a:chOff x="2650069" y="6316133"/>
            <a:chExt cx="702734" cy="228600"/>
          </a:xfrm>
        </p:grpSpPr>
        <p:cxnSp>
          <p:nvCxnSpPr>
            <p:cNvPr id="27" name="Straight Connector 26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2" name="TextBox 31"/>
          <p:cNvSpPr txBox="1"/>
          <p:nvPr/>
        </p:nvSpPr>
        <p:spPr>
          <a:xfrm>
            <a:off x="3756917" y="6488668"/>
            <a:ext cx="1627882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34" name="Straight Arrow Connector 33"/>
          <p:cNvCxnSpPr>
            <a:stCxn id="32" idx="0"/>
            <a:endCxn id="20" idx="3"/>
          </p:cNvCxnSpPr>
          <p:nvPr/>
        </p:nvCxnSpPr>
        <p:spPr bwMode="auto">
          <a:xfrm flipH="1" flipV="1">
            <a:off x="4567768" y="6324600"/>
            <a:ext cx="3090" cy="1640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277866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Miss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/>
              <a:t>Assume: </a:t>
            </a:r>
          </a:p>
          <a:p>
            <a:pPr lvl="1"/>
            <a:r>
              <a:rPr lang="en-US" dirty="0"/>
              <a:t>Cache data block = 4 doubles</a:t>
            </a:r>
          </a:p>
          <a:p>
            <a:pPr lvl="1"/>
            <a:r>
              <a:rPr lang="en-US" dirty="0"/>
              <a:t>Cache size C &lt;&lt; n (much smaller than n)</a:t>
            </a:r>
          </a:p>
          <a:p>
            <a:pPr lvl="1"/>
            <a:r>
              <a:rPr lang="en-US" dirty="0"/>
              <a:t>Three blocks       fit into cache: 3B</a:t>
            </a:r>
            <a:r>
              <a:rPr lang="en-US" baseline="30000" dirty="0"/>
              <a:t>2</a:t>
            </a:r>
            <a:r>
              <a:rPr lang="en-US" dirty="0"/>
              <a:t> &lt; C</a:t>
            </a:r>
          </a:p>
          <a:p>
            <a:endParaRPr lang="en-US" dirty="0"/>
          </a:p>
          <a:p>
            <a:r>
              <a:rPr lang="en-US" dirty="0"/>
              <a:t>First (block) iteration:</a:t>
            </a:r>
          </a:p>
          <a:p>
            <a:pPr lvl="1"/>
            <a:r>
              <a:rPr lang="en-US" dirty="0"/>
              <a:t>B</a:t>
            </a:r>
            <a:r>
              <a:rPr lang="en-US" baseline="30000" dirty="0"/>
              <a:t>2 </a:t>
            </a:r>
            <a:r>
              <a:rPr lang="en-US" dirty="0"/>
              <a:t>elements in each block, so 				     B</a:t>
            </a:r>
            <a:r>
              <a:rPr lang="en-US" baseline="30000" dirty="0"/>
              <a:t>2</a:t>
            </a:r>
            <a:r>
              <a:rPr lang="en-US" dirty="0"/>
              <a:t>/4 misses for each block</a:t>
            </a:r>
          </a:p>
          <a:p>
            <a:pPr lvl="1"/>
            <a:r>
              <a:rPr lang="en-US" dirty="0"/>
              <a:t>n/B blocks in each row/col, so 				          2 * n/B * B</a:t>
            </a:r>
            <a:r>
              <a:rPr lang="en-US" baseline="30000" dirty="0"/>
              <a:t>2</a:t>
            </a:r>
            <a:r>
              <a:rPr lang="en-US" dirty="0"/>
              <a:t>/4 = </a:t>
            </a:r>
            <a:r>
              <a:rPr lang="en-US" dirty="0" err="1"/>
              <a:t>nB</a:t>
            </a:r>
            <a:r>
              <a:rPr lang="en-US" dirty="0"/>
              <a:t>/2 misses        				         in first iteration(omitting matrix c)</a:t>
            </a:r>
          </a:p>
          <a:p>
            <a:r>
              <a:rPr lang="en-US" dirty="0"/>
              <a:t>Total misses:</a:t>
            </a:r>
          </a:p>
          <a:p>
            <a:pPr lvl="1"/>
            <a:r>
              <a:rPr lang="en-US" dirty="0" err="1"/>
              <a:t>nB</a:t>
            </a:r>
            <a:r>
              <a:rPr lang="en-US" dirty="0"/>
              <a:t>/2 * (n/B)</a:t>
            </a:r>
            <a:r>
              <a:rPr lang="en-US" baseline="30000" dirty="0"/>
              <a:t>2</a:t>
            </a:r>
            <a:r>
              <a:rPr lang="en-US" dirty="0"/>
              <a:t> = n</a:t>
            </a:r>
            <a:r>
              <a:rPr lang="en-US" baseline="30000" dirty="0"/>
              <a:t>3</a:t>
            </a:r>
            <a:r>
              <a:rPr lang="en-US" dirty="0"/>
              <a:t>/(2B)</a:t>
            </a:r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55" name="Rectangle 54"/>
          <p:cNvSpPr/>
          <p:nvPr/>
        </p:nvSpPr>
        <p:spPr bwMode="auto">
          <a:xfrm>
            <a:off x="62047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7804933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90065" y="4148092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*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419600" y="3733800"/>
            <a:ext cx="1143000" cy="1143000"/>
          </a:xfrm>
          <a:prstGeom prst="rect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685850" y="4038600"/>
            <a:ext cx="389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Calibri" pitchFamily="34" charset="0"/>
              </a:rPr>
              <a:t>=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4419600" y="3733800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6204733" y="3731934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 rot="5400000">
            <a:off x="7315200" y="4191000"/>
            <a:ext cx="1143000" cy="22860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63" name="Straight Connector 62"/>
          <p:cNvCxnSpPr/>
          <p:nvPr/>
        </p:nvCxnSpPr>
        <p:spPr bwMode="auto">
          <a:xfrm rot="5400000">
            <a:off x="6768310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4" name="Straight Connector 63"/>
          <p:cNvCxnSpPr/>
          <p:nvPr/>
        </p:nvCxnSpPr>
        <p:spPr bwMode="auto">
          <a:xfrm rot="5400000">
            <a:off x="7005377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5" name="Straight Connector 64"/>
          <p:cNvCxnSpPr/>
          <p:nvPr/>
        </p:nvCxnSpPr>
        <p:spPr bwMode="auto">
          <a:xfrm rot="5400000">
            <a:off x="63042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6" name="Straight Connector 65"/>
          <p:cNvCxnSpPr/>
          <p:nvPr/>
        </p:nvCxnSpPr>
        <p:spPr bwMode="auto">
          <a:xfrm rot="5400000">
            <a:off x="6532831" y="3836973"/>
            <a:ext cx="228600" cy="1588"/>
          </a:xfrm>
          <a:prstGeom prst="line">
            <a:avLst/>
          </a:prstGeom>
          <a:noFill/>
          <a:ln w="25400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" name="Group 30"/>
          <p:cNvGrpSpPr/>
          <p:nvPr/>
        </p:nvGrpSpPr>
        <p:grpSpPr>
          <a:xfrm rot="5400000">
            <a:off x="7535492" y="4199467"/>
            <a:ext cx="702734" cy="228600"/>
            <a:chOff x="2650069" y="6316133"/>
            <a:chExt cx="702734" cy="228600"/>
          </a:xfrm>
        </p:grpSpPr>
        <p:cxnSp>
          <p:nvCxnSpPr>
            <p:cNvPr id="68" name="Straight Connector 67"/>
            <p:cNvCxnSpPr/>
            <p:nvPr/>
          </p:nvCxnSpPr>
          <p:spPr bwMode="auto">
            <a:xfrm rot="5400000">
              <a:off x="3000642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 rot="5400000">
              <a:off x="3237709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 rot="5400000">
              <a:off x="25365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 rot="5400000">
              <a:off x="2765163" y="6429639"/>
              <a:ext cx="228600" cy="1588"/>
            </a:xfrm>
            <a:prstGeom prst="line">
              <a:avLst/>
            </a:prstGeom>
            <a:noFill/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2" name="TextBox 71"/>
          <p:cNvSpPr txBox="1"/>
          <p:nvPr/>
        </p:nvSpPr>
        <p:spPr>
          <a:xfrm>
            <a:off x="7363718" y="5252534"/>
            <a:ext cx="1627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Block size B x B</a:t>
            </a:r>
          </a:p>
        </p:txBody>
      </p:sp>
      <p:cxnSp>
        <p:nvCxnSpPr>
          <p:cNvPr id="73" name="Straight Arrow Connector 72"/>
          <p:cNvCxnSpPr/>
          <p:nvPr/>
        </p:nvCxnSpPr>
        <p:spPr bwMode="auto">
          <a:xfrm rot="16200000" flipV="1">
            <a:off x="7659645" y="5060489"/>
            <a:ext cx="381000" cy="309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4" name="AutoShape 16"/>
          <p:cNvSpPr>
            <a:spLocks/>
          </p:cNvSpPr>
          <p:nvPr/>
        </p:nvSpPr>
        <p:spPr bwMode="auto">
          <a:xfrm rot="5400000" flipV="1">
            <a:off x="6705600" y="2960132"/>
            <a:ext cx="228600" cy="1143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6206065" y="3048000"/>
            <a:ext cx="1189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n/B blocks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D913DC1-D3EF-7C43-AD31-13CA965C74E3}"/>
              </a:ext>
            </a:extLst>
          </p:cNvPr>
          <p:cNvSpPr/>
          <p:nvPr/>
        </p:nvSpPr>
        <p:spPr bwMode="auto">
          <a:xfrm>
            <a:off x="2590800" y="2861732"/>
            <a:ext cx="186268" cy="18626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4E274A-0CE1-7E06-60F9-4B3E618DA4CF}"/>
              </a:ext>
            </a:extLst>
          </p:cNvPr>
          <p:cNvSpPr/>
          <p:nvPr/>
        </p:nvSpPr>
        <p:spPr bwMode="auto">
          <a:xfrm>
            <a:off x="7773069" y="3744990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90885B-F7E1-3770-0A9E-BA25F3C74F77}"/>
              </a:ext>
            </a:extLst>
          </p:cNvPr>
          <p:cNvSpPr/>
          <p:nvPr/>
        </p:nvSpPr>
        <p:spPr bwMode="auto">
          <a:xfrm>
            <a:off x="6196016" y="3731934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D914373-3C9E-1C9C-2C08-A8D6D76FDC8A}"/>
              </a:ext>
            </a:extLst>
          </p:cNvPr>
          <p:cNvSpPr/>
          <p:nvPr/>
        </p:nvSpPr>
        <p:spPr bwMode="auto">
          <a:xfrm>
            <a:off x="4399103" y="3733641"/>
            <a:ext cx="227262" cy="226893"/>
          </a:xfrm>
          <a:prstGeom prst="rect">
            <a:avLst/>
          </a:prstGeom>
          <a:solidFill>
            <a:srgbClr val="C00000"/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129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Blocking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No blocking: n</a:t>
            </a:r>
            <a:r>
              <a:rPr lang="en-US" baseline="30000" dirty="0"/>
              <a:t>3</a:t>
            </a:r>
            <a:r>
              <a:rPr lang="en-US" dirty="0"/>
              <a:t> / 2</a:t>
            </a:r>
            <a:endParaRPr lang="en-US" baseline="30000" dirty="0"/>
          </a:p>
          <a:p>
            <a:r>
              <a:rPr lang="en-US" dirty="0"/>
              <a:t>Blocking: n</a:t>
            </a:r>
            <a:r>
              <a:rPr lang="en-US" baseline="30000" dirty="0"/>
              <a:t>3</a:t>
            </a:r>
            <a:r>
              <a:rPr lang="en-US" dirty="0"/>
              <a:t> / (2B)</a:t>
            </a:r>
          </a:p>
          <a:p>
            <a:endParaRPr lang="en-US" dirty="0"/>
          </a:p>
          <a:p>
            <a:r>
              <a:rPr lang="en-US" dirty="0"/>
              <a:t>Suggest largest possible block size B, but limit 3B</a:t>
            </a:r>
            <a:r>
              <a:rPr lang="en-US" baseline="30000" dirty="0"/>
              <a:t>2</a:t>
            </a:r>
            <a:r>
              <a:rPr lang="en-US" dirty="0"/>
              <a:t> &lt; C!</a:t>
            </a:r>
            <a:endParaRPr lang="en-US" sz="2000" b="0" dirty="0"/>
          </a:p>
          <a:p>
            <a:endParaRPr lang="en-US" dirty="0"/>
          </a:p>
          <a:p>
            <a:r>
              <a:rPr lang="en-US" dirty="0"/>
              <a:t>Reason for dramatic difference:</a:t>
            </a:r>
          </a:p>
          <a:p>
            <a:pPr lvl="1"/>
            <a:r>
              <a:rPr lang="en-US" dirty="0"/>
              <a:t>Matrix multiplication has inherent temporal locality:</a:t>
            </a:r>
          </a:p>
          <a:p>
            <a:pPr lvl="2"/>
            <a:r>
              <a:rPr lang="en-US" dirty="0"/>
              <a:t>Input data: 3n</a:t>
            </a:r>
            <a:r>
              <a:rPr lang="en-US" baseline="30000" dirty="0"/>
              <a:t>2</a:t>
            </a:r>
            <a:r>
              <a:rPr lang="en-US" dirty="0"/>
              <a:t>, computation 2n</a:t>
            </a:r>
            <a:r>
              <a:rPr lang="en-US" baseline="30000" dirty="0"/>
              <a:t>3</a:t>
            </a:r>
          </a:p>
          <a:p>
            <a:pPr lvl="2"/>
            <a:r>
              <a:rPr lang="en-US" dirty="0"/>
              <a:t>Every array elements used O(n) times!</a:t>
            </a:r>
          </a:p>
          <a:p>
            <a:pPr lvl="1"/>
            <a:r>
              <a:rPr lang="en-US" dirty="0"/>
              <a:t>But program has to be written properly</a:t>
            </a:r>
          </a:p>
        </p:txBody>
      </p:sp>
    </p:spTree>
    <p:extLst>
      <p:ext uri="{BB962C8B-B14F-4D97-AF65-F5344CB8AC3E}">
        <p14:creationId xmlns:p14="http://schemas.microsoft.com/office/powerpoint/2010/main" val="1798018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CFD6B-CDDC-E846-BAEC-AA324A7A49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reality check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089FD4-4FB3-864F-99F4-B057DBDA2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876800"/>
          </a:xfrm>
        </p:spPr>
        <p:txBody>
          <a:bodyPr/>
          <a:lstStyle/>
          <a:p>
            <a:r>
              <a:rPr lang="en-US" dirty="0"/>
              <a:t>This analysis only holds on some machines!</a:t>
            </a:r>
          </a:p>
          <a:p>
            <a:endParaRPr lang="en-US" dirty="0"/>
          </a:p>
          <a:p>
            <a:r>
              <a:rPr lang="en-US" dirty="0"/>
              <a:t>Intel Core i7 does aggressive pre-fetching for one-stride programs, so blocking doesn't actually improve performance</a:t>
            </a:r>
          </a:p>
          <a:p>
            <a:endParaRPr lang="en-US" dirty="0"/>
          </a:p>
          <a:p>
            <a:r>
              <a:rPr lang="en-US" dirty="0"/>
              <a:t>But on a Pentium III Xeon: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DA90E9-EB8C-C843-932D-F9C71540AFE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397"/>
          <a:stretch/>
        </p:blipFill>
        <p:spPr>
          <a:xfrm>
            <a:off x="4343400" y="3581400"/>
            <a:ext cx="4343400" cy="325347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CFDC313-80FC-FF49-B928-948AA66D73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90" t="14787" b="28404"/>
          <a:stretch/>
        </p:blipFill>
        <p:spPr>
          <a:xfrm>
            <a:off x="2650671" y="4114800"/>
            <a:ext cx="1469572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259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DBC6278-39AD-C945-AFE0-A09F210C0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 that's the end of Part 1</a:t>
            </a:r>
          </a:p>
        </p:txBody>
      </p:sp>
      <p:pic>
        <p:nvPicPr>
          <p:cNvPr id="6" name="Content Placeholder 6">
            <a:extLst>
              <a:ext uri="{FF2B5EF4-FFF2-40B4-BE49-F238E27FC236}">
                <a16:creationId xmlns:a16="http://schemas.microsoft.com/office/drawing/2014/main" id="{90392934-4C02-BD49-BB14-BB72B1D176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365" r="3471" b="10565"/>
          <a:stretch/>
        </p:blipFill>
        <p:spPr>
          <a:xfrm>
            <a:off x="0" y="1524000"/>
            <a:ext cx="9144000" cy="24384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709E11B-6022-764C-943E-114715A081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042" y="4403241"/>
            <a:ext cx="2645915" cy="2089150"/>
          </a:xfrm>
          <a:prstGeom prst="rect">
            <a:avLst/>
          </a:prstGeom>
        </p:spPr>
      </p:pic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35AD6B6C-3F31-0045-89B7-F8E52691F64D}"/>
              </a:ext>
            </a:extLst>
          </p:cNvPr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93585133"/>
              </p:ext>
            </p:extLst>
          </p:nvPr>
        </p:nvGraphicFramePr>
        <p:xfrm>
          <a:off x="5933507" y="4044352"/>
          <a:ext cx="3210493" cy="2813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17" name="Group 16">
            <a:extLst>
              <a:ext uri="{FF2B5EF4-FFF2-40B4-BE49-F238E27FC236}">
                <a16:creationId xmlns:a16="http://schemas.microsoft.com/office/drawing/2014/main" id="{4057B62E-120D-F04C-B6DA-40A07C999D41}"/>
              </a:ext>
            </a:extLst>
          </p:cNvPr>
          <p:cNvGrpSpPr/>
          <p:nvPr/>
        </p:nvGrpSpPr>
        <p:grpSpPr>
          <a:xfrm>
            <a:off x="590210" y="4077018"/>
            <a:ext cx="2031635" cy="2741595"/>
            <a:chOff x="406765" y="4191000"/>
            <a:chExt cx="2031635" cy="2741595"/>
          </a:xfrm>
        </p:grpSpPr>
        <p:pic>
          <p:nvPicPr>
            <p:cNvPr id="13" name="Content Placeholder 7">
              <a:extLst>
                <a:ext uri="{FF2B5EF4-FFF2-40B4-BE49-F238E27FC236}">
                  <a16:creationId xmlns:a16="http://schemas.microsoft.com/office/drawing/2014/main" id="{202D69AE-7DB5-554B-9E14-BFAAC00AAFD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0000"/>
            <a:stretch/>
          </p:blipFill>
          <p:spPr>
            <a:xfrm>
              <a:off x="406765" y="4191000"/>
              <a:ext cx="2031635" cy="1338129"/>
            </a:xfrm>
            <a:prstGeom prst="rect">
              <a:avLst/>
            </a:prstGeom>
          </p:spPr>
        </p:pic>
        <p:pic>
          <p:nvPicPr>
            <p:cNvPr id="14" name="Content Placeholder 7">
              <a:extLst>
                <a:ext uri="{FF2B5EF4-FFF2-40B4-BE49-F238E27FC236}">
                  <a16:creationId xmlns:a16="http://schemas.microsoft.com/office/drawing/2014/main" id="{09D3E112-180A-724C-BBA2-F5EA50454AC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0945"/>
            <a:stretch/>
          </p:blipFill>
          <p:spPr>
            <a:xfrm>
              <a:off x="406765" y="5594465"/>
              <a:ext cx="1993200" cy="1338130"/>
            </a:xfrm>
            <a:prstGeom prst="rect">
              <a:avLst/>
            </a:prstGeom>
          </p:spPr>
        </p:pic>
      </p:grp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67BB148E-8F21-FC48-82FF-7136F9E765A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50" r="18750"/>
          <a:stretch/>
        </p:blipFill>
        <p:spPr>
          <a:xfrm>
            <a:off x="6460034" y="4419599"/>
            <a:ext cx="2157438" cy="21574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6E54411-B2C3-D840-A476-669F24AE1A7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280" y="4419600"/>
            <a:ext cx="2157437" cy="21574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AAB6ADC-9EAB-3548-A117-9EFA65A1B1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6528" y="4419599"/>
            <a:ext cx="2159000" cy="2159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58518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Principle of Locality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47800"/>
            <a:ext cx="8229600" cy="4937760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Calibri"/>
                <a:ea typeface="+mn-ea"/>
                <a:cs typeface="Calibri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Calibri"/>
                <a:ea typeface="+mn-ea"/>
                <a:cs typeface="Calibri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Programs tend to use data and instructions with addresses near or equal to those they have used recently</a:t>
            </a:r>
          </a:p>
          <a:p>
            <a:pPr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buFont typeface="Arial" panose="020B0604020202020204" pitchFamily="34" charset="0"/>
              <a:buChar char="•"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Temporal locality:  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Recently referenced items are likely </a:t>
            </a:r>
            <a:br>
              <a:rPr lang="en-GB" dirty="0"/>
            </a:br>
            <a:r>
              <a:rPr lang="en-GB" dirty="0"/>
              <a:t>to be referenced again in the near future</a:t>
            </a:r>
          </a:p>
          <a:p>
            <a:pPr>
              <a:buFont typeface="Arial" panose="020B0604020202020204" pitchFamily="34" charset="0"/>
              <a:buChar char="•"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en-GB" dirty="0">
              <a:solidFill>
                <a:srgbClr val="C00000"/>
              </a:solidFill>
            </a:endParaRPr>
          </a:p>
          <a:p>
            <a:pPr>
              <a:buFont typeface="Arial" panose="020B0604020202020204" pitchFamily="34" charset="0"/>
              <a:buChar char="•"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b="1" dirty="0">
                <a:solidFill>
                  <a:schemeClr val="accent1"/>
                </a:solidFill>
              </a:rPr>
              <a:t>Spatial locality:  </a:t>
            </a:r>
          </a:p>
          <a:p>
            <a:pPr lvl="1">
              <a:buFont typeface="Arial" panose="020B0604020202020204" pitchFamily="34" charset="0"/>
              <a:buChar char="•"/>
              <a:tabLst>
                <a:tab pos="384175" algn="l"/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en-GB" dirty="0"/>
              <a:t>Items with nearby addresses tend </a:t>
            </a:r>
            <a:br>
              <a:rPr lang="en-GB" dirty="0"/>
            </a:br>
            <a:r>
              <a:rPr lang="en-GB" dirty="0"/>
              <a:t>to be referenced close together in time</a:t>
            </a:r>
          </a:p>
          <a:p>
            <a:pPr>
              <a:buFont typeface="Wingdings 3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6096000" y="312420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489700" y="312420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6319056" y="2614411"/>
            <a:ext cx="627844" cy="433589"/>
          </a:xfrm>
          <a:custGeom>
            <a:avLst/>
            <a:gdLst>
              <a:gd name="connsiteX0" fmla="*/ 290847 w 627844"/>
              <a:gd name="connsiteY0" fmla="*/ 433589 h 433589"/>
              <a:gd name="connsiteX1" fmla="*/ 46149 w 627844"/>
              <a:gd name="connsiteY1" fmla="*/ 72980 h 433589"/>
              <a:gd name="connsiteX2" fmla="*/ 567743 w 627844"/>
              <a:gd name="connsiteY2" fmla="*/ 60101 h 433589"/>
              <a:gd name="connsiteX3" fmla="*/ 406757 w 627844"/>
              <a:gd name="connsiteY3" fmla="*/ 433589 h 4335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7844" h="433589">
                <a:moveTo>
                  <a:pt x="290847" y="433589"/>
                </a:moveTo>
                <a:cubicBezTo>
                  <a:pt x="145423" y="284408"/>
                  <a:pt x="0" y="135228"/>
                  <a:pt x="46149" y="72980"/>
                </a:cubicBezTo>
                <a:cubicBezTo>
                  <a:pt x="92298" y="10732"/>
                  <a:pt x="507642" y="0"/>
                  <a:pt x="567743" y="60101"/>
                </a:cubicBezTo>
                <a:cubicBezTo>
                  <a:pt x="627844" y="120202"/>
                  <a:pt x="517300" y="276895"/>
                  <a:pt x="406757" y="433589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6102261" y="4616940"/>
            <a:ext cx="1905000" cy="30480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495961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6870700" y="4616940"/>
            <a:ext cx="381000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800" dirty="0">
              <a:latin typeface="Calibri" pitchFamily="34" charset="0"/>
            </a:endParaRPr>
          </a:p>
        </p:txBody>
      </p:sp>
      <p:sp>
        <p:nvSpPr>
          <p:cNvPr id="11" name="Freeform 10"/>
          <p:cNvSpPr/>
          <p:nvPr/>
        </p:nvSpPr>
        <p:spPr bwMode="auto">
          <a:xfrm>
            <a:off x="6416720" y="4186571"/>
            <a:ext cx="841420" cy="359535"/>
          </a:xfrm>
          <a:custGeom>
            <a:avLst/>
            <a:gdLst>
              <a:gd name="connsiteX0" fmla="*/ 200695 w 841420"/>
              <a:gd name="connsiteY0" fmla="*/ 353095 h 359535"/>
              <a:gd name="connsiteX1" fmla="*/ 91225 w 841420"/>
              <a:gd name="connsiteY1" fmla="*/ 56881 h 359535"/>
              <a:gd name="connsiteX2" fmla="*/ 748048 w 841420"/>
              <a:gd name="connsiteY2" fmla="*/ 50442 h 359535"/>
              <a:gd name="connsiteX3" fmla="*/ 651456 w 841420"/>
              <a:gd name="connsiteY3" fmla="*/ 359535 h 359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41420" h="359535">
                <a:moveTo>
                  <a:pt x="200695" y="353095"/>
                </a:moveTo>
                <a:cubicBezTo>
                  <a:pt x="100347" y="230209"/>
                  <a:pt x="0" y="107323"/>
                  <a:pt x="91225" y="56881"/>
                </a:cubicBezTo>
                <a:cubicBezTo>
                  <a:pt x="182450" y="6439"/>
                  <a:pt x="654676" y="0"/>
                  <a:pt x="748048" y="50442"/>
                </a:cubicBezTo>
                <a:cubicBezTo>
                  <a:pt x="841420" y="100884"/>
                  <a:pt x="746438" y="230209"/>
                  <a:pt x="651456" y="359535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39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An Example Cache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762000" y="5017532"/>
            <a:ext cx="6598924" cy="17189"/>
          </a:xfrm>
          <a:prstGeom prst="line">
            <a:avLst/>
          </a:prstGeom>
          <a:noFill/>
          <a:ln w="76200" cap="rnd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381000" y="1371600"/>
            <a:ext cx="32987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 = 2: Two lines per set</a:t>
            </a:r>
          </a:p>
          <a:p>
            <a:r>
              <a:rPr lang="en-US" sz="1800" dirty="0">
                <a:latin typeface="Calibri" pitchFamily="34" charset="0"/>
              </a:rPr>
              <a:t>Assume: cache block size 8 bytes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457200" y="2731532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06607" y="280773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1899924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2135242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2360367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587907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1120788" y="290640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715928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2596309" y="29064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3336537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3084544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2832550" y="29064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4080935" y="2810978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374252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609570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5834695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7062235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4595116" y="2909644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90256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29" name="Rectangle 28"/>
          <p:cNvSpPr/>
          <p:nvPr/>
        </p:nvSpPr>
        <p:spPr bwMode="auto">
          <a:xfrm>
            <a:off x="6070637" y="29096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30" name="Rectangle 29"/>
          <p:cNvSpPr/>
          <p:nvPr/>
        </p:nvSpPr>
        <p:spPr bwMode="auto">
          <a:xfrm>
            <a:off x="6810865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6558872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32" name="Rectangle 31"/>
          <p:cNvSpPr/>
          <p:nvPr/>
        </p:nvSpPr>
        <p:spPr bwMode="auto">
          <a:xfrm>
            <a:off x="6306878" y="29096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457200" y="3417332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606607" y="349353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1899924" y="3592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135242" y="3592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2360367" y="3592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3587907" y="3592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39" name="Rectangle 38"/>
          <p:cNvSpPr/>
          <p:nvPr/>
        </p:nvSpPr>
        <p:spPr bwMode="auto">
          <a:xfrm>
            <a:off x="1120788" y="359220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715928" y="3592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2596309" y="3592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3336537" y="3592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43" name="Rectangle 42"/>
          <p:cNvSpPr/>
          <p:nvPr/>
        </p:nvSpPr>
        <p:spPr bwMode="auto">
          <a:xfrm>
            <a:off x="3084544" y="3592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2832550" y="3592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4080935" y="3496778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374252" y="35954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5609570" y="35954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5834695" y="35954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7062235" y="35954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4595116" y="3595444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4190256" y="35954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6070637" y="35954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53" name="Rectangle 52"/>
          <p:cNvSpPr/>
          <p:nvPr/>
        </p:nvSpPr>
        <p:spPr bwMode="auto">
          <a:xfrm>
            <a:off x="6810865" y="35954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6558872" y="35954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6306878" y="35954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56" name="Rectangle 55"/>
          <p:cNvSpPr/>
          <p:nvPr/>
        </p:nvSpPr>
        <p:spPr bwMode="auto">
          <a:xfrm>
            <a:off x="457200" y="4103132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606607" y="417933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1899924" y="42780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2135242" y="42780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2360367" y="42780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61" name="Rectangle 60"/>
          <p:cNvSpPr/>
          <p:nvPr/>
        </p:nvSpPr>
        <p:spPr bwMode="auto">
          <a:xfrm>
            <a:off x="3587907" y="42780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1120788" y="427800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63" name="Rectangle 62"/>
          <p:cNvSpPr/>
          <p:nvPr/>
        </p:nvSpPr>
        <p:spPr bwMode="auto">
          <a:xfrm>
            <a:off x="715928" y="42780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2596309" y="42780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65" name="Rectangle 64"/>
          <p:cNvSpPr/>
          <p:nvPr/>
        </p:nvSpPr>
        <p:spPr bwMode="auto">
          <a:xfrm>
            <a:off x="3336537" y="42780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3084544" y="42780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67" name="Rectangle 66"/>
          <p:cNvSpPr/>
          <p:nvPr/>
        </p:nvSpPr>
        <p:spPr bwMode="auto">
          <a:xfrm>
            <a:off x="2832550" y="42780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 bwMode="auto">
          <a:xfrm>
            <a:off x="4080935" y="4182578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69" name="Rectangle 68"/>
          <p:cNvSpPr/>
          <p:nvPr/>
        </p:nvSpPr>
        <p:spPr bwMode="auto">
          <a:xfrm>
            <a:off x="5374252" y="42812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70" name="Rectangle 69"/>
          <p:cNvSpPr/>
          <p:nvPr/>
        </p:nvSpPr>
        <p:spPr bwMode="auto">
          <a:xfrm>
            <a:off x="5609570" y="42812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71" name="Rectangle 70"/>
          <p:cNvSpPr/>
          <p:nvPr/>
        </p:nvSpPr>
        <p:spPr bwMode="auto">
          <a:xfrm>
            <a:off x="5834695" y="42812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72" name="Rectangle 71"/>
          <p:cNvSpPr/>
          <p:nvPr/>
        </p:nvSpPr>
        <p:spPr bwMode="auto">
          <a:xfrm>
            <a:off x="7062235" y="42812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4595116" y="4281244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90256" y="42812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75" name="Rectangle 74"/>
          <p:cNvSpPr/>
          <p:nvPr/>
        </p:nvSpPr>
        <p:spPr bwMode="auto">
          <a:xfrm>
            <a:off x="6070637" y="4281244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76" name="Rectangle 75"/>
          <p:cNvSpPr/>
          <p:nvPr/>
        </p:nvSpPr>
        <p:spPr bwMode="auto">
          <a:xfrm>
            <a:off x="6810865" y="42812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77" name="Rectangle 76"/>
          <p:cNvSpPr/>
          <p:nvPr/>
        </p:nvSpPr>
        <p:spPr bwMode="auto">
          <a:xfrm>
            <a:off x="6558872" y="42812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78" name="Rectangle 77"/>
          <p:cNvSpPr/>
          <p:nvPr/>
        </p:nvSpPr>
        <p:spPr bwMode="auto">
          <a:xfrm>
            <a:off x="6306878" y="4281244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457200" y="5319089"/>
            <a:ext cx="7086600" cy="61284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606607" y="5395292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1899924" y="549395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82" name="Rectangle 81"/>
          <p:cNvSpPr/>
          <p:nvPr/>
        </p:nvSpPr>
        <p:spPr bwMode="auto">
          <a:xfrm>
            <a:off x="2135242" y="549395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83" name="Rectangle 82"/>
          <p:cNvSpPr/>
          <p:nvPr/>
        </p:nvSpPr>
        <p:spPr bwMode="auto">
          <a:xfrm>
            <a:off x="2360367" y="549395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84" name="Rectangle 83"/>
          <p:cNvSpPr/>
          <p:nvPr/>
        </p:nvSpPr>
        <p:spPr bwMode="auto">
          <a:xfrm>
            <a:off x="3587907" y="549395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85" name="Rectangle 84"/>
          <p:cNvSpPr/>
          <p:nvPr/>
        </p:nvSpPr>
        <p:spPr bwMode="auto">
          <a:xfrm>
            <a:off x="1120788" y="5493958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86" name="Rectangle 85"/>
          <p:cNvSpPr/>
          <p:nvPr/>
        </p:nvSpPr>
        <p:spPr bwMode="auto">
          <a:xfrm>
            <a:off x="715928" y="549395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87" name="Rectangle 86"/>
          <p:cNvSpPr/>
          <p:nvPr/>
        </p:nvSpPr>
        <p:spPr bwMode="auto">
          <a:xfrm>
            <a:off x="2596309" y="5493958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88" name="Rectangle 87"/>
          <p:cNvSpPr/>
          <p:nvPr/>
        </p:nvSpPr>
        <p:spPr bwMode="auto">
          <a:xfrm>
            <a:off x="3336537" y="549395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89" name="Rectangle 88"/>
          <p:cNvSpPr/>
          <p:nvPr/>
        </p:nvSpPr>
        <p:spPr bwMode="auto">
          <a:xfrm>
            <a:off x="3084544" y="549395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90" name="Rectangle 89"/>
          <p:cNvSpPr/>
          <p:nvPr/>
        </p:nvSpPr>
        <p:spPr bwMode="auto">
          <a:xfrm>
            <a:off x="2832550" y="5493958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sp>
        <p:nvSpPr>
          <p:cNvPr id="91" name="Rectangle 90"/>
          <p:cNvSpPr/>
          <p:nvPr/>
        </p:nvSpPr>
        <p:spPr bwMode="auto">
          <a:xfrm>
            <a:off x="4080935" y="5398535"/>
            <a:ext cx="3321928" cy="4604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600" dirty="0">
              <a:latin typeface="Calibri" pitchFamily="34" charset="0"/>
            </a:endParaRPr>
          </a:p>
        </p:txBody>
      </p:sp>
      <p:sp>
        <p:nvSpPr>
          <p:cNvPr id="92" name="Rectangle 91"/>
          <p:cNvSpPr/>
          <p:nvPr/>
        </p:nvSpPr>
        <p:spPr bwMode="auto">
          <a:xfrm>
            <a:off x="5374252" y="5497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0</a:t>
            </a:r>
          </a:p>
        </p:txBody>
      </p:sp>
      <p:sp>
        <p:nvSpPr>
          <p:cNvPr id="93" name="Rectangle 92"/>
          <p:cNvSpPr/>
          <p:nvPr/>
        </p:nvSpPr>
        <p:spPr bwMode="auto">
          <a:xfrm>
            <a:off x="5609570" y="5497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1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5834695" y="5497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2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7062235" y="5497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7</a:t>
            </a:r>
          </a:p>
        </p:txBody>
      </p:sp>
      <p:sp>
        <p:nvSpPr>
          <p:cNvPr id="96" name="Rectangle 95"/>
          <p:cNvSpPr/>
          <p:nvPr/>
        </p:nvSpPr>
        <p:spPr bwMode="auto">
          <a:xfrm>
            <a:off x="4595116" y="5497201"/>
            <a:ext cx="619789" cy="263110"/>
          </a:xfrm>
          <a:prstGeom prst="rect">
            <a:avLst/>
          </a:prstGeom>
          <a:solidFill>
            <a:schemeClr val="accent3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tag</a:t>
            </a:r>
          </a:p>
        </p:txBody>
      </p:sp>
      <p:sp>
        <p:nvSpPr>
          <p:cNvPr id="97" name="Rectangle 96"/>
          <p:cNvSpPr/>
          <p:nvPr/>
        </p:nvSpPr>
        <p:spPr bwMode="auto">
          <a:xfrm>
            <a:off x="4190256" y="5497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v</a:t>
            </a:r>
          </a:p>
        </p:txBody>
      </p:sp>
      <p:sp>
        <p:nvSpPr>
          <p:cNvPr id="98" name="Rectangle 97"/>
          <p:cNvSpPr/>
          <p:nvPr/>
        </p:nvSpPr>
        <p:spPr bwMode="auto">
          <a:xfrm>
            <a:off x="6070637" y="5497201"/>
            <a:ext cx="235319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3</a:t>
            </a:r>
          </a:p>
        </p:txBody>
      </p:sp>
      <p:sp>
        <p:nvSpPr>
          <p:cNvPr id="99" name="Rectangle 98"/>
          <p:cNvSpPr/>
          <p:nvPr/>
        </p:nvSpPr>
        <p:spPr bwMode="auto">
          <a:xfrm>
            <a:off x="6810865" y="5497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6</a:t>
            </a:r>
          </a:p>
        </p:txBody>
      </p:sp>
      <p:sp>
        <p:nvSpPr>
          <p:cNvPr id="100" name="Rectangle 99"/>
          <p:cNvSpPr/>
          <p:nvPr/>
        </p:nvSpPr>
        <p:spPr bwMode="auto">
          <a:xfrm>
            <a:off x="6558872" y="5497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5</a:t>
            </a:r>
          </a:p>
        </p:txBody>
      </p:sp>
      <p:sp>
        <p:nvSpPr>
          <p:cNvPr id="101" name="Rectangle 100"/>
          <p:cNvSpPr/>
          <p:nvPr/>
        </p:nvSpPr>
        <p:spPr bwMode="auto">
          <a:xfrm>
            <a:off x="6306878" y="5497201"/>
            <a:ext cx="252617" cy="263110"/>
          </a:xfrm>
          <a:prstGeom prst="rect">
            <a:avLst/>
          </a:prstGeo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Calibri" pitchFamily="34" charset="0"/>
              </a:rPr>
              <a:t>4</a:t>
            </a:r>
          </a:p>
        </p:txBody>
      </p:sp>
      <p:cxnSp>
        <p:nvCxnSpPr>
          <p:cNvPr id="106" name="Shape 182">
            <a:extLst>
              <a:ext uri="{FF2B5EF4-FFF2-40B4-BE49-F238E27FC236}">
                <a16:creationId xmlns:a16="http://schemas.microsoft.com/office/drawing/2014/main" id="{75DE0DA8-4979-1449-A746-025F826B67B4}"/>
              </a:ext>
            </a:extLst>
          </p:cNvPr>
          <p:cNvCxnSpPr>
            <a:cxnSpLocks/>
            <a:endCxn id="10" idx="3"/>
          </p:cNvCxnSpPr>
          <p:nvPr/>
        </p:nvCxnSpPr>
        <p:spPr bwMode="auto">
          <a:xfrm rot="16200000" flipH="1">
            <a:off x="7104475" y="2598629"/>
            <a:ext cx="650824" cy="227825"/>
          </a:xfrm>
          <a:prstGeom prst="bentConnector4">
            <a:avLst>
              <a:gd name="adj1" fmla="val 26459"/>
              <a:gd name="adj2" fmla="val 20034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9" name="Shape 182">
            <a:extLst>
              <a:ext uri="{FF2B5EF4-FFF2-40B4-BE49-F238E27FC236}">
                <a16:creationId xmlns:a16="http://schemas.microsoft.com/office/drawing/2014/main" id="{DC7A36DF-8DCD-3544-BA57-0365747425AF}"/>
              </a:ext>
            </a:extLst>
          </p:cNvPr>
          <p:cNvCxnSpPr>
            <a:cxnSpLocks/>
            <a:endCxn id="32" idx="2"/>
          </p:cNvCxnSpPr>
          <p:nvPr/>
        </p:nvCxnSpPr>
        <p:spPr bwMode="auto">
          <a:xfrm rot="10800000" flipV="1">
            <a:off x="6433188" y="2364686"/>
            <a:ext cx="1593765" cy="808068"/>
          </a:xfrm>
          <a:prstGeom prst="bentConnector4">
            <a:avLst>
              <a:gd name="adj1" fmla="val -1091"/>
              <a:gd name="adj2" fmla="val 128290"/>
            </a:avLst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4" name="TextBox 103">
            <a:extLst>
              <a:ext uri="{FF2B5EF4-FFF2-40B4-BE49-F238E27FC236}">
                <a16:creationId xmlns:a16="http://schemas.microsoft.com/office/drawing/2014/main" id="{191E467D-9DD6-4F4D-9AC1-DF4EB5E53B14}"/>
              </a:ext>
            </a:extLst>
          </p:cNvPr>
          <p:cNvSpPr txBox="1"/>
          <p:nvPr/>
        </p:nvSpPr>
        <p:spPr>
          <a:xfrm>
            <a:off x="4646464" y="2060796"/>
            <a:ext cx="1709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Address of data:</a:t>
            </a:r>
          </a:p>
        </p:txBody>
      </p:sp>
      <p:grpSp>
        <p:nvGrpSpPr>
          <p:cNvPr id="107" name="Group 106">
            <a:extLst>
              <a:ext uri="{FF2B5EF4-FFF2-40B4-BE49-F238E27FC236}">
                <a16:creationId xmlns:a16="http://schemas.microsoft.com/office/drawing/2014/main" id="{0469A57A-34DC-C945-9924-C5A5D85F3041}"/>
              </a:ext>
            </a:extLst>
          </p:cNvPr>
          <p:cNvGrpSpPr/>
          <p:nvPr/>
        </p:nvGrpSpPr>
        <p:grpSpPr>
          <a:xfrm>
            <a:off x="6398736" y="2097521"/>
            <a:ext cx="1923359" cy="286006"/>
            <a:chOff x="5943272" y="2319242"/>
            <a:chExt cx="1923359" cy="286006"/>
          </a:xfrm>
        </p:grpSpPr>
        <p:sp>
          <p:nvSpPr>
            <p:cNvPr id="108" name="Rectangle 107">
              <a:extLst>
                <a:ext uri="{FF2B5EF4-FFF2-40B4-BE49-F238E27FC236}">
                  <a16:creationId xmlns:a16="http://schemas.microsoft.com/office/drawing/2014/main" id="{AF50B59A-DF0C-6F49-ACEE-1393CDCC047B}"/>
                </a:ext>
              </a:extLst>
            </p:cNvPr>
            <p:cNvSpPr/>
            <p:nvPr/>
          </p:nvSpPr>
          <p:spPr bwMode="auto">
            <a:xfrm>
              <a:off x="5943272" y="2319242"/>
              <a:ext cx="460173" cy="286006"/>
            </a:xfrm>
            <a:prstGeom prst="rect">
              <a:avLst/>
            </a:prstGeom>
            <a:ln>
              <a:headEnd type="none" w="med" len="med"/>
              <a:tailEnd type="triangl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ysClr val="windowText" lastClr="00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DC7C541E-041F-8843-8991-AFBAF1F34674}"/>
                </a:ext>
              </a:extLst>
            </p:cNvPr>
            <p:cNvSpPr/>
            <p:nvPr/>
          </p:nvSpPr>
          <p:spPr bwMode="auto">
            <a:xfrm>
              <a:off x="7119815" y="2320245"/>
              <a:ext cx="746816" cy="285003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offset</a:t>
              </a: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B96A95C3-DD78-B141-9449-1A867C4FF67A}"/>
                </a:ext>
              </a:extLst>
            </p:cNvPr>
            <p:cNvSpPr/>
            <p:nvPr/>
          </p:nvSpPr>
          <p:spPr bwMode="auto">
            <a:xfrm>
              <a:off x="6380589" y="2319242"/>
              <a:ext cx="746817" cy="286006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latin typeface="Calibri" pitchFamily="34" charset="0"/>
                </a:rPr>
                <a:t>index</a:t>
              </a:r>
            </a:p>
          </p:txBody>
        </p:sp>
      </p:grp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CD9F332-1693-724A-8CAC-ABFB016D01EC}"/>
              </a:ext>
            </a:extLst>
          </p:cNvPr>
          <p:cNvSpPr/>
          <p:nvPr/>
        </p:nvSpPr>
        <p:spPr>
          <a:xfrm>
            <a:off x="6398736" y="2097520"/>
            <a:ext cx="1923359" cy="28600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3" name="Group 112">
            <a:extLst>
              <a:ext uri="{FF2B5EF4-FFF2-40B4-BE49-F238E27FC236}">
                <a16:creationId xmlns:a16="http://schemas.microsoft.com/office/drawing/2014/main" id="{619C863B-B745-B94D-AE6C-E3673DABC65F}"/>
              </a:ext>
            </a:extLst>
          </p:cNvPr>
          <p:cNvGrpSpPr/>
          <p:nvPr/>
        </p:nvGrpSpPr>
        <p:grpSpPr>
          <a:xfrm>
            <a:off x="6628822" y="161221"/>
            <a:ext cx="772939" cy="2018501"/>
            <a:chOff x="6173358" y="382942"/>
            <a:chExt cx="772939" cy="2018501"/>
          </a:xfrm>
        </p:grpSpPr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150EE7D7-9E4A-B247-82ED-04650A099791}"/>
                </a:ext>
              </a:extLst>
            </p:cNvPr>
            <p:cNvSpPr txBox="1"/>
            <p:nvPr/>
          </p:nvSpPr>
          <p:spPr>
            <a:xfrm rot="18812500">
              <a:off x="5752380" y="1207527"/>
              <a:ext cx="20185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the rest of the bits</a:t>
              </a:r>
            </a:p>
          </p:txBody>
        </p:sp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7DB99F5D-B22E-7C43-A65C-DEBCE374C49A}"/>
                </a:ext>
              </a:extLst>
            </p:cNvPr>
            <p:cNvCxnSpPr>
              <a:cxnSpLocks/>
            </p:cNvCxnSpPr>
            <p:nvPr/>
          </p:nvCxnSpPr>
          <p:spPr>
            <a:xfrm>
              <a:off x="6173358" y="2153253"/>
              <a:ext cx="0" cy="16598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6" name="Group 115">
            <a:extLst>
              <a:ext uri="{FF2B5EF4-FFF2-40B4-BE49-F238E27FC236}">
                <a16:creationId xmlns:a16="http://schemas.microsoft.com/office/drawing/2014/main" id="{B2DF4993-44F3-8945-8E8F-CE0A18A997C2}"/>
              </a:ext>
            </a:extLst>
          </p:cNvPr>
          <p:cNvGrpSpPr/>
          <p:nvPr/>
        </p:nvGrpSpPr>
        <p:grpSpPr>
          <a:xfrm>
            <a:off x="7209461" y="116755"/>
            <a:ext cx="740768" cy="2064609"/>
            <a:chOff x="7209462" y="120837"/>
            <a:chExt cx="740768" cy="2064609"/>
          </a:xfrm>
        </p:grpSpPr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6F483357-C1F7-4E41-8C19-10D3757295FD}"/>
                </a:ext>
              </a:extLst>
            </p:cNvPr>
            <p:cNvSpPr txBox="1"/>
            <p:nvPr/>
          </p:nvSpPr>
          <p:spPr>
            <a:xfrm rot="18812500">
              <a:off x="6733259" y="968476"/>
              <a:ext cx="206460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log(# sets) bits</a:t>
              </a:r>
            </a:p>
          </p:txBody>
        </p:sp>
        <p:cxnSp>
          <p:nvCxnSpPr>
            <p:cNvPr id="118" name="Straight Arrow Connector 117">
              <a:extLst>
                <a:ext uri="{FF2B5EF4-FFF2-40B4-BE49-F238E27FC236}">
                  <a16:creationId xmlns:a16="http://schemas.microsoft.com/office/drawing/2014/main" id="{CDCC798B-C87C-3A4D-91AB-50610A7A2A37}"/>
                </a:ext>
              </a:extLst>
            </p:cNvPr>
            <p:cNvCxnSpPr>
              <a:cxnSpLocks/>
              <a:endCxn id="111" idx="0"/>
            </p:cNvCxnSpPr>
            <p:nvPr/>
          </p:nvCxnSpPr>
          <p:spPr>
            <a:xfrm>
              <a:off x="7209462" y="1931532"/>
              <a:ext cx="0" cy="1659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E4D61577-0E7A-AB47-88B4-AE167BB10048}"/>
              </a:ext>
            </a:extLst>
          </p:cNvPr>
          <p:cNvGrpSpPr/>
          <p:nvPr/>
        </p:nvGrpSpPr>
        <p:grpSpPr>
          <a:xfrm>
            <a:off x="7915706" y="69321"/>
            <a:ext cx="714161" cy="2082621"/>
            <a:chOff x="7948686" y="81302"/>
            <a:chExt cx="714161" cy="2082621"/>
          </a:xfrm>
        </p:grpSpPr>
        <p:sp>
          <p:nvSpPr>
            <p:cNvPr id="120" name="TextBox 119">
              <a:extLst>
                <a:ext uri="{FF2B5EF4-FFF2-40B4-BE49-F238E27FC236}">
                  <a16:creationId xmlns:a16="http://schemas.microsoft.com/office/drawing/2014/main" id="{79576CA6-288B-F340-9497-7B951C2931A4}"/>
                </a:ext>
              </a:extLst>
            </p:cNvPr>
            <p:cNvSpPr txBox="1"/>
            <p:nvPr/>
          </p:nvSpPr>
          <p:spPr>
            <a:xfrm rot="18812500">
              <a:off x="7436870" y="937947"/>
              <a:ext cx="20826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log(block size) bits</a:t>
              </a:r>
            </a:p>
          </p:txBody>
        </p:sp>
        <p:cxnSp>
          <p:nvCxnSpPr>
            <p:cNvPr id="121" name="Straight Arrow Connector 120">
              <a:extLst>
                <a:ext uri="{FF2B5EF4-FFF2-40B4-BE49-F238E27FC236}">
                  <a16:creationId xmlns:a16="http://schemas.microsoft.com/office/drawing/2014/main" id="{CEBC6D41-7EB6-4C45-B381-E27ED75E97BE}"/>
                </a:ext>
              </a:extLst>
            </p:cNvPr>
            <p:cNvCxnSpPr>
              <a:cxnSpLocks/>
              <a:endCxn id="110" idx="0"/>
            </p:cNvCxnSpPr>
            <p:nvPr/>
          </p:nvCxnSpPr>
          <p:spPr>
            <a:xfrm>
              <a:off x="7948686" y="1918533"/>
              <a:ext cx="1" cy="179991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62487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Intel Core i7 Hierarchy</a:t>
            </a:r>
          </a:p>
        </p:txBody>
      </p:sp>
      <p:sp>
        <p:nvSpPr>
          <p:cNvPr id="4" name="Rectangle 425"/>
          <p:cNvSpPr>
            <a:spLocks noChangeArrowheads="1"/>
          </p:cNvSpPr>
          <p:nvPr/>
        </p:nvSpPr>
        <p:spPr bwMode="auto">
          <a:xfrm>
            <a:off x="228600" y="1676400"/>
            <a:ext cx="6172200" cy="3886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5" name="Rectangle 404"/>
          <p:cNvSpPr>
            <a:spLocks noChangeArrowheads="1"/>
          </p:cNvSpPr>
          <p:nvPr/>
        </p:nvSpPr>
        <p:spPr bwMode="auto">
          <a:xfrm>
            <a:off x="381000" y="1981200"/>
            <a:ext cx="2122488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6" name="Rectangle 413"/>
          <p:cNvSpPr>
            <a:spLocks noChangeArrowheads="1"/>
          </p:cNvSpPr>
          <p:nvPr/>
        </p:nvSpPr>
        <p:spPr bwMode="auto">
          <a:xfrm>
            <a:off x="4114800" y="1981200"/>
            <a:ext cx="2122488" cy="2438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7" name="Rectangle 396"/>
          <p:cNvSpPr>
            <a:spLocks noChangeArrowheads="1"/>
          </p:cNvSpPr>
          <p:nvPr/>
        </p:nvSpPr>
        <p:spPr bwMode="auto">
          <a:xfrm>
            <a:off x="5461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 err="1"/>
              <a:t>Regs</a:t>
            </a:r>
            <a:endParaRPr lang="en-US" sz="1800" dirty="0"/>
          </a:p>
        </p:txBody>
      </p:sp>
      <p:sp>
        <p:nvSpPr>
          <p:cNvPr id="8" name="Rectangle 397"/>
          <p:cNvSpPr>
            <a:spLocks noChangeArrowheads="1"/>
          </p:cNvSpPr>
          <p:nvPr/>
        </p:nvSpPr>
        <p:spPr bwMode="auto">
          <a:xfrm>
            <a:off x="533401" y="2781300"/>
            <a:ext cx="91440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/>
              <a:t>d-cache</a:t>
            </a:r>
          </a:p>
        </p:txBody>
      </p:sp>
      <p:sp>
        <p:nvSpPr>
          <p:cNvPr id="9" name="Rectangle 399"/>
          <p:cNvSpPr>
            <a:spLocks noChangeArrowheads="1"/>
          </p:cNvSpPr>
          <p:nvPr/>
        </p:nvSpPr>
        <p:spPr bwMode="auto">
          <a:xfrm>
            <a:off x="1509161" y="2781300"/>
            <a:ext cx="929239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i</a:t>
            </a:r>
            <a:r>
              <a:rPr lang="en-US" sz="1800" dirty="0"/>
              <a:t>-cache</a:t>
            </a:r>
          </a:p>
        </p:txBody>
      </p:sp>
      <p:sp>
        <p:nvSpPr>
          <p:cNvPr id="10" name="Rectangle 400"/>
          <p:cNvSpPr>
            <a:spLocks noChangeArrowheads="1"/>
          </p:cNvSpPr>
          <p:nvPr/>
        </p:nvSpPr>
        <p:spPr bwMode="auto">
          <a:xfrm>
            <a:off x="6096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1" name="Line 401"/>
          <p:cNvSpPr>
            <a:spLocks noChangeShapeType="1"/>
          </p:cNvSpPr>
          <p:nvPr/>
        </p:nvSpPr>
        <p:spPr bwMode="auto">
          <a:xfrm>
            <a:off x="10668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2" name="Line 402"/>
          <p:cNvSpPr>
            <a:spLocks noChangeShapeType="1"/>
          </p:cNvSpPr>
          <p:nvPr/>
        </p:nvSpPr>
        <p:spPr bwMode="auto">
          <a:xfrm>
            <a:off x="1066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3" name="Line 403"/>
          <p:cNvSpPr>
            <a:spLocks noChangeShapeType="1"/>
          </p:cNvSpPr>
          <p:nvPr/>
        </p:nvSpPr>
        <p:spPr bwMode="auto">
          <a:xfrm>
            <a:off x="19050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4" name="Text Box 405"/>
          <p:cNvSpPr txBox="1">
            <a:spLocks noChangeArrowheads="1"/>
          </p:cNvSpPr>
          <p:nvPr/>
        </p:nvSpPr>
        <p:spPr bwMode="auto">
          <a:xfrm>
            <a:off x="3048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0</a:t>
            </a:r>
          </a:p>
        </p:txBody>
      </p:sp>
      <p:sp>
        <p:nvSpPr>
          <p:cNvPr id="15" name="Rectangle 406"/>
          <p:cNvSpPr>
            <a:spLocks noChangeArrowheads="1"/>
          </p:cNvSpPr>
          <p:nvPr/>
        </p:nvSpPr>
        <p:spPr bwMode="auto">
          <a:xfrm>
            <a:off x="4279900" y="2133600"/>
            <a:ext cx="977900" cy="3048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Regs</a:t>
            </a:r>
          </a:p>
        </p:txBody>
      </p:sp>
      <p:sp>
        <p:nvSpPr>
          <p:cNvPr id="16" name="Rectangle 407"/>
          <p:cNvSpPr>
            <a:spLocks noChangeArrowheads="1"/>
          </p:cNvSpPr>
          <p:nvPr/>
        </p:nvSpPr>
        <p:spPr bwMode="auto">
          <a:xfrm>
            <a:off x="4267201" y="2781300"/>
            <a:ext cx="91440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dirty="0"/>
              <a:t>L1 </a:t>
            </a:r>
          </a:p>
          <a:p>
            <a:pPr algn="ctr"/>
            <a:r>
              <a:rPr lang="en-US" sz="1800" dirty="0" err="1"/>
              <a:t>d</a:t>
            </a:r>
            <a:r>
              <a:rPr lang="en-US" sz="1800" dirty="0"/>
              <a:t>-cache</a:t>
            </a:r>
          </a:p>
        </p:txBody>
      </p:sp>
      <p:sp>
        <p:nvSpPr>
          <p:cNvPr id="17" name="Rectangle 408"/>
          <p:cNvSpPr>
            <a:spLocks noChangeArrowheads="1"/>
          </p:cNvSpPr>
          <p:nvPr/>
        </p:nvSpPr>
        <p:spPr bwMode="auto">
          <a:xfrm>
            <a:off x="5242961" y="2781300"/>
            <a:ext cx="929239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L1 </a:t>
            </a:r>
          </a:p>
          <a:p>
            <a:pPr algn="ctr"/>
            <a:r>
              <a:rPr lang="en-US" sz="1800"/>
              <a:t>i-cache</a:t>
            </a:r>
          </a:p>
        </p:txBody>
      </p:sp>
      <p:sp>
        <p:nvSpPr>
          <p:cNvPr id="18" name="Rectangle 409"/>
          <p:cNvSpPr>
            <a:spLocks noChangeArrowheads="1"/>
          </p:cNvSpPr>
          <p:nvPr/>
        </p:nvSpPr>
        <p:spPr bwMode="auto">
          <a:xfrm>
            <a:off x="4343400" y="3695700"/>
            <a:ext cx="1709738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L2 unified cache</a:t>
            </a:r>
          </a:p>
        </p:txBody>
      </p:sp>
      <p:sp>
        <p:nvSpPr>
          <p:cNvPr id="19" name="Line 410"/>
          <p:cNvSpPr>
            <a:spLocks noChangeShapeType="1"/>
          </p:cNvSpPr>
          <p:nvPr/>
        </p:nvSpPr>
        <p:spPr bwMode="auto">
          <a:xfrm>
            <a:off x="4800600" y="24384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0" name="Line 411"/>
          <p:cNvSpPr>
            <a:spLocks noChangeShapeType="1"/>
          </p:cNvSpPr>
          <p:nvPr/>
        </p:nvSpPr>
        <p:spPr bwMode="auto">
          <a:xfrm>
            <a:off x="48006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1" name="Line 412"/>
          <p:cNvSpPr>
            <a:spLocks noChangeShapeType="1"/>
          </p:cNvSpPr>
          <p:nvPr/>
        </p:nvSpPr>
        <p:spPr bwMode="auto">
          <a:xfrm>
            <a:off x="5638800" y="3352800"/>
            <a:ext cx="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2" name="Text Box 414"/>
          <p:cNvSpPr txBox="1">
            <a:spLocks noChangeArrowheads="1"/>
          </p:cNvSpPr>
          <p:nvPr/>
        </p:nvSpPr>
        <p:spPr bwMode="auto">
          <a:xfrm>
            <a:off x="4038600" y="1676400"/>
            <a:ext cx="7736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/>
              <a:t>Core 3</a:t>
            </a:r>
          </a:p>
        </p:txBody>
      </p:sp>
      <p:sp>
        <p:nvSpPr>
          <p:cNvPr id="23" name="Text Box 415"/>
          <p:cNvSpPr txBox="1">
            <a:spLocks noChangeArrowheads="1"/>
          </p:cNvSpPr>
          <p:nvPr/>
        </p:nvSpPr>
        <p:spPr bwMode="auto">
          <a:xfrm>
            <a:off x="2971800" y="2983468"/>
            <a:ext cx="7239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3600" dirty="0"/>
              <a:t>…</a:t>
            </a:r>
          </a:p>
        </p:txBody>
      </p:sp>
      <p:sp>
        <p:nvSpPr>
          <p:cNvPr id="24" name="Line 417"/>
          <p:cNvSpPr>
            <a:spLocks noChangeShapeType="1"/>
          </p:cNvSpPr>
          <p:nvPr/>
        </p:nvSpPr>
        <p:spPr bwMode="auto">
          <a:xfrm>
            <a:off x="14478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5" name="Line 418"/>
          <p:cNvSpPr>
            <a:spLocks noChangeShapeType="1"/>
          </p:cNvSpPr>
          <p:nvPr/>
        </p:nvSpPr>
        <p:spPr bwMode="auto">
          <a:xfrm>
            <a:off x="5181600" y="4267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6" name="Rectangle 419"/>
          <p:cNvSpPr>
            <a:spLocks noChangeArrowheads="1"/>
          </p:cNvSpPr>
          <p:nvPr/>
        </p:nvSpPr>
        <p:spPr bwMode="auto">
          <a:xfrm>
            <a:off x="1098550" y="4800600"/>
            <a:ext cx="4387850" cy="5715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L3 unified cache</a:t>
            </a:r>
          </a:p>
          <a:p>
            <a:pPr algn="ctr"/>
            <a:r>
              <a:rPr lang="en-US" sz="1800"/>
              <a:t>(shared by all cores)</a:t>
            </a:r>
          </a:p>
        </p:txBody>
      </p:sp>
      <p:sp>
        <p:nvSpPr>
          <p:cNvPr id="27" name="Rectangle 420"/>
          <p:cNvSpPr>
            <a:spLocks noChangeArrowheads="1"/>
          </p:cNvSpPr>
          <p:nvPr/>
        </p:nvSpPr>
        <p:spPr bwMode="auto">
          <a:xfrm>
            <a:off x="285750" y="5803900"/>
            <a:ext cx="6172200" cy="5715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r>
              <a:rPr lang="en-US" sz="1800"/>
              <a:t>Main memory</a:t>
            </a:r>
          </a:p>
        </p:txBody>
      </p:sp>
      <p:sp>
        <p:nvSpPr>
          <p:cNvPr id="28" name="Line 421"/>
          <p:cNvSpPr>
            <a:spLocks noChangeShapeType="1"/>
          </p:cNvSpPr>
          <p:nvPr/>
        </p:nvSpPr>
        <p:spPr bwMode="auto">
          <a:xfrm>
            <a:off x="3371850" y="53721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29" name="Text Box 426"/>
          <p:cNvSpPr txBox="1">
            <a:spLocks noChangeArrowheads="1"/>
          </p:cNvSpPr>
          <p:nvPr/>
        </p:nvSpPr>
        <p:spPr bwMode="auto">
          <a:xfrm>
            <a:off x="152400" y="1295400"/>
            <a:ext cx="192075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Processor package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553200" y="1676400"/>
            <a:ext cx="251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L1 </a:t>
            </a:r>
            <a:r>
              <a:rPr lang="en-US" sz="1800" dirty="0" err="1">
                <a:latin typeface="Calibri" pitchFamily="34" charset="0"/>
              </a:rPr>
              <a:t>i</a:t>
            </a:r>
            <a:r>
              <a:rPr lang="en-US" sz="1800" dirty="0">
                <a:latin typeface="Calibri" pitchFamily="34" charset="0"/>
              </a:rPr>
              <a:t>-cache and </a:t>
            </a:r>
            <a:r>
              <a:rPr lang="en-US" sz="1800" dirty="0" err="1">
                <a:latin typeface="Calibri" pitchFamily="34" charset="0"/>
              </a:rPr>
              <a:t>d</a:t>
            </a:r>
            <a:r>
              <a:rPr lang="en-US" sz="1800" dirty="0">
                <a:latin typeface="Calibri" pitchFamily="34" charset="0"/>
              </a:rPr>
              <a:t>-cache: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32 KB, 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 cycles</a:t>
            </a:r>
          </a:p>
          <a:p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L2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 256 KB, 8-way, 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10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L3 unified cache: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8 MB, 16-way,</a:t>
            </a:r>
          </a:p>
          <a:p>
            <a:pPr lvl="1"/>
            <a:r>
              <a:rPr lang="en-US" sz="1800" b="0" dirty="0">
                <a:latin typeface="Calibri" pitchFamily="34" charset="0"/>
              </a:rPr>
              <a:t>Access: 40-75 cycles</a:t>
            </a:r>
          </a:p>
          <a:p>
            <a:pPr lvl="1"/>
            <a:endParaRPr lang="en-US" sz="1800" b="0" dirty="0">
              <a:latin typeface="Calibri" pitchFamily="34" charset="0"/>
            </a:endParaRPr>
          </a:p>
          <a:p>
            <a:r>
              <a:rPr lang="en-US" sz="1800" dirty="0">
                <a:latin typeface="Calibri" pitchFamily="34" charset="0"/>
              </a:rPr>
              <a:t>Block size</a:t>
            </a:r>
            <a:r>
              <a:rPr lang="en-US" sz="1800" b="0" dirty="0">
                <a:latin typeface="Calibri" pitchFamily="34" charset="0"/>
              </a:rPr>
              <a:t>: 64 bytes for all caches. </a:t>
            </a:r>
          </a:p>
        </p:txBody>
      </p:sp>
    </p:spTree>
    <p:extLst>
      <p:ext uri="{BB962C8B-B14F-4D97-AF65-F5344CB8AC3E}">
        <p14:creationId xmlns:p14="http://schemas.microsoft.com/office/powerpoint/2010/main" val="2410809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Performance Metrics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Miss Rate</a:t>
            </a:r>
          </a:p>
          <a:p>
            <a:pPr lvl="1"/>
            <a:r>
              <a:rPr lang="en-GB" dirty="0"/>
              <a:t>Fraction of memory references not found in cache (misses / accesses)</a:t>
            </a:r>
          </a:p>
          <a:p>
            <a:pPr lvl="1"/>
            <a:r>
              <a:rPr lang="en-GB" dirty="0"/>
              <a:t>Typically 3-10% for L1</a:t>
            </a:r>
          </a:p>
          <a:p>
            <a:pPr lvl="1"/>
            <a:r>
              <a:rPr lang="en-GB" dirty="0"/>
              <a:t>can be quite small (e.g., &lt; 1%) for L2, depending on size, etc.</a:t>
            </a:r>
          </a:p>
          <a:p>
            <a:r>
              <a:rPr lang="en-GB" dirty="0"/>
              <a:t>Hit Time</a:t>
            </a:r>
          </a:p>
          <a:p>
            <a:pPr lvl="1"/>
            <a:r>
              <a:rPr lang="en-GB" dirty="0"/>
              <a:t>Time to deliver a line in the cache to the processor</a:t>
            </a:r>
          </a:p>
          <a:p>
            <a:pPr lvl="2"/>
            <a:r>
              <a:rPr lang="en-GB" dirty="0"/>
              <a:t>includes time to determine whether the line is in the cache</a:t>
            </a:r>
          </a:p>
          <a:p>
            <a:pPr lvl="1"/>
            <a:r>
              <a:rPr lang="en-GB" dirty="0"/>
              <a:t>Typically 4 clock cycles for L1, 10 clock cycles for L2</a:t>
            </a:r>
          </a:p>
          <a:p>
            <a:r>
              <a:rPr lang="en-GB" dirty="0"/>
              <a:t>Miss Penalty</a:t>
            </a:r>
          </a:p>
          <a:p>
            <a:pPr lvl="1"/>
            <a:r>
              <a:rPr lang="en-GB" dirty="0"/>
              <a:t>Additional time required because of a miss</a:t>
            </a:r>
          </a:p>
          <a:p>
            <a:pPr lvl="2"/>
            <a:r>
              <a:rPr lang="en-GB" dirty="0"/>
              <a:t>typically 50-200 cycles for main memory (Trend: increasing!)</a:t>
            </a:r>
          </a:p>
        </p:txBody>
      </p:sp>
    </p:spTree>
    <p:extLst>
      <p:ext uri="{BB962C8B-B14F-4D97-AF65-F5344CB8AC3E}">
        <p14:creationId xmlns:p14="http://schemas.microsoft.com/office/powerpoint/2010/main" val="1846863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Memory Performance with Caching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Read throughput (aka read bandwidth): </a:t>
            </a:r>
            <a:r>
              <a:rPr lang="en-US" dirty="0"/>
              <a:t>Number of bytes read from memory per second (MB/s)</a:t>
            </a:r>
          </a:p>
          <a:p>
            <a:pPr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chemeClr val="accent1"/>
                </a:solidFill>
              </a:rPr>
              <a:t>Memory mountain: </a:t>
            </a:r>
            <a:r>
              <a:rPr lang="en-US" dirty="0"/>
              <a:t>Measured read throughput as a function of spatial and temporal locality.</a:t>
            </a:r>
          </a:p>
          <a:p>
            <a:pPr lvl="1"/>
            <a:r>
              <a:rPr lang="en-US" dirty="0"/>
              <a:t>Compact way to characterize memory system performance.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34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Mountain Test Function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705100" y="1379578"/>
            <a:ext cx="6318391" cy="547842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14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data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[MAXELEMS];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Global array to traverse */</a:t>
            </a:r>
          </a:p>
          <a:p>
            <a:endParaRPr lang="en-US" sz="1400" dirty="0">
              <a:solidFill>
                <a:srgbClr val="9D0003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9D0003"/>
                </a:solidFill>
                <a:latin typeface="Menlo-Regular"/>
              </a:rPr>
              <a:t>/* test - Iterate over first "</a:t>
            </a:r>
            <a:r>
              <a:rPr lang="en-US" sz="1400" dirty="0" err="1">
                <a:solidFill>
                  <a:srgbClr val="9D0003"/>
                </a:solidFill>
                <a:latin typeface="Menlo-Regular"/>
              </a:rPr>
              <a:t>elems</a:t>
            </a:r>
            <a:r>
              <a:rPr lang="en-US" sz="1400" dirty="0">
                <a:solidFill>
                  <a:srgbClr val="9D0003"/>
                </a:solidFill>
                <a:latin typeface="Menlo-Regular"/>
              </a:rPr>
              <a:t>" elements of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9D0003"/>
                </a:solidFill>
                <a:latin typeface="Menlo-Regular"/>
              </a:rPr>
              <a:t> *        array “data” with stride of "stride", using </a:t>
            </a:r>
          </a:p>
          <a:p>
            <a:r>
              <a:rPr lang="en-US" sz="1400" dirty="0">
                <a:solidFill>
                  <a:srgbClr val="9D0003"/>
                </a:solidFill>
                <a:latin typeface="Menlo-Regular"/>
              </a:rPr>
              <a:t> *        using 4x4 loop unrolling.                                                            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9D0003"/>
                </a:solidFill>
                <a:latin typeface="Menlo-Regular"/>
              </a:rPr>
              <a:t> */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</a:p>
          <a:p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4A00FF"/>
                </a:solidFill>
                <a:latin typeface="Menlo-Regular"/>
              </a:rPr>
              <a:t>test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(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elems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 err="1">
                <a:solidFill>
                  <a:srgbClr val="2D961E"/>
                </a:solidFill>
                <a:latin typeface="Menlo-Regular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stride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) {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 err="1">
                <a:solidFill>
                  <a:srgbClr val="C1651C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sx2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=stride*2,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sx3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=stride*3,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sx4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=stride*4;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acc0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acc1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acc2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acc3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2D961E"/>
                </a:solidFill>
                <a:latin typeface="Menlo-Regular"/>
              </a:rPr>
              <a:t>long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length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elems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, </a:t>
            </a:r>
            <a:r>
              <a:rPr lang="en-US" sz="1400" dirty="0">
                <a:solidFill>
                  <a:srgbClr val="C1651C"/>
                </a:solidFill>
                <a:latin typeface="Menlo-Regular"/>
              </a:rPr>
              <a:t>limit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length - sx4;</a:t>
            </a:r>
          </a:p>
          <a:p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B2418"/>
                </a:solidFill>
                <a:latin typeface="Menlo-Regular"/>
              </a:rPr>
              <a:t>/* Combine 4 elements at a time */</a:t>
            </a:r>
            <a:endParaRPr lang="en-US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= 0;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&lt; limit;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+= sx4) {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r>
              <a:rPr lang="sv-SE" sz="1400" dirty="0">
                <a:solidFill>
                  <a:srgbClr val="000000"/>
                </a:solidFill>
                <a:latin typeface="Menlo-Regular"/>
              </a:rPr>
              <a:t>        acc1 = acc1 + data[</a:t>
            </a:r>
            <a:r>
              <a:rPr lang="sv-SE" sz="1400" dirty="0" err="1">
                <a:solidFill>
                  <a:srgbClr val="000000"/>
                </a:solidFill>
                <a:latin typeface="Menlo-Regular"/>
              </a:rPr>
              <a:t>i+stride</a:t>
            </a:r>
            <a:r>
              <a:rPr lang="sv-SE" sz="1400" dirty="0">
                <a:solidFill>
                  <a:srgbClr val="000000"/>
                </a:solidFill>
                <a:latin typeface="Menlo-Regular"/>
              </a:rPr>
              <a:t>];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    acc2 = acc2 + data[i+sx2];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    acc3 = acc3 + data[i+sx3];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endParaRPr lang="it-IT" sz="1400" dirty="0">
              <a:solidFill>
                <a:srgbClr val="000000"/>
              </a:solidFill>
              <a:latin typeface="Menlo-Regular"/>
            </a:endParaRP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it-IT" sz="1400" dirty="0">
                <a:solidFill>
                  <a:srgbClr val="CB2418"/>
                </a:solidFill>
                <a:latin typeface="Menlo-Regular"/>
              </a:rPr>
              <a:t>/* </a:t>
            </a:r>
            <a:r>
              <a:rPr lang="it-IT" sz="1400" dirty="0" err="1">
                <a:solidFill>
                  <a:srgbClr val="CB2418"/>
                </a:solidFill>
                <a:latin typeface="Menlo-Regular"/>
              </a:rPr>
              <a:t>Finish</a:t>
            </a:r>
            <a:r>
              <a:rPr lang="it-IT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400" dirty="0" err="1">
                <a:solidFill>
                  <a:srgbClr val="CB2418"/>
                </a:solidFill>
                <a:latin typeface="Menlo-Regular"/>
              </a:rPr>
              <a:t>any</a:t>
            </a:r>
            <a:r>
              <a:rPr lang="it-IT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400" dirty="0" err="1">
                <a:solidFill>
                  <a:srgbClr val="CB2418"/>
                </a:solidFill>
                <a:latin typeface="Menlo-Regular"/>
              </a:rPr>
              <a:t>remaining</a:t>
            </a:r>
            <a:r>
              <a:rPr lang="it-IT" sz="1400" dirty="0">
                <a:solidFill>
                  <a:srgbClr val="CB2418"/>
                </a:solidFill>
                <a:latin typeface="Menlo-Regular"/>
              </a:rPr>
              <a:t> </a:t>
            </a:r>
            <a:r>
              <a:rPr lang="it-IT" sz="1400" dirty="0" err="1">
                <a:solidFill>
                  <a:srgbClr val="CB2418"/>
                </a:solidFill>
                <a:latin typeface="Menlo-Regular"/>
              </a:rPr>
              <a:t>elements</a:t>
            </a:r>
            <a:r>
              <a:rPr lang="it-IT" sz="1400" dirty="0">
                <a:solidFill>
                  <a:srgbClr val="CB2418"/>
                </a:solidFill>
                <a:latin typeface="Menlo-Regular"/>
              </a:rPr>
              <a:t> */</a:t>
            </a:r>
            <a:endParaRPr lang="it-IT" sz="1400" dirty="0">
              <a:solidFill>
                <a:srgbClr val="000000"/>
              </a:solidFill>
              <a:latin typeface="Menlo-Regular"/>
            </a:endParaRP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for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(;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&lt; length; </a:t>
            </a:r>
            <a:r>
              <a:rPr lang="en-US" sz="1400" dirty="0" err="1">
                <a:solidFill>
                  <a:srgbClr val="000000"/>
                </a:solidFill>
                <a:latin typeface="Menlo-Regular"/>
              </a:rPr>
              <a:t>i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++) {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    acc0 = acc0 + data[i];</a:t>
            </a:r>
          </a:p>
          <a:p>
            <a:r>
              <a:rPr lang="it-IT" sz="1400" dirty="0">
                <a:solidFill>
                  <a:srgbClr val="000000"/>
                </a:solidFill>
                <a:latin typeface="Menlo-Regular"/>
              </a:rPr>
              <a:t>    }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    </a:t>
            </a:r>
            <a:r>
              <a:rPr lang="en-US" sz="1400" dirty="0">
                <a:solidFill>
                  <a:srgbClr val="C200FF"/>
                </a:solidFill>
                <a:latin typeface="Menlo-Regular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enlo-Regular"/>
              </a:rPr>
              <a:t> ((acc0 + acc1) + (acc2 + acc3));</a:t>
            </a:r>
          </a:p>
          <a:p>
            <a:r>
              <a:rPr lang="en-US" sz="1400" dirty="0">
                <a:solidFill>
                  <a:srgbClr val="000000"/>
                </a:solidFill>
                <a:latin typeface="Menlo-Regular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" y="1752600"/>
            <a:ext cx="2590800" cy="39624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r>
              <a:rPr lang="en-US" sz="1800" dirty="0">
                <a:latin typeface="Calibri" pitchFamily="34" charset="0"/>
              </a:rPr>
              <a:t>Call </a:t>
            </a:r>
            <a:r>
              <a:rPr lang="en-US" sz="1800" dirty="0">
                <a:latin typeface="Courier New"/>
                <a:cs typeface="Courier New"/>
              </a:rPr>
              <a:t>test()</a:t>
            </a:r>
            <a:r>
              <a:rPr lang="en-US" sz="1800" dirty="0">
                <a:latin typeface="Calibri" pitchFamily="34" charset="0"/>
              </a:rPr>
              <a:t> with many combinations of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alibri" pitchFamily="34" charset="0"/>
              </a:rPr>
              <a:t> </a:t>
            </a:r>
          </a:p>
          <a:p>
            <a:r>
              <a:rPr lang="en-US" sz="1800" dirty="0">
                <a:latin typeface="Calibri" pitchFamily="34" charset="0"/>
              </a:rPr>
              <a:t>and </a:t>
            </a:r>
            <a:r>
              <a:rPr lang="en-US" sz="1800" dirty="0">
                <a:latin typeface="Courier New"/>
                <a:cs typeface="Courier New"/>
              </a:rPr>
              <a:t>stride.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For each </a:t>
            </a:r>
            <a:r>
              <a:rPr lang="en-US" sz="1800" dirty="0" err="1">
                <a:latin typeface="Courier New"/>
                <a:cs typeface="Courier New"/>
              </a:rPr>
              <a:t>elems</a:t>
            </a:r>
            <a:r>
              <a:rPr lang="en-US" sz="1800" dirty="0">
                <a:latin typeface="Courier New"/>
                <a:cs typeface="Courier New"/>
              </a:rPr>
              <a:t> and stride: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1. Call test() once to warm up the caches.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2. Call test() again and measure the read throughput(MB/s)</a:t>
            </a:r>
          </a:p>
        </p:txBody>
      </p:sp>
    </p:spTree>
    <p:extLst>
      <p:ext uri="{BB962C8B-B14F-4D97-AF65-F5344CB8AC3E}">
        <p14:creationId xmlns:p14="http://schemas.microsoft.com/office/powerpoint/2010/main" val="3596800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Memory Mountain</a:t>
            </a:r>
          </a:p>
        </p:txBody>
      </p:sp>
      <p:graphicFrame>
        <p:nvGraphicFramePr>
          <p:cNvPr id="5" name="Chart 4"/>
          <p:cNvGraphicFramePr>
            <a:graphicFrameLocks noGrp="1" noChangeAspect="1"/>
          </p:cNvGraphicFramePr>
          <p:nvPr/>
        </p:nvGraphicFramePr>
        <p:xfrm>
          <a:off x="285750" y="876300"/>
          <a:ext cx="8572500" cy="5829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086600" y="531673"/>
            <a:ext cx="176262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800" dirty="0"/>
              <a:t>Core i7 </a:t>
            </a:r>
            <a:r>
              <a:rPr lang="en-US" sz="1800" dirty="0" err="1"/>
              <a:t>Haswell</a:t>
            </a:r>
            <a:endParaRPr lang="en-US" sz="1800" dirty="0"/>
          </a:p>
          <a:p>
            <a:pPr algn="l"/>
            <a:r>
              <a:rPr lang="en-US" sz="1800" dirty="0"/>
              <a:t>2.1 GHz</a:t>
            </a:r>
          </a:p>
          <a:p>
            <a:pPr algn="l"/>
            <a:r>
              <a:rPr lang="en-US" sz="1800" dirty="0"/>
              <a:t>32 KB L1 d-cache</a:t>
            </a:r>
          </a:p>
          <a:p>
            <a:pPr algn="l"/>
            <a:r>
              <a:rPr lang="en-US" sz="1800" dirty="0"/>
              <a:t>256 KB L2 cache</a:t>
            </a:r>
          </a:p>
          <a:p>
            <a:pPr algn="l"/>
            <a:r>
              <a:rPr lang="en-US" sz="1800" dirty="0"/>
              <a:t>8 MB L3 cache</a:t>
            </a:r>
          </a:p>
          <a:p>
            <a:pPr algn="l"/>
            <a:r>
              <a:rPr lang="en-US" sz="1800" dirty="0"/>
              <a:t>64 B block size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52400" y="2876551"/>
            <a:ext cx="4495800" cy="2691560"/>
            <a:chOff x="152400" y="2876551"/>
            <a:chExt cx="4495800" cy="2691560"/>
          </a:xfrm>
        </p:grpSpPr>
        <p:sp>
          <p:nvSpPr>
            <p:cNvPr id="8" name="TextBox 7"/>
            <p:cNvSpPr txBox="1"/>
            <p:nvPr/>
          </p:nvSpPr>
          <p:spPr>
            <a:xfrm>
              <a:off x="152400" y="4737114"/>
              <a:ext cx="990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i="1" dirty="0">
                  <a:solidFill>
                    <a:srgbClr val="FF0000"/>
                  </a:solidFill>
                </a:rPr>
                <a:t>Slopes </a:t>
              </a:r>
            </a:p>
            <a:p>
              <a:pPr algn="l"/>
              <a:r>
                <a:rPr lang="en-US" sz="1600" i="1" dirty="0">
                  <a:solidFill>
                    <a:srgbClr val="FF0000"/>
                  </a:solidFill>
                </a:rPr>
                <a:t>of spatial locality</a:t>
              </a:r>
            </a:p>
          </p:txBody>
        </p:sp>
        <p:cxnSp>
          <p:nvCxnSpPr>
            <p:cNvPr id="9" name="Straight Arrow Connector 8"/>
            <p:cNvCxnSpPr>
              <a:stCxn id="8" idx="3"/>
            </p:cNvCxnSpPr>
            <p:nvPr/>
          </p:nvCxnSpPr>
          <p:spPr bwMode="auto">
            <a:xfrm flipV="1">
              <a:off x="1143000" y="2876551"/>
              <a:ext cx="3505200" cy="2276062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Arrow Connector 9"/>
            <p:cNvCxnSpPr>
              <a:stCxn id="8" idx="3"/>
            </p:cNvCxnSpPr>
            <p:nvPr/>
          </p:nvCxnSpPr>
          <p:spPr bwMode="auto">
            <a:xfrm flipV="1">
              <a:off x="1143000" y="4523783"/>
              <a:ext cx="1390650" cy="62883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" name="Straight Arrow Connector 10"/>
            <p:cNvCxnSpPr>
              <a:stCxn id="8" idx="3"/>
            </p:cNvCxnSpPr>
            <p:nvPr/>
          </p:nvCxnSpPr>
          <p:spPr bwMode="auto">
            <a:xfrm flipV="1">
              <a:off x="1143000" y="3591017"/>
              <a:ext cx="2590800" cy="1561596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2" name="Group 11"/>
          <p:cNvGrpSpPr/>
          <p:nvPr/>
        </p:nvGrpSpPr>
        <p:grpSpPr>
          <a:xfrm>
            <a:off x="3873193" y="2241606"/>
            <a:ext cx="4661207" cy="3471458"/>
            <a:chOff x="3873193" y="2241606"/>
            <a:chExt cx="4661207" cy="3471458"/>
          </a:xfrm>
        </p:grpSpPr>
        <p:sp>
          <p:nvSpPr>
            <p:cNvPr id="13" name="TextBox 12"/>
            <p:cNvSpPr txBox="1"/>
            <p:nvPr/>
          </p:nvSpPr>
          <p:spPr>
            <a:xfrm>
              <a:off x="7163568" y="3406973"/>
              <a:ext cx="137083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en-US" sz="1600" i="1" dirty="0">
                  <a:solidFill>
                    <a:srgbClr val="FF0000"/>
                  </a:solidFill>
                </a:rPr>
                <a:t>Ridges </a:t>
              </a:r>
            </a:p>
            <a:p>
              <a:pPr algn="l"/>
              <a:r>
                <a:rPr lang="en-US" sz="1600" i="1" dirty="0">
                  <a:solidFill>
                    <a:srgbClr val="FF0000"/>
                  </a:solidFill>
                </a:rPr>
                <a:t>of temporal locality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5957287" y="2241606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L1</a:t>
              </a: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873193" y="5374510"/>
              <a:ext cx="640620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Mem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Helvetica" charset="0"/>
                <a:ea typeface="ＭＳ Ｐゴシック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451902" y="3714750"/>
              <a:ext cx="415498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L2</a:t>
              </a: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648200" y="4522295"/>
              <a:ext cx="412893" cy="33855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Helvetica" charset="0"/>
                  <a:ea typeface="ＭＳ Ｐゴシック" charset="0"/>
                </a:rPr>
                <a:t>L3</a:t>
              </a:r>
            </a:p>
          </p:txBody>
        </p:sp>
        <p:cxnSp>
          <p:nvCxnSpPr>
            <p:cNvPr id="18" name="Straight Arrow Connector 17"/>
            <p:cNvCxnSpPr>
              <a:stCxn id="13" idx="1"/>
              <a:endCxn id="14" idx="3"/>
            </p:cNvCxnSpPr>
            <p:nvPr/>
          </p:nvCxnSpPr>
          <p:spPr bwMode="auto">
            <a:xfrm flipH="1" flipV="1">
              <a:off x="6370180" y="2410883"/>
              <a:ext cx="793388" cy="1411589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" name="Straight Arrow Connector 18"/>
            <p:cNvCxnSpPr>
              <a:stCxn id="13" idx="1"/>
              <a:endCxn id="16" idx="3"/>
            </p:cNvCxnSpPr>
            <p:nvPr/>
          </p:nvCxnSpPr>
          <p:spPr bwMode="auto">
            <a:xfrm flipH="1">
              <a:off x="5867400" y="3822472"/>
              <a:ext cx="1296168" cy="6155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" name="Straight Arrow Connector 19"/>
            <p:cNvCxnSpPr>
              <a:stCxn id="13" idx="1"/>
              <a:endCxn id="17" idx="3"/>
            </p:cNvCxnSpPr>
            <p:nvPr/>
          </p:nvCxnSpPr>
          <p:spPr bwMode="auto">
            <a:xfrm flipH="1">
              <a:off x="5061093" y="3822472"/>
              <a:ext cx="2102475" cy="869100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1" name="Straight Arrow Connector 20"/>
            <p:cNvCxnSpPr>
              <a:stCxn id="13" idx="1"/>
              <a:endCxn id="15" idx="3"/>
            </p:cNvCxnSpPr>
            <p:nvPr/>
          </p:nvCxnSpPr>
          <p:spPr bwMode="auto">
            <a:xfrm flipH="1">
              <a:off x="4513813" y="3822472"/>
              <a:ext cx="2649755" cy="1721315"/>
            </a:xfrm>
            <a:prstGeom prst="straightConnector1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4224178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rgbClr val="000000"/>
      </a:dk1>
      <a:lt1>
        <a:srgbClr val="FFFFFF"/>
      </a:lt1>
      <a:dk2>
        <a:srgbClr val="323232"/>
      </a:dk2>
      <a:lt2>
        <a:srgbClr val="A5A5A5"/>
      </a:lt2>
      <a:accent1>
        <a:srgbClr val="521B92"/>
      </a:accent1>
      <a:accent2>
        <a:srgbClr val="7A27D8"/>
      </a:accent2>
      <a:accent3>
        <a:srgbClr val="8B58D2"/>
      </a:accent3>
      <a:accent4>
        <a:srgbClr val="917DD0"/>
      </a:accent4>
      <a:accent5>
        <a:srgbClr val="BDA2E0"/>
      </a:accent5>
      <a:accent6>
        <a:srgbClr val="D1C7F6"/>
      </a:accent6>
      <a:hlink>
        <a:srgbClr val="0432FF"/>
      </a:hlink>
      <a:folHlink>
        <a:srgbClr val="002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3047FA14-E8B9-5541-B2FA-35D660E1BFD6}" vid="{5B7FA5DE-B936-DE42-9858-6D948D82487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19748</TotalTime>
  <Words>3120</Words>
  <Application>Microsoft Macintosh PowerPoint</Application>
  <PresentationFormat>On-screen Show (4:3)</PresentationFormat>
  <Paragraphs>642</Paragraphs>
  <Slides>27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Arial</vt:lpstr>
      <vt:lpstr>Calibri</vt:lpstr>
      <vt:lpstr>Cambria Math</vt:lpstr>
      <vt:lpstr>Courier</vt:lpstr>
      <vt:lpstr>Courier New</vt:lpstr>
      <vt:lpstr>Helvetica</vt:lpstr>
      <vt:lpstr>Menlo-Regular</vt:lpstr>
      <vt:lpstr>Wingdings 2</vt:lpstr>
      <vt:lpstr>Wingdings 3</vt:lpstr>
      <vt:lpstr>Clarity</vt:lpstr>
      <vt:lpstr>Lecture 13: Optimization with Caches</vt:lpstr>
      <vt:lpstr>Review: Memory Hierarchy</vt:lpstr>
      <vt:lpstr>Review: Principle of Locality</vt:lpstr>
      <vt:lpstr>Review: An Example Cache</vt:lpstr>
      <vt:lpstr>Typical Intel Core i7 Hierarchy</vt:lpstr>
      <vt:lpstr>Cache Performance Metrics</vt:lpstr>
      <vt:lpstr>Memory Performance with Caching</vt:lpstr>
      <vt:lpstr>Memory Mountain Test Function</vt:lpstr>
      <vt:lpstr>The Memory Mountain</vt:lpstr>
      <vt:lpstr>Exercise 1: Locality</vt:lpstr>
      <vt:lpstr>Writing Cache-Friendly Code</vt:lpstr>
      <vt:lpstr>Exercise: Miss Rate Analysis</vt:lpstr>
      <vt:lpstr>Review: Matrix Multiplication</vt:lpstr>
      <vt:lpstr>Example: Matrix Multiplication</vt:lpstr>
      <vt:lpstr>Miss Rate Analysis for Matrix Multiply</vt:lpstr>
      <vt:lpstr>Review: Layout of C Arrays in Memory</vt:lpstr>
      <vt:lpstr>Matrix Multiplication (ijk)     (jik is similar)</vt:lpstr>
      <vt:lpstr>Exercise: Alternative Matrix Multiplication Algs</vt:lpstr>
      <vt:lpstr>Exercise: Matrix Multiplication</vt:lpstr>
      <vt:lpstr>Summary of Matrix Multiplication</vt:lpstr>
      <vt:lpstr>Matrix Multiply Performance</vt:lpstr>
      <vt:lpstr>Can we do better?</vt:lpstr>
      <vt:lpstr>Blocked Matrix Multiplication</vt:lpstr>
      <vt:lpstr>Cache Miss Analysis</vt:lpstr>
      <vt:lpstr>Blocking Summary</vt:lpstr>
      <vt:lpstr>A reality check</vt:lpstr>
      <vt:lpstr>And that's the end of Part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12: Caches</dc:title>
  <dc:creator>Eleanor  Birrell</dc:creator>
  <cp:lastModifiedBy>Sam Thomas</cp:lastModifiedBy>
  <cp:revision>134</cp:revision>
  <cp:lastPrinted>2023-10-23T04:50:43Z</cp:lastPrinted>
  <dcterms:created xsi:type="dcterms:W3CDTF">2019-03-03T22:05:37Z</dcterms:created>
  <dcterms:modified xsi:type="dcterms:W3CDTF">2026-03-11T20:57:14Z</dcterms:modified>
</cp:coreProperties>
</file>