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_rels/theme1.xml.rels" ContentType="application/vnd.openxmlformats-package.relationships+xml"/>
  <Override PartName="/ppt/theme/theme1.xml" ContentType="application/vnd.openxmlformats-officedocument.theme+xml"/>
  <Override PartName="/ppt/theme/theme12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media/image6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15.xml.rels" ContentType="application/vnd.openxmlformats-package.relationships+xml"/>
  <Override PartName="/ppt/slides/_rels/slide7.xml.rels" ContentType="application/vnd.openxmlformats-package.relationships+xml"/>
  <Override PartName="/ppt/slides/_rels/slide24.xml.rels" ContentType="application/vnd.openxmlformats-package.relationships+xml"/>
  <Override PartName="/ppt/slides/_rels/slide1.xml.rels" ContentType="application/vnd.openxmlformats-package.relationships+xml"/>
  <Override PartName="/ppt/slides/_rels/slide16.xml.rels" ContentType="application/vnd.openxmlformats-package.relationships+xml"/>
  <Override PartName="/ppt/slides/_rels/slide2.xml.rels" ContentType="application/vnd.openxmlformats-package.relationships+xml"/>
  <Override PartName="/ppt/slides/_rels/slide34.xml.rels" ContentType="application/vnd.openxmlformats-package.relationships+xml"/>
  <Override PartName="/ppt/slides/_rels/slide33.xml.rels" ContentType="application/vnd.openxmlformats-package.relationships+xml"/>
  <Override PartName="/ppt/slides/_rels/slide32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31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28.xml.rels" ContentType="application/vnd.openxmlformats-package.relationships+xml"/>
  <Override PartName="/ppt/slides/_rels/slide19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27.xml.rels" ContentType="application/vnd.openxmlformats-package.relationships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35.xml.rels" ContentType="application/vnd.openxmlformats-package.relationships+xml"/>
  <Override PartName="/ppt/slides/_rels/slide12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18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17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22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35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_rels/notesSlide30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5.xml.rels" ContentType="application/vnd.openxmlformats-package.relationships+xml"/>
  <Override PartName="/ppt/notesSlides/notesSlide1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0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113834908183277"/>
          <c:y val="0.0731158605174353"/>
          <c:w val="0.829203066500267"/>
          <c:h val="0.717941507311586"/>
        </c:manualLayout>
      </c:layout>
      <c:scatterChart>
        <c:scatterStyle val="lineMarker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lower1</c:v>
                </c:pt>
              </c:strCache>
            </c:strRef>
          </c:tx>
          <c:spPr>
            <a:solidFill>
              <a:srgbClr val="808080"/>
            </a:solidFill>
            <a:ln w="25560">
              <a:solidFill>
                <a:srgbClr val="808080"/>
              </a:solidFill>
              <a:round/>
            </a:ln>
          </c:spPr>
          <c:marker>
            <c:symbol val="diamond"/>
            <c:size val="7"/>
            <c:spPr>
              <a:solidFill>
                <a:srgbClr val="808080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  <a:ea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2556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xVal>
            <c:numRef>
              <c:f>1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0</c:f>
              <c:numCache>
                <c:formatCode>General</c:formatCode>
                <c:ptCount val="26"/>
                <c:pt idx="0">
                  <c:v>0</c:v>
                </c:pt>
                <c:pt idx="1">
                  <c:v>0.38248</c:v>
                </c:pt>
                <c:pt idx="2">
                  <c:v>1.529026</c:v>
                </c:pt>
                <c:pt idx="3">
                  <c:v>3.439454</c:v>
                </c:pt>
                <c:pt idx="4">
                  <c:v>6.11388799999997</c:v>
                </c:pt>
                <c:pt idx="5">
                  <c:v>9.552553</c:v>
                </c:pt>
                <c:pt idx="6">
                  <c:v>13.75432</c:v>
                </c:pt>
                <c:pt idx="7">
                  <c:v>18.721092</c:v>
                </c:pt>
                <c:pt idx="8">
                  <c:v>24.451184</c:v>
                </c:pt>
                <c:pt idx="9">
                  <c:v>30.9457399999998</c:v>
                </c:pt>
                <c:pt idx="10">
                  <c:v>38.204385</c:v>
                </c:pt>
                <c:pt idx="11">
                  <c:v>46.226628</c:v>
                </c:pt>
                <c:pt idx="12">
                  <c:v>55.013938</c:v>
                </c:pt>
                <c:pt idx="13">
                  <c:v>64.564981</c:v>
                </c:pt>
                <c:pt idx="14">
                  <c:v>74.879955</c:v>
                </c:pt>
                <c:pt idx="15">
                  <c:v>85.968008</c:v>
                </c:pt>
                <c:pt idx="16">
                  <c:v>97.809498</c:v>
                </c:pt>
                <c:pt idx="17">
                  <c:v>110.416061</c:v>
                </c:pt>
                <c:pt idx="18">
                  <c:v>123.796529</c:v>
                </c:pt>
                <c:pt idx="19">
                  <c:v>137.936898</c:v>
                </c:pt>
                <c:pt idx="20">
                  <c:v>152.830521</c:v>
                </c:pt>
                <c:pt idx="21">
                  <c:v>168.485971</c:v>
                </c:pt>
                <c:pt idx="22">
                  <c:v>184.916539</c:v>
                </c:pt>
                <c:pt idx="23">
                  <c:v>202.114667</c:v>
                </c:pt>
                <c:pt idx="24">
                  <c:v>220.06251</c:v>
                </c:pt>
                <c:pt idx="25">
                  <c:v>238.807323</c:v>
                </c:pt>
              </c:numCache>
            </c:numRef>
          </c:yVal>
          <c:smooth val="1"/>
        </c:ser>
        <c:axId val="10488720"/>
        <c:axId val="89689315"/>
      </c:scatterChart>
      <c:valAx>
        <c:axId val="10488720"/>
        <c:scaling>
          <c:orientation val="minMax"/>
          <c:max val="500000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  <a:ea typeface="Arial"/>
                  </a:rPr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99037261544"/>
              <c:y val="0.884983127109111"/>
            </c:manualLayout>
          </c:layout>
          <c:overlay val="0"/>
          <c:spPr>
            <a:noFill/>
            <a:ln w="2556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240">
            <a:solidFill>
              <a:srgbClr val="000000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  <a:ea typeface="Arial"/>
              </a:defRPr>
            </a:pPr>
          </a:p>
        </c:txPr>
        <c:crossAx val="89689315"/>
        <c:crosses val="autoZero"/>
        <c:crossBetween val="midCat"/>
      </c:valAx>
      <c:valAx>
        <c:axId val="89689315"/>
        <c:scaling>
          <c:orientation val="minMax"/>
          <c:max val="250"/>
        </c:scaling>
        <c:delete val="0"/>
        <c:axPos val="l"/>
        <c:majorGridlines>
          <c:spPr>
            <a:ln w="3240">
              <a:solidFill>
                <a:srgbClr val="000000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3240">
            <a:solidFill>
              <a:srgbClr val="000000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  <a:ea typeface="Arial"/>
              </a:defRPr>
            </a:pPr>
          </a:p>
        </c:txPr>
        <c:crossAx val="10488720"/>
        <c:crosses val="autoZero"/>
        <c:crossBetween val="midCat"/>
      </c:valAx>
      <c:spPr>
        <a:noFill/>
        <a:ln w="12600">
          <a:solidFill>
            <a:srgbClr val="808080"/>
          </a:solidFill>
          <a:round/>
        </a:ln>
      </c:spPr>
    </c:plotArea>
    <c:plotVisOnly val="1"/>
    <c:dispBlanksAs val="gap"/>
  </c:chart>
  <c:spPr>
    <a:solidFill>
      <a:srgbClr val="ffffff"/>
    </a:solidFill>
    <a:ln w="3240">
      <a:solidFill>
        <a:srgbClr val="000000"/>
      </a:solidFill>
      <a:round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plotArea>
      <c:layout>
        <c:manualLayout>
          <c:layoutTarget val="inner"/>
          <c:xMode val="edge"/>
          <c:yMode val="edge"/>
          <c:x val="0.113842289405221"/>
          <c:y val="0.0731088885758558"/>
          <c:w val="0.829191710774199"/>
          <c:h val="0.717847584166784"/>
        </c:manualLayout>
      </c:layout>
      <c:scatterChart>
        <c:scatterStyle val="lineMarker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lower2</c:v>
                </c:pt>
              </c:strCache>
            </c:strRef>
          </c:tx>
          <c:spPr>
            <a:solidFill>
              <a:srgbClr val="333333"/>
            </a:solidFill>
            <a:ln w="25560">
              <a:solidFill>
                <a:srgbClr val="333333"/>
              </a:solidFill>
              <a:round/>
            </a:ln>
          </c:spPr>
          <c:marker>
            <c:symbol val="square"/>
            <c:size val="7"/>
            <c:spPr>
              <a:solidFill>
                <a:srgbClr val="333333"/>
              </a:solidFill>
            </c:spPr>
          </c:marker>
          <c:dLbls>
            <c:txPr>
              <a:bodyPr wrap="square"/>
              <a:lstStyle/>
              <a:p>
                <a:pPr>
                  <a:defRPr b="0" sz="1200" strike="noStrike" u="none">
                    <a:solidFill>
                      <a:srgbClr val="000000"/>
                    </a:solidFill>
                    <a:uFillTx/>
                    <a:latin typeface="Arial"/>
                    <a:ea typeface="Arial"/>
                  </a:defRPr>
                </a:pPr>
              </a:p>
            </c:txPr>
            <c:dLblPos val="r"/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leaderLines>
              <c:spPr>
                <a:ln w="25560"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xVal>
            <c:numRef>
              <c:f>1</c:f>
              <c:numCache>
                <c:formatCode>General</c:formatCode>
                <c:ptCount val="26"/>
                <c:pt idx="0">
                  <c:v>0</c:v>
                </c:pt>
                <c:pt idx="1">
                  <c:v>20000</c:v>
                </c:pt>
                <c:pt idx="2">
                  <c:v>40000</c:v>
                </c:pt>
                <c:pt idx="3">
                  <c:v>60000</c:v>
                </c:pt>
                <c:pt idx="4">
                  <c:v>80000</c:v>
                </c:pt>
                <c:pt idx="5">
                  <c:v>100000</c:v>
                </c:pt>
                <c:pt idx="6">
                  <c:v>120000</c:v>
                </c:pt>
                <c:pt idx="7">
                  <c:v>140000</c:v>
                </c:pt>
                <c:pt idx="8">
                  <c:v>160000</c:v>
                </c:pt>
                <c:pt idx="9">
                  <c:v>180000</c:v>
                </c:pt>
                <c:pt idx="10">
                  <c:v>200000</c:v>
                </c:pt>
                <c:pt idx="11">
                  <c:v>220000</c:v>
                </c:pt>
                <c:pt idx="12">
                  <c:v>240000</c:v>
                </c:pt>
                <c:pt idx="13">
                  <c:v>260000</c:v>
                </c:pt>
                <c:pt idx="14">
                  <c:v>280000</c:v>
                </c:pt>
                <c:pt idx="15">
                  <c:v>300000</c:v>
                </c:pt>
                <c:pt idx="16">
                  <c:v>320000</c:v>
                </c:pt>
                <c:pt idx="17">
                  <c:v>340000</c:v>
                </c:pt>
                <c:pt idx="18">
                  <c:v>360000</c:v>
                </c:pt>
                <c:pt idx="19">
                  <c:v>380000</c:v>
                </c:pt>
                <c:pt idx="20">
                  <c:v>400000</c:v>
                </c:pt>
                <c:pt idx="21">
                  <c:v>420000</c:v>
                </c:pt>
                <c:pt idx="22">
                  <c:v>440000</c:v>
                </c:pt>
                <c:pt idx="23">
                  <c:v>460000</c:v>
                </c:pt>
                <c:pt idx="24">
                  <c:v>480000</c:v>
                </c:pt>
                <c:pt idx="25">
                  <c:v>500000</c:v>
                </c:pt>
              </c:numCache>
            </c:numRef>
          </c:xVal>
          <c:yVal>
            <c:numRef>
              <c:f>0</c:f>
              <c:numCache>
                <c:formatCode>General</c:formatCode>
                <c:ptCount val="26"/>
                <c:pt idx="0">
                  <c:v>0</c:v>
                </c:pt>
                <c:pt idx="1">
                  <c:v>3.8E-005</c:v>
                </c:pt>
                <c:pt idx="2">
                  <c:v>7.7E-005</c:v>
                </c:pt>
                <c:pt idx="3">
                  <c:v>0.000115</c:v>
                </c:pt>
                <c:pt idx="4">
                  <c:v>0.000153</c:v>
                </c:pt>
                <c:pt idx="5">
                  <c:v>0.000191</c:v>
                </c:pt>
                <c:pt idx="6">
                  <c:v>0.000229</c:v>
                </c:pt>
                <c:pt idx="7">
                  <c:v>0.000267</c:v>
                </c:pt>
                <c:pt idx="8">
                  <c:v>0.000306</c:v>
                </c:pt>
                <c:pt idx="9">
                  <c:v>0.000344</c:v>
                </c:pt>
                <c:pt idx="10">
                  <c:v>0.000382</c:v>
                </c:pt>
                <c:pt idx="11">
                  <c:v>0.00042</c:v>
                </c:pt>
                <c:pt idx="12">
                  <c:v>0.000458</c:v>
                </c:pt>
                <c:pt idx="13">
                  <c:v>0.000497</c:v>
                </c:pt>
                <c:pt idx="14">
                  <c:v>0.000535</c:v>
                </c:pt>
                <c:pt idx="15">
                  <c:v>0.000573</c:v>
                </c:pt>
                <c:pt idx="16">
                  <c:v>0.000611</c:v>
                </c:pt>
                <c:pt idx="17">
                  <c:v>0.000649</c:v>
                </c:pt>
                <c:pt idx="18">
                  <c:v>0.000687</c:v>
                </c:pt>
                <c:pt idx="19">
                  <c:v>0.000726</c:v>
                </c:pt>
                <c:pt idx="20">
                  <c:v>0.000764</c:v>
                </c:pt>
                <c:pt idx="21">
                  <c:v>0.000802</c:v>
                </c:pt>
                <c:pt idx="22">
                  <c:v>0.00084</c:v>
                </c:pt>
                <c:pt idx="23">
                  <c:v>0.000878</c:v>
                </c:pt>
                <c:pt idx="24">
                  <c:v>0.000917</c:v>
                </c:pt>
                <c:pt idx="25">
                  <c:v>0.000955</c:v>
                </c:pt>
              </c:numCache>
            </c:numRef>
          </c:yVal>
          <c:smooth val="0"/>
        </c:ser>
        <c:axId val="93675388"/>
        <c:axId val="67475391"/>
      </c:scatterChart>
      <c:valAx>
        <c:axId val="93675388"/>
        <c:scaling>
          <c:orientation val="minMax"/>
          <c:max val="500000"/>
        </c:scaling>
        <c:delete val="0"/>
        <c:axPos val="b"/>
        <c:title>
          <c:tx>
            <c:rich>
              <a:bodyPr rot="0"/>
              <a:lstStyle/>
              <a:p>
                <a:pPr>
                  <a:defRPr b="0" sz="1300" strike="noStrike" u="none">
                    <a:solidFill>
                      <a:srgbClr val="000000"/>
                    </a:solidFill>
                    <a:uFillTx/>
                    <a:latin typeface="Arial"/>
                  </a:defRPr>
                </a:pPr>
                <a:r>
                  <a:rPr b="1" lang="en-US" sz="1200" strike="noStrike" u="none">
                    <a:solidFill>
                      <a:srgbClr val="000000"/>
                    </a:solidFill>
                    <a:uFillTx/>
                    <a:latin typeface="Arial"/>
                    <a:ea typeface="Arial"/>
                  </a:rPr>
                  <a:t>String length</a:t>
                </a:r>
              </a:p>
            </c:rich>
          </c:tx>
          <c:layout>
            <c:manualLayout>
              <c:xMode val="edge"/>
              <c:yMode val="edge"/>
              <c:x val="0.460572351305284"/>
              <c:y val="0.885054232990562"/>
            </c:manualLayout>
          </c:layout>
          <c:overlay val="0"/>
          <c:spPr>
            <a:noFill/>
            <a:ln w="25560"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ln w="3240">
            <a:solidFill>
              <a:srgbClr val="000000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  <a:ea typeface="Arial"/>
              </a:defRPr>
            </a:pPr>
          </a:p>
        </c:txPr>
        <c:crossAx val="67475391"/>
        <c:crosses val="autoZero"/>
        <c:crossBetween val="midCat"/>
      </c:valAx>
      <c:valAx>
        <c:axId val="67475391"/>
        <c:scaling>
          <c:orientation val="minMax"/>
          <c:max val="250"/>
        </c:scaling>
        <c:delete val="0"/>
        <c:axPos val="l"/>
        <c:majorGridlines>
          <c:spPr>
            <a:ln w="3240">
              <a:solidFill>
                <a:srgbClr val="000000"/>
              </a:solidFill>
              <a:round/>
            </a:ln>
          </c:spPr>
        </c:majorGridlines>
        <c:numFmt formatCode="General" sourceLinked="0"/>
        <c:majorTickMark val="out"/>
        <c:minorTickMark val="none"/>
        <c:tickLblPos val="nextTo"/>
        <c:spPr>
          <a:ln w="3240">
            <a:solidFill>
              <a:srgbClr val="000000"/>
            </a:solidFill>
            <a:round/>
          </a:ln>
        </c:spPr>
        <c:txPr>
          <a:bodyPr/>
          <a:lstStyle/>
          <a:p>
            <a:pPr>
              <a:defRPr b="0" sz="1200" strike="noStrike" u="none">
                <a:solidFill>
                  <a:srgbClr val="000000"/>
                </a:solidFill>
                <a:uFillTx/>
                <a:latin typeface="Arial"/>
                <a:ea typeface="Arial"/>
              </a:defRPr>
            </a:pPr>
          </a:p>
        </c:txPr>
        <c:crossAx val="93675388"/>
        <c:crosses val="autoZero"/>
        <c:crossBetween val="midCat"/>
      </c:valAx>
      <c:spPr>
        <a:noFill/>
        <a:ln w="12600">
          <a:solidFill>
            <a:srgbClr val="808080"/>
          </a:solidFill>
          <a:round/>
        </a:ln>
      </c:spPr>
    </c:plotArea>
    <c:plotVisOnly val="1"/>
    <c:dispBlanksAs val="gap"/>
  </c:chart>
  <c:spPr>
    <a:solidFill>
      <a:srgbClr val="ffffff"/>
    </a:solidFill>
    <a:ln w="3240">
      <a:solidFill>
        <a:srgbClr val="000000"/>
      </a:solidFill>
      <a:round/>
    </a:ln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move the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slide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Click to edit the </a:t>
            </a: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notes format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&lt;header&gt;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dt" idx="33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&lt;date/time&gt;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ftr" idx="3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 type="sldNum" idx="3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buNone/>
            </a:pPr>
            <a:fld id="{EE6A1560-7827-4BF1-B6B0-19D756856351}" type="slidenum"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41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Exercise: Figure out what these functions do and whether they do the same thing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Potential problem: xp and yp might be different aliases for the same value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i.e., xp == yp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19" name="PlaceHolder 3"/>
          <p:cNvSpPr>
            <a:spLocks noGrp="1"/>
          </p:cNvSpPr>
          <p:nvPr>
            <p:ph type="sldNum" idx="36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37D7E18-5809-402A-BA6B-1C78BCE85F7B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42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problem: f1 might have side-effects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update global variables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write to file/network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UI feature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2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FD8C4A3-7E2E-40DD-9F82-92AAA3DFA4D0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42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it would be better to store sums[i-1]+a[i] in a local variable to reduce memory accesses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indent="0">
              <a:lnSpc>
                <a:spcPct val="100000"/>
              </a:lnSpc>
              <a:buNone/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Note: unroll and jam at O3, general unroll-loops not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5" name="PlaceHolder 3"/>
          <p:cNvSpPr>
            <a:spLocks noGrp="1"/>
          </p:cNvSpPr>
          <p:nvPr>
            <p:ph type="sldNum" idx="38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5444019-8BDC-4B65-BB58-66CC8582A231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640" cy="3428640"/>
          </a:xfrm>
          <a:prstGeom prst="rect">
            <a:avLst/>
          </a:prstGeom>
          <a:ln w="0">
            <a:noFill/>
          </a:ln>
        </p:spPr>
      </p:sp>
      <p:sp>
        <p:nvSpPr>
          <p:cNvPr id="42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87280" indent="-287280">
              <a:lnSpc>
                <a:spcPct val="85000"/>
              </a:lnSpc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What changed: Ops in the next iteration can be started early (no dependency</a:t>
            </a:r>
            <a:r>
              <a: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rPr>
              <a:t>)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7280" indent="0">
              <a:lnSpc>
                <a:spcPct val="100000"/>
              </a:lnSpc>
              <a:buNone/>
              <a:tabLst>
                <a:tab algn="l" pos="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428" name="PlaceHolder 3"/>
          <p:cNvSpPr>
            <a:spLocks noGrp="1"/>
          </p:cNvSpPr>
          <p:nvPr>
            <p:ph type="sldNum" idx="39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10807AB-BDE3-4979-B543-77768571D828}" type="slidenum">
              <a:rPr b="0" lang="en-US" sz="12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&lt;number&gt;</a:t>
            </a:fld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cxnSp>
        <p:nvCxnSpPr>
          <p:cNvPr id="2" name="Straight Connector 7"/>
          <p:cNvCxnSpPr/>
          <p:nvPr/>
        </p:nvCxnSpPr>
        <p:spPr>
          <a:xfrm>
            <a:off x="685800" y="339840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dt" idx="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 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" name="PlaceHolder 3"/>
          <p:cNvSpPr>
            <a:spLocks noGrp="1"/>
          </p:cNvSpPr>
          <p:nvPr>
            <p:ph type="ftr" idx="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" name="PlaceHolder 4"/>
          <p:cNvSpPr>
            <a:spLocks noGrp="1"/>
          </p:cNvSpPr>
          <p:nvPr>
            <p:ph type="sldNum" idx="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E513C91C-0D88-438C-904D-795DF5483D4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1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8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2139480" cy="126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2971800" y="792000"/>
            <a:ext cx="5714640" cy="5577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64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2130480"/>
            <a:ext cx="2139480" cy="424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dt" idx="2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ftr" idx="2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sldNum" idx="2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AC8F2BFA-D073-46FA-9F1A-512E4666782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75" name="Straight Connector 8"/>
          <p:cNvCxnSpPr/>
          <p:nvPr/>
        </p:nvCxnSpPr>
        <p:spPr>
          <a:xfrm flipH="1">
            <a:off x="2774880" y="792000"/>
            <a:ext cx="1800" cy="55782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7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792360"/>
            <a:ext cx="2142360" cy="12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edit </a:t>
            </a:r>
            <a:r>
              <a:rPr b="0" lang="en-US" sz="24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title style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2858760" y="838080"/>
            <a:ext cx="5904000" cy="5500080"/>
          </a:xfrm>
          <a:prstGeom prst="rect">
            <a:avLst/>
          </a:prstGeom>
          <a:solidFill>
            <a:schemeClr val="lt2"/>
          </a:solidFill>
          <a:ln w="76320">
            <a:solidFill>
              <a:srgbClr val="ffffff"/>
            </a:solidFill>
            <a:miter/>
          </a:ln>
          <a:effectLst>
            <a:outerShdw dist="12600" dir="5400000" blurRad="50760" rotWithShape="0">
              <a:srgbClr val="000000">
                <a:alpha val="59000"/>
              </a:srgbClr>
            </a:outerShdw>
          </a:effectLst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32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icon to add picture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57200" y="2133720"/>
            <a:ext cx="2139480" cy="4242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dt" idx="3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ftr" idx="3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sldNum" idx="3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61AE4CDF-8DDD-4330-888E-8ED2CC7C4BE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9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v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</a:t>
            </a: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dt" idx="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A972B5F2-F8BE-4EDF-B124-25423AFA07F6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629400" y="609480"/>
            <a:ext cx="205704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 vert="eaVer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y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609480"/>
            <a:ext cx="6019560" cy="5866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7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8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9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8A76964-B9FD-421B-921A-AA5926C1005F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281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0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1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2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FA03E468-7751-4143-ABB5-E0D5CB717CCB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0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2160" y="2362320"/>
            <a:ext cx="7772040" cy="2199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Click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to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Maste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r title </a:t>
            </a:r>
            <a:r>
              <a:rPr b="0" lang="en-US" sz="4800" spc="-99" strike="noStrike" u="none" cap="all">
                <a:solidFill>
                  <a:schemeClr val="dk2"/>
                </a:solidFill>
                <a:effectLst/>
                <a:uFillTx/>
                <a:latin typeface="Arial"/>
              </a:rPr>
              <a:t>style</a:t>
            </a:r>
            <a:endParaRPr b="0" lang="en-US" sz="4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722160" y="462672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dt" idx="13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ftr" idx="14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sldNum" idx="15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C2AE6E85-8288-42A4-B28E-BBAE8B8E286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36" name="Straight Connector 6"/>
          <p:cNvCxnSpPr/>
          <p:nvPr/>
        </p:nvCxnSpPr>
        <p:spPr>
          <a:xfrm>
            <a:off x="731520" y="4599360"/>
            <a:ext cx="7848720" cy="180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8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4832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561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dt" idx="16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ftr" idx="17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 type="sldNum" idx="18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3BC9CAEA-F660-409F-A4F6-69E818676BF3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5720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4754880" y="1676520"/>
            <a:ext cx="3931560" cy="639360"/>
          </a:xfrm>
          <a:prstGeom prst="rect">
            <a:avLst/>
          </a:prstGeom>
          <a:noFill/>
          <a:ln w="4428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5"/>
          <p:cNvSpPr>
            <a:spLocks noGrp="1"/>
          </p:cNvSpPr>
          <p:nvPr>
            <p:ph type="body"/>
          </p:nvPr>
        </p:nvSpPr>
        <p:spPr>
          <a:xfrm>
            <a:off x="4754880" y="2438280"/>
            <a:ext cx="39315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Edit Master text styles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005840" indent="-18288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1188720" indent="-137160" defTabSz="914400">
              <a:lnSpc>
                <a:spcPct val="100000"/>
              </a:lnSpc>
              <a:spcBef>
                <a:spcPts val="320"/>
              </a:spcBef>
              <a:buClr>
                <a:srgbClr val="521b92"/>
              </a:buClr>
              <a:buFont typeface="Arial"/>
              <a:buChar char="•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2" name="PlaceHolder 6"/>
          <p:cNvSpPr>
            <a:spLocks noGrp="1"/>
          </p:cNvSpPr>
          <p:nvPr>
            <p:ph type="ftr" idx="19"/>
          </p:nvPr>
        </p:nvSpPr>
        <p:spPr>
          <a:xfrm>
            <a:off x="457200" y="18360"/>
            <a:ext cx="70862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3" name="PlaceHolder 7"/>
          <p:cNvSpPr>
            <a:spLocks noGrp="1"/>
          </p:cNvSpPr>
          <p:nvPr>
            <p:ph type="sldNum" idx="20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8985345D-08DB-45ED-947F-6A5E15379DB9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cxnSp>
        <p:nvCxnSpPr>
          <p:cNvPr id="54" name="Straight Connector 10"/>
          <p:cNvCxnSpPr/>
          <p:nvPr/>
        </p:nvCxnSpPr>
        <p:spPr>
          <a:xfrm flipH="1">
            <a:off x="4572000" y="1691640"/>
            <a:ext cx="1080" cy="4709520"/>
          </a:xfrm>
          <a:prstGeom prst="straightConnector1">
            <a:avLst/>
          </a:prstGeom>
          <a:ln w="19050">
            <a:solidFill>
              <a:srgbClr val="323232"/>
            </a:solidFill>
            <a:round/>
          </a:ln>
        </p:spPr>
      </p:cxn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6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Click to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edit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Master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title style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dt" idx="21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ftr" idx="22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sldNum" idx="23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D5C045B5-ABEE-4EE8-BCD4-84FF9ADBB3BD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Third Outline Level</a:t>
            </a:r>
            <a:endParaRPr b="0" lang="en-US" sz="16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Fourth Outline Level</a:t>
            </a:r>
            <a:endParaRPr b="0" lang="en-US" sz="1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9"/>
          <p:cNvSpPr/>
          <p:nvPr/>
        </p:nvSpPr>
        <p:spPr>
          <a:xfrm>
            <a:off x="0" y="222120"/>
            <a:ext cx="9143640" cy="310680"/>
          </a:xfrm>
          <a:prstGeom prst="rect">
            <a:avLst/>
          </a:prstGeom>
          <a:gradFill rotWithShape="0">
            <a:gsLst>
              <a:gs pos="0">
                <a:srgbClr val="521b92"/>
              </a:gs>
              <a:gs pos="50000">
                <a:srgbClr val="b88dea"/>
              </a:gs>
              <a:gs pos="100000">
                <a:srgbClr val="dcc6f4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3" name="Rectangle 6"/>
          <p:cNvSpPr/>
          <p:nvPr/>
        </p:nvSpPr>
        <p:spPr>
          <a:xfrm>
            <a:off x="0" y="0"/>
            <a:ext cx="9143640" cy="418680"/>
          </a:xfrm>
          <a:prstGeom prst="rect">
            <a:avLst/>
          </a:prstGeom>
          <a:gradFill rotWithShape="0">
            <a:gsLst>
              <a:gs pos="0">
                <a:srgbClr val="323232"/>
              </a:gs>
              <a:gs pos="66000">
                <a:srgbClr val="404040"/>
              </a:gs>
              <a:gs pos="99000">
                <a:srgbClr val="595959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64" name="PlaceHolder 1"/>
          <p:cNvSpPr>
            <a:spLocks noGrp="1"/>
          </p:cNvSpPr>
          <p:nvPr>
            <p:ph type="dt" idx="24"/>
          </p:nvPr>
        </p:nvSpPr>
        <p:spPr>
          <a:xfrm>
            <a:off x="457200" y="18360"/>
            <a:ext cx="28951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&lt;date/time&gt;</a:t>
            </a:r>
            <a:endParaRPr b="0" lang="en-US" sz="12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ftr" idx="25"/>
          </p:nvPr>
        </p:nvSpPr>
        <p:spPr>
          <a:xfrm>
            <a:off x="3429000" y="18360"/>
            <a:ext cx="411444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trike="noStrike" u="none">
                <a:solidFill>
                  <a:srgbClr val="000000"/>
                </a:solidFill>
                <a:effectLst/>
                <a:uFillTx/>
                <a:latin typeface="Times New Roman"/>
              </a:rPr>
              <a:t>&lt;footer&gt;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sldNum" idx="26"/>
          </p:nvPr>
        </p:nvSpPr>
        <p:spPr>
          <a:xfrm>
            <a:off x="7620120" y="18360"/>
            <a:ext cx="1066320" cy="328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080A8463-7D40-4F1F-B33F-1F52226D2745}" type="slidenum">
              <a:rPr b="1" lang="en-US" sz="1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&lt;number&gt;</a:t>
            </a:fld>
            <a:endParaRPr b="0" lang="en-US" sz="1400" strike="noStrike" u="none">
              <a:solidFill>
                <a:srgbClr val="000000"/>
              </a:solidFill>
              <a:effectLst/>
              <a:uFillTx/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4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chart" Target="../charts/chart2.xml"/><Relationship Id="rId3" Type="http://schemas.openxmlformats.org/officeDocument/2006/relationships/slideLayout" Target="../slideLayouts/slideLayout6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7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ubTitle"/>
          </p:nvPr>
        </p:nvSpPr>
        <p:spPr>
          <a:xfrm>
            <a:off x="685800" y="3505320"/>
            <a:ext cx="7924320" cy="609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defTabSz="914400">
              <a:lnSpc>
                <a:spcPct val="100000"/>
              </a:lnSpc>
              <a:spcBef>
                <a:spcPts val="479"/>
              </a:spcBef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CS 105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	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               Spring </a:t>
            </a:r>
            <a:r>
              <a:rPr b="0" lang="en-US" sz="2400" strike="noStrike" u="none">
                <a:solidFill>
                  <a:schemeClr val="dk1">
                    <a:lumMod val="75000"/>
                    <a:lumOff val="25000"/>
                  </a:schemeClr>
                </a:solidFill>
                <a:effectLst/>
                <a:uFillTx/>
                <a:latin typeface="Arial"/>
              </a:rPr>
              <a:t>2025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title"/>
          </p:nvPr>
        </p:nvSpPr>
        <p:spPr>
          <a:xfrm>
            <a:off x="685800" y="2666880"/>
            <a:ext cx="8076960" cy="631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Lecture 12: </a:t>
            </a:r>
            <a:r>
              <a:rPr b="0" lang="en-US" sz="32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Optimization</a:t>
            </a:r>
            <a:endParaRPr b="0" lang="en-US" sz="32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2" name="Title 1"/>
          <p:cNvSpPr/>
          <p:nvPr/>
        </p:nvSpPr>
        <p:spPr>
          <a:xfrm>
            <a:off x="685800" y="4643280"/>
            <a:ext cx="7848360" cy="63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2400" spc="-99" strike="noStrike" u="none">
              <a:solidFill>
                <a:schemeClr val="lt2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Machine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Independe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Optimizati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Compilers optimize assembly code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Dead code elimination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 motion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Factoring out common subexpressions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Loop elimination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Reduction in Strength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Case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Study: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Vector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Data Type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3" name="Rectangle 7"/>
          <p:cNvSpPr/>
          <p:nvPr/>
        </p:nvSpPr>
        <p:spPr>
          <a:xfrm>
            <a:off x="514800" y="1498680"/>
            <a:ext cx="4073760" cy="13212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data structure for vectors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typedef struct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long len;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4572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data_t* data;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 vec;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4" name="Rectangle 7"/>
          <p:cNvSpPr/>
          <p:nvPr/>
        </p:nvSpPr>
        <p:spPr>
          <a:xfrm>
            <a:off x="509040" y="4724280"/>
            <a:ext cx="8019360" cy="20599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get address of vector element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data_t* get_vec_elem(vec* v, long idx)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1588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if (idx &gt;= v-&gt;len){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1588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return NULL;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1588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1588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return &amp;(v-&gt;data[idx]);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5" name="TextBox 5"/>
          <p:cNvSpPr/>
          <p:nvPr/>
        </p:nvSpPr>
        <p:spPr>
          <a:xfrm>
            <a:off x="5713920" y="1536480"/>
            <a:ext cx="3112560" cy="92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data_t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will vary by example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lvl="1" marL="7430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double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6" name="Rectangle 7"/>
          <p:cNvSpPr/>
          <p:nvPr/>
        </p:nvSpPr>
        <p:spPr>
          <a:xfrm>
            <a:off x="509040" y="3236040"/>
            <a:ext cx="8019360" cy="13212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get length of vector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long vec_length(vec* v)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51588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return v-&gt;len;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7" dur="indefinite" restart="never" nodeType="tmRoot">
          <p:childTnLst>
            <p:seq>
              <p:cTn id="118" dur="indefinite" nodeType="mainSeq">
                <p:childTnLst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Benchmar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Computati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48" name="TextBox 4"/>
          <p:cNvSpPr/>
          <p:nvPr/>
        </p:nvSpPr>
        <p:spPr>
          <a:xfrm>
            <a:off x="685800" y="4876920"/>
            <a:ext cx="4070160" cy="132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Sum or product of vector elements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IDENT/OP may be 0/+ or 1/*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49" name="TextBox 5"/>
          <p:cNvSpPr/>
          <p:nvPr/>
        </p:nvSpPr>
        <p:spPr>
          <a:xfrm>
            <a:off x="5257800" y="4876920"/>
            <a:ext cx="3800880" cy="1015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Metric: CPE, cycles per element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Time = CPE * n + Overhead</a:t>
            </a:r>
            <a:endParaRPr b="0" lang="en-US" sz="2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0" name="Rectangle 4"/>
          <p:cNvSpPr/>
          <p:nvPr/>
        </p:nvSpPr>
        <p:spPr>
          <a:xfrm>
            <a:off x="1591920" y="1752480"/>
            <a:ext cx="6332400" cy="25830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combine1(vec* v, data_t* dest){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*dest = IDENT;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for(long i = 0; i &lt; vec_length(v); i++)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data_t* val = get_vec_elem(v, i);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*dest = *dest OP *val;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27" dur="indefinite" restart="never" nodeType="tmRoot">
          <p:childTnLst>
            <p:seq>
              <p:cTn id="128" dur="indefinite" nodeType="mainSeq">
                <p:childTnLst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" name="Table 3"/>
          <p:cNvGraphicFramePr/>
          <p:nvPr/>
        </p:nvGraphicFramePr>
        <p:xfrm>
          <a:off x="444600" y="5059080"/>
          <a:ext cx="8229240" cy="80640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87000"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22.68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20.02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19.98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20.18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Benchmar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k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Performan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53" name="Group 49"/>
          <p:cNvGraphicFramePr/>
          <p:nvPr/>
        </p:nvGraphicFramePr>
        <p:xfrm>
          <a:off x="444600" y="4669920"/>
          <a:ext cx="8229240" cy="77760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90240"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Method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Integer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Double FP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Operation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54" name="TextBox 5"/>
          <p:cNvSpPr/>
          <p:nvPr/>
        </p:nvSpPr>
        <p:spPr>
          <a:xfrm>
            <a:off x="594000" y="6287400"/>
            <a:ext cx="79826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Question: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could you optimize this code to get even better performance?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55" name="Rectangle 4"/>
          <p:cNvSpPr/>
          <p:nvPr/>
        </p:nvSpPr>
        <p:spPr>
          <a:xfrm>
            <a:off x="1591920" y="1752480"/>
            <a:ext cx="6332400" cy="25830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combine1(vec* v, data_t* dest){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*dest = IDENT;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for(long i = 0; i &lt; vec_length(v); i++)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data_t* val = get_vec_elem(v, i);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*dest = *dest OP *val;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156" name="Table 6"/>
          <p:cNvGraphicFramePr/>
          <p:nvPr/>
        </p:nvGraphicFramePr>
        <p:xfrm>
          <a:off x="444600" y="5833440"/>
          <a:ext cx="8229240" cy="38700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11.14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3" dur="indefinite" restart="never" nodeType="tmRoot">
          <p:childTnLst>
            <p:seq>
              <p:cTn id="134" dur="indefinite" nodeType="mainSeq">
                <p:childTnLst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Limitations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of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Optimizing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Compilers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Must not cause any change in program behavior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Often prevents optimizations that would only affect behavior under pathological conditions.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 ranges may be more limited than variable type suggests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Compiler cannot know run-time inputs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When in doubt, the compiler must be conservative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Limitations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of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Optimizing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Compilers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457200" y="4114800"/>
            <a:ext cx="8229240" cy="2361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1" name="Right Arrow 7"/>
          <p:cNvSpPr/>
          <p:nvPr/>
        </p:nvSpPr>
        <p:spPr>
          <a:xfrm>
            <a:off x="4191840" y="3352680"/>
            <a:ext cx="914040" cy="3805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62" name="TextBox 8"/>
          <p:cNvSpPr/>
          <p:nvPr/>
        </p:nvSpPr>
        <p:spPr>
          <a:xfrm>
            <a:off x="4356000" y="2797560"/>
            <a:ext cx="490680" cy="7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4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?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3" name="Rectangle 2"/>
          <p:cNvSpPr/>
          <p:nvPr/>
        </p:nvSpPr>
        <p:spPr>
          <a:xfrm>
            <a:off x="495360" y="2645280"/>
            <a:ext cx="3295800" cy="15674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mystery1(int* xp,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int* yp){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*xp = *xp +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*yp = *xp -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*xp = *xp –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4" name="Rectangle 4"/>
          <p:cNvSpPr/>
          <p:nvPr/>
        </p:nvSpPr>
        <p:spPr>
          <a:xfrm>
            <a:off x="5311080" y="2645280"/>
            <a:ext cx="3680280" cy="15674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mystery2(int* xp,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int* yp){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temp = *xp;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*xp =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*yp = temp;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5" name="TextBox 10"/>
          <p:cNvSpPr/>
          <p:nvPr/>
        </p:nvSpPr>
        <p:spPr>
          <a:xfrm>
            <a:off x="495360" y="5562720"/>
            <a:ext cx="6895800" cy="83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Exercise: </a:t>
            </a: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What do each of these programs do? Do they do the same thing?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47" dur="indefinite" restart="never" nodeType="tmRoot">
          <p:childTnLst>
            <p:seq>
              <p:cTn id="148" dur="indefinite" nodeType="mainSeq">
                <p:childTnLst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Comparin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Programs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67" name="Rectangle 3"/>
          <p:cNvSpPr/>
          <p:nvPr/>
        </p:nvSpPr>
        <p:spPr>
          <a:xfrm>
            <a:off x="495360" y="2645280"/>
            <a:ext cx="3295800" cy="15674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mystery1(int* xp,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int* yp){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*xp = *xp +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*yp = *xp -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*xp = *xp –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68" name="Rectangle 4"/>
          <p:cNvSpPr/>
          <p:nvPr/>
        </p:nvSpPr>
        <p:spPr>
          <a:xfrm>
            <a:off x="5311080" y="2645280"/>
            <a:ext cx="3295800" cy="15674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mystery2(int* xp,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int* yp){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temp = *xp;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*xp =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*yp = temp;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69" name="Group 12"/>
          <p:cNvGrpSpPr/>
          <p:nvPr/>
        </p:nvGrpSpPr>
        <p:grpSpPr>
          <a:xfrm>
            <a:off x="303480" y="4985280"/>
            <a:ext cx="801360" cy="369720"/>
            <a:chOff x="303480" y="4985280"/>
            <a:chExt cx="801360" cy="369720"/>
          </a:xfrm>
        </p:grpSpPr>
        <p:cxnSp>
          <p:nvCxnSpPr>
            <p:cNvPr id="170" name="Straight Arrow Connector 13"/>
            <p:cNvCxnSpPr/>
            <p:nvPr/>
          </p:nvCxnSpPr>
          <p:spPr>
            <a:xfrm>
              <a:off x="647640" y="5176800"/>
              <a:ext cx="45756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71" name="TextBox 14"/>
            <p:cNvSpPr/>
            <p:nvPr/>
          </p:nvSpPr>
          <p:spPr>
            <a:xfrm>
              <a:off x="303480" y="4985280"/>
              <a:ext cx="4222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xp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72" name="Rectangle 17"/>
          <p:cNvSpPr/>
          <p:nvPr/>
        </p:nvSpPr>
        <p:spPr>
          <a:xfrm>
            <a:off x="1123920" y="577080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3" name="Rectangle 19"/>
          <p:cNvSpPr/>
          <p:nvPr/>
        </p:nvSpPr>
        <p:spPr>
          <a:xfrm>
            <a:off x="1143000" y="481212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174" name="Straight Arrow Connector 20"/>
          <p:cNvCxnSpPr/>
          <p:nvPr/>
        </p:nvCxnSpPr>
        <p:spPr>
          <a:xfrm>
            <a:off x="647640" y="6143400"/>
            <a:ext cx="457560" cy="360"/>
          </a:xfrm>
          <a:prstGeom prst="straightConnector1">
            <a:avLst/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175" name="TextBox 21"/>
          <p:cNvSpPr/>
          <p:nvPr/>
        </p:nvSpPr>
        <p:spPr>
          <a:xfrm>
            <a:off x="303480" y="5933520"/>
            <a:ext cx="4222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6" name="Rectangle 23"/>
          <p:cNvSpPr/>
          <p:nvPr/>
        </p:nvSpPr>
        <p:spPr>
          <a:xfrm>
            <a:off x="1143000" y="4419720"/>
            <a:ext cx="2285640" cy="22856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77" name="Rectangle 24"/>
          <p:cNvSpPr/>
          <p:nvPr/>
        </p:nvSpPr>
        <p:spPr>
          <a:xfrm>
            <a:off x="1131840" y="480780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60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8" name="Rectangle 25"/>
          <p:cNvSpPr/>
          <p:nvPr/>
        </p:nvSpPr>
        <p:spPr>
          <a:xfrm>
            <a:off x="1138320" y="577548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79" name="Rectangle 26"/>
          <p:cNvSpPr/>
          <p:nvPr/>
        </p:nvSpPr>
        <p:spPr>
          <a:xfrm>
            <a:off x="1143000" y="480168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0" name="TextBox 29"/>
          <p:cNvSpPr/>
          <p:nvPr/>
        </p:nvSpPr>
        <p:spPr>
          <a:xfrm>
            <a:off x="4062240" y="4401720"/>
            <a:ext cx="689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temp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1" name="Rectangle 30"/>
          <p:cNvSpPr/>
          <p:nvPr/>
        </p:nvSpPr>
        <p:spPr>
          <a:xfrm>
            <a:off x="4742280" y="4422240"/>
            <a:ext cx="88920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82" name="Group 18"/>
          <p:cNvGrpSpPr/>
          <p:nvPr/>
        </p:nvGrpSpPr>
        <p:grpSpPr>
          <a:xfrm>
            <a:off x="5150880" y="4985280"/>
            <a:ext cx="801360" cy="369720"/>
            <a:chOff x="5150880" y="4985280"/>
            <a:chExt cx="801360" cy="369720"/>
          </a:xfrm>
        </p:grpSpPr>
        <p:cxnSp>
          <p:nvCxnSpPr>
            <p:cNvPr id="183" name="Straight Arrow Connector 22"/>
            <p:cNvCxnSpPr/>
            <p:nvPr/>
          </p:nvCxnSpPr>
          <p:spPr>
            <a:xfrm>
              <a:off x="5495040" y="5176800"/>
              <a:ext cx="45756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84" name="TextBox 27"/>
            <p:cNvSpPr/>
            <p:nvPr/>
          </p:nvSpPr>
          <p:spPr>
            <a:xfrm>
              <a:off x="5150880" y="4985280"/>
              <a:ext cx="42228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xp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85" name="Rectangle 28"/>
          <p:cNvSpPr/>
          <p:nvPr/>
        </p:nvSpPr>
        <p:spPr>
          <a:xfrm>
            <a:off x="5971320" y="577080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6" name="Rectangle 31"/>
          <p:cNvSpPr/>
          <p:nvPr/>
        </p:nvSpPr>
        <p:spPr>
          <a:xfrm>
            <a:off x="5990400" y="481212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cxnSp>
        <p:nvCxnSpPr>
          <p:cNvPr id="187" name="Straight Arrow Connector 32"/>
          <p:cNvCxnSpPr/>
          <p:nvPr/>
        </p:nvCxnSpPr>
        <p:spPr>
          <a:xfrm>
            <a:off x="5495040" y="6143400"/>
            <a:ext cx="457560" cy="360"/>
          </a:xfrm>
          <a:prstGeom prst="straightConnector1">
            <a:avLst/>
          </a:prstGeom>
          <a:ln>
            <a:solidFill>
              <a:srgbClr val="000000"/>
            </a:solidFill>
            <a:round/>
            <a:tailEnd len="med" type="triangle" w="med"/>
          </a:ln>
        </p:spPr>
      </p:cxnSp>
      <p:sp>
        <p:nvSpPr>
          <p:cNvPr id="188" name="TextBox 33"/>
          <p:cNvSpPr/>
          <p:nvPr/>
        </p:nvSpPr>
        <p:spPr>
          <a:xfrm>
            <a:off x="5150880" y="5933520"/>
            <a:ext cx="4222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89" name="Rectangle 34"/>
          <p:cNvSpPr/>
          <p:nvPr/>
        </p:nvSpPr>
        <p:spPr>
          <a:xfrm>
            <a:off x="5990400" y="4419720"/>
            <a:ext cx="2285640" cy="22856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0" name="Rectangle 36"/>
          <p:cNvSpPr/>
          <p:nvPr/>
        </p:nvSpPr>
        <p:spPr>
          <a:xfrm>
            <a:off x="5985720" y="577548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1" name="Rectangle 37"/>
          <p:cNvSpPr/>
          <p:nvPr/>
        </p:nvSpPr>
        <p:spPr>
          <a:xfrm>
            <a:off x="5979240" y="480168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47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3" dur="indefinite" restart="never" nodeType="tmRoot">
          <p:childTnLst>
            <p:seq>
              <p:cTn id="154" dur="indefinite" nodeType="mainSeq">
                <p:childTnLst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Comparin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Programs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93" name="Rectangle 3"/>
          <p:cNvSpPr/>
          <p:nvPr/>
        </p:nvSpPr>
        <p:spPr>
          <a:xfrm>
            <a:off x="495360" y="2645280"/>
            <a:ext cx="3295800" cy="15674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mystery1(int* xp,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int* yp){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*xp = *xp +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*yp = *xp -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*xp = *xp –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4" name="Rectangle 4"/>
          <p:cNvSpPr/>
          <p:nvPr/>
        </p:nvSpPr>
        <p:spPr>
          <a:xfrm>
            <a:off x="5311080" y="2645280"/>
            <a:ext cx="3295800" cy="15674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mystery2(int* xp,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int* yp){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temp = *xp;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*xp = *yp;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*yp = temp;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195" name="Group 12"/>
          <p:cNvGrpSpPr/>
          <p:nvPr/>
        </p:nvGrpSpPr>
        <p:grpSpPr>
          <a:xfrm>
            <a:off x="9360" y="4985280"/>
            <a:ext cx="1163880" cy="369720"/>
            <a:chOff x="9360" y="4985280"/>
            <a:chExt cx="1163880" cy="369720"/>
          </a:xfrm>
        </p:grpSpPr>
        <p:cxnSp>
          <p:nvCxnSpPr>
            <p:cNvPr id="196" name="Straight Arrow Connector 13"/>
            <p:cNvCxnSpPr/>
            <p:nvPr/>
          </p:nvCxnSpPr>
          <p:spPr>
            <a:xfrm>
              <a:off x="716040" y="5176800"/>
              <a:ext cx="45756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197" name="TextBox 14"/>
            <p:cNvSpPr/>
            <p:nvPr/>
          </p:nvSpPr>
          <p:spPr>
            <a:xfrm>
              <a:off x="9360" y="4985280"/>
              <a:ext cx="7905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 anchorCtr="1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xp, yp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198" name="Rectangle 19"/>
          <p:cNvSpPr/>
          <p:nvPr/>
        </p:nvSpPr>
        <p:spPr>
          <a:xfrm>
            <a:off x="1211400" y="481212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99" name="Rectangle 23"/>
          <p:cNvSpPr/>
          <p:nvPr/>
        </p:nvSpPr>
        <p:spPr>
          <a:xfrm>
            <a:off x="1211400" y="4419720"/>
            <a:ext cx="2285640" cy="22856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0" name="Rectangle 24"/>
          <p:cNvSpPr/>
          <p:nvPr/>
        </p:nvSpPr>
        <p:spPr>
          <a:xfrm>
            <a:off x="1211400" y="480312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26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1" name="Rectangle 25"/>
          <p:cNvSpPr/>
          <p:nvPr/>
        </p:nvSpPr>
        <p:spPr>
          <a:xfrm>
            <a:off x="1225440" y="480312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0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2" name="TextBox 29"/>
          <p:cNvSpPr/>
          <p:nvPr/>
        </p:nvSpPr>
        <p:spPr>
          <a:xfrm>
            <a:off x="4092840" y="4439520"/>
            <a:ext cx="68904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temp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3" name="Rectangle 30"/>
          <p:cNvSpPr/>
          <p:nvPr/>
        </p:nvSpPr>
        <p:spPr>
          <a:xfrm>
            <a:off x="4757040" y="4439520"/>
            <a:ext cx="88920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204" name="Group 18"/>
          <p:cNvGrpSpPr/>
          <p:nvPr/>
        </p:nvGrpSpPr>
        <p:grpSpPr>
          <a:xfrm>
            <a:off x="4774320" y="4985280"/>
            <a:ext cx="1163880" cy="369720"/>
            <a:chOff x="4774320" y="4985280"/>
            <a:chExt cx="1163880" cy="369720"/>
          </a:xfrm>
        </p:grpSpPr>
        <p:cxnSp>
          <p:nvCxnSpPr>
            <p:cNvPr id="205" name="Straight Arrow Connector 22"/>
            <p:cNvCxnSpPr/>
            <p:nvPr/>
          </p:nvCxnSpPr>
          <p:spPr>
            <a:xfrm>
              <a:off x="5481000" y="5176800"/>
              <a:ext cx="457560" cy="360"/>
            </a:xfrm>
            <a:prstGeom prst="straightConnector1">
              <a:avLst/>
            </a:prstGeom>
            <a:ln>
              <a:solidFill>
                <a:srgbClr val="000000"/>
              </a:solidFill>
              <a:round/>
              <a:tailEnd len="med" type="triangle" w="med"/>
            </a:ln>
          </p:spPr>
        </p:cxnSp>
        <p:sp>
          <p:nvSpPr>
            <p:cNvPr id="206" name="TextBox 27"/>
            <p:cNvSpPr/>
            <p:nvPr/>
          </p:nvSpPr>
          <p:spPr>
            <a:xfrm>
              <a:off x="4774320" y="4985280"/>
              <a:ext cx="790560" cy="369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 anchorCtr="1">
              <a:spAutoFit/>
            </a:bodyPr>
            <a:p>
              <a:pPr algn="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Arial"/>
                </a:rPr>
                <a:t>xp, yp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sp>
        <p:nvSpPr>
          <p:cNvPr id="207" name="Rectangle 28"/>
          <p:cNvSpPr/>
          <p:nvPr/>
        </p:nvSpPr>
        <p:spPr>
          <a:xfrm>
            <a:off x="5976720" y="481212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08" name="Rectangle 31"/>
          <p:cNvSpPr/>
          <p:nvPr/>
        </p:nvSpPr>
        <p:spPr>
          <a:xfrm>
            <a:off x="5976720" y="4419720"/>
            <a:ext cx="2285640" cy="228564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09" name="Rectangle 2"/>
          <p:cNvSpPr/>
          <p:nvPr/>
        </p:nvSpPr>
        <p:spPr>
          <a:xfrm>
            <a:off x="1218240" y="4812120"/>
            <a:ext cx="2285640" cy="369000"/>
          </a:xfrm>
          <a:prstGeom prst="rect">
            <a:avLst/>
          </a:prstGeom>
          <a:gradFill rotWithShape="0">
            <a:gsLst>
              <a:gs pos="0">
                <a:srgbClr val="b4adc8"/>
              </a:gs>
              <a:gs pos="45000">
                <a:srgbClr val="c3bbd8"/>
              </a:gs>
              <a:gs pos="100000">
                <a:srgbClr val="dddaea"/>
              </a:gs>
            </a:gsLst>
            <a:path path="circle">
              <a:fillToRect l="50000" t="50000" r="50000" b="50000"/>
            </a:path>
          </a:gradFill>
          <a:ln>
            <a:solidFill>
              <a:srgbClr val="521b92"/>
            </a:solidFill>
            <a:rou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13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09" dur="indefinite" restart="never" nodeType="tmRoot">
          <p:childTnLst>
            <p:seq>
              <p:cTn id="210" dur="indefinite" nodeType="mainSeq"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Optimizati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on Blocker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1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1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Aliasing: Two different references to a single location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Easy to happen in C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Develop habit of introducing local variables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To accumulate within loops, for example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Your way of telling the compiler not to check for aliasing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Example: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Summing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Matrix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Rows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13" name="Rectangle 3"/>
          <p:cNvSpPr/>
          <p:nvPr/>
        </p:nvSpPr>
        <p:spPr>
          <a:xfrm>
            <a:off x="457200" y="4571280"/>
            <a:ext cx="4038120" cy="159840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 sum_rows1 inner loop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.L4: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movl   (%rax), %edx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addl    %edx, (%rsi,%r10,4)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addq    $4, %rax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decq    %rcx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jne     .L3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4" name="Rectangle 7"/>
          <p:cNvSpPr/>
          <p:nvPr/>
        </p:nvSpPr>
        <p:spPr>
          <a:xfrm>
            <a:off x="457200" y="1634040"/>
            <a:ext cx="4038120" cy="26755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Sum rows of nxn matrix a, store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in vector sums                 */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sum_rows1(int* a, int* sums,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 int n)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(int i = 0; i &lt; n; i++)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sums[i] = 0;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 (long j = 0; j &lt; n; j++){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sums[i] += a[i*n + j];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5" name="Rectangle 7"/>
          <p:cNvSpPr/>
          <p:nvPr/>
        </p:nvSpPr>
        <p:spPr>
          <a:xfrm>
            <a:off x="4648320" y="1634040"/>
            <a:ext cx="4038120" cy="267552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Sum rows of nxn matrix a, store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in vector sums                 */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sum_rows2(int* a, int* sums,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 int n)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(int i = 0; i &lt; n; i++)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4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int val = 0;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 (long j = 0; j &lt; n; j++){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</a:t>
            </a:r>
            <a:r>
              <a:rPr b="1" lang="en-US" sz="14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val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+= a[i*n + j];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4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sums[i] = val;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16" name="Rectangle 8"/>
          <p:cNvSpPr/>
          <p:nvPr/>
        </p:nvSpPr>
        <p:spPr>
          <a:xfrm>
            <a:off x="4648320" y="4571280"/>
            <a:ext cx="4038120" cy="159840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 sum_rows2 inner loop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.L10: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addl   (%rdx), %eax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addq    $4, %rdx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decq    %rcx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jne     .L3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217" name="Picture 5" descr="Graphical user interface, application, table, Excel&#10;&#10;Description automatically generated"/>
          <p:cNvPicPr/>
          <p:nvPr/>
        </p:nvPicPr>
        <p:blipFill>
          <a:blip r:embed="rId1"/>
          <a:stretch/>
        </p:blipFill>
        <p:spPr>
          <a:xfrm>
            <a:off x="4641840" y="4538160"/>
            <a:ext cx="4074480" cy="2166840"/>
          </a:xfrm>
          <a:prstGeom prst="rect">
            <a:avLst/>
          </a:prstGeom>
          <a:noFill/>
          <a:ln w="0">
            <a:noFill/>
          </a:ln>
        </p:spPr>
      </p:pic>
      <p:pic>
        <p:nvPicPr>
          <p:cNvPr id="218" name="Picture 11" descr="Chart, line chart&#10;&#10;Description automatically generated"/>
          <p:cNvPicPr/>
          <p:nvPr/>
        </p:nvPicPr>
        <p:blipFill>
          <a:blip r:embed="rId2"/>
          <a:stretch/>
        </p:blipFill>
        <p:spPr>
          <a:xfrm>
            <a:off x="427320" y="4542120"/>
            <a:ext cx="4068360" cy="216324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219" name="Right Arrow 9"/>
          <p:cNvSpPr/>
          <p:nvPr/>
        </p:nvSpPr>
        <p:spPr>
          <a:xfrm flipH="1" rot="16200000">
            <a:off x="2171520" y="4183920"/>
            <a:ext cx="380520" cy="456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20" name="Right Arrow 10"/>
          <p:cNvSpPr/>
          <p:nvPr/>
        </p:nvSpPr>
        <p:spPr>
          <a:xfrm flipH="1" rot="16200000">
            <a:off x="6477120" y="4170240"/>
            <a:ext cx="380520" cy="456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45" dur="indefinite" restart="never" nodeType="tmRoot">
          <p:childTnLst>
            <p:seq>
              <p:cTn id="246" dur="indefinite" nodeType="mainSeq">
                <p:childTnLst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Under the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Abstractio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 Barrier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4" name="Rectangle 4"/>
          <p:cNvSpPr/>
          <p:nvPr/>
        </p:nvSpPr>
        <p:spPr>
          <a:xfrm>
            <a:off x="602640" y="1758240"/>
            <a:ext cx="2261160" cy="2514240"/>
          </a:xfrm>
          <a:prstGeom prst="rect">
            <a:avLst/>
          </a:prstGeom>
          <a:solidFill>
            <a:srgbClr val="f8f6d9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63360" rIns="63360" tIns="63360" bIns="63360" anchor="t">
            <a:no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#include&lt;stdio.h&gt;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int main(int argc, 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       char ** argv){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printf("Hello world!\n");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  return 0;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  <a:ea typeface="Monaco"/>
              </a:rPr>
              <a:t>}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5" name="Rectangle 4"/>
          <p:cNvSpPr/>
          <p:nvPr/>
        </p:nvSpPr>
        <p:spPr>
          <a:xfrm>
            <a:off x="2136240" y="3009960"/>
            <a:ext cx="2261160" cy="2514240"/>
          </a:xfrm>
          <a:prstGeom prst="rect">
            <a:avLst/>
          </a:prstGeom>
          <a:solidFill>
            <a:srgbClr val="f8f6d9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63360" rIns="63360" tIns="63360" bIns="6336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pushq   %rbp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    %rsp, %rbp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subq  $32, %rsp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leaq  L_.str(%rip), %rax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  $0, -4(%rbp)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  %edi, -8(%rbp)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  %rsi, -16(%rbp)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  %rax, %rdi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movb  $0, %al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callq _printf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xorl  %ecx, %ecx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  %eax, -20(%rbp) 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movl  %ecx, %eax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addq  $32, %rsp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popq  %rbp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retq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0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96" name="Rectangle 4"/>
          <p:cNvSpPr/>
          <p:nvPr/>
        </p:nvSpPr>
        <p:spPr>
          <a:xfrm>
            <a:off x="3834720" y="4267080"/>
            <a:ext cx="2261160" cy="2514240"/>
          </a:xfrm>
          <a:prstGeom prst="rect">
            <a:avLst/>
          </a:prstGeom>
          <a:solidFill>
            <a:srgbClr val="f8f6d9"/>
          </a:solidFill>
          <a:ln w="635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63360" rIns="63360" tIns="63360" bIns="63360" anchor="t">
            <a:noAutofit/>
          </a:bodyPr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55 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48 89 e5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83 ec 20 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8d 05 25 00 00 00 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c7 45 fc 00 00 00 00 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89 7d f8 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89 75 f0 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89 c7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b0 00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e8 00 00 00 00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31 c9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89 45 ec 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89 c8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48 83 c4 20 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5d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c3</a:t>
            </a:r>
            <a:endParaRPr b="0" lang="en-US" sz="1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pic>
        <p:nvPicPr>
          <p:cNvPr id="97" name="Picture 13" descr="A diagram of a computer&#10;&#10;Description automatically generated"/>
          <p:cNvPicPr/>
          <p:nvPr/>
        </p:nvPicPr>
        <p:blipFill>
          <a:blip r:embed="rId1"/>
          <a:srcRect l="0" t="758" r="0" b="0"/>
          <a:stretch/>
        </p:blipFill>
        <p:spPr>
          <a:xfrm>
            <a:off x="5260680" y="1758240"/>
            <a:ext cx="3280320" cy="249516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Limitations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of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Optimizing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Compilers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Must not cause any change in program behavior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Often prevents optimizations that would only affect behavior under pathological conditions.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Data ranges may be more limited than variable type suggests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Compiler cannot know run-time inputs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When in doubt, the compiler must be conservative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Most analysis is performed only within procedures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Whole-program analysis is too expensive in most cases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Newer versions of </a:t>
            </a: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gcc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do inter-procedural analysis within files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61" dur="indefinite" restart="never" nodeType="tmRoot">
          <p:childTnLst>
            <p:seq>
              <p:cTn id="262" dur="indefinite" nodeType="mainSeq">
                <p:childTnLst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2: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Procedure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Calls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24" name="Rectangle 3"/>
          <p:cNvSpPr/>
          <p:nvPr/>
        </p:nvSpPr>
        <p:spPr>
          <a:xfrm>
            <a:off x="1219320" y="2565360"/>
            <a:ext cx="2735640" cy="13212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long f1();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long f2(){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return f1() + f1();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5" name="Rectangle 4"/>
          <p:cNvSpPr/>
          <p:nvPr/>
        </p:nvSpPr>
        <p:spPr>
          <a:xfrm>
            <a:off x="5523840" y="2565360"/>
            <a:ext cx="2774520" cy="13212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long f1();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long f2(){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return 2*f1();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6" name="Right Arrow 5"/>
          <p:cNvSpPr/>
          <p:nvPr/>
        </p:nvSpPr>
        <p:spPr>
          <a:xfrm>
            <a:off x="4343400" y="3098880"/>
            <a:ext cx="914040" cy="3805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27" name="TextBox 6"/>
          <p:cNvSpPr/>
          <p:nvPr/>
        </p:nvSpPr>
        <p:spPr>
          <a:xfrm>
            <a:off x="4507200" y="2543400"/>
            <a:ext cx="490680" cy="7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4000" strike="noStrike" u="none">
                <a:solidFill>
                  <a:schemeClr val="accent1"/>
                </a:solidFill>
                <a:effectLst/>
                <a:uFillTx/>
                <a:latin typeface="Arial"/>
              </a:rPr>
              <a:t>?</a:t>
            </a:r>
            <a:endParaRPr b="0" lang="en-US" sz="40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2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Consider the following two functions. What do each of these programs do? Do they do the same thing?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Optimizati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on Blocker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2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Compiler treats procedure calls as black boxes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Unknown side-effects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strlen</a:t>
            </a: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may not always return the same value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Alternatives: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Do your own code motion (necessary here)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Use inline keyword when declaring functions 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gcc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 will optimize within a single file with 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–O1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Example: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Lowering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Case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2" name="Rectangle 2"/>
          <p:cNvSpPr/>
          <p:nvPr/>
        </p:nvSpPr>
        <p:spPr>
          <a:xfrm>
            <a:off x="457200" y="1638720"/>
            <a:ext cx="4038120" cy="20289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lower(char* s){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i;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(i = 0; i &lt; strlen(s); i++){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if (s[i] &gt;= 'A' &amp;&amp; s[i] &lt;= 'Z'){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s[i] -= ('A' - 'a');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33" name="Chart 7"/>
          <p:cNvGraphicFramePr/>
          <p:nvPr/>
        </p:nvGraphicFramePr>
        <p:xfrm>
          <a:off x="457200" y="3831480"/>
          <a:ext cx="4038120" cy="2559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234" name="Rectangle 8"/>
          <p:cNvSpPr/>
          <p:nvPr/>
        </p:nvSpPr>
        <p:spPr>
          <a:xfrm>
            <a:off x="4648320" y="1628640"/>
            <a:ext cx="4038120" cy="20289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lower(char* s){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i;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len = strlen(s);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(i = 0; i &lt; len; i++){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if (s[i] &gt;= 'A' &amp;&amp; s[i] &lt;= 'Z'){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s[i] -= ('A' - 'a');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35" name="Chart 13"/>
          <p:cNvGraphicFramePr/>
          <p:nvPr/>
        </p:nvGraphicFramePr>
        <p:xfrm>
          <a:off x="4648320" y="3831480"/>
          <a:ext cx="4012560" cy="2555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6" name="Right Arrow 14"/>
          <p:cNvSpPr/>
          <p:nvPr/>
        </p:nvSpPr>
        <p:spPr>
          <a:xfrm flipH="1" rot="16200000">
            <a:off x="2171520" y="3556800"/>
            <a:ext cx="380520" cy="456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37" name="Right Arrow 15"/>
          <p:cNvSpPr/>
          <p:nvPr/>
        </p:nvSpPr>
        <p:spPr>
          <a:xfrm flipH="1" rot="16200000">
            <a:off x="6477120" y="3543120"/>
            <a:ext cx="380520" cy="456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1" dur="indefinite" restart="never" nodeType="tmRoot">
          <p:childTnLst>
            <p:seq>
              <p:cTn id="272" dur="indefinite" nodeType="mainSeq">
                <p:childTnLst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Machine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Independe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Optimizati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Compilers optimize assembly code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Dead code elimination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 motion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Factoring out common subexpressions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Loop elimination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Reduction in Strength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Optimization blockers: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Aliasing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Use local variables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Procedure calls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them yourself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Table 3"/>
          <p:cNvGraphicFramePr/>
          <p:nvPr/>
        </p:nvGraphicFramePr>
        <p:xfrm>
          <a:off x="444600" y="5059080"/>
          <a:ext cx="8229240" cy="119340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87000"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22.68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20.02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19.98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20.18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11.14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Code-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Level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Optimizati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42" name="Group 49"/>
          <p:cNvGraphicFramePr/>
          <p:nvPr/>
        </p:nvGraphicFramePr>
        <p:xfrm>
          <a:off x="444600" y="4669920"/>
          <a:ext cx="8229240" cy="77760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90240"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Method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Integer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Double FP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Operation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43" name="TextBox 5"/>
          <p:cNvSpPr/>
          <p:nvPr/>
        </p:nvSpPr>
        <p:spPr>
          <a:xfrm>
            <a:off x="594000" y="6287400"/>
            <a:ext cx="7931880" cy="36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Exercise: </a:t>
            </a: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how could you optimize this code to get even better performance?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4" name="Rectangle 4"/>
          <p:cNvSpPr/>
          <p:nvPr/>
        </p:nvSpPr>
        <p:spPr>
          <a:xfrm>
            <a:off x="1591920" y="1752480"/>
            <a:ext cx="6332400" cy="25830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combine1(vec* v, data_t* dest){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*dest = IDENT;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for(long i = 0; i &lt; vec_length(v); i++) 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data_t* val = get_vec_elem(v, i);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*dest = *dest OP *val;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Exercise: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Code-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Level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Optimizati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46" name="TextBox 4"/>
          <p:cNvSpPr/>
          <p:nvPr/>
        </p:nvSpPr>
        <p:spPr>
          <a:xfrm>
            <a:off x="1783080" y="5429160"/>
            <a:ext cx="5899680" cy="120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Accumulate in temporary variable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Move vec_length out of loop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marL="285840" indent="-285840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Avoid extra bounds check on each cycle</a:t>
            </a:r>
            <a:endParaRPr b="0" lang="en-US" sz="2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7" name="Rectangle 4"/>
          <p:cNvSpPr/>
          <p:nvPr/>
        </p:nvSpPr>
        <p:spPr>
          <a:xfrm>
            <a:off x="0" y="1599120"/>
            <a:ext cx="4825080" cy="36910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combine1(vec* v, data_t*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dest){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*dest = IDENT;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for(long i=0;i&lt;vec_length(v);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i++){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data_t* val=get_vec_elem(v,i);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*dest = *dest OP *val;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8" name="Rectangle 4"/>
          <p:cNvSpPr/>
          <p:nvPr/>
        </p:nvSpPr>
        <p:spPr>
          <a:xfrm>
            <a:off x="4749480" y="1599120"/>
            <a:ext cx="4825080" cy="36910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combine2(vec* v, data_t*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dest){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data_t x 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= IDENT;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for(long i=0; i&lt;vec_length(v);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i++){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data_t* val=get_vec_elem(v,i);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x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=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x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OP *val;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*dest = x;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49" name="Rectangle 4"/>
          <p:cNvSpPr/>
          <p:nvPr/>
        </p:nvSpPr>
        <p:spPr>
          <a:xfrm>
            <a:off x="4749480" y="1585800"/>
            <a:ext cx="4825080" cy="36910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combine2(vec* v, data_t*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dest){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data_t x 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= IDENT;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long length = vec_length(v);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for(long i=0; i&lt;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length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 i++){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data_t* val=get_vec_elem(v,i);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x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=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x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OP val;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*dest = x;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0" name="Rectangle 4"/>
          <p:cNvSpPr/>
          <p:nvPr/>
        </p:nvSpPr>
        <p:spPr>
          <a:xfrm>
            <a:off x="4749480" y="1592280"/>
            <a:ext cx="4586760" cy="36910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combine2(vec* v, data_t*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 dest){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  data_t x 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= IDENT;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long length = vec_length(v);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data_t *d=get_vec_elem(v,0);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for(long i=0; i&lt;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length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 i++){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x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=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x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OP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d[i]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*dest = x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1" name="Rectangle 2"/>
          <p:cNvSpPr/>
          <p:nvPr/>
        </p:nvSpPr>
        <p:spPr>
          <a:xfrm>
            <a:off x="980280" y="5429160"/>
            <a:ext cx="7619760" cy="1352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52" name="Rectangle 3"/>
          <p:cNvSpPr/>
          <p:nvPr/>
        </p:nvSpPr>
        <p:spPr>
          <a:xfrm>
            <a:off x="4749480" y="1472760"/>
            <a:ext cx="5232600" cy="3845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53" name="Right Arrow 7"/>
          <p:cNvSpPr/>
          <p:nvPr/>
        </p:nvSpPr>
        <p:spPr>
          <a:xfrm flipH="1" rot="10800000">
            <a:off x="4571640" y="2939040"/>
            <a:ext cx="380520" cy="456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81" dur="indefinite" restart="never" nodeType="tmRoot">
          <p:childTnLst>
            <p:seq>
              <p:cTn id="282" dur="indefinite" nodeType="mainSeq">
                <p:childTnLst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nodeType="click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nodeType="withEffect" fill="hold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Code-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Level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Optimizati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ons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55" name="Group 49"/>
          <p:cNvGraphicFramePr/>
          <p:nvPr/>
        </p:nvGraphicFramePr>
        <p:xfrm>
          <a:off x="450000" y="4689360"/>
          <a:ext cx="8229240" cy="195444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90240"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Method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Integer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Double FP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Operation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22.68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20.02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19.98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20.18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11.14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1.27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6" name="Rectangle 4"/>
          <p:cNvSpPr/>
          <p:nvPr/>
        </p:nvSpPr>
        <p:spPr>
          <a:xfrm>
            <a:off x="1600200" y="1523880"/>
            <a:ext cx="5119920" cy="28602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combine2(vec* v, data_t* dest){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data_t x 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= IDENT;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long length = vec_length(v);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data_t* d = get_vec_element(v,0);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for(long i = 0; i &lt;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length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 i++){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x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=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x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OP </a:t>
            </a:r>
            <a:r>
              <a:rPr b="1" lang="en-US" sz="18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d[i]</a:t>
            </a: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*dest = x;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Loop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Unrolling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58" name="Rectangle 7"/>
          <p:cNvSpPr/>
          <p:nvPr/>
        </p:nvSpPr>
        <p:spPr>
          <a:xfrm>
            <a:off x="2324160" y="1567800"/>
            <a:ext cx="4495320" cy="15984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psum1(int a[],int sums[],int n){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i;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sums[0] = a[0];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for(i = 1; i &lt; n; i++){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sums[i] = sums[i-1] + a[i];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59" name="Right Arrow 7"/>
          <p:cNvSpPr/>
          <p:nvPr/>
        </p:nvSpPr>
        <p:spPr>
          <a:xfrm rot="5400000">
            <a:off x="4415760" y="3114000"/>
            <a:ext cx="312840" cy="5626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260" name="Rectangle 7"/>
          <p:cNvSpPr/>
          <p:nvPr/>
        </p:nvSpPr>
        <p:spPr>
          <a:xfrm>
            <a:off x="2324160" y="3657600"/>
            <a:ext cx="4495320" cy="24598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psum2(int a[],int sums[],int n){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i;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sums[0] = a[0];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for(i = 1; </a:t>
            </a:r>
            <a:r>
              <a:rPr b="1" lang="en-US" sz="14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i &lt; n-1; i+=2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    sums[i]   = sums[i-1] + a[i];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    sums[i+1] = sums[i] + a[i+1];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  if (i &lt; n){ // handle odd #iterations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    sums[i] = sum[i-1] + a[i];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261" name="Right Arrow 12"/>
          <p:cNvSpPr/>
          <p:nvPr/>
        </p:nvSpPr>
        <p:spPr>
          <a:xfrm rot="5400000">
            <a:off x="4415760" y="6114600"/>
            <a:ext cx="312840" cy="5626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07" dur="indefinite" restart="never" nodeType="tmRoot">
          <p:childTnLst>
            <p:seq>
              <p:cTn id="308" dur="indefinite" nodeType="mainSeq">
                <p:childTnLst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Combine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with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Unrolling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3" name="Rectangle 4"/>
          <p:cNvSpPr/>
          <p:nvPr/>
        </p:nvSpPr>
        <p:spPr>
          <a:xfrm>
            <a:off x="1641600" y="1509480"/>
            <a:ext cx="5411880" cy="37836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unroll2_combine(vec* v, data_t* dest){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long length = vec_length(v);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long limit = length-1;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data_t* d = get_vec_element(v,0);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data_t x = IDENT;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/* Combine 2 elements at a time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for(long i = 0; i &lt; limit; i+=2)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 = (x OP d[i]) OP d[i+1];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/* Finish any remaining elements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 (; i &lt; length; i++)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 = x OP d[i];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*dest = x;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264" name="Table 2"/>
          <p:cNvGraphicFramePr/>
          <p:nvPr/>
        </p:nvGraphicFramePr>
        <p:xfrm>
          <a:off x="436320" y="6006960"/>
          <a:ext cx="8229240" cy="77436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87000"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Latency Bound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5" name="Group 49"/>
          <p:cNvGraphicFramePr/>
          <p:nvPr/>
        </p:nvGraphicFramePr>
        <p:xfrm>
          <a:off x="436320" y="4067280"/>
          <a:ext cx="8229240" cy="232704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90240"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Method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Integer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Double FP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Operation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22.68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20.02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19.98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20.18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11.14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1.27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Unroll 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9" dur="indefinite" restart="never" nodeType="tmRoot">
          <p:childTnLst>
            <p:seq>
              <p:cTn id="320" dur="indefinite" nodeType="mainSeq">
                <p:childTnLst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Technique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 for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Improving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Performan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ce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Use better algorithms/data structures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Compile to efficient byte code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Write code that compiles to efficient byte code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AutoNum type="arabicPeriod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Parallelize your execution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cxnSp>
        <p:nvCxnSpPr>
          <p:cNvPr id="100" name="Straight Connector 4"/>
          <p:cNvCxnSpPr/>
          <p:nvPr/>
        </p:nvCxnSpPr>
        <p:spPr>
          <a:xfrm>
            <a:off x="457200" y="1828800"/>
            <a:ext cx="5791320" cy="360"/>
          </a:xfrm>
          <a:prstGeom prst="straightConnector1">
            <a:avLst/>
          </a:prstGeom>
          <a:ln>
            <a:solidFill>
              <a:srgbClr val="521b92"/>
            </a:solidFill>
            <a:round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>
                <p:childTnLst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Reassocia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/>
          </p:nvPr>
        </p:nvSpPr>
        <p:spPr>
          <a:xfrm>
            <a:off x="304920" y="1676520"/>
            <a:ext cx="408384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 = (x OP d[i]) OP d[i+1];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268" name="PlaceHolder 3"/>
          <p:cNvSpPr>
            <a:spLocks noGrp="1"/>
          </p:cNvSpPr>
          <p:nvPr>
            <p:ph/>
          </p:nvPr>
        </p:nvSpPr>
        <p:spPr>
          <a:xfrm>
            <a:off x="4754880" y="1676520"/>
            <a:ext cx="408384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 fontScale="92500" lnSpcReduction="9999"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2"/>
                </a:solidFill>
                <a:effectLst/>
                <a:uFillTx/>
                <a:latin typeface="Courier New"/>
              </a:rPr>
              <a:t>x = x OP (d[i] OP d[i+1]);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pSp>
        <p:nvGrpSpPr>
          <p:cNvPr id="269" name="Group 49"/>
          <p:cNvGrpSpPr/>
          <p:nvPr/>
        </p:nvGrpSpPr>
        <p:grpSpPr>
          <a:xfrm>
            <a:off x="685800" y="2133720"/>
            <a:ext cx="3286080" cy="4571640"/>
            <a:chOff x="685800" y="2133720"/>
            <a:chExt cx="3286080" cy="4571640"/>
          </a:xfrm>
        </p:grpSpPr>
        <p:sp>
          <p:nvSpPr>
            <p:cNvPr id="270" name="AutoShape 5"/>
            <p:cNvSpPr/>
            <p:nvPr/>
          </p:nvSpPr>
          <p:spPr>
            <a:xfrm>
              <a:off x="685800" y="266688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1" name="Line 6"/>
            <p:cNvSpPr/>
            <p:nvPr/>
          </p:nvSpPr>
          <p:spPr>
            <a:xfrm>
              <a:off x="838080" y="243828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72" name="Line 7"/>
            <p:cNvSpPr/>
            <p:nvPr/>
          </p:nvSpPr>
          <p:spPr>
            <a:xfrm>
              <a:off x="1066680" y="243828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73" name="AutoShape 8"/>
            <p:cNvSpPr/>
            <p:nvPr/>
          </p:nvSpPr>
          <p:spPr>
            <a:xfrm>
              <a:off x="1083240" y="320040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4" name="Line 9"/>
            <p:cNvSpPr/>
            <p:nvPr/>
          </p:nvSpPr>
          <p:spPr>
            <a:xfrm>
              <a:off x="1235520" y="3047760"/>
              <a:ext cx="360" cy="15264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75" name="Line 10"/>
            <p:cNvSpPr/>
            <p:nvPr/>
          </p:nvSpPr>
          <p:spPr>
            <a:xfrm>
              <a:off x="1464120" y="297180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76" name="Freeform 15"/>
            <p:cNvSpPr/>
            <p:nvPr/>
          </p:nvSpPr>
          <p:spPr>
            <a:xfrm>
              <a:off x="990720" y="2971800"/>
              <a:ext cx="92160" cy="369000"/>
            </a:xfrm>
            <a:custGeom>
              <a:avLst/>
              <a:gdLst>
                <a:gd name="textAreaLeft" fmla="*/ 0 w 92160"/>
                <a:gd name="textAreaRight" fmla="*/ 92520 w 921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77" name="Rectangle 16"/>
            <p:cNvSpPr/>
            <p:nvPr/>
          </p:nvSpPr>
          <p:spPr>
            <a:xfrm>
              <a:off x="731880" y="2133720"/>
              <a:ext cx="22968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8" name="Rectangle 17"/>
            <p:cNvSpPr/>
            <p:nvPr/>
          </p:nvSpPr>
          <p:spPr>
            <a:xfrm>
              <a:off x="914400" y="2133720"/>
              <a:ext cx="32292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79" name="Rectangle 18"/>
            <p:cNvSpPr/>
            <p:nvPr/>
          </p:nvSpPr>
          <p:spPr>
            <a:xfrm>
              <a:off x="1311840" y="2666880"/>
              <a:ext cx="32292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80" name="AutoShape 15"/>
            <p:cNvSpPr/>
            <p:nvPr/>
          </p:nvSpPr>
          <p:spPr>
            <a:xfrm>
              <a:off x="1471320" y="373392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81" name="Line 16"/>
            <p:cNvSpPr/>
            <p:nvPr/>
          </p:nvSpPr>
          <p:spPr>
            <a:xfrm>
              <a:off x="1623600" y="3581280"/>
              <a:ext cx="360" cy="15228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82" name="Line 17"/>
            <p:cNvSpPr/>
            <p:nvPr/>
          </p:nvSpPr>
          <p:spPr>
            <a:xfrm>
              <a:off x="1852200" y="350496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83" name="Freeform 22"/>
            <p:cNvSpPr/>
            <p:nvPr/>
          </p:nvSpPr>
          <p:spPr>
            <a:xfrm>
              <a:off x="1372320" y="3505320"/>
              <a:ext cx="92160" cy="369000"/>
            </a:xfrm>
            <a:custGeom>
              <a:avLst/>
              <a:gdLst>
                <a:gd name="textAreaLeft" fmla="*/ 0 w 92160"/>
                <a:gd name="textAreaRight" fmla="*/ 92520 w 921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84" name="Rectangle 23"/>
            <p:cNvSpPr/>
            <p:nvPr/>
          </p:nvSpPr>
          <p:spPr>
            <a:xfrm>
              <a:off x="1699920" y="3200400"/>
              <a:ext cx="32292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85" name="AutoShape 20"/>
            <p:cNvSpPr/>
            <p:nvPr/>
          </p:nvSpPr>
          <p:spPr>
            <a:xfrm>
              <a:off x="1855800" y="426708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86" name="Line 21"/>
            <p:cNvSpPr/>
            <p:nvPr/>
          </p:nvSpPr>
          <p:spPr>
            <a:xfrm>
              <a:off x="2007720" y="4114800"/>
              <a:ext cx="360" cy="15228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87" name="Line 22"/>
            <p:cNvSpPr/>
            <p:nvPr/>
          </p:nvSpPr>
          <p:spPr>
            <a:xfrm>
              <a:off x="2236320" y="403848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88" name="Freeform 27"/>
            <p:cNvSpPr/>
            <p:nvPr/>
          </p:nvSpPr>
          <p:spPr>
            <a:xfrm>
              <a:off x="1760400" y="4038480"/>
              <a:ext cx="92160" cy="369000"/>
            </a:xfrm>
            <a:custGeom>
              <a:avLst/>
              <a:gdLst>
                <a:gd name="textAreaLeft" fmla="*/ 0 w 92160"/>
                <a:gd name="textAreaRight" fmla="*/ 92520 w 921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89" name="Rectangle 28"/>
            <p:cNvSpPr/>
            <p:nvPr/>
          </p:nvSpPr>
          <p:spPr>
            <a:xfrm>
              <a:off x="2084400" y="3733920"/>
              <a:ext cx="32292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3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90" name="AutoShape 25"/>
            <p:cNvSpPr/>
            <p:nvPr/>
          </p:nvSpPr>
          <p:spPr>
            <a:xfrm>
              <a:off x="2255040" y="480060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91" name="Line 26"/>
            <p:cNvSpPr/>
            <p:nvPr/>
          </p:nvSpPr>
          <p:spPr>
            <a:xfrm>
              <a:off x="2407320" y="4647960"/>
              <a:ext cx="360" cy="15264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92" name="Line 27"/>
            <p:cNvSpPr/>
            <p:nvPr/>
          </p:nvSpPr>
          <p:spPr>
            <a:xfrm>
              <a:off x="2635920" y="457200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93" name="Freeform 32"/>
            <p:cNvSpPr/>
            <p:nvPr/>
          </p:nvSpPr>
          <p:spPr>
            <a:xfrm>
              <a:off x="2144520" y="4572000"/>
              <a:ext cx="92160" cy="369000"/>
            </a:xfrm>
            <a:custGeom>
              <a:avLst/>
              <a:gdLst>
                <a:gd name="textAreaLeft" fmla="*/ 0 w 92160"/>
                <a:gd name="textAreaRight" fmla="*/ 92520 w 921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94" name="Rectangle 33"/>
            <p:cNvSpPr/>
            <p:nvPr/>
          </p:nvSpPr>
          <p:spPr>
            <a:xfrm>
              <a:off x="2483640" y="4267080"/>
              <a:ext cx="32292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95" name="AutoShape 30"/>
            <p:cNvSpPr/>
            <p:nvPr/>
          </p:nvSpPr>
          <p:spPr>
            <a:xfrm>
              <a:off x="2637360" y="533412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296" name="Line 31"/>
            <p:cNvSpPr/>
            <p:nvPr/>
          </p:nvSpPr>
          <p:spPr>
            <a:xfrm>
              <a:off x="2789640" y="5181480"/>
              <a:ext cx="360" cy="15228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97" name="Line 32"/>
            <p:cNvSpPr/>
            <p:nvPr/>
          </p:nvSpPr>
          <p:spPr>
            <a:xfrm>
              <a:off x="3018240" y="510516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98" name="Freeform 37"/>
            <p:cNvSpPr/>
            <p:nvPr/>
          </p:nvSpPr>
          <p:spPr>
            <a:xfrm>
              <a:off x="2543760" y="5105520"/>
              <a:ext cx="92160" cy="369000"/>
            </a:xfrm>
            <a:custGeom>
              <a:avLst/>
              <a:gdLst>
                <a:gd name="textAreaLeft" fmla="*/ 0 w 92160"/>
                <a:gd name="textAreaRight" fmla="*/ 92520 w 921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299" name="Rectangle 38"/>
            <p:cNvSpPr/>
            <p:nvPr/>
          </p:nvSpPr>
          <p:spPr>
            <a:xfrm>
              <a:off x="2865960" y="4800600"/>
              <a:ext cx="32292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5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0" name="AutoShape 35"/>
            <p:cNvSpPr/>
            <p:nvPr/>
          </p:nvSpPr>
          <p:spPr>
            <a:xfrm>
              <a:off x="3026160" y="586728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1" name="Line 36"/>
            <p:cNvSpPr/>
            <p:nvPr/>
          </p:nvSpPr>
          <p:spPr>
            <a:xfrm>
              <a:off x="3178440" y="5715000"/>
              <a:ext cx="360" cy="15228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02" name="Line 37"/>
            <p:cNvSpPr/>
            <p:nvPr/>
          </p:nvSpPr>
          <p:spPr>
            <a:xfrm>
              <a:off x="3407040" y="563868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03" name="Freeform 42"/>
            <p:cNvSpPr/>
            <p:nvPr/>
          </p:nvSpPr>
          <p:spPr>
            <a:xfrm>
              <a:off x="2926080" y="5638680"/>
              <a:ext cx="92160" cy="369000"/>
            </a:xfrm>
            <a:custGeom>
              <a:avLst/>
              <a:gdLst>
                <a:gd name="textAreaLeft" fmla="*/ 0 w 92160"/>
                <a:gd name="textAreaRight" fmla="*/ 92520 w 921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04" name="Rectangle 43"/>
            <p:cNvSpPr/>
            <p:nvPr/>
          </p:nvSpPr>
          <p:spPr>
            <a:xfrm>
              <a:off x="3254760" y="5334120"/>
              <a:ext cx="32292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5" name="AutoShape 40"/>
            <p:cNvSpPr/>
            <p:nvPr/>
          </p:nvSpPr>
          <p:spPr>
            <a:xfrm>
              <a:off x="3420360" y="640080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06" name="Line 41"/>
            <p:cNvSpPr/>
            <p:nvPr/>
          </p:nvSpPr>
          <p:spPr>
            <a:xfrm>
              <a:off x="3578760" y="6248160"/>
              <a:ext cx="360" cy="15264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07" name="Line 42"/>
            <p:cNvSpPr/>
            <p:nvPr/>
          </p:nvSpPr>
          <p:spPr>
            <a:xfrm>
              <a:off x="3801240" y="617220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08" name="Freeform 47"/>
            <p:cNvSpPr/>
            <p:nvPr/>
          </p:nvSpPr>
          <p:spPr>
            <a:xfrm>
              <a:off x="3314880" y="6172200"/>
              <a:ext cx="92160" cy="369000"/>
            </a:xfrm>
            <a:custGeom>
              <a:avLst/>
              <a:gdLst>
                <a:gd name="textAreaLeft" fmla="*/ 0 w 92160"/>
                <a:gd name="textAreaRight" fmla="*/ 92520 w 921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09" name="Rectangle 48"/>
            <p:cNvSpPr/>
            <p:nvPr/>
          </p:nvSpPr>
          <p:spPr>
            <a:xfrm>
              <a:off x="3648960" y="5867280"/>
              <a:ext cx="32292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7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10" name="Group 84"/>
          <p:cNvGrpSpPr/>
          <p:nvPr/>
        </p:nvGrpSpPr>
        <p:grpSpPr>
          <a:xfrm>
            <a:off x="5298480" y="2133720"/>
            <a:ext cx="2759040" cy="3276360"/>
            <a:chOff x="5298480" y="2133720"/>
            <a:chExt cx="2759040" cy="3276360"/>
          </a:xfrm>
        </p:grpSpPr>
        <p:sp>
          <p:nvSpPr>
            <p:cNvPr id="311" name="Line 7"/>
            <p:cNvSpPr/>
            <p:nvPr/>
          </p:nvSpPr>
          <p:spPr>
            <a:xfrm>
              <a:off x="7355880" y="518148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12" name="AutoShape 6"/>
            <p:cNvSpPr/>
            <p:nvPr/>
          </p:nvSpPr>
          <p:spPr>
            <a:xfrm>
              <a:off x="5298480" y="331164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3" name="Line 7"/>
            <p:cNvSpPr/>
            <p:nvPr/>
          </p:nvSpPr>
          <p:spPr>
            <a:xfrm>
              <a:off x="5450760" y="308268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14" name="AutoShape 8"/>
            <p:cNvSpPr/>
            <p:nvPr/>
          </p:nvSpPr>
          <p:spPr>
            <a:xfrm>
              <a:off x="5908320" y="384480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5" name="Freeform 10"/>
            <p:cNvSpPr/>
            <p:nvPr/>
          </p:nvSpPr>
          <p:spPr>
            <a:xfrm>
              <a:off x="5603400" y="3616200"/>
              <a:ext cx="304560" cy="369360"/>
            </a:xfrm>
            <a:custGeom>
              <a:avLst/>
              <a:gdLst>
                <a:gd name="textAreaLeft" fmla="*/ 0 w 304560"/>
                <a:gd name="textAreaRight" fmla="*/ 304920 w 304560"/>
                <a:gd name="textAreaTop" fmla="*/ 0 h 369360"/>
                <a:gd name="textAreaBottom" fmla="*/ 369720 h 36936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  <a:tailEnd len="sm" type="triangle" w="sm"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16" name="Rectangle 11"/>
            <p:cNvSpPr/>
            <p:nvPr/>
          </p:nvSpPr>
          <p:spPr>
            <a:xfrm>
              <a:off x="5344560" y="2778120"/>
              <a:ext cx="229680" cy="37008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7" name="AutoShape 12"/>
            <p:cNvSpPr/>
            <p:nvPr/>
          </p:nvSpPr>
          <p:spPr>
            <a:xfrm>
              <a:off x="6501960" y="437832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18" name="Freeform 14"/>
            <p:cNvSpPr/>
            <p:nvPr/>
          </p:nvSpPr>
          <p:spPr>
            <a:xfrm>
              <a:off x="6197040" y="4149720"/>
              <a:ext cx="304560" cy="369360"/>
            </a:xfrm>
            <a:custGeom>
              <a:avLst/>
              <a:gdLst>
                <a:gd name="textAreaLeft" fmla="*/ 0 w 304560"/>
                <a:gd name="textAreaRight" fmla="*/ 304920 w 304560"/>
                <a:gd name="textAreaTop" fmla="*/ 0 h 369360"/>
                <a:gd name="textAreaBottom" fmla="*/ 369720 h 36936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  <a:tailEnd len="sm" type="triangle" w="sm"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19" name="AutoShape 15"/>
            <p:cNvSpPr/>
            <p:nvPr/>
          </p:nvSpPr>
          <p:spPr>
            <a:xfrm>
              <a:off x="7095600" y="491184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0" name="Freeform 17"/>
            <p:cNvSpPr/>
            <p:nvPr/>
          </p:nvSpPr>
          <p:spPr>
            <a:xfrm>
              <a:off x="6790680" y="4683240"/>
              <a:ext cx="304560" cy="369360"/>
            </a:xfrm>
            <a:custGeom>
              <a:avLst/>
              <a:gdLst>
                <a:gd name="textAreaLeft" fmla="*/ 0 w 304560"/>
                <a:gd name="textAreaRight" fmla="*/ 304920 w 304560"/>
                <a:gd name="textAreaTop" fmla="*/ 0 h 369360"/>
                <a:gd name="textAreaBottom" fmla="*/ 369720 h 36936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  <a:tailEnd len="sm" type="triangle" w="sm"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21" name="AutoShape 25"/>
            <p:cNvSpPr/>
            <p:nvPr/>
          </p:nvSpPr>
          <p:spPr>
            <a:xfrm>
              <a:off x="5603400" y="262584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2" name="Rectangle 26"/>
            <p:cNvSpPr/>
            <p:nvPr/>
          </p:nvSpPr>
          <p:spPr>
            <a:xfrm>
              <a:off x="5908320" y="2133720"/>
              <a:ext cx="320400" cy="37008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3" name="Line 27"/>
            <p:cNvSpPr/>
            <p:nvPr/>
          </p:nvSpPr>
          <p:spPr>
            <a:xfrm>
              <a:off x="5679360" y="239688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24" name="Rectangle 28"/>
            <p:cNvSpPr/>
            <p:nvPr/>
          </p:nvSpPr>
          <p:spPr>
            <a:xfrm>
              <a:off x="5534280" y="2133720"/>
              <a:ext cx="309240" cy="37008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5" name="Freeform 29"/>
            <p:cNvSpPr/>
            <p:nvPr/>
          </p:nvSpPr>
          <p:spPr>
            <a:xfrm>
              <a:off x="5679720" y="2930400"/>
              <a:ext cx="91800" cy="369360"/>
            </a:xfrm>
            <a:custGeom>
              <a:avLst/>
              <a:gdLst>
                <a:gd name="textAreaLeft" fmla="*/ 0 w 91800"/>
                <a:gd name="textAreaRight" fmla="*/ 92160 w 91800"/>
                <a:gd name="textAreaTop" fmla="*/ 0 h 369360"/>
                <a:gd name="textAreaBottom" fmla="*/ 369720 h 369360"/>
              </a:gdLst>
              <a:ahLst/>
              <a:rect l="textAreaLeft" t="textAreaTop" r="textAreaRight" b="textAreaBottom"/>
              <a:pathLst>
                <a:path w="96" h="144">
                  <a:moveTo>
                    <a:pt x="96" y="0"/>
                  </a:moveTo>
                  <a:lnTo>
                    <a:pt x="96" y="48"/>
                  </a:lnTo>
                  <a:lnTo>
                    <a:pt x="0" y="48"/>
                  </a:lnTo>
                  <a:lnTo>
                    <a:pt x="0" y="14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26" name="Line 30"/>
            <p:cNvSpPr/>
            <p:nvPr/>
          </p:nvSpPr>
          <p:spPr>
            <a:xfrm>
              <a:off x="6060240" y="239688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27" name="AutoShape 32"/>
            <p:cNvSpPr/>
            <p:nvPr/>
          </p:nvSpPr>
          <p:spPr>
            <a:xfrm>
              <a:off x="6212880" y="315900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8" name="Rectangle 33"/>
            <p:cNvSpPr/>
            <p:nvPr/>
          </p:nvSpPr>
          <p:spPr>
            <a:xfrm>
              <a:off x="6517800" y="2666880"/>
              <a:ext cx="320400" cy="37008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3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29" name="Line 34"/>
            <p:cNvSpPr/>
            <p:nvPr/>
          </p:nvSpPr>
          <p:spPr>
            <a:xfrm>
              <a:off x="6288840" y="293040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30" name="Rectangle 35"/>
            <p:cNvSpPr/>
            <p:nvPr/>
          </p:nvSpPr>
          <p:spPr>
            <a:xfrm>
              <a:off x="6144120" y="2666880"/>
              <a:ext cx="309240" cy="37008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1" name="Freeform 36"/>
            <p:cNvSpPr/>
            <p:nvPr/>
          </p:nvSpPr>
          <p:spPr>
            <a:xfrm>
              <a:off x="6289200" y="3463920"/>
              <a:ext cx="91800" cy="369360"/>
            </a:xfrm>
            <a:custGeom>
              <a:avLst/>
              <a:gdLst>
                <a:gd name="textAreaLeft" fmla="*/ 0 w 91800"/>
                <a:gd name="textAreaRight" fmla="*/ 92160 w 91800"/>
                <a:gd name="textAreaTop" fmla="*/ 0 h 369360"/>
                <a:gd name="textAreaBottom" fmla="*/ 369720 h 369360"/>
              </a:gdLst>
              <a:ahLst/>
              <a:rect l="textAreaLeft" t="textAreaTop" r="textAreaRight" b="textAreaBottom"/>
              <a:pathLst>
                <a:path w="96" h="144">
                  <a:moveTo>
                    <a:pt x="96" y="0"/>
                  </a:moveTo>
                  <a:lnTo>
                    <a:pt x="96" y="48"/>
                  </a:lnTo>
                  <a:lnTo>
                    <a:pt x="0" y="48"/>
                  </a:lnTo>
                  <a:lnTo>
                    <a:pt x="0" y="14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32" name="Line 37"/>
            <p:cNvSpPr/>
            <p:nvPr/>
          </p:nvSpPr>
          <p:spPr>
            <a:xfrm>
              <a:off x="6670080" y="293040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33" name="AutoShape 39"/>
            <p:cNvSpPr/>
            <p:nvPr/>
          </p:nvSpPr>
          <p:spPr>
            <a:xfrm>
              <a:off x="6822720" y="369252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4" name="Rectangle 40"/>
            <p:cNvSpPr/>
            <p:nvPr/>
          </p:nvSpPr>
          <p:spPr>
            <a:xfrm>
              <a:off x="7127280" y="3200400"/>
              <a:ext cx="320400" cy="37008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5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5" name="Line 41"/>
            <p:cNvSpPr/>
            <p:nvPr/>
          </p:nvSpPr>
          <p:spPr>
            <a:xfrm>
              <a:off x="6898680" y="346392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36" name="Rectangle 42"/>
            <p:cNvSpPr/>
            <p:nvPr/>
          </p:nvSpPr>
          <p:spPr>
            <a:xfrm>
              <a:off x="6753600" y="3200400"/>
              <a:ext cx="309240" cy="37008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37" name="Freeform 43"/>
            <p:cNvSpPr/>
            <p:nvPr/>
          </p:nvSpPr>
          <p:spPr>
            <a:xfrm>
              <a:off x="6898680" y="3997440"/>
              <a:ext cx="91800" cy="369360"/>
            </a:xfrm>
            <a:custGeom>
              <a:avLst/>
              <a:gdLst>
                <a:gd name="textAreaLeft" fmla="*/ 0 w 91800"/>
                <a:gd name="textAreaRight" fmla="*/ 92160 w 91800"/>
                <a:gd name="textAreaTop" fmla="*/ 0 h 369360"/>
                <a:gd name="textAreaBottom" fmla="*/ 369720 h 369360"/>
              </a:gdLst>
              <a:ahLst/>
              <a:rect l="textAreaLeft" t="textAreaTop" r="textAreaRight" b="textAreaBottom"/>
              <a:pathLst>
                <a:path w="96" h="144">
                  <a:moveTo>
                    <a:pt x="96" y="0"/>
                  </a:moveTo>
                  <a:lnTo>
                    <a:pt x="96" y="48"/>
                  </a:lnTo>
                  <a:lnTo>
                    <a:pt x="0" y="48"/>
                  </a:lnTo>
                  <a:lnTo>
                    <a:pt x="0" y="14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38" name="Line 44"/>
            <p:cNvSpPr/>
            <p:nvPr/>
          </p:nvSpPr>
          <p:spPr>
            <a:xfrm>
              <a:off x="7279560" y="346392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39" name="AutoShape 46"/>
            <p:cNvSpPr/>
            <p:nvPr/>
          </p:nvSpPr>
          <p:spPr>
            <a:xfrm>
              <a:off x="7432200" y="422604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d5f1cf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0" name="Rectangle 47"/>
            <p:cNvSpPr/>
            <p:nvPr/>
          </p:nvSpPr>
          <p:spPr>
            <a:xfrm>
              <a:off x="7737120" y="3733920"/>
              <a:ext cx="320400" cy="37008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7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1" name="Line 48"/>
            <p:cNvSpPr/>
            <p:nvPr/>
          </p:nvSpPr>
          <p:spPr>
            <a:xfrm>
              <a:off x="7508160" y="399708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42" name="Rectangle 49"/>
            <p:cNvSpPr/>
            <p:nvPr/>
          </p:nvSpPr>
          <p:spPr>
            <a:xfrm>
              <a:off x="7363080" y="3733920"/>
              <a:ext cx="309240" cy="37008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43" name="Freeform 50"/>
            <p:cNvSpPr/>
            <p:nvPr/>
          </p:nvSpPr>
          <p:spPr>
            <a:xfrm>
              <a:off x="7508520" y="4530600"/>
              <a:ext cx="91800" cy="369360"/>
            </a:xfrm>
            <a:custGeom>
              <a:avLst/>
              <a:gdLst>
                <a:gd name="textAreaLeft" fmla="*/ 0 w 91800"/>
                <a:gd name="textAreaRight" fmla="*/ 92160 w 91800"/>
                <a:gd name="textAreaTop" fmla="*/ 0 h 369360"/>
                <a:gd name="textAreaBottom" fmla="*/ 369720 h 369360"/>
              </a:gdLst>
              <a:ahLst/>
              <a:rect l="textAreaLeft" t="textAreaTop" r="textAreaRight" b="textAreaBottom"/>
              <a:pathLst>
                <a:path w="96" h="144">
                  <a:moveTo>
                    <a:pt x="96" y="0"/>
                  </a:moveTo>
                  <a:lnTo>
                    <a:pt x="96" y="48"/>
                  </a:lnTo>
                  <a:lnTo>
                    <a:pt x="0" y="48"/>
                  </a:lnTo>
                  <a:lnTo>
                    <a:pt x="0" y="144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44" name="Line 51"/>
            <p:cNvSpPr/>
            <p:nvPr/>
          </p:nvSpPr>
          <p:spPr>
            <a:xfrm>
              <a:off x="7889040" y="399708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29" dur="indefinite" restart="never" nodeType="tmRoot">
          <p:childTnLst>
            <p:seq>
              <p:cTn id="330" dur="indefinite" nodeType="mainSeq">
                <p:childTnLst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5" name="Table 6"/>
          <p:cNvGraphicFramePr/>
          <p:nvPr/>
        </p:nvGraphicFramePr>
        <p:xfrm>
          <a:off x="418320" y="4164840"/>
          <a:ext cx="8229240" cy="82260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87000">
                <a:tc>
                  <a:txBody>
                    <a:bodyPr lIns="45720" rIns="45720" anchor="t">
                      <a:noAutofit/>
                    </a:bodyPr>
                    <a:p>
                      <a:endParaRPr b="1" lang="en-US" sz="1800" strike="noStrike" u="none">
                        <a:solidFill>
                          <a:schemeClr val="lt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endParaRPr b="0" lang="en-US" sz="1800" strike="noStrike" u="none">
                        <a:solidFill>
                          <a:schemeClr val="dk1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Throughput Bound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6" name="Group 49"/>
          <p:cNvGraphicFramePr/>
          <p:nvPr/>
        </p:nvGraphicFramePr>
        <p:xfrm>
          <a:off x="418320" y="1443600"/>
          <a:ext cx="8229240" cy="316404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90240"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Method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Integer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Double FP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Operation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22.68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20.02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19.98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20.18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11.14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1.27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Unroll 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Unroll 2a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Latency Bound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4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Effect of Reassociation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8" name="PlaceHolder 2"/>
          <p:cNvSpPr>
            <a:spLocks noGrp="1"/>
          </p:cNvSpPr>
          <p:nvPr>
            <p:ph/>
          </p:nvPr>
        </p:nvSpPr>
        <p:spPr>
          <a:xfrm>
            <a:off x="290520" y="5029200"/>
            <a:ext cx="8307000" cy="1415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Nearly 2x speedup for Int *, FP +, FP *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Reason: Breaks sequential dependency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49" name="Rectangle 28"/>
          <p:cNvSpPr/>
          <p:nvPr/>
        </p:nvSpPr>
        <p:spPr>
          <a:xfrm>
            <a:off x="1119240" y="5925600"/>
            <a:ext cx="3748320" cy="367200"/>
          </a:xfrm>
          <a:prstGeom prst="rect">
            <a:avLst/>
          </a:prstGeom>
          <a:solidFill>
            <a:srgbClr val="accbf9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 = x OP (d[i] OP d[i+1]);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50" name="Group 11"/>
          <p:cNvGrpSpPr/>
          <p:nvPr/>
        </p:nvGrpSpPr>
        <p:grpSpPr>
          <a:xfrm>
            <a:off x="7061760" y="4837680"/>
            <a:ext cx="2190240" cy="887760"/>
            <a:chOff x="7061760" y="4837680"/>
            <a:chExt cx="2190240" cy="887760"/>
          </a:xfrm>
        </p:grpSpPr>
        <p:cxnSp>
          <p:nvCxnSpPr>
            <p:cNvPr id="351" name="Straight Arrow Connector 2"/>
            <p:cNvCxnSpPr>
              <a:stCxn id="352" idx="0"/>
            </p:cNvCxnSpPr>
            <p:nvPr/>
          </p:nvCxnSpPr>
          <p:spPr>
            <a:xfrm flipH="1" flipV="1">
              <a:off x="7924680" y="4837680"/>
              <a:ext cx="232560" cy="241560"/>
            </a:xfrm>
            <a:prstGeom prst="straightConnector1">
              <a:avLst/>
            </a:prstGeom>
            <a:ln w="25400">
              <a:solidFill>
                <a:srgbClr val="000000">
                  <a:lumMod val="50000"/>
                  <a:lumOff val="50000"/>
                </a:srgbClr>
              </a:solidFill>
              <a:round/>
              <a:tailEnd len="med" type="arrow" w="med"/>
            </a:ln>
          </p:spPr>
        </p:cxnSp>
        <p:sp>
          <p:nvSpPr>
            <p:cNvPr id="352" name="TextBox 3"/>
            <p:cNvSpPr/>
            <p:nvPr/>
          </p:nvSpPr>
          <p:spPr>
            <a:xfrm>
              <a:off x="7061760" y="5078880"/>
              <a:ext cx="2190240" cy="646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 func. units for FP 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 func. units for load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53" name="Group 7"/>
          <p:cNvGrpSpPr/>
          <p:nvPr/>
        </p:nvGrpSpPr>
        <p:grpSpPr>
          <a:xfrm>
            <a:off x="3859560" y="4771800"/>
            <a:ext cx="3197520" cy="2010240"/>
            <a:chOff x="3859560" y="4771800"/>
            <a:chExt cx="3197520" cy="2010240"/>
          </a:xfrm>
        </p:grpSpPr>
        <p:cxnSp>
          <p:nvCxnSpPr>
            <p:cNvPr id="354" name="Straight Arrow Connector 8"/>
            <p:cNvCxnSpPr>
              <a:stCxn id="355" idx="0"/>
            </p:cNvCxnSpPr>
            <p:nvPr/>
          </p:nvCxnSpPr>
          <p:spPr>
            <a:xfrm flipH="1" flipV="1">
              <a:off x="3859560" y="4771800"/>
              <a:ext cx="2145600" cy="1364040"/>
            </a:xfrm>
            <a:prstGeom prst="straightConnector1">
              <a:avLst/>
            </a:prstGeom>
            <a:ln w="25400">
              <a:solidFill>
                <a:srgbClr val="000000">
                  <a:lumMod val="50000"/>
                  <a:lumOff val="50000"/>
                </a:srgbClr>
              </a:solidFill>
              <a:round/>
              <a:tailEnd len="med" type="arrow" w="med"/>
            </a:ln>
          </p:spPr>
        </p:cxnSp>
        <p:sp>
          <p:nvSpPr>
            <p:cNvPr id="355" name="TextBox 9"/>
            <p:cNvSpPr/>
            <p:nvPr/>
          </p:nvSpPr>
          <p:spPr>
            <a:xfrm>
              <a:off x="4952880" y="6135480"/>
              <a:ext cx="2104200" cy="64656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4 func. units for int +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  <a:p>
              <a:pPr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alibri"/>
                </a:rPr>
                <a:t>2 func. units for load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</p:grpSp>
      <p:grpSp>
        <p:nvGrpSpPr>
          <p:cNvPr id="356" name="Group 14"/>
          <p:cNvGrpSpPr/>
          <p:nvPr/>
        </p:nvGrpSpPr>
        <p:grpSpPr>
          <a:xfrm>
            <a:off x="5033880" y="4837680"/>
            <a:ext cx="3097800" cy="1323360"/>
            <a:chOff x="5033880" y="4837680"/>
            <a:chExt cx="3097800" cy="1323360"/>
          </a:xfrm>
        </p:grpSpPr>
        <p:grpSp>
          <p:nvGrpSpPr>
            <p:cNvPr id="357" name="Group 15"/>
            <p:cNvGrpSpPr/>
            <p:nvPr/>
          </p:nvGrpSpPr>
          <p:grpSpPr>
            <a:xfrm>
              <a:off x="5033880" y="4881960"/>
              <a:ext cx="3097800" cy="1279080"/>
              <a:chOff x="5033880" y="4881960"/>
              <a:chExt cx="3097800" cy="1279080"/>
            </a:xfrm>
          </p:grpSpPr>
          <p:cxnSp>
            <p:nvCxnSpPr>
              <p:cNvPr id="358" name="Straight Arrow Connector 16"/>
              <p:cNvCxnSpPr/>
              <p:nvPr/>
            </p:nvCxnSpPr>
            <p:spPr>
              <a:xfrm flipH="1" flipV="1">
                <a:off x="5033880" y="4881960"/>
                <a:ext cx="2108880" cy="909360"/>
              </a:xfrm>
              <a:prstGeom prst="straightConnector1">
                <a:avLst/>
              </a:prstGeom>
              <a:ln w="25400">
                <a:solidFill>
                  <a:srgbClr val="000000">
                    <a:lumMod val="50000"/>
                    <a:lumOff val="50000"/>
                  </a:srgbClr>
                </a:solidFill>
                <a:round/>
                <a:tailEnd len="med" type="arrow" w="med"/>
              </a:ln>
            </p:spPr>
          </p:cxnSp>
          <p:sp>
            <p:nvSpPr>
              <p:cNvPr id="359" name="TextBox 17"/>
              <p:cNvSpPr/>
              <p:nvPr/>
            </p:nvSpPr>
            <p:spPr>
              <a:xfrm>
                <a:off x="6127920" y="5791320"/>
                <a:ext cx="2003760" cy="3697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914400">
                  <a:lnSpc>
                    <a:spcPct val="100000"/>
                  </a:lnSpc>
                </a:pPr>
                <a:r>
                  <a:rPr b="0" lang="en-US" sz="1800" strike="noStrike" u="none">
                    <a:solidFill>
                      <a:schemeClr val="dk1"/>
                    </a:solidFill>
                    <a:effectLst/>
                    <a:uFillTx/>
                    <a:latin typeface="Calibri"/>
                  </a:rPr>
                  <a:t>pipelined processor</a:t>
                </a:r>
                <a:endParaRPr b="0" lang="en-US" sz="1800" strike="noStrike" u="none">
                  <a:solidFill>
                    <a:srgbClr val="000000"/>
                  </a:solidFill>
                  <a:effectLst/>
                  <a:uFillTx/>
                  <a:latin typeface="Arial"/>
                </a:endParaRPr>
              </a:p>
            </p:txBody>
          </p:sp>
        </p:grpSp>
        <p:cxnSp>
          <p:nvCxnSpPr>
            <p:cNvPr id="360" name="Straight Arrow Connector 19"/>
            <p:cNvCxnSpPr>
              <a:stCxn id="359" idx="0"/>
            </p:cNvCxnSpPr>
            <p:nvPr/>
          </p:nvCxnSpPr>
          <p:spPr>
            <a:xfrm flipH="1" flipV="1">
              <a:off x="6455520" y="4837680"/>
              <a:ext cx="674640" cy="954000"/>
            </a:xfrm>
            <a:prstGeom prst="straightConnector1">
              <a:avLst/>
            </a:prstGeom>
            <a:ln w="25400">
              <a:solidFill>
                <a:srgbClr val="000000">
                  <a:lumMod val="50000"/>
                  <a:lumOff val="50000"/>
                </a:srgbClr>
              </a:solidFill>
              <a:round/>
              <a:tailEnd len="med" type="arrow" w="med"/>
            </a:ln>
          </p:spPr>
        </p:cxn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7" dur="indefinite" restart="never" nodeType="tmRoot">
          <p:childTnLst>
            <p:seq>
              <p:cTn id="338" dur="indefinite" nodeType="mainSeq">
                <p:childTnLst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Separate Accumulators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2" name="PlaceHolder 2"/>
          <p:cNvSpPr>
            <a:spLocks noGrp="1"/>
          </p:cNvSpPr>
          <p:nvPr>
            <p:ph/>
          </p:nvPr>
        </p:nvSpPr>
        <p:spPr>
          <a:xfrm>
            <a:off x="457200" y="1673280"/>
            <a:ext cx="4038120" cy="471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3" name="PlaceHolder 3"/>
          <p:cNvSpPr>
            <a:spLocks noGrp="1"/>
          </p:cNvSpPr>
          <p:nvPr>
            <p:ph/>
          </p:nvPr>
        </p:nvSpPr>
        <p:spPr>
          <a:xfrm>
            <a:off x="5174640" y="5097960"/>
            <a:ext cx="3777840" cy="1573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18288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Two independent streams of operation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364" name="Rectangle 4"/>
          <p:cNvSpPr/>
          <p:nvPr/>
        </p:nvSpPr>
        <p:spPr>
          <a:xfrm>
            <a:off x="25920" y="1657440"/>
            <a:ext cx="4925160" cy="5014440"/>
          </a:xfrm>
          <a:prstGeom prst="rect">
            <a:avLst/>
          </a:prstGeom>
          <a:gradFill rotWithShape="0">
            <a:gsLst>
              <a:gs pos="0">
                <a:srgbClr val="c1b8e0"/>
              </a:gs>
              <a:gs pos="45000">
                <a:srgbClr val="cfc7f0"/>
              </a:gs>
              <a:gs pos="100000">
                <a:srgbClr val="e3e0f8"/>
              </a:gs>
            </a:gsLst>
            <a:path path="circle">
              <a:fillToRect l="50000" t="50000" r="50000" b="50000"/>
            </a:path>
          </a:gradFill>
          <a:ln>
            <a:solidFill>
              <a:srgbClr val="917dd0"/>
            </a:solidFill>
            <a:rou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unroll2a_combine(vec_ptr v, 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data_t* dest)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long length = vec_length(v);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long limit = length-1;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data_t* d = get_vec_element(v,0);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data_t x0 = IDENT;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data_t x1 = IDENT;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long i;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/* Combine 2 elements at a time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</a:t>
            </a:r>
            <a:r>
              <a:rPr b="1" lang="en-US" sz="1600" strike="noStrike" u="none">
                <a:solidFill>
                  <a:srgbClr val="a50021"/>
                </a:solidFill>
                <a:effectLst/>
                <a:uFillTx/>
                <a:latin typeface="Courier New"/>
              </a:rPr>
              <a:t>for (i = 0; i &lt; limit; i+=2)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rgbClr val="a50021"/>
                </a:solidFill>
                <a:effectLst/>
                <a:uFillTx/>
                <a:latin typeface="Courier New"/>
              </a:rPr>
              <a:t>       x0 = x0 OP d[i];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rgbClr val="a50021"/>
                </a:solidFill>
                <a:effectLst/>
                <a:uFillTx/>
                <a:latin typeface="Courier New"/>
              </a:rPr>
              <a:t>       x1 = x1 OP d[i+1];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rgbClr val="a50021"/>
                </a:solidFill>
                <a:effectLst/>
                <a:uFillTx/>
                <a:latin typeface="Courier New"/>
              </a:rPr>
              <a:t>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/* Finish any remaining elements */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 (; i &lt; length; i++)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x0 = x0 OP d[i];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*dest = x0 OP x1;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pSp>
        <p:nvGrpSpPr>
          <p:cNvPr id="365" name="Group 44"/>
          <p:cNvGrpSpPr/>
          <p:nvPr/>
        </p:nvGrpSpPr>
        <p:grpSpPr>
          <a:xfrm>
            <a:off x="5174640" y="1540080"/>
            <a:ext cx="3789720" cy="3124080"/>
            <a:chOff x="5174640" y="1540080"/>
            <a:chExt cx="3789720" cy="3124080"/>
          </a:xfrm>
        </p:grpSpPr>
        <p:sp>
          <p:nvSpPr>
            <p:cNvPr id="366" name="Line 138"/>
            <p:cNvSpPr/>
            <p:nvPr/>
          </p:nvSpPr>
          <p:spPr>
            <a:xfrm>
              <a:off x="8070120" y="443556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67" name="AutoShape 101"/>
            <p:cNvSpPr/>
            <p:nvPr/>
          </p:nvSpPr>
          <p:spPr>
            <a:xfrm>
              <a:off x="6622560" y="207324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68" name="Line 102"/>
            <p:cNvSpPr/>
            <p:nvPr/>
          </p:nvSpPr>
          <p:spPr>
            <a:xfrm>
              <a:off x="6774840" y="184464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69" name="Line 103"/>
            <p:cNvSpPr/>
            <p:nvPr/>
          </p:nvSpPr>
          <p:spPr>
            <a:xfrm>
              <a:off x="7003440" y="184464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70" name="AutoShape 104"/>
            <p:cNvSpPr/>
            <p:nvPr/>
          </p:nvSpPr>
          <p:spPr>
            <a:xfrm>
              <a:off x="7232040" y="260676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1" name="Line 106"/>
            <p:cNvSpPr/>
            <p:nvPr/>
          </p:nvSpPr>
          <p:spPr>
            <a:xfrm>
              <a:off x="7612920" y="237816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72" name="Freeform 107"/>
            <p:cNvSpPr/>
            <p:nvPr/>
          </p:nvSpPr>
          <p:spPr>
            <a:xfrm>
              <a:off x="6927480" y="2378160"/>
              <a:ext cx="304560" cy="369000"/>
            </a:xfrm>
            <a:custGeom>
              <a:avLst/>
              <a:gdLst>
                <a:gd name="textAreaLeft" fmla="*/ 0 w 304560"/>
                <a:gd name="textAreaRight" fmla="*/ 304920 w 3045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  <a:tailEnd len="med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73" name="Rectangle 108"/>
            <p:cNvSpPr/>
            <p:nvPr/>
          </p:nvSpPr>
          <p:spPr>
            <a:xfrm>
              <a:off x="6668640" y="1540080"/>
              <a:ext cx="22968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4" name="Rectangle 109"/>
            <p:cNvSpPr/>
            <p:nvPr/>
          </p:nvSpPr>
          <p:spPr>
            <a:xfrm>
              <a:off x="6858000" y="1540080"/>
              <a:ext cx="30924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5" name="Rectangle 110"/>
            <p:cNvSpPr/>
            <p:nvPr/>
          </p:nvSpPr>
          <p:spPr>
            <a:xfrm>
              <a:off x="7467480" y="2073240"/>
              <a:ext cx="30924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3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6" name="AutoShape 111"/>
            <p:cNvSpPr/>
            <p:nvPr/>
          </p:nvSpPr>
          <p:spPr>
            <a:xfrm>
              <a:off x="7826040" y="314028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77" name="Line 113"/>
            <p:cNvSpPr/>
            <p:nvPr/>
          </p:nvSpPr>
          <p:spPr>
            <a:xfrm>
              <a:off x="8206560" y="291132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78" name="Freeform 114"/>
            <p:cNvSpPr/>
            <p:nvPr/>
          </p:nvSpPr>
          <p:spPr>
            <a:xfrm>
              <a:off x="7521120" y="2911680"/>
              <a:ext cx="304560" cy="369000"/>
            </a:xfrm>
            <a:custGeom>
              <a:avLst/>
              <a:gdLst>
                <a:gd name="textAreaLeft" fmla="*/ 0 w 304560"/>
                <a:gd name="textAreaRight" fmla="*/ 304920 w 3045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  <a:tailEnd len="med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79" name="Rectangle 115"/>
            <p:cNvSpPr/>
            <p:nvPr/>
          </p:nvSpPr>
          <p:spPr>
            <a:xfrm>
              <a:off x="8061480" y="2606760"/>
              <a:ext cx="30924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5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0" name="AutoShape 116"/>
            <p:cNvSpPr/>
            <p:nvPr/>
          </p:nvSpPr>
          <p:spPr>
            <a:xfrm>
              <a:off x="8419680" y="367344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1" name="Line 118"/>
            <p:cNvSpPr/>
            <p:nvPr/>
          </p:nvSpPr>
          <p:spPr>
            <a:xfrm>
              <a:off x="8800560" y="344484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82" name="Freeform 119"/>
            <p:cNvSpPr/>
            <p:nvPr/>
          </p:nvSpPr>
          <p:spPr>
            <a:xfrm>
              <a:off x="8114760" y="3444840"/>
              <a:ext cx="304560" cy="369000"/>
            </a:xfrm>
            <a:custGeom>
              <a:avLst/>
              <a:gdLst>
                <a:gd name="textAreaLeft" fmla="*/ 0 w 304560"/>
                <a:gd name="textAreaRight" fmla="*/ 304920 w 3045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  <a:tailEnd len="med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83" name="Rectangle 120"/>
            <p:cNvSpPr/>
            <p:nvPr/>
          </p:nvSpPr>
          <p:spPr>
            <a:xfrm>
              <a:off x="8655120" y="3140280"/>
              <a:ext cx="30924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7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4" name="Freeform 124"/>
            <p:cNvSpPr/>
            <p:nvPr/>
          </p:nvSpPr>
          <p:spPr>
            <a:xfrm flipH="1">
              <a:off x="8298360" y="3978360"/>
              <a:ext cx="409320" cy="369000"/>
            </a:xfrm>
            <a:custGeom>
              <a:avLst/>
              <a:gdLst>
                <a:gd name="textAreaLeft" fmla="*/ -360 w 409320"/>
                <a:gd name="textAreaRight" fmla="*/ 409320 w 40932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85" name="AutoShape 134"/>
            <p:cNvSpPr/>
            <p:nvPr/>
          </p:nvSpPr>
          <p:spPr>
            <a:xfrm>
              <a:off x="7765560" y="419544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6" name="AutoShape 137"/>
            <p:cNvSpPr/>
            <p:nvPr/>
          </p:nvSpPr>
          <p:spPr>
            <a:xfrm>
              <a:off x="5174640" y="207324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87" name="Line 138"/>
            <p:cNvSpPr/>
            <p:nvPr/>
          </p:nvSpPr>
          <p:spPr>
            <a:xfrm>
              <a:off x="5326920" y="184464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88" name="Line 139"/>
            <p:cNvSpPr/>
            <p:nvPr/>
          </p:nvSpPr>
          <p:spPr>
            <a:xfrm>
              <a:off x="5555520" y="184464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89" name="AutoShape 140"/>
            <p:cNvSpPr/>
            <p:nvPr/>
          </p:nvSpPr>
          <p:spPr>
            <a:xfrm>
              <a:off x="5784480" y="260676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0" name="Line 142"/>
            <p:cNvSpPr/>
            <p:nvPr/>
          </p:nvSpPr>
          <p:spPr>
            <a:xfrm>
              <a:off x="6165360" y="237816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91" name="Freeform 143"/>
            <p:cNvSpPr/>
            <p:nvPr/>
          </p:nvSpPr>
          <p:spPr>
            <a:xfrm>
              <a:off x="5479560" y="2378160"/>
              <a:ext cx="304560" cy="369000"/>
            </a:xfrm>
            <a:custGeom>
              <a:avLst/>
              <a:gdLst>
                <a:gd name="textAreaLeft" fmla="*/ 0 w 304560"/>
                <a:gd name="textAreaRight" fmla="*/ 304920 w 3045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  <a:tailEnd len="med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92" name="Rectangle 144"/>
            <p:cNvSpPr/>
            <p:nvPr/>
          </p:nvSpPr>
          <p:spPr>
            <a:xfrm>
              <a:off x="5220720" y="1540080"/>
              <a:ext cx="22968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1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3" name="Rectangle 145"/>
            <p:cNvSpPr/>
            <p:nvPr/>
          </p:nvSpPr>
          <p:spPr>
            <a:xfrm>
              <a:off x="5410080" y="1540080"/>
              <a:ext cx="30924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0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4" name="Rectangle 146"/>
            <p:cNvSpPr/>
            <p:nvPr/>
          </p:nvSpPr>
          <p:spPr>
            <a:xfrm>
              <a:off x="6019920" y="2073240"/>
              <a:ext cx="30924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2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5" name="AutoShape 147"/>
            <p:cNvSpPr/>
            <p:nvPr/>
          </p:nvSpPr>
          <p:spPr>
            <a:xfrm>
              <a:off x="6378120" y="314028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6" name="Line 149"/>
            <p:cNvSpPr/>
            <p:nvPr/>
          </p:nvSpPr>
          <p:spPr>
            <a:xfrm>
              <a:off x="6759000" y="291132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97" name="Freeform 150"/>
            <p:cNvSpPr/>
            <p:nvPr/>
          </p:nvSpPr>
          <p:spPr>
            <a:xfrm>
              <a:off x="6073200" y="2911680"/>
              <a:ext cx="304560" cy="369000"/>
            </a:xfrm>
            <a:custGeom>
              <a:avLst/>
              <a:gdLst>
                <a:gd name="textAreaLeft" fmla="*/ 0 w 304560"/>
                <a:gd name="textAreaRight" fmla="*/ 304920 w 3045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  <a:tailEnd len="med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398" name="Rectangle 151"/>
            <p:cNvSpPr/>
            <p:nvPr/>
          </p:nvSpPr>
          <p:spPr>
            <a:xfrm>
              <a:off x="6613560" y="2606760"/>
              <a:ext cx="30924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4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399" name="AutoShape 152"/>
            <p:cNvSpPr/>
            <p:nvPr/>
          </p:nvSpPr>
          <p:spPr>
            <a:xfrm>
              <a:off x="6971760" y="3673440"/>
              <a:ext cx="533160" cy="30456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ctr">
              <a:no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1"/>
                  </a:solidFill>
                  <a:effectLst/>
                  <a:uFillTx/>
                  <a:latin typeface="Courier New"/>
                </a:rPr>
                <a:t>*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0" name="Line 154"/>
            <p:cNvSpPr/>
            <p:nvPr/>
          </p:nvSpPr>
          <p:spPr>
            <a:xfrm>
              <a:off x="7352640" y="3444840"/>
              <a:ext cx="360" cy="228600"/>
            </a:xfrm>
            <a:prstGeom prst="line">
              <a:avLst/>
            </a:prstGeom>
            <a:ln w="19050">
              <a:solidFill>
                <a:srgbClr val="000000"/>
              </a:solidFill>
              <a:round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t">
              <a:noAutofit/>
            </a:bodyPr>
            <a:p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01" name="Freeform 155"/>
            <p:cNvSpPr/>
            <p:nvPr/>
          </p:nvSpPr>
          <p:spPr>
            <a:xfrm>
              <a:off x="6667200" y="3444840"/>
              <a:ext cx="304560" cy="369000"/>
            </a:xfrm>
            <a:custGeom>
              <a:avLst/>
              <a:gdLst>
                <a:gd name="textAreaLeft" fmla="*/ 0 w 304560"/>
                <a:gd name="textAreaRight" fmla="*/ 304920 w 3045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  <a:tailEnd len="med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  <p:sp>
          <p:nvSpPr>
            <p:cNvPr id="402" name="Rectangle 156"/>
            <p:cNvSpPr/>
            <p:nvPr/>
          </p:nvSpPr>
          <p:spPr>
            <a:xfrm>
              <a:off x="7207200" y="3140280"/>
              <a:ext cx="309240" cy="369720"/>
            </a:xfrm>
            <a:prstGeom prst="rect">
              <a:avLst/>
            </a:prstGeom>
            <a:noFill/>
            <a:ln w="1905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45720" rIns="45720" tIns="45000" bIns="45000" anchor="t">
              <a:spAutoFit/>
            </a:bodyPr>
            <a:p>
              <a:pPr algn="ctr" defTabSz="914400">
                <a:lnSpc>
                  <a:spcPct val="100000"/>
                </a:lnSpc>
              </a:pPr>
              <a:r>
                <a:rPr b="0" lang="en-US" sz="1800" strike="noStrike" u="none">
                  <a:solidFill>
                    <a:schemeClr val="dk2"/>
                  </a:solidFill>
                  <a:effectLst/>
                  <a:uFillTx/>
                  <a:latin typeface="Courier New"/>
                </a:rPr>
                <a:t>d</a:t>
              </a:r>
              <a:r>
                <a:rPr b="0" lang="en-US" sz="1800" strike="noStrike" u="none" baseline="-25000">
                  <a:solidFill>
                    <a:schemeClr val="dk2"/>
                  </a:solidFill>
                  <a:effectLst/>
                  <a:uFillTx/>
                  <a:latin typeface="Courier New"/>
                </a:rPr>
                <a:t>6</a:t>
              </a:r>
              <a:endParaRPr b="0" lang="en-US" sz="1800" strike="noStrike" u="none">
                <a:solidFill>
                  <a:srgbClr val="000000"/>
                </a:solidFill>
                <a:effectLst/>
                <a:uFillTx/>
                <a:latin typeface="Arial"/>
              </a:endParaRPr>
            </a:p>
          </p:txBody>
        </p:sp>
        <p:sp>
          <p:nvSpPr>
            <p:cNvPr id="403" name="Freeform 160"/>
            <p:cNvSpPr/>
            <p:nvPr/>
          </p:nvSpPr>
          <p:spPr>
            <a:xfrm>
              <a:off x="7260840" y="3978360"/>
              <a:ext cx="504360" cy="369000"/>
            </a:xfrm>
            <a:custGeom>
              <a:avLst/>
              <a:gdLst>
                <a:gd name="textAreaLeft" fmla="*/ 0 w 504360"/>
                <a:gd name="textAreaRight" fmla="*/ 504720 w 504360"/>
                <a:gd name="textAreaTop" fmla="*/ 0 h 369000"/>
                <a:gd name="textAreaBottom" fmla="*/ 369360 h 369000"/>
              </a:gdLst>
              <a:ahLst/>
              <a:rect l="textAreaLeft" t="textAreaTop" r="textAreaRight" b="textAreaBottom"/>
              <a:pathLst>
                <a:path w="288" h="48">
                  <a:moveTo>
                    <a:pt x="0" y="0"/>
                  </a:moveTo>
                  <a:lnTo>
                    <a:pt x="0" y="48"/>
                  </a:lnTo>
                  <a:lnTo>
                    <a:pt x="288" y="48"/>
                  </a:lnTo>
                </a:path>
              </a:pathLst>
            </a:custGeom>
            <a:noFill/>
            <a:ln w="19050">
              <a:solidFill>
                <a:srgbClr val="323232"/>
              </a:solidFill>
              <a:round/>
              <a:tailEnd len="med" type="triangle" w="lg"/>
            </a:ln>
          </p:spPr>
          <p:style>
            <a:lnRef idx="0"/>
            <a:fillRef idx="0"/>
            <a:effectRef idx="0"/>
            <a:fontRef idx="minor"/>
          </p:style>
          <p:txBody>
            <a:bodyPr lIns="45720" rIns="45720" tIns="45000" bIns="45000" anchor="ctr">
              <a:sp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effectLst/>
                <a:uFillTx/>
                <a:latin typeface="Calibri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Effect of Separate Accumulators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5" name="PlaceHolder 2"/>
          <p:cNvSpPr>
            <a:spLocks noGrp="1"/>
          </p:cNvSpPr>
          <p:nvPr>
            <p:ph/>
          </p:nvPr>
        </p:nvSpPr>
        <p:spPr>
          <a:xfrm>
            <a:off x="297720" y="5611320"/>
            <a:ext cx="8388720" cy="1009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 + makes use of two load units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9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for Int *, FP +, FP *, speedup similar to unroll with reassociation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6" name="Rectangle 34"/>
          <p:cNvSpPr/>
          <p:nvPr/>
        </p:nvSpPr>
        <p:spPr>
          <a:xfrm>
            <a:off x="5351400" y="5289480"/>
            <a:ext cx="2787840" cy="644040"/>
          </a:xfrm>
          <a:prstGeom prst="rect">
            <a:avLst/>
          </a:prstGeom>
          <a:solidFill>
            <a:srgbClr val="accbf9"/>
          </a:solidFill>
          <a:ln w="127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x0 = x0 OP d[i];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914400"/>
                <a:tab algn="l" pos="2286000"/>
              </a:tabLst>
            </a:pPr>
            <a:r>
              <a:rPr b="1" lang="en-US" sz="18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x1 = x1 OP d[i+1];</a:t>
            </a:r>
            <a:endParaRPr b="0" lang="en-US" sz="18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407" name="Group 49"/>
          <p:cNvGraphicFramePr/>
          <p:nvPr/>
        </p:nvGraphicFramePr>
        <p:xfrm>
          <a:off x="375480" y="1391040"/>
          <a:ext cx="8229240" cy="387648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90240"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Method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Integer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Double FP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Operation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22.68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20.02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19.98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20.18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11.14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1.27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Unroll 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Unroll 2a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Unroll 2x2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0.81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Latency Bound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Throughput Bound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Machine-Dependent Optimization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09" name="PlaceHolder 2"/>
          <p:cNvSpPr>
            <a:spLocks noGrp="1"/>
          </p:cNvSpPr>
          <p:nvPr>
            <p:ph/>
          </p:nvPr>
        </p:nvSpPr>
        <p:spPr>
          <a:xfrm>
            <a:off x="31320" y="1676520"/>
            <a:ext cx="435744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marL="457200"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Integer Addition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410" name="Content Placeholder 13" descr="Table&#10;&#10;Description automatically generated"/>
          <p:cNvPicPr/>
          <p:nvPr/>
        </p:nvPicPr>
        <p:blipFill>
          <a:blip r:embed="rId1"/>
          <a:stretch/>
        </p:blipFill>
        <p:spPr>
          <a:xfrm>
            <a:off x="4592160" y="2660040"/>
            <a:ext cx="4551480" cy="2354760"/>
          </a:xfrm>
          <a:prstGeom prst="rect">
            <a:avLst/>
          </a:prstGeom>
          <a:noFill/>
          <a:ln w="0">
            <a:noFill/>
          </a:ln>
        </p:spPr>
      </p:pic>
      <p:sp>
        <p:nvSpPr>
          <p:cNvPr id="411" name="PlaceHolder 3"/>
          <p:cNvSpPr>
            <a:spLocks noGrp="1"/>
          </p:cNvSpPr>
          <p:nvPr>
            <p:ph/>
          </p:nvPr>
        </p:nvSpPr>
        <p:spPr>
          <a:xfrm>
            <a:off x="4754880" y="1676520"/>
            <a:ext cx="43887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algn="ctr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en-US" sz="2000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Float Multiplication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pic>
        <p:nvPicPr>
          <p:cNvPr id="412" name="Content Placeholder 11" descr="Table, Excel&#10;&#10;Description automatically generated"/>
          <p:cNvPicPr/>
          <p:nvPr/>
        </p:nvPicPr>
        <p:blipFill>
          <a:blip r:embed="rId2"/>
          <a:stretch/>
        </p:blipFill>
        <p:spPr>
          <a:xfrm>
            <a:off x="31320" y="2685240"/>
            <a:ext cx="4466520" cy="22672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Machine-Dependent Optimization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414" name="PlaceHolder 2"/>
          <p:cNvSpPr>
            <a:spLocks noGrp="1"/>
          </p:cNvSpPr>
          <p:nvPr>
            <p:ph/>
          </p:nvPr>
        </p:nvSpPr>
        <p:spPr>
          <a:xfrm>
            <a:off x="390240" y="6031080"/>
            <a:ext cx="8307000" cy="7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9999"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Limited only by throughput of hardware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Up to 42X improvement over original, unoptimized code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graphicFrame>
        <p:nvGraphicFramePr>
          <p:cNvPr id="415" name="Group 49"/>
          <p:cNvGraphicFramePr/>
          <p:nvPr/>
        </p:nvGraphicFramePr>
        <p:xfrm>
          <a:off x="460080" y="1828800"/>
          <a:ext cx="7796160" cy="2016000"/>
        </p:xfrm>
        <a:graphic>
          <a:graphicData uri="http://schemas.openxmlformats.org/drawingml/2006/table">
            <a:tbl>
              <a:tblPr/>
              <a:tblGrid>
                <a:gridCol w="2418840"/>
                <a:gridCol w="1344240"/>
                <a:gridCol w="1344240"/>
                <a:gridCol w="1344240"/>
                <a:gridCol w="1344240"/>
              </a:tblGrid>
              <a:tr h="39024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rgbClr val="c00000"/>
                          </a:solidFill>
                          <a:effectLst/>
                          <a:uFillTx/>
                          <a:latin typeface="Arial"/>
                        </a:rPr>
                        <a:t>Method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2808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2808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d5f1cf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rgbClr val="c00000"/>
                          </a:solidFill>
                          <a:effectLst/>
                          <a:uFillTx/>
                          <a:latin typeface="Arial"/>
                        </a:rPr>
                        <a:t>Integer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2808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rgbClr val="c00000"/>
                          </a:solidFill>
                          <a:effectLst/>
                          <a:uFillTx/>
                          <a:latin typeface="Arial"/>
                        </a:rPr>
                        <a:t>Double FP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28080">
                      <a:solidFill>
                        <a:srgbClr val="000000"/>
                      </a:solidFill>
                      <a:prstDash val="solid"/>
                    </a:lnR>
                    <a:lnT w="2808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f1c7c7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rgbClr val="c00000"/>
                          </a:solidFill>
                          <a:effectLst/>
                          <a:uFillTx/>
                          <a:latin typeface="Arial"/>
                        </a:rPr>
                        <a:t>Operation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2808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rgbClr val="c00000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rgbClr val="c00000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rgbClr val="c00000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rgbClr val="c00000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2808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Best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2808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2808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Latency Bound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2808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2808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Throughput Bound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2808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1224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000000"/>
                      </a:solidFill>
                      <a:prstDash val="solid"/>
                    </a:lnL>
                    <a:lnR w="2808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16" name="Group 49"/>
          <p:cNvGraphicFramePr/>
          <p:nvPr/>
        </p:nvGraphicFramePr>
        <p:xfrm>
          <a:off x="457200" y="1692360"/>
          <a:ext cx="8229240" cy="4373640"/>
        </p:xfrm>
        <a:graphic>
          <a:graphicData uri="http://schemas.openxmlformats.org/drawingml/2006/table">
            <a:tbl>
              <a:tblPr/>
              <a:tblGrid>
                <a:gridCol w="2361960"/>
                <a:gridCol w="1466640"/>
                <a:gridCol w="1466640"/>
                <a:gridCol w="1466640"/>
                <a:gridCol w="1466640"/>
              </a:tblGrid>
              <a:tr h="390240"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Method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Integer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Double FP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Operation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Add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Mult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–O0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22.68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20.02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19.98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20.18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Combine1 –O1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10.12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10.17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11.14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Combine2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1.27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Unroll 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Unroll 2a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Unroll 2x2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0.81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2.51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Optimal Unrolling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0.54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0.51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Latency Bound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3.00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5.00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387000">
                <a:tc>
                  <a:txBody>
                    <a:bodyPr lIns="45720" rIns="45720" anchor="t">
                      <a:noAutofit/>
                    </a:bodyPr>
                    <a:p>
                      <a:pPr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1" lang="en-US" sz="1800" strike="noStrike" u="none">
                          <a:solidFill>
                            <a:schemeClr val="lt1"/>
                          </a:solidFill>
                          <a:effectLst/>
                          <a:uFillTx/>
                          <a:latin typeface="Arial"/>
                        </a:rPr>
                        <a:t>Throughput Bound</a:t>
                      </a:r>
                      <a:endParaRPr b="0" lang="en-US" sz="1800" strike="noStrike" u="none">
                        <a:solidFill>
                          <a:srgbClr val="ffffff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1.00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lIns="45720" rIns="45720" anchor="t">
                      <a:noAutofit/>
                    </a:bodyPr>
                    <a:p>
                      <a:pPr algn="ctr" defTabSz="914400">
                        <a:lnSpc>
                          <a:spcPct val="95000"/>
                        </a:lnSpc>
                        <a:spcBef>
                          <a:spcPts val="901"/>
                        </a:spcBef>
                        <a:tabLst>
                          <a:tab algn="l" pos="0"/>
                        </a:tabLst>
                      </a:pPr>
                      <a:r>
                        <a:rPr b="0" lang="en-US" sz="1800" strike="noStrike" u="none">
                          <a:solidFill>
                            <a:schemeClr val="dk1"/>
                          </a:solidFill>
                          <a:effectLst/>
                          <a:uFillTx/>
                          <a:latin typeface="Arial"/>
                        </a:rPr>
                        <a:t>0.50</a:t>
                      </a:r>
                      <a:endParaRPr b="0" lang="en-US" sz="1800" strike="noStrike" u="none">
                        <a:solidFill>
                          <a:srgbClr val="000000"/>
                        </a:solidFill>
                        <a:effectLst/>
                        <a:uFillTx/>
                        <a:latin typeface="Arial"/>
                      </a:endParaRPr>
                    </a:p>
                  </a:txBody>
                  <a:tcPr anchor="t" marL="45720" marR="4572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Optimizing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Compilers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Provide efficient mapping of program to machine code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register allocation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code selection and ordering (scheduling)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eliminating minor inefficiencies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Compiler optimization flags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-O0, -O1, -O2, -O3, -Os, -Og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Seldom improve asymptotic efficiency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up to programmer to select best overall algorithm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big-O savings are (often) more important than constant factors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2" marL="731520" indent="-182880" defTabSz="914400">
              <a:lnSpc>
                <a:spcPct val="100000"/>
              </a:lnSpc>
              <a:spcBef>
                <a:spcPts val="360"/>
              </a:spcBef>
              <a:buClr>
                <a:srgbClr val="521b92"/>
              </a:buClr>
              <a:buSzPct val="90000"/>
              <a:buFont typeface="Arial"/>
              <a:buChar char="•"/>
            </a:pPr>
            <a:r>
              <a:rPr b="0" lang="en-US" sz="18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but constant factors also matter</a:t>
            </a:r>
            <a:endParaRPr b="0" lang="en-US" sz="18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" dur="indefinite" restart="never" nodeType="tmRoot">
          <p:childTnLst>
            <p:seq>
              <p:cTn id="22" dur="indefinite" nodeType="mainSeq">
                <p:childTnLst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Eliminatin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g Dead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Code (-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O0)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04" name="Rectangle 7"/>
          <p:cNvSpPr/>
          <p:nvPr/>
        </p:nvSpPr>
        <p:spPr>
          <a:xfrm>
            <a:off x="1240560" y="1701360"/>
            <a:ext cx="2856600" cy="15984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dead_code(int input){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if(47 &gt; 0){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return input;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} else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return -1 *input;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5" name="Rectangle 5"/>
          <p:cNvSpPr/>
          <p:nvPr/>
        </p:nvSpPr>
        <p:spPr>
          <a:xfrm>
            <a:off x="5163480" y="1701360"/>
            <a:ext cx="2867400" cy="15984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dead_code(int input){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return input;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6" name="Rectangle 5"/>
          <p:cNvSpPr/>
          <p:nvPr/>
        </p:nvSpPr>
        <p:spPr>
          <a:xfrm>
            <a:off x="3084480" y="4420440"/>
            <a:ext cx="2535480" cy="7365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dead_code: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movl    %edi, %eax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ret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07" name="Right Arrow 6"/>
          <p:cNvSpPr/>
          <p:nvPr/>
        </p:nvSpPr>
        <p:spPr>
          <a:xfrm rot="18432600">
            <a:off x="5463000" y="3565800"/>
            <a:ext cx="1037880" cy="456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08" name="Right Arrow 7"/>
          <p:cNvSpPr/>
          <p:nvPr/>
        </p:nvSpPr>
        <p:spPr>
          <a:xfrm flipH="1" rot="13762800">
            <a:off x="2661480" y="3567960"/>
            <a:ext cx="1066680" cy="4561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Code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Motion (-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O1)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Reduce frequency with which computation is performed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For example, move code out of a loop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1" name="Rectangle 7"/>
          <p:cNvSpPr/>
          <p:nvPr/>
        </p:nvSpPr>
        <p:spPr>
          <a:xfrm>
            <a:off x="457200" y="2590920"/>
            <a:ext cx="3498480" cy="15984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set_row(int* a, int* b,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int i,  int n)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for (int j = 0; j &lt; n; j++)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a[n*i+j] = b[j];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2" name="Rectangle 8"/>
          <p:cNvSpPr/>
          <p:nvPr/>
        </p:nvSpPr>
        <p:spPr>
          <a:xfrm>
            <a:off x="2601000" y="3505320"/>
            <a:ext cx="3926520" cy="332172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set_row: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testl   %ecx, %ecx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jle     .L1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imull   %ecx, %edx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addl    %edx, %ecx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.L3: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movl    (%rsi), %r8d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movslq  %edx, %rax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movl    %r8d, (%rdi,%rax,4)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addl    $1, %edx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addq    $4, %rsi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cmpl    %ecx, %edx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jne     .L3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.L1: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rep ret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3" name="Right Arrow 10"/>
          <p:cNvSpPr/>
          <p:nvPr/>
        </p:nvSpPr>
        <p:spPr>
          <a:xfrm flipH="1" rot="13762800">
            <a:off x="1856880" y="4018680"/>
            <a:ext cx="1066680" cy="4561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14" name="Rectangle 5"/>
          <p:cNvSpPr/>
          <p:nvPr/>
        </p:nvSpPr>
        <p:spPr>
          <a:xfrm>
            <a:off x="4829400" y="2590920"/>
            <a:ext cx="3845520" cy="159840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set_row(int* a, int* b,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       int i,  int n)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int ni = n*i;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(int j = 0; j &lt; n; j++){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a[ni+j] = b[j];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5" name="Right Arrow 9"/>
          <p:cNvSpPr/>
          <p:nvPr/>
        </p:nvSpPr>
        <p:spPr>
          <a:xfrm rot="18432600">
            <a:off x="5884920" y="4036680"/>
            <a:ext cx="1037880" cy="456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7" dur="indefinite" restart="never" nodeType="tmRoot">
          <p:childTnLst>
            <p:seq>
              <p:cTn id="48" dur="indefinite" nodeType="mainSeq">
                <p:childTnLst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2"/>
          <p:cNvSpPr/>
          <p:nvPr/>
        </p:nvSpPr>
        <p:spPr>
          <a:xfrm>
            <a:off x="5541840" y="4651920"/>
            <a:ext cx="1219680" cy="11674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 i*n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 i*n+j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 i*n+j-n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# i*n+j+n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Factoring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out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Subexpres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sions (-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O1)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Share common subexpressions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lvl="1" marL="457200" indent="-182880" defTabSz="914400">
              <a:lnSpc>
                <a:spcPct val="100000"/>
              </a:lnSpc>
              <a:spcBef>
                <a:spcPts val="400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0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Gcc will do this with –O1</a:t>
            </a: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19" name="Rectangle 4"/>
          <p:cNvSpPr/>
          <p:nvPr/>
        </p:nvSpPr>
        <p:spPr>
          <a:xfrm>
            <a:off x="683280" y="2390760"/>
            <a:ext cx="3498480" cy="14036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/* Sum neighbors of i,j */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up =    val[(i-1)*n + j  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down =  val[(i+1)*n + j  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left =  val[i*n     + j-1];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right = val[i*n     + j+1];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sum = up + down + left + right;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0" name="Rectangle 5"/>
          <p:cNvSpPr/>
          <p:nvPr/>
        </p:nvSpPr>
        <p:spPr>
          <a:xfrm>
            <a:off x="4876920" y="2308320"/>
            <a:ext cx="3498480" cy="14036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long inj = i*n + j;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up =    val[inj - n];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down =  val[inj + n];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left =  val[inj - 1];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right = val[inj + 1];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sum = up + down + left + right;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1" name="Rectangle 6"/>
          <p:cNvSpPr/>
          <p:nvPr/>
        </p:nvSpPr>
        <p:spPr>
          <a:xfrm>
            <a:off x="1659600" y="3794040"/>
            <a:ext cx="1542240" cy="33624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3 multiplications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2" name="Rectangle 7"/>
          <p:cNvSpPr/>
          <p:nvPr/>
        </p:nvSpPr>
        <p:spPr>
          <a:xfrm>
            <a:off x="5943600" y="3784680"/>
            <a:ext cx="1463040" cy="336240"/>
          </a:xfrm>
          <a:prstGeom prst="rect">
            <a:avLst/>
          </a:prstGeom>
          <a:noFill/>
          <a:ln w="254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0" lang="en-US" sz="1600" strike="noStrike" u="none">
                <a:solidFill>
                  <a:schemeClr val="dk1"/>
                </a:solidFill>
                <a:effectLst/>
                <a:uFillTx/>
                <a:latin typeface="Calibri"/>
              </a:rPr>
              <a:t>1 multiplication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3" name="Rectangle 9"/>
          <p:cNvSpPr/>
          <p:nvPr/>
        </p:nvSpPr>
        <p:spPr>
          <a:xfrm>
            <a:off x="2362320" y="4648320"/>
            <a:ext cx="4419360" cy="1167480"/>
          </a:xfrm>
          <a:prstGeom prst="rect">
            <a:avLst/>
          </a:prstGeom>
          <a:noFill/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imulq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%rcx, %rsi  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addq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%rdx, %rsi  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movq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%rsi, %rax  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subq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%rcx, %rax  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leaq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(%rsi,%rcx), %rcx</a:t>
            </a: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	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4" name="Right Arrow 10"/>
          <p:cNvSpPr/>
          <p:nvPr/>
        </p:nvSpPr>
        <p:spPr>
          <a:xfrm flipH="1" rot="13762800">
            <a:off x="3060360" y="3983040"/>
            <a:ext cx="1066680" cy="4561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25" name="Right Arrow 11"/>
          <p:cNvSpPr/>
          <p:nvPr/>
        </p:nvSpPr>
        <p:spPr>
          <a:xfrm rot="18432600">
            <a:off x="5082120" y="3904920"/>
            <a:ext cx="1037880" cy="456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61" dur="indefinite" restart="never" nodeType="tmRoot">
          <p:childTnLst>
            <p:seq>
              <p:cTn id="62" dur="indefinite" nodeType="mainSeq">
                <p:childTnLst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Loop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Eliminatio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n (-O1)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28" name="Rectangle 7"/>
          <p:cNvSpPr/>
          <p:nvPr/>
        </p:nvSpPr>
        <p:spPr>
          <a:xfrm>
            <a:off x="457200" y="1523880"/>
            <a:ext cx="3809520" cy="245988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loop_while(int a){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b = 4;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i = 0;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int result = 0;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while (i &lt; 16) 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result += a;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a -= b;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i += b;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return result;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29" name="Rectangle 4"/>
          <p:cNvSpPr/>
          <p:nvPr/>
        </p:nvSpPr>
        <p:spPr>
          <a:xfrm>
            <a:off x="2386440" y="4427280"/>
            <a:ext cx="3819600" cy="95184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loop_while: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leal    -24(,%rdi,4), %eax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ret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0" name="Rectangle 7"/>
          <p:cNvSpPr/>
          <p:nvPr/>
        </p:nvSpPr>
        <p:spPr>
          <a:xfrm>
            <a:off x="4876920" y="2673000"/>
            <a:ext cx="3809520" cy="73656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int loop_while(int a){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return 4*a-24;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1" name="Right Arrow 6"/>
          <p:cNvSpPr/>
          <p:nvPr/>
        </p:nvSpPr>
        <p:spPr>
          <a:xfrm rot="18432600">
            <a:off x="5676120" y="3674160"/>
            <a:ext cx="1037880" cy="456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32" name="Right Arrow 7"/>
          <p:cNvSpPr/>
          <p:nvPr/>
        </p:nvSpPr>
        <p:spPr>
          <a:xfrm flipH="1" rot="13762800">
            <a:off x="2390040" y="3810240"/>
            <a:ext cx="1066680" cy="4561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89" dur="indefinite" restart="never" nodeType="tmRoot">
          <p:childTnLst>
            <p:seq>
              <p:cTn id="90" dur="indefinite" nodeType="mainSeq">
                <p:childTnLst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Reduction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in Strength </a:t>
            </a:r>
            <a:r>
              <a:rPr b="0" lang="en-US" sz="4000" spc="-99" strike="noStrike" u="none">
                <a:solidFill>
                  <a:schemeClr val="dk2"/>
                </a:solidFill>
                <a:effectLst/>
                <a:uFillTx/>
                <a:latin typeface="Arial"/>
              </a:rPr>
              <a:t>(-O2)</a:t>
            </a:r>
            <a:endParaRPr b="0" lang="en-US" sz="4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876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Replace costly operation with simpler one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marL="182880" indent="-182880" defTabSz="914400">
              <a:lnSpc>
                <a:spcPct val="100000"/>
              </a:lnSpc>
              <a:spcBef>
                <a:spcPts val="479"/>
              </a:spcBef>
              <a:buClr>
                <a:srgbClr val="521b92"/>
              </a:buClr>
              <a:buSzPct val="85000"/>
              <a:buFont typeface="Arial"/>
              <a:buChar char="•"/>
            </a:pPr>
            <a:r>
              <a:rPr b="0" lang="en-US" sz="2400" strike="noStrike" u="none">
                <a:solidFill>
                  <a:schemeClr val="dk1"/>
                </a:solidFill>
                <a:effectLst/>
                <a:uFillTx/>
                <a:latin typeface="Arial"/>
              </a:rPr>
              <a:t>For example, replace multiplication with shift or addition</a:t>
            </a:r>
            <a:endParaRPr b="0" lang="en-US" sz="24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</a:pPr>
            <a:endParaRPr b="0" lang="en-US" sz="2000" strike="noStrike" u="none">
              <a:solidFill>
                <a:schemeClr val="dk1"/>
              </a:solidFill>
              <a:effectLst/>
              <a:uFillTx/>
              <a:latin typeface="Arial"/>
            </a:endParaRPr>
          </a:p>
        </p:txBody>
      </p:sp>
      <p:sp>
        <p:nvSpPr>
          <p:cNvPr id="135" name="Rectangle 4"/>
          <p:cNvSpPr/>
          <p:nvPr/>
        </p:nvSpPr>
        <p:spPr>
          <a:xfrm>
            <a:off x="267480" y="2496240"/>
            <a:ext cx="4195440" cy="27986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set_matrix(long* a, long* b,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        long n){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br>
              <a:rPr sz="1600"/>
            </a:b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for (long i = 0; i &lt; n; i++)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long ni = n*i;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for (long j = 0; j &lt; n; j++){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a[ni + j] = b[j];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6" name="Rectangle 8"/>
          <p:cNvSpPr/>
          <p:nvPr/>
        </p:nvSpPr>
        <p:spPr>
          <a:xfrm>
            <a:off x="2649600" y="3324240"/>
            <a:ext cx="3926520" cy="3537360"/>
          </a:xfrm>
          <a:prstGeom prst="rect">
            <a:avLst/>
          </a:prstGeom>
          <a:solidFill>
            <a:srgbClr val="ffffff"/>
          </a:solidFill>
          <a:ln>
            <a:solidFill>
              <a:srgbClr val="521b92"/>
            </a:solidFill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set_matrix: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xorl    %r8d, %r8d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testq   %rdx, %rdx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leaq    0(,%rdx,8), %r9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jle     .L1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.L6:    xorl    %eax, %eax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.L3:    movq    (%rsi,%rax,8), %rcx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movq    %rcx, (%rdi,%rax,8)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addq    $1, %rax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cmpq    %rax, %rdx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jne     .L3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addq    $1, %r8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addq    %r9, %rdi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cmpq    %r8, %rdx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jne     .L6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4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.L1:    rep ret</a:t>
            </a:r>
            <a:endParaRPr b="0" lang="en-US" sz="14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7" name="Right Arrow 10"/>
          <p:cNvSpPr/>
          <p:nvPr/>
        </p:nvSpPr>
        <p:spPr>
          <a:xfrm flipH="1" rot="13762800">
            <a:off x="2021040" y="5307120"/>
            <a:ext cx="1066680" cy="45612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  <p:sp>
        <p:nvSpPr>
          <p:cNvPr id="138" name="Rectangle 5"/>
          <p:cNvSpPr/>
          <p:nvPr/>
        </p:nvSpPr>
        <p:spPr>
          <a:xfrm>
            <a:off x="4572000" y="2496240"/>
            <a:ext cx="4195440" cy="2798640"/>
          </a:xfrm>
          <a:prstGeom prst="rect">
            <a:avLst/>
          </a:prstGeom>
          <a:gradFill rotWithShape="0">
            <a:gsLst>
              <a:gs pos="0">
                <a:srgbClr val="bfb0e2"/>
              </a:gs>
              <a:gs pos="45000">
                <a:srgbClr val="cebdf3"/>
              </a:gs>
              <a:gs pos="100000">
                <a:srgbClr val="e4daf9"/>
              </a:gs>
            </a:gsLst>
            <a:path path="circle">
              <a:fillToRect l="50000" t="50000" r="50000" b="50000"/>
            </a:path>
          </a:gradFill>
          <a:ln>
            <a:solidFill>
              <a:srgbClr val="8b58d2"/>
            </a:solidFill>
            <a:rou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/>
        </p:style>
        <p:txBody>
          <a:bodyPr wrap="none" lIns="90360" rIns="90360" tIns="44280" bIns="4428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void set_matrix(long* a, long* b,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                long n){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  int ni = 0;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for (long i = 0; i &lt; n; i++) 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for (long j = 0; j &lt; n; j++){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  a[ni + j] = b[j];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  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    ni += n;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accent1"/>
                </a:solidFill>
                <a:effectLst/>
                <a:uFillTx/>
                <a:latin typeface="Courier New"/>
              </a:rPr>
              <a:t>  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en-US" sz="1600" strike="noStrike" u="none">
                <a:solidFill>
                  <a:schemeClr val="dk1"/>
                </a:solidFill>
                <a:effectLst/>
                <a:uFillTx/>
                <a:latin typeface="Courier New"/>
              </a:rPr>
              <a:t>}</a:t>
            </a:r>
            <a:endParaRPr b="0" lang="en-US" sz="1600" strike="noStrike" u="none">
              <a:solidFill>
                <a:srgbClr val="000000"/>
              </a:solidFill>
              <a:effectLst/>
              <a:uFillTx/>
              <a:latin typeface="Arial"/>
            </a:endParaRPr>
          </a:p>
        </p:txBody>
      </p:sp>
      <p:sp>
        <p:nvSpPr>
          <p:cNvPr id="139" name="Right Arrow 9"/>
          <p:cNvSpPr/>
          <p:nvPr/>
        </p:nvSpPr>
        <p:spPr>
          <a:xfrm rot="18432600">
            <a:off x="6261840" y="5142600"/>
            <a:ext cx="1037880" cy="45648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21b92"/>
          </a:solidFill>
          <a:ln>
            <a:solidFill>
              <a:srgbClr val="3c136c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effectLst/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03" dur="indefinite" restart="never" nodeType="tmRoot">
          <p:childTnLst>
            <p:seq>
              <p:cTn id="104" dur="indefinite" nodeType="mainSeq">
                <p:childTnLst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nodeType="click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nodeType="with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  <a:shade val="86000"/>
              </a:schemeClr>
            </a:gs>
            <a:gs pos="45000">
              <a:schemeClr val="phClr">
                <a:tint val="48000"/>
              </a:schemeClr>
            </a:gs>
            <a:gs pos="100000">
              <a:schemeClr val="phClr">
                <a:tint val="28000"/>
              </a:schemeClr>
            </a:gs>
          </a:gsLst>
          <a:path path="circle">
            <a:fillToRect l="100000" t="100000" r="100000" b="100000"/>
          </a:path>
          <a:tileRect l="0" t="0" r="0" b="0"/>
        </a:gradFill>
        <a:gradFill>
          <a:gsLst>
            <a:gs pos="0">
              <a:schemeClr val="phClr">
                <a:shade val="70000"/>
              </a:schemeClr>
            </a:gs>
            <a:gs pos="34000">
              <a:schemeClr val="phClr">
                <a:shade val="70000"/>
              </a:schemeClr>
            </a:gs>
            <a:gs pos="70000">
              <a:schemeClr val="phClr">
                <a:tint val="100000"/>
                <a:shade val="90000"/>
              </a:schemeClr>
            </a:gs>
            <a:gs pos="100000">
              <a:schemeClr val="phClr">
                <a:tint val="100000"/>
                <a:shade val="100000"/>
              </a:schemeClr>
            </a:gs>
          </a:gsLst>
          <a:path path="circle">
            <a:fillToRect l="100000" t="100000" r="100000" b="100000"/>
          </a:path>
          <a:tileRect l="0" t="0" r="0" b="0"/>
        </a:gradFill>
      </a:fillStyleLst>
      <a:lnStyleLst>
        <a:ln w="9525" cap="flat" cmpd="sng" algn="ctr">
          <a:prstDash val="solid"/>
        </a:ln>
        <a:ln w="26425" cap="flat" cmpd="sng" algn="ctr">
          <a:prstDash val="solid"/>
        </a:ln>
        <a:ln w="4445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85000"/>
              </a:schemeClr>
            </a:gs>
            <a:gs pos="40000">
              <a:schemeClr val="phClr">
                <a:tint val="95000"/>
                <a:shade val="85000"/>
              </a:schemeClr>
            </a:gs>
            <a:gs pos="100000">
              <a:schemeClr val="phClr">
                <a:shade val="45000"/>
              </a:schemeClr>
            </a:gs>
          </a:gsLst>
          <a:lin ang="5400000" scaled="0"/>
          <a:tileRect l="0" t="0" r="0" b="0"/>
        </a:gradFill>
        <a:blipFill rotWithShape="1">
          <a:blip r:embed="rId1"/>
          <a:srcRect l="0" t="0" r="0" b="0"/>
          <a:tile tx="0" ty="0" sx="70000" sy="70000" flip="none" algn="tl"/>
        </a:blip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6692</TotalTime>
  <Application>LibreOffice/25.2.1.2$Linux_X86_64 LibreOffice_project/d3abf4aee5fd705e4a92bba33a32f40bc4e56f49</Application>
  <AppVersion>15.0000</AppVersion>
  <Words>4047</Words>
  <Paragraphs>949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2019-02-24T21:02:26Z</dcterms:created>
  <dc:creator>Eleanor  Birrell</dc:creator>
  <dc:description/>
  <dc:language>en-US</dc:language>
  <cp:lastModifiedBy/>
  <cp:lastPrinted>2019-10-02T01:16:19Z</cp:lastPrinted>
  <dcterms:modified xsi:type="dcterms:W3CDTF">2025-03-11T14:49:18Z</dcterms:modified>
  <cp:revision>183</cp:revision>
  <dc:subject/>
  <dc:title>Lecture 10: Machine-Independent Optimization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8</vt:i4>
  </property>
  <property fmtid="{D5CDD505-2E9C-101B-9397-08002B2CF9AE}" pid="3" name="PresentationFormat">
    <vt:lpwstr>On-screen Show (4:3)</vt:lpwstr>
  </property>
  <property fmtid="{D5CDD505-2E9C-101B-9397-08002B2CF9AE}" pid="4" name="Slides">
    <vt:i4>35</vt:i4>
  </property>
</Properties>
</file>