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3.jpeg" ContentType="image/jpeg"/>
  <Override PartName="/ppt/media/image7.png" ContentType="image/png"/>
  <Override PartName="/ppt/media/image12.jpeg" ContentType="image/jpeg"/>
  <Override PartName="/ppt/media/image8.png" ContentType="image/png"/>
  <Override PartName="/ppt/media/image9.png" ContentType="image/png"/>
  <Override PartName="/ppt/media/image11.jpeg" ContentType="image/jpeg"/>
  <Override PartName="/ppt/media/image10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_rels/notesSlide8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2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7533E0B7-9A3E-4629-B8BC-50BFEB607C64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hyperlink" Target="https://www.theregister.co.uk/2020/04/06/mozilla_firefox_security_patches/" TargetMode="External"/><Relationship Id="rId2" Type="http://schemas.openxmlformats.org/officeDocument/2006/relationships/hyperlink" Target="https://www.theregister.co.uk/2020/02/25/google_chrome_security_bugs/" TargetMode="External"/><Relationship Id="rId3" Type="http://schemas.openxmlformats.org/officeDocument/2006/relationships/hyperlink" Target="https://chromereleases.googleblog.com/2020/03/stable-channel-update-for-desktop_31.html" TargetMode="External"/><Relationship Id="rId4" Type="http://schemas.openxmlformats.org/officeDocument/2006/relationships/hyperlink" Target="https://www.xda-developers.com/google-april-2020-android-security-bulletin-patches-pixel-4-3-3a-2-xl/" TargetMode="External"/><Relationship Id="rId5" Type="http://schemas.openxmlformats.org/officeDocument/2006/relationships/slide" Target="../slides/slide14.xml"/><Relationship Id="rId6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Text Box 1"/>
          <p:cNvSpPr/>
          <p:nvPr/>
        </p:nvSpPr>
        <p:spPr>
          <a:xfrm>
            <a:off x="1183320" y="689400"/>
            <a:ext cx="4488120" cy="3419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53" name="PlaceHolder 1"/>
          <p:cNvSpPr>
            <a:spLocks noGrp="1"/>
          </p:cNvSpPr>
          <p:nvPr>
            <p:ph type="body"/>
          </p:nvPr>
        </p:nvSpPr>
        <p:spPr>
          <a:xfrm>
            <a:off x="913680" y="4345200"/>
            <a:ext cx="5029920" cy="4113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Text Box 1"/>
          <p:cNvSpPr/>
          <p:nvPr/>
        </p:nvSpPr>
        <p:spPr>
          <a:xfrm>
            <a:off x="1103040" y="691200"/>
            <a:ext cx="4653000" cy="3416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89640" rIns="8964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+mn-ea"/>
            </a:endParaRPr>
          </a:p>
        </p:txBody>
      </p:sp>
      <p:sp>
        <p:nvSpPr>
          <p:cNvPr id="555" name="PlaceHolder 1"/>
          <p:cNvSpPr>
            <a:spLocks noGrp="1"/>
          </p:cNvSpPr>
          <p:nvPr>
            <p:ph type="body"/>
          </p:nvPr>
        </p:nvSpPr>
        <p:spPr>
          <a:xfrm>
            <a:off x="915480" y="4345200"/>
            <a:ext cx="5026680" cy="411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Text Box 1"/>
          <p:cNvSpPr/>
          <p:nvPr/>
        </p:nvSpPr>
        <p:spPr>
          <a:xfrm>
            <a:off x="1103040" y="691200"/>
            <a:ext cx="4653000" cy="3416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89640" rIns="8964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+mn-ea"/>
            </a:endParaRPr>
          </a:p>
        </p:txBody>
      </p:sp>
      <p:sp>
        <p:nvSpPr>
          <p:cNvPr id="557" name="PlaceHolder 1"/>
          <p:cNvSpPr>
            <a:spLocks noGrp="1"/>
          </p:cNvSpPr>
          <p:nvPr>
            <p:ph type="body"/>
          </p:nvPr>
        </p:nvSpPr>
        <p:spPr>
          <a:xfrm>
            <a:off x="915480" y="4345200"/>
            <a:ext cx="5026680" cy="411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55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Use-after-free in Firefox (used in wild):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sng">
                <a:solidFill>
                  <a:srgbClr val="000000"/>
                </a:solidFill>
                <a:effectLst/>
                <a:uFillTx/>
                <a:latin typeface="Arial"/>
                <a:hlinkClick r:id="rId1"/>
              </a:rPr>
              <a:t>https://www.theregister.co.uk/2020/04/06/mozilla_firefox_security_patches/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Use-after-free in Chrome: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sng">
                <a:solidFill>
                  <a:srgbClr val="000000"/>
                </a:solidFill>
                <a:effectLst/>
                <a:uFillTx/>
                <a:latin typeface="Arial"/>
                <a:hlinkClick r:id="rId2"/>
              </a:rPr>
              <a:t>https://www.theregister.co.uk/2020/02/25/google_chrome_security_bugs/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Use-after free and heap overflow in Chrome: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sng">
                <a:solidFill>
                  <a:srgbClr val="000000"/>
                </a:solidFill>
                <a:effectLst/>
                <a:uFillTx/>
                <a:latin typeface="Arial"/>
                <a:hlinkClick r:id="rId3"/>
              </a:rPr>
              <a:t>https://chromereleases.googleblog.com/2020/03/stable-channel-update-for-desktop_31.html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Use-after-free in Android: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https://www.theregister.co.uk/2019/10/04/android_alert_google/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Double-free in WhatsApp: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https://www.theregister.co.uk/2019/10/05/security_roundup_october_4/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https://awakened1712.github.io/hacking/hacking-whatsapp-gif-rce/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Memory Leak in Android for Pixel: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sng">
                <a:solidFill>
                  <a:srgbClr val="000000"/>
                </a:solidFill>
                <a:effectLst/>
                <a:uFillTx/>
                <a:latin typeface="Arial"/>
                <a:hlinkClick r:id="rId4"/>
              </a:rPr>
              <a:t>https://www.xda-developers.com/google-april-2020-android-security-bulletin-patches-pixel-4-3-3a-2-xl/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Memory Leak in Windows 10: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https://www.bleepingcomputer.com/news/microsoft/windows-10-1809-update-kb4520062-fixes-a-startup-black-screen-issue/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0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C8F2283-578C-4B9B-9507-52960A14AFE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62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64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66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68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the role of a garbage collector is to (1) maintain some representation of the reachability graph and (2) periodically reclaim the unreachable notes by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70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72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74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76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ext Box 1"/>
          <p:cNvSpPr/>
          <p:nvPr/>
        </p:nvSpPr>
        <p:spPr>
          <a:xfrm>
            <a:off x="1174680" y="724680"/>
            <a:ext cx="4954680" cy="358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4680" rIns="94680" tIns="47160" bIns="47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78" name="PlaceHolder 1"/>
          <p:cNvSpPr>
            <a:spLocks noGrp="1"/>
          </p:cNvSpPr>
          <p:nvPr>
            <p:ph type="body"/>
          </p:nvPr>
        </p:nvSpPr>
        <p:spPr>
          <a:xfrm>
            <a:off x="974880" y="4555800"/>
            <a:ext cx="5352480" cy="431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Text Box 1"/>
          <p:cNvSpPr/>
          <p:nvPr/>
        </p:nvSpPr>
        <p:spPr>
          <a:xfrm>
            <a:off x="1183320" y="689400"/>
            <a:ext cx="4488120" cy="3419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45" name="PlaceHolder 1"/>
          <p:cNvSpPr>
            <a:spLocks noGrp="1"/>
          </p:cNvSpPr>
          <p:nvPr>
            <p:ph type="body"/>
          </p:nvPr>
        </p:nvSpPr>
        <p:spPr>
          <a:xfrm>
            <a:off x="913680" y="4345200"/>
            <a:ext cx="5029920" cy="4113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Text Box 1"/>
          <p:cNvSpPr/>
          <p:nvPr/>
        </p:nvSpPr>
        <p:spPr>
          <a:xfrm>
            <a:off x="1183320" y="689400"/>
            <a:ext cx="4488120" cy="3419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47" name="PlaceHolder 1"/>
          <p:cNvSpPr>
            <a:spLocks noGrp="1"/>
          </p:cNvSpPr>
          <p:nvPr>
            <p:ph type="body"/>
          </p:nvPr>
        </p:nvSpPr>
        <p:spPr>
          <a:xfrm>
            <a:off x="913680" y="4345200"/>
            <a:ext cx="5029920" cy="4113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Text Box 1"/>
          <p:cNvSpPr/>
          <p:nvPr/>
        </p:nvSpPr>
        <p:spPr>
          <a:xfrm>
            <a:off x="1183320" y="689400"/>
            <a:ext cx="4488120" cy="3419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49" name="PlaceHolder 1"/>
          <p:cNvSpPr>
            <a:spLocks noGrp="1"/>
          </p:cNvSpPr>
          <p:nvPr>
            <p:ph type="body"/>
          </p:nvPr>
        </p:nvSpPr>
        <p:spPr>
          <a:xfrm>
            <a:off x="913680" y="4345200"/>
            <a:ext cx="5029920" cy="4113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 Box 1"/>
          <p:cNvSpPr/>
          <p:nvPr/>
        </p:nvSpPr>
        <p:spPr>
          <a:xfrm>
            <a:off x="1183320" y="689400"/>
            <a:ext cx="4488120" cy="3419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+mn-lt"/>
              <a:ea typeface="+mn-ea"/>
            </a:endParaRPr>
          </a:p>
        </p:txBody>
      </p:sp>
      <p:sp>
        <p:nvSpPr>
          <p:cNvPr id="551" name="PlaceHolder 1"/>
          <p:cNvSpPr>
            <a:spLocks noGrp="1"/>
          </p:cNvSpPr>
          <p:nvPr>
            <p:ph type="body"/>
          </p:nvPr>
        </p:nvSpPr>
        <p:spPr>
          <a:xfrm>
            <a:off x="913680" y="4345200"/>
            <a:ext cx="5029920" cy="4113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18B348B-E5A8-46C9-87B6-0CE00D72C04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547E58D-98E2-4E85-9348-ECEC0C90DCB2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4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2D9E835-0C6E-4E3C-978F-F42E3401966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53E22093-80D6-4CF0-ABDC-6EFC86DB875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5827CD8-4BDA-4074-887B-E0CCB4935F5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5960E06-0A7C-4798-BE61-CA774767ED5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89AACC8-4E26-4BDC-BB88-40F60D208B7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AEC0AEC-D258-4574-8BA8-E0754F88DDC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23912D3-70EC-4F07-B079-9C147C4AC43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618B246-57DF-441D-B8DC-2DFA9DDF4C1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B681DEE-2AD8-4199-BD98-119CE87066F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slideLayout" Target="../slideLayouts/slideLayout4.xml"/><Relationship Id="rId6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16: Dynamic Memory (cont'd)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Rectangle 11"/>
          <p:cNvSpPr/>
          <p:nvPr/>
        </p:nvSpPr>
        <p:spPr>
          <a:xfrm>
            <a:off x="3521160" y="2590920"/>
            <a:ext cx="2057040" cy="38052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3" name="Rectangle 32"/>
          <p:cNvSpPr/>
          <p:nvPr/>
        </p:nvSpPr>
        <p:spPr>
          <a:xfrm>
            <a:off x="3530520" y="4492440"/>
            <a:ext cx="2047680" cy="38052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 w="28575"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Coalescing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457200" y="1371600"/>
            <a:ext cx="8229240" cy="1294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the current state of the heap is shown below. What would be the state of the heap after the function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free(0x114)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is executed?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6" name="Rectangle 3"/>
          <p:cNvSpPr/>
          <p:nvPr/>
        </p:nvSpPr>
        <p:spPr>
          <a:xfrm>
            <a:off x="3521160" y="563868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0x0000000d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7" name="Rectangle 4"/>
          <p:cNvSpPr/>
          <p:nvPr/>
        </p:nvSpPr>
        <p:spPr>
          <a:xfrm>
            <a:off x="3521160" y="525780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0x5ca1ab1e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8" name="Rectangle 5"/>
          <p:cNvSpPr/>
          <p:nvPr/>
        </p:nvSpPr>
        <p:spPr>
          <a:xfrm>
            <a:off x="3521160" y="487692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9" name="Rectangle 6"/>
          <p:cNvSpPr/>
          <p:nvPr/>
        </p:nvSpPr>
        <p:spPr>
          <a:xfrm>
            <a:off x="3521160" y="449568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0x0000000d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Rectangle 7"/>
          <p:cNvSpPr/>
          <p:nvPr/>
        </p:nvSpPr>
        <p:spPr>
          <a:xfrm>
            <a:off x="3521160" y="411480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0xdeadcafe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1" name="Rectangle 8"/>
          <p:cNvSpPr/>
          <p:nvPr/>
        </p:nvSpPr>
        <p:spPr>
          <a:xfrm>
            <a:off x="3521160" y="373392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0x0000000d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2" name="Rectangle 9"/>
          <p:cNvSpPr/>
          <p:nvPr/>
        </p:nvSpPr>
        <p:spPr>
          <a:xfrm>
            <a:off x="3521160" y="335268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0x0000000c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3" name="Rectangle 10"/>
          <p:cNvSpPr/>
          <p:nvPr/>
        </p:nvSpPr>
        <p:spPr>
          <a:xfrm>
            <a:off x="3521160" y="297180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4" name="Rectangle 12"/>
          <p:cNvSpPr/>
          <p:nvPr/>
        </p:nvSpPr>
        <p:spPr>
          <a:xfrm>
            <a:off x="3521160" y="603036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5" name="Rectangle 14"/>
          <p:cNvSpPr/>
          <p:nvPr/>
        </p:nvSpPr>
        <p:spPr>
          <a:xfrm>
            <a:off x="2667600" y="620460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6" name="Rectangle 15"/>
          <p:cNvSpPr/>
          <p:nvPr/>
        </p:nvSpPr>
        <p:spPr>
          <a:xfrm>
            <a:off x="2667600" y="585144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0x104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7" name="Rectangle 16"/>
          <p:cNvSpPr/>
          <p:nvPr/>
        </p:nvSpPr>
        <p:spPr>
          <a:xfrm>
            <a:off x="2667600" y="544500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0x108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8" name="Rectangle 17"/>
          <p:cNvSpPr/>
          <p:nvPr/>
        </p:nvSpPr>
        <p:spPr>
          <a:xfrm>
            <a:off x="2667600" y="509184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0x10c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9" name="Rectangle 18"/>
          <p:cNvSpPr/>
          <p:nvPr/>
        </p:nvSpPr>
        <p:spPr>
          <a:xfrm>
            <a:off x="2667960" y="466812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Rectangle 19"/>
          <p:cNvSpPr/>
          <p:nvPr/>
        </p:nvSpPr>
        <p:spPr>
          <a:xfrm>
            <a:off x="2667960" y="431496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Rectangle 20"/>
          <p:cNvSpPr/>
          <p:nvPr/>
        </p:nvSpPr>
        <p:spPr>
          <a:xfrm>
            <a:off x="2667960" y="390852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2" name="Rectangle 21"/>
          <p:cNvSpPr/>
          <p:nvPr/>
        </p:nvSpPr>
        <p:spPr>
          <a:xfrm>
            <a:off x="2667960" y="355500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0x11c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3" name="Rectangle 22"/>
          <p:cNvSpPr/>
          <p:nvPr/>
        </p:nvSpPr>
        <p:spPr>
          <a:xfrm>
            <a:off x="2666880" y="314424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0x120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4" name="Rectangle 23"/>
          <p:cNvSpPr/>
          <p:nvPr/>
        </p:nvSpPr>
        <p:spPr>
          <a:xfrm>
            <a:off x="2666880" y="279072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0x124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5" name="Right Brace 26"/>
          <p:cNvSpPr/>
          <p:nvPr/>
        </p:nvSpPr>
        <p:spPr>
          <a:xfrm>
            <a:off x="5654880" y="4876920"/>
            <a:ext cx="456840" cy="153396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6" name="TextBox 27"/>
          <p:cNvSpPr/>
          <p:nvPr/>
        </p:nvSpPr>
        <p:spPr>
          <a:xfrm>
            <a:off x="6112080" y="5445000"/>
            <a:ext cx="27727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previous block (allocated)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7" name="Right Brace 28"/>
          <p:cNvSpPr/>
          <p:nvPr/>
        </p:nvSpPr>
        <p:spPr>
          <a:xfrm>
            <a:off x="5682600" y="3733920"/>
            <a:ext cx="456840" cy="112068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8" name="TextBox 29"/>
          <p:cNvSpPr/>
          <p:nvPr/>
        </p:nvSpPr>
        <p:spPr>
          <a:xfrm>
            <a:off x="6139800" y="4109760"/>
            <a:ext cx="26200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current block (allocated)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Right Brace 30"/>
          <p:cNvSpPr/>
          <p:nvPr/>
        </p:nvSpPr>
        <p:spPr>
          <a:xfrm>
            <a:off x="5682600" y="2612520"/>
            <a:ext cx="456840" cy="112068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0" name="TextBox 31"/>
          <p:cNvSpPr/>
          <p:nvPr/>
        </p:nvSpPr>
        <p:spPr>
          <a:xfrm>
            <a:off x="6139800" y="2988720"/>
            <a:ext cx="22770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following block (free)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1" name="Rectangle 34"/>
          <p:cNvSpPr/>
          <p:nvPr/>
        </p:nvSpPr>
        <p:spPr>
          <a:xfrm>
            <a:off x="3521160" y="259128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0x0000000c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13"/>
          <p:cNvSpPr/>
          <p:nvPr/>
        </p:nvSpPr>
        <p:spPr>
          <a:xfrm>
            <a:off x="5654880" y="2514600"/>
            <a:ext cx="3257640" cy="403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93" name="Rectangle 24"/>
          <p:cNvSpPr/>
          <p:nvPr/>
        </p:nvSpPr>
        <p:spPr>
          <a:xfrm>
            <a:off x="3521160" y="6405480"/>
            <a:ext cx="2057040" cy="380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0x0000000d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Rectangle 25"/>
          <p:cNvSpPr/>
          <p:nvPr/>
        </p:nvSpPr>
        <p:spPr>
          <a:xfrm>
            <a:off x="2676960" y="6580080"/>
            <a:ext cx="866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0x0fc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8" dur="indefinite" restart="never" nodeType="tmRoot">
          <p:childTnLst>
            <p:seq>
              <p:cTn id="99" dur="indefinite" nodeType="mainSeq"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Summary of Key Allocator Policies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182880" indent="-182880" defTabSz="914400">
              <a:lnSpc>
                <a:spcPct val="83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Storage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3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data structure will you use to keep track of the free blocks?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83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3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Placement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First-fit, next-fit, best-fit, etc.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Trades off lower throughput for less fragmentation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segregated free lists approximate a best fit placement policy without having to search entire free list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00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Splitting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do we go ahead and split free blocks?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much internal fragmentation are we willing to tolerate?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88000"/>
              </a:lnSpc>
              <a:spcBef>
                <a:spcPts val="400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8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Coalescing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i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Immediate coalescing: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coalesce each time 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free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is called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i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Deferred coalescing: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try to improve performance of 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free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by deferring coalescing until needed. Examples: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95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Coalesce as you scan the free list for </a:t>
            </a:r>
            <a:r>
              <a:rPr b="1" lang="en-GB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malloc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95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Coalesce when the amount of external fragmentation reaches some threshold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8" dur="indefinite" restart="never" nodeType="tmRoot">
          <p:childTnLst>
            <p:seq>
              <p:cTn id="129" dur="indefinite" nodeType="mainSeq">
                <p:childTnLst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Memory-Related Perils and Pitfalls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Dereferencing bad pointers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Reading uninitialized memory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Overreading memory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Overwriting memory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Referencing freed blocks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Freeing blocks multiple times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5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Failing to free blocks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99" name="Group 3"/>
          <p:cNvGrpSpPr/>
          <p:nvPr/>
        </p:nvGrpSpPr>
        <p:grpSpPr>
          <a:xfrm>
            <a:off x="5715000" y="1676520"/>
            <a:ext cx="2026800" cy="1067040"/>
            <a:chOff x="5715000" y="1676520"/>
            <a:chExt cx="2026800" cy="1067040"/>
          </a:xfrm>
        </p:grpSpPr>
        <p:sp>
          <p:nvSpPr>
            <p:cNvPr id="300" name="TextBox 2"/>
            <p:cNvSpPr/>
            <p:nvPr/>
          </p:nvSpPr>
          <p:spPr>
            <a:xfrm>
              <a:off x="5715000" y="1676520"/>
              <a:ext cx="202680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(Correctness)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1" name="TextBox 5"/>
            <p:cNvSpPr/>
            <p:nvPr/>
          </p:nvSpPr>
          <p:spPr>
            <a:xfrm>
              <a:off x="5715000" y="2281680"/>
              <a:ext cx="202680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(Correctness)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02" name="Group 6"/>
          <p:cNvGrpSpPr/>
          <p:nvPr/>
        </p:nvGrpSpPr>
        <p:grpSpPr>
          <a:xfrm>
            <a:off x="5715000" y="2971800"/>
            <a:ext cx="1484640" cy="1057680"/>
            <a:chOff x="5715000" y="2971800"/>
            <a:chExt cx="1484640" cy="1057680"/>
          </a:xfrm>
        </p:grpSpPr>
        <p:sp>
          <p:nvSpPr>
            <p:cNvPr id="303" name="TextBox 7"/>
            <p:cNvSpPr/>
            <p:nvPr/>
          </p:nvSpPr>
          <p:spPr>
            <a:xfrm>
              <a:off x="5715000" y="2971800"/>
              <a:ext cx="14846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(Security)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4" name="TextBox 8"/>
            <p:cNvSpPr/>
            <p:nvPr/>
          </p:nvSpPr>
          <p:spPr>
            <a:xfrm>
              <a:off x="5715000" y="3567600"/>
              <a:ext cx="14846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(Security)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05" name="Group 12"/>
          <p:cNvGrpSpPr/>
          <p:nvPr/>
        </p:nvGrpSpPr>
        <p:grpSpPr>
          <a:xfrm>
            <a:off x="5715000" y="4163400"/>
            <a:ext cx="1499400" cy="1038600"/>
            <a:chOff x="5715000" y="4163400"/>
            <a:chExt cx="1499400" cy="1038600"/>
          </a:xfrm>
        </p:grpSpPr>
        <p:sp>
          <p:nvSpPr>
            <p:cNvPr id="306" name="TextBox 9"/>
            <p:cNvSpPr/>
            <p:nvPr/>
          </p:nvSpPr>
          <p:spPr>
            <a:xfrm>
              <a:off x="5715000" y="4163400"/>
              <a:ext cx="14846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(Security)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7" name="TextBox 10"/>
            <p:cNvSpPr/>
            <p:nvPr/>
          </p:nvSpPr>
          <p:spPr>
            <a:xfrm>
              <a:off x="5729760" y="4740120"/>
              <a:ext cx="14846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400" strike="noStrike" u="none">
                  <a:solidFill>
                    <a:schemeClr val="accent1"/>
                  </a:solidFill>
                  <a:effectLst/>
                  <a:uFillTx/>
                  <a:latin typeface="Arial"/>
                </a:rPr>
                <a:t>(Security)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08" name="TextBox 11"/>
          <p:cNvSpPr/>
          <p:nvPr/>
        </p:nvSpPr>
        <p:spPr>
          <a:xfrm>
            <a:off x="5715000" y="5352840"/>
            <a:ext cx="21286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(Performance)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0" dur="indefinite" restart="never" nodeType="tmRoot">
          <p:childTnLst>
            <p:seq>
              <p:cTn id="161" dur="indefinite" nodeType="mainSeq">
                <p:childTnLst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Tools for Dealing With Memory Bugs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Debugger: </a:t>
            </a:r>
            <a:r>
              <a:rPr b="1" lang="en-GB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gdb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Good for finding bad pointer dereferences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Hard to detect the other memory bugs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 consistency checker (e.g., </a:t>
            </a:r>
            <a:r>
              <a:rPr b="1" lang="en-GB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mcheck</a:t>
            </a: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Usually run silently, printing message only on error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Can be used to detect overreads, double-free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glibc malloc contains checking code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setenv MALLOC_CHECK_ 3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Binary translator:  </a:t>
            </a:r>
            <a:r>
              <a:rPr b="1" lang="en-GB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valgrind</a:t>
            </a:r>
            <a:r>
              <a:rPr b="1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Powerful debugging and analysis technique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Rewrites text section of executable object file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Checks each individual reference at runtime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7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Bad pointers, overwrites, refs outside of allocated block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sldNum" idx="3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3275704-DD23-4D49-A5DB-955B01E8CB29}" type="slidenum">
              <a: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rPr>
              <a:t>13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8" dur="indefinite" restart="never" nodeType="tmRoot">
          <p:childTnLst>
            <p:seq>
              <p:cTn id="179" dur="indefinite" nodeType="mainSeq">
                <p:childTnLst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Picture 3" descr="A picture containing drawing&#10;&#10;Description automatically generated"/>
          <p:cNvPicPr/>
          <p:nvPr/>
        </p:nvPicPr>
        <p:blipFill>
          <a:blip r:embed="rId1"/>
          <a:stretch/>
        </p:blipFill>
        <p:spPr>
          <a:xfrm>
            <a:off x="848160" y="1354320"/>
            <a:ext cx="2597400" cy="2597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313" name="Content Placeholder 10" descr="A picture containing drawing&#10;&#10;Description automatically generated"/>
          <p:cNvPicPr/>
          <p:nvPr/>
        </p:nvPicPr>
        <p:blipFill>
          <a:blip r:embed="rId2"/>
          <a:stretch/>
        </p:blipFill>
        <p:spPr>
          <a:xfrm>
            <a:off x="5275440" y="4111200"/>
            <a:ext cx="2603880" cy="25974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But Memory Bugs Persist…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15" name="Picture 6" descr=""/>
          <p:cNvPicPr/>
          <p:nvPr/>
        </p:nvPicPr>
        <p:blipFill>
          <a:blip r:embed="rId3"/>
          <a:stretch/>
        </p:blipFill>
        <p:spPr>
          <a:xfrm>
            <a:off x="521640" y="4111200"/>
            <a:ext cx="3326040" cy="2597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316" name="Picture 12" descr="A picture containing drawing&#10;&#10;Description automatically generated"/>
          <p:cNvPicPr/>
          <p:nvPr/>
        </p:nvPicPr>
        <p:blipFill>
          <a:blip r:embed="rId4"/>
          <a:stretch/>
        </p:blipFill>
        <p:spPr>
          <a:xfrm>
            <a:off x="5535360" y="1625760"/>
            <a:ext cx="2031480" cy="2031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4" dur="indefinite" restart="never" nodeType="tmRoot">
          <p:childTnLst>
            <p:seq>
              <p:cTn id="205" dur="indefinite" nodeType="mainSeq">
                <p:childTnLst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53416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Implicit Allocators: Garbage Collection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Garbage collection: </a:t>
            </a: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automatic reclamation of heap-allocated storage—application never has to free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msgothic"/>
              </a:rPr>
              <a:t>Common in many dynamic languages: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msgothic"/>
              </a:rPr>
              <a:t>Python, Java, Ruby, Perl, ML, Lisp, Mathematica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msgothic"/>
              </a:rPr>
              <a:t>Variants (“conservative” garbage collectors) exist for C and C++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msgothic"/>
              </a:rPr>
              <a:t>However, cannot necessarily collect all garbage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9" name="Text Box 4"/>
          <p:cNvSpPr/>
          <p:nvPr/>
        </p:nvSpPr>
        <p:spPr>
          <a:xfrm>
            <a:off x="838080" y="2666880"/>
            <a:ext cx="4924440" cy="1079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void foo()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int *p = malloc(128);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return; /* p block is now garbage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Garbage Collection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does the memory manager know when memory can be freed?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 general we cannot know what is going to be used in the future since it depends on conditionals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 we can tell that certain blocks cannot be used if there are no pointers to them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8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Must make certain assumptions about pointers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manager can distinguish pointers from non-pointers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 pointers point to the start of a block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Cannot hide pointers </a:t>
            </a:r>
            <a:br>
              <a:rPr sz="2000"/>
            </a:b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(e.g., by coercing them to an 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and then back again)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2" dur="indefinite" restart="never" nodeType="tmRoot">
          <p:childTnLst>
            <p:seq>
              <p:cTn id="223" dur="indefinite" nodeType="mainSeq">
                <p:childTnLst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Rectangle 1"/>
          <p:cNvSpPr/>
          <p:nvPr/>
        </p:nvSpPr>
        <p:spPr>
          <a:xfrm>
            <a:off x="932760" y="4307400"/>
            <a:ext cx="5984640" cy="1553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as a Graph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85000"/>
              </a:lnSpc>
              <a:spcBef>
                <a:spcPts val="125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We view memory as a directed graph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564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block is a node in the graph (called a </a:t>
            </a: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heap node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564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Extra </a:t>
            </a: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root nodes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correspond to locations not in the heap that contain pointers into the heap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90000"/>
              </a:lnSpc>
              <a:spcBef>
                <a:spcPts val="564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registers, local stack variables, or global variables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0000"/>
              </a:lnSpc>
              <a:spcBef>
                <a:spcPts val="564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pointer is an edge in the graph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5" name="Oval 4"/>
          <p:cNvSpPr/>
          <p:nvPr/>
        </p:nvSpPr>
        <p:spPr>
          <a:xfrm>
            <a:off x="264420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6" name="Oval 5"/>
          <p:cNvSpPr/>
          <p:nvPr/>
        </p:nvSpPr>
        <p:spPr>
          <a:xfrm>
            <a:off x="371088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7" name="Oval 6"/>
          <p:cNvSpPr/>
          <p:nvPr/>
        </p:nvSpPr>
        <p:spPr>
          <a:xfrm>
            <a:off x="485388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8" name="Line 7"/>
          <p:cNvSpPr/>
          <p:nvPr/>
        </p:nvSpPr>
        <p:spPr>
          <a:xfrm flipH="1">
            <a:off x="2434320" y="4178160"/>
            <a:ext cx="313920" cy="3175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9" name="Text Box 8"/>
          <p:cNvSpPr/>
          <p:nvPr/>
        </p:nvSpPr>
        <p:spPr>
          <a:xfrm>
            <a:off x="932760" y="3850200"/>
            <a:ext cx="114768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16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  <a:ea typeface="msgothic"/>
              </a:rPr>
              <a:t>Root nodes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Text Box 9"/>
          <p:cNvSpPr/>
          <p:nvPr/>
        </p:nvSpPr>
        <p:spPr>
          <a:xfrm>
            <a:off x="939240" y="4419720"/>
            <a:ext cx="116820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16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  <a:ea typeface="msgothic"/>
              </a:rPr>
              <a:t>Heap nodes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1" name="Line 10"/>
          <p:cNvSpPr/>
          <p:nvPr/>
        </p:nvSpPr>
        <p:spPr>
          <a:xfrm flipH="1">
            <a:off x="3828240" y="4190760"/>
            <a:ext cx="34920" cy="3049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2" name="Line 11"/>
          <p:cNvSpPr/>
          <p:nvPr/>
        </p:nvSpPr>
        <p:spPr>
          <a:xfrm>
            <a:off x="5082480" y="4190760"/>
            <a:ext cx="457200" cy="3049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3" name="Oval 12"/>
          <p:cNvSpPr/>
          <p:nvPr/>
        </p:nvSpPr>
        <p:spPr>
          <a:xfrm>
            <a:off x="2187000" y="44553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4" name="Oval 13"/>
          <p:cNvSpPr/>
          <p:nvPr/>
        </p:nvSpPr>
        <p:spPr>
          <a:xfrm>
            <a:off x="3654000" y="445572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5" name="Oval 14"/>
          <p:cNvSpPr/>
          <p:nvPr/>
        </p:nvSpPr>
        <p:spPr>
          <a:xfrm>
            <a:off x="5539680" y="44553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6" name="Line 15"/>
          <p:cNvSpPr/>
          <p:nvPr/>
        </p:nvSpPr>
        <p:spPr>
          <a:xfrm flipH="1">
            <a:off x="1651680" y="4683960"/>
            <a:ext cx="536760" cy="685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7" name="Oval 16"/>
          <p:cNvSpPr/>
          <p:nvPr/>
        </p:nvSpPr>
        <p:spPr>
          <a:xfrm>
            <a:off x="150120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8" name="Line 17"/>
          <p:cNvSpPr/>
          <p:nvPr/>
        </p:nvSpPr>
        <p:spPr>
          <a:xfrm>
            <a:off x="2477160" y="4676040"/>
            <a:ext cx="533520" cy="685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9" name="Oval 18"/>
          <p:cNvSpPr/>
          <p:nvPr/>
        </p:nvSpPr>
        <p:spPr>
          <a:xfrm>
            <a:off x="287280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0" name="Line 19"/>
          <p:cNvSpPr/>
          <p:nvPr/>
        </p:nvSpPr>
        <p:spPr>
          <a:xfrm>
            <a:off x="5691960" y="4760280"/>
            <a:ext cx="1800" cy="60948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1" name="Oval 20"/>
          <p:cNvSpPr/>
          <p:nvPr/>
        </p:nvSpPr>
        <p:spPr>
          <a:xfrm>
            <a:off x="553968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2" name="Oval 21"/>
          <p:cNvSpPr/>
          <p:nvPr/>
        </p:nvSpPr>
        <p:spPr>
          <a:xfrm>
            <a:off x="4590360" y="476028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3" name="Oval 22"/>
          <p:cNvSpPr/>
          <p:nvPr/>
        </p:nvSpPr>
        <p:spPr>
          <a:xfrm>
            <a:off x="4590360" y="55224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4" name="Line 23"/>
          <p:cNvSpPr/>
          <p:nvPr/>
        </p:nvSpPr>
        <p:spPr>
          <a:xfrm>
            <a:off x="4742640" y="5064840"/>
            <a:ext cx="1440" cy="4572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5" name="Oval 24"/>
          <p:cNvSpPr/>
          <p:nvPr/>
        </p:nvSpPr>
        <p:spPr>
          <a:xfrm>
            <a:off x="3828600" y="521748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6" name="Line 25"/>
          <p:cNvSpPr/>
          <p:nvPr/>
        </p:nvSpPr>
        <p:spPr>
          <a:xfrm flipH="1" flipV="1">
            <a:off x="4131360" y="5444280"/>
            <a:ext cx="460440" cy="1555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7" name="Line 26"/>
          <p:cNvSpPr/>
          <p:nvPr/>
        </p:nvSpPr>
        <p:spPr>
          <a:xfrm flipV="1">
            <a:off x="4145400" y="5019120"/>
            <a:ext cx="460080" cy="25416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8" name="Oval 27"/>
          <p:cNvSpPr/>
          <p:nvPr/>
        </p:nvSpPr>
        <p:spPr>
          <a:xfrm>
            <a:off x="6266880" y="49125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0" dur="indefinite" restart="never" nodeType="tmRoot">
          <p:childTnLst>
            <p:seq>
              <p:cTn id="241" dur="indefinite" nodeType="mainSeq">
                <p:childTnLst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Rectangle 1"/>
          <p:cNvSpPr/>
          <p:nvPr/>
        </p:nvSpPr>
        <p:spPr>
          <a:xfrm>
            <a:off x="932760" y="4307400"/>
            <a:ext cx="5984640" cy="1553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as a Graph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85000"/>
              </a:lnSpc>
              <a:spcBef>
                <a:spcPts val="125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node n is reachable if there exists a directed path from some root node to 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5000"/>
              </a:lnSpc>
              <a:spcBef>
                <a:spcPts val="125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 nodes that are not reachable are garbage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5000"/>
              </a:lnSpc>
              <a:spcBef>
                <a:spcPts val="125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they can never again be used by the application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5000"/>
              </a:lnSpc>
              <a:spcBef>
                <a:spcPts val="125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they should be freed ("garbage collected")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2" name="Oval 4"/>
          <p:cNvSpPr/>
          <p:nvPr/>
        </p:nvSpPr>
        <p:spPr>
          <a:xfrm>
            <a:off x="264420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3" name="Oval 5"/>
          <p:cNvSpPr/>
          <p:nvPr/>
        </p:nvSpPr>
        <p:spPr>
          <a:xfrm>
            <a:off x="371088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4" name="Oval 6"/>
          <p:cNvSpPr/>
          <p:nvPr/>
        </p:nvSpPr>
        <p:spPr>
          <a:xfrm>
            <a:off x="485388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5" name="Line 7"/>
          <p:cNvSpPr/>
          <p:nvPr/>
        </p:nvSpPr>
        <p:spPr>
          <a:xfrm flipH="1">
            <a:off x="2434320" y="4178160"/>
            <a:ext cx="313920" cy="3175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6" name="Text Box 8"/>
          <p:cNvSpPr/>
          <p:nvPr/>
        </p:nvSpPr>
        <p:spPr>
          <a:xfrm>
            <a:off x="932760" y="3850200"/>
            <a:ext cx="114768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16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  <a:ea typeface="msgothic"/>
              </a:rPr>
              <a:t>Root nodes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7" name="Text Box 9"/>
          <p:cNvSpPr/>
          <p:nvPr/>
        </p:nvSpPr>
        <p:spPr>
          <a:xfrm>
            <a:off x="939240" y="4419720"/>
            <a:ext cx="116820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16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  <a:ea typeface="msgothic"/>
              </a:rPr>
              <a:t>Heap nodes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8" name="Line 10"/>
          <p:cNvSpPr/>
          <p:nvPr/>
        </p:nvSpPr>
        <p:spPr>
          <a:xfrm flipH="1">
            <a:off x="3828240" y="4190760"/>
            <a:ext cx="34920" cy="3049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9" name="Line 11"/>
          <p:cNvSpPr/>
          <p:nvPr/>
        </p:nvSpPr>
        <p:spPr>
          <a:xfrm>
            <a:off x="5082480" y="4190760"/>
            <a:ext cx="457200" cy="3049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0" name="Oval 12"/>
          <p:cNvSpPr/>
          <p:nvPr/>
        </p:nvSpPr>
        <p:spPr>
          <a:xfrm>
            <a:off x="2187000" y="44553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1" name="Oval 13"/>
          <p:cNvSpPr/>
          <p:nvPr/>
        </p:nvSpPr>
        <p:spPr>
          <a:xfrm>
            <a:off x="3654000" y="445572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2" name="Oval 14"/>
          <p:cNvSpPr/>
          <p:nvPr/>
        </p:nvSpPr>
        <p:spPr>
          <a:xfrm>
            <a:off x="5539680" y="44553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3" name="Line 15"/>
          <p:cNvSpPr/>
          <p:nvPr/>
        </p:nvSpPr>
        <p:spPr>
          <a:xfrm flipH="1">
            <a:off x="1651680" y="4683960"/>
            <a:ext cx="536760" cy="685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4" name="Oval 16"/>
          <p:cNvSpPr/>
          <p:nvPr/>
        </p:nvSpPr>
        <p:spPr>
          <a:xfrm>
            <a:off x="150120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5" name="Line 17"/>
          <p:cNvSpPr/>
          <p:nvPr/>
        </p:nvSpPr>
        <p:spPr>
          <a:xfrm>
            <a:off x="2477160" y="4676040"/>
            <a:ext cx="533520" cy="685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6" name="Oval 18"/>
          <p:cNvSpPr/>
          <p:nvPr/>
        </p:nvSpPr>
        <p:spPr>
          <a:xfrm>
            <a:off x="287280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7" name="Line 19"/>
          <p:cNvSpPr/>
          <p:nvPr/>
        </p:nvSpPr>
        <p:spPr>
          <a:xfrm>
            <a:off x="5691960" y="4760280"/>
            <a:ext cx="1800" cy="60948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8" name="Oval 20"/>
          <p:cNvSpPr/>
          <p:nvPr/>
        </p:nvSpPr>
        <p:spPr>
          <a:xfrm>
            <a:off x="553968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9" name="Oval 21"/>
          <p:cNvSpPr/>
          <p:nvPr/>
        </p:nvSpPr>
        <p:spPr>
          <a:xfrm>
            <a:off x="4590360" y="476028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0" name="Oval 22"/>
          <p:cNvSpPr/>
          <p:nvPr/>
        </p:nvSpPr>
        <p:spPr>
          <a:xfrm>
            <a:off x="4590360" y="55224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1" name="Line 23"/>
          <p:cNvSpPr/>
          <p:nvPr/>
        </p:nvSpPr>
        <p:spPr>
          <a:xfrm>
            <a:off x="4742640" y="5064840"/>
            <a:ext cx="1440" cy="4572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2" name="Oval 24"/>
          <p:cNvSpPr/>
          <p:nvPr/>
        </p:nvSpPr>
        <p:spPr>
          <a:xfrm>
            <a:off x="3828600" y="521748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3" name="Line 25"/>
          <p:cNvSpPr/>
          <p:nvPr/>
        </p:nvSpPr>
        <p:spPr>
          <a:xfrm flipH="1" flipV="1">
            <a:off x="4131360" y="5444280"/>
            <a:ext cx="460440" cy="1555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4" name="Line 26"/>
          <p:cNvSpPr/>
          <p:nvPr/>
        </p:nvSpPr>
        <p:spPr>
          <a:xfrm flipV="1">
            <a:off x="4145400" y="5019120"/>
            <a:ext cx="460080" cy="25416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5" name="Oval 27"/>
          <p:cNvSpPr/>
          <p:nvPr/>
        </p:nvSpPr>
        <p:spPr>
          <a:xfrm>
            <a:off x="6266880" y="49125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76" name="Group 1"/>
          <p:cNvGrpSpPr/>
          <p:nvPr/>
        </p:nvGrpSpPr>
        <p:grpSpPr>
          <a:xfrm>
            <a:off x="1501200" y="3886200"/>
            <a:ext cx="7444080" cy="1940760"/>
            <a:chOff x="1501200" y="3886200"/>
            <a:chExt cx="7444080" cy="1940760"/>
          </a:xfrm>
        </p:grpSpPr>
        <p:sp>
          <p:nvSpPr>
            <p:cNvPr id="377" name="Oval 4"/>
            <p:cNvSpPr/>
            <p:nvPr/>
          </p:nvSpPr>
          <p:spPr>
            <a:xfrm>
              <a:off x="2644200" y="388620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8" name="Oval 5"/>
            <p:cNvSpPr/>
            <p:nvPr/>
          </p:nvSpPr>
          <p:spPr>
            <a:xfrm>
              <a:off x="3710880" y="388620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9" name="Oval 6"/>
            <p:cNvSpPr/>
            <p:nvPr/>
          </p:nvSpPr>
          <p:spPr>
            <a:xfrm>
              <a:off x="4853880" y="388620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0" name="Oval 12"/>
            <p:cNvSpPr/>
            <p:nvPr/>
          </p:nvSpPr>
          <p:spPr>
            <a:xfrm>
              <a:off x="2187000" y="445536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1" name="Oval 13"/>
            <p:cNvSpPr/>
            <p:nvPr/>
          </p:nvSpPr>
          <p:spPr>
            <a:xfrm>
              <a:off x="3654000" y="445572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2" name="Oval 14"/>
            <p:cNvSpPr/>
            <p:nvPr/>
          </p:nvSpPr>
          <p:spPr>
            <a:xfrm>
              <a:off x="5539680" y="445536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3" name="Oval 16"/>
            <p:cNvSpPr/>
            <p:nvPr/>
          </p:nvSpPr>
          <p:spPr>
            <a:xfrm>
              <a:off x="1501200" y="536976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4" name="Oval 18"/>
            <p:cNvSpPr/>
            <p:nvPr/>
          </p:nvSpPr>
          <p:spPr>
            <a:xfrm>
              <a:off x="2872800" y="536976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5" name="Oval 20"/>
            <p:cNvSpPr/>
            <p:nvPr/>
          </p:nvSpPr>
          <p:spPr>
            <a:xfrm>
              <a:off x="5539680" y="536976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6" name="Oval 21"/>
            <p:cNvSpPr/>
            <p:nvPr/>
          </p:nvSpPr>
          <p:spPr>
            <a:xfrm>
              <a:off x="4590360" y="4760280"/>
              <a:ext cx="304560" cy="30456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7" name="Oval 22"/>
            <p:cNvSpPr/>
            <p:nvPr/>
          </p:nvSpPr>
          <p:spPr>
            <a:xfrm>
              <a:off x="4590360" y="5522400"/>
              <a:ext cx="304560" cy="30456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8" name="Oval 24"/>
            <p:cNvSpPr/>
            <p:nvPr/>
          </p:nvSpPr>
          <p:spPr>
            <a:xfrm>
              <a:off x="3828600" y="5217480"/>
              <a:ext cx="304560" cy="30456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9" name="Oval 27"/>
            <p:cNvSpPr/>
            <p:nvPr/>
          </p:nvSpPr>
          <p:spPr>
            <a:xfrm>
              <a:off x="6266880" y="4912560"/>
              <a:ext cx="304560" cy="30456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0" name="Oval 28"/>
            <p:cNvSpPr/>
            <p:nvPr/>
          </p:nvSpPr>
          <p:spPr>
            <a:xfrm>
              <a:off x="7170120" y="4317840"/>
              <a:ext cx="304560" cy="304560"/>
            </a:xfrm>
            <a:prstGeom prst="ellipse">
              <a:avLst/>
            </a:prstGeom>
            <a:solidFill>
              <a:srgbClr val="ace3a1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1" name="Oval 29"/>
            <p:cNvSpPr/>
            <p:nvPr/>
          </p:nvSpPr>
          <p:spPr>
            <a:xfrm>
              <a:off x="7170120" y="4775040"/>
              <a:ext cx="304560" cy="304560"/>
            </a:xfrm>
            <a:prstGeom prst="ellipse">
              <a:avLst/>
            </a:prstGeom>
            <a:solidFill>
              <a:srgbClr val="ebafaf"/>
            </a:solidFill>
            <a:ln w="1905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2" name="Text Box 30"/>
            <p:cNvSpPr/>
            <p:nvPr/>
          </p:nvSpPr>
          <p:spPr>
            <a:xfrm>
              <a:off x="7549560" y="4724280"/>
              <a:ext cx="1395720" cy="58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 defTabSz="914400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  <a:ea typeface="msgothic"/>
                </a:rPr>
                <a:t>Not-reachable</a:t>
              </a:r>
              <a:br>
                <a:rPr sz="1600"/>
              </a:b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  <a:ea typeface="msgothic"/>
                </a:rPr>
                <a:t>(garbage)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3" name="Text Box 31"/>
            <p:cNvSpPr/>
            <p:nvPr/>
          </p:nvSpPr>
          <p:spPr>
            <a:xfrm>
              <a:off x="7560720" y="4267080"/>
              <a:ext cx="1017360" cy="3409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 defTabSz="914400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  <a:ea typeface="msgothic"/>
                </a:rPr>
                <a:t>reachable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6" dur="indefinite" restart="never" nodeType="tmRoot">
          <p:childTnLst>
            <p:seq>
              <p:cTn id="307" dur="indefinite" nodeType="mainSeq">
                <p:childTnLst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Garbage Collection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209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8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role of a garbage collector is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8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8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maintain some representation of the reachability graph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8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reclaim the unreachable nodes by freeing them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85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this can happen periodically or collector can run in parallel with application)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6" name="TextBox 1"/>
          <p:cNvSpPr/>
          <p:nvPr/>
        </p:nvSpPr>
        <p:spPr>
          <a:xfrm>
            <a:off x="457200" y="4385520"/>
            <a:ext cx="8229240" cy="230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Languages that maintain tight control over how applications create and use pointers (e.g., Java, Python, OCaml) can maintain an exact representation of the graph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Garbage collectors for languages like C/C++ will be conservative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2" dur="indefinite" restart="never" nodeType="tmRoot">
          <p:childTnLst>
            <p:seq>
              <p:cTn id="313" dur="indefinite" nodeType="mainSeq">
                <p:childTnLst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DM Allocation Goals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 memory (in heap) to a running program (allocate)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Recycle memory when done (free)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High</a:t>
            </a:r>
            <a:r>
              <a:rPr b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throughput: </a:t>
            </a: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number of requests completed per time unit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Make allocator efficient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Example: if your allocator processes 5,000  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malloc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calls and 5,000 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free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calls in 10 seconds then throughput is 1,000 operations/second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High </a:t>
            </a:r>
            <a:r>
              <a:rPr b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memory utilization: </a:t>
            </a: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fraction of heap memory allocated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Minimize fragmentation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Rectangle 1"/>
          <p:cNvSpPr/>
          <p:nvPr/>
        </p:nvSpPr>
        <p:spPr>
          <a:xfrm>
            <a:off x="932760" y="4307400"/>
            <a:ext cx="5984640" cy="1553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8" name="Text Box 9"/>
          <p:cNvSpPr/>
          <p:nvPr/>
        </p:nvSpPr>
        <p:spPr>
          <a:xfrm>
            <a:off x="939240" y="4419720"/>
            <a:ext cx="116820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16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  <a:ea typeface="msgothic"/>
              </a:rPr>
              <a:t>Heap nodes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Garbage Collection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Consider the following graph representation of memory. Which nodes correspond to blocks that should be freed by the garbage collector?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1" name="Oval 4"/>
          <p:cNvSpPr/>
          <p:nvPr/>
        </p:nvSpPr>
        <p:spPr>
          <a:xfrm>
            <a:off x="2644200" y="3886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2" name="Oval 5"/>
          <p:cNvSpPr/>
          <p:nvPr/>
        </p:nvSpPr>
        <p:spPr>
          <a:xfrm>
            <a:off x="4492440" y="38556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3" name="Line 7"/>
          <p:cNvSpPr/>
          <p:nvPr/>
        </p:nvSpPr>
        <p:spPr>
          <a:xfrm flipH="1">
            <a:off x="2434320" y="4178160"/>
            <a:ext cx="313920" cy="3175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4" name="Line 10"/>
          <p:cNvSpPr/>
          <p:nvPr/>
        </p:nvSpPr>
        <p:spPr>
          <a:xfrm flipH="1">
            <a:off x="3972600" y="4152600"/>
            <a:ext cx="566640" cy="44748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5" name="Oval 12"/>
          <p:cNvSpPr/>
          <p:nvPr/>
        </p:nvSpPr>
        <p:spPr>
          <a:xfrm>
            <a:off x="2187000" y="44553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6" name="Oval 13"/>
          <p:cNvSpPr/>
          <p:nvPr/>
        </p:nvSpPr>
        <p:spPr>
          <a:xfrm>
            <a:off x="3654000" y="445572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7" name="Oval 14"/>
          <p:cNvSpPr/>
          <p:nvPr/>
        </p:nvSpPr>
        <p:spPr>
          <a:xfrm>
            <a:off x="4511160" y="44553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8" name="Line 15"/>
          <p:cNvSpPr/>
          <p:nvPr/>
        </p:nvSpPr>
        <p:spPr>
          <a:xfrm flipH="1">
            <a:off x="1651680" y="4683960"/>
            <a:ext cx="536760" cy="685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9" name="Oval 16"/>
          <p:cNvSpPr/>
          <p:nvPr/>
        </p:nvSpPr>
        <p:spPr>
          <a:xfrm>
            <a:off x="150120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0" name="Line 17"/>
          <p:cNvSpPr/>
          <p:nvPr/>
        </p:nvSpPr>
        <p:spPr>
          <a:xfrm>
            <a:off x="2477160" y="4676040"/>
            <a:ext cx="533520" cy="685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1" name="Oval 18"/>
          <p:cNvSpPr/>
          <p:nvPr/>
        </p:nvSpPr>
        <p:spPr>
          <a:xfrm>
            <a:off x="287280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2" name="Line 19"/>
          <p:cNvSpPr/>
          <p:nvPr/>
        </p:nvSpPr>
        <p:spPr>
          <a:xfrm>
            <a:off x="4660920" y="4752360"/>
            <a:ext cx="1800" cy="60948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3" name="Oval 20"/>
          <p:cNvSpPr/>
          <p:nvPr/>
        </p:nvSpPr>
        <p:spPr>
          <a:xfrm>
            <a:off x="4509000" y="536220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4" name="Oval 21"/>
          <p:cNvSpPr/>
          <p:nvPr/>
        </p:nvSpPr>
        <p:spPr>
          <a:xfrm>
            <a:off x="5318280" y="533412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5" name="Oval 24"/>
          <p:cNvSpPr/>
          <p:nvPr/>
        </p:nvSpPr>
        <p:spPr>
          <a:xfrm>
            <a:off x="5270040" y="443628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6" name="Line 26"/>
          <p:cNvSpPr/>
          <p:nvPr/>
        </p:nvSpPr>
        <p:spPr>
          <a:xfrm>
            <a:off x="5574960" y="4740840"/>
            <a:ext cx="360" cy="6289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7" name="Oval 27"/>
          <p:cNvSpPr/>
          <p:nvPr/>
        </p:nvSpPr>
        <p:spPr>
          <a:xfrm>
            <a:off x="3668040" y="5369760"/>
            <a:ext cx="304560" cy="30456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8" name="Line 17"/>
          <p:cNvSpPr/>
          <p:nvPr/>
        </p:nvSpPr>
        <p:spPr>
          <a:xfrm>
            <a:off x="2922840" y="4152600"/>
            <a:ext cx="730800" cy="44748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9" name="Line 26"/>
          <p:cNvSpPr/>
          <p:nvPr/>
        </p:nvSpPr>
        <p:spPr>
          <a:xfrm flipV="1">
            <a:off x="5333760" y="4724280"/>
            <a:ext cx="360" cy="60948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0" name="Text Box 8"/>
          <p:cNvSpPr/>
          <p:nvPr/>
        </p:nvSpPr>
        <p:spPr>
          <a:xfrm>
            <a:off x="932760" y="3850200"/>
            <a:ext cx="114768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1600" strike="noStrike" u="none">
                <a:solidFill>
                  <a:schemeClr val="dk1">
                    <a:lumMod val="65000"/>
                    <a:lumOff val="35000"/>
                  </a:schemeClr>
                </a:solidFill>
                <a:effectLst/>
                <a:uFillTx/>
                <a:latin typeface="Calibri"/>
                <a:ea typeface="msgothic"/>
              </a:rPr>
              <a:t>Root nodes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Classical GC Algorithms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Mark-and-sweep collection (McCarthy, 1960)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Does not move blocks (unless you also “compact”)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Reference counting (Collins, 1960)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Does not move blocks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Copying collection (Minsky, 1963)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Moves blocks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Generational Collectors (Lieberman and Hewitt, 1983)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Collection based on lifetimes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7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Most allocations become garbage very soon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7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So focus reclamation work on zones of memory recently allocated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Mark and Sweep Collector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block header has an extra </a:t>
            </a:r>
            <a:r>
              <a:rPr b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mark bit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can use one of the spare low-order bits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00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Two phase protocol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Mark: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Start at roots and set mark bit on each reachable block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Sweep:</a:t>
            </a:r>
            <a:r>
              <a:rPr b="0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Scan all blocks and free blocks that are not marked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79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425" name="Group 80"/>
          <p:cNvGrpSpPr/>
          <p:nvPr/>
        </p:nvGrpSpPr>
        <p:grpSpPr>
          <a:xfrm>
            <a:off x="379440" y="3887280"/>
            <a:ext cx="8764200" cy="1141560"/>
            <a:chOff x="379440" y="3887280"/>
            <a:chExt cx="8764200" cy="1141560"/>
          </a:xfrm>
        </p:grpSpPr>
        <p:sp>
          <p:nvSpPr>
            <p:cNvPr id="426" name="Text Box 11"/>
            <p:cNvSpPr/>
            <p:nvPr/>
          </p:nvSpPr>
          <p:spPr>
            <a:xfrm>
              <a:off x="4030920" y="3887280"/>
              <a:ext cx="630000" cy="40248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2000" strike="noStrike" u="none">
                  <a:solidFill>
                    <a:srgbClr val="c00000"/>
                  </a:solidFill>
                  <a:effectLst/>
                  <a:uFillTx/>
                  <a:latin typeface="Calibri"/>
                  <a:ea typeface="msgothic"/>
                </a:rPr>
                <a:t>root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427" name="Group 76"/>
            <p:cNvGrpSpPr/>
            <p:nvPr/>
          </p:nvGrpSpPr>
          <p:grpSpPr>
            <a:xfrm>
              <a:off x="379440" y="4043520"/>
              <a:ext cx="8764200" cy="985320"/>
              <a:chOff x="379440" y="4043520"/>
              <a:chExt cx="8764200" cy="985320"/>
            </a:xfrm>
          </p:grpSpPr>
          <p:sp>
            <p:nvSpPr>
              <p:cNvPr id="428" name="Freeform 6"/>
              <p:cNvSpPr/>
              <p:nvPr/>
            </p:nvSpPr>
            <p:spPr>
              <a:xfrm>
                <a:off x="3657600" y="4114800"/>
                <a:ext cx="685440" cy="482400"/>
              </a:xfrm>
              <a:custGeom>
                <a:avLst/>
                <a:gdLst>
                  <a:gd name="textAreaLeft" fmla="*/ 0 w 685440"/>
                  <a:gd name="textAreaRight" fmla="*/ 685800 w 685440"/>
                  <a:gd name="textAreaTop" fmla="*/ 0 h 482400"/>
                  <a:gd name="textAreaBottom" fmla="*/ 482760 h 482400"/>
                </a:gdLst>
                <a:ahLst/>
                <a:rect l="textAreaLeft" t="textAreaTop" r="textAreaRight" b="textAreaBottom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9" name="Freeform 7"/>
              <p:cNvSpPr/>
              <p:nvPr/>
            </p:nvSpPr>
            <p:spPr>
              <a:xfrm>
                <a:off x="4572000" y="4089240"/>
                <a:ext cx="1752120" cy="558360"/>
              </a:xfrm>
              <a:custGeom>
                <a:avLst/>
                <a:gdLst>
                  <a:gd name="textAreaLeft" fmla="*/ 0 w 1752120"/>
                  <a:gd name="textAreaRight" fmla="*/ 1752480 w 1752120"/>
                  <a:gd name="textAreaTop" fmla="*/ 0 h 558360"/>
                  <a:gd name="textAreaBottom" fmla="*/ 558720 h 558360"/>
                </a:gdLst>
                <a:ahLst/>
                <a:rect l="textAreaLeft" t="textAreaTop" r="textAreaRight" b="textAreaBottom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0" name="Freeform 8"/>
              <p:cNvSpPr/>
              <p:nvPr/>
            </p:nvSpPr>
            <p:spPr>
              <a:xfrm>
                <a:off x="2362320" y="4648320"/>
                <a:ext cx="1371240" cy="380520"/>
              </a:xfrm>
              <a:custGeom>
                <a:avLst/>
                <a:gdLst>
                  <a:gd name="textAreaLeft" fmla="*/ 0 w 1371240"/>
                  <a:gd name="textAreaRight" fmla="*/ 1371600 w 1371240"/>
                  <a:gd name="textAreaTop" fmla="*/ 0 h 380520"/>
                  <a:gd name="textAreaBottom" fmla="*/ 380880 h 380520"/>
                </a:gdLst>
                <a:ahLst/>
                <a:rect l="textAreaLeft" t="textAreaTop" r="textAreaRight" b="textAreaBottom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1" name="Text Box 9"/>
              <p:cNvSpPr/>
              <p:nvPr/>
            </p:nvSpPr>
            <p:spPr>
              <a:xfrm>
                <a:off x="379440" y="4460760"/>
                <a:ext cx="1483560" cy="40248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1" i="1" lang="en-GB" sz="2000" strike="noStrike" u="none">
                    <a:solidFill>
                      <a:schemeClr val="dk1">
                        <a:lumMod val="65000"/>
                        <a:lumOff val="35000"/>
                      </a:schemeClr>
                    </a:solidFill>
                    <a:effectLst/>
                    <a:uFillTx/>
                    <a:latin typeface="Calibri"/>
                    <a:ea typeface="msgothic"/>
                  </a:rPr>
                  <a:t>Before mark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2" name="Line 10"/>
              <p:cNvSpPr/>
              <p:nvPr/>
            </p:nvSpPr>
            <p:spPr>
              <a:xfrm>
                <a:off x="4343400" y="4241520"/>
                <a:ext cx="1440" cy="228600"/>
              </a:xfrm>
              <a:prstGeom prst="line">
                <a:avLst/>
              </a:prstGeom>
              <a:ln w="57150">
                <a:solidFill>
                  <a:srgbClr val="c00000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3" name="Rectangle 12"/>
              <p:cNvSpPr/>
              <p:nvPr/>
            </p:nvSpPr>
            <p:spPr>
              <a:xfrm>
                <a:off x="2057400" y="4495680"/>
                <a:ext cx="609120" cy="304560"/>
              </a:xfrm>
              <a:prstGeom prst="rect">
                <a:avLst/>
              </a:prstGeom>
              <a:solidFill>
                <a:srgbClr val="ffffff"/>
              </a:solidFill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accen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4" name="Rectangle 13"/>
              <p:cNvSpPr/>
              <p:nvPr/>
            </p:nvSpPr>
            <p:spPr>
              <a:xfrm>
                <a:off x="2666880" y="4495680"/>
                <a:ext cx="609120" cy="304560"/>
              </a:xfrm>
              <a:prstGeom prst="rect">
                <a:avLst/>
              </a:prstGeom>
              <a:solidFill>
                <a:srgbClr val="ffffff"/>
              </a:solidFill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5" name="Rectangle 14"/>
              <p:cNvSpPr/>
              <p:nvPr/>
            </p:nvSpPr>
            <p:spPr>
              <a:xfrm>
                <a:off x="3276720" y="4495680"/>
                <a:ext cx="609120" cy="304560"/>
              </a:xfrm>
              <a:prstGeom prst="rect">
                <a:avLst/>
              </a:prstGeom>
              <a:solidFill>
                <a:srgbClr val="ffffff"/>
              </a:solidFill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6" name="Rectangle 15"/>
              <p:cNvSpPr/>
              <p:nvPr/>
            </p:nvSpPr>
            <p:spPr>
              <a:xfrm>
                <a:off x="3886200" y="4495680"/>
                <a:ext cx="914040" cy="304560"/>
              </a:xfrm>
              <a:prstGeom prst="rect">
                <a:avLst/>
              </a:prstGeom>
              <a:solidFill>
                <a:srgbClr val="ffffff"/>
              </a:solidFill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7" name="Rectangle 16"/>
              <p:cNvSpPr/>
              <p:nvPr/>
            </p:nvSpPr>
            <p:spPr>
              <a:xfrm>
                <a:off x="4800600" y="4495680"/>
                <a:ext cx="1218960" cy="304560"/>
              </a:xfrm>
              <a:prstGeom prst="rect">
                <a:avLst/>
              </a:prstGeom>
              <a:solidFill>
                <a:srgbClr val="ffffff"/>
              </a:solidFill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8" name="Rectangle 17"/>
              <p:cNvSpPr/>
              <p:nvPr/>
            </p:nvSpPr>
            <p:spPr>
              <a:xfrm>
                <a:off x="6019920" y="4495680"/>
                <a:ext cx="914040" cy="304560"/>
              </a:xfrm>
              <a:prstGeom prst="rect">
                <a:avLst/>
              </a:prstGeom>
              <a:solidFill>
                <a:srgbClr val="ffffff"/>
              </a:solidFill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9" name="Line 18"/>
              <p:cNvSpPr/>
              <p:nvPr/>
            </p:nvSpPr>
            <p:spPr>
              <a:xfrm>
                <a:off x="297180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0" name="Line 19"/>
              <p:cNvSpPr/>
              <p:nvPr/>
            </p:nvSpPr>
            <p:spPr>
              <a:xfrm>
                <a:off x="2361960" y="4495680"/>
                <a:ext cx="180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1" name="Line 20"/>
              <p:cNvSpPr/>
              <p:nvPr/>
            </p:nvSpPr>
            <p:spPr>
              <a:xfrm>
                <a:off x="358128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2" name="Line 21"/>
              <p:cNvSpPr/>
              <p:nvPr/>
            </p:nvSpPr>
            <p:spPr>
              <a:xfrm>
                <a:off x="4190760" y="4495680"/>
                <a:ext cx="180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3" name="Line 22"/>
              <p:cNvSpPr/>
              <p:nvPr/>
            </p:nvSpPr>
            <p:spPr>
              <a:xfrm>
                <a:off x="449568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4" name="Line 23"/>
              <p:cNvSpPr/>
              <p:nvPr/>
            </p:nvSpPr>
            <p:spPr>
              <a:xfrm>
                <a:off x="5105160" y="4495680"/>
                <a:ext cx="180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5" name="Line 24"/>
              <p:cNvSpPr/>
              <p:nvPr/>
            </p:nvSpPr>
            <p:spPr>
              <a:xfrm>
                <a:off x="541008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6" name="Line 25"/>
              <p:cNvSpPr/>
              <p:nvPr/>
            </p:nvSpPr>
            <p:spPr>
              <a:xfrm>
                <a:off x="571500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7" name="Line 26"/>
              <p:cNvSpPr/>
              <p:nvPr/>
            </p:nvSpPr>
            <p:spPr>
              <a:xfrm>
                <a:off x="632448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8" name="Line 27"/>
              <p:cNvSpPr/>
              <p:nvPr/>
            </p:nvSpPr>
            <p:spPr>
              <a:xfrm>
                <a:off x="6629400" y="44956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49" name="TextBox 75"/>
              <p:cNvSpPr/>
              <p:nvPr/>
            </p:nvSpPr>
            <p:spPr>
              <a:xfrm>
                <a:off x="7696080" y="4043520"/>
                <a:ext cx="1447560" cy="9543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i="1" lang="en-US" sz="14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Note: arrows here denote memory refs, not free list ptrs. </a:t>
                </a:r>
                <a:endParaRPr b="0" lang="en-US" sz="14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450" name="Group 1"/>
          <p:cNvGrpSpPr/>
          <p:nvPr/>
        </p:nvGrpSpPr>
        <p:grpSpPr>
          <a:xfrm>
            <a:off x="378000" y="5003640"/>
            <a:ext cx="8545680" cy="939600"/>
            <a:chOff x="378000" y="5003640"/>
            <a:chExt cx="8545680" cy="939600"/>
          </a:xfrm>
        </p:grpSpPr>
        <p:grpSp>
          <p:nvGrpSpPr>
            <p:cNvPr id="451" name="Group 77"/>
            <p:cNvGrpSpPr/>
            <p:nvPr/>
          </p:nvGrpSpPr>
          <p:grpSpPr>
            <a:xfrm>
              <a:off x="378000" y="5003640"/>
              <a:ext cx="8545680" cy="939600"/>
              <a:chOff x="378000" y="5003640"/>
              <a:chExt cx="8545680" cy="939600"/>
            </a:xfrm>
          </p:grpSpPr>
          <p:sp>
            <p:nvSpPr>
              <p:cNvPr id="452" name="Rectangle 1"/>
              <p:cNvSpPr/>
              <p:nvPr/>
            </p:nvSpPr>
            <p:spPr>
              <a:xfrm>
                <a:off x="6019920" y="5410080"/>
                <a:ext cx="304560" cy="30456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3" name="Rectangle 2"/>
              <p:cNvSpPr/>
              <p:nvPr/>
            </p:nvSpPr>
            <p:spPr>
              <a:xfrm>
                <a:off x="3886200" y="5410080"/>
                <a:ext cx="304560" cy="30456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4" name="Rectangle 3"/>
              <p:cNvSpPr/>
              <p:nvPr/>
            </p:nvSpPr>
            <p:spPr>
              <a:xfrm>
                <a:off x="3276720" y="5410080"/>
                <a:ext cx="304560" cy="30456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5" name="Freeform 28"/>
              <p:cNvSpPr/>
              <p:nvPr/>
            </p:nvSpPr>
            <p:spPr>
              <a:xfrm>
                <a:off x="3657600" y="5029200"/>
                <a:ext cx="685440" cy="482400"/>
              </a:xfrm>
              <a:custGeom>
                <a:avLst/>
                <a:gdLst>
                  <a:gd name="textAreaLeft" fmla="*/ 0 w 685440"/>
                  <a:gd name="textAreaRight" fmla="*/ 685800 w 685440"/>
                  <a:gd name="textAreaTop" fmla="*/ 0 h 482400"/>
                  <a:gd name="textAreaBottom" fmla="*/ 482760 h 482400"/>
                </a:gdLst>
                <a:ahLst/>
                <a:rect l="textAreaLeft" t="textAreaTop" r="textAreaRight" b="textAreaBottom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6" name="Freeform 29"/>
              <p:cNvSpPr/>
              <p:nvPr/>
            </p:nvSpPr>
            <p:spPr>
              <a:xfrm>
                <a:off x="4648320" y="5003640"/>
                <a:ext cx="1752120" cy="558360"/>
              </a:xfrm>
              <a:custGeom>
                <a:avLst/>
                <a:gdLst>
                  <a:gd name="textAreaLeft" fmla="*/ 0 w 1752120"/>
                  <a:gd name="textAreaRight" fmla="*/ 1752480 w 1752120"/>
                  <a:gd name="textAreaTop" fmla="*/ 0 h 558360"/>
                  <a:gd name="textAreaBottom" fmla="*/ 558720 h 558360"/>
                </a:gdLst>
                <a:ahLst/>
                <a:rect l="textAreaLeft" t="textAreaTop" r="textAreaRight" b="textAreaBottom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7" name="Freeform 30"/>
              <p:cNvSpPr/>
              <p:nvPr/>
            </p:nvSpPr>
            <p:spPr>
              <a:xfrm>
                <a:off x="2514600" y="5562720"/>
                <a:ext cx="1218960" cy="380520"/>
              </a:xfrm>
              <a:custGeom>
                <a:avLst/>
                <a:gdLst>
                  <a:gd name="textAreaLeft" fmla="*/ 0 w 1218960"/>
                  <a:gd name="textAreaRight" fmla="*/ 1219320 w 1218960"/>
                  <a:gd name="textAreaTop" fmla="*/ 0 h 380520"/>
                  <a:gd name="textAreaBottom" fmla="*/ 380880 h 380520"/>
                </a:gdLst>
                <a:ahLst/>
                <a:rect l="textAreaLeft" t="textAreaTop" r="textAreaRight" b="textAreaBottom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8" name="Text Box 31"/>
              <p:cNvSpPr/>
              <p:nvPr/>
            </p:nvSpPr>
            <p:spPr>
              <a:xfrm>
                <a:off x="378000" y="5366160"/>
                <a:ext cx="1316160" cy="40248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1" i="1" lang="en-GB" sz="2000" strike="noStrike" u="none">
                    <a:solidFill>
                      <a:schemeClr val="dk1">
                        <a:lumMod val="65000"/>
                        <a:lumOff val="35000"/>
                      </a:schemeClr>
                    </a:solidFill>
                    <a:effectLst/>
                    <a:uFillTx/>
                    <a:latin typeface="Calibri"/>
                    <a:ea typeface="msgothic"/>
                  </a:rPr>
                  <a:t>After mark</a:t>
                </a:r>
                <a:endParaRPr b="0" lang="en-US" sz="20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9" name="Line 32"/>
              <p:cNvSpPr/>
              <p:nvPr/>
            </p:nvSpPr>
            <p:spPr>
              <a:xfrm>
                <a:off x="4343400" y="5155920"/>
                <a:ext cx="1440" cy="228600"/>
              </a:xfrm>
              <a:prstGeom prst="line">
                <a:avLst/>
              </a:prstGeom>
              <a:ln w="57150">
                <a:solidFill>
                  <a:srgbClr val="c00000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0" name="Rectangle 33"/>
              <p:cNvSpPr/>
              <p:nvPr/>
            </p:nvSpPr>
            <p:spPr>
              <a:xfrm>
                <a:off x="2057400" y="5410080"/>
                <a:ext cx="609120" cy="304560"/>
              </a:xfrm>
              <a:prstGeom prst="rect">
                <a:avLst/>
              </a:prstGeom>
              <a:noFill/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1" name="Rectangle 34"/>
              <p:cNvSpPr/>
              <p:nvPr/>
            </p:nvSpPr>
            <p:spPr>
              <a:xfrm>
                <a:off x="2666880" y="5410080"/>
                <a:ext cx="609120" cy="304560"/>
              </a:xfrm>
              <a:prstGeom prst="rect">
                <a:avLst/>
              </a:prstGeom>
              <a:noFill/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2" name="Rectangle 35"/>
              <p:cNvSpPr/>
              <p:nvPr/>
            </p:nvSpPr>
            <p:spPr>
              <a:xfrm>
                <a:off x="3276720" y="5410080"/>
                <a:ext cx="609120" cy="304560"/>
              </a:xfrm>
              <a:prstGeom prst="rect">
                <a:avLst/>
              </a:prstGeom>
              <a:noFill/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3" name="Rectangle 36"/>
              <p:cNvSpPr/>
              <p:nvPr/>
            </p:nvSpPr>
            <p:spPr>
              <a:xfrm>
                <a:off x="3886200" y="5410080"/>
                <a:ext cx="914040" cy="304560"/>
              </a:xfrm>
              <a:prstGeom prst="rect">
                <a:avLst/>
              </a:prstGeom>
              <a:noFill/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4" name="Rectangle 37"/>
              <p:cNvSpPr/>
              <p:nvPr/>
            </p:nvSpPr>
            <p:spPr>
              <a:xfrm>
                <a:off x="4800600" y="5410080"/>
                <a:ext cx="1218960" cy="304560"/>
              </a:xfrm>
              <a:prstGeom prst="rect">
                <a:avLst/>
              </a:prstGeom>
              <a:noFill/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5" name="Rectangle 38"/>
              <p:cNvSpPr/>
              <p:nvPr/>
            </p:nvSpPr>
            <p:spPr>
              <a:xfrm>
                <a:off x="6019920" y="5410080"/>
                <a:ext cx="914040" cy="304560"/>
              </a:xfrm>
              <a:prstGeom prst="rect">
                <a:avLst/>
              </a:prstGeom>
              <a:noFill/>
              <a:ln w="381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6" name="Line 39"/>
              <p:cNvSpPr/>
              <p:nvPr/>
            </p:nvSpPr>
            <p:spPr>
              <a:xfrm>
                <a:off x="2971800" y="54100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7" name="Line 40"/>
              <p:cNvSpPr/>
              <p:nvPr/>
            </p:nvSpPr>
            <p:spPr>
              <a:xfrm>
                <a:off x="2361960" y="5410080"/>
                <a:ext cx="1800" cy="30492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8" name="Line 41"/>
              <p:cNvSpPr/>
              <p:nvPr/>
            </p:nvSpPr>
            <p:spPr>
              <a:xfrm>
                <a:off x="3581280" y="5410080"/>
                <a:ext cx="1440" cy="30492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9" name="Line 42"/>
              <p:cNvSpPr/>
              <p:nvPr/>
            </p:nvSpPr>
            <p:spPr>
              <a:xfrm>
                <a:off x="4190760" y="5410080"/>
                <a:ext cx="1800" cy="30492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0" name="Line 43"/>
              <p:cNvSpPr/>
              <p:nvPr/>
            </p:nvSpPr>
            <p:spPr>
              <a:xfrm>
                <a:off x="4495680" y="54100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1" name="Line 44"/>
              <p:cNvSpPr/>
              <p:nvPr/>
            </p:nvSpPr>
            <p:spPr>
              <a:xfrm>
                <a:off x="5105160" y="5410080"/>
                <a:ext cx="180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2" name="Line 45"/>
              <p:cNvSpPr/>
              <p:nvPr/>
            </p:nvSpPr>
            <p:spPr>
              <a:xfrm>
                <a:off x="5410080" y="54100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3" name="Line 46"/>
              <p:cNvSpPr/>
              <p:nvPr/>
            </p:nvSpPr>
            <p:spPr>
              <a:xfrm>
                <a:off x="5715000" y="54100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4" name="Line 47"/>
              <p:cNvSpPr/>
              <p:nvPr/>
            </p:nvSpPr>
            <p:spPr>
              <a:xfrm>
                <a:off x="6324480" y="5410080"/>
                <a:ext cx="1440" cy="304920"/>
              </a:xfrm>
              <a:prstGeom prst="line">
                <a:avLst/>
              </a:prstGeom>
              <a:ln w="126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5" name="Line 48"/>
              <p:cNvSpPr/>
              <p:nvPr/>
            </p:nvSpPr>
            <p:spPr>
              <a:xfrm>
                <a:off x="6629400" y="5410080"/>
                <a:ext cx="1440" cy="304920"/>
              </a:xfrm>
              <a:prstGeom prst="line">
                <a:avLst/>
              </a:prstGeom>
              <a:ln w="635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6" name="Rectangle 49"/>
              <p:cNvSpPr/>
              <p:nvPr/>
            </p:nvSpPr>
            <p:spPr>
              <a:xfrm>
                <a:off x="2057400" y="5410080"/>
                <a:ext cx="304560" cy="304560"/>
              </a:xfrm>
              <a:prstGeom prst="rect">
                <a:avLst/>
              </a:prstGeom>
              <a:solidFill>
                <a:srgbClr val="ebafaf"/>
              </a:solidFill>
              <a:ln w="9525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7" name="Rectangle 72"/>
              <p:cNvSpPr/>
              <p:nvPr/>
            </p:nvSpPr>
            <p:spPr>
              <a:xfrm>
                <a:off x="7391520" y="5390640"/>
                <a:ext cx="304560" cy="304560"/>
              </a:xfrm>
              <a:prstGeom prst="rect">
                <a:avLst/>
              </a:prstGeom>
              <a:solidFill>
                <a:srgbClr val="ebafaf"/>
              </a:solidFill>
              <a:ln w="2556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8" name="Text Box 73"/>
              <p:cNvSpPr/>
              <p:nvPr/>
            </p:nvSpPr>
            <p:spPr>
              <a:xfrm>
                <a:off x="7723800" y="5390640"/>
                <a:ext cx="1199880" cy="34092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6800" bIns="46800" anchor="t">
                <a:spAutoFit/>
              </a:bodyPr>
              <a:p>
                <a:pPr algn="ctr" defTabSz="914400">
                  <a:lnSpc>
                    <a:spcPct val="100000"/>
                  </a:lnSpc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r>
                  <a:rPr b="1" lang="en-GB" sz="16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  <a:ea typeface="msgothic"/>
                  </a:rPr>
                  <a:t>Mark bit set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79" name="Rectangle 12"/>
            <p:cNvSpPr/>
            <p:nvPr/>
          </p:nvSpPr>
          <p:spPr>
            <a:xfrm>
              <a:off x="2036160" y="5401080"/>
              <a:ext cx="609120" cy="304560"/>
            </a:xfrm>
            <a:prstGeom prst="rect">
              <a:avLst/>
            </a:prstGeom>
            <a:noFill/>
            <a:ln w="50800"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0" name="Rectangle 13"/>
            <p:cNvSpPr/>
            <p:nvPr/>
          </p:nvSpPr>
          <p:spPr>
            <a:xfrm>
              <a:off x="2645640" y="5401080"/>
              <a:ext cx="609120" cy="304560"/>
            </a:xfrm>
            <a:prstGeom prst="rect">
              <a:avLst/>
            </a:prstGeom>
            <a:noFill/>
            <a:ln w="50800"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1" name="Rectangle 14"/>
            <p:cNvSpPr/>
            <p:nvPr/>
          </p:nvSpPr>
          <p:spPr>
            <a:xfrm>
              <a:off x="3255120" y="5401080"/>
              <a:ext cx="609120" cy="304560"/>
            </a:xfrm>
            <a:prstGeom prst="rect">
              <a:avLst/>
            </a:prstGeom>
            <a:noFill/>
            <a:ln w="50800"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2" name="Rectangle 15"/>
            <p:cNvSpPr/>
            <p:nvPr/>
          </p:nvSpPr>
          <p:spPr>
            <a:xfrm>
              <a:off x="3864960" y="5401080"/>
              <a:ext cx="914040" cy="304560"/>
            </a:xfrm>
            <a:prstGeom prst="rect">
              <a:avLst/>
            </a:prstGeom>
            <a:noFill/>
            <a:ln w="50800"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3" name="Rectangle 16"/>
            <p:cNvSpPr/>
            <p:nvPr/>
          </p:nvSpPr>
          <p:spPr>
            <a:xfrm>
              <a:off x="4779360" y="5401080"/>
              <a:ext cx="1218960" cy="304560"/>
            </a:xfrm>
            <a:prstGeom prst="rect">
              <a:avLst/>
            </a:prstGeom>
            <a:noFill/>
            <a:ln w="50800"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4" name="Rectangle 17"/>
            <p:cNvSpPr/>
            <p:nvPr/>
          </p:nvSpPr>
          <p:spPr>
            <a:xfrm>
              <a:off x="5998320" y="5401080"/>
              <a:ext cx="914040" cy="304560"/>
            </a:xfrm>
            <a:prstGeom prst="rect">
              <a:avLst/>
            </a:prstGeom>
            <a:noFill/>
            <a:ln w="50800"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485" name="Group 3"/>
          <p:cNvGrpSpPr/>
          <p:nvPr/>
        </p:nvGrpSpPr>
        <p:grpSpPr>
          <a:xfrm>
            <a:off x="382680" y="5842080"/>
            <a:ext cx="6562080" cy="939240"/>
            <a:chOff x="382680" y="5842080"/>
            <a:chExt cx="6562080" cy="939240"/>
          </a:xfrm>
        </p:grpSpPr>
        <p:grpSp>
          <p:nvGrpSpPr>
            <p:cNvPr id="486" name="Group 79"/>
            <p:cNvGrpSpPr/>
            <p:nvPr/>
          </p:nvGrpSpPr>
          <p:grpSpPr>
            <a:xfrm>
              <a:off x="382680" y="5842080"/>
              <a:ext cx="6551280" cy="939240"/>
              <a:chOff x="382680" y="5842080"/>
              <a:chExt cx="6551280" cy="939240"/>
            </a:xfrm>
          </p:grpSpPr>
          <p:sp>
            <p:nvSpPr>
              <p:cNvPr id="487" name="Freeform 52"/>
              <p:cNvSpPr/>
              <p:nvPr/>
            </p:nvSpPr>
            <p:spPr>
              <a:xfrm>
                <a:off x="2514600" y="6400800"/>
                <a:ext cx="1218960" cy="380520"/>
              </a:xfrm>
              <a:custGeom>
                <a:avLst/>
                <a:gdLst>
                  <a:gd name="textAreaLeft" fmla="*/ 0 w 1218960"/>
                  <a:gd name="textAreaRight" fmla="*/ 1219320 w 1218960"/>
                  <a:gd name="textAreaTop" fmla="*/ 0 h 380520"/>
                  <a:gd name="textAreaBottom" fmla="*/ 380880 h 380520"/>
                </a:gdLst>
                <a:ahLst/>
                <a:rect l="textAreaLeft" t="textAreaTop" r="textAreaRight" b="textAreaBottom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round/>
                <a:headEnd len="med" type="oval" w="med"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grpSp>
            <p:nvGrpSpPr>
              <p:cNvPr id="488" name="Group 78"/>
              <p:cNvGrpSpPr/>
              <p:nvPr/>
            </p:nvGrpSpPr>
            <p:grpSpPr>
              <a:xfrm>
                <a:off x="382680" y="5842080"/>
                <a:ext cx="6551280" cy="762840"/>
                <a:chOff x="382680" y="5842080"/>
                <a:chExt cx="6551280" cy="762840"/>
              </a:xfrm>
            </p:grpSpPr>
            <p:sp>
              <p:nvSpPr>
                <p:cNvPr id="489" name="Freeform 50"/>
                <p:cNvSpPr/>
                <p:nvPr/>
              </p:nvSpPr>
              <p:spPr>
                <a:xfrm>
                  <a:off x="3657600" y="5867280"/>
                  <a:ext cx="685440" cy="482400"/>
                </a:xfrm>
                <a:custGeom>
                  <a:avLst/>
                  <a:gdLst>
                    <a:gd name="textAreaLeft" fmla="*/ 0 w 685440"/>
                    <a:gd name="textAreaRight" fmla="*/ 685800 w 685440"/>
                    <a:gd name="textAreaTop" fmla="*/ 0 h 482400"/>
                    <a:gd name="textAreaBottom" fmla="*/ 482760 h 482400"/>
                  </a:gdLst>
                  <a:ahLst/>
                  <a:rect l="textAreaLeft" t="textAreaTop" r="textAreaRight" b="textAreaBottom"/>
                  <a:pathLst>
                    <a:path w="768" h="304">
                      <a:moveTo>
                        <a:pt x="768" y="304"/>
                      </a:moveTo>
                      <a:cubicBezTo>
                        <a:pt x="640" y="168"/>
                        <a:pt x="512" y="32"/>
                        <a:pt x="384" y="16"/>
                      </a:cubicBezTo>
                      <a:cubicBezTo>
                        <a:pt x="256" y="0"/>
                        <a:pt x="128" y="104"/>
                        <a:pt x="0" y="208"/>
                      </a:cubicBezTo>
                    </a:path>
                  </a:pathLst>
                </a:custGeom>
                <a:noFill/>
                <a:ln w="25560">
                  <a:solidFill>
                    <a:srgbClr val="000000"/>
                  </a:solidFill>
                  <a:round/>
                  <a:headEnd len="med" type="oval" w="med"/>
                  <a:tailEnd len="med" type="triangle" w="med"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0" name="Freeform 51"/>
                <p:cNvSpPr/>
                <p:nvPr/>
              </p:nvSpPr>
              <p:spPr>
                <a:xfrm>
                  <a:off x="4648320" y="5842080"/>
                  <a:ext cx="1752120" cy="558360"/>
                </a:xfrm>
                <a:custGeom>
                  <a:avLst/>
                  <a:gdLst>
                    <a:gd name="textAreaLeft" fmla="*/ 0 w 1752120"/>
                    <a:gd name="textAreaRight" fmla="*/ 1752480 w 1752120"/>
                    <a:gd name="textAreaTop" fmla="*/ 0 h 558360"/>
                    <a:gd name="textAreaBottom" fmla="*/ 558720 h 558360"/>
                  </a:gdLst>
                  <a:ahLst/>
                  <a:rect l="textAreaLeft" t="textAreaTop" r="textAreaRight" b="textAreaBottom"/>
                  <a:pathLst>
                    <a:path w="960" h="352">
                      <a:moveTo>
                        <a:pt x="0" y="352"/>
                      </a:moveTo>
                      <a:cubicBezTo>
                        <a:pt x="136" y="192"/>
                        <a:pt x="272" y="32"/>
                        <a:pt x="432" y="16"/>
                      </a:cubicBezTo>
                      <a:cubicBezTo>
                        <a:pt x="592" y="0"/>
                        <a:pt x="776" y="128"/>
                        <a:pt x="960" y="256"/>
                      </a:cubicBezTo>
                    </a:path>
                  </a:pathLst>
                </a:custGeom>
                <a:noFill/>
                <a:ln w="25560">
                  <a:solidFill>
                    <a:srgbClr val="000000"/>
                  </a:solidFill>
                  <a:round/>
                  <a:headEnd len="med" type="oval" w="med"/>
                  <a:tailEnd len="med" type="triangle" w="med"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1" name="Text Box 53"/>
                <p:cNvSpPr/>
                <p:nvPr/>
              </p:nvSpPr>
              <p:spPr>
                <a:xfrm>
                  <a:off x="382680" y="6202440"/>
                  <a:ext cx="1438200" cy="4024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6800" bIns="46800" anchor="t">
                  <a:spAutoFit/>
                </a:bodyPr>
                <a:p>
                  <a:pPr defTabSz="914400">
                    <a:lnSpc>
                      <a:spcPct val="100000"/>
                    </a:lnSpc>
                    <a:tabLst>
                      <a:tab algn="l" pos="0"/>
                      <a:tab algn="l" pos="914400"/>
                      <a:tab algn="l" pos="1828800"/>
                      <a:tab algn="l" pos="2743200"/>
                      <a:tab algn="l" pos="3657600"/>
                      <a:tab algn="l" pos="4572000"/>
                      <a:tab algn="l" pos="5486400"/>
                      <a:tab algn="l" pos="6400800"/>
                      <a:tab algn="l" pos="7315200"/>
                      <a:tab algn="l" pos="8229600"/>
                      <a:tab algn="l" pos="9144000"/>
                      <a:tab algn="l" pos="10058400"/>
                    </a:tabLst>
                  </a:pPr>
                  <a:r>
                    <a:rPr b="1" i="1" lang="en-GB" sz="2000" strike="noStrike" u="none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effectLst/>
                      <a:uFillTx/>
                      <a:latin typeface="Calibri"/>
                      <a:ea typeface="msgothic"/>
                    </a:rPr>
                    <a:t>After sweep</a:t>
                  </a:r>
                  <a:endParaRPr b="0" lang="en-US" sz="20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2" name="Line 54"/>
                <p:cNvSpPr/>
                <p:nvPr/>
              </p:nvSpPr>
              <p:spPr>
                <a:xfrm>
                  <a:off x="4343400" y="5994360"/>
                  <a:ext cx="1440" cy="228600"/>
                </a:xfrm>
                <a:prstGeom prst="line">
                  <a:avLst/>
                </a:prstGeom>
                <a:ln w="57150">
                  <a:solidFill>
                    <a:srgbClr val="c00000"/>
                  </a:solidFill>
                  <a:miter/>
                  <a:tailEnd len="med" type="triangle" w="med"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3" name="Rectangle 55"/>
                <p:cNvSpPr/>
                <p:nvPr/>
              </p:nvSpPr>
              <p:spPr>
                <a:xfrm>
                  <a:off x="2057400" y="6248520"/>
                  <a:ext cx="609120" cy="304560"/>
                </a:xfrm>
                <a:prstGeom prst="rect">
                  <a:avLst/>
                </a:prstGeom>
                <a:noFill/>
                <a:ln w="381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4" name="Rectangle 56"/>
                <p:cNvSpPr/>
                <p:nvPr/>
              </p:nvSpPr>
              <p:spPr>
                <a:xfrm>
                  <a:off x="2666880" y="6248520"/>
                  <a:ext cx="609120" cy="304560"/>
                </a:xfrm>
                <a:prstGeom prst="rect">
                  <a:avLst/>
                </a:prstGeom>
                <a:noFill/>
                <a:ln w="381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5" name="Rectangle 57"/>
                <p:cNvSpPr/>
                <p:nvPr/>
              </p:nvSpPr>
              <p:spPr>
                <a:xfrm>
                  <a:off x="3276720" y="6248520"/>
                  <a:ext cx="609120" cy="304560"/>
                </a:xfrm>
                <a:prstGeom prst="rect">
                  <a:avLst/>
                </a:prstGeom>
                <a:noFill/>
                <a:ln w="381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6" name="Rectangle 58"/>
                <p:cNvSpPr/>
                <p:nvPr/>
              </p:nvSpPr>
              <p:spPr>
                <a:xfrm>
                  <a:off x="3886200" y="6248520"/>
                  <a:ext cx="914040" cy="304560"/>
                </a:xfrm>
                <a:prstGeom prst="rect">
                  <a:avLst/>
                </a:prstGeom>
                <a:noFill/>
                <a:ln w="381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7" name="Rectangle 59"/>
                <p:cNvSpPr/>
                <p:nvPr/>
              </p:nvSpPr>
              <p:spPr>
                <a:xfrm>
                  <a:off x="4800600" y="6248520"/>
                  <a:ext cx="1218960" cy="304560"/>
                </a:xfrm>
                <a:prstGeom prst="rect">
                  <a:avLst/>
                </a:prstGeom>
                <a:noFill/>
                <a:ln w="381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8" name="Rectangle 60"/>
                <p:cNvSpPr/>
                <p:nvPr/>
              </p:nvSpPr>
              <p:spPr>
                <a:xfrm>
                  <a:off x="6019920" y="6248520"/>
                  <a:ext cx="914040" cy="304560"/>
                </a:xfrm>
                <a:prstGeom prst="rect">
                  <a:avLst/>
                </a:prstGeom>
                <a:noFill/>
                <a:ln w="381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5000" bIns="45000" anchor="ctr">
                  <a:noAutofit/>
                </a:bodyPr>
                <a:p>
                  <a:pPr defTabSz="914400">
                    <a:lnSpc>
                      <a:spcPct val="100000"/>
                    </a:lnSpc>
                  </a:pPr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499" name="Line 61"/>
                <p:cNvSpPr/>
                <p:nvPr/>
              </p:nvSpPr>
              <p:spPr>
                <a:xfrm>
                  <a:off x="2971800" y="6248160"/>
                  <a:ext cx="1440" cy="304920"/>
                </a:xfrm>
                <a:prstGeom prst="line">
                  <a:avLst/>
                </a:prstGeom>
                <a:ln w="255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0" name="Line 62"/>
                <p:cNvSpPr/>
                <p:nvPr/>
              </p:nvSpPr>
              <p:spPr>
                <a:xfrm>
                  <a:off x="2361960" y="6248160"/>
                  <a:ext cx="1800" cy="304920"/>
                </a:xfrm>
                <a:prstGeom prst="line">
                  <a:avLst/>
                </a:prstGeom>
                <a:ln w="635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1" name="Line 63"/>
                <p:cNvSpPr/>
                <p:nvPr/>
              </p:nvSpPr>
              <p:spPr>
                <a:xfrm>
                  <a:off x="3581280" y="6248160"/>
                  <a:ext cx="1440" cy="304920"/>
                </a:xfrm>
                <a:prstGeom prst="line">
                  <a:avLst/>
                </a:prstGeom>
                <a:ln w="635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2" name="Line 64"/>
                <p:cNvSpPr/>
                <p:nvPr/>
              </p:nvSpPr>
              <p:spPr>
                <a:xfrm>
                  <a:off x="4190760" y="6248160"/>
                  <a:ext cx="1800" cy="304920"/>
                </a:xfrm>
                <a:prstGeom prst="line">
                  <a:avLst/>
                </a:prstGeom>
                <a:ln w="635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3" name="Line 65"/>
                <p:cNvSpPr/>
                <p:nvPr/>
              </p:nvSpPr>
              <p:spPr>
                <a:xfrm>
                  <a:off x="4495680" y="6248160"/>
                  <a:ext cx="1440" cy="304920"/>
                </a:xfrm>
                <a:prstGeom prst="line">
                  <a:avLst/>
                </a:prstGeom>
                <a:ln w="635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4" name="Line 66"/>
                <p:cNvSpPr/>
                <p:nvPr/>
              </p:nvSpPr>
              <p:spPr>
                <a:xfrm>
                  <a:off x="5105160" y="6248160"/>
                  <a:ext cx="1800" cy="304920"/>
                </a:xfrm>
                <a:prstGeom prst="line">
                  <a:avLst/>
                </a:prstGeom>
                <a:ln w="255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5" name="Line 67"/>
                <p:cNvSpPr/>
                <p:nvPr/>
              </p:nvSpPr>
              <p:spPr>
                <a:xfrm>
                  <a:off x="5410080" y="6248160"/>
                  <a:ext cx="1440" cy="304920"/>
                </a:xfrm>
                <a:prstGeom prst="line">
                  <a:avLst/>
                </a:prstGeom>
                <a:ln w="255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6" name="Line 68"/>
                <p:cNvSpPr/>
                <p:nvPr/>
              </p:nvSpPr>
              <p:spPr>
                <a:xfrm>
                  <a:off x="5715000" y="6248160"/>
                  <a:ext cx="1440" cy="304920"/>
                </a:xfrm>
                <a:prstGeom prst="line">
                  <a:avLst/>
                </a:prstGeom>
                <a:ln w="255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7" name="Line 69"/>
                <p:cNvSpPr/>
                <p:nvPr/>
              </p:nvSpPr>
              <p:spPr>
                <a:xfrm>
                  <a:off x="6324480" y="6248160"/>
                  <a:ext cx="1440" cy="304920"/>
                </a:xfrm>
                <a:prstGeom prst="line">
                  <a:avLst/>
                </a:prstGeom>
                <a:ln w="635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8" name="Line 70"/>
                <p:cNvSpPr/>
                <p:nvPr/>
              </p:nvSpPr>
              <p:spPr>
                <a:xfrm>
                  <a:off x="6629400" y="6248160"/>
                  <a:ext cx="1440" cy="304920"/>
                </a:xfrm>
                <a:prstGeom prst="line">
                  <a:avLst/>
                </a:prstGeom>
                <a:ln w="635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09" name="Rectangle 71"/>
                <p:cNvSpPr/>
                <p:nvPr/>
              </p:nvSpPr>
              <p:spPr>
                <a:xfrm>
                  <a:off x="4800600" y="6248520"/>
                  <a:ext cx="1218960" cy="304560"/>
                </a:xfrm>
                <a:prstGeom prst="rect">
                  <a:avLst/>
                </a:prstGeom>
                <a:solidFill>
                  <a:srgbClr val="f6f5bd"/>
                </a:solidFill>
                <a:ln w="255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6800" bIns="468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  <a:tabLst>
                      <a:tab algn="l" pos="0"/>
                      <a:tab algn="l" pos="914400"/>
                      <a:tab algn="l" pos="1828800"/>
                      <a:tab algn="l" pos="2743200"/>
                      <a:tab algn="l" pos="3657600"/>
                      <a:tab algn="l" pos="4572000"/>
                      <a:tab algn="l" pos="5486400"/>
                      <a:tab algn="l" pos="6400800"/>
                      <a:tab algn="l" pos="7315200"/>
                      <a:tab algn="l" pos="8229600"/>
                      <a:tab algn="l" pos="9144000"/>
                      <a:tab algn="l" pos="10058400"/>
                    </a:tabLst>
                  </a:pPr>
                  <a:r>
                    <a:rPr b="1" lang="en-GB" sz="1600" strike="noStrike" u="none">
                      <a:solidFill>
                        <a:schemeClr val="dk1"/>
                      </a:solidFill>
                      <a:effectLst/>
                      <a:uFillTx/>
                      <a:latin typeface="Calibri"/>
                      <a:ea typeface="msgothic"/>
                    </a:rPr>
                    <a:t>free</a:t>
                  </a:r>
                  <a:endPara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  <p:sp>
              <p:nvSpPr>
                <p:cNvPr id="510" name="Rectangle 74"/>
                <p:cNvSpPr/>
                <p:nvPr/>
              </p:nvSpPr>
              <p:spPr>
                <a:xfrm>
                  <a:off x="2666880" y="6248520"/>
                  <a:ext cx="609120" cy="304560"/>
                </a:xfrm>
                <a:prstGeom prst="rect">
                  <a:avLst/>
                </a:prstGeom>
                <a:solidFill>
                  <a:srgbClr val="f6f5bd"/>
                </a:solidFill>
                <a:ln w="2556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wrap="none" lIns="90000" rIns="90000" tIns="46800" bIns="46800" anchor="ctr">
                  <a:noAutofit/>
                </a:bodyPr>
                <a:p>
                  <a:pPr algn="ctr" defTabSz="914400">
                    <a:lnSpc>
                      <a:spcPct val="100000"/>
                    </a:lnSpc>
                    <a:tabLst>
                      <a:tab algn="l" pos="0"/>
                      <a:tab algn="l" pos="914400"/>
                      <a:tab algn="l" pos="1828800"/>
                      <a:tab algn="l" pos="2743200"/>
                      <a:tab algn="l" pos="3657600"/>
                      <a:tab algn="l" pos="4572000"/>
                      <a:tab algn="l" pos="5486400"/>
                      <a:tab algn="l" pos="6400800"/>
                      <a:tab algn="l" pos="7315200"/>
                      <a:tab algn="l" pos="8229600"/>
                      <a:tab algn="l" pos="9144000"/>
                      <a:tab algn="l" pos="10058400"/>
                    </a:tabLst>
                  </a:pPr>
                  <a:r>
                    <a:rPr b="1" lang="en-GB" sz="1600" strike="noStrike" u="none">
                      <a:solidFill>
                        <a:schemeClr val="dk1"/>
                      </a:solidFill>
                      <a:effectLst/>
                      <a:uFillTx/>
                      <a:latin typeface="Calibri"/>
                      <a:ea typeface="msgothic"/>
                    </a:rPr>
                    <a:t>free</a:t>
                  </a:r>
                  <a:endParaRPr b="0" lang="en-US" sz="1600" strike="noStrike" u="none">
                    <a:solidFill>
                      <a:srgbClr val="000000"/>
                    </a:solidFill>
                    <a:effectLst/>
                    <a:uFillTx/>
                    <a:latin typeface="Arial"/>
                  </a:endParaRPr>
                </a:p>
              </p:txBody>
            </p:sp>
          </p:grpSp>
        </p:grpSp>
        <p:grpSp>
          <p:nvGrpSpPr>
            <p:cNvPr id="511" name="Group 2"/>
            <p:cNvGrpSpPr/>
            <p:nvPr/>
          </p:nvGrpSpPr>
          <p:grpSpPr>
            <a:xfrm>
              <a:off x="2068200" y="6239160"/>
              <a:ext cx="4876560" cy="304560"/>
              <a:chOff x="2068200" y="6239160"/>
              <a:chExt cx="4876560" cy="304560"/>
            </a:xfrm>
          </p:grpSpPr>
          <p:sp>
            <p:nvSpPr>
              <p:cNvPr id="512" name="Rectangle 12"/>
              <p:cNvSpPr/>
              <p:nvPr/>
            </p:nvSpPr>
            <p:spPr>
              <a:xfrm>
                <a:off x="2068200" y="6239160"/>
                <a:ext cx="609120" cy="304560"/>
              </a:xfrm>
              <a:prstGeom prst="rect">
                <a:avLst/>
              </a:prstGeom>
              <a:noFill/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accen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3" name="Rectangle 13"/>
              <p:cNvSpPr/>
              <p:nvPr/>
            </p:nvSpPr>
            <p:spPr>
              <a:xfrm>
                <a:off x="2678040" y="6239160"/>
                <a:ext cx="609120" cy="304560"/>
              </a:xfrm>
              <a:prstGeom prst="rect">
                <a:avLst/>
              </a:prstGeom>
              <a:noFill/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4" name="Rectangle 14"/>
              <p:cNvSpPr/>
              <p:nvPr/>
            </p:nvSpPr>
            <p:spPr>
              <a:xfrm>
                <a:off x="3287520" y="6239160"/>
                <a:ext cx="609120" cy="304560"/>
              </a:xfrm>
              <a:prstGeom prst="rect">
                <a:avLst/>
              </a:prstGeom>
              <a:noFill/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5" name="Rectangle 15"/>
              <p:cNvSpPr/>
              <p:nvPr/>
            </p:nvSpPr>
            <p:spPr>
              <a:xfrm>
                <a:off x="3897000" y="6239160"/>
                <a:ext cx="914040" cy="304560"/>
              </a:xfrm>
              <a:prstGeom prst="rect">
                <a:avLst/>
              </a:prstGeom>
              <a:noFill/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6" name="Rectangle 16"/>
              <p:cNvSpPr/>
              <p:nvPr/>
            </p:nvSpPr>
            <p:spPr>
              <a:xfrm>
                <a:off x="4811400" y="6239160"/>
                <a:ext cx="1218960" cy="304560"/>
              </a:xfrm>
              <a:prstGeom prst="rect">
                <a:avLst/>
              </a:prstGeom>
              <a:noFill/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7" name="Rectangle 17"/>
              <p:cNvSpPr/>
              <p:nvPr/>
            </p:nvSpPr>
            <p:spPr>
              <a:xfrm>
                <a:off x="6030720" y="6239160"/>
                <a:ext cx="914040" cy="304560"/>
              </a:xfrm>
              <a:prstGeom prst="rect">
                <a:avLst/>
              </a:prstGeom>
              <a:noFill/>
              <a:ln w="50800">
                <a:solidFill>
                  <a:srgbClr val="521b92"/>
                </a:solidFill>
                <a:rou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8" dur="indefinite" restart="never" nodeType="tmRoot">
          <p:childTnLst>
            <p:seq>
              <p:cTn id="319" dur="indefinite" nodeType="mainSeq">
                <p:childTnLst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Mark and Sweep Collector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9" name="Text Box 2"/>
          <p:cNvSpPr/>
          <p:nvPr/>
        </p:nvSpPr>
        <p:spPr>
          <a:xfrm>
            <a:off x="471240" y="1821960"/>
            <a:ext cx="7722000" cy="206460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ptr mark(ptr p)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if (!is_ptr(p)) return;        // do nothing if not pointer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if (markBitSet(p)) return;     // check if already marked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setMarkBit(p);                 // set the mark bit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for (i=0; i &lt; length(p); i++)  // call mark on all words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 mark(p[i]); 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	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	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//   in the block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return;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} 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0" name="Text Box 3"/>
          <p:cNvSpPr/>
          <p:nvPr/>
        </p:nvSpPr>
        <p:spPr>
          <a:xfrm>
            <a:off x="362160" y="1441080"/>
            <a:ext cx="7695720" cy="3981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Mark using depth-first traversal of the memory graph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1" name="Text Box 4"/>
          <p:cNvSpPr/>
          <p:nvPr/>
        </p:nvSpPr>
        <p:spPr>
          <a:xfrm>
            <a:off x="380880" y="4175280"/>
            <a:ext cx="7695720" cy="3981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Sweep using lengths to find next block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2" name="Text Box 5"/>
          <p:cNvSpPr/>
          <p:nvPr/>
        </p:nvSpPr>
        <p:spPr>
          <a:xfrm>
            <a:off x="471240" y="4565520"/>
            <a:ext cx="4316400" cy="206460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ptr sweep(ptr p, ptr end)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while (p &lt; end)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  if markBitSet(p)</a:t>
            </a:r>
            <a:br>
              <a:rPr sz="1600"/>
            </a:b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     clearMarkBit();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  else if (allocateBitSet(p))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     free(p);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      p += length(p);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gothic"/>
              </a:rPr>
              <a:t>}   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2" dur="indefinite" restart="never" nodeType="tmRoot">
          <p:childTnLst>
            <p:seq>
              <p:cTn id="333" dur="indefinite" nodeType="mainSeq">
                <p:childTnLst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87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Conservative Mark &amp; Sweep in C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“conservative garbage collector” for C programs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build on top of malloc/free package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allocate using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malloc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until you “run out of space”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is_ptr()</a:t>
            </a:r>
            <a:r>
              <a:rPr b="1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determines if a word is a pointer by checking if it points to an allocated block of memory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But, in C pointers can point to the middle of a block</a:t>
            </a:r>
            <a:br>
              <a:rPr sz="2000"/>
            </a:b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18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So how to find the beginning of the block?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Can use a balanced binary tree to keep track of all allocated blocks (key is start-of-block)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Balanced-tree pointers can be stored in header (use two additional words)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5" name="Rectangle 3"/>
          <p:cNvSpPr/>
          <p:nvPr/>
        </p:nvSpPr>
        <p:spPr>
          <a:xfrm>
            <a:off x="2607120" y="3902040"/>
            <a:ext cx="3200040" cy="30456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6" name="Rectangle 4"/>
          <p:cNvSpPr/>
          <p:nvPr/>
        </p:nvSpPr>
        <p:spPr>
          <a:xfrm>
            <a:off x="2607120" y="3902040"/>
            <a:ext cx="304560" cy="304560"/>
          </a:xfrm>
          <a:prstGeom prst="rect">
            <a:avLst/>
          </a:prstGeom>
          <a:solidFill>
            <a:srgbClr val="f1c7c7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7" name="Text Box 5"/>
          <p:cNvSpPr/>
          <p:nvPr/>
        </p:nvSpPr>
        <p:spPr>
          <a:xfrm>
            <a:off x="2364840" y="3572640"/>
            <a:ext cx="79380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Header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8" name="Text Box 6"/>
          <p:cNvSpPr/>
          <p:nvPr/>
        </p:nvSpPr>
        <p:spPr>
          <a:xfrm>
            <a:off x="3840120" y="3276720"/>
            <a:ext cx="431280" cy="338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ptr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9" name="Line 7"/>
          <p:cNvSpPr/>
          <p:nvPr/>
        </p:nvSpPr>
        <p:spPr>
          <a:xfrm>
            <a:off x="4055040" y="3597120"/>
            <a:ext cx="1440" cy="3049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0" name="Rectangle 8"/>
          <p:cNvSpPr/>
          <p:nvPr/>
        </p:nvSpPr>
        <p:spPr>
          <a:xfrm>
            <a:off x="1235520" y="3902040"/>
            <a:ext cx="1371240" cy="30456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1" name="Rectangle 9"/>
          <p:cNvSpPr/>
          <p:nvPr/>
        </p:nvSpPr>
        <p:spPr>
          <a:xfrm>
            <a:off x="1235520" y="3902040"/>
            <a:ext cx="304560" cy="304560"/>
          </a:xfrm>
          <a:prstGeom prst="rect">
            <a:avLst/>
          </a:prstGeom>
          <a:solidFill>
            <a:srgbClr val="f1c7c7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2" name="Rectangle 10"/>
          <p:cNvSpPr/>
          <p:nvPr/>
        </p:nvSpPr>
        <p:spPr>
          <a:xfrm>
            <a:off x="4969440" y="3902040"/>
            <a:ext cx="304560" cy="304560"/>
          </a:xfrm>
          <a:prstGeom prst="rect">
            <a:avLst/>
          </a:prstGeom>
          <a:solidFill>
            <a:srgbClr val="f1c7c7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3" name="Rectangle 11"/>
          <p:cNvSpPr/>
          <p:nvPr/>
        </p:nvSpPr>
        <p:spPr>
          <a:xfrm>
            <a:off x="2879640" y="5759280"/>
            <a:ext cx="1096920" cy="335160"/>
          </a:xfrm>
          <a:prstGeom prst="rect">
            <a:avLst/>
          </a:prstGeom>
          <a:solidFill>
            <a:srgbClr val="f1c7c7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4" name="Rectangle 14"/>
          <p:cNvSpPr/>
          <p:nvPr/>
        </p:nvSpPr>
        <p:spPr>
          <a:xfrm>
            <a:off x="3962520" y="5759280"/>
            <a:ext cx="1828440" cy="33516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5" name="Text Box 15"/>
          <p:cNvSpPr/>
          <p:nvPr/>
        </p:nvSpPr>
        <p:spPr>
          <a:xfrm>
            <a:off x="3077640" y="5438880"/>
            <a:ext cx="61992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Head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6" name="Text Box 16"/>
          <p:cNvSpPr/>
          <p:nvPr/>
        </p:nvSpPr>
        <p:spPr>
          <a:xfrm>
            <a:off x="4404600" y="5438880"/>
            <a:ext cx="57204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D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ata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7" name="Line 18"/>
          <p:cNvSpPr/>
          <p:nvPr/>
        </p:nvSpPr>
        <p:spPr>
          <a:xfrm>
            <a:off x="3794040" y="5987880"/>
            <a:ext cx="228600" cy="4572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8" name="Text Box 19"/>
          <p:cNvSpPr/>
          <p:nvPr/>
        </p:nvSpPr>
        <p:spPr>
          <a:xfrm>
            <a:off x="2890440" y="6369120"/>
            <a:ext cx="49572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L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eft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9" name="Text Box 20"/>
          <p:cNvSpPr/>
          <p:nvPr/>
        </p:nvSpPr>
        <p:spPr>
          <a:xfrm>
            <a:off x="3703320" y="6369120"/>
            <a:ext cx="614160" cy="340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R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ight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0" name="Text Box 21"/>
          <p:cNvSpPr/>
          <p:nvPr/>
        </p:nvSpPr>
        <p:spPr>
          <a:xfrm>
            <a:off x="2840400" y="5784840"/>
            <a:ext cx="464400" cy="3103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S</a:t>
            </a:r>
            <a:r>
              <a:rPr b="1" lang="en-GB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msgothic"/>
              </a:rPr>
              <a:t>ize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1" name="Rectangle 4"/>
          <p:cNvSpPr/>
          <p:nvPr/>
        </p:nvSpPr>
        <p:spPr>
          <a:xfrm>
            <a:off x="3276720" y="5756040"/>
            <a:ext cx="338400" cy="338400"/>
          </a:xfrm>
          <a:prstGeom prst="rect">
            <a:avLst/>
          </a:prstGeom>
          <a:solidFill>
            <a:srgbClr val="f1c7c7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2" name="Line 17"/>
          <p:cNvSpPr/>
          <p:nvPr/>
        </p:nvSpPr>
        <p:spPr>
          <a:xfrm flipH="1">
            <a:off x="3106440" y="5987880"/>
            <a:ext cx="308160" cy="4572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3" name="TextBox 21"/>
          <p:cNvSpPr/>
          <p:nvPr/>
        </p:nvSpPr>
        <p:spPr>
          <a:xfrm>
            <a:off x="6400800" y="5943600"/>
            <a:ext cx="229572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Left: smaller addresses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Right: larger addresses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0" dur="indefinite" restart="never" nodeType="tmRoot">
          <p:childTnLst>
            <p:seq>
              <p:cTn id="341" dur="indefinite" nodeType="mainSeq">
                <p:childTnLst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Challenges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Goal: maximize throughput and peak memory utilization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Implementation Challenges: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know how much memory to free given just a pointer?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keep track of the free blocks?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pick a block to use for allocation?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do we do with the extra space when allocating a structure that is smaller than the free block it is placed in?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reinsert a freed block?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sldNum" idx="3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8087E1F-7CF8-4615-A177-1DF7015C9E0E}" type="slidenum">
              <a: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rPr>
              <a:t>3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" dur="indefinite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Summary of Key Allocator Policies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83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Free-block storage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Implicit lists, with boundary tags (nice and simple)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Explicit lists, exclude free blocks (faster, but more overhead)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Segregated lists (different lists for different sized blocks)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Fancy data structures (red-black trees, for example)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83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Placement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First-fit (simple, but lower throughput and higher fragmentation)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Next-fit (higher throughput, higher fragmentation)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Best-fit (lower throughput, lower fragmentation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95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segregated free lists approximate a best fit placement policy without having to search entire free list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95000"/>
              </a:lnSpc>
              <a:spcBef>
                <a:spcPts val="400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5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Splitting policy: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do we go ahead and split free blocks?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much internal fragmentation are we willing to tolerate?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sldNum" idx="37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950AD3C-A8E5-4415-BAB3-EF8D00B1727E}" type="slidenum">
              <a: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rPr>
              <a:t>4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" dur="indefinite" restart="never" nodeType="tmRoot">
          <p:childTnLst>
            <p:seq>
              <p:cTn id="9" dur="indefinite" nodeType="mainSeq">
                <p:childTnLst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Challenges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Goal: maximize throughput and peak memory utilization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Implementation Challenges: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know how much memory to free given just a pointer?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keep track of the free blocks?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pick a block to use for allocation?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do we do with the extra space when allocating a structure that is smaller than the free block it is placed in?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do we reinsert a freed block?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3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AE4B703-3F6C-4C57-942E-50DF7B34CE1A}" type="slidenum">
              <a:rPr b="1" lang="en-US" sz="1400" strike="noStrike" u="none">
                <a:solidFill>
                  <a:srgbClr val="4a66ac"/>
                </a:solidFill>
                <a:effectLst/>
                <a:uFillTx/>
                <a:latin typeface="Arial"/>
              </a:rPr>
              <a:t>5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" dur="indefinite" restart="never" nodeType="tmRoot">
          <p:childTnLst>
            <p:seq>
              <p:cTn id="31" dur="indefinite" nodeType="mainSeq"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6" dur="indefinite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9" dur="indefinite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indefinite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2" dur="indefinite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5" dur="indefinite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Implicit List: Freeing a Block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5960" indent="-34596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457200"/>
                <a:tab algn="l" pos="984240"/>
                <a:tab algn="l" pos="1898640"/>
                <a:tab algn="l" pos="2813040"/>
                <a:tab algn="l" pos="3727440"/>
                <a:tab algn="l" pos="4641840"/>
                <a:tab algn="l" pos="5556240"/>
                <a:tab algn="l" pos="6470640"/>
                <a:tab algn="l" pos="7385040"/>
                <a:tab algn="l" pos="8299440"/>
                <a:tab algn="l" pos="9213840"/>
                <a:tab algn="l" pos="1012824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Simplest implementation: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457200"/>
                <a:tab algn="l" pos="984240"/>
                <a:tab algn="l" pos="1898640"/>
                <a:tab algn="l" pos="2813040"/>
                <a:tab algn="l" pos="3727440"/>
                <a:tab algn="l" pos="4641840"/>
                <a:tab algn="l" pos="5556240"/>
                <a:tab algn="l" pos="6470640"/>
                <a:tab algn="l" pos="7385040"/>
                <a:tab algn="l" pos="8299440"/>
                <a:tab algn="l" pos="9213840"/>
                <a:tab algn="l" pos="1012824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Need only clear the “allocated” flag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249200" indent="-341280" defTabSz="914400">
              <a:lnSpc>
                <a:spcPct val="101000"/>
              </a:lnSpc>
              <a:spcBef>
                <a:spcPts val="201"/>
              </a:spcBef>
              <a:buNone/>
              <a:tabLst>
                <a:tab algn="l" pos="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free_block(ptr p) { *p = *p &amp; -2 }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457200"/>
                <a:tab algn="l" pos="984240"/>
                <a:tab algn="l" pos="1898640"/>
                <a:tab algn="l" pos="2813040"/>
                <a:tab algn="l" pos="3727440"/>
                <a:tab algn="l" pos="4641840"/>
                <a:tab algn="l" pos="5556240"/>
                <a:tab algn="l" pos="6470640"/>
                <a:tab algn="l" pos="7385040"/>
                <a:tab algn="l" pos="8299440"/>
                <a:tab algn="l" pos="9213840"/>
                <a:tab algn="l" pos="1012824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 can lead to “false fragmentation”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05" name="Group 53"/>
          <p:cNvGrpSpPr/>
          <p:nvPr/>
        </p:nvGrpSpPr>
        <p:grpSpPr>
          <a:xfrm>
            <a:off x="2133720" y="3167640"/>
            <a:ext cx="4876560" cy="566640"/>
            <a:chOff x="2133720" y="3167640"/>
            <a:chExt cx="4876560" cy="566640"/>
          </a:xfrm>
        </p:grpSpPr>
        <p:sp>
          <p:nvSpPr>
            <p:cNvPr id="106" name="Rectangle 3"/>
            <p:cNvSpPr/>
            <p:nvPr/>
          </p:nvSpPr>
          <p:spPr>
            <a:xfrm>
              <a:off x="3352680" y="340452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" name="Rectangle 4"/>
            <p:cNvSpPr/>
            <p:nvPr/>
          </p:nvSpPr>
          <p:spPr>
            <a:xfrm>
              <a:off x="3657600" y="340452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8" name="Rectangle 5"/>
            <p:cNvSpPr/>
            <p:nvPr/>
          </p:nvSpPr>
          <p:spPr>
            <a:xfrm>
              <a:off x="3962520" y="340452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9" name="Rectangle 6"/>
            <p:cNvSpPr/>
            <p:nvPr/>
          </p:nvSpPr>
          <p:spPr>
            <a:xfrm>
              <a:off x="4267080" y="340452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0" name="Rectangle 7"/>
            <p:cNvSpPr/>
            <p:nvPr/>
          </p:nvSpPr>
          <p:spPr>
            <a:xfrm>
              <a:off x="4876920" y="3404520"/>
              <a:ext cx="304560" cy="30456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1" name="Rectangle 8"/>
            <p:cNvSpPr/>
            <p:nvPr/>
          </p:nvSpPr>
          <p:spPr>
            <a:xfrm>
              <a:off x="5181480" y="3404520"/>
              <a:ext cx="304560" cy="30456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2" name="Rectangle 9"/>
            <p:cNvSpPr/>
            <p:nvPr/>
          </p:nvSpPr>
          <p:spPr>
            <a:xfrm>
              <a:off x="5486400" y="3404520"/>
              <a:ext cx="304560" cy="30456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3" name="Rectangle 10"/>
            <p:cNvSpPr/>
            <p:nvPr/>
          </p:nvSpPr>
          <p:spPr>
            <a:xfrm>
              <a:off x="5791320" y="340452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4" name="Rectangle 11"/>
            <p:cNvSpPr/>
            <p:nvPr/>
          </p:nvSpPr>
          <p:spPr>
            <a:xfrm>
              <a:off x="6095880" y="340452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5" name="Rectangle 12"/>
            <p:cNvSpPr/>
            <p:nvPr/>
          </p:nvSpPr>
          <p:spPr>
            <a:xfrm>
              <a:off x="6400800" y="340452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9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6" name="Rectangle 13"/>
            <p:cNvSpPr/>
            <p:nvPr/>
          </p:nvSpPr>
          <p:spPr>
            <a:xfrm>
              <a:off x="6705720" y="340452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7" name="Rectangle 14"/>
            <p:cNvSpPr/>
            <p:nvPr/>
          </p:nvSpPr>
          <p:spPr>
            <a:xfrm>
              <a:off x="4572000" y="3404520"/>
              <a:ext cx="304560" cy="304560"/>
            </a:xfrm>
            <a:prstGeom prst="rect">
              <a:avLst/>
            </a:prstGeom>
            <a:solidFill>
              <a:schemeClr val="accent6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8" name="Freeform 15"/>
            <p:cNvSpPr/>
            <p:nvPr/>
          </p:nvSpPr>
          <p:spPr>
            <a:xfrm>
              <a:off x="3505320" y="316764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9" name="Text Box 16"/>
            <p:cNvSpPr/>
            <p:nvPr/>
          </p:nvSpPr>
          <p:spPr>
            <a:xfrm>
              <a:off x="5776920" y="3398040"/>
              <a:ext cx="283320" cy="33624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0" name="Freeform 17"/>
            <p:cNvSpPr/>
            <p:nvPr/>
          </p:nvSpPr>
          <p:spPr>
            <a:xfrm>
              <a:off x="4648320" y="3167640"/>
              <a:ext cx="1294920" cy="228240"/>
            </a:xfrm>
            <a:custGeom>
              <a:avLst/>
              <a:gdLst>
                <a:gd name="textAreaLeft" fmla="*/ 0 w 1294920"/>
                <a:gd name="textAreaRight" fmla="*/ 1295280 w 129492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1" name="Freeform 18"/>
            <p:cNvSpPr/>
            <p:nvPr/>
          </p:nvSpPr>
          <p:spPr>
            <a:xfrm>
              <a:off x="5943600" y="3243600"/>
              <a:ext cx="609120" cy="151920"/>
            </a:xfrm>
            <a:custGeom>
              <a:avLst/>
              <a:gdLst>
                <a:gd name="textAreaLeft" fmla="*/ 0 w 609120"/>
                <a:gd name="textAreaRight" fmla="*/ 609480 w 609120"/>
                <a:gd name="textAreaTop" fmla="*/ 0 h 151920"/>
                <a:gd name="textAreaBottom" fmla="*/ 152280 h 151920"/>
              </a:gdLst>
              <a:ahLst/>
              <a:rect l="textAreaLeft" t="textAreaTop" r="textAreaRight" b="textAreaBottom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2" name="Rectangle 35"/>
            <p:cNvSpPr/>
            <p:nvPr/>
          </p:nvSpPr>
          <p:spPr>
            <a:xfrm>
              <a:off x="2133720" y="340452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3" name="Rectangle 36"/>
            <p:cNvSpPr/>
            <p:nvPr/>
          </p:nvSpPr>
          <p:spPr>
            <a:xfrm>
              <a:off x="2438280" y="340452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Rectangle 37"/>
            <p:cNvSpPr/>
            <p:nvPr/>
          </p:nvSpPr>
          <p:spPr>
            <a:xfrm>
              <a:off x="2743200" y="340452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5" name="Rectangle 38"/>
            <p:cNvSpPr/>
            <p:nvPr/>
          </p:nvSpPr>
          <p:spPr>
            <a:xfrm>
              <a:off x="3048120" y="340452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6" name="Freeform 39"/>
            <p:cNvSpPr/>
            <p:nvPr/>
          </p:nvSpPr>
          <p:spPr>
            <a:xfrm>
              <a:off x="2286000" y="316764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27" name="Group 50"/>
          <p:cNvGrpSpPr/>
          <p:nvPr/>
        </p:nvGrpSpPr>
        <p:grpSpPr>
          <a:xfrm>
            <a:off x="825480" y="3707280"/>
            <a:ext cx="6184800" cy="1017720"/>
            <a:chOff x="825480" y="3707280"/>
            <a:chExt cx="6184800" cy="1017720"/>
          </a:xfrm>
        </p:grpSpPr>
        <p:sp>
          <p:nvSpPr>
            <p:cNvPr id="128" name="Text Box 19"/>
            <p:cNvSpPr/>
            <p:nvPr/>
          </p:nvSpPr>
          <p:spPr>
            <a:xfrm>
              <a:off x="825480" y="3863160"/>
              <a:ext cx="1032120" cy="3265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94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free(p)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9" name="Text Box 20"/>
            <p:cNvSpPr/>
            <p:nvPr/>
          </p:nvSpPr>
          <p:spPr>
            <a:xfrm>
              <a:off x="4723920" y="3785400"/>
              <a:ext cx="302400" cy="3301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94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" name="Line 21"/>
            <p:cNvSpPr/>
            <p:nvPr/>
          </p:nvSpPr>
          <p:spPr>
            <a:xfrm flipV="1">
              <a:off x="4874760" y="3707280"/>
              <a:ext cx="1440" cy="155520"/>
            </a:xfrm>
            <a:prstGeom prst="line">
              <a:avLst/>
            </a:prstGeom>
            <a:ln w="25560">
              <a:solidFill>
                <a:srgbClr val="000066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" name="Rectangle 22"/>
            <p:cNvSpPr/>
            <p:nvPr/>
          </p:nvSpPr>
          <p:spPr>
            <a:xfrm>
              <a:off x="213372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" name="Rectangle 23"/>
            <p:cNvSpPr/>
            <p:nvPr/>
          </p:nvSpPr>
          <p:spPr>
            <a:xfrm>
              <a:off x="243828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3" name="Rectangle 24"/>
            <p:cNvSpPr/>
            <p:nvPr/>
          </p:nvSpPr>
          <p:spPr>
            <a:xfrm>
              <a:off x="274320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" name="Rectangle 25"/>
            <p:cNvSpPr/>
            <p:nvPr/>
          </p:nvSpPr>
          <p:spPr>
            <a:xfrm>
              <a:off x="304812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" name="Rectangle 26"/>
            <p:cNvSpPr/>
            <p:nvPr/>
          </p:nvSpPr>
          <p:spPr>
            <a:xfrm>
              <a:off x="3352680" y="439488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6" name="Rectangle 27"/>
            <p:cNvSpPr/>
            <p:nvPr/>
          </p:nvSpPr>
          <p:spPr>
            <a:xfrm>
              <a:off x="3657600" y="439488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7" name="Rectangle 28"/>
            <p:cNvSpPr/>
            <p:nvPr/>
          </p:nvSpPr>
          <p:spPr>
            <a:xfrm>
              <a:off x="3962520" y="439488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8" name="Rectangle 29"/>
            <p:cNvSpPr/>
            <p:nvPr/>
          </p:nvSpPr>
          <p:spPr>
            <a:xfrm>
              <a:off x="4267080" y="4394880"/>
              <a:ext cx="304560" cy="3045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9" name="Rectangle 30"/>
            <p:cNvSpPr/>
            <p:nvPr/>
          </p:nvSpPr>
          <p:spPr>
            <a:xfrm>
              <a:off x="6400800" y="439488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9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0" name="Rectangle 31"/>
            <p:cNvSpPr/>
            <p:nvPr/>
          </p:nvSpPr>
          <p:spPr>
            <a:xfrm>
              <a:off x="6705720" y="439488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1" name="Freeform 32"/>
            <p:cNvSpPr/>
            <p:nvPr/>
          </p:nvSpPr>
          <p:spPr>
            <a:xfrm>
              <a:off x="3505320" y="415800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2" name="Freeform 33"/>
            <p:cNvSpPr/>
            <p:nvPr/>
          </p:nvSpPr>
          <p:spPr>
            <a:xfrm>
              <a:off x="2286000" y="415800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3" name="Rectangle 40"/>
            <p:cNvSpPr/>
            <p:nvPr/>
          </p:nvSpPr>
          <p:spPr>
            <a:xfrm>
              <a:off x="487692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4" name="Rectangle 41"/>
            <p:cNvSpPr/>
            <p:nvPr/>
          </p:nvSpPr>
          <p:spPr>
            <a:xfrm>
              <a:off x="518148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5" name="Rectangle 42"/>
            <p:cNvSpPr/>
            <p:nvPr/>
          </p:nvSpPr>
          <p:spPr>
            <a:xfrm>
              <a:off x="548640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6" name="Rectangle 43"/>
            <p:cNvSpPr/>
            <p:nvPr/>
          </p:nvSpPr>
          <p:spPr>
            <a:xfrm>
              <a:off x="579132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7" name="Rectangle 44"/>
            <p:cNvSpPr/>
            <p:nvPr/>
          </p:nvSpPr>
          <p:spPr>
            <a:xfrm>
              <a:off x="609588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" name="Rectangle 45"/>
            <p:cNvSpPr/>
            <p:nvPr/>
          </p:nvSpPr>
          <p:spPr>
            <a:xfrm>
              <a:off x="4572000" y="439488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9" name="Text Box 46"/>
            <p:cNvSpPr/>
            <p:nvPr/>
          </p:nvSpPr>
          <p:spPr>
            <a:xfrm>
              <a:off x="5776920" y="4388760"/>
              <a:ext cx="283320" cy="33624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0" name="Freeform 47"/>
            <p:cNvSpPr/>
            <p:nvPr/>
          </p:nvSpPr>
          <p:spPr>
            <a:xfrm>
              <a:off x="4648320" y="4158000"/>
              <a:ext cx="1294920" cy="228240"/>
            </a:xfrm>
            <a:custGeom>
              <a:avLst/>
              <a:gdLst>
                <a:gd name="textAreaLeft" fmla="*/ 0 w 1294920"/>
                <a:gd name="textAreaRight" fmla="*/ 1295280 w 129492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1" name="Freeform 48"/>
            <p:cNvSpPr/>
            <p:nvPr/>
          </p:nvSpPr>
          <p:spPr>
            <a:xfrm>
              <a:off x="5943600" y="4234320"/>
              <a:ext cx="609120" cy="151920"/>
            </a:xfrm>
            <a:custGeom>
              <a:avLst/>
              <a:gdLst>
                <a:gd name="textAreaLeft" fmla="*/ 0 w 609120"/>
                <a:gd name="textAreaRight" fmla="*/ 609480 w 609120"/>
                <a:gd name="textAreaTop" fmla="*/ 0 h 151920"/>
                <a:gd name="textAreaBottom" fmla="*/ 152280 h 151920"/>
              </a:gdLst>
              <a:ahLst/>
              <a:rect l="textAreaLeft" t="textAreaTop" r="textAreaRight" b="textAreaBottom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52" name="Group 51"/>
          <p:cNvGrpSpPr/>
          <p:nvPr/>
        </p:nvGrpSpPr>
        <p:grpSpPr>
          <a:xfrm>
            <a:off x="841320" y="4875840"/>
            <a:ext cx="1989000" cy="458640"/>
            <a:chOff x="841320" y="4875840"/>
            <a:chExt cx="1989000" cy="458640"/>
          </a:xfrm>
        </p:grpSpPr>
        <p:sp>
          <p:nvSpPr>
            <p:cNvPr id="153" name="Text Box 49"/>
            <p:cNvSpPr/>
            <p:nvPr/>
          </p:nvSpPr>
          <p:spPr>
            <a:xfrm>
              <a:off x="841320" y="4968000"/>
              <a:ext cx="1397160" cy="3301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94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malloc(20)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4" name="Text Box 50"/>
            <p:cNvSpPr/>
            <p:nvPr/>
          </p:nvSpPr>
          <p:spPr>
            <a:xfrm>
              <a:off x="2092320" y="4875840"/>
              <a:ext cx="738000" cy="45864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 defTabSz="914400">
                <a:lnSpc>
                  <a:spcPct val="102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i="1" lang="en-GB" sz="1800" strike="noStrike" u="none">
                  <a:solidFill>
                    <a:srgbClr val="c00000"/>
                  </a:solidFill>
                  <a:effectLst/>
                  <a:uFillTx/>
                  <a:latin typeface="Calibri"/>
                </a:rPr>
                <a:t>Oops!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55" name="TextBox 52"/>
          <p:cNvSpPr/>
          <p:nvPr/>
        </p:nvSpPr>
        <p:spPr>
          <a:xfrm>
            <a:off x="769680" y="5802840"/>
            <a:ext cx="752652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i="1" lang="en-GB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There is enough free space, but the allocator won’t be able to find it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6" dur="indefinite" restart="never" nodeType="tmRoot">
          <p:childTnLst>
            <p:seq>
              <p:cTn id="47" dur="indefinite" nodeType="mainSeq">
                <p:childTnLst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Implicit List: Coalescing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83000"/>
              </a:lnSpc>
              <a:spcBef>
                <a:spcPts val="174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Join </a:t>
            </a:r>
            <a:r>
              <a:rPr b="0" i="1" lang="en-GB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(</a:t>
            </a:r>
            <a:r>
              <a:rPr b="1" i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coalesce</a:t>
            </a:r>
            <a:r>
              <a:rPr b="0" i="1" lang="en-GB" sz="2400" strike="noStrike" u="none">
                <a:solidFill>
                  <a:srgbClr val="c00000"/>
                </a:solidFill>
                <a:effectLst/>
                <a:uFillTx/>
                <a:latin typeface="Arial"/>
              </a:rPr>
              <a:t>) </a:t>
            </a:r>
            <a:r>
              <a:rPr b="0" lang="en-GB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with next/previous blocks, if they are free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75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Coalescing with next block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88000"/>
              </a:lnSpc>
              <a:spcBef>
                <a:spcPts val="751"/>
              </a:spcBef>
              <a:buNone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144440" indent="-236520" defTabSz="914400">
              <a:lnSpc>
                <a:spcPct val="91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85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85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85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85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182880" defTabSz="914400">
              <a:lnSpc>
                <a:spcPct val="85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8" name="Rectangle 47"/>
          <p:cNvSpPr/>
          <p:nvPr/>
        </p:nvSpPr>
        <p:spPr>
          <a:xfrm>
            <a:off x="1981080" y="2825640"/>
            <a:ext cx="6476760" cy="1663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9" name="Rectangle 48"/>
          <p:cNvSpPr/>
          <p:nvPr/>
        </p:nvSpPr>
        <p:spPr>
          <a:xfrm>
            <a:off x="1074600" y="2825640"/>
            <a:ext cx="7535520" cy="353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0" name="Rectangle 3"/>
          <p:cNvSpPr/>
          <p:nvPr/>
        </p:nvSpPr>
        <p:spPr>
          <a:xfrm>
            <a:off x="3581280" y="264240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1" name="Rectangle 4"/>
          <p:cNvSpPr/>
          <p:nvPr/>
        </p:nvSpPr>
        <p:spPr>
          <a:xfrm>
            <a:off x="3886200" y="264240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2" name="Rectangle 5"/>
          <p:cNvSpPr/>
          <p:nvPr/>
        </p:nvSpPr>
        <p:spPr>
          <a:xfrm>
            <a:off x="4191120" y="264240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3" name="Rectangle 6"/>
          <p:cNvSpPr/>
          <p:nvPr/>
        </p:nvSpPr>
        <p:spPr>
          <a:xfrm>
            <a:off x="4495680" y="264240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4" name="Rectangle 7"/>
          <p:cNvSpPr/>
          <p:nvPr/>
        </p:nvSpPr>
        <p:spPr>
          <a:xfrm>
            <a:off x="5105520" y="2642400"/>
            <a:ext cx="304560" cy="30456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5" name="Rectangle 8"/>
          <p:cNvSpPr/>
          <p:nvPr/>
        </p:nvSpPr>
        <p:spPr>
          <a:xfrm>
            <a:off x="5410080" y="2642400"/>
            <a:ext cx="304560" cy="30456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6" name="Rectangle 9"/>
          <p:cNvSpPr/>
          <p:nvPr/>
        </p:nvSpPr>
        <p:spPr>
          <a:xfrm>
            <a:off x="5715000" y="2642400"/>
            <a:ext cx="304560" cy="30456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7" name="Rectangle 10"/>
          <p:cNvSpPr/>
          <p:nvPr/>
        </p:nvSpPr>
        <p:spPr>
          <a:xfrm>
            <a:off x="6019920" y="264240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8" name="Rectangle 11"/>
          <p:cNvSpPr/>
          <p:nvPr/>
        </p:nvSpPr>
        <p:spPr>
          <a:xfrm>
            <a:off x="6324480" y="264240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9" name="Rectangle 12"/>
          <p:cNvSpPr/>
          <p:nvPr/>
        </p:nvSpPr>
        <p:spPr>
          <a:xfrm>
            <a:off x="6629400" y="2642400"/>
            <a:ext cx="304560" cy="30456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9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Rectangle 13"/>
          <p:cNvSpPr/>
          <p:nvPr/>
        </p:nvSpPr>
        <p:spPr>
          <a:xfrm>
            <a:off x="6934320" y="2642400"/>
            <a:ext cx="304560" cy="30456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1" name="Rectangle 14"/>
          <p:cNvSpPr/>
          <p:nvPr/>
        </p:nvSpPr>
        <p:spPr>
          <a:xfrm>
            <a:off x="4800600" y="2642400"/>
            <a:ext cx="304560" cy="304560"/>
          </a:xfrm>
          <a:prstGeom prst="rect">
            <a:avLst/>
          </a:prstGeom>
          <a:solidFill>
            <a:schemeClr val="accent6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2" name="Freeform 15"/>
          <p:cNvSpPr/>
          <p:nvPr/>
        </p:nvSpPr>
        <p:spPr>
          <a:xfrm>
            <a:off x="3733920" y="2405520"/>
            <a:ext cx="1218960" cy="228240"/>
          </a:xfrm>
          <a:custGeom>
            <a:avLst/>
            <a:gdLst>
              <a:gd name="textAreaLeft" fmla="*/ 0 w 1218960"/>
              <a:gd name="textAreaRight" fmla="*/ 1219320 w 1218960"/>
              <a:gd name="textAreaTop" fmla="*/ 0 h 228240"/>
              <a:gd name="textAreaBottom" fmla="*/ 228600 h 228240"/>
            </a:gdLst>
            <a:ahLst/>
            <a:rect l="textAreaLeft" t="textAreaTop" r="textAreaRight" b="textAreaBottom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3" name="Text Box 16"/>
          <p:cNvSpPr/>
          <p:nvPr/>
        </p:nvSpPr>
        <p:spPr>
          <a:xfrm>
            <a:off x="6030360" y="2635920"/>
            <a:ext cx="283320" cy="336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4" name="Freeform 17"/>
          <p:cNvSpPr/>
          <p:nvPr/>
        </p:nvSpPr>
        <p:spPr>
          <a:xfrm>
            <a:off x="4876920" y="2405520"/>
            <a:ext cx="1294920" cy="228240"/>
          </a:xfrm>
          <a:custGeom>
            <a:avLst/>
            <a:gdLst>
              <a:gd name="textAreaLeft" fmla="*/ 0 w 1294920"/>
              <a:gd name="textAreaRight" fmla="*/ 1295280 w 1294920"/>
              <a:gd name="textAreaTop" fmla="*/ 0 h 228240"/>
              <a:gd name="textAreaBottom" fmla="*/ 228600 h 228240"/>
            </a:gdLst>
            <a:ahLst/>
            <a:rect l="textAreaLeft" t="textAreaTop" r="textAreaRight" b="textAreaBottom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5" name="Freeform 18"/>
          <p:cNvSpPr/>
          <p:nvPr/>
        </p:nvSpPr>
        <p:spPr>
          <a:xfrm>
            <a:off x="6172200" y="2481840"/>
            <a:ext cx="609120" cy="151920"/>
          </a:xfrm>
          <a:custGeom>
            <a:avLst/>
            <a:gdLst>
              <a:gd name="textAreaLeft" fmla="*/ 0 w 609120"/>
              <a:gd name="textAreaRight" fmla="*/ 609480 w 609120"/>
              <a:gd name="textAreaTop" fmla="*/ 0 h 151920"/>
              <a:gd name="textAreaBottom" fmla="*/ 152280 h 151920"/>
            </a:gdLst>
            <a:ahLst/>
            <a:rect l="textAreaLeft" t="textAreaTop" r="textAreaRight" b="textAreaBottom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6" name="Text Box 19"/>
          <p:cNvSpPr/>
          <p:nvPr/>
        </p:nvSpPr>
        <p:spPr>
          <a:xfrm>
            <a:off x="1054080" y="3101040"/>
            <a:ext cx="1032120" cy="326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4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free(p)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7" name="Text Box 20"/>
          <p:cNvSpPr/>
          <p:nvPr/>
        </p:nvSpPr>
        <p:spPr>
          <a:xfrm>
            <a:off x="4952520" y="3023280"/>
            <a:ext cx="302400" cy="330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4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8" name="Line 21"/>
          <p:cNvSpPr/>
          <p:nvPr/>
        </p:nvSpPr>
        <p:spPr>
          <a:xfrm flipV="1">
            <a:off x="5103360" y="2945520"/>
            <a:ext cx="1440" cy="155520"/>
          </a:xfrm>
          <a:prstGeom prst="line">
            <a:avLst/>
          </a:prstGeom>
          <a:ln w="25560">
            <a:solidFill>
              <a:srgbClr val="000066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9" name="Rectangle 22"/>
          <p:cNvSpPr/>
          <p:nvPr/>
        </p:nvSpPr>
        <p:spPr>
          <a:xfrm>
            <a:off x="236232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Rectangle 23"/>
          <p:cNvSpPr/>
          <p:nvPr/>
        </p:nvSpPr>
        <p:spPr>
          <a:xfrm>
            <a:off x="266688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1" name="Rectangle 24"/>
          <p:cNvSpPr/>
          <p:nvPr/>
        </p:nvSpPr>
        <p:spPr>
          <a:xfrm>
            <a:off x="297180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2" name="Rectangle 25"/>
          <p:cNvSpPr/>
          <p:nvPr/>
        </p:nvSpPr>
        <p:spPr>
          <a:xfrm>
            <a:off x="327672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3" name="Rectangle 26"/>
          <p:cNvSpPr/>
          <p:nvPr/>
        </p:nvSpPr>
        <p:spPr>
          <a:xfrm>
            <a:off x="3581280" y="363312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17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4" name="Rectangle 27"/>
          <p:cNvSpPr/>
          <p:nvPr/>
        </p:nvSpPr>
        <p:spPr>
          <a:xfrm>
            <a:off x="3886200" y="363312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5" name="Rectangle 28"/>
          <p:cNvSpPr/>
          <p:nvPr/>
        </p:nvSpPr>
        <p:spPr>
          <a:xfrm>
            <a:off x="4191120" y="363312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29"/>
          <p:cNvSpPr/>
          <p:nvPr/>
        </p:nvSpPr>
        <p:spPr>
          <a:xfrm>
            <a:off x="4495680" y="3633120"/>
            <a:ext cx="304560" cy="30456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7" name="Rectangle 30"/>
          <p:cNvSpPr/>
          <p:nvPr/>
        </p:nvSpPr>
        <p:spPr>
          <a:xfrm>
            <a:off x="6629400" y="3633120"/>
            <a:ext cx="304560" cy="30456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9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Rectangle 31"/>
          <p:cNvSpPr/>
          <p:nvPr/>
        </p:nvSpPr>
        <p:spPr>
          <a:xfrm>
            <a:off x="6934320" y="3633120"/>
            <a:ext cx="304560" cy="30456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9" name="Freeform 32"/>
          <p:cNvSpPr/>
          <p:nvPr/>
        </p:nvSpPr>
        <p:spPr>
          <a:xfrm>
            <a:off x="3733920" y="3396240"/>
            <a:ext cx="1218960" cy="228240"/>
          </a:xfrm>
          <a:custGeom>
            <a:avLst/>
            <a:gdLst>
              <a:gd name="textAreaLeft" fmla="*/ 0 w 1218960"/>
              <a:gd name="textAreaRight" fmla="*/ 1219320 w 1218960"/>
              <a:gd name="textAreaTop" fmla="*/ 0 h 228240"/>
              <a:gd name="textAreaBottom" fmla="*/ 228600 h 228240"/>
            </a:gdLst>
            <a:ahLst/>
            <a:rect l="textAreaLeft" t="textAreaTop" r="textAreaRight" b="textAreaBottom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0" name="Freeform 33"/>
          <p:cNvSpPr/>
          <p:nvPr/>
        </p:nvSpPr>
        <p:spPr>
          <a:xfrm>
            <a:off x="2514600" y="3396240"/>
            <a:ext cx="1218960" cy="228240"/>
          </a:xfrm>
          <a:custGeom>
            <a:avLst/>
            <a:gdLst>
              <a:gd name="textAreaLeft" fmla="*/ 0 w 1218960"/>
              <a:gd name="textAreaRight" fmla="*/ 1219320 w 1218960"/>
              <a:gd name="textAreaTop" fmla="*/ 0 h 228240"/>
              <a:gd name="textAreaBottom" fmla="*/ 228600 h 228240"/>
            </a:gdLst>
            <a:ahLst/>
            <a:rect l="textAreaLeft" t="textAreaTop" r="textAreaRight" b="textAreaBottom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1" name="Rectangle 35"/>
          <p:cNvSpPr/>
          <p:nvPr/>
        </p:nvSpPr>
        <p:spPr>
          <a:xfrm>
            <a:off x="2362320" y="264240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16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Rectangle 36"/>
          <p:cNvSpPr/>
          <p:nvPr/>
        </p:nvSpPr>
        <p:spPr>
          <a:xfrm>
            <a:off x="2666880" y="264240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3" name="Rectangle 37"/>
          <p:cNvSpPr/>
          <p:nvPr/>
        </p:nvSpPr>
        <p:spPr>
          <a:xfrm>
            <a:off x="2971800" y="264240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4" name="Rectangle 38"/>
          <p:cNvSpPr/>
          <p:nvPr/>
        </p:nvSpPr>
        <p:spPr>
          <a:xfrm>
            <a:off x="3276720" y="264240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5" name="Freeform 39"/>
          <p:cNvSpPr/>
          <p:nvPr/>
        </p:nvSpPr>
        <p:spPr>
          <a:xfrm>
            <a:off x="2514600" y="2405520"/>
            <a:ext cx="1218960" cy="228240"/>
          </a:xfrm>
          <a:custGeom>
            <a:avLst/>
            <a:gdLst>
              <a:gd name="textAreaLeft" fmla="*/ 0 w 1218960"/>
              <a:gd name="textAreaRight" fmla="*/ 1219320 w 1218960"/>
              <a:gd name="textAreaTop" fmla="*/ 0 h 228240"/>
              <a:gd name="textAreaBottom" fmla="*/ 228600 h 228240"/>
            </a:gdLst>
            <a:ahLst/>
            <a:rect l="textAreaLeft" t="textAreaTop" r="textAreaRight" b="textAreaBottom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6" name="Rectangle 40"/>
          <p:cNvSpPr/>
          <p:nvPr/>
        </p:nvSpPr>
        <p:spPr>
          <a:xfrm>
            <a:off x="510552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7" name="Rectangle 41"/>
          <p:cNvSpPr/>
          <p:nvPr/>
        </p:nvSpPr>
        <p:spPr>
          <a:xfrm>
            <a:off x="541008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8" name="Rectangle 42"/>
          <p:cNvSpPr/>
          <p:nvPr/>
        </p:nvSpPr>
        <p:spPr>
          <a:xfrm>
            <a:off x="571500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9" name="Rectangle 43"/>
          <p:cNvSpPr/>
          <p:nvPr/>
        </p:nvSpPr>
        <p:spPr>
          <a:xfrm>
            <a:off x="601992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0" name="Rectangle 44"/>
          <p:cNvSpPr/>
          <p:nvPr/>
        </p:nvSpPr>
        <p:spPr>
          <a:xfrm>
            <a:off x="632448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1" name="Rectangle 45"/>
          <p:cNvSpPr/>
          <p:nvPr/>
        </p:nvSpPr>
        <p:spPr>
          <a:xfrm>
            <a:off x="4800600" y="3633120"/>
            <a:ext cx="304560" cy="30456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24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2" name="Text Box 46"/>
          <p:cNvSpPr/>
          <p:nvPr/>
        </p:nvSpPr>
        <p:spPr>
          <a:xfrm>
            <a:off x="6030360" y="3626640"/>
            <a:ext cx="283320" cy="336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8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3" name="Freeform 47"/>
          <p:cNvSpPr/>
          <p:nvPr/>
        </p:nvSpPr>
        <p:spPr>
          <a:xfrm>
            <a:off x="4876920" y="3396240"/>
            <a:ext cx="1904760" cy="228240"/>
          </a:xfrm>
          <a:custGeom>
            <a:avLst/>
            <a:gdLst>
              <a:gd name="textAreaLeft" fmla="*/ 0 w 1904760"/>
              <a:gd name="textAreaRight" fmla="*/ 1905120 w 1904760"/>
              <a:gd name="textAreaTop" fmla="*/ 0 h 228240"/>
              <a:gd name="textAreaBottom" fmla="*/ 228600 h 228240"/>
            </a:gdLst>
            <a:ahLst/>
            <a:rect l="textAreaLeft" t="textAreaTop" r="textAreaRight" b="textAreaBottom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4" name="TextBox 98"/>
          <p:cNvSpPr/>
          <p:nvPr/>
        </p:nvSpPr>
        <p:spPr>
          <a:xfrm>
            <a:off x="7543800" y="2764440"/>
            <a:ext cx="102492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20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logically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i="1" lang="en-US" sz="20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gone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205" name="Straight Arrow Connector 100"/>
          <p:cNvCxnSpPr>
            <a:stCxn id="204" idx="1"/>
            <a:endCxn id="202" idx="0"/>
          </p:cNvCxnSpPr>
          <p:nvPr/>
        </p:nvCxnSpPr>
        <p:spPr>
          <a:xfrm flipH="1">
            <a:off x="6171840" y="3118320"/>
            <a:ext cx="1372320" cy="508680"/>
          </a:xfrm>
          <a:prstGeom prst="straightConnector1">
            <a:avLst/>
          </a:prstGeom>
          <a:ln w="28575">
            <a:solidFill>
              <a:srgbClr val="c00000"/>
            </a:solidFill>
            <a:miter/>
            <a:tailEnd len="med" type="arrow" w="med"/>
          </a:ln>
        </p:spPr>
      </p:cxnSp>
      <p:sp>
        <p:nvSpPr>
          <p:cNvPr id="206" name="TextBox 2"/>
          <p:cNvSpPr/>
          <p:nvPr/>
        </p:nvSpPr>
        <p:spPr>
          <a:xfrm>
            <a:off x="1478160" y="5257800"/>
            <a:ext cx="6186960" cy="36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74320" defTabSz="914400">
              <a:lnSpc>
                <a:spcPct val="88000"/>
              </a:lnSpc>
              <a:spcBef>
                <a:spcPts val="751"/>
              </a:spcBef>
              <a:tabLst>
                <a:tab algn="l" pos="0"/>
              </a:tabLst>
            </a:pPr>
            <a:r>
              <a:rPr b="1" i="1" lang="en-GB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But how do we coalesce with previous block?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4" dur="indefinite" restart="never" nodeType="tmRoot">
          <p:childTnLst>
            <p:seq>
              <p:cTn id="65" dur="indefinite" nodeType="mainSeq">
                <p:childTnLst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Implicit List: Bidirectional Coalescing 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83000"/>
              </a:lnSpc>
              <a:spcBef>
                <a:spcPts val="125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1" i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Boundary tags</a:t>
            </a:r>
            <a:r>
              <a:rPr b="1" lang="en-GB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</a:t>
            </a:r>
            <a:r>
              <a:rPr b="0" lang="en-GB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[Knuth73]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564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Replicate size/allocated word at “bottom” (end) of free blocks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564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Allows us to traverse the “list” backwards, but requires extra space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88000"/>
              </a:lnSpc>
              <a:spcBef>
                <a:spcPts val="564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318960"/>
                <a:tab algn="l" pos="846000"/>
                <a:tab algn="l" pos="1760400"/>
                <a:tab algn="l" pos="2674800"/>
                <a:tab algn="l" pos="3589200"/>
                <a:tab algn="l" pos="4503600"/>
                <a:tab algn="l" pos="5418000"/>
                <a:tab algn="l" pos="6332400"/>
                <a:tab algn="l" pos="7246800"/>
                <a:tab algn="l" pos="8161200"/>
                <a:tab algn="l" pos="9075600"/>
                <a:tab algn="l" pos="9990000"/>
              </a:tabLst>
            </a:pPr>
            <a:r>
              <a:rPr b="0" lang="en-GB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Important and general technique!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3"/>
          <p:cNvSpPr/>
          <p:nvPr/>
        </p:nvSpPr>
        <p:spPr>
          <a:xfrm>
            <a:off x="3111480" y="4275360"/>
            <a:ext cx="1369800" cy="380520"/>
          </a:xfrm>
          <a:prstGeom prst="rect">
            <a:avLst/>
          </a:prstGeom>
          <a:solidFill>
            <a:srgbClr val="f1c7c7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ize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Text Box 5"/>
          <p:cNvSpPr/>
          <p:nvPr/>
        </p:nvSpPr>
        <p:spPr>
          <a:xfrm>
            <a:off x="380880" y="4703760"/>
            <a:ext cx="1617120" cy="9997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20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Format of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20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allocated and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GB" sz="20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free blocks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Rectangle 6"/>
          <p:cNvSpPr/>
          <p:nvPr/>
        </p:nvSpPr>
        <p:spPr>
          <a:xfrm>
            <a:off x="3111480" y="4656240"/>
            <a:ext cx="1676160" cy="1285560"/>
          </a:xfrm>
          <a:prstGeom prst="rect">
            <a:avLst/>
          </a:prstGeom>
          <a:solidFill>
            <a:schemeClr val="accent6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ayload and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padding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Text Box 7"/>
          <p:cNvSpPr/>
          <p:nvPr/>
        </p:nvSpPr>
        <p:spPr>
          <a:xfrm>
            <a:off x="5083200" y="4222800"/>
            <a:ext cx="2326320" cy="2026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 = 1: Allocated block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 = 0: Free block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ize: Total block size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ayload: Application data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(allocated blocks only)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3" name="Rectangle 8"/>
          <p:cNvSpPr/>
          <p:nvPr/>
        </p:nvSpPr>
        <p:spPr>
          <a:xfrm>
            <a:off x="4483080" y="4275360"/>
            <a:ext cx="304560" cy="380520"/>
          </a:xfrm>
          <a:prstGeom prst="rect">
            <a:avLst/>
          </a:prstGeom>
          <a:solidFill>
            <a:srgbClr val="ebafaf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4" name="Rectangle 9"/>
          <p:cNvSpPr/>
          <p:nvPr/>
        </p:nvSpPr>
        <p:spPr>
          <a:xfrm>
            <a:off x="3110040" y="5936760"/>
            <a:ext cx="1369800" cy="380520"/>
          </a:xfrm>
          <a:prstGeom prst="rect">
            <a:avLst/>
          </a:prstGeom>
          <a:solidFill>
            <a:srgbClr val="f1c7c7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</a:t>
            </a: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ize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Rectangle 10"/>
          <p:cNvSpPr/>
          <p:nvPr/>
        </p:nvSpPr>
        <p:spPr>
          <a:xfrm>
            <a:off x="4483080" y="5936760"/>
            <a:ext cx="304560" cy="380520"/>
          </a:xfrm>
          <a:prstGeom prst="rect">
            <a:avLst/>
          </a:prstGeom>
          <a:solidFill>
            <a:srgbClr val="ebafaf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6" name="Text Box 11"/>
          <p:cNvSpPr/>
          <p:nvPr/>
        </p:nvSpPr>
        <p:spPr>
          <a:xfrm>
            <a:off x="1305720" y="5910480"/>
            <a:ext cx="1309320" cy="5774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Boundary tag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(footer)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Line 12"/>
          <p:cNvSpPr/>
          <p:nvPr/>
        </p:nvSpPr>
        <p:spPr>
          <a:xfrm>
            <a:off x="2590560" y="6103800"/>
            <a:ext cx="533520" cy="180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18" name="Group 38"/>
          <p:cNvGrpSpPr/>
          <p:nvPr/>
        </p:nvGrpSpPr>
        <p:grpSpPr>
          <a:xfrm>
            <a:off x="1523880" y="3025080"/>
            <a:ext cx="5486400" cy="784440"/>
            <a:chOff x="1523880" y="3025080"/>
            <a:chExt cx="5486400" cy="784440"/>
          </a:xfrm>
        </p:grpSpPr>
        <p:sp>
          <p:nvSpPr>
            <p:cNvPr id="219" name="Rectangle 13"/>
            <p:cNvSpPr/>
            <p:nvPr/>
          </p:nvSpPr>
          <p:spPr>
            <a:xfrm>
              <a:off x="152388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0" name="Rectangle 14"/>
            <p:cNvSpPr/>
            <p:nvPr/>
          </p:nvSpPr>
          <p:spPr>
            <a:xfrm>
              <a:off x="182880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1" name="Rectangle 15"/>
            <p:cNvSpPr/>
            <p:nvPr/>
          </p:nvSpPr>
          <p:spPr>
            <a:xfrm>
              <a:off x="213372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2" name="Rectangle 16"/>
            <p:cNvSpPr/>
            <p:nvPr/>
          </p:nvSpPr>
          <p:spPr>
            <a:xfrm>
              <a:off x="243828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3" name="Rectangle 17"/>
            <p:cNvSpPr/>
            <p:nvPr/>
          </p:nvSpPr>
          <p:spPr>
            <a:xfrm>
              <a:off x="274320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4" name="Rectangle 18"/>
            <p:cNvSpPr/>
            <p:nvPr/>
          </p:nvSpPr>
          <p:spPr>
            <a:xfrm>
              <a:off x="304812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5" name="Rectangle 19"/>
            <p:cNvSpPr/>
            <p:nvPr/>
          </p:nvSpPr>
          <p:spPr>
            <a:xfrm>
              <a:off x="335268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6" name="Rectangle 20"/>
            <p:cNvSpPr/>
            <p:nvPr/>
          </p:nvSpPr>
          <p:spPr>
            <a:xfrm>
              <a:off x="365760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7" name="Rectangle 21"/>
            <p:cNvSpPr/>
            <p:nvPr/>
          </p:nvSpPr>
          <p:spPr>
            <a:xfrm>
              <a:off x="426708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8" name="Rectangle 22"/>
            <p:cNvSpPr/>
            <p:nvPr/>
          </p:nvSpPr>
          <p:spPr>
            <a:xfrm>
              <a:off x="457200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9" name="Rectangle 23"/>
            <p:cNvSpPr/>
            <p:nvPr/>
          </p:nvSpPr>
          <p:spPr>
            <a:xfrm>
              <a:off x="487692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0" name="Rectangle 24"/>
            <p:cNvSpPr/>
            <p:nvPr/>
          </p:nvSpPr>
          <p:spPr>
            <a:xfrm>
              <a:off x="518148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1" name="Rectangle 25"/>
            <p:cNvSpPr/>
            <p:nvPr/>
          </p:nvSpPr>
          <p:spPr>
            <a:xfrm>
              <a:off x="548640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2" name="Rectangle 26"/>
            <p:cNvSpPr/>
            <p:nvPr/>
          </p:nvSpPr>
          <p:spPr>
            <a:xfrm>
              <a:off x="579132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3" name="Rectangle 27"/>
            <p:cNvSpPr/>
            <p:nvPr/>
          </p:nvSpPr>
          <p:spPr>
            <a:xfrm>
              <a:off x="609588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4" name="Rectangle 28"/>
            <p:cNvSpPr/>
            <p:nvPr/>
          </p:nvSpPr>
          <p:spPr>
            <a:xfrm>
              <a:off x="3962520" y="3261960"/>
              <a:ext cx="304560" cy="30456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5" name="Freeform 29"/>
            <p:cNvSpPr/>
            <p:nvPr/>
          </p:nvSpPr>
          <p:spPr>
            <a:xfrm>
              <a:off x="2895480" y="302508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6" name="Freeform 30"/>
            <p:cNvSpPr/>
            <p:nvPr/>
          </p:nvSpPr>
          <p:spPr>
            <a:xfrm>
              <a:off x="4114800" y="3025080"/>
              <a:ext cx="1828440" cy="228240"/>
            </a:xfrm>
            <a:custGeom>
              <a:avLst/>
              <a:gdLst>
                <a:gd name="textAreaLeft" fmla="*/ 0 w 1828440"/>
                <a:gd name="textAreaRight" fmla="*/ 1828800 w 182844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7" name="Freeform 31"/>
            <p:cNvSpPr/>
            <p:nvPr/>
          </p:nvSpPr>
          <p:spPr>
            <a:xfrm>
              <a:off x="1676520" y="302508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8" name="Rectangle 32"/>
            <p:cNvSpPr/>
            <p:nvPr/>
          </p:nvSpPr>
          <p:spPr>
            <a:xfrm>
              <a:off x="640080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9" name="Rectangle 33"/>
            <p:cNvSpPr/>
            <p:nvPr/>
          </p:nvSpPr>
          <p:spPr>
            <a:xfrm>
              <a:off x="6705720" y="3261960"/>
              <a:ext cx="304560" cy="30456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ctr">
              <a:noAutofit/>
            </a:bodyPr>
            <a:p>
              <a:pPr algn="ctr" defTabSz="914400">
                <a:lnSpc>
                  <a:spcPct val="98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en-GB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17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0" name="Freeform 34"/>
            <p:cNvSpPr/>
            <p:nvPr/>
          </p:nvSpPr>
          <p:spPr>
            <a:xfrm>
              <a:off x="2590920" y="358128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1" name="Freeform 35"/>
            <p:cNvSpPr/>
            <p:nvPr/>
          </p:nvSpPr>
          <p:spPr>
            <a:xfrm>
              <a:off x="3809880" y="3581280"/>
              <a:ext cx="1828440" cy="228240"/>
            </a:xfrm>
            <a:custGeom>
              <a:avLst/>
              <a:gdLst>
                <a:gd name="textAreaLeft" fmla="*/ 0 w 1828440"/>
                <a:gd name="textAreaRight" fmla="*/ 1828800 w 182844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2" name="Freeform 36"/>
            <p:cNvSpPr/>
            <p:nvPr/>
          </p:nvSpPr>
          <p:spPr>
            <a:xfrm>
              <a:off x="5638680" y="3581280"/>
              <a:ext cx="1218960" cy="228240"/>
            </a:xfrm>
            <a:custGeom>
              <a:avLst/>
              <a:gdLst>
                <a:gd name="textAreaLeft" fmla="*/ 0 w 1218960"/>
                <a:gd name="textAreaRight" fmla="*/ 1219320 w 1218960"/>
                <a:gd name="textAreaTop" fmla="*/ 0 h 228240"/>
                <a:gd name="textAreaBottom" fmla="*/ 228600 h 228240"/>
              </a:gdLst>
              <a:ahLst/>
              <a:rect l="textAreaLeft" t="textAreaTop" r="textAreaRight" b="textAreaBottom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43" name="Text Box 37"/>
          <p:cNvSpPr/>
          <p:nvPr/>
        </p:nvSpPr>
        <p:spPr>
          <a:xfrm>
            <a:off x="1788840" y="4267080"/>
            <a:ext cx="793440" cy="336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defTabSz="914400">
              <a:lnSpc>
                <a:spcPct val="98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Header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Line 38"/>
          <p:cNvSpPr/>
          <p:nvPr/>
        </p:nvSpPr>
        <p:spPr>
          <a:xfrm>
            <a:off x="2590560" y="4427640"/>
            <a:ext cx="533520" cy="144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Constant-Time Coalescing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46" name="Content Placeholder 4" descr="A screenshot of a cell phone&#10;&#10;Description automatically generated"/>
          <p:cNvPicPr/>
          <p:nvPr/>
        </p:nvPicPr>
        <p:blipFill>
          <a:blip r:embed="rId1"/>
          <a:stretch/>
        </p:blipFill>
        <p:spPr>
          <a:xfrm>
            <a:off x="6856200" y="4686480"/>
            <a:ext cx="1366200" cy="21715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47" name="Picture 8" descr="A screenshot of a cell phone&#10;&#10;Description automatically generated"/>
          <p:cNvPicPr/>
          <p:nvPr/>
        </p:nvPicPr>
        <p:blipFill>
          <a:blip r:embed="rId2"/>
          <a:stretch/>
        </p:blipFill>
        <p:spPr>
          <a:xfrm>
            <a:off x="2743200" y="4673520"/>
            <a:ext cx="1344960" cy="2150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48" name="Picture 12" descr="A screenshot of a cell phone&#10;&#10;Description automatically generated"/>
          <p:cNvPicPr/>
          <p:nvPr/>
        </p:nvPicPr>
        <p:blipFill>
          <a:blip r:embed="rId3"/>
          <a:stretch/>
        </p:blipFill>
        <p:spPr>
          <a:xfrm>
            <a:off x="6862320" y="2070000"/>
            <a:ext cx="1355760" cy="21607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49" name="Picture 16" descr="A picture containing clock&#10;&#10;Description automatically generated"/>
          <p:cNvPicPr/>
          <p:nvPr/>
        </p:nvPicPr>
        <p:blipFill>
          <a:blip r:embed="rId4"/>
          <a:stretch/>
        </p:blipFill>
        <p:spPr>
          <a:xfrm>
            <a:off x="2743200" y="2050920"/>
            <a:ext cx="1302840" cy="2150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50" name="Picture 20" descr="A picture containing clock&#10;&#10;Description automatically generated"/>
          <p:cNvPicPr/>
          <p:nvPr/>
        </p:nvPicPr>
        <p:blipFill>
          <a:blip r:embed="rId5"/>
          <a:stretch/>
        </p:blipFill>
        <p:spPr>
          <a:xfrm>
            <a:off x="5018760" y="4686480"/>
            <a:ext cx="1323720" cy="2150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51" name="Picture 22" descr="A picture containing clock&#10;&#10;Description automatically generated"/>
          <p:cNvPicPr/>
          <p:nvPr/>
        </p:nvPicPr>
        <p:blipFill>
          <a:blip r:embed="rId6"/>
          <a:stretch/>
        </p:blipFill>
        <p:spPr>
          <a:xfrm>
            <a:off x="732960" y="4686480"/>
            <a:ext cx="1344960" cy="2139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52" name="Picture 24" descr="A picture containing clock&#10;&#10;Description automatically generated"/>
          <p:cNvPicPr/>
          <p:nvPr/>
        </p:nvPicPr>
        <p:blipFill>
          <a:blip r:embed="rId7"/>
          <a:stretch/>
        </p:blipFill>
        <p:spPr>
          <a:xfrm>
            <a:off x="5006160" y="2048040"/>
            <a:ext cx="1344960" cy="21607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53" name="Picture 26" descr="A close up of a clock&#10;&#10;Description automatically generated"/>
          <p:cNvPicPr/>
          <p:nvPr/>
        </p:nvPicPr>
        <p:blipFill>
          <a:blip r:embed="rId8"/>
          <a:stretch/>
        </p:blipFill>
        <p:spPr>
          <a:xfrm>
            <a:off x="732960" y="2057400"/>
            <a:ext cx="1344960" cy="21607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54" name="TextBox 27"/>
          <p:cNvSpPr/>
          <p:nvPr/>
        </p:nvSpPr>
        <p:spPr>
          <a:xfrm>
            <a:off x="4735440" y="1609920"/>
            <a:ext cx="41803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Case 2: Prev block free, next block allocated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5" name="TextBox 28"/>
          <p:cNvSpPr/>
          <p:nvPr/>
        </p:nvSpPr>
        <p:spPr>
          <a:xfrm>
            <a:off x="201240" y="1626120"/>
            <a:ext cx="358344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Case 1: Prev and next block allocated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TextBox 29"/>
          <p:cNvSpPr/>
          <p:nvPr/>
        </p:nvSpPr>
        <p:spPr>
          <a:xfrm>
            <a:off x="201240" y="4351680"/>
            <a:ext cx="41803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Case 2: Prev block allocated, next block free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7" name="TextBox 30"/>
          <p:cNvSpPr/>
          <p:nvPr/>
        </p:nvSpPr>
        <p:spPr>
          <a:xfrm>
            <a:off x="4648320" y="4353120"/>
            <a:ext cx="312120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Case 4: Prev and next block free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8" name="Right Arrow 31"/>
          <p:cNvSpPr/>
          <p:nvPr/>
        </p:nvSpPr>
        <p:spPr>
          <a:xfrm>
            <a:off x="2250720" y="2973960"/>
            <a:ext cx="313920" cy="3045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59" name="Right Arrow 32"/>
          <p:cNvSpPr/>
          <p:nvPr/>
        </p:nvSpPr>
        <p:spPr>
          <a:xfrm>
            <a:off x="6454440" y="2973960"/>
            <a:ext cx="313920" cy="3045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0" name="Right Arrow 33"/>
          <p:cNvSpPr/>
          <p:nvPr/>
        </p:nvSpPr>
        <p:spPr>
          <a:xfrm>
            <a:off x="2250720" y="5590080"/>
            <a:ext cx="313920" cy="3045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1" name="Right Arrow 34"/>
          <p:cNvSpPr/>
          <p:nvPr/>
        </p:nvSpPr>
        <p:spPr>
          <a:xfrm>
            <a:off x="6464880" y="5590080"/>
            <a:ext cx="313920" cy="3045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2" dur="indefinite" restart="never" nodeType="tmRoot">
          <p:childTnLst>
            <p:seq>
              <p:cTn id="73" dur="indefinite" nodeType="mainSeq">
                <p:childTnLst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6388</TotalTime>
  <Application>LibreOffice/25.2.1.2$Linux_X86_64 LibreOffice_project/d3abf4aee5fd705e4a92bba33a32f40bc4e56f49</Application>
  <AppVersion>15.0000</AppVersion>
  <Words>2021</Words>
  <Paragraphs>366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2019-03-24T23:12:17Z</dcterms:created>
  <dc:creator>Eleanor  Birrell</dc:creator>
  <dc:description/>
  <dc:language>en-US</dc:language>
  <cp:lastModifiedBy/>
  <dcterms:modified xsi:type="dcterms:W3CDTF">2025-03-11T14:49:21Z</dcterms:modified>
  <cp:revision>81</cp:revision>
  <dc:subject/>
  <dc:title>Lecture 17: Dynamic Memory (cont'd)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19</vt:i4>
  </property>
  <property fmtid="{D5CDD505-2E9C-101B-9397-08002B2CF9AE}" pid="3" name="PresentationFormat">
    <vt:lpwstr>On-screen Show (4:3)</vt:lpwstr>
  </property>
  <property fmtid="{D5CDD505-2E9C-101B-9397-08002B2CF9AE}" pid="4" name="Slides">
    <vt:i4>24</vt:i4>
  </property>
</Properties>
</file>