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handoutMasterIdLst>
    <p:handoutMasterId r:id="rId37"/>
  </p:handoutMasterIdLst>
  <p:sldIdLst>
    <p:sldId id="256" r:id="rId2"/>
    <p:sldId id="1452" r:id="rId3"/>
    <p:sldId id="530" r:id="rId4"/>
    <p:sldId id="504" r:id="rId5"/>
    <p:sldId id="506" r:id="rId6"/>
    <p:sldId id="539" r:id="rId7"/>
    <p:sldId id="503" r:id="rId8"/>
    <p:sldId id="1470" r:id="rId9"/>
    <p:sldId id="1469" r:id="rId10"/>
    <p:sldId id="511" r:id="rId11"/>
    <p:sldId id="510" r:id="rId12"/>
    <p:sldId id="512" r:id="rId13"/>
    <p:sldId id="513" r:id="rId14"/>
    <p:sldId id="1460" r:id="rId15"/>
    <p:sldId id="514" r:id="rId16"/>
    <p:sldId id="515" r:id="rId17"/>
    <p:sldId id="1476" r:id="rId18"/>
    <p:sldId id="1465" r:id="rId19"/>
    <p:sldId id="1472" r:id="rId20"/>
    <p:sldId id="1461" r:id="rId21"/>
    <p:sldId id="517" r:id="rId22"/>
    <p:sldId id="1462" r:id="rId23"/>
    <p:sldId id="518" r:id="rId24"/>
    <p:sldId id="528" r:id="rId25"/>
    <p:sldId id="1474" r:id="rId26"/>
    <p:sldId id="519" r:id="rId27"/>
    <p:sldId id="520" r:id="rId28"/>
    <p:sldId id="521" r:id="rId29"/>
    <p:sldId id="1467" r:id="rId30"/>
    <p:sldId id="1466" r:id="rId31"/>
    <p:sldId id="1477" r:id="rId32"/>
    <p:sldId id="534" r:id="rId33"/>
    <p:sldId id="547" r:id="rId34"/>
    <p:sldId id="144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696969"/>
    <a:srgbClr val="333333"/>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76" autoAdjust="0"/>
    <p:restoredTop sz="91837" autoAdjust="0"/>
  </p:normalViewPr>
  <p:slideViewPr>
    <p:cSldViewPr>
      <p:cViewPr>
        <p:scale>
          <a:sx n="96" d="100"/>
          <a:sy n="96" d="100"/>
        </p:scale>
        <p:origin x="1624" y="624"/>
      </p:cViewPr>
      <p:guideLst>
        <p:guide orient="horz" pos="2160"/>
        <p:guide pos="2880"/>
      </p:guideLst>
    </p:cSldViewPr>
  </p:slideViewPr>
  <p:outlineViewPr>
    <p:cViewPr>
      <p:scale>
        <a:sx n="33" d="100"/>
        <a:sy n="33" d="100"/>
      </p:scale>
      <p:origin x="36" y="16902"/>
    </p:cViewPr>
  </p:outlineViewPr>
  <p:notesTextViewPr>
    <p:cViewPr>
      <p:scale>
        <a:sx n="1" d="1"/>
        <a:sy n="1" d="1"/>
      </p:scale>
      <p:origin x="0" y="0"/>
    </p:cViewPr>
  </p:notesTextViewPr>
  <p:notesViewPr>
    <p:cSldViewPr>
      <p:cViewPr varScale="1">
        <p:scale>
          <a:sx n="56" d="100"/>
          <a:sy n="56" d="100"/>
        </p:scale>
        <p:origin x="-2886"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57F19EE-4C14-416B-9A28-3D9B2AE65E04}" type="datetimeFigureOut">
              <a:rPr lang="en-US" smtClean="0"/>
              <a:t>10/16/24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E47E2B7-019C-47AA-8287-AB4BD1848ED5}" type="slidenum">
              <a:rPr lang="en-US" smtClean="0"/>
              <a:t>‹#›</a:t>
            </a:fld>
            <a:endParaRPr lang="en-US"/>
          </a:p>
        </p:txBody>
      </p:sp>
    </p:spTree>
    <p:extLst>
      <p:ext uri="{BB962C8B-B14F-4D97-AF65-F5344CB8AC3E}">
        <p14:creationId xmlns:p14="http://schemas.microsoft.com/office/powerpoint/2010/main" val="38951646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B7EBD1-2546-431F-B565-95BCA5604CC4}" type="datetimeFigureOut">
              <a:rPr lang="en-US" smtClean="0"/>
              <a:t>10/16/24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E031AF-CC19-4E5A-831F-2BAAD17F6D1A}" type="slidenum">
              <a:rPr lang="en-US" smtClean="0"/>
              <a:t>‹#›</a:t>
            </a:fld>
            <a:endParaRPr lang="en-US"/>
          </a:p>
        </p:txBody>
      </p:sp>
    </p:spTree>
    <p:extLst>
      <p:ext uri="{BB962C8B-B14F-4D97-AF65-F5344CB8AC3E}">
        <p14:creationId xmlns:p14="http://schemas.microsoft.com/office/powerpoint/2010/main" val="1035186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www.theregister.co.uk/2020/04/06/mozilla_firefox_security_patches/" TargetMode="External"/><Relationship Id="rId2" Type="http://schemas.openxmlformats.org/officeDocument/2006/relationships/slide" Target="../slides/slide34.xml"/><Relationship Id="rId1" Type="http://schemas.openxmlformats.org/officeDocument/2006/relationships/notesMaster" Target="../notesMasters/notesMaster1.xml"/><Relationship Id="rId6" Type="http://schemas.openxmlformats.org/officeDocument/2006/relationships/hyperlink" Target="https://www.xda-developers.com/google-april-2020-android-security-bulletin-patches-pixel-4-3-3a-2-xl/" TargetMode="External"/><Relationship Id="rId5" Type="http://schemas.openxmlformats.org/officeDocument/2006/relationships/hyperlink" Target="https://chromereleases.googleblog.com/2020/03/stable-channel-update-for-desktop_31.html" TargetMode="External"/><Relationship Id="rId4" Type="http://schemas.openxmlformats.org/officeDocument/2006/relationships/hyperlink" Target="https://www.theregister.co.uk/2020/02/25/google_chrome_security_bugs/"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FE031AF-CC19-4E5A-831F-2BAAD17F6D1A}" type="slidenum">
              <a:rPr lang="en-US" smtClean="0"/>
              <a:t>2</a:t>
            </a:fld>
            <a:endParaRPr lang="en-US"/>
          </a:p>
        </p:txBody>
      </p:sp>
    </p:spTree>
    <p:extLst>
      <p:ext uri="{BB962C8B-B14F-4D97-AF65-F5344CB8AC3E}">
        <p14:creationId xmlns:p14="http://schemas.microsoft.com/office/powerpoint/2010/main" val="13378993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15</a:t>
            </a:fld>
            <a:endParaRPr lang="en-US"/>
          </a:p>
        </p:txBody>
      </p:sp>
    </p:spTree>
    <p:extLst>
      <p:ext uri="{BB962C8B-B14F-4D97-AF65-F5344CB8AC3E}">
        <p14:creationId xmlns:p14="http://schemas.microsoft.com/office/powerpoint/2010/main" val="3463781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1" name="Text Box 1"/>
          <p:cNvSpPr txBox="1">
            <a:spLocks noChangeArrowheads="1"/>
          </p:cNvSpPr>
          <p:nvPr/>
        </p:nvSpPr>
        <p:spPr bwMode="auto">
          <a:xfrm>
            <a:off x="1183185" y="689429"/>
            <a:ext cx="4488656" cy="3419929"/>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51202" name="Rectangle 2"/>
          <p:cNvSpPr txBox="1">
            <a:spLocks noGrp="1" noChangeArrowheads="1"/>
          </p:cNvSpPr>
          <p:nvPr>
            <p:ph type="body"/>
          </p:nvPr>
        </p:nvSpPr>
        <p:spPr bwMode="auto">
          <a:xfrm>
            <a:off x="913806" y="4345215"/>
            <a:ext cx="5030390" cy="4113893"/>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085192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B74B1C-D4FE-E35A-C762-F5CB42EFB7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F375FA9-753C-3BD8-C74B-FE8E15EA7DF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99B9F4D-B780-6B3C-DAC0-16ADD8CDE518}"/>
              </a:ext>
            </a:extLst>
          </p:cNvPr>
          <p:cNvSpPr>
            <a:spLocks noGrp="1"/>
          </p:cNvSpPr>
          <p:nvPr>
            <p:ph type="body" idx="1"/>
          </p:nvPr>
        </p:nvSpPr>
        <p:spPr/>
        <p:txBody>
          <a:bodyPr>
            <a:normAutofit/>
          </a:bodyPr>
          <a:lstStyle/>
          <a:p>
            <a:endParaRPr lang="en-US"/>
          </a:p>
        </p:txBody>
      </p:sp>
      <p:sp>
        <p:nvSpPr>
          <p:cNvPr id="4" name="Slide Number Placeholder 3">
            <a:extLst>
              <a:ext uri="{FF2B5EF4-FFF2-40B4-BE49-F238E27FC236}">
                <a16:creationId xmlns:a16="http://schemas.microsoft.com/office/drawing/2014/main" id="{13204DBF-F001-9417-3712-96E6CC7D1C86}"/>
              </a:ext>
            </a:extLst>
          </p:cNvPr>
          <p:cNvSpPr>
            <a:spLocks noGrp="1"/>
          </p:cNvSpPr>
          <p:nvPr>
            <p:ph type="sldNum" sz="quarter" idx="10"/>
          </p:nvPr>
        </p:nvSpPr>
        <p:spPr/>
        <p:txBody>
          <a:bodyPr/>
          <a:lstStyle/>
          <a:p>
            <a:pPr>
              <a:defRPr/>
            </a:pPr>
            <a:fld id="{40F64717-A5A5-4C4E-9291-2F18B7410B06}" type="slidenum">
              <a:rPr lang="en-US" smtClean="0"/>
              <a:pPr>
                <a:defRPr/>
              </a:pPr>
              <a:t>17</a:t>
            </a:fld>
            <a:endParaRPr lang="en-US"/>
          </a:p>
        </p:txBody>
      </p:sp>
    </p:spTree>
    <p:extLst>
      <p:ext uri="{BB962C8B-B14F-4D97-AF65-F5344CB8AC3E}">
        <p14:creationId xmlns:p14="http://schemas.microsoft.com/office/powerpoint/2010/main" val="1626959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t>Small group discussion</a:t>
            </a:r>
            <a:r>
              <a:rPr lang="en-US" dirty="0"/>
              <a:t>: what data structure would you use?</a:t>
            </a:r>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19</a:t>
            </a:fld>
            <a:endParaRPr lang="en-US"/>
          </a:p>
        </p:txBody>
      </p:sp>
    </p:spTree>
    <p:extLst>
      <p:ext uri="{BB962C8B-B14F-4D97-AF65-F5344CB8AC3E}">
        <p14:creationId xmlns:p14="http://schemas.microsoft.com/office/powerpoint/2010/main" val="9164483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5178566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5" name="Text Box 1"/>
          <p:cNvSpPr txBox="1">
            <a:spLocks noChangeArrowheads="1"/>
          </p:cNvSpPr>
          <p:nvPr/>
        </p:nvSpPr>
        <p:spPr bwMode="auto">
          <a:xfrm>
            <a:off x="1183185" y="689429"/>
            <a:ext cx="4488656" cy="3419929"/>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52226" name="Rectangle 2"/>
          <p:cNvSpPr txBox="1">
            <a:spLocks noGrp="1" noChangeArrowheads="1"/>
          </p:cNvSpPr>
          <p:nvPr>
            <p:ph type="body"/>
          </p:nvPr>
        </p:nvSpPr>
        <p:spPr bwMode="auto">
          <a:xfrm>
            <a:off x="913806" y="4345215"/>
            <a:ext cx="5030390" cy="411389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60521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572503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3" name="Text Box 1"/>
          <p:cNvSpPr txBox="1">
            <a:spLocks noChangeArrowheads="1"/>
          </p:cNvSpPr>
          <p:nvPr/>
        </p:nvSpPr>
        <p:spPr bwMode="auto">
          <a:xfrm>
            <a:off x="1183185" y="689429"/>
            <a:ext cx="4488656" cy="3419929"/>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54274" name="Rectangle 2"/>
          <p:cNvSpPr txBox="1">
            <a:spLocks noGrp="1" noChangeArrowheads="1"/>
          </p:cNvSpPr>
          <p:nvPr>
            <p:ph type="body"/>
          </p:nvPr>
        </p:nvSpPr>
        <p:spPr bwMode="auto">
          <a:xfrm>
            <a:off x="913806" y="4345215"/>
            <a:ext cx="5030390" cy="411389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462295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89" name="Text Box 1"/>
          <p:cNvSpPr txBox="1">
            <a:spLocks noChangeArrowheads="1"/>
          </p:cNvSpPr>
          <p:nvPr/>
        </p:nvSpPr>
        <p:spPr bwMode="auto">
          <a:xfrm>
            <a:off x="1183185" y="689429"/>
            <a:ext cx="4488656" cy="3419929"/>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63490" name="Rectangle 2"/>
          <p:cNvSpPr txBox="1">
            <a:spLocks noGrp="1" noChangeArrowheads="1"/>
          </p:cNvSpPr>
          <p:nvPr>
            <p:ph type="body"/>
          </p:nvPr>
        </p:nvSpPr>
        <p:spPr bwMode="auto">
          <a:xfrm>
            <a:off x="913806" y="4345215"/>
            <a:ext cx="5030390" cy="411389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80766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529809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7" name="Text Box 1"/>
          <p:cNvSpPr txBox="1">
            <a:spLocks noChangeArrowheads="1"/>
          </p:cNvSpPr>
          <p:nvPr/>
        </p:nvSpPr>
        <p:spPr bwMode="auto">
          <a:xfrm>
            <a:off x="1183185" y="689429"/>
            <a:ext cx="4488656" cy="3419929"/>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39938" name="Rectangle 2"/>
          <p:cNvSpPr txBox="1">
            <a:spLocks noGrp="1" noChangeArrowheads="1"/>
          </p:cNvSpPr>
          <p:nvPr>
            <p:ph type="body"/>
          </p:nvPr>
        </p:nvSpPr>
        <p:spPr bwMode="auto">
          <a:xfrm>
            <a:off x="913806" y="4345215"/>
            <a:ext cx="5030390" cy="411389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85950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7" name="Text Box 1"/>
          <p:cNvSpPr txBox="1">
            <a:spLocks noChangeArrowheads="1"/>
          </p:cNvSpPr>
          <p:nvPr/>
        </p:nvSpPr>
        <p:spPr bwMode="auto">
          <a:xfrm>
            <a:off x="1183185" y="689429"/>
            <a:ext cx="4488656" cy="3419929"/>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55298" name="Rectangle 2"/>
          <p:cNvSpPr txBox="1">
            <a:spLocks noGrp="1" noChangeArrowheads="1"/>
          </p:cNvSpPr>
          <p:nvPr>
            <p:ph type="body"/>
          </p:nvPr>
        </p:nvSpPr>
        <p:spPr bwMode="auto">
          <a:xfrm>
            <a:off x="913806" y="4345215"/>
            <a:ext cx="5030390" cy="411389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15136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1" name="Text Box 1"/>
          <p:cNvSpPr txBox="1">
            <a:spLocks noChangeArrowheads="1"/>
          </p:cNvSpPr>
          <p:nvPr/>
        </p:nvSpPr>
        <p:spPr bwMode="auto">
          <a:xfrm>
            <a:off x="1183185" y="689429"/>
            <a:ext cx="4488656" cy="3419929"/>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56322" name="Rectangle 2"/>
          <p:cNvSpPr txBox="1">
            <a:spLocks noGrp="1" noChangeArrowheads="1"/>
          </p:cNvSpPr>
          <p:nvPr>
            <p:ph type="body"/>
          </p:nvPr>
        </p:nvSpPr>
        <p:spPr bwMode="auto">
          <a:xfrm>
            <a:off x="913806" y="4345215"/>
            <a:ext cx="5030390" cy="411389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527491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5" name="Text Box 1"/>
          <p:cNvSpPr txBox="1">
            <a:spLocks noChangeArrowheads="1"/>
          </p:cNvSpPr>
          <p:nvPr/>
        </p:nvSpPr>
        <p:spPr bwMode="auto">
          <a:xfrm>
            <a:off x="1183185" y="689429"/>
            <a:ext cx="4488656" cy="3419929"/>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57346" name="Rectangle 2"/>
          <p:cNvSpPr txBox="1">
            <a:spLocks noGrp="1" noChangeArrowheads="1"/>
          </p:cNvSpPr>
          <p:nvPr>
            <p:ph type="body"/>
          </p:nvPr>
        </p:nvSpPr>
        <p:spPr bwMode="auto">
          <a:xfrm>
            <a:off x="913806" y="4345215"/>
            <a:ext cx="5030390" cy="411389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901025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FE031AF-CC19-4E5A-831F-2BAAD17F6D1A}" type="slidenum">
              <a:rPr lang="en-US" smtClean="0"/>
              <a:t>30</a:t>
            </a:fld>
            <a:endParaRPr lang="en-US"/>
          </a:p>
        </p:txBody>
      </p:sp>
    </p:spTree>
    <p:extLst>
      <p:ext uri="{BB962C8B-B14F-4D97-AF65-F5344CB8AC3E}">
        <p14:creationId xmlns:p14="http://schemas.microsoft.com/office/powerpoint/2010/main" val="21908451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E5381E3-A406-1FC4-15A9-7B570B5C40FC}"/>
            </a:ext>
          </a:extLst>
        </p:cNvPr>
        <p:cNvGrpSpPr/>
        <p:nvPr/>
      </p:nvGrpSpPr>
      <p:grpSpPr>
        <a:xfrm>
          <a:off x="0" y="0"/>
          <a:ext cx="0" cy="0"/>
          <a:chOff x="0" y="0"/>
          <a:chExt cx="0" cy="0"/>
        </a:xfrm>
      </p:grpSpPr>
      <p:sp>
        <p:nvSpPr>
          <p:cNvPr id="63489" name="Text Box 1">
            <a:extLst>
              <a:ext uri="{FF2B5EF4-FFF2-40B4-BE49-F238E27FC236}">
                <a16:creationId xmlns:a16="http://schemas.microsoft.com/office/drawing/2014/main" id="{A3B6C3D6-623E-9A98-2783-8B049965FC1B}"/>
              </a:ext>
            </a:extLst>
          </p:cNvPr>
          <p:cNvSpPr txBox="1">
            <a:spLocks noChangeArrowheads="1"/>
          </p:cNvSpPr>
          <p:nvPr/>
        </p:nvSpPr>
        <p:spPr bwMode="auto">
          <a:xfrm>
            <a:off x="1183185" y="689429"/>
            <a:ext cx="4488656" cy="3419929"/>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63490" name="Rectangle 2">
            <a:extLst>
              <a:ext uri="{FF2B5EF4-FFF2-40B4-BE49-F238E27FC236}">
                <a16:creationId xmlns:a16="http://schemas.microsoft.com/office/drawing/2014/main" id="{AD7DE209-B650-80A1-CF59-572C43A56EC3}"/>
              </a:ext>
            </a:extLst>
          </p:cNvPr>
          <p:cNvSpPr txBox="1">
            <a:spLocks noGrp="1" noChangeArrowheads="1"/>
          </p:cNvSpPr>
          <p:nvPr>
            <p:ph type="body"/>
          </p:nvPr>
        </p:nvSpPr>
        <p:spPr bwMode="auto">
          <a:xfrm>
            <a:off x="913806" y="4345215"/>
            <a:ext cx="5030390" cy="411389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896918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09" name="Text Box 1"/>
          <p:cNvSpPr txBox="1">
            <a:spLocks noChangeArrowheads="1"/>
          </p:cNvSpPr>
          <p:nvPr/>
        </p:nvSpPr>
        <p:spPr bwMode="auto">
          <a:xfrm>
            <a:off x="1103079" y="691046"/>
            <a:ext cx="4653419" cy="3416660"/>
          </a:xfrm>
          <a:prstGeom prst="rect">
            <a:avLst/>
          </a:prstGeom>
          <a:solidFill>
            <a:srgbClr val="FFFFFF"/>
          </a:solidFill>
          <a:ln w="9525">
            <a:solidFill>
              <a:srgbClr val="000000"/>
            </a:solidFill>
            <a:miter lim="800000"/>
            <a:headEnd/>
            <a:tailEnd/>
          </a:ln>
          <a:effectLst/>
        </p:spPr>
        <p:txBody>
          <a:bodyPr wrap="none" lIns="89653" tIns="44827" rIns="89653" bIns="44827" anchor="ctr"/>
          <a:lstStyle/>
          <a:p>
            <a:endParaRPr lang="en-US" dirty="0">
              <a:latin typeface="Calibri" pitchFamily="34" charset="0"/>
            </a:endParaRPr>
          </a:p>
        </p:txBody>
      </p:sp>
      <p:sp>
        <p:nvSpPr>
          <p:cNvPr id="68610" name="Rectangle 2"/>
          <p:cNvSpPr txBox="1">
            <a:spLocks noGrp="1" noChangeArrowheads="1"/>
          </p:cNvSpPr>
          <p:nvPr>
            <p:ph type="body"/>
          </p:nvPr>
        </p:nvSpPr>
        <p:spPr bwMode="auto">
          <a:xfrm>
            <a:off x="915556" y="4345252"/>
            <a:ext cx="5026889" cy="4115417"/>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23565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7" name="Text Box 1"/>
          <p:cNvSpPr txBox="1">
            <a:spLocks noChangeArrowheads="1"/>
          </p:cNvSpPr>
          <p:nvPr/>
        </p:nvSpPr>
        <p:spPr bwMode="auto">
          <a:xfrm>
            <a:off x="1103079" y="691046"/>
            <a:ext cx="4653419" cy="3416660"/>
          </a:xfrm>
          <a:prstGeom prst="rect">
            <a:avLst/>
          </a:prstGeom>
          <a:solidFill>
            <a:srgbClr val="FFFFFF"/>
          </a:solidFill>
          <a:ln w="9525">
            <a:solidFill>
              <a:srgbClr val="000000"/>
            </a:solidFill>
            <a:miter lim="800000"/>
            <a:headEnd/>
            <a:tailEnd/>
          </a:ln>
          <a:effectLst/>
        </p:spPr>
        <p:txBody>
          <a:bodyPr wrap="none" lIns="89653" tIns="44827" rIns="89653" bIns="44827" anchor="ctr"/>
          <a:lstStyle/>
          <a:p>
            <a:endParaRPr lang="en-US" dirty="0">
              <a:latin typeface="Calibri" pitchFamily="34" charset="0"/>
            </a:endParaRPr>
          </a:p>
        </p:txBody>
      </p:sp>
      <p:sp>
        <p:nvSpPr>
          <p:cNvPr id="80898" name="Rectangle 2"/>
          <p:cNvSpPr txBox="1">
            <a:spLocks noGrp="1" noChangeArrowheads="1"/>
          </p:cNvSpPr>
          <p:nvPr>
            <p:ph type="body"/>
          </p:nvPr>
        </p:nvSpPr>
        <p:spPr bwMode="auto">
          <a:xfrm>
            <a:off x="915556" y="4345252"/>
            <a:ext cx="5026889" cy="4115417"/>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573059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Use-after-free in Firefox (used in wild): </a:t>
            </a:r>
          </a:p>
          <a:p>
            <a:r>
              <a:rPr lang="en-US" dirty="0">
                <a:hlinkClick r:id="rId3"/>
              </a:rPr>
              <a:t>https://www.theregister.co.uk/2020/04/06/mozilla_firefox_security_patches/</a:t>
            </a:r>
            <a:endParaRPr lang="en-US" dirty="0"/>
          </a:p>
          <a:p>
            <a:endParaRPr lang="en-US" dirty="0"/>
          </a:p>
          <a:p>
            <a:r>
              <a:rPr lang="en-US" dirty="0"/>
              <a:t>Use-after-free in Chrome:</a:t>
            </a:r>
          </a:p>
          <a:p>
            <a:r>
              <a:rPr lang="en-US" dirty="0">
                <a:hlinkClick r:id="rId4"/>
              </a:rPr>
              <a:t>https://www.theregister.co.uk/2020/02/25/google_chrome_security_bugs/</a:t>
            </a:r>
            <a:endParaRPr lang="en-US" dirty="0"/>
          </a:p>
          <a:p>
            <a:endParaRPr lang="en-US" dirty="0"/>
          </a:p>
          <a:p>
            <a:r>
              <a:rPr lang="en-US" dirty="0"/>
              <a:t>Use-after free and heap overflow in Chrome:</a:t>
            </a:r>
          </a:p>
          <a:p>
            <a:r>
              <a:rPr lang="en-US" dirty="0">
                <a:hlinkClick r:id="rId5"/>
              </a:rPr>
              <a:t>https://chromereleases.googleblog.com/2020/03/stable-channel-update-for-desktop_31.html</a:t>
            </a:r>
            <a:endParaRPr lang="en-US" dirty="0"/>
          </a:p>
          <a:p>
            <a:endParaRPr lang="en-US" dirty="0"/>
          </a:p>
          <a:p>
            <a:r>
              <a:rPr lang="en-US" dirty="0"/>
              <a:t>Use-after-free in Android:</a:t>
            </a:r>
          </a:p>
          <a:p>
            <a:r>
              <a:rPr lang="en-US" dirty="0"/>
              <a:t>https://</a:t>
            </a:r>
            <a:r>
              <a:rPr lang="en-US" dirty="0" err="1"/>
              <a:t>www.theregister.co.uk</a:t>
            </a:r>
            <a:r>
              <a:rPr lang="en-US" dirty="0"/>
              <a:t>/2019/10/04/</a:t>
            </a:r>
            <a:r>
              <a:rPr lang="en-US" dirty="0" err="1"/>
              <a:t>android_alert_google</a:t>
            </a:r>
            <a:r>
              <a:rPr lang="en-US" dirty="0"/>
              <a:t>/</a:t>
            </a:r>
          </a:p>
          <a:p>
            <a:endParaRPr lang="en-US" dirty="0"/>
          </a:p>
          <a:p>
            <a:r>
              <a:rPr lang="en-US" dirty="0"/>
              <a:t>Double-free in WhatsApp: </a:t>
            </a:r>
          </a:p>
          <a:p>
            <a:r>
              <a:rPr lang="en-US" dirty="0"/>
              <a:t>https://</a:t>
            </a:r>
            <a:r>
              <a:rPr lang="en-US" dirty="0" err="1"/>
              <a:t>www.theregister.co.uk</a:t>
            </a:r>
            <a:r>
              <a:rPr lang="en-US" dirty="0"/>
              <a:t>/2019/10/05/security_roundup_october_4/</a:t>
            </a:r>
          </a:p>
          <a:p>
            <a:r>
              <a:rPr lang="en-US" dirty="0"/>
              <a:t>https://awakened1712.github.io/hacking/hacking-</a:t>
            </a:r>
            <a:r>
              <a:rPr lang="en-US" dirty="0" err="1"/>
              <a:t>whatsapp</a:t>
            </a:r>
            <a:r>
              <a:rPr lang="en-US" dirty="0"/>
              <a:t>-gif-</a:t>
            </a:r>
            <a:r>
              <a:rPr lang="en-US" dirty="0" err="1"/>
              <a:t>rce</a:t>
            </a:r>
            <a:r>
              <a:rPr lang="en-US" dirty="0"/>
              <a:t>/</a:t>
            </a:r>
          </a:p>
          <a:p>
            <a:endParaRPr lang="en-US" dirty="0"/>
          </a:p>
          <a:p>
            <a:r>
              <a:rPr lang="en-US" dirty="0"/>
              <a:t>Memory Leak in Android for Pixel:</a:t>
            </a:r>
          </a:p>
          <a:p>
            <a:r>
              <a:rPr lang="en-US" dirty="0">
                <a:hlinkClick r:id="rId6"/>
              </a:rPr>
              <a:t>https://www.xda-developers.com/google-april-2020-android-security-bulletin-patches-pixel-4-3-3a-2-xl/</a:t>
            </a:r>
            <a:endParaRPr lang="en-US" dirty="0"/>
          </a:p>
          <a:p>
            <a:endParaRPr lang="en-US" dirty="0"/>
          </a:p>
          <a:p>
            <a:r>
              <a:rPr lang="en-US" dirty="0"/>
              <a:t>Memory Leak in Windows 10: </a:t>
            </a:r>
          </a:p>
          <a:p>
            <a:r>
              <a:rPr lang="en-US" dirty="0"/>
              <a:t>https://</a:t>
            </a:r>
            <a:r>
              <a:rPr lang="en-US" dirty="0" err="1"/>
              <a:t>www.bleepingcomputer.com</a:t>
            </a:r>
            <a:r>
              <a:rPr lang="en-US" dirty="0"/>
              <a:t>/news/</a:t>
            </a:r>
            <a:r>
              <a:rPr lang="en-US" dirty="0" err="1"/>
              <a:t>microsoft</a:t>
            </a:r>
            <a:r>
              <a:rPr lang="en-US" dirty="0"/>
              <a:t>/windows-10-1809-update-kb4520062-fixes-a-startup-black-screen-issue/</a:t>
            </a:r>
          </a:p>
        </p:txBody>
      </p:sp>
      <p:sp>
        <p:nvSpPr>
          <p:cNvPr id="4" name="Slide Number Placeholder 3"/>
          <p:cNvSpPr>
            <a:spLocks noGrp="1"/>
          </p:cNvSpPr>
          <p:nvPr>
            <p:ph type="sldNum" sz="quarter" idx="5"/>
          </p:nvPr>
        </p:nvSpPr>
        <p:spPr/>
        <p:txBody>
          <a:bodyPr/>
          <a:lstStyle/>
          <a:p>
            <a:fld id="{BFE031AF-CC19-4E5A-831F-2BAAD17F6D1A}" type="slidenum">
              <a:rPr lang="en-US" smtClean="0"/>
              <a:t>34</a:t>
            </a:fld>
            <a:endParaRPr lang="en-US"/>
          </a:p>
        </p:txBody>
      </p:sp>
    </p:spTree>
    <p:extLst>
      <p:ext uri="{BB962C8B-B14F-4D97-AF65-F5344CB8AC3E}">
        <p14:creationId xmlns:p14="http://schemas.microsoft.com/office/powerpoint/2010/main" val="27395082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5" name="Text Box 1"/>
          <p:cNvSpPr txBox="1">
            <a:spLocks noChangeArrowheads="1"/>
          </p:cNvSpPr>
          <p:nvPr/>
        </p:nvSpPr>
        <p:spPr bwMode="auto">
          <a:xfrm>
            <a:off x="1183185" y="689429"/>
            <a:ext cx="4488656" cy="3419929"/>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41986" name="Rectangle 2"/>
          <p:cNvSpPr txBox="1">
            <a:spLocks noGrp="1" noChangeArrowheads="1"/>
          </p:cNvSpPr>
          <p:nvPr>
            <p:ph type="body"/>
          </p:nvPr>
        </p:nvSpPr>
        <p:spPr bwMode="auto">
          <a:xfrm>
            <a:off x="913806" y="4345215"/>
            <a:ext cx="5030390" cy="411389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64984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3" name="Text Box 1"/>
          <p:cNvSpPr txBox="1">
            <a:spLocks noChangeArrowheads="1"/>
          </p:cNvSpPr>
          <p:nvPr/>
        </p:nvSpPr>
        <p:spPr bwMode="auto">
          <a:xfrm>
            <a:off x="1183185" y="689429"/>
            <a:ext cx="4488656" cy="3419929"/>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44034" name="Rectangle 2"/>
          <p:cNvSpPr txBox="1">
            <a:spLocks noGrp="1" noChangeArrowheads="1"/>
          </p:cNvSpPr>
          <p:nvPr>
            <p:ph type="body"/>
          </p:nvPr>
        </p:nvSpPr>
        <p:spPr bwMode="auto">
          <a:xfrm>
            <a:off x="913806" y="4345215"/>
            <a:ext cx="5030390" cy="411389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23495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10</a:t>
            </a:fld>
            <a:endParaRPr lang="en-US"/>
          </a:p>
        </p:txBody>
      </p:sp>
    </p:spTree>
    <p:extLst>
      <p:ext uri="{BB962C8B-B14F-4D97-AF65-F5344CB8AC3E}">
        <p14:creationId xmlns:p14="http://schemas.microsoft.com/office/powerpoint/2010/main" val="16426803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1" name="Text Box 1"/>
          <p:cNvSpPr txBox="1">
            <a:spLocks noChangeArrowheads="1"/>
          </p:cNvSpPr>
          <p:nvPr/>
        </p:nvSpPr>
        <p:spPr bwMode="auto">
          <a:xfrm>
            <a:off x="1183185" y="689429"/>
            <a:ext cx="4488656" cy="3419929"/>
          </a:xfrm>
          <a:prstGeom prst="rect">
            <a:avLst/>
          </a:prstGeom>
          <a:solidFill>
            <a:srgbClr val="FFFFFF"/>
          </a:solidFill>
          <a:ln w="9525">
            <a:solidFill>
              <a:srgbClr val="000000"/>
            </a:solidFill>
            <a:miter lim="800000"/>
            <a:headEnd/>
            <a:tailEnd/>
          </a:ln>
          <a:effectLst/>
        </p:spPr>
        <p:txBody>
          <a:bodyPr wrap="none" lIns="91294" tIns="45647" rIns="91294" bIns="45647" anchor="ctr"/>
          <a:lstStyle/>
          <a:p>
            <a:endParaRPr lang="en-US"/>
          </a:p>
        </p:txBody>
      </p:sp>
      <p:sp>
        <p:nvSpPr>
          <p:cNvPr id="46082" name="Rectangle 2"/>
          <p:cNvSpPr txBox="1">
            <a:spLocks noGrp="1" noChangeArrowheads="1"/>
          </p:cNvSpPr>
          <p:nvPr>
            <p:ph type="body"/>
          </p:nvPr>
        </p:nvSpPr>
        <p:spPr bwMode="auto">
          <a:xfrm>
            <a:off x="913806" y="4345215"/>
            <a:ext cx="5030390" cy="411389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21344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530367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40F64717-A5A5-4C4E-9291-2F18B7410B06}" type="slidenum">
              <a:rPr lang="en-US" smtClean="0"/>
              <a:pPr>
                <a:defRPr/>
              </a:pPr>
              <a:t>13</a:t>
            </a:fld>
            <a:endParaRPr lang="en-US"/>
          </a:p>
        </p:txBody>
      </p:sp>
    </p:spTree>
    <p:extLst>
      <p:ext uri="{BB962C8B-B14F-4D97-AF65-F5344CB8AC3E}">
        <p14:creationId xmlns:p14="http://schemas.microsoft.com/office/powerpoint/2010/main" val="1063671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630775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p>
        </p:txBody>
      </p:sp>
      <p:sp>
        <p:nvSpPr>
          <p:cNvPr id="12" name="Date Placeholder 11"/>
          <p:cNvSpPr>
            <a:spLocks noGrp="1"/>
          </p:cNvSpPr>
          <p:nvPr>
            <p:ph type="dt" sz="half" idx="10"/>
          </p:nvPr>
        </p:nvSpPr>
        <p:spPr/>
        <p:txBody>
          <a:bodyPr/>
          <a:lstStyle/>
          <a:p>
            <a:fld id="{63F7437D-9C28-4485-8136-DE3C7521A7D8}" type="datetimeFigureOut">
              <a:rPr lang="en-US" smtClean="0"/>
              <a:t>10/16/24</a:t>
            </a:fld>
            <a:endParaRPr lang="en-US" dirty="0"/>
          </a:p>
        </p:txBody>
      </p:sp>
      <p:sp>
        <p:nvSpPr>
          <p:cNvPr id="13" name="Footer Placeholder 12"/>
          <p:cNvSpPr>
            <a:spLocks noGrp="1"/>
          </p:cNvSpPr>
          <p:nvPr>
            <p:ph type="ftr" sz="quarter" idx="11"/>
          </p:nvPr>
        </p:nvSpPr>
        <p:spPr/>
        <p:txBody>
          <a:bodyPr/>
          <a:lstStyle/>
          <a:p>
            <a:endParaRPr lang="en-US" dirty="0"/>
          </a:p>
        </p:txBody>
      </p:sp>
      <p:sp>
        <p:nvSpPr>
          <p:cNvPr id="14" name="Slide Number Placeholder 13"/>
          <p:cNvSpPr>
            <a:spLocks noGrp="1"/>
          </p:cNvSpPr>
          <p:nvPr>
            <p:ph type="sldNum" sz="quarter" idx="12"/>
          </p:nvPr>
        </p:nvSpPr>
        <p:spPr/>
        <p:txBody>
          <a:bodyPr/>
          <a:lstStyle/>
          <a:p>
            <a:fld id="{7EA743B4-AD12-49DE-BA27-1A16B7F35F00}"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F7437D-9C28-4485-8136-DE3C7521A7D8}" type="datetimeFigureOut">
              <a:rPr lang="en-US" smtClean="0"/>
              <a:t>10/16/24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743B4-AD12-49DE-BA27-1A16B7F35F0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F7437D-9C28-4485-8136-DE3C7521A7D8}" type="datetimeFigureOut">
              <a:rPr lang="en-US" smtClean="0"/>
              <a:t>10/16/24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743B4-AD12-49DE-BA27-1A16B7F35F0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F7437D-9C28-4485-8136-DE3C7521A7D8}" type="datetimeFigureOut">
              <a:rPr lang="en-US" smtClean="0"/>
              <a:t>10/16/24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620000" y="18288"/>
            <a:ext cx="1066800" cy="329184"/>
          </a:xfrm>
        </p:spPr>
        <p:txBody>
          <a:bodyPr/>
          <a:lstStyle/>
          <a:p>
            <a:fld id="{7EA743B4-AD12-49DE-BA27-1A16B7F35F0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F7437D-9C28-4485-8136-DE3C7521A7D8}" type="datetimeFigureOut">
              <a:rPr lang="en-US" smtClean="0"/>
              <a:t>10/16/24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A743B4-AD12-49DE-BA27-1A16B7F35F00}"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F7437D-9C28-4485-8136-DE3C7521A7D8}" type="datetimeFigureOut">
              <a:rPr lang="en-US" smtClean="0"/>
              <a:t>10/16/24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A743B4-AD12-49DE-BA27-1A16B7F35F0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a:xfrm>
            <a:off x="457200" y="18288"/>
            <a:ext cx="7086600" cy="329184"/>
          </a:xfrm>
        </p:spPr>
        <p:txBody>
          <a:bodyPr/>
          <a:lstStyle>
            <a:lvl1pPr algn="l">
              <a:defRPr/>
            </a:lvl1pPr>
          </a:lstStyle>
          <a:p>
            <a:endParaRPr lang="en-US" dirty="0"/>
          </a:p>
        </p:txBody>
      </p:sp>
      <p:sp>
        <p:nvSpPr>
          <p:cNvPr id="9" name="Slide Number Placeholder 8"/>
          <p:cNvSpPr>
            <a:spLocks noGrp="1"/>
          </p:cNvSpPr>
          <p:nvPr>
            <p:ph type="sldNum" sz="quarter" idx="12"/>
          </p:nvPr>
        </p:nvSpPr>
        <p:spPr/>
        <p:txBody>
          <a:bodyPr/>
          <a:lstStyle/>
          <a:p>
            <a:fld id="{7EA743B4-AD12-49DE-BA27-1A16B7F35F00}" type="slidenum">
              <a:rPr lang="en-US" smtClean="0"/>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F7437D-9C28-4485-8136-DE3C7521A7D8}" type="datetimeFigureOut">
              <a:rPr lang="en-US" smtClean="0"/>
              <a:t>10/16/24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A743B4-AD12-49DE-BA27-1A16B7F35F0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F7437D-9C28-4485-8136-DE3C7521A7D8}" type="datetimeFigureOut">
              <a:rPr lang="en-US" smtClean="0"/>
              <a:t>10/16/24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A743B4-AD12-49DE-BA27-1A16B7F35F0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3F7437D-9C28-4485-8136-DE3C7521A7D8}" type="datetimeFigureOut">
              <a:rPr lang="en-US" smtClean="0"/>
              <a:t>10/16/24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A743B4-AD12-49DE-BA27-1A16B7F35F00}"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3F7437D-9C28-4485-8136-DE3C7521A7D8}" type="datetimeFigureOut">
              <a:rPr lang="en-US" smtClean="0"/>
              <a:t>10/16/24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A743B4-AD12-49DE-BA27-1A16B7F35F0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2250"/>
            <a:ext cx="9144000" cy="311150"/>
          </a:xfrm>
          <a:prstGeom prst="rect">
            <a:avLst/>
          </a:prstGeom>
          <a:gradFill flip="none" rotWithShape="1">
            <a:gsLst>
              <a:gs pos="0">
                <a:schemeClr val="accent1"/>
              </a:gs>
              <a:gs pos="50000">
                <a:schemeClr val="accent1">
                  <a:lumMod val="40000"/>
                  <a:lumOff val="60000"/>
                </a:schemeClr>
              </a:gs>
              <a:gs pos="100000">
                <a:schemeClr val="accent1">
                  <a:lumMod val="20000"/>
                  <a:lumOff val="8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419100"/>
          </a:xfrm>
          <a:prstGeom prst="rect">
            <a:avLst/>
          </a:prstGeom>
          <a:gradFill flip="none" rotWithShape="1">
            <a:gsLst>
              <a:gs pos="0">
                <a:schemeClr val="tx2"/>
              </a:gs>
              <a:gs pos="66000">
                <a:schemeClr val="tx1">
                  <a:lumMod val="75000"/>
                  <a:lumOff val="25000"/>
                </a:schemeClr>
              </a:gs>
              <a:gs pos="99000">
                <a:schemeClr val="tx1">
                  <a:lumMod val="65000"/>
                  <a:lumOff val="35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63F7437D-9C28-4485-8136-DE3C7521A7D8}" type="datetimeFigureOut">
              <a:rPr lang="en-US" smtClean="0"/>
              <a:t>10/16/24</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EA743B4-AD12-49DE-BA27-1A16B7F35F0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505200"/>
            <a:ext cx="7924800" cy="609600"/>
          </a:xfrm>
        </p:spPr>
        <p:txBody>
          <a:bodyPr>
            <a:normAutofit/>
          </a:bodyPr>
          <a:lstStyle/>
          <a:p>
            <a:r>
              <a:rPr lang="en-US" dirty="0"/>
              <a:t>CS 105		       			           Fall 2024</a:t>
            </a:r>
          </a:p>
        </p:txBody>
      </p:sp>
      <p:sp>
        <p:nvSpPr>
          <p:cNvPr id="2" name="Title 1"/>
          <p:cNvSpPr>
            <a:spLocks noGrp="1"/>
          </p:cNvSpPr>
          <p:nvPr>
            <p:ph type="title"/>
          </p:nvPr>
        </p:nvSpPr>
        <p:spPr>
          <a:xfrm>
            <a:off x="685800" y="2667000"/>
            <a:ext cx="7848600" cy="631825"/>
          </a:xfrm>
        </p:spPr>
        <p:txBody>
          <a:bodyPr>
            <a:noAutofit/>
          </a:bodyPr>
          <a:lstStyle/>
          <a:p>
            <a:r>
              <a:rPr lang="en-US" sz="3200" dirty="0"/>
              <a:t>Lecture 14: Dynamic Memory</a:t>
            </a:r>
          </a:p>
        </p:txBody>
      </p:sp>
      <p:sp>
        <p:nvSpPr>
          <p:cNvPr id="4" name="Title 1"/>
          <p:cNvSpPr txBox="1">
            <a:spLocks/>
          </p:cNvSpPr>
          <p:nvPr/>
        </p:nvSpPr>
        <p:spPr>
          <a:xfrm>
            <a:off x="685800" y="4643181"/>
            <a:ext cx="7848600" cy="631825"/>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endParaRPr lang="en-US" sz="2400" dirty="0">
              <a:solidFill>
                <a:schemeClr val="bg2"/>
              </a:solidFill>
            </a:endParaRPr>
          </a:p>
        </p:txBody>
      </p:sp>
    </p:spTree>
    <p:extLst>
      <p:ext uri="{BB962C8B-B14F-4D97-AF65-F5344CB8AC3E}">
        <p14:creationId xmlns:p14="http://schemas.microsoft.com/office/powerpoint/2010/main" val="179727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610600" cy="990600"/>
          </a:xfrm>
        </p:spPr>
        <p:txBody>
          <a:bodyPr>
            <a:normAutofit fontScale="90000"/>
          </a:bodyPr>
          <a:lstStyle/>
          <a:p>
            <a:r>
              <a:rPr lang="en-US" dirty="0"/>
              <a:t>Utilization Blocker: External Fragmentation</a:t>
            </a:r>
          </a:p>
        </p:txBody>
      </p:sp>
      <p:sp>
        <p:nvSpPr>
          <p:cNvPr id="3" name="Content Placeholder 2"/>
          <p:cNvSpPr>
            <a:spLocks noGrp="1"/>
          </p:cNvSpPr>
          <p:nvPr>
            <p:ph idx="1"/>
          </p:nvPr>
        </p:nvSpPr>
        <p:spPr>
          <a:xfrm>
            <a:off x="457200" y="1600200"/>
            <a:ext cx="8229600" cy="5257800"/>
          </a:xfrm>
        </p:spPr>
        <p:txBody>
          <a:bodyPr>
            <a:norm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Occurs when there is enough aggregate heap memory, but no single free block is large enough</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dirty="0"/>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dirty="0"/>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dirty="0"/>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dirty="0"/>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dirty="0"/>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dirty="0"/>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dirty="0"/>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dirty="0"/>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Depends on the pattern of future requests</a:t>
            </a:r>
          </a:p>
          <a:p>
            <a:pPr lvl="1">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Thus, difficult to measure</a:t>
            </a:r>
          </a:p>
          <a:p>
            <a:pPr>
              <a:buNone/>
            </a:pPr>
            <a:endParaRPr lang="en-US" dirty="0"/>
          </a:p>
        </p:txBody>
      </p:sp>
      <p:sp>
        <p:nvSpPr>
          <p:cNvPr id="4" name="Rectangle 18">
            <a:extLst>
              <a:ext uri="{FF2B5EF4-FFF2-40B4-BE49-F238E27FC236}">
                <a16:creationId xmlns:a16="http://schemas.microsoft.com/office/drawing/2014/main" id="{C9BC5CA9-3A4D-3713-84B1-627DDD63723E}"/>
              </a:ext>
            </a:extLst>
          </p:cNvPr>
          <p:cNvSpPr>
            <a:spLocks noChangeArrowheads="1"/>
          </p:cNvSpPr>
          <p:nvPr/>
        </p:nvSpPr>
        <p:spPr bwMode="auto">
          <a:xfrm>
            <a:off x="1949787" y="2748952"/>
            <a:ext cx="5125743"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5" name="Text Box 19">
            <a:extLst>
              <a:ext uri="{FF2B5EF4-FFF2-40B4-BE49-F238E27FC236}">
                <a16:creationId xmlns:a16="http://schemas.microsoft.com/office/drawing/2014/main" id="{8D354987-BE4D-5953-E084-E7C52203544F}"/>
              </a:ext>
            </a:extLst>
          </p:cNvPr>
          <p:cNvSpPr txBox="1">
            <a:spLocks noChangeArrowheads="1"/>
          </p:cNvSpPr>
          <p:nvPr/>
        </p:nvSpPr>
        <p:spPr bwMode="auto">
          <a:xfrm>
            <a:off x="3516113" y="3211830"/>
            <a:ext cx="2249632" cy="359010"/>
          </a:xfrm>
          <a:prstGeom prst="rect">
            <a:avLst/>
          </a:prstGeom>
          <a:solidFill>
            <a:srgbClr val="F6F5BD"/>
          </a:solid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ourier New" pitchFamily="49" charset="0"/>
              </a:rPr>
              <a:t>p1 = malloc(16)</a:t>
            </a:r>
          </a:p>
        </p:txBody>
      </p:sp>
      <p:sp>
        <p:nvSpPr>
          <p:cNvPr id="6" name="Text Box 37">
            <a:extLst>
              <a:ext uri="{FF2B5EF4-FFF2-40B4-BE49-F238E27FC236}">
                <a16:creationId xmlns:a16="http://schemas.microsoft.com/office/drawing/2014/main" id="{2ED38C99-DFA4-DCF2-A73A-0E20015D8BC1}"/>
              </a:ext>
            </a:extLst>
          </p:cNvPr>
          <p:cNvSpPr txBox="1">
            <a:spLocks noChangeArrowheads="1"/>
          </p:cNvSpPr>
          <p:nvPr/>
        </p:nvSpPr>
        <p:spPr bwMode="auto">
          <a:xfrm>
            <a:off x="3516113" y="3762692"/>
            <a:ext cx="2249632" cy="359010"/>
          </a:xfrm>
          <a:prstGeom prst="rect">
            <a:avLst/>
          </a:prstGeom>
          <a:solidFill>
            <a:schemeClr val="accent2">
              <a:lumMod val="20000"/>
              <a:lumOff val="80000"/>
            </a:schemeClr>
          </a:solid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ourier New" pitchFamily="49" charset="0"/>
              </a:rPr>
              <a:t>p2 = malloc(20)</a:t>
            </a:r>
          </a:p>
        </p:txBody>
      </p:sp>
      <p:sp>
        <p:nvSpPr>
          <p:cNvPr id="7" name="Text Box 55">
            <a:extLst>
              <a:ext uri="{FF2B5EF4-FFF2-40B4-BE49-F238E27FC236}">
                <a16:creationId xmlns:a16="http://schemas.microsoft.com/office/drawing/2014/main" id="{58DBEC5D-2426-ECB4-96F0-241AD975343F}"/>
              </a:ext>
            </a:extLst>
          </p:cNvPr>
          <p:cNvSpPr txBox="1">
            <a:spLocks noChangeArrowheads="1"/>
          </p:cNvSpPr>
          <p:nvPr/>
        </p:nvSpPr>
        <p:spPr bwMode="auto">
          <a:xfrm>
            <a:off x="3516113" y="4296092"/>
            <a:ext cx="2249632" cy="359010"/>
          </a:xfrm>
          <a:prstGeom prst="rect">
            <a:avLst/>
          </a:prstGeom>
          <a:solidFill>
            <a:srgbClr val="F1C7C7"/>
          </a:solid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ourier New" pitchFamily="49" charset="0"/>
              </a:rPr>
              <a:t>p3 = malloc(24)</a:t>
            </a:r>
          </a:p>
        </p:txBody>
      </p:sp>
      <p:sp>
        <p:nvSpPr>
          <p:cNvPr id="8" name="Text Box 73">
            <a:extLst>
              <a:ext uri="{FF2B5EF4-FFF2-40B4-BE49-F238E27FC236}">
                <a16:creationId xmlns:a16="http://schemas.microsoft.com/office/drawing/2014/main" id="{7B61A6CE-3378-B5E6-EBAB-ADF41A977332}"/>
              </a:ext>
            </a:extLst>
          </p:cNvPr>
          <p:cNvSpPr txBox="1">
            <a:spLocks noChangeArrowheads="1"/>
          </p:cNvSpPr>
          <p:nvPr/>
        </p:nvSpPr>
        <p:spPr bwMode="auto">
          <a:xfrm>
            <a:off x="3516113" y="4829492"/>
            <a:ext cx="1284624" cy="359010"/>
          </a:xfrm>
          <a:prstGeom prst="rect">
            <a:avLst/>
          </a:prstGeom>
          <a:solidFill>
            <a:schemeClr val="accent2">
              <a:lumMod val="20000"/>
              <a:lumOff val="80000"/>
            </a:schemeClr>
          </a:solid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ourier New" pitchFamily="49" charset="0"/>
              </a:rPr>
              <a:t>free(p2)</a:t>
            </a:r>
          </a:p>
        </p:txBody>
      </p:sp>
      <p:sp>
        <p:nvSpPr>
          <p:cNvPr id="9" name="Text Box 91">
            <a:extLst>
              <a:ext uri="{FF2B5EF4-FFF2-40B4-BE49-F238E27FC236}">
                <a16:creationId xmlns:a16="http://schemas.microsoft.com/office/drawing/2014/main" id="{F30E7A98-38DA-F188-9265-F37711F34EF9}"/>
              </a:ext>
            </a:extLst>
          </p:cNvPr>
          <p:cNvSpPr txBox="1">
            <a:spLocks noChangeArrowheads="1"/>
          </p:cNvSpPr>
          <p:nvPr/>
        </p:nvSpPr>
        <p:spPr bwMode="auto">
          <a:xfrm>
            <a:off x="3516113" y="5384882"/>
            <a:ext cx="2249632" cy="359010"/>
          </a:xfrm>
          <a:prstGeom prst="rect">
            <a:avLst/>
          </a:prstGeom>
          <a:solidFill>
            <a:srgbClr val="D5F1CF"/>
          </a:solid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ourier New" pitchFamily="49" charset="0"/>
              </a:rPr>
              <a:t>p4 = malloc(24)</a:t>
            </a:r>
          </a:p>
        </p:txBody>
      </p:sp>
      <p:sp>
        <p:nvSpPr>
          <p:cNvPr id="10" name="Rectangle 9">
            <a:extLst>
              <a:ext uri="{FF2B5EF4-FFF2-40B4-BE49-F238E27FC236}">
                <a16:creationId xmlns:a16="http://schemas.microsoft.com/office/drawing/2014/main" id="{B0C9C02F-D75A-DB7F-4694-7B17ECF25FE0}"/>
              </a:ext>
            </a:extLst>
          </p:cNvPr>
          <p:cNvSpPr>
            <a:spLocks noChangeArrowheads="1"/>
          </p:cNvSpPr>
          <p:nvPr/>
        </p:nvSpPr>
        <p:spPr bwMode="auto">
          <a:xfrm>
            <a:off x="1945977" y="2748952"/>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11" name="Rectangle 10">
            <a:extLst>
              <a:ext uri="{FF2B5EF4-FFF2-40B4-BE49-F238E27FC236}">
                <a16:creationId xmlns:a16="http://schemas.microsoft.com/office/drawing/2014/main" id="{9A342AF6-3A83-D241-1714-493A8404404D}"/>
              </a:ext>
            </a:extLst>
          </p:cNvPr>
          <p:cNvSpPr>
            <a:spLocks noChangeArrowheads="1"/>
          </p:cNvSpPr>
          <p:nvPr/>
        </p:nvSpPr>
        <p:spPr bwMode="auto">
          <a:xfrm>
            <a:off x="2250777" y="2748952"/>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12" name="Rectangle 11">
            <a:extLst>
              <a:ext uri="{FF2B5EF4-FFF2-40B4-BE49-F238E27FC236}">
                <a16:creationId xmlns:a16="http://schemas.microsoft.com/office/drawing/2014/main" id="{9CDDA04D-2195-EBC7-F60C-C714FE64AB4A}"/>
              </a:ext>
            </a:extLst>
          </p:cNvPr>
          <p:cNvSpPr>
            <a:spLocks noChangeArrowheads="1"/>
          </p:cNvSpPr>
          <p:nvPr/>
        </p:nvSpPr>
        <p:spPr bwMode="auto">
          <a:xfrm>
            <a:off x="2538173" y="2748952"/>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13" name="Rectangle 12">
            <a:extLst>
              <a:ext uri="{FF2B5EF4-FFF2-40B4-BE49-F238E27FC236}">
                <a16:creationId xmlns:a16="http://schemas.microsoft.com/office/drawing/2014/main" id="{B553DA6E-8982-B7DF-D427-B2E60BEE2199}"/>
              </a:ext>
            </a:extLst>
          </p:cNvPr>
          <p:cNvSpPr>
            <a:spLocks noChangeArrowheads="1"/>
          </p:cNvSpPr>
          <p:nvPr/>
        </p:nvSpPr>
        <p:spPr bwMode="auto">
          <a:xfrm>
            <a:off x="2842973" y="2748952"/>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14" name="Rectangle 28">
            <a:extLst>
              <a:ext uri="{FF2B5EF4-FFF2-40B4-BE49-F238E27FC236}">
                <a16:creationId xmlns:a16="http://schemas.microsoft.com/office/drawing/2014/main" id="{2E4A3FBB-1080-D110-49D2-50A0050E2FD2}"/>
              </a:ext>
            </a:extLst>
          </p:cNvPr>
          <p:cNvSpPr>
            <a:spLocks noChangeArrowheads="1"/>
          </p:cNvSpPr>
          <p:nvPr/>
        </p:nvSpPr>
        <p:spPr bwMode="auto">
          <a:xfrm>
            <a:off x="3147162" y="2747035"/>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15" name="Rectangle 28">
            <a:extLst>
              <a:ext uri="{FF2B5EF4-FFF2-40B4-BE49-F238E27FC236}">
                <a16:creationId xmlns:a16="http://schemas.microsoft.com/office/drawing/2014/main" id="{1E70E7F6-1DB5-85DF-6EF3-57E42ED2E92D}"/>
              </a:ext>
            </a:extLst>
          </p:cNvPr>
          <p:cNvSpPr>
            <a:spLocks noChangeArrowheads="1"/>
          </p:cNvSpPr>
          <p:nvPr/>
        </p:nvSpPr>
        <p:spPr bwMode="auto">
          <a:xfrm>
            <a:off x="3449751" y="2747035"/>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16" name="Rectangle 28">
            <a:extLst>
              <a:ext uri="{FF2B5EF4-FFF2-40B4-BE49-F238E27FC236}">
                <a16:creationId xmlns:a16="http://schemas.microsoft.com/office/drawing/2014/main" id="{B0C1A09B-609D-1119-A73F-AE1B0401FD43}"/>
              </a:ext>
            </a:extLst>
          </p:cNvPr>
          <p:cNvSpPr>
            <a:spLocks noChangeArrowheads="1"/>
          </p:cNvSpPr>
          <p:nvPr/>
        </p:nvSpPr>
        <p:spPr bwMode="auto">
          <a:xfrm>
            <a:off x="3754551" y="2747035"/>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17" name="Rectangle 28">
            <a:extLst>
              <a:ext uri="{FF2B5EF4-FFF2-40B4-BE49-F238E27FC236}">
                <a16:creationId xmlns:a16="http://schemas.microsoft.com/office/drawing/2014/main" id="{E8EEAE02-2438-CF22-5AF7-6126692DA3AE}"/>
              </a:ext>
            </a:extLst>
          </p:cNvPr>
          <p:cNvSpPr>
            <a:spLocks noChangeArrowheads="1"/>
          </p:cNvSpPr>
          <p:nvPr/>
        </p:nvSpPr>
        <p:spPr bwMode="auto">
          <a:xfrm>
            <a:off x="4057140" y="2747035"/>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18" name="Rectangle 28">
            <a:extLst>
              <a:ext uri="{FF2B5EF4-FFF2-40B4-BE49-F238E27FC236}">
                <a16:creationId xmlns:a16="http://schemas.microsoft.com/office/drawing/2014/main" id="{8585F1E0-637B-CB05-1F92-8EDA446DD1FD}"/>
              </a:ext>
            </a:extLst>
          </p:cNvPr>
          <p:cNvSpPr>
            <a:spLocks noChangeArrowheads="1"/>
          </p:cNvSpPr>
          <p:nvPr/>
        </p:nvSpPr>
        <p:spPr bwMode="auto">
          <a:xfrm>
            <a:off x="4359729" y="2743200"/>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19" name="Rectangle 52">
            <a:extLst>
              <a:ext uri="{FF2B5EF4-FFF2-40B4-BE49-F238E27FC236}">
                <a16:creationId xmlns:a16="http://schemas.microsoft.com/office/drawing/2014/main" id="{4C08D0EA-D77F-CBF7-0FBC-178F44A2278F}"/>
              </a:ext>
            </a:extLst>
          </p:cNvPr>
          <p:cNvSpPr>
            <a:spLocks noChangeArrowheads="1"/>
          </p:cNvSpPr>
          <p:nvPr/>
        </p:nvSpPr>
        <p:spPr bwMode="auto">
          <a:xfrm>
            <a:off x="4671020" y="2743200"/>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20" name="Rectangle 52">
            <a:extLst>
              <a:ext uri="{FF2B5EF4-FFF2-40B4-BE49-F238E27FC236}">
                <a16:creationId xmlns:a16="http://schemas.microsoft.com/office/drawing/2014/main" id="{6E5EF80B-42CB-4B91-D1D1-C7A2C4F70F51}"/>
              </a:ext>
            </a:extLst>
          </p:cNvPr>
          <p:cNvSpPr>
            <a:spLocks noChangeArrowheads="1"/>
          </p:cNvSpPr>
          <p:nvPr/>
        </p:nvSpPr>
        <p:spPr bwMode="auto">
          <a:xfrm>
            <a:off x="4974737" y="2743200"/>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21" name="Rectangle 52">
            <a:extLst>
              <a:ext uri="{FF2B5EF4-FFF2-40B4-BE49-F238E27FC236}">
                <a16:creationId xmlns:a16="http://schemas.microsoft.com/office/drawing/2014/main" id="{70B155AB-0D47-67BB-40FD-12EC3F02B0E2}"/>
              </a:ext>
            </a:extLst>
          </p:cNvPr>
          <p:cNvSpPr>
            <a:spLocks noChangeArrowheads="1"/>
          </p:cNvSpPr>
          <p:nvPr/>
        </p:nvSpPr>
        <p:spPr bwMode="auto">
          <a:xfrm>
            <a:off x="5267638" y="2743200"/>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22" name="Rectangle 52">
            <a:extLst>
              <a:ext uri="{FF2B5EF4-FFF2-40B4-BE49-F238E27FC236}">
                <a16:creationId xmlns:a16="http://schemas.microsoft.com/office/drawing/2014/main" id="{D18DD219-181A-4658-B0EB-41CAF3CD8091}"/>
              </a:ext>
            </a:extLst>
          </p:cNvPr>
          <p:cNvSpPr>
            <a:spLocks noChangeArrowheads="1"/>
          </p:cNvSpPr>
          <p:nvPr/>
        </p:nvSpPr>
        <p:spPr bwMode="auto">
          <a:xfrm>
            <a:off x="5570227" y="2750870"/>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23" name="Rectangle 52">
            <a:extLst>
              <a:ext uri="{FF2B5EF4-FFF2-40B4-BE49-F238E27FC236}">
                <a16:creationId xmlns:a16="http://schemas.microsoft.com/office/drawing/2014/main" id="{216316B8-2B25-8E8D-F365-679F0123AE19}"/>
              </a:ext>
            </a:extLst>
          </p:cNvPr>
          <p:cNvSpPr>
            <a:spLocks noChangeArrowheads="1"/>
          </p:cNvSpPr>
          <p:nvPr/>
        </p:nvSpPr>
        <p:spPr bwMode="auto">
          <a:xfrm>
            <a:off x="5853812" y="2747035"/>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24" name="Rectangle 52">
            <a:extLst>
              <a:ext uri="{FF2B5EF4-FFF2-40B4-BE49-F238E27FC236}">
                <a16:creationId xmlns:a16="http://schemas.microsoft.com/office/drawing/2014/main" id="{285173D8-0753-41E6-B24F-AA4D7663FB5A}"/>
              </a:ext>
            </a:extLst>
          </p:cNvPr>
          <p:cNvSpPr>
            <a:spLocks noChangeArrowheads="1"/>
          </p:cNvSpPr>
          <p:nvPr/>
        </p:nvSpPr>
        <p:spPr bwMode="auto">
          <a:xfrm>
            <a:off x="6158613" y="2750870"/>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25" name="Rectangle 52">
            <a:extLst>
              <a:ext uri="{FF2B5EF4-FFF2-40B4-BE49-F238E27FC236}">
                <a16:creationId xmlns:a16="http://schemas.microsoft.com/office/drawing/2014/main" id="{4B852AC7-06D0-A9AC-B4E0-D01A94242574}"/>
              </a:ext>
            </a:extLst>
          </p:cNvPr>
          <p:cNvSpPr>
            <a:spLocks noChangeArrowheads="1"/>
          </p:cNvSpPr>
          <p:nvPr/>
        </p:nvSpPr>
        <p:spPr bwMode="auto">
          <a:xfrm>
            <a:off x="6463413" y="2754630"/>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26" name="Rectangle 52">
            <a:extLst>
              <a:ext uri="{FF2B5EF4-FFF2-40B4-BE49-F238E27FC236}">
                <a16:creationId xmlns:a16="http://schemas.microsoft.com/office/drawing/2014/main" id="{2746B9BA-B6CE-C33C-BF0E-015E0962722A}"/>
              </a:ext>
            </a:extLst>
          </p:cNvPr>
          <p:cNvSpPr>
            <a:spLocks noChangeArrowheads="1"/>
          </p:cNvSpPr>
          <p:nvPr/>
        </p:nvSpPr>
        <p:spPr bwMode="auto">
          <a:xfrm>
            <a:off x="6770730" y="2754630"/>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grpSp>
        <p:nvGrpSpPr>
          <p:cNvPr id="27" name="Group 26">
            <a:extLst>
              <a:ext uri="{FF2B5EF4-FFF2-40B4-BE49-F238E27FC236}">
                <a16:creationId xmlns:a16="http://schemas.microsoft.com/office/drawing/2014/main" id="{8768AC88-6268-3D04-EB2A-63655AB1B808}"/>
              </a:ext>
            </a:extLst>
          </p:cNvPr>
          <p:cNvGrpSpPr/>
          <p:nvPr/>
        </p:nvGrpSpPr>
        <p:grpSpPr>
          <a:xfrm>
            <a:off x="1945977" y="2749014"/>
            <a:ext cx="1201796" cy="304800"/>
            <a:chOff x="1945977" y="1893996"/>
            <a:chExt cx="1201796" cy="304800"/>
          </a:xfrm>
        </p:grpSpPr>
        <p:sp>
          <p:nvSpPr>
            <p:cNvPr id="28" name="Rectangle 27">
              <a:extLst>
                <a:ext uri="{FF2B5EF4-FFF2-40B4-BE49-F238E27FC236}">
                  <a16:creationId xmlns:a16="http://schemas.microsoft.com/office/drawing/2014/main" id="{1C2CD453-AB82-5A8B-AB94-8BF6A357AAED}"/>
                </a:ext>
              </a:extLst>
            </p:cNvPr>
            <p:cNvSpPr>
              <a:spLocks noChangeArrowheads="1"/>
            </p:cNvSpPr>
            <p:nvPr/>
          </p:nvSpPr>
          <p:spPr bwMode="auto">
            <a:xfrm>
              <a:off x="1945977" y="1893996"/>
              <a:ext cx="304800" cy="304800"/>
            </a:xfrm>
            <a:prstGeom prst="rect">
              <a:avLst/>
            </a:prstGeom>
            <a:solidFill>
              <a:srgbClr val="F6F5BD"/>
            </a:solidFill>
            <a:ln w="12700">
              <a:solidFill>
                <a:schemeClr val="tx1"/>
              </a:solidFill>
              <a:miter lim="800000"/>
              <a:headEnd/>
              <a:tailEnd/>
            </a:ln>
            <a:effectLst/>
          </p:spPr>
          <p:txBody>
            <a:bodyPr wrap="none" anchor="ctr"/>
            <a:lstStyle/>
            <a:p>
              <a:endParaRPr lang="en-US"/>
            </a:p>
          </p:txBody>
        </p:sp>
        <p:sp>
          <p:nvSpPr>
            <p:cNvPr id="29" name="Rectangle 28">
              <a:extLst>
                <a:ext uri="{FF2B5EF4-FFF2-40B4-BE49-F238E27FC236}">
                  <a16:creationId xmlns:a16="http://schemas.microsoft.com/office/drawing/2014/main" id="{A5AFB27A-D3C7-198C-9DDB-8093F6C08750}"/>
                </a:ext>
              </a:extLst>
            </p:cNvPr>
            <p:cNvSpPr>
              <a:spLocks noChangeArrowheads="1"/>
            </p:cNvSpPr>
            <p:nvPr/>
          </p:nvSpPr>
          <p:spPr bwMode="auto">
            <a:xfrm>
              <a:off x="2250777" y="1893996"/>
              <a:ext cx="304800" cy="304800"/>
            </a:xfrm>
            <a:prstGeom prst="rect">
              <a:avLst/>
            </a:prstGeom>
            <a:solidFill>
              <a:srgbClr val="F6F5BD"/>
            </a:solidFill>
            <a:ln w="12700">
              <a:solidFill>
                <a:schemeClr val="tx1"/>
              </a:solidFill>
              <a:miter lim="800000"/>
              <a:headEnd/>
              <a:tailEnd/>
            </a:ln>
            <a:effectLst/>
          </p:spPr>
          <p:txBody>
            <a:bodyPr wrap="none" anchor="ctr"/>
            <a:lstStyle/>
            <a:p>
              <a:endParaRPr lang="en-US"/>
            </a:p>
          </p:txBody>
        </p:sp>
        <p:sp>
          <p:nvSpPr>
            <p:cNvPr id="30" name="Rectangle 29">
              <a:extLst>
                <a:ext uri="{FF2B5EF4-FFF2-40B4-BE49-F238E27FC236}">
                  <a16:creationId xmlns:a16="http://schemas.microsoft.com/office/drawing/2014/main" id="{6E09550A-BA24-A7BA-970A-BE0A4BEF6290}"/>
                </a:ext>
              </a:extLst>
            </p:cNvPr>
            <p:cNvSpPr>
              <a:spLocks noChangeArrowheads="1"/>
            </p:cNvSpPr>
            <p:nvPr/>
          </p:nvSpPr>
          <p:spPr bwMode="auto">
            <a:xfrm>
              <a:off x="2538173" y="1893996"/>
              <a:ext cx="304800" cy="304800"/>
            </a:xfrm>
            <a:prstGeom prst="rect">
              <a:avLst/>
            </a:prstGeom>
            <a:solidFill>
              <a:srgbClr val="F6F5BD"/>
            </a:solidFill>
            <a:ln w="12700">
              <a:solidFill>
                <a:schemeClr val="tx1"/>
              </a:solidFill>
              <a:miter lim="800000"/>
              <a:headEnd/>
              <a:tailEnd/>
            </a:ln>
            <a:effectLst/>
          </p:spPr>
          <p:txBody>
            <a:bodyPr wrap="none" anchor="ctr"/>
            <a:lstStyle/>
            <a:p>
              <a:endParaRPr lang="en-US"/>
            </a:p>
          </p:txBody>
        </p:sp>
        <p:sp>
          <p:nvSpPr>
            <p:cNvPr id="31" name="Rectangle 30">
              <a:extLst>
                <a:ext uri="{FF2B5EF4-FFF2-40B4-BE49-F238E27FC236}">
                  <a16:creationId xmlns:a16="http://schemas.microsoft.com/office/drawing/2014/main" id="{70B939C2-B153-A2EA-D1EA-1AAF99029E09}"/>
                </a:ext>
              </a:extLst>
            </p:cNvPr>
            <p:cNvSpPr>
              <a:spLocks noChangeArrowheads="1"/>
            </p:cNvSpPr>
            <p:nvPr/>
          </p:nvSpPr>
          <p:spPr bwMode="auto">
            <a:xfrm>
              <a:off x="2842973" y="1893996"/>
              <a:ext cx="304800" cy="304800"/>
            </a:xfrm>
            <a:prstGeom prst="rect">
              <a:avLst/>
            </a:prstGeom>
            <a:solidFill>
              <a:srgbClr val="F6F5BD"/>
            </a:solidFill>
            <a:ln w="12700">
              <a:solidFill>
                <a:schemeClr val="tx1"/>
              </a:solidFill>
              <a:miter lim="800000"/>
              <a:headEnd/>
              <a:tailEnd/>
            </a:ln>
            <a:effectLst/>
          </p:spPr>
          <p:txBody>
            <a:bodyPr wrap="none" anchor="ctr"/>
            <a:lstStyle/>
            <a:p>
              <a:endParaRPr lang="en-US"/>
            </a:p>
          </p:txBody>
        </p:sp>
      </p:grpSp>
      <p:grpSp>
        <p:nvGrpSpPr>
          <p:cNvPr id="32" name="Group 31">
            <a:extLst>
              <a:ext uri="{FF2B5EF4-FFF2-40B4-BE49-F238E27FC236}">
                <a16:creationId xmlns:a16="http://schemas.microsoft.com/office/drawing/2014/main" id="{66153B1A-8A88-C006-D168-1B453AF22528}"/>
              </a:ext>
            </a:extLst>
          </p:cNvPr>
          <p:cNvGrpSpPr/>
          <p:nvPr/>
        </p:nvGrpSpPr>
        <p:grpSpPr>
          <a:xfrm>
            <a:off x="3147162" y="2743262"/>
            <a:ext cx="1517367" cy="308635"/>
            <a:chOff x="3147162" y="1888244"/>
            <a:chExt cx="1517367" cy="308635"/>
          </a:xfrm>
        </p:grpSpPr>
        <p:sp>
          <p:nvSpPr>
            <p:cNvPr id="33" name="Rectangle 28">
              <a:extLst>
                <a:ext uri="{FF2B5EF4-FFF2-40B4-BE49-F238E27FC236}">
                  <a16:creationId xmlns:a16="http://schemas.microsoft.com/office/drawing/2014/main" id="{1C0FFAB0-D2FF-8057-DB2D-EF9500541B26}"/>
                </a:ext>
              </a:extLst>
            </p:cNvPr>
            <p:cNvSpPr>
              <a:spLocks noChangeArrowheads="1"/>
            </p:cNvSpPr>
            <p:nvPr/>
          </p:nvSpPr>
          <p:spPr bwMode="auto">
            <a:xfrm>
              <a:off x="3147162" y="1892079"/>
              <a:ext cx="304800" cy="304800"/>
            </a:xfrm>
            <a:prstGeom prst="rect">
              <a:avLst/>
            </a:prstGeom>
            <a:solidFill>
              <a:schemeClr val="accent2">
                <a:lumMod val="20000"/>
                <a:lumOff val="80000"/>
              </a:schemeClr>
            </a:solidFill>
            <a:ln w="12700">
              <a:solidFill>
                <a:schemeClr val="tx1"/>
              </a:solidFill>
              <a:miter lim="800000"/>
              <a:headEnd/>
              <a:tailEnd/>
            </a:ln>
            <a:effectLst/>
          </p:spPr>
          <p:txBody>
            <a:bodyPr wrap="none" anchor="ctr"/>
            <a:lstStyle/>
            <a:p>
              <a:endParaRPr lang="en-US"/>
            </a:p>
          </p:txBody>
        </p:sp>
        <p:sp>
          <p:nvSpPr>
            <p:cNvPr id="34" name="Rectangle 28">
              <a:extLst>
                <a:ext uri="{FF2B5EF4-FFF2-40B4-BE49-F238E27FC236}">
                  <a16:creationId xmlns:a16="http://schemas.microsoft.com/office/drawing/2014/main" id="{B913C0F8-D51E-78F8-413F-E1C5653F56D0}"/>
                </a:ext>
              </a:extLst>
            </p:cNvPr>
            <p:cNvSpPr>
              <a:spLocks noChangeArrowheads="1"/>
            </p:cNvSpPr>
            <p:nvPr/>
          </p:nvSpPr>
          <p:spPr bwMode="auto">
            <a:xfrm>
              <a:off x="3449751" y="1892079"/>
              <a:ext cx="304800" cy="304800"/>
            </a:xfrm>
            <a:prstGeom prst="rect">
              <a:avLst/>
            </a:prstGeom>
            <a:solidFill>
              <a:schemeClr val="accent2">
                <a:lumMod val="20000"/>
                <a:lumOff val="80000"/>
              </a:schemeClr>
            </a:solidFill>
            <a:ln w="12700">
              <a:solidFill>
                <a:schemeClr val="tx1"/>
              </a:solidFill>
              <a:miter lim="800000"/>
              <a:headEnd/>
              <a:tailEnd/>
            </a:ln>
            <a:effectLst/>
          </p:spPr>
          <p:txBody>
            <a:bodyPr wrap="none" anchor="ctr"/>
            <a:lstStyle/>
            <a:p>
              <a:endParaRPr lang="en-US"/>
            </a:p>
          </p:txBody>
        </p:sp>
        <p:sp>
          <p:nvSpPr>
            <p:cNvPr id="35" name="Rectangle 28">
              <a:extLst>
                <a:ext uri="{FF2B5EF4-FFF2-40B4-BE49-F238E27FC236}">
                  <a16:creationId xmlns:a16="http://schemas.microsoft.com/office/drawing/2014/main" id="{654936F2-6834-5DED-58C4-3099796218D9}"/>
                </a:ext>
              </a:extLst>
            </p:cNvPr>
            <p:cNvSpPr>
              <a:spLocks noChangeArrowheads="1"/>
            </p:cNvSpPr>
            <p:nvPr/>
          </p:nvSpPr>
          <p:spPr bwMode="auto">
            <a:xfrm>
              <a:off x="3754551" y="1892079"/>
              <a:ext cx="304800" cy="304800"/>
            </a:xfrm>
            <a:prstGeom prst="rect">
              <a:avLst/>
            </a:prstGeom>
            <a:solidFill>
              <a:schemeClr val="accent2">
                <a:lumMod val="20000"/>
                <a:lumOff val="80000"/>
              </a:schemeClr>
            </a:solidFill>
            <a:ln w="12700">
              <a:solidFill>
                <a:schemeClr val="tx1"/>
              </a:solidFill>
              <a:miter lim="800000"/>
              <a:headEnd/>
              <a:tailEnd/>
            </a:ln>
            <a:effectLst/>
          </p:spPr>
          <p:txBody>
            <a:bodyPr wrap="none" anchor="ctr"/>
            <a:lstStyle/>
            <a:p>
              <a:endParaRPr lang="en-US"/>
            </a:p>
          </p:txBody>
        </p:sp>
        <p:sp>
          <p:nvSpPr>
            <p:cNvPr id="36" name="Rectangle 35">
              <a:extLst>
                <a:ext uri="{FF2B5EF4-FFF2-40B4-BE49-F238E27FC236}">
                  <a16:creationId xmlns:a16="http://schemas.microsoft.com/office/drawing/2014/main" id="{74633DBB-3BFE-8DEF-8BA6-982C81D09E30}"/>
                </a:ext>
              </a:extLst>
            </p:cNvPr>
            <p:cNvSpPr>
              <a:spLocks noChangeArrowheads="1"/>
            </p:cNvSpPr>
            <p:nvPr/>
          </p:nvSpPr>
          <p:spPr bwMode="auto">
            <a:xfrm>
              <a:off x="4057140" y="1892079"/>
              <a:ext cx="304800" cy="304800"/>
            </a:xfrm>
            <a:prstGeom prst="rect">
              <a:avLst/>
            </a:prstGeom>
            <a:solidFill>
              <a:schemeClr val="accent2">
                <a:lumMod val="20000"/>
                <a:lumOff val="80000"/>
              </a:schemeClr>
            </a:solidFill>
            <a:ln w="12700">
              <a:solidFill>
                <a:schemeClr val="tx1"/>
              </a:solidFill>
              <a:miter lim="800000"/>
              <a:headEnd/>
              <a:tailEnd/>
            </a:ln>
            <a:effectLst/>
          </p:spPr>
          <p:txBody>
            <a:bodyPr wrap="none" anchor="ctr"/>
            <a:lstStyle/>
            <a:p>
              <a:endParaRPr lang="en-US"/>
            </a:p>
          </p:txBody>
        </p:sp>
        <p:sp>
          <p:nvSpPr>
            <p:cNvPr id="37" name="Rectangle 28">
              <a:extLst>
                <a:ext uri="{FF2B5EF4-FFF2-40B4-BE49-F238E27FC236}">
                  <a16:creationId xmlns:a16="http://schemas.microsoft.com/office/drawing/2014/main" id="{3E10EEA5-681F-225C-B5CD-849CCCEEDBC3}"/>
                </a:ext>
              </a:extLst>
            </p:cNvPr>
            <p:cNvSpPr>
              <a:spLocks noChangeArrowheads="1"/>
            </p:cNvSpPr>
            <p:nvPr/>
          </p:nvSpPr>
          <p:spPr bwMode="auto">
            <a:xfrm>
              <a:off x="4359729" y="1888244"/>
              <a:ext cx="304800" cy="304800"/>
            </a:xfrm>
            <a:prstGeom prst="rect">
              <a:avLst/>
            </a:prstGeom>
            <a:solidFill>
              <a:schemeClr val="accent2">
                <a:lumMod val="20000"/>
                <a:lumOff val="80000"/>
              </a:schemeClr>
            </a:solidFill>
            <a:ln w="12700">
              <a:solidFill>
                <a:schemeClr val="tx1"/>
              </a:solidFill>
              <a:miter lim="800000"/>
              <a:headEnd/>
              <a:tailEnd/>
            </a:ln>
            <a:effectLst/>
          </p:spPr>
          <p:txBody>
            <a:bodyPr wrap="none" anchor="ctr"/>
            <a:lstStyle/>
            <a:p>
              <a:endParaRPr lang="en-US"/>
            </a:p>
          </p:txBody>
        </p:sp>
      </p:grpSp>
      <p:grpSp>
        <p:nvGrpSpPr>
          <p:cNvPr id="38" name="Group 37">
            <a:extLst>
              <a:ext uri="{FF2B5EF4-FFF2-40B4-BE49-F238E27FC236}">
                <a16:creationId xmlns:a16="http://schemas.microsoft.com/office/drawing/2014/main" id="{997D636F-C7B0-EA3C-EE80-83F91AC63CDC}"/>
              </a:ext>
            </a:extLst>
          </p:cNvPr>
          <p:cNvGrpSpPr/>
          <p:nvPr/>
        </p:nvGrpSpPr>
        <p:grpSpPr>
          <a:xfrm>
            <a:off x="4671020" y="2743262"/>
            <a:ext cx="1792393" cy="312470"/>
            <a:chOff x="4671020" y="1888244"/>
            <a:chExt cx="1792393" cy="312470"/>
          </a:xfrm>
        </p:grpSpPr>
        <p:sp>
          <p:nvSpPr>
            <p:cNvPr id="39" name="Rectangle 52">
              <a:extLst>
                <a:ext uri="{FF2B5EF4-FFF2-40B4-BE49-F238E27FC236}">
                  <a16:creationId xmlns:a16="http://schemas.microsoft.com/office/drawing/2014/main" id="{D0C4FBC3-D37F-3B4E-ED87-34A84DEDD48E}"/>
                </a:ext>
              </a:extLst>
            </p:cNvPr>
            <p:cNvSpPr>
              <a:spLocks noChangeArrowheads="1"/>
            </p:cNvSpPr>
            <p:nvPr/>
          </p:nvSpPr>
          <p:spPr bwMode="auto">
            <a:xfrm>
              <a:off x="4671020" y="1888244"/>
              <a:ext cx="304800" cy="304800"/>
            </a:xfrm>
            <a:prstGeom prst="rect">
              <a:avLst/>
            </a:prstGeom>
            <a:solidFill>
              <a:srgbClr val="F1C7C7"/>
            </a:solidFill>
            <a:ln w="12700">
              <a:solidFill>
                <a:schemeClr val="tx1"/>
              </a:solidFill>
              <a:miter lim="800000"/>
              <a:headEnd/>
              <a:tailEnd/>
            </a:ln>
            <a:effectLst/>
          </p:spPr>
          <p:txBody>
            <a:bodyPr wrap="none" anchor="ctr"/>
            <a:lstStyle/>
            <a:p>
              <a:endParaRPr lang="en-US"/>
            </a:p>
          </p:txBody>
        </p:sp>
        <p:sp>
          <p:nvSpPr>
            <p:cNvPr id="40" name="Rectangle 52">
              <a:extLst>
                <a:ext uri="{FF2B5EF4-FFF2-40B4-BE49-F238E27FC236}">
                  <a16:creationId xmlns:a16="http://schemas.microsoft.com/office/drawing/2014/main" id="{FA7F7F32-4CCA-B492-C06F-32385457FBC9}"/>
                </a:ext>
              </a:extLst>
            </p:cNvPr>
            <p:cNvSpPr>
              <a:spLocks noChangeArrowheads="1"/>
            </p:cNvSpPr>
            <p:nvPr/>
          </p:nvSpPr>
          <p:spPr bwMode="auto">
            <a:xfrm>
              <a:off x="4974737" y="1888244"/>
              <a:ext cx="304800" cy="304800"/>
            </a:xfrm>
            <a:prstGeom prst="rect">
              <a:avLst/>
            </a:prstGeom>
            <a:solidFill>
              <a:srgbClr val="F1C7C7"/>
            </a:solidFill>
            <a:ln w="12700">
              <a:solidFill>
                <a:schemeClr val="tx1"/>
              </a:solidFill>
              <a:miter lim="800000"/>
              <a:headEnd/>
              <a:tailEnd/>
            </a:ln>
            <a:effectLst/>
          </p:spPr>
          <p:txBody>
            <a:bodyPr wrap="none" anchor="ctr"/>
            <a:lstStyle/>
            <a:p>
              <a:endParaRPr lang="en-US"/>
            </a:p>
          </p:txBody>
        </p:sp>
        <p:sp>
          <p:nvSpPr>
            <p:cNvPr id="41" name="Rectangle 52">
              <a:extLst>
                <a:ext uri="{FF2B5EF4-FFF2-40B4-BE49-F238E27FC236}">
                  <a16:creationId xmlns:a16="http://schemas.microsoft.com/office/drawing/2014/main" id="{E2ACF09F-B428-BA1E-C797-2EFE9DB843E3}"/>
                </a:ext>
              </a:extLst>
            </p:cNvPr>
            <p:cNvSpPr>
              <a:spLocks noChangeArrowheads="1"/>
            </p:cNvSpPr>
            <p:nvPr/>
          </p:nvSpPr>
          <p:spPr bwMode="auto">
            <a:xfrm>
              <a:off x="5267638" y="1888244"/>
              <a:ext cx="304800" cy="304800"/>
            </a:xfrm>
            <a:prstGeom prst="rect">
              <a:avLst/>
            </a:prstGeom>
            <a:solidFill>
              <a:srgbClr val="F1C7C7"/>
            </a:solidFill>
            <a:ln w="12700">
              <a:solidFill>
                <a:schemeClr val="tx1"/>
              </a:solidFill>
              <a:miter lim="800000"/>
              <a:headEnd/>
              <a:tailEnd/>
            </a:ln>
            <a:effectLst/>
          </p:spPr>
          <p:txBody>
            <a:bodyPr wrap="none" anchor="ctr"/>
            <a:lstStyle/>
            <a:p>
              <a:endParaRPr lang="en-US"/>
            </a:p>
          </p:txBody>
        </p:sp>
        <p:sp>
          <p:nvSpPr>
            <p:cNvPr id="42" name="Rectangle 52">
              <a:extLst>
                <a:ext uri="{FF2B5EF4-FFF2-40B4-BE49-F238E27FC236}">
                  <a16:creationId xmlns:a16="http://schemas.microsoft.com/office/drawing/2014/main" id="{D68B9235-365D-B725-7142-6B129990C6B3}"/>
                </a:ext>
              </a:extLst>
            </p:cNvPr>
            <p:cNvSpPr>
              <a:spLocks noChangeArrowheads="1"/>
            </p:cNvSpPr>
            <p:nvPr/>
          </p:nvSpPr>
          <p:spPr bwMode="auto">
            <a:xfrm>
              <a:off x="5570227" y="1895914"/>
              <a:ext cx="304800" cy="304800"/>
            </a:xfrm>
            <a:prstGeom prst="rect">
              <a:avLst/>
            </a:prstGeom>
            <a:solidFill>
              <a:srgbClr val="F1C7C7"/>
            </a:solidFill>
            <a:ln w="12700">
              <a:solidFill>
                <a:schemeClr val="tx1"/>
              </a:solidFill>
              <a:miter lim="800000"/>
              <a:headEnd/>
              <a:tailEnd/>
            </a:ln>
            <a:effectLst/>
          </p:spPr>
          <p:txBody>
            <a:bodyPr wrap="none" anchor="ctr"/>
            <a:lstStyle/>
            <a:p>
              <a:endParaRPr lang="en-US"/>
            </a:p>
          </p:txBody>
        </p:sp>
        <p:sp>
          <p:nvSpPr>
            <p:cNvPr id="43" name="Rectangle 52">
              <a:extLst>
                <a:ext uri="{FF2B5EF4-FFF2-40B4-BE49-F238E27FC236}">
                  <a16:creationId xmlns:a16="http://schemas.microsoft.com/office/drawing/2014/main" id="{8D6C0915-35C8-BA11-FE92-00793C4E286C}"/>
                </a:ext>
              </a:extLst>
            </p:cNvPr>
            <p:cNvSpPr>
              <a:spLocks noChangeArrowheads="1"/>
            </p:cNvSpPr>
            <p:nvPr/>
          </p:nvSpPr>
          <p:spPr bwMode="auto">
            <a:xfrm>
              <a:off x="5853812" y="1892079"/>
              <a:ext cx="304800" cy="304800"/>
            </a:xfrm>
            <a:prstGeom prst="rect">
              <a:avLst/>
            </a:prstGeom>
            <a:solidFill>
              <a:srgbClr val="F1C7C7"/>
            </a:solidFill>
            <a:ln w="12700">
              <a:solidFill>
                <a:schemeClr val="tx1"/>
              </a:solidFill>
              <a:miter lim="800000"/>
              <a:headEnd/>
              <a:tailEnd/>
            </a:ln>
            <a:effectLst/>
          </p:spPr>
          <p:txBody>
            <a:bodyPr wrap="none" anchor="ctr"/>
            <a:lstStyle/>
            <a:p>
              <a:endParaRPr lang="en-US"/>
            </a:p>
          </p:txBody>
        </p:sp>
        <p:sp>
          <p:nvSpPr>
            <p:cNvPr id="44" name="Rectangle 52">
              <a:extLst>
                <a:ext uri="{FF2B5EF4-FFF2-40B4-BE49-F238E27FC236}">
                  <a16:creationId xmlns:a16="http://schemas.microsoft.com/office/drawing/2014/main" id="{658A6771-8C38-C915-5FB1-92B5EBFAF5D4}"/>
                </a:ext>
              </a:extLst>
            </p:cNvPr>
            <p:cNvSpPr>
              <a:spLocks noChangeArrowheads="1"/>
            </p:cNvSpPr>
            <p:nvPr/>
          </p:nvSpPr>
          <p:spPr bwMode="auto">
            <a:xfrm>
              <a:off x="6158613" y="1895914"/>
              <a:ext cx="304800" cy="304800"/>
            </a:xfrm>
            <a:prstGeom prst="rect">
              <a:avLst/>
            </a:prstGeom>
            <a:solidFill>
              <a:srgbClr val="F1C7C7"/>
            </a:solidFill>
            <a:ln w="12700">
              <a:solidFill>
                <a:schemeClr val="tx1"/>
              </a:solidFill>
              <a:miter lim="800000"/>
              <a:headEnd/>
              <a:tailEnd/>
            </a:ln>
            <a:effectLst/>
          </p:spPr>
          <p:txBody>
            <a:bodyPr wrap="none" anchor="ctr"/>
            <a:lstStyle/>
            <a:p>
              <a:endParaRPr lang="en-US"/>
            </a:p>
          </p:txBody>
        </p:sp>
      </p:grpSp>
      <p:grpSp>
        <p:nvGrpSpPr>
          <p:cNvPr id="56" name="Group 55">
            <a:extLst>
              <a:ext uri="{FF2B5EF4-FFF2-40B4-BE49-F238E27FC236}">
                <a16:creationId xmlns:a16="http://schemas.microsoft.com/office/drawing/2014/main" id="{21F82CEC-5B91-1822-BA82-F2BB7B0D3005}"/>
              </a:ext>
            </a:extLst>
          </p:cNvPr>
          <p:cNvGrpSpPr/>
          <p:nvPr/>
        </p:nvGrpSpPr>
        <p:grpSpPr>
          <a:xfrm>
            <a:off x="3165552" y="2747066"/>
            <a:ext cx="1513087" cy="307066"/>
            <a:chOff x="3165552" y="2430836"/>
            <a:chExt cx="1513087" cy="307066"/>
          </a:xfrm>
        </p:grpSpPr>
        <p:grpSp>
          <p:nvGrpSpPr>
            <p:cNvPr id="45" name="Group 44">
              <a:extLst>
                <a:ext uri="{FF2B5EF4-FFF2-40B4-BE49-F238E27FC236}">
                  <a16:creationId xmlns:a16="http://schemas.microsoft.com/office/drawing/2014/main" id="{15DCBBA9-7C7B-D129-DE31-AE0DC3D967D5}"/>
                </a:ext>
              </a:extLst>
            </p:cNvPr>
            <p:cNvGrpSpPr/>
            <p:nvPr/>
          </p:nvGrpSpPr>
          <p:grpSpPr>
            <a:xfrm>
              <a:off x="3766450" y="2432018"/>
              <a:ext cx="912189" cy="305884"/>
              <a:chOff x="3766450" y="1893230"/>
              <a:chExt cx="912189" cy="305884"/>
            </a:xfrm>
          </p:grpSpPr>
          <p:sp>
            <p:nvSpPr>
              <p:cNvPr id="46" name="Rectangle 52">
                <a:extLst>
                  <a:ext uri="{FF2B5EF4-FFF2-40B4-BE49-F238E27FC236}">
                    <a16:creationId xmlns:a16="http://schemas.microsoft.com/office/drawing/2014/main" id="{1952EACB-740C-A6E1-DBD6-1E0C725932C6}"/>
                  </a:ext>
                </a:extLst>
              </p:cNvPr>
              <p:cNvSpPr>
                <a:spLocks noChangeArrowheads="1"/>
              </p:cNvSpPr>
              <p:nvPr/>
            </p:nvSpPr>
            <p:spPr bwMode="auto">
              <a:xfrm>
                <a:off x="3766450" y="1894314"/>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47" name="Rectangle 52">
                <a:extLst>
                  <a:ext uri="{FF2B5EF4-FFF2-40B4-BE49-F238E27FC236}">
                    <a16:creationId xmlns:a16="http://schemas.microsoft.com/office/drawing/2014/main" id="{1CC0B91E-93B2-1C62-3475-E69260BE8CB0}"/>
                  </a:ext>
                </a:extLst>
              </p:cNvPr>
              <p:cNvSpPr>
                <a:spLocks noChangeArrowheads="1"/>
              </p:cNvSpPr>
              <p:nvPr/>
            </p:nvSpPr>
            <p:spPr bwMode="auto">
              <a:xfrm>
                <a:off x="4073767" y="1894314"/>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48" name="Rectangle 52">
                <a:extLst>
                  <a:ext uri="{FF2B5EF4-FFF2-40B4-BE49-F238E27FC236}">
                    <a16:creationId xmlns:a16="http://schemas.microsoft.com/office/drawing/2014/main" id="{081F0BF5-8940-5ACF-EAB1-4955EECC32A7}"/>
                  </a:ext>
                </a:extLst>
              </p:cNvPr>
              <p:cNvSpPr>
                <a:spLocks noChangeArrowheads="1"/>
              </p:cNvSpPr>
              <p:nvPr/>
            </p:nvSpPr>
            <p:spPr bwMode="auto">
              <a:xfrm>
                <a:off x="4373839" y="1893230"/>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grpSp>
        <p:sp>
          <p:nvSpPr>
            <p:cNvPr id="54" name="Rectangle 52">
              <a:extLst>
                <a:ext uri="{FF2B5EF4-FFF2-40B4-BE49-F238E27FC236}">
                  <a16:creationId xmlns:a16="http://schemas.microsoft.com/office/drawing/2014/main" id="{04A362DF-4D47-AF78-53DB-9107FCC8803C}"/>
                </a:ext>
              </a:extLst>
            </p:cNvPr>
            <p:cNvSpPr>
              <a:spLocks noChangeArrowheads="1"/>
            </p:cNvSpPr>
            <p:nvPr/>
          </p:nvSpPr>
          <p:spPr bwMode="auto">
            <a:xfrm>
              <a:off x="3165552" y="2430836"/>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55" name="Rectangle 52">
              <a:extLst>
                <a:ext uri="{FF2B5EF4-FFF2-40B4-BE49-F238E27FC236}">
                  <a16:creationId xmlns:a16="http://schemas.microsoft.com/office/drawing/2014/main" id="{B84D09D7-0069-7504-2D43-2C4787E9D4FF}"/>
                </a:ext>
              </a:extLst>
            </p:cNvPr>
            <p:cNvSpPr>
              <a:spLocks noChangeArrowheads="1"/>
            </p:cNvSpPr>
            <p:nvPr/>
          </p:nvSpPr>
          <p:spPr bwMode="auto">
            <a:xfrm>
              <a:off x="3472869" y="2430836"/>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grpSp>
      <p:grpSp>
        <p:nvGrpSpPr>
          <p:cNvPr id="49" name="Group 48">
            <a:extLst>
              <a:ext uri="{FF2B5EF4-FFF2-40B4-BE49-F238E27FC236}">
                <a16:creationId xmlns:a16="http://schemas.microsoft.com/office/drawing/2014/main" id="{F152AB08-C9A6-99E4-7575-210E8C39E807}"/>
              </a:ext>
            </a:extLst>
          </p:cNvPr>
          <p:cNvGrpSpPr/>
          <p:nvPr/>
        </p:nvGrpSpPr>
        <p:grpSpPr>
          <a:xfrm>
            <a:off x="1752600" y="2278330"/>
            <a:ext cx="428620" cy="464870"/>
            <a:chOff x="5410200" y="3962400"/>
            <a:chExt cx="428620" cy="464870"/>
          </a:xfrm>
        </p:grpSpPr>
        <p:sp>
          <p:nvSpPr>
            <p:cNvPr id="50" name="Text Box 39">
              <a:extLst>
                <a:ext uri="{FF2B5EF4-FFF2-40B4-BE49-F238E27FC236}">
                  <a16:creationId xmlns:a16="http://schemas.microsoft.com/office/drawing/2014/main" id="{6D54D1F6-D908-64FD-F542-6179976BC3FA}"/>
                </a:ext>
              </a:extLst>
            </p:cNvPr>
            <p:cNvSpPr txBox="1">
              <a:spLocks noChangeArrowheads="1"/>
            </p:cNvSpPr>
            <p:nvPr/>
          </p:nvSpPr>
          <p:spPr bwMode="auto">
            <a:xfrm>
              <a:off x="5410200" y="3962400"/>
              <a:ext cx="428620" cy="329643"/>
            </a:xfrm>
            <a:prstGeom prst="rect">
              <a:avLst/>
            </a:prstGeom>
            <a:no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ourier New" pitchFamily="49" charset="0"/>
                </a:rPr>
                <a:t>p1</a:t>
              </a:r>
            </a:p>
          </p:txBody>
        </p:sp>
        <p:sp>
          <p:nvSpPr>
            <p:cNvPr id="51" name="Line 64">
              <a:extLst>
                <a:ext uri="{FF2B5EF4-FFF2-40B4-BE49-F238E27FC236}">
                  <a16:creationId xmlns:a16="http://schemas.microsoft.com/office/drawing/2014/main" id="{DD3099F3-B095-FA9B-ADD2-860D4B114B44}"/>
                </a:ext>
              </a:extLst>
            </p:cNvPr>
            <p:cNvSpPr>
              <a:spLocks noChangeShapeType="1"/>
            </p:cNvSpPr>
            <p:nvPr/>
          </p:nvSpPr>
          <p:spPr bwMode="auto">
            <a:xfrm>
              <a:off x="5612113" y="4267200"/>
              <a:ext cx="1220" cy="160070"/>
            </a:xfrm>
            <a:prstGeom prst="line">
              <a:avLst/>
            </a:prstGeom>
            <a:noFill/>
            <a:ln w="25560">
              <a:solidFill>
                <a:schemeClr val="tx1"/>
              </a:solidFill>
              <a:miter lim="800000"/>
              <a:headEnd/>
              <a:tailEnd type="triangle" w="med" len="med"/>
            </a:ln>
            <a:effectLst/>
          </p:spPr>
          <p:txBody>
            <a:bodyPr/>
            <a:lstStyle/>
            <a:p>
              <a:endParaRPr lang="en-US"/>
            </a:p>
          </p:txBody>
        </p:sp>
      </p:grpSp>
      <p:grpSp>
        <p:nvGrpSpPr>
          <p:cNvPr id="58" name="Group 57">
            <a:extLst>
              <a:ext uri="{FF2B5EF4-FFF2-40B4-BE49-F238E27FC236}">
                <a16:creationId xmlns:a16="http://schemas.microsoft.com/office/drawing/2014/main" id="{2BEB5CC6-6D42-4439-B8E1-EE075E47DFA3}"/>
              </a:ext>
            </a:extLst>
          </p:cNvPr>
          <p:cNvGrpSpPr/>
          <p:nvPr/>
        </p:nvGrpSpPr>
        <p:grpSpPr>
          <a:xfrm>
            <a:off x="2938798" y="2289760"/>
            <a:ext cx="428620" cy="464870"/>
            <a:chOff x="5410200" y="3962400"/>
            <a:chExt cx="428620" cy="464870"/>
          </a:xfrm>
        </p:grpSpPr>
        <p:sp>
          <p:nvSpPr>
            <p:cNvPr id="59" name="Text Box 39">
              <a:extLst>
                <a:ext uri="{FF2B5EF4-FFF2-40B4-BE49-F238E27FC236}">
                  <a16:creationId xmlns:a16="http://schemas.microsoft.com/office/drawing/2014/main" id="{CF5F1DB6-55AB-83FF-68EB-D9C76FDBF572}"/>
                </a:ext>
              </a:extLst>
            </p:cNvPr>
            <p:cNvSpPr txBox="1">
              <a:spLocks noChangeArrowheads="1"/>
            </p:cNvSpPr>
            <p:nvPr/>
          </p:nvSpPr>
          <p:spPr bwMode="auto">
            <a:xfrm>
              <a:off x="5410200" y="3962400"/>
              <a:ext cx="428620" cy="329643"/>
            </a:xfrm>
            <a:prstGeom prst="rect">
              <a:avLst/>
            </a:prstGeom>
            <a:no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ourier New" pitchFamily="49" charset="0"/>
                </a:rPr>
                <a:t>p2</a:t>
              </a:r>
            </a:p>
          </p:txBody>
        </p:sp>
        <p:sp>
          <p:nvSpPr>
            <p:cNvPr id="60" name="Line 64">
              <a:extLst>
                <a:ext uri="{FF2B5EF4-FFF2-40B4-BE49-F238E27FC236}">
                  <a16:creationId xmlns:a16="http://schemas.microsoft.com/office/drawing/2014/main" id="{72F85AA3-002F-681A-FB49-FF7EA604A6B2}"/>
                </a:ext>
              </a:extLst>
            </p:cNvPr>
            <p:cNvSpPr>
              <a:spLocks noChangeShapeType="1"/>
            </p:cNvSpPr>
            <p:nvPr/>
          </p:nvSpPr>
          <p:spPr bwMode="auto">
            <a:xfrm>
              <a:off x="5612113" y="4267200"/>
              <a:ext cx="1220" cy="160070"/>
            </a:xfrm>
            <a:prstGeom prst="line">
              <a:avLst/>
            </a:prstGeom>
            <a:noFill/>
            <a:ln w="25560">
              <a:solidFill>
                <a:schemeClr val="tx1"/>
              </a:solidFill>
              <a:miter lim="800000"/>
              <a:headEnd/>
              <a:tailEnd type="triangle" w="med" len="med"/>
            </a:ln>
            <a:effectLst/>
          </p:spPr>
          <p:txBody>
            <a:bodyPr/>
            <a:lstStyle/>
            <a:p>
              <a:endParaRPr lang="en-US"/>
            </a:p>
          </p:txBody>
        </p:sp>
      </p:grpSp>
      <p:grpSp>
        <p:nvGrpSpPr>
          <p:cNvPr id="61" name="Group 60">
            <a:extLst>
              <a:ext uri="{FF2B5EF4-FFF2-40B4-BE49-F238E27FC236}">
                <a16:creationId xmlns:a16="http://schemas.microsoft.com/office/drawing/2014/main" id="{22659BA9-4EE4-8BCA-A847-EBB621FB921C}"/>
              </a:ext>
            </a:extLst>
          </p:cNvPr>
          <p:cNvGrpSpPr/>
          <p:nvPr/>
        </p:nvGrpSpPr>
        <p:grpSpPr>
          <a:xfrm>
            <a:off x="4456710" y="2289760"/>
            <a:ext cx="428620" cy="464870"/>
            <a:chOff x="5410200" y="3962400"/>
            <a:chExt cx="428620" cy="464870"/>
          </a:xfrm>
        </p:grpSpPr>
        <p:sp>
          <p:nvSpPr>
            <p:cNvPr id="62" name="Text Box 39">
              <a:extLst>
                <a:ext uri="{FF2B5EF4-FFF2-40B4-BE49-F238E27FC236}">
                  <a16:creationId xmlns:a16="http://schemas.microsoft.com/office/drawing/2014/main" id="{E709EF33-5335-FF01-7C22-3B399D089F9F}"/>
                </a:ext>
              </a:extLst>
            </p:cNvPr>
            <p:cNvSpPr txBox="1">
              <a:spLocks noChangeArrowheads="1"/>
            </p:cNvSpPr>
            <p:nvPr/>
          </p:nvSpPr>
          <p:spPr bwMode="auto">
            <a:xfrm>
              <a:off x="5410200" y="3962400"/>
              <a:ext cx="428620" cy="329643"/>
            </a:xfrm>
            <a:prstGeom prst="rect">
              <a:avLst/>
            </a:prstGeom>
            <a:no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ourier New" pitchFamily="49" charset="0"/>
                </a:rPr>
                <a:t>p3</a:t>
              </a:r>
            </a:p>
          </p:txBody>
        </p:sp>
        <p:sp>
          <p:nvSpPr>
            <p:cNvPr id="63" name="Line 64">
              <a:extLst>
                <a:ext uri="{FF2B5EF4-FFF2-40B4-BE49-F238E27FC236}">
                  <a16:creationId xmlns:a16="http://schemas.microsoft.com/office/drawing/2014/main" id="{76C781A6-A722-E4EE-C18B-8778CE60FCAB}"/>
                </a:ext>
              </a:extLst>
            </p:cNvPr>
            <p:cNvSpPr>
              <a:spLocks noChangeShapeType="1"/>
            </p:cNvSpPr>
            <p:nvPr/>
          </p:nvSpPr>
          <p:spPr bwMode="auto">
            <a:xfrm>
              <a:off x="5612113" y="4267200"/>
              <a:ext cx="1220" cy="160070"/>
            </a:xfrm>
            <a:prstGeom prst="line">
              <a:avLst/>
            </a:prstGeom>
            <a:noFill/>
            <a:ln w="25560">
              <a:solidFill>
                <a:schemeClr val="tx1"/>
              </a:solidFill>
              <a:miter lim="800000"/>
              <a:headEnd/>
              <a:tailEnd type="triangle" w="med" len="med"/>
            </a:ln>
            <a:effectLst/>
          </p:spPr>
          <p:txBody>
            <a:bodyPr/>
            <a:lstStyle/>
            <a:p>
              <a:endParaRPr lang="en-US"/>
            </a:p>
          </p:txBody>
        </p:sp>
      </p:grpSp>
    </p:spTree>
    <p:extLst>
      <p:ext uri="{BB962C8B-B14F-4D97-AF65-F5344CB8AC3E}">
        <p14:creationId xmlns:p14="http://schemas.microsoft.com/office/powerpoint/2010/main" val="3409964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5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nodeType="clickEffect">
                                  <p:stCondLst>
                                    <p:cond delay="0"/>
                                  </p:stCondLst>
                                  <p:childTnLst>
                                    <p:set>
                                      <p:cBhvr>
                                        <p:cTn id="44" dur="1" fill="hold">
                                          <p:stCondLst>
                                            <p:cond delay="0"/>
                                          </p:stCondLst>
                                        </p:cTn>
                                        <p:tgtEl>
                                          <p:spTgt spid="32"/>
                                        </p:tgtEl>
                                        <p:attrNameLst>
                                          <p:attrName>style.visibility</p:attrName>
                                        </p:attrNameLst>
                                      </p:cBhvr>
                                      <p:to>
                                        <p:strVal val="hidden"/>
                                      </p:to>
                                    </p:set>
                                  </p:childTnLst>
                                </p:cTn>
                              </p:par>
                              <p:par>
                                <p:cTn id="45" presetID="1" presetClass="exit" presetSubtype="0" fill="hold" nodeType="withEffect">
                                  <p:stCondLst>
                                    <p:cond delay="0"/>
                                  </p:stCondLst>
                                  <p:childTnLst>
                                    <p:set>
                                      <p:cBhvr>
                                        <p:cTn id="46" dur="1" fill="hold">
                                          <p:stCondLst>
                                            <p:cond delay="0"/>
                                          </p:stCondLst>
                                        </p:cTn>
                                        <p:tgtEl>
                                          <p:spTgt spid="58"/>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Utilization Blocker: </a:t>
            </a:r>
            <a:r>
              <a:rPr lang="en-GB" dirty="0"/>
              <a:t>Internal Fragmentation</a:t>
            </a:r>
          </a:p>
        </p:txBody>
      </p:sp>
      <p:sp>
        <p:nvSpPr>
          <p:cNvPr id="15362" name="Rectangle 2"/>
          <p:cNvSpPr>
            <a:spLocks noGrp="1" noChangeArrowheads="1"/>
          </p:cNvSpPr>
          <p:nvPr>
            <p:ph idx="1"/>
          </p:nvPr>
        </p:nvSpPr>
        <p:spPr>
          <a:ln/>
        </p:spPr>
        <p:txBody>
          <a:bodyPr>
            <a:normAutofit lnSpcReduction="10000"/>
          </a:bodyPr>
          <a:lstStyle/>
          <a:p>
            <a:pPr>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200" dirty="0"/>
              <a:t>For a given block, </a:t>
            </a:r>
            <a:r>
              <a:rPr lang="en-GB" sz="2200" b="1" i="1" dirty="0">
                <a:solidFill>
                  <a:schemeClr val="accent1"/>
                </a:solidFill>
              </a:rPr>
              <a:t>internal fragmentation </a:t>
            </a:r>
            <a:r>
              <a:rPr lang="en-GB" sz="2200" dirty="0"/>
              <a:t>occurs if payload is smaller than block size</a:t>
            </a:r>
          </a:p>
          <a:p>
            <a:pPr>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sz="2200" dirty="0"/>
          </a:p>
          <a:p>
            <a:pPr lvl="3">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sz="1400" dirty="0"/>
          </a:p>
          <a:p>
            <a:pPr>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sz="2200" dirty="0"/>
          </a:p>
          <a:p>
            <a:pPr>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sz="2200" dirty="0"/>
          </a:p>
          <a:p>
            <a:pPr>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sz="2200" dirty="0"/>
          </a:p>
          <a:p>
            <a:pPr>
              <a:lnSpc>
                <a:spcPct val="88000"/>
              </a:lnSpc>
              <a:spcBef>
                <a:spcPts val="563"/>
              </a:spcBef>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sz="2200" dirty="0"/>
          </a:p>
          <a:p>
            <a:pPr>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200" dirty="0"/>
              <a:t>Caused by </a:t>
            </a:r>
          </a:p>
          <a:p>
            <a:pPr lvl="1">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ea typeface="+mn-ea"/>
                <a:cs typeface="+mn-cs"/>
              </a:rPr>
              <a:t>Overhead of maintaining heap data structures</a:t>
            </a:r>
          </a:p>
          <a:p>
            <a:pPr lvl="1">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ea typeface="+mn-ea"/>
                <a:cs typeface="+mn-cs"/>
              </a:rPr>
              <a:t>Padding for alignment purposes</a:t>
            </a:r>
          </a:p>
          <a:p>
            <a:pPr lvl="1">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ea typeface="+mn-ea"/>
                <a:cs typeface="+mn-cs"/>
              </a:rPr>
              <a:t>Explicit policy decisions </a:t>
            </a:r>
            <a:br>
              <a:rPr lang="en-GB" dirty="0">
                <a:ea typeface="+mn-ea"/>
                <a:cs typeface="+mn-cs"/>
              </a:rPr>
            </a:br>
            <a:r>
              <a:rPr lang="en-GB" dirty="0">
                <a:ea typeface="+mn-ea"/>
                <a:cs typeface="+mn-cs"/>
              </a:rPr>
              <a:t>(for example, returning a big block to satisfy a small request)</a:t>
            </a:r>
            <a:endParaRPr lang="en-GB" sz="2200" dirty="0"/>
          </a:p>
          <a:p>
            <a:pPr>
              <a:lnSpc>
                <a:spcPct val="88000"/>
              </a:lnSpc>
              <a:spcBef>
                <a:spcPts val="180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200" dirty="0"/>
              <a:t>Depends only on the pattern of </a:t>
            </a:r>
            <a:r>
              <a:rPr lang="en-GB" sz="2200" dirty="0">
                <a:solidFill>
                  <a:srgbClr val="C00000"/>
                </a:solidFill>
              </a:rPr>
              <a:t>previous</a:t>
            </a:r>
            <a:r>
              <a:rPr lang="en-GB" sz="2200" dirty="0"/>
              <a:t> requests</a:t>
            </a:r>
          </a:p>
          <a:p>
            <a:pPr lvl="1">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Thus, easy to measure</a:t>
            </a:r>
          </a:p>
        </p:txBody>
      </p:sp>
      <p:sp>
        <p:nvSpPr>
          <p:cNvPr id="15363" name="Rectangle 3"/>
          <p:cNvSpPr>
            <a:spLocks noChangeArrowheads="1"/>
          </p:cNvSpPr>
          <p:nvPr/>
        </p:nvSpPr>
        <p:spPr bwMode="auto">
          <a:xfrm>
            <a:off x="3094846" y="2895600"/>
            <a:ext cx="2819400" cy="609600"/>
          </a:xfrm>
          <a:prstGeom prst="rect">
            <a:avLst/>
          </a:prstGeom>
          <a:solidFill>
            <a:schemeClr val="accent6"/>
          </a:solidFill>
          <a:ln w="9525">
            <a:headEnd/>
            <a:tailEnd/>
          </a:ln>
        </p:spPr>
        <p:style>
          <a:lnRef idx="2">
            <a:schemeClr val="dk1"/>
          </a:lnRef>
          <a:fillRef idx="1">
            <a:schemeClr val="lt1"/>
          </a:fillRef>
          <a:effectRef idx="0">
            <a:schemeClr val="dk1"/>
          </a:effectRef>
          <a:fontRef idx="minor">
            <a:schemeClr val="dk1"/>
          </a:fontRef>
        </p:style>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ysClr val="windowText" lastClr="000000"/>
                </a:solidFill>
                <a:latin typeface="Calibri" pitchFamily="34" charset="0"/>
              </a:rPr>
              <a:t>Payload</a:t>
            </a:r>
          </a:p>
        </p:txBody>
      </p:sp>
      <p:sp>
        <p:nvSpPr>
          <p:cNvPr id="15364" name="Rectangle 4"/>
          <p:cNvSpPr>
            <a:spLocks noChangeArrowheads="1"/>
          </p:cNvSpPr>
          <p:nvPr/>
        </p:nvSpPr>
        <p:spPr bwMode="auto">
          <a:xfrm>
            <a:off x="5914246" y="2895600"/>
            <a:ext cx="762000" cy="609600"/>
          </a:xfrm>
          <a:prstGeom prst="rect">
            <a:avLst/>
          </a:prstGeom>
          <a:solidFill>
            <a:schemeClr val="bg1">
              <a:lumMod val="75000"/>
            </a:schemeClr>
          </a:solidFill>
          <a:ln w="12700">
            <a:solidFill>
              <a:schemeClr val="tx1"/>
            </a:solidFill>
            <a:miter lim="800000"/>
            <a:headEnd/>
            <a:tailEnd/>
          </a:ln>
          <a:effectLst/>
        </p:spPr>
        <p:txBody>
          <a:bodyPr wrap="none" anchor="ctr"/>
          <a:lstStyle/>
          <a:p>
            <a:endParaRPr lang="en-US"/>
          </a:p>
        </p:txBody>
      </p:sp>
      <p:sp>
        <p:nvSpPr>
          <p:cNvPr id="15365" name="Rectangle 5"/>
          <p:cNvSpPr>
            <a:spLocks noChangeArrowheads="1"/>
          </p:cNvSpPr>
          <p:nvPr/>
        </p:nvSpPr>
        <p:spPr bwMode="auto">
          <a:xfrm>
            <a:off x="2332846" y="2895600"/>
            <a:ext cx="762000" cy="609600"/>
          </a:xfrm>
          <a:prstGeom prst="rect">
            <a:avLst/>
          </a:prstGeom>
          <a:solidFill>
            <a:schemeClr val="bg1">
              <a:lumMod val="75000"/>
            </a:schemeClr>
          </a:solidFill>
          <a:ln w="12700">
            <a:solidFill>
              <a:schemeClr val="tx1"/>
            </a:solidFill>
            <a:miter lim="800000"/>
            <a:headEnd/>
            <a:tailEnd/>
          </a:ln>
          <a:effectLst/>
        </p:spPr>
        <p:txBody>
          <a:bodyPr wrap="none" anchor="ctr"/>
          <a:lstStyle/>
          <a:p>
            <a:endParaRPr lang="en-US"/>
          </a:p>
        </p:txBody>
      </p:sp>
      <p:sp>
        <p:nvSpPr>
          <p:cNvPr id="15366" name="Text Box 6"/>
          <p:cNvSpPr txBox="1">
            <a:spLocks noChangeArrowheads="1"/>
          </p:cNvSpPr>
          <p:nvPr/>
        </p:nvSpPr>
        <p:spPr bwMode="auto">
          <a:xfrm>
            <a:off x="7148335" y="2911642"/>
            <a:ext cx="1402541" cy="577082"/>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Internal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fragmentation</a:t>
            </a:r>
          </a:p>
        </p:txBody>
      </p:sp>
      <p:sp>
        <p:nvSpPr>
          <p:cNvPr id="15367" name="Line 7"/>
          <p:cNvSpPr>
            <a:spLocks noChangeShapeType="1"/>
          </p:cNvSpPr>
          <p:nvPr/>
        </p:nvSpPr>
        <p:spPr bwMode="auto">
          <a:xfrm flipH="1">
            <a:off x="6321425" y="3200400"/>
            <a:ext cx="765175" cy="1588"/>
          </a:xfrm>
          <a:prstGeom prst="line">
            <a:avLst/>
          </a:prstGeom>
          <a:noFill/>
          <a:ln w="38100">
            <a:solidFill>
              <a:schemeClr val="tx1"/>
            </a:solidFill>
            <a:miter lim="800000"/>
            <a:headEnd/>
            <a:tailEnd type="triangle" w="med" len="med"/>
          </a:ln>
          <a:effectLst/>
        </p:spPr>
        <p:txBody>
          <a:bodyPr/>
          <a:lstStyle/>
          <a:p>
            <a:endParaRPr lang="en-US"/>
          </a:p>
        </p:txBody>
      </p:sp>
      <p:sp>
        <p:nvSpPr>
          <p:cNvPr id="15368" name="AutoShape 8"/>
          <p:cNvSpPr>
            <a:spLocks/>
          </p:cNvSpPr>
          <p:nvPr/>
        </p:nvSpPr>
        <p:spPr bwMode="auto">
          <a:xfrm rot="16200000">
            <a:off x="4350559" y="495300"/>
            <a:ext cx="304800" cy="4343400"/>
          </a:xfrm>
          <a:prstGeom prst="rightBrace">
            <a:avLst>
              <a:gd name="adj1" fmla="val 118750"/>
              <a:gd name="adj2" fmla="val 50000"/>
            </a:avLst>
          </a:prstGeom>
          <a:noFill/>
          <a:ln w="12700">
            <a:solidFill>
              <a:schemeClr val="tx1"/>
            </a:solidFill>
            <a:miter lim="800000"/>
            <a:headEnd/>
            <a:tailEnd/>
          </a:ln>
          <a:effectLst/>
        </p:spPr>
        <p:txBody>
          <a:bodyPr wrap="none" anchor="ctr"/>
          <a:lstStyle/>
          <a:p>
            <a:endParaRPr lang="en-US"/>
          </a:p>
        </p:txBody>
      </p:sp>
      <p:sp>
        <p:nvSpPr>
          <p:cNvPr id="15369" name="Text Box 9"/>
          <p:cNvSpPr txBox="1">
            <a:spLocks noChangeArrowheads="1"/>
          </p:cNvSpPr>
          <p:nvPr/>
        </p:nvSpPr>
        <p:spPr bwMode="auto">
          <a:xfrm>
            <a:off x="4184773" y="2133600"/>
            <a:ext cx="641820" cy="336632"/>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B</a:t>
            </a:r>
            <a:r>
              <a:rPr lang="en-GB" sz="1600" b="1" dirty="0">
                <a:latin typeface="Calibri" pitchFamily="34" charset="0"/>
              </a:rPr>
              <a:t>lock</a:t>
            </a:r>
          </a:p>
        </p:txBody>
      </p:sp>
      <p:sp>
        <p:nvSpPr>
          <p:cNvPr id="15370" name="Text Box 10"/>
          <p:cNvSpPr txBox="1">
            <a:spLocks noChangeArrowheads="1"/>
          </p:cNvSpPr>
          <p:nvPr/>
        </p:nvSpPr>
        <p:spPr bwMode="auto">
          <a:xfrm>
            <a:off x="684814" y="2911642"/>
            <a:ext cx="1402541" cy="577082"/>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Internal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fragmentation</a:t>
            </a:r>
          </a:p>
        </p:txBody>
      </p:sp>
      <p:sp>
        <p:nvSpPr>
          <p:cNvPr id="15371" name="Line 11"/>
          <p:cNvSpPr>
            <a:spLocks noChangeShapeType="1"/>
          </p:cNvSpPr>
          <p:nvPr/>
        </p:nvSpPr>
        <p:spPr bwMode="auto">
          <a:xfrm>
            <a:off x="2057400" y="3200400"/>
            <a:ext cx="685800" cy="1588"/>
          </a:xfrm>
          <a:prstGeom prst="line">
            <a:avLst/>
          </a:prstGeom>
          <a:noFill/>
          <a:ln w="38100">
            <a:solidFill>
              <a:schemeClr val="tx1"/>
            </a:solidFill>
            <a:miter lim="800000"/>
            <a:headEnd/>
            <a:tailEnd type="triangle" w="med" len="med"/>
          </a:ln>
          <a:effectLst/>
        </p:spPr>
        <p:txBody>
          <a:bodyPr/>
          <a:lstStyle/>
          <a:p>
            <a:endParaRPr lang="en-US"/>
          </a:p>
        </p:txBody>
      </p:sp>
    </p:spTree>
    <p:extLst>
      <p:ext uri="{BB962C8B-B14F-4D97-AF65-F5344CB8AC3E}">
        <p14:creationId xmlns:p14="http://schemas.microsoft.com/office/powerpoint/2010/main" val="41840617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2">
                                            <p:txEl>
                                              <p:pRg st="11" end="1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36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178" name="Rectangle 2"/>
          <p:cNvSpPr>
            <a:spLocks noGrp="1" noChangeArrowheads="1"/>
          </p:cNvSpPr>
          <p:nvPr>
            <p:ph type="title"/>
          </p:nvPr>
        </p:nvSpPr>
        <p:spPr/>
        <p:txBody>
          <a:bodyPr/>
          <a:lstStyle/>
          <a:p>
            <a:r>
              <a:rPr lang="en-US" dirty="0"/>
              <a:t>Challenges</a:t>
            </a:r>
          </a:p>
        </p:txBody>
      </p:sp>
      <p:sp>
        <p:nvSpPr>
          <p:cNvPr id="41987" name="Rectangle 3"/>
          <p:cNvSpPr>
            <a:spLocks noGrp="1" noChangeArrowheads="1"/>
          </p:cNvSpPr>
          <p:nvPr>
            <p:ph type="body" idx="1"/>
          </p:nvPr>
        </p:nvSpPr>
        <p:spPr/>
        <p:txBody>
          <a:bodyPr>
            <a:normAutofit/>
          </a:bodyPr>
          <a:lstStyle/>
          <a:p>
            <a:r>
              <a:rPr lang="en-US" dirty="0"/>
              <a:t>Goal: maximize throughput and peak memory utilization</a:t>
            </a:r>
          </a:p>
          <a:p>
            <a:endParaRPr lang="en-US" dirty="0"/>
          </a:p>
          <a:p>
            <a:r>
              <a:rPr lang="en-US" dirty="0"/>
              <a:t>Implementation challenges: </a:t>
            </a:r>
          </a:p>
          <a:p>
            <a:pPr lvl="1"/>
            <a:r>
              <a:rPr lang="en-US" dirty="0"/>
              <a:t>How do we know how much memory to free given just a pointer?</a:t>
            </a:r>
          </a:p>
          <a:p>
            <a:pPr lvl="1"/>
            <a:r>
              <a:rPr lang="en-US" dirty="0"/>
              <a:t>How do we keep track of the free blocks?</a:t>
            </a:r>
          </a:p>
          <a:p>
            <a:pPr lvl="1"/>
            <a:r>
              <a:rPr lang="en-US" dirty="0"/>
              <a:t>How do we pick a block to use for allocation?</a:t>
            </a:r>
          </a:p>
          <a:p>
            <a:pPr lvl="1"/>
            <a:r>
              <a:rPr lang="en-US" dirty="0"/>
              <a:t>What do we do with the extra space when allocating a structure that is smaller than the free block it is placed in?</a:t>
            </a:r>
          </a:p>
          <a:p>
            <a:pPr lvl="1"/>
            <a:r>
              <a:rPr lang="en-US" dirty="0"/>
              <a:t>How do we reinsert a freed block?</a:t>
            </a:r>
          </a:p>
          <a:p>
            <a:pPr lvl="1"/>
            <a:endParaRPr lang="en-US" dirty="0"/>
          </a:p>
          <a:p>
            <a:endParaRPr lang="en-US" dirty="0"/>
          </a:p>
        </p:txBody>
      </p:sp>
    </p:spTree>
    <p:extLst>
      <p:ext uri="{BB962C8B-B14F-4D97-AF65-F5344CB8AC3E}">
        <p14:creationId xmlns:p14="http://schemas.microsoft.com/office/powerpoint/2010/main" val="1623719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987">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98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987">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98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198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Knowing How Much to Free</a:t>
            </a:r>
          </a:p>
        </p:txBody>
      </p:sp>
      <p:sp>
        <p:nvSpPr>
          <p:cNvPr id="3" name="Content Placeholder 2"/>
          <p:cNvSpPr>
            <a:spLocks noGrp="1"/>
          </p:cNvSpPr>
          <p:nvPr>
            <p:ph idx="1"/>
          </p:nvPr>
        </p:nvSpPr>
        <p:spPr/>
        <p:txBody>
          <a:bodyPr/>
          <a:lstStyle/>
          <a:p>
            <a:r>
              <a:rPr lang="en-US" dirty="0"/>
              <a:t>Standard method</a:t>
            </a:r>
          </a:p>
          <a:p>
            <a:pPr lvl="1">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r>
              <a:rPr lang="en-GB" dirty="0"/>
              <a:t>Keep the length of a block in the word preceding the block.</a:t>
            </a:r>
          </a:p>
          <a:p>
            <a:pPr lvl="2">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r>
              <a:rPr lang="en-GB" dirty="0"/>
              <a:t>This word is often called the </a:t>
            </a:r>
            <a:r>
              <a:rPr lang="en-GB" b="1" i="1" dirty="0">
                <a:solidFill>
                  <a:schemeClr val="accent1"/>
                </a:solidFill>
              </a:rPr>
              <a:t>header field</a:t>
            </a:r>
            <a:r>
              <a:rPr lang="en-GB" b="1" dirty="0">
                <a:solidFill>
                  <a:schemeClr val="accent1"/>
                </a:solidFill>
              </a:rPr>
              <a:t> </a:t>
            </a:r>
            <a:r>
              <a:rPr lang="en-GB" dirty="0"/>
              <a:t>or</a:t>
            </a:r>
            <a:r>
              <a:rPr lang="en-GB" i="1" dirty="0"/>
              <a:t> </a:t>
            </a:r>
            <a:r>
              <a:rPr lang="en-GB" b="1" i="1" dirty="0">
                <a:solidFill>
                  <a:schemeClr val="accent1"/>
                </a:solidFill>
              </a:rPr>
              <a:t>header</a:t>
            </a:r>
          </a:p>
          <a:p>
            <a:pPr lvl="1">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r>
              <a:rPr lang="en-GB" dirty="0"/>
              <a:t>Requires an extra (4 byte) header for every allocated block</a:t>
            </a:r>
          </a:p>
          <a:p>
            <a:pPr lvl="1">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p>
          <a:p>
            <a:pPr lvl="1">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p>
          <a:p>
            <a:pPr lvl="1">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p>
          <a:p>
            <a:pPr lvl="1">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p>
          <a:p>
            <a:pPr lvl="1">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p>
          <a:p>
            <a:pPr lvl="1">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p>
          <a:p>
            <a:pPr lvl="1">
              <a:tabLst>
                <a:tab pos="222250" algn="l"/>
                <a:tab pos="749300" algn="l"/>
                <a:tab pos="1663700" algn="l"/>
                <a:tab pos="2578100" algn="l"/>
                <a:tab pos="3492500" algn="l"/>
                <a:tab pos="4406900" algn="l"/>
                <a:tab pos="5321300" algn="l"/>
                <a:tab pos="6235700" algn="l"/>
                <a:tab pos="7150100" algn="l"/>
                <a:tab pos="8064500" algn="l"/>
                <a:tab pos="8978900" algn="l"/>
                <a:tab pos="9893300" algn="l"/>
              </a:tabLst>
            </a:pPr>
            <a:endParaRPr lang="en-GB" dirty="0"/>
          </a:p>
        </p:txBody>
      </p:sp>
      <p:sp>
        <p:nvSpPr>
          <p:cNvPr id="6" name="Rectangle 5"/>
          <p:cNvSpPr>
            <a:spLocks noChangeArrowheads="1"/>
          </p:cNvSpPr>
          <p:nvPr/>
        </p:nvSpPr>
        <p:spPr bwMode="auto">
          <a:xfrm>
            <a:off x="2511425" y="34290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7" name="Rectangle 6"/>
          <p:cNvSpPr>
            <a:spLocks noChangeArrowheads="1"/>
          </p:cNvSpPr>
          <p:nvPr/>
        </p:nvSpPr>
        <p:spPr bwMode="auto">
          <a:xfrm>
            <a:off x="2816225" y="34290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8" name="Rectangle 7"/>
          <p:cNvSpPr>
            <a:spLocks noChangeArrowheads="1"/>
          </p:cNvSpPr>
          <p:nvPr/>
        </p:nvSpPr>
        <p:spPr bwMode="auto">
          <a:xfrm>
            <a:off x="3121025" y="3429000"/>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a:p>
        </p:txBody>
      </p:sp>
      <p:sp>
        <p:nvSpPr>
          <p:cNvPr id="9" name="Rectangle 8"/>
          <p:cNvSpPr>
            <a:spLocks noChangeArrowheads="1"/>
          </p:cNvSpPr>
          <p:nvPr/>
        </p:nvSpPr>
        <p:spPr bwMode="auto">
          <a:xfrm>
            <a:off x="3425825" y="3429000"/>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a:p>
        </p:txBody>
      </p:sp>
      <p:sp>
        <p:nvSpPr>
          <p:cNvPr id="10" name="Rectangle 9"/>
          <p:cNvSpPr>
            <a:spLocks noChangeArrowheads="1"/>
          </p:cNvSpPr>
          <p:nvPr/>
        </p:nvSpPr>
        <p:spPr bwMode="auto">
          <a:xfrm>
            <a:off x="3730625" y="34290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11" name="Rectangle 10"/>
          <p:cNvSpPr>
            <a:spLocks noChangeArrowheads="1"/>
          </p:cNvSpPr>
          <p:nvPr/>
        </p:nvSpPr>
        <p:spPr bwMode="auto">
          <a:xfrm>
            <a:off x="4035425" y="34290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12" name="Rectangle 11"/>
          <p:cNvSpPr>
            <a:spLocks noChangeArrowheads="1"/>
          </p:cNvSpPr>
          <p:nvPr/>
        </p:nvSpPr>
        <p:spPr bwMode="auto">
          <a:xfrm>
            <a:off x="4340225" y="3429000"/>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a:p>
        </p:txBody>
      </p:sp>
      <p:sp>
        <p:nvSpPr>
          <p:cNvPr id="13" name="Rectangle 12"/>
          <p:cNvSpPr>
            <a:spLocks noChangeArrowheads="1"/>
          </p:cNvSpPr>
          <p:nvPr/>
        </p:nvSpPr>
        <p:spPr bwMode="auto">
          <a:xfrm>
            <a:off x="4645025" y="3429000"/>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a:p>
        </p:txBody>
      </p:sp>
      <p:sp>
        <p:nvSpPr>
          <p:cNvPr id="14" name="Rectangle 13"/>
          <p:cNvSpPr>
            <a:spLocks noChangeArrowheads="1"/>
          </p:cNvSpPr>
          <p:nvPr/>
        </p:nvSpPr>
        <p:spPr bwMode="auto">
          <a:xfrm>
            <a:off x="4949825" y="3429000"/>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a:p>
        </p:txBody>
      </p:sp>
      <p:sp>
        <p:nvSpPr>
          <p:cNvPr id="15" name="Rectangle 14"/>
          <p:cNvSpPr>
            <a:spLocks noChangeArrowheads="1"/>
          </p:cNvSpPr>
          <p:nvPr/>
        </p:nvSpPr>
        <p:spPr bwMode="auto">
          <a:xfrm>
            <a:off x="5559425" y="34290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16" name="Rectangle 15"/>
          <p:cNvSpPr>
            <a:spLocks noChangeArrowheads="1"/>
          </p:cNvSpPr>
          <p:nvPr/>
        </p:nvSpPr>
        <p:spPr bwMode="auto">
          <a:xfrm>
            <a:off x="5864225" y="34290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17" name="Rectangle 16"/>
          <p:cNvSpPr>
            <a:spLocks noChangeArrowheads="1"/>
          </p:cNvSpPr>
          <p:nvPr/>
        </p:nvSpPr>
        <p:spPr bwMode="auto">
          <a:xfrm>
            <a:off x="6169025" y="34290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18" name="Rectangle 17"/>
          <p:cNvSpPr>
            <a:spLocks noChangeArrowheads="1"/>
          </p:cNvSpPr>
          <p:nvPr/>
        </p:nvSpPr>
        <p:spPr bwMode="auto">
          <a:xfrm>
            <a:off x="6473825" y="34290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19" name="Rectangle 18"/>
          <p:cNvSpPr>
            <a:spLocks noChangeArrowheads="1"/>
          </p:cNvSpPr>
          <p:nvPr/>
        </p:nvSpPr>
        <p:spPr bwMode="auto">
          <a:xfrm>
            <a:off x="6778625" y="34290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20" name="Rectangle 19"/>
          <p:cNvSpPr>
            <a:spLocks noChangeArrowheads="1"/>
          </p:cNvSpPr>
          <p:nvPr/>
        </p:nvSpPr>
        <p:spPr bwMode="auto">
          <a:xfrm>
            <a:off x="7083425" y="3429000"/>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a:p>
        </p:txBody>
      </p:sp>
      <p:sp>
        <p:nvSpPr>
          <p:cNvPr id="21" name="Rectangle 20"/>
          <p:cNvSpPr>
            <a:spLocks noChangeArrowheads="1"/>
          </p:cNvSpPr>
          <p:nvPr/>
        </p:nvSpPr>
        <p:spPr bwMode="auto">
          <a:xfrm>
            <a:off x="7388225" y="3429000"/>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a:p>
        </p:txBody>
      </p:sp>
      <p:sp>
        <p:nvSpPr>
          <p:cNvPr id="22" name="Rectangle 21"/>
          <p:cNvSpPr>
            <a:spLocks noChangeArrowheads="1"/>
          </p:cNvSpPr>
          <p:nvPr/>
        </p:nvSpPr>
        <p:spPr bwMode="auto">
          <a:xfrm>
            <a:off x="5254625" y="34290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grpSp>
        <p:nvGrpSpPr>
          <p:cNvPr id="70" name="Group 69">
            <a:extLst>
              <a:ext uri="{FF2B5EF4-FFF2-40B4-BE49-F238E27FC236}">
                <a16:creationId xmlns:a16="http://schemas.microsoft.com/office/drawing/2014/main" id="{3696A59C-0524-7544-9C11-80095D09C05D}"/>
              </a:ext>
            </a:extLst>
          </p:cNvPr>
          <p:cNvGrpSpPr/>
          <p:nvPr/>
        </p:nvGrpSpPr>
        <p:grpSpPr>
          <a:xfrm>
            <a:off x="1358900" y="5774724"/>
            <a:ext cx="6334125" cy="325988"/>
            <a:chOff x="1358900" y="5774724"/>
            <a:chExt cx="6334125" cy="325988"/>
          </a:xfrm>
        </p:grpSpPr>
        <p:sp>
          <p:nvSpPr>
            <p:cNvPr id="4" name="Text Box 3"/>
            <p:cNvSpPr txBox="1">
              <a:spLocks noChangeArrowheads="1"/>
            </p:cNvSpPr>
            <p:nvPr/>
          </p:nvSpPr>
          <p:spPr bwMode="auto">
            <a:xfrm>
              <a:off x="1358900" y="5774724"/>
              <a:ext cx="1169208" cy="325988"/>
            </a:xfrm>
            <a:prstGeom prst="rect">
              <a:avLst/>
            </a:prstGeom>
            <a:no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a:latin typeface="Courier New" pitchFamily="49" charset="0"/>
                </a:rPr>
                <a:t>free(p0)</a:t>
              </a:r>
            </a:p>
          </p:txBody>
        </p:sp>
        <p:sp>
          <p:nvSpPr>
            <p:cNvPr id="23" name="Rectangle 22"/>
            <p:cNvSpPr>
              <a:spLocks noChangeArrowheads="1"/>
            </p:cNvSpPr>
            <p:nvPr/>
          </p:nvSpPr>
          <p:spPr bwMode="auto">
            <a:xfrm>
              <a:off x="2511425" y="57912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24" name="Rectangle 23"/>
            <p:cNvSpPr>
              <a:spLocks noChangeArrowheads="1"/>
            </p:cNvSpPr>
            <p:nvPr/>
          </p:nvSpPr>
          <p:spPr bwMode="auto">
            <a:xfrm>
              <a:off x="2816225" y="57912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25" name="Rectangle 24"/>
            <p:cNvSpPr>
              <a:spLocks noChangeArrowheads="1"/>
            </p:cNvSpPr>
            <p:nvPr/>
          </p:nvSpPr>
          <p:spPr bwMode="auto">
            <a:xfrm>
              <a:off x="3121025" y="5791200"/>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a:p>
          </p:txBody>
        </p:sp>
        <p:sp>
          <p:nvSpPr>
            <p:cNvPr id="26" name="Rectangle 25"/>
            <p:cNvSpPr>
              <a:spLocks noChangeArrowheads="1"/>
            </p:cNvSpPr>
            <p:nvPr/>
          </p:nvSpPr>
          <p:spPr bwMode="auto">
            <a:xfrm>
              <a:off x="3425825" y="5791200"/>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a:p>
          </p:txBody>
        </p:sp>
        <p:sp>
          <p:nvSpPr>
            <p:cNvPr id="27" name="Rectangle 26"/>
            <p:cNvSpPr>
              <a:spLocks noChangeArrowheads="1"/>
            </p:cNvSpPr>
            <p:nvPr/>
          </p:nvSpPr>
          <p:spPr bwMode="auto">
            <a:xfrm>
              <a:off x="3730625" y="57912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28" name="Rectangle 27"/>
            <p:cNvSpPr>
              <a:spLocks noChangeArrowheads="1"/>
            </p:cNvSpPr>
            <p:nvPr/>
          </p:nvSpPr>
          <p:spPr bwMode="auto">
            <a:xfrm>
              <a:off x="4035425" y="57912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29" name="Rectangle 28"/>
            <p:cNvSpPr>
              <a:spLocks noChangeArrowheads="1"/>
            </p:cNvSpPr>
            <p:nvPr/>
          </p:nvSpPr>
          <p:spPr bwMode="auto">
            <a:xfrm>
              <a:off x="4340225" y="5791200"/>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a:p>
          </p:txBody>
        </p:sp>
        <p:sp>
          <p:nvSpPr>
            <p:cNvPr id="30" name="Rectangle 29"/>
            <p:cNvSpPr>
              <a:spLocks noChangeArrowheads="1"/>
            </p:cNvSpPr>
            <p:nvPr/>
          </p:nvSpPr>
          <p:spPr bwMode="auto">
            <a:xfrm>
              <a:off x="4645025" y="5791200"/>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a:p>
          </p:txBody>
        </p:sp>
        <p:sp>
          <p:nvSpPr>
            <p:cNvPr id="31" name="Rectangle 30"/>
            <p:cNvSpPr>
              <a:spLocks noChangeArrowheads="1"/>
            </p:cNvSpPr>
            <p:nvPr/>
          </p:nvSpPr>
          <p:spPr bwMode="auto">
            <a:xfrm>
              <a:off x="4949825" y="5791200"/>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a:p>
          </p:txBody>
        </p:sp>
        <p:sp>
          <p:nvSpPr>
            <p:cNvPr id="32" name="Rectangle 31"/>
            <p:cNvSpPr>
              <a:spLocks noChangeArrowheads="1"/>
            </p:cNvSpPr>
            <p:nvPr/>
          </p:nvSpPr>
          <p:spPr bwMode="auto">
            <a:xfrm>
              <a:off x="5559425" y="57912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33" name="Rectangle 32"/>
            <p:cNvSpPr>
              <a:spLocks noChangeArrowheads="1"/>
            </p:cNvSpPr>
            <p:nvPr/>
          </p:nvSpPr>
          <p:spPr bwMode="auto">
            <a:xfrm>
              <a:off x="5864225" y="57912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34" name="Rectangle 33"/>
            <p:cNvSpPr>
              <a:spLocks noChangeArrowheads="1"/>
            </p:cNvSpPr>
            <p:nvPr/>
          </p:nvSpPr>
          <p:spPr bwMode="auto">
            <a:xfrm>
              <a:off x="6169025" y="57912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35" name="Rectangle 34"/>
            <p:cNvSpPr>
              <a:spLocks noChangeArrowheads="1"/>
            </p:cNvSpPr>
            <p:nvPr/>
          </p:nvSpPr>
          <p:spPr bwMode="auto">
            <a:xfrm>
              <a:off x="6473825" y="57912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36" name="Rectangle 35"/>
            <p:cNvSpPr>
              <a:spLocks noChangeArrowheads="1"/>
            </p:cNvSpPr>
            <p:nvPr/>
          </p:nvSpPr>
          <p:spPr bwMode="auto">
            <a:xfrm>
              <a:off x="6778625" y="57912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37" name="Rectangle 36"/>
            <p:cNvSpPr>
              <a:spLocks noChangeArrowheads="1"/>
            </p:cNvSpPr>
            <p:nvPr/>
          </p:nvSpPr>
          <p:spPr bwMode="auto">
            <a:xfrm>
              <a:off x="7083425" y="5791200"/>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a:p>
          </p:txBody>
        </p:sp>
        <p:sp>
          <p:nvSpPr>
            <p:cNvPr id="38" name="Rectangle 37"/>
            <p:cNvSpPr>
              <a:spLocks noChangeArrowheads="1"/>
            </p:cNvSpPr>
            <p:nvPr/>
          </p:nvSpPr>
          <p:spPr bwMode="auto">
            <a:xfrm>
              <a:off x="7388225" y="5791200"/>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a:p>
          </p:txBody>
        </p:sp>
        <p:sp>
          <p:nvSpPr>
            <p:cNvPr id="39" name="Rectangle 38"/>
            <p:cNvSpPr>
              <a:spLocks noChangeArrowheads="1"/>
            </p:cNvSpPr>
            <p:nvPr/>
          </p:nvSpPr>
          <p:spPr bwMode="auto">
            <a:xfrm>
              <a:off x="5254625" y="57912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grpSp>
      <p:grpSp>
        <p:nvGrpSpPr>
          <p:cNvPr id="62" name="Group 61">
            <a:extLst>
              <a:ext uri="{FF2B5EF4-FFF2-40B4-BE49-F238E27FC236}">
                <a16:creationId xmlns:a16="http://schemas.microsoft.com/office/drawing/2014/main" id="{75C02367-77EC-2742-93A6-BE15609FC634}"/>
              </a:ext>
            </a:extLst>
          </p:cNvPr>
          <p:cNvGrpSpPr/>
          <p:nvPr/>
        </p:nvGrpSpPr>
        <p:grpSpPr>
          <a:xfrm>
            <a:off x="5334000" y="3962400"/>
            <a:ext cx="428620" cy="609600"/>
            <a:chOff x="5410200" y="3962400"/>
            <a:chExt cx="428620" cy="609600"/>
          </a:xfrm>
        </p:grpSpPr>
        <p:sp>
          <p:nvSpPr>
            <p:cNvPr id="40" name="Text Box 39"/>
            <p:cNvSpPr txBox="1">
              <a:spLocks noChangeArrowheads="1"/>
            </p:cNvSpPr>
            <p:nvPr/>
          </p:nvSpPr>
          <p:spPr bwMode="auto">
            <a:xfrm>
              <a:off x="5410200" y="3962400"/>
              <a:ext cx="428620" cy="329643"/>
            </a:xfrm>
            <a:prstGeom prst="rect">
              <a:avLst/>
            </a:prstGeom>
            <a:no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ourier New" pitchFamily="49" charset="0"/>
                </a:rPr>
                <a:t>p0</a:t>
              </a:r>
            </a:p>
          </p:txBody>
        </p:sp>
        <p:sp>
          <p:nvSpPr>
            <p:cNvPr id="65" name="Line 64"/>
            <p:cNvSpPr>
              <a:spLocks noChangeShapeType="1"/>
            </p:cNvSpPr>
            <p:nvPr/>
          </p:nvSpPr>
          <p:spPr bwMode="auto">
            <a:xfrm>
              <a:off x="5612113" y="4267200"/>
              <a:ext cx="1588" cy="304800"/>
            </a:xfrm>
            <a:prstGeom prst="line">
              <a:avLst/>
            </a:prstGeom>
            <a:noFill/>
            <a:ln w="25560">
              <a:solidFill>
                <a:schemeClr val="tx1"/>
              </a:solidFill>
              <a:miter lim="800000"/>
              <a:headEnd/>
              <a:tailEnd type="triangle" w="med" len="med"/>
            </a:ln>
            <a:effectLst/>
          </p:spPr>
          <p:txBody>
            <a:bodyPr/>
            <a:lstStyle/>
            <a:p>
              <a:endParaRPr lang="en-US"/>
            </a:p>
          </p:txBody>
        </p:sp>
      </p:grpSp>
      <p:grpSp>
        <p:nvGrpSpPr>
          <p:cNvPr id="64" name="Group 63">
            <a:extLst>
              <a:ext uri="{FF2B5EF4-FFF2-40B4-BE49-F238E27FC236}">
                <a16:creationId xmlns:a16="http://schemas.microsoft.com/office/drawing/2014/main" id="{D61CE57D-955A-0F41-84A7-171851026E0E}"/>
              </a:ext>
            </a:extLst>
          </p:cNvPr>
          <p:cNvGrpSpPr/>
          <p:nvPr/>
        </p:nvGrpSpPr>
        <p:grpSpPr>
          <a:xfrm>
            <a:off x="609600" y="4394886"/>
            <a:ext cx="6778625" cy="685800"/>
            <a:chOff x="609600" y="4394886"/>
            <a:chExt cx="6778625" cy="685800"/>
          </a:xfrm>
        </p:grpSpPr>
        <p:sp>
          <p:nvSpPr>
            <p:cNvPr id="5" name="Text Box 4"/>
            <p:cNvSpPr txBox="1">
              <a:spLocks noChangeArrowheads="1"/>
            </p:cNvSpPr>
            <p:nvPr/>
          </p:nvSpPr>
          <p:spPr bwMode="auto">
            <a:xfrm>
              <a:off x="609600" y="4563762"/>
              <a:ext cx="2033227" cy="329643"/>
            </a:xfrm>
            <a:prstGeom prst="rect">
              <a:avLst/>
            </a:prstGeom>
            <a:no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ourier New" pitchFamily="49" charset="0"/>
                </a:rPr>
                <a:t>p0 = malloc(16)</a:t>
              </a:r>
            </a:p>
          </p:txBody>
        </p:sp>
        <p:sp>
          <p:nvSpPr>
            <p:cNvPr id="41" name="Rectangle 40"/>
            <p:cNvSpPr>
              <a:spLocks noChangeArrowheads="1"/>
            </p:cNvSpPr>
            <p:nvPr/>
          </p:nvSpPr>
          <p:spPr bwMode="auto">
            <a:xfrm>
              <a:off x="2511425" y="45720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42" name="Rectangle 41"/>
            <p:cNvSpPr>
              <a:spLocks noChangeArrowheads="1"/>
            </p:cNvSpPr>
            <p:nvPr/>
          </p:nvSpPr>
          <p:spPr bwMode="auto">
            <a:xfrm>
              <a:off x="2816225" y="45720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43" name="Rectangle 42"/>
            <p:cNvSpPr>
              <a:spLocks noChangeArrowheads="1"/>
            </p:cNvSpPr>
            <p:nvPr/>
          </p:nvSpPr>
          <p:spPr bwMode="auto">
            <a:xfrm>
              <a:off x="3121025" y="4572000"/>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a:p>
          </p:txBody>
        </p:sp>
        <p:sp>
          <p:nvSpPr>
            <p:cNvPr id="44" name="Rectangle 43"/>
            <p:cNvSpPr>
              <a:spLocks noChangeArrowheads="1"/>
            </p:cNvSpPr>
            <p:nvPr/>
          </p:nvSpPr>
          <p:spPr bwMode="auto">
            <a:xfrm>
              <a:off x="3425825" y="4572000"/>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a:p>
          </p:txBody>
        </p:sp>
        <p:sp>
          <p:nvSpPr>
            <p:cNvPr id="45" name="Rectangle 44"/>
            <p:cNvSpPr>
              <a:spLocks noChangeArrowheads="1"/>
            </p:cNvSpPr>
            <p:nvPr/>
          </p:nvSpPr>
          <p:spPr bwMode="auto">
            <a:xfrm>
              <a:off x="3730625" y="45720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46" name="Rectangle 45"/>
            <p:cNvSpPr>
              <a:spLocks noChangeArrowheads="1"/>
            </p:cNvSpPr>
            <p:nvPr/>
          </p:nvSpPr>
          <p:spPr bwMode="auto">
            <a:xfrm>
              <a:off x="4035425" y="45720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47" name="Rectangle 46"/>
            <p:cNvSpPr>
              <a:spLocks noChangeArrowheads="1"/>
            </p:cNvSpPr>
            <p:nvPr/>
          </p:nvSpPr>
          <p:spPr bwMode="auto">
            <a:xfrm>
              <a:off x="4340225" y="4572000"/>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a:p>
          </p:txBody>
        </p:sp>
        <p:sp>
          <p:nvSpPr>
            <p:cNvPr id="48" name="Rectangle 47"/>
            <p:cNvSpPr>
              <a:spLocks noChangeArrowheads="1"/>
            </p:cNvSpPr>
            <p:nvPr/>
          </p:nvSpPr>
          <p:spPr bwMode="auto">
            <a:xfrm>
              <a:off x="4645025" y="4572000"/>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a:p>
          </p:txBody>
        </p:sp>
        <p:sp>
          <p:nvSpPr>
            <p:cNvPr id="49" name="Rectangle 48"/>
            <p:cNvSpPr>
              <a:spLocks noChangeArrowheads="1"/>
            </p:cNvSpPr>
            <p:nvPr/>
          </p:nvSpPr>
          <p:spPr bwMode="auto">
            <a:xfrm>
              <a:off x="4949825" y="4572000"/>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a:p>
          </p:txBody>
        </p:sp>
        <p:sp>
          <p:nvSpPr>
            <p:cNvPr id="50" name="Rectangle 49"/>
            <p:cNvSpPr>
              <a:spLocks noChangeArrowheads="1"/>
            </p:cNvSpPr>
            <p:nvPr/>
          </p:nvSpPr>
          <p:spPr bwMode="auto">
            <a:xfrm>
              <a:off x="5559425" y="4572000"/>
              <a:ext cx="304800" cy="304800"/>
            </a:xfrm>
            <a:prstGeom prst="rect">
              <a:avLst/>
            </a:prstGeom>
            <a:solidFill>
              <a:schemeClr val="accent6"/>
            </a:solidFill>
            <a:ln w="12700">
              <a:solidFill>
                <a:schemeClr val="tx1"/>
              </a:solidFill>
              <a:miter lim="800000"/>
              <a:headEnd/>
              <a:tailEnd/>
            </a:ln>
            <a:effectLst/>
          </p:spPr>
          <p:txBody>
            <a:bodyPr wrap="none" anchor="ctr"/>
            <a:lstStyle/>
            <a:p>
              <a:endParaRPr lang="en-US"/>
            </a:p>
          </p:txBody>
        </p:sp>
        <p:sp>
          <p:nvSpPr>
            <p:cNvPr id="51" name="Rectangle 50"/>
            <p:cNvSpPr>
              <a:spLocks noChangeArrowheads="1"/>
            </p:cNvSpPr>
            <p:nvPr/>
          </p:nvSpPr>
          <p:spPr bwMode="auto">
            <a:xfrm>
              <a:off x="5864225" y="4572000"/>
              <a:ext cx="304800" cy="304800"/>
            </a:xfrm>
            <a:prstGeom prst="rect">
              <a:avLst/>
            </a:prstGeom>
            <a:solidFill>
              <a:schemeClr val="accent6"/>
            </a:solidFill>
            <a:ln w="12700">
              <a:solidFill>
                <a:schemeClr val="tx1"/>
              </a:solidFill>
              <a:miter lim="800000"/>
              <a:headEnd/>
              <a:tailEnd/>
            </a:ln>
            <a:effectLst/>
          </p:spPr>
          <p:txBody>
            <a:bodyPr wrap="none" anchor="ctr"/>
            <a:lstStyle/>
            <a:p>
              <a:endParaRPr lang="en-US"/>
            </a:p>
          </p:txBody>
        </p:sp>
        <p:sp>
          <p:nvSpPr>
            <p:cNvPr id="52" name="Rectangle 51"/>
            <p:cNvSpPr>
              <a:spLocks noChangeArrowheads="1"/>
            </p:cNvSpPr>
            <p:nvPr/>
          </p:nvSpPr>
          <p:spPr bwMode="auto">
            <a:xfrm>
              <a:off x="6169025" y="4572000"/>
              <a:ext cx="304800" cy="304800"/>
            </a:xfrm>
            <a:prstGeom prst="rect">
              <a:avLst/>
            </a:prstGeom>
            <a:solidFill>
              <a:schemeClr val="accent6"/>
            </a:solidFill>
            <a:ln w="12700">
              <a:solidFill>
                <a:schemeClr val="tx1"/>
              </a:solidFill>
              <a:miter lim="800000"/>
              <a:headEnd/>
              <a:tailEnd/>
            </a:ln>
            <a:effectLst/>
          </p:spPr>
          <p:txBody>
            <a:bodyPr wrap="none" anchor="ctr"/>
            <a:lstStyle/>
            <a:p>
              <a:endParaRPr lang="en-US"/>
            </a:p>
          </p:txBody>
        </p:sp>
        <p:sp>
          <p:nvSpPr>
            <p:cNvPr id="53" name="Rectangle 52"/>
            <p:cNvSpPr>
              <a:spLocks noChangeArrowheads="1"/>
            </p:cNvSpPr>
            <p:nvPr/>
          </p:nvSpPr>
          <p:spPr bwMode="auto">
            <a:xfrm>
              <a:off x="6473825" y="4572000"/>
              <a:ext cx="304800" cy="304800"/>
            </a:xfrm>
            <a:prstGeom prst="rect">
              <a:avLst/>
            </a:prstGeom>
            <a:solidFill>
              <a:schemeClr val="accent6"/>
            </a:solidFill>
            <a:ln w="12700">
              <a:solidFill>
                <a:schemeClr val="tx1"/>
              </a:solidFill>
              <a:miter lim="800000"/>
              <a:headEnd/>
              <a:tailEnd/>
            </a:ln>
            <a:effectLst/>
          </p:spPr>
          <p:txBody>
            <a:bodyPr wrap="none" anchor="ctr"/>
            <a:lstStyle/>
            <a:p>
              <a:endParaRPr lang="en-US"/>
            </a:p>
          </p:txBody>
        </p:sp>
        <p:sp>
          <p:nvSpPr>
            <p:cNvPr id="54" name="Rectangle 53"/>
            <p:cNvSpPr>
              <a:spLocks noChangeArrowheads="1"/>
            </p:cNvSpPr>
            <p:nvPr/>
          </p:nvSpPr>
          <p:spPr bwMode="auto">
            <a:xfrm>
              <a:off x="6778625" y="4572000"/>
              <a:ext cx="304800" cy="304800"/>
            </a:xfrm>
            <a:prstGeom prst="rect">
              <a:avLst/>
            </a:prstGeom>
            <a:solidFill>
              <a:srgbClr val="FFFFFF"/>
            </a:solidFill>
            <a:ln w="12700">
              <a:solidFill>
                <a:schemeClr val="tx1"/>
              </a:solidFill>
              <a:miter lim="800000"/>
              <a:headEnd/>
              <a:tailEnd/>
            </a:ln>
            <a:effectLst/>
          </p:spPr>
          <p:txBody>
            <a:bodyPr wrap="none" anchor="ctr"/>
            <a:lstStyle/>
            <a:p>
              <a:endParaRPr lang="en-US"/>
            </a:p>
          </p:txBody>
        </p:sp>
        <p:sp>
          <p:nvSpPr>
            <p:cNvPr id="55" name="Rectangle 54"/>
            <p:cNvSpPr>
              <a:spLocks noChangeArrowheads="1"/>
            </p:cNvSpPr>
            <p:nvPr/>
          </p:nvSpPr>
          <p:spPr bwMode="auto">
            <a:xfrm>
              <a:off x="7083425" y="4572000"/>
              <a:ext cx="304800" cy="304800"/>
            </a:xfrm>
            <a:prstGeom prst="rect">
              <a:avLst/>
            </a:prstGeom>
            <a:solidFill>
              <a:srgbClr val="C0C0C0"/>
            </a:solidFill>
            <a:ln w="12700">
              <a:solidFill>
                <a:schemeClr val="tx1"/>
              </a:solidFill>
              <a:miter lim="800000"/>
              <a:headEnd/>
              <a:tailEnd/>
            </a:ln>
            <a:effectLst/>
          </p:spPr>
          <p:txBody>
            <a:bodyPr wrap="none" anchor="ctr"/>
            <a:lstStyle/>
            <a:p>
              <a:endParaRPr lang="en-US"/>
            </a:p>
          </p:txBody>
        </p:sp>
        <p:sp>
          <p:nvSpPr>
            <p:cNvPr id="56" name="Line 55"/>
            <p:cNvSpPr>
              <a:spLocks noChangeShapeType="1"/>
            </p:cNvSpPr>
            <p:nvPr/>
          </p:nvSpPr>
          <p:spPr bwMode="auto">
            <a:xfrm>
              <a:off x="6778625" y="4394886"/>
              <a:ext cx="1588" cy="685800"/>
            </a:xfrm>
            <a:prstGeom prst="line">
              <a:avLst/>
            </a:prstGeom>
            <a:noFill/>
            <a:ln w="38100">
              <a:solidFill>
                <a:schemeClr val="tx1"/>
              </a:solidFill>
              <a:miter lim="800000"/>
              <a:headEnd/>
              <a:tailEnd/>
            </a:ln>
            <a:effectLst/>
          </p:spPr>
          <p:txBody>
            <a:bodyPr/>
            <a:lstStyle/>
            <a:p>
              <a:endParaRPr lang="en-US"/>
            </a:p>
          </p:txBody>
        </p:sp>
        <p:sp>
          <p:nvSpPr>
            <p:cNvPr id="67" name="Rectangle 66"/>
            <p:cNvSpPr>
              <a:spLocks noChangeArrowheads="1"/>
            </p:cNvSpPr>
            <p:nvPr/>
          </p:nvSpPr>
          <p:spPr bwMode="auto">
            <a:xfrm>
              <a:off x="5254625" y="4572000"/>
              <a:ext cx="304800" cy="30480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20</a:t>
              </a:r>
            </a:p>
          </p:txBody>
        </p:sp>
        <p:sp>
          <p:nvSpPr>
            <p:cNvPr id="66" name="Line 65"/>
            <p:cNvSpPr>
              <a:spLocks noChangeShapeType="1"/>
            </p:cNvSpPr>
            <p:nvPr/>
          </p:nvSpPr>
          <p:spPr bwMode="auto">
            <a:xfrm>
              <a:off x="5254625" y="4394886"/>
              <a:ext cx="1588" cy="685800"/>
            </a:xfrm>
            <a:prstGeom prst="line">
              <a:avLst/>
            </a:prstGeom>
            <a:noFill/>
            <a:ln w="38100">
              <a:solidFill>
                <a:schemeClr val="tx1"/>
              </a:solidFill>
              <a:miter lim="800000"/>
              <a:headEnd/>
              <a:tailEnd/>
            </a:ln>
            <a:effectLst/>
          </p:spPr>
          <p:txBody>
            <a:bodyPr/>
            <a:lstStyle/>
            <a:p>
              <a:endParaRPr lang="en-US"/>
            </a:p>
          </p:txBody>
        </p:sp>
      </p:grpSp>
      <p:grpSp>
        <p:nvGrpSpPr>
          <p:cNvPr id="61" name="Group 60">
            <a:extLst>
              <a:ext uri="{FF2B5EF4-FFF2-40B4-BE49-F238E27FC236}">
                <a16:creationId xmlns:a16="http://schemas.microsoft.com/office/drawing/2014/main" id="{A9C00987-1E29-934F-A8D9-42246754E5C4}"/>
              </a:ext>
            </a:extLst>
          </p:cNvPr>
          <p:cNvGrpSpPr/>
          <p:nvPr/>
        </p:nvGrpSpPr>
        <p:grpSpPr>
          <a:xfrm>
            <a:off x="4343400" y="4876800"/>
            <a:ext cx="1777772" cy="792999"/>
            <a:chOff x="4343400" y="4876800"/>
            <a:chExt cx="1777772" cy="792999"/>
          </a:xfrm>
        </p:grpSpPr>
        <p:sp>
          <p:nvSpPr>
            <p:cNvPr id="58" name="Text Box 57"/>
            <p:cNvSpPr txBox="1">
              <a:spLocks noChangeArrowheads="1"/>
            </p:cNvSpPr>
            <p:nvPr/>
          </p:nvSpPr>
          <p:spPr bwMode="auto">
            <a:xfrm>
              <a:off x="4343400" y="5334000"/>
              <a:ext cx="1777772" cy="335799"/>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header = </a:t>
              </a:r>
              <a:r>
                <a:rPr lang="en-GB" sz="1600" b="1" dirty="0">
                  <a:latin typeface="Calibri" pitchFamily="34" charset="0"/>
                </a:rPr>
                <a:t>block size</a:t>
              </a:r>
            </a:p>
          </p:txBody>
        </p:sp>
        <p:cxnSp>
          <p:nvCxnSpPr>
            <p:cNvPr id="69" name="Straight Arrow Connector 68"/>
            <p:cNvCxnSpPr>
              <a:stCxn id="58" idx="0"/>
              <a:endCxn id="67" idx="2"/>
            </p:cNvCxnSpPr>
            <p:nvPr/>
          </p:nvCxnSpPr>
          <p:spPr bwMode="auto">
            <a:xfrm flipV="1">
              <a:off x="5232286" y="4876800"/>
              <a:ext cx="174739" cy="457200"/>
            </a:xfrm>
            <a:prstGeom prst="straightConnector1">
              <a:avLst/>
            </a:prstGeom>
            <a:noFill/>
            <a:ln w="12700">
              <a:solidFill>
                <a:srgbClr val="000000"/>
              </a:solidFill>
              <a:miter lim="800000"/>
              <a:headEnd type="none" w="med" len="med"/>
              <a:tailEnd type="arrow"/>
            </a:ln>
            <a:effectLst/>
          </p:spPr>
        </p:cxnSp>
      </p:grpSp>
      <p:grpSp>
        <p:nvGrpSpPr>
          <p:cNvPr id="59" name="Group 58">
            <a:extLst>
              <a:ext uri="{FF2B5EF4-FFF2-40B4-BE49-F238E27FC236}">
                <a16:creationId xmlns:a16="http://schemas.microsoft.com/office/drawing/2014/main" id="{4B196502-536D-B148-AD42-8581951E7D8B}"/>
              </a:ext>
            </a:extLst>
          </p:cNvPr>
          <p:cNvGrpSpPr/>
          <p:nvPr/>
        </p:nvGrpSpPr>
        <p:grpSpPr>
          <a:xfrm>
            <a:off x="5711825" y="4876800"/>
            <a:ext cx="1215337" cy="793832"/>
            <a:chOff x="5711825" y="4876800"/>
            <a:chExt cx="1215337" cy="793832"/>
          </a:xfrm>
        </p:grpSpPr>
        <p:sp>
          <p:nvSpPr>
            <p:cNvPr id="60" name="Text Box 59"/>
            <p:cNvSpPr txBox="1">
              <a:spLocks noChangeArrowheads="1"/>
            </p:cNvSpPr>
            <p:nvPr/>
          </p:nvSpPr>
          <p:spPr bwMode="auto">
            <a:xfrm>
              <a:off x="6068436" y="5334000"/>
              <a:ext cx="858726" cy="336632"/>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payload</a:t>
              </a:r>
              <a:endParaRPr lang="en-GB" sz="1600" b="1" dirty="0">
                <a:latin typeface="Calibri" pitchFamily="34" charset="0"/>
              </a:endParaRPr>
            </a:p>
          </p:txBody>
        </p:sp>
        <p:cxnSp>
          <p:nvCxnSpPr>
            <p:cNvPr id="71" name="Straight Arrow Connector 70"/>
            <p:cNvCxnSpPr>
              <a:stCxn id="60" idx="0"/>
              <a:endCxn id="50" idx="2"/>
            </p:cNvCxnSpPr>
            <p:nvPr/>
          </p:nvCxnSpPr>
          <p:spPr bwMode="auto">
            <a:xfrm rot="16200000" flipV="1">
              <a:off x="5876212" y="4712413"/>
              <a:ext cx="457200" cy="785974"/>
            </a:xfrm>
            <a:prstGeom prst="straightConnector1">
              <a:avLst/>
            </a:prstGeom>
            <a:noFill/>
            <a:ln w="12700">
              <a:solidFill>
                <a:srgbClr val="000000"/>
              </a:solidFill>
              <a:miter lim="800000"/>
              <a:headEnd type="none" w="med" len="med"/>
              <a:tailEnd type="arrow"/>
            </a:ln>
            <a:effectLst/>
          </p:spPr>
        </p:cxnSp>
        <p:cxnSp>
          <p:nvCxnSpPr>
            <p:cNvPr id="73" name="Straight Arrow Connector 72"/>
            <p:cNvCxnSpPr>
              <a:stCxn id="60" idx="0"/>
              <a:endCxn id="51" idx="2"/>
            </p:cNvCxnSpPr>
            <p:nvPr/>
          </p:nvCxnSpPr>
          <p:spPr bwMode="auto">
            <a:xfrm rot="16200000" flipV="1">
              <a:off x="6028612" y="4864813"/>
              <a:ext cx="457200" cy="481174"/>
            </a:xfrm>
            <a:prstGeom prst="straightConnector1">
              <a:avLst/>
            </a:prstGeom>
            <a:noFill/>
            <a:ln w="12700">
              <a:solidFill>
                <a:srgbClr val="000000"/>
              </a:solidFill>
              <a:miter lim="800000"/>
              <a:headEnd type="none" w="med" len="med"/>
              <a:tailEnd type="arrow"/>
            </a:ln>
            <a:effectLst/>
          </p:spPr>
        </p:cxnSp>
        <p:cxnSp>
          <p:nvCxnSpPr>
            <p:cNvPr id="77" name="Straight Arrow Connector 76"/>
            <p:cNvCxnSpPr>
              <a:stCxn id="60" idx="0"/>
              <a:endCxn id="52" idx="2"/>
            </p:cNvCxnSpPr>
            <p:nvPr/>
          </p:nvCxnSpPr>
          <p:spPr bwMode="auto">
            <a:xfrm rot="16200000" flipV="1">
              <a:off x="6181012" y="5017213"/>
              <a:ext cx="457200" cy="176374"/>
            </a:xfrm>
            <a:prstGeom prst="straightConnector1">
              <a:avLst/>
            </a:prstGeom>
            <a:noFill/>
            <a:ln w="12700">
              <a:solidFill>
                <a:srgbClr val="000000"/>
              </a:solidFill>
              <a:miter lim="800000"/>
              <a:headEnd type="none" w="med" len="med"/>
              <a:tailEnd type="arrow"/>
            </a:ln>
            <a:effectLst/>
          </p:spPr>
        </p:cxnSp>
        <p:cxnSp>
          <p:nvCxnSpPr>
            <p:cNvPr id="79" name="Straight Arrow Connector 78"/>
            <p:cNvCxnSpPr>
              <a:stCxn id="60" idx="0"/>
              <a:endCxn id="53" idx="2"/>
            </p:cNvCxnSpPr>
            <p:nvPr/>
          </p:nvCxnSpPr>
          <p:spPr bwMode="auto">
            <a:xfrm rot="5400000" flipH="1" flipV="1">
              <a:off x="6333412" y="5041187"/>
              <a:ext cx="457200" cy="128426"/>
            </a:xfrm>
            <a:prstGeom prst="straightConnector1">
              <a:avLst/>
            </a:prstGeom>
            <a:noFill/>
            <a:ln w="12700">
              <a:solidFill>
                <a:srgbClr val="000000"/>
              </a:solidFill>
              <a:miter lim="800000"/>
              <a:headEnd type="none" w="med" len="med"/>
              <a:tailEnd type="arrow"/>
            </a:ln>
            <a:effectLst/>
          </p:spPr>
        </p:cxnSp>
      </p:grpSp>
    </p:spTree>
    <p:extLst>
      <p:ext uri="{BB962C8B-B14F-4D97-AF65-F5344CB8AC3E}">
        <p14:creationId xmlns:p14="http://schemas.microsoft.com/office/powerpoint/2010/main" val="2287717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178" name="Rectangle 2"/>
          <p:cNvSpPr>
            <a:spLocks noGrp="1" noChangeArrowheads="1"/>
          </p:cNvSpPr>
          <p:nvPr>
            <p:ph type="title"/>
          </p:nvPr>
        </p:nvSpPr>
        <p:spPr/>
        <p:txBody>
          <a:bodyPr/>
          <a:lstStyle/>
          <a:p>
            <a:r>
              <a:rPr lang="en-US" dirty="0"/>
              <a:t>Challenges</a:t>
            </a:r>
          </a:p>
        </p:txBody>
      </p:sp>
      <p:sp>
        <p:nvSpPr>
          <p:cNvPr id="41987" name="Rectangle 3"/>
          <p:cNvSpPr>
            <a:spLocks noGrp="1" noChangeArrowheads="1"/>
          </p:cNvSpPr>
          <p:nvPr>
            <p:ph type="body" idx="1"/>
          </p:nvPr>
        </p:nvSpPr>
        <p:spPr/>
        <p:txBody>
          <a:bodyPr>
            <a:normAutofit/>
          </a:bodyPr>
          <a:lstStyle/>
          <a:p>
            <a:r>
              <a:rPr lang="en-US" dirty="0"/>
              <a:t>Goal: maximize throughput and peak memory utilization</a:t>
            </a:r>
          </a:p>
          <a:p>
            <a:endParaRPr lang="en-US" dirty="0"/>
          </a:p>
          <a:p>
            <a:r>
              <a:rPr lang="en-US" dirty="0"/>
              <a:t>Implementation Challenges: </a:t>
            </a:r>
          </a:p>
          <a:p>
            <a:pPr lvl="1"/>
            <a:r>
              <a:rPr lang="en-US" dirty="0"/>
              <a:t>How do we know how much memory to free given just a pointer?</a:t>
            </a:r>
          </a:p>
          <a:p>
            <a:pPr lvl="1"/>
            <a:r>
              <a:rPr lang="en-US" dirty="0"/>
              <a:t>How do we keep track of the free blocks?</a:t>
            </a:r>
          </a:p>
          <a:p>
            <a:pPr lvl="1"/>
            <a:r>
              <a:rPr lang="en-US" dirty="0"/>
              <a:t>How do we pick a block to use for allocation?</a:t>
            </a:r>
          </a:p>
          <a:p>
            <a:pPr lvl="1"/>
            <a:r>
              <a:rPr lang="en-US" dirty="0"/>
              <a:t>What do we do with the extra space when allocating a structure that is smaller than the free block it is placed in?</a:t>
            </a:r>
          </a:p>
          <a:p>
            <a:pPr lvl="1"/>
            <a:r>
              <a:rPr lang="en-US" dirty="0"/>
              <a:t>How do we reinsert a freed block?</a:t>
            </a:r>
          </a:p>
          <a:p>
            <a:pPr lvl="1"/>
            <a:endParaRPr lang="en-US" dirty="0"/>
          </a:p>
          <a:p>
            <a:endParaRPr lang="en-US" dirty="0"/>
          </a:p>
        </p:txBody>
      </p:sp>
    </p:spTree>
    <p:extLst>
      <p:ext uri="{BB962C8B-B14F-4D97-AF65-F5344CB8AC3E}">
        <p14:creationId xmlns:p14="http://schemas.microsoft.com/office/powerpoint/2010/main" val="401294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p:cTn id="6" dur="indefinite"/>
                                        <p:tgtEl>
                                          <p:spTgt spid="41987">
                                            <p:txEl>
                                              <p:pRg st="3" end="3"/>
                                            </p:txEl>
                                          </p:spTgt>
                                        </p:tgtEl>
                                        <p:attrNameLst>
                                          <p:attrName>style.opacity</p:attrName>
                                        </p:attrNameLst>
                                      </p:cBhvr>
                                      <p:to>
                                        <p:strVal val="0.5"/>
                                      </p:to>
                                    </p:set>
                                    <p:animEffect filter="image" prLst="opacity: 0.5">
                                      <p:cBhvr rctx="IE">
                                        <p:cTn id="7" dur="indefinite"/>
                                        <p:tgtEl>
                                          <p:spTgt spid="419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p:cNvSpPr/>
          <p:nvPr/>
        </p:nvSpPr>
        <p:spPr bwMode="auto">
          <a:xfrm>
            <a:off x="396875" y="1197678"/>
            <a:ext cx="8061325" cy="1850322"/>
          </a:xfrm>
          <a:prstGeom prst="rect">
            <a:avLst/>
          </a:prstGeom>
          <a:noFill/>
          <a:ln w="12700" cap="flat" cmpd="sng" algn="ctr">
            <a:noFill/>
            <a:prstDash val="solid"/>
            <a:round/>
            <a:headEnd type="none" w="med" len="med"/>
            <a:tailEnd type="arrow" w="med" len="med"/>
          </a:ln>
          <a:effectLst/>
        </p:spPr>
        <p:txBody>
          <a:bodyPr rtlCol="0" anchor="ctr"/>
          <a:lstStyle/>
          <a:p>
            <a:pPr algn="ctr"/>
            <a:endParaRPr lang="en-US" sz="1600" dirty="0">
              <a:latin typeface="+mn-lt"/>
            </a:endParaRPr>
          </a:p>
        </p:txBody>
      </p:sp>
      <p:sp>
        <p:nvSpPr>
          <p:cNvPr id="2" name="Title 1"/>
          <p:cNvSpPr>
            <a:spLocks noGrp="1"/>
          </p:cNvSpPr>
          <p:nvPr>
            <p:ph type="title"/>
          </p:nvPr>
        </p:nvSpPr>
        <p:spPr/>
        <p:txBody>
          <a:bodyPr/>
          <a:lstStyle/>
          <a:p>
            <a:r>
              <a:rPr lang="en-US" dirty="0"/>
              <a:t>Keeping Track of Free Blocks</a:t>
            </a:r>
          </a:p>
        </p:txBody>
      </p:sp>
      <p:sp>
        <p:nvSpPr>
          <p:cNvPr id="3" name="Content Placeholder 2"/>
          <p:cNvSpPr>
            <a:spLocks noGrp="1"/>
          </p:cNvSpPr>
          <p:nvPr>
            <p:ph idx="1"/>
          </p:nvPr>
        </p:nvSpPr>
        <p:spPr/>
        <p:txBody>
          <a:bodyPr>
            <a:normAutofit/>
          </a:bodyPr>
          <a:lstStyle/>
          <a:p>
            <a:r>
              <a:rPr lang="en-US" dirty="0"/>
              <a:t>Method 1: </a:t>
            </a:r>
            <a:r>
              <a:rPr lang="en-US" b="1" i="1" dirty="0">
                <a:solidFill>
                  <a:schemeClr val="accent1"/>
                </a:solidFill>
              </a:rPr>
              <a:t>Implicit list </a:t>
            </a:r>
            <a:r>
              <a:rPr lang="en-US" dirty="0"/>
              <a:t>using length—links all blocks</a:t>
            </a:r>
          </a:p>
          <a:p>
            <a:endParaRPr lang="en-US" dirty="0"/>
          </a:p>
          <a:p>
            <a:endParaRPr lang="en-US" dirty="0"/>
          </a:p>
          <a:p>
            <a:endParaRPr lang="en-US" dirty="0"/>
          </a:p>
        </p:txBody>
      </p:sp>
      <p:grpSp>
        <p:nvGrpSpPr>
          <p:cNvPr id="48" name="Group 47">
            <a:extLst>
              <a:ext uri="{FF2B5EF4-FFF2-40B4-BE49-F238E27FC236}">
                <a16:creationId xmlns:a16="http://schemas.microsoft.com/office/drawing/2014/main" id="{27529C9D-116F-2342-8E71-5DB4BC60E13F}"/>
              </a:ext>
            </a:extLst>
          </p:cNvPr>
          <p:cNvGrpSpPr/>
          <p:nvPr/>
        </p:nvGrpSpPr>
        <p:grpSpPr>
          <a:xfrm>
            <a:off x="1600200" y="2438400"/>
            <a:ext cx="5181600" cy="304800"/>
            <a:chOff x="1600200" y="2286000"/>
            <a:chExt cx="5181600" cy="304800"/>
          </a:xfrm>
        </p:grpSpPr>
        <p:sp>
          <p:nvSpPr>
            <p:cNvPr id="4" name="Rectangle 4"/>
            <p:cNvSpPr>
              <a:spLocks noChangeArrowheads="1"/>
            </p:cNvSpPr>
            <p:nvPr/>
          </p:nvSpPr>
          <p:spPr bwMode="auto">
            <a:xfrm>
              <a:off x="1600200" y="22860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ourier New" pitchFamily="49" charset="0"/>
                </a:rPr>
                <a:t>20</a:t>
              </a:r>
            </a:p>
          </p:txBody>
        </p:sp>
        <p:sp>
          <p:nvSpPr>
            <p:cNvPr id="5" name="Rectangle 5"/>
            <p:cNvSpPr>
              <a:spLocks noChangeArrowheads="1"/>
            </p:cNvSpPr>
            <p:nvPr/>
          </p:nvSpPr>
          <p:spPr bwMode="auto">
            <a:xfrm>
              <a:off x="19050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6" name="Rectangle 6"/>
            <p:cNvSpPr>
              <a:spLocks noChangeArrowheads="1"/>
            </p:cNvSpPr>
            <p:nvPr/>
          </p:nvSpPr>
          <p:spPr bwMode="auto">
            <a:xfrm>
              <a:off x="22098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7" name="Rectangle 7"/>
            <p:cNvSpPr>
              <a:spLocks noChangeArrowheads="1"/>
            </p:cNvSpPr>
            <p:nvPr/>
          </p:nvSpPr>
          <p:spPr bwMode="auto">
            <a:xfrm>
              <a:off x="25146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8" name="Rectangle 8"/>
            <p:cNvSpPr>
              <a:spLocks noChangeArrowheads="1"/>
            </p:cNvSpPr>
            <p:nvPr/>
          </p:nvSpPr>
          <p:spPr bwMode="auto">
            <a:xfrm>
              <a:off x="28194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9" name="Rectangle 9"/>
            <p:cNvSpPr>
              <a:spLocks noChangeArrowheads="1"/>
            </p:cNvSpPr>
            <p:nvPr/>
          </p:nvSpPr>
          <p:spPr bwMode="auto">
            <a:xfrm>
              <a:off x="3124200" y="2286000"/>
              <a:ext cx="304800" cy="304800"/>
            </a:xfrm>
            <a:prstGeom prst="rect">
              <a:avLst/>
            </a:prstGeom>
            <a:solidFill>
              <a:srgbClr val="C0C0C0"/>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16</a:t>
              </a:r>
            </a:p>
          </p:txBody>
        </p:sp>
        <p:sp>
          <p:nvSpPr>
            <p:cNvPr id="10" name="Rectangle 10"/>
            <p:cNvSpPr>
              <a:spLocks noChangeArrowheads="1"/>
            </p:cNvSpPr>
            <p:nvPr/>
          </p:nvSpPr>
          <p:spPr bwMode="auto">
            <a:xfrm>
              <a:off x="3429000" y="2286000"/>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11" name="Rectangle 11"/>
            <p:cNvSpPr>
              <a:spLocks noChangeArrowheads="1"/>
            </p:cNvSpPr>
            <p:nvPr/>
          </p:nvSpPr>
          <p:spPr bwMode="auto">
            <a:xfrm>
              <a:off x="3733800" y="2286000"/>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12" name="Rectangle 12"/>
            <p:cNvSpPr>
              <a:spLocks noChangeArrowheads="1"/>
            </p:cNvSpPr>
            <p:nvPr/>
          </p:nvSpPr>
          <p:spPr bwMode="auto">
            <a:xfrm>
              <a:off x="4038600" y="2286000"/>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13" name="Rectangle 13"/>
            <p:cNvSpPr>
              <a:spLocks noChangeArrowheads="1"/>
            </p:cNvSpPr>
            <p:nvPr/>
          </p:nvSpPr>
          <p:spPr bwMode="auto">
            <a:xfrm>
              <a:off x="46482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14" name="Rectangle 14"/>
            <p:cNvSpPr>
              <a:spLocks noChangeArrowheads="1"/>
            </p:cNvSpPr>
            <p:nvPr/>
          </p:nvSpPr>
          <p:spPr bwMode="auto">
            <a:xfrm>
              <a:off x="49530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15" name="Rectangle 15"/>
            <p:cNvSpPr>
              <a:spLocks noChangeArrowheads="1"/>
            </p:cNvSpPr>
            <p:nvPr/>
          </p:nvSpPr>
          <p:spPr bwMode="auto">
            <a:xfrm>
              <a:off x="52578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16" name="Rectangle 16"/>
            <p:cNvSpPr>
              <a:spLocks noChangeArrowheads="1"/>
            </p:cNvSpPr>
            <p:nvPr/>
          </p:nvSpPr>
          <p:spPr bwMode="auto">
            <a:xfrm>
              <a:off x="55626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17" name="Rectangle 17"/>
            <p:cNvSpPr>
              <a:spLocks noChangeArrowheads="1"/>
            </p:cNvSpPr>
            <p:nvPr/>
          </p:nvSpPr>
          <p:spPr bwMode="auto">
            <a:xfrm>
              <a:off x="58674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18" name="Rectangle 18"/>
            <p:cNvSpPr>
              <a:spLocks noChangeArrowheads="1"/>
            </p:cNvSpPr>
            <p:nvPr/>
          </p:nvSpPr>
          <p:spPr bwMode="auto">
            <a:xfrm>
              <a:off x="6172200" y="2286000"/>
              <a:ext cx="304800" cy="304800"/>
            </a:xfrm>
            <a:prstGeom prst="rect">
              <a:avLst/>
            </a:prstGeom>
            <a:solidFill>
              <a:srgbClr val="C0C0C0"/>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8</a:t>
              </a:r>
            </a:p>
          </p:txBody>
        </p:sp>
        <p:sp>
          <p:nvSpPr>
            <p:cNvPr id="19" name="Rectangle 19"/>
            <p:cNvSpPr>
              <a:spLocks noChangeArrowheads="1"/>
            </p:cNvSpPr>
            <p:nvPr/>
          </p:nvSpPr>
          <p:spPr bwMode="auto">
            <a:xfrm>
              <a:off x="6477000" y="2286000"/>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20" name="Rectangle 20"/>
            <p:cNvSpPr>
              <a:spLocks noChangeArrowheads="1"/>
            </p:cNvSpPr>
            <p:nvPr/>
          </p:nvSpPr>
          <p:spPr bwMode="auto">
            <a:xfrm>
              <a:off x="4343400" y="22860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24</a:t>
              </a:r>
            </a:p>
          </p:txBody>
        </p:sp>
      </p:grpSp>
      <p:grpSp>
        <p:nvGrpSpPr>
          <p:cNvPr id="49" name="Group 48">
            <a:extLst>
              <a:ext uri="{FF2B5EF4-FFF2-40B4-BE49-F238E27FC236}">
                <a16:creationId xmlns:a16="http://schemas.microsoft.com/office/drawing/2014/main" id="{70F8F6ED-7D49-EE42-893E-B26BC1F0827C}"/>
              </a:ext>
            </a:extLst>
          </p:cNvPr>
          <p:cNvGrpSpPr/>
          <p:nvPr/>
        </p:nvGrpSpPr>
        <p:grpSpPr>
          <a:xfrm>
            <a:off x="1752600" y="2201562"/>
            <a:ext cx="4572000" cy="228600"/>
            <a:chOff x="1752600" y="2049162"/>
            <a:chExt cx="4572000" cy="228600"/>
          </a:xfrm>
        </p:grpSpPr>
        <p:sp>
          <p:nvSpPr>
            <p:cNvPr id="21" name="Freeform 39"/>
            <p:cNvSpPr>
              <a:spLocks/>
            </p:cNvSpPr>
            <p:nvPr/>
          </p:nvSpPr>
          <p:spPr bwMode="auto">
            <a:xfrm>
              <a:off x="1752600" y="2049162"/>
              <a:ext cx="1524000" cy="228600"/>
            </a:xfrm>
            <a:custGeom>
              <a:avLst/>
              <a:gdLst/>
              <a:ahLst/>
              <a:cxnLst>
                <a:cxn ang="0">
                  <a:pos x="0" y="144"/>
                </a:cxn>
                <a:cxn ang="0">
                  <a:pos x="528" y="0"/>
                </a:cxn>
                <a:cxn ang="0">
                  <a:pos x="960" y="144"/>
                </a:cxn>
              </a:cxnLst>
              <a:rect l="0" t="0" r="r" b="b"/>
              <a:pathLst>
                <a:path w="960" h="144">
                  <a:moveTo>
                    <a:pt x="0" y="144"/>
                  </a:moveTo>
                  <a:cubicBezTo>
                    <a:pt x="184" y="72"/>
                    <a:pt x="368" y="0"/>
                    <a:pt x="528" y="0"/>
                  </a:cubicBezTo>
                  <a:cubicBezTo>
                    <a:pt x="688" y="0"/>
                    <a:pt x="824" y="72"/>
                    <a:pt x="960" y="144"/>
                  </a:cubicBezTo>
                </a:path>
              </a:pathLst>
            </a:custGeom>
            <a:noFill/>
            <a:ln w="25560">
              <a:solidFill>
                <a:schemeClr val="tx1"/>
              </a:solidFill>
              <a:round/>
              <a:headEnd/>
              <a:tailEnd type="triangle" w="med" len="med"/>
            </a:ln>
            <a:effectLst/>
          </p:spPr>
          <p:txBody>
            <a:bodyPr wrap="none" anchor="ctr"/>
            <a:lstStyle/>
            <a:p>
              <a:endParaRPr lang="en-US"/>
            </a:p>
          </p:txBody>
        </p:sp>
        <p:sp>
          <p:nvSpPr>
            <p:cNvPr id="22" name="Freeform 40"/>
            <p:cNvSpPr>
              <a:spLocks/>
            </p:cNvSpPr>
            <p:nvPr/>
          </p:nvSpPr>
          <p:spPr bwMode="auto">
            <a:xfrm>
              <a:off x="3276600" y="2049162"/>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a:p>
          </p:txBody>
        </p:sp>
        <p:sp>
          <p:nvSpPr>
            <p:cNvPr id="23" name="Freeform 41"/>
            <p:cNvSpPr>
              <a:spLocks/>
            </p:cNvSpPr>
            <p:nvPr/>
          </p:nvSpPr>
          <p:spPr bwMode="auto">
            <a:xfrm>
              <a:off x="4495800" y="2049162"/>
              <a:ext cx="1828800" cy="228600"/>
            </a:xfrm>
            <a:custGeom>
              <a:avLst/>
              <a:gdLst/>
              <a:ahLst/>
              <a:cxnLst>
                <a:cxn ang="0">
                  <a:pos x="0" y="144"/>
                </a:cxn>
                <a:cxn ang="0">
                  <a:pos x="576" y="0"/>
                </a:cxn>
                <a:cxn ang="0">
                  <a:pos x="1152" y="144"/>
                </a:cxn>
              </a:cxnLst>
              <a:rect l="0" t="0" r="r" b="b"/>
              <a:pathLst>
                <a:path w="1152" h="144">
                  <a:moveTo>
                    <a:pt x="0" y="144"/>
                  </a:moveTo>
                  <a:cubicBezTo>
                    <a:pt x="192" y="72"/>
                    <a:pt x="384" y="0"/>
                    <a:pt x="576" y="0"/>
                  </a:cubicBezTo>
                  <a:cubicBezTo>
                    <a:pt x="768" y="0"/>
                    <a:pt x="960" y="72"/>
                    <a:pt x="1152" y="144"/>
                  </a:cubicBezTo>
                </a:path>
              </a:pathLst>
            </a:custGeom>
            <a:noFill/>
            <a:ln w="25560">
              <a:solidFill>
                <a:schemeClr val="tx1"/>
              </a:solidFill>
              <a:round/>
              <a:headEnd/>
              <a:tailEnd type="triangle" w="med" len="med"/>
            </a:ln>
            <a:effectLst/>
          </p:spPr>
          <p:txBody>
            <a:bodyPr wrap="none" anchor="ctr"/>
            <a:lstStyle/>
            <a:p>
              <a:endParaRPr lang="en-US"/>
            </a:p>
          </p:txBody>
        </p:sp>
      </p:grpSp>
    </p:spTree>
    <p:extLst>
      <p:ext uri="{BB962C8B-B14F-4D97-AF65-F5344CB8AC3E}">
        <p14:creationId xmlns:p14="http://schemas.microsoft.com/office/powerpoint/2010/main" val="3404223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Method 1: Implicit List</a:t>
            </a:r>
          </a:p>
        </p:txBody>
      </p:sp>
      <p:sp>
        <p:nvSpPr>
          <p:cNvPr id="20482" name="Rectangle 2"/>
          <p:cNvSpPr>
            <a:spLocks noGrp="1" noChangeArrowheads="1"/>
          </p:cNvSpPr>
          <p:nvPr>
            <p:ph idx="1"/>
          </p:nvPr>
        </p:nvSpPr>
        <p:spPr>
          <a:ln/>
        </p:spPr>
        <p:txBody>
          <a:bodyPr>
            <a:normAutofit/>
          </a:bodyPr>
          <a:lstStyle/>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For each block we need both size and allocation status</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Could store this information in two </a:t>
            </a:r>
            <a:r>
              <a:rPr lang="en-GB" dirty="0" err="1"/>
              <a:t>ints</a:t>
            </a:r>
            <a:r>
              <a:rPr lang="en-GB" dirty="0"/>
              <a:t>: wasteful!</a:t>
            </a:r>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Standard trick</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If blocks are aligned, some low-order address bits are always 0</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Instead of storing an always-0 bit, use it as an allocated/free flag</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When reading size word, must mask out this bit</a:t>
            </a:r>
          </a:p>
        </p:txBody>
      </p:sp>
      <p:sp>
        <p:nvSpPr>
          <p:cNvPr id="28" name="Text Box 5"/>
          <p:cNvSpPr txBox="1">
            <a:spLocks noChangeArrowheads="1"/>
          </p:cNvSpPr>
          <p:nvPr/>
        </p:nvSpPr>
        <p:spPr bwMode="auto">
          <a:xfrm>
            <a:off x="821724" y="4707924"/>
            <a:ext cx="1623435" cy="999377"/>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a:solidFill>
                  <a:schemeClr val="tx1">
                    <a:lumMod val="50000"/>
                    <a:lumOff val="50000"/>
                  </a:schemeClr>
                </a:solidFill>
                <a:latin typeface="Calibri" pitchFamily="34" charset="0"/>
              </a:rPr>
              <a:t>Format of</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a:solidFill>
                  <a:schemeClr val="tx1">
                    <a:lumMod val="50000"/>
                    <a:lumOff val="50000"/>
                  </a:schemeClr>
                </a:solidFill>
                <a:latin typeface="Calibri" pitchFamily="34" charset="0"/>
              </a:rPr>
              <a:t>allocated and</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a:solidFill>
                  <a:schemeClr val="tx1">
                    <a:lumMod val="50000"/>
                    <a:lumOff val="50000"/>
                  </a:schemeClr>
                </a:solidFill>
                <a:latin typeface="Calibri" pitchFamily="34" charset="0"/>
              </a:rPr>
              <a:t>free blocks</a:t>
            </a:r>
          </a:p>
        </p:txBody>
      </p:sp>
      <p:sp>
        <p:nvSpPr>
          <p:cNvPr id="30" name="Text Box 7"/>
          <p:cNvSpPr txBox="1">
            <a:spLocks noChangeArrowheads="1"/>
          </p:cNvSpPr>
          <p:nvPr/>
        </p:nvSpPr>
        <p:spPr bwMode="auto">
          <a:xfrm>
            <a:off x="4801205" y="4759724"/>
            <a:ext cx="2329397" cy="1059650"/>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Payload: application data</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(allocated blocks only)</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grpSp>
        <p:nvGrpSpPr>
          <p:cNvPr id="9" name="Group 8">
            <a:extLst>
              <a:ext uri="{FF2B5EF4-FFF2-40B4-BE49-F238E27FC236}">
                <a16:creationId xmlns:a16="http://schemas.microsoft.com/office/drawing/2014/main" id="{38F2350D-9855-E1E4-17C8-5BA336433AC4}"/>
              </a:ext>
            </a:extLst>
          </p:cNvPr>
          <p:cNvGrpSpPr/>
          <p:nvPr/>
        </p:nvGrpSpPr>
        <p:grpSpPr>
          <a:xfrm>
            <a:off x="2966910" y="3962400"/>
            <a:ext cx="1681616" cy="2349500"/>
            <a:chOff x="2966910" y="3962400"/>
            <a:chExt cx="1681616" cy="2349500"/>
          </a:xfrm>
        </p:grpSpPr>
        <p:sp>
          <p:nvSpPr>
            <p:cNvPr id="26" name="Rectangle 3"/>
            <p:cNvSpPr>
              <a:spLocks noChangeArrowheads="1"/>
            </p:cNvSpPr>
            <p:nvPr/>
          </p:nvSpPr>
          <p:spPr bwMode="auto">
            <a:xfrm>
              <a:off x="2972126" y="5930900"/>
              <a:ext cx="1370012" cy="38100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Size</a:t>
              </a:r>
            </a:p>
          </p:txBody>
        </p:sp>
        <p:sp>
          <p:nvSpPr>
            <p:cNvPr id="29" name="Rectangle 6"/>
            <p:cNvSpPr>
              <a:spLocks noChangeArrowheads="1"/>
            </p:cNvSpPr>
            <p:nvPr/>
          </p:nvSpPr>
          <p:spPr bwMode="auto">
            <a:xfrm>
              <a:off x="2971800" y="4648200"/>
              <a:ext cx="1676400" cy="1285875"/>
            </a:xfrm>
            <a:prstGeom prst="rect">
              <a:avLst/>
            </a:prstGeom>
            <a:solidFill>
              <a:schemeClr val="accent6"/>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Payload</a:t>
              </a:r>
            </a:p>
          </p:txBody>
        </p:sp>
        <p:sp>
          <p:nvSpPr>
            <p:cNvPr id="31" name="Rectangle 8"/>
            <p:cNvSpPr>
              <a:spLocks noChangeArrowheads="1"/>
            </p:cNvSpPr>
            <p:nvPr/>
          </p:nvSpPr>
          <p:spPr bwMode="auto">
            <a:xfrm>
              <a:off x="4343726" y="5930900"/>
              <a:ext cx="304800" cy="381000"/>
            </a:xfrm>
            <a:prstGeom prst="rect">
              <a:avLst/>
            </a:prstGeom>
            <a:solidFill>
              <a:srgbClr val="EBAFA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a</a:t>
              </a:r>
            </a:p>
          </p:txBody>
        </p:sp>
        <p:sp>
          <p:nvSpPr>
            <p:cNvPr id="32" name="Rectangle 9"/>
            <p:cNvSpPr>
              <a:spLocks noChangeArrowheads="1"/>
            </p:cNvSpPr>
            <p:nvPr/>
          </p:nvSpPr>
          <p:spPr bwMode="auto">
            <a:xfrm>
              <a:off x="2966910" y="3962400"/>
              <a:ext cx="1676400" cy="685800"/>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Optional</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padding</a:t>
              </a:r>
            </a:p>
          </p:txBody>
        </p:sp>
      </p:grpSp>
      <p:sp>
        <p:nvSpPr>
          <p:cNvPr id="2" name="AutoShape 8">
            <a:extLst>
              <a:ext uri="{FF2B5EF4-FFF2-40B4-BE49-F238E27FC236}">
                <a16:creationId xmlns:a16="http://schemas.microsoft.com/office/drawing/2014/main" id="{57DC6F23-8CA9-1F6A-865C-281C4CC60AFF}"/>
              </a:ext>
            </a:extLst>
          </p:cNvPr>
          <p:cNvSpPr>
            <a:spLocks/>
          </p:cNvSpPr>
          <p:nvPr/>
        </p:nvSpPr>
        <p:spPr bwMode="auto">
          <a:xfrm rot="10800000" flipH="1">
            <a:off x="4638419" y="5930897"/>
            <a:ext cx="163445" cy="381002"/>
          </a:xfrm>
          <a:prstGeom prst="rightBrace">
            <a:avLst>
              <a:gd name="adj1" fmla="val 118750"/>
              <a:gd name="adj2" fmla="val 50000"/>
            </a:avLst>
          </a:prstGeom>
          <a:noFill/>
          <a:ln w="12700">
            <a:solidFill>
              <a:schemeClr val="tx1"/>
            </a:solidFill>
            <a:miter lim="800000"/>
            <a:headEnd/>
            <a:tailEnd/>
          </a:ln>
          <a:effectLst/>
        </p:spPr>
        <p:txBody>
          <a:bodyPr wrap="none" anchor="ctr"/>
          <a:lstStyle/>
          <a:p>
            <a:endParaRPr lang="en-US"/>
          </a:p>
        </p:txBody>
      </p:sp>
      <p:sp>
        <p:nvSpPr>
          <p:cNvPr id="3" name="Text Box 4">
            <a:extLst>
              <a:ext uri="{FF2B5EF4-FFF2-40B4-BE49-F238E27FC236}">
                <a16:creationId xmlns:a16="http://schemas.microsoft.com/office/drawing/2014/main" id="{1EE2D13A-8F84-F4FC-5BFC-82AE9203D4E6}"/>
              </a:ext>
            </a:extLst>
          </p:cNvPr>
          <p:cNvSpPr txBox="1">
            <a:spLocks noChangeArrowheads="1"/>
          </p:cNvSpPr>
          <p:nvPr/>
        </p:nvSpPr>
        <p:spPr bwMode="auto">
          <a:xfrm>
            <a:off x="4801205" y="5930897"/>
            <a:ext cx="967870" cy="577082"/>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Header</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(4 bytes) </a:t>
            </a:r>
          </a:p>
        </p:txBody>
      </p:sp>
      <p:sp>
        <p:nvSpPr>
          <p:cNvPr id="5" name="TextBox 4">
            <a:extLst>
              <a:ext uri="{FF2B5EF4-FFF2-40B4-BE49-F238E27FC236}">
                <a16:creationId xmlns:a16="http://schemas.microsoft.com/office/drawing/2014/main" id="{BF4D59A0-0E9A-4DE9-E75F-309C0A889796}"/>
              </a:ext>
            </a:extLst>
          </p:cNvPr>
          <p:cNvSpPr txBox="1"/>
          <p:nvPr/>
        </p:nvSpPr>
        <p:spPr>
          <a:xfrm>
            <a:off x="6008756" y="5638800"/>
            <a:ext cx="3119672" cy="1314014"/>
          </a:xfrm>
          <a:prstGeom prst="rect">
            <a:avLst/>
          </a:prstGeom>
          <a:noFill/>
        </p:spPr>
        <p:txBody>
          <a:bodyPr wrap="square">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dirty="0">
                <a:latin typeface="Calibri" pitchFamily="34" charset="0"/>
              </a:rPr>
              <a:t>Size: total block size (</a:t>
            </a:r>
            <a:r>
              <a:rPr lang="en-GB" b="1" dirty="0" err="1">
                <a:latin typeface="Calibri" pitchFamily="34" charset="0"/>
              </a:rPr>
              <a:t>incl</a:t>
            </a:r>
            <a:r>
              <a:rPr lang="en-GB" b="1" dirty="0">
                <a:latin typeface="Calibri" pitchFamily="34" charset="0"/>
              </a:rPr>
              <a:t> header + padding)</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900" b="1" dirty="0">
              <a:latin typeface="Calibri" pitchFamily="34" charset="0"/>
            </a:endParaRP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a = 1: Allocated block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alibri" pitchFamily="34" charset="0"/>
              </a:rPr>
              <a:t>a = 0: Free block</a:t>
            </a:r>
            <a:endParaRPr lang="en-GB" sz="900" b="1" dirty="0">
              <a:latin typeface="Calibri" pitchFamily="34" charset="0"/>
            </a:endParaRPr>
          </a:p>
        </p:txBody>
      </p:sp>
      <p:grpSp>
        <p:nvGrpSpPr>
          <p:cNvPr id="10" name="Group 9">
            <a:extLst>
              <a:ext uri="{FF2B5EF4-FFF2-40B4-BE49-F238E27FC236}">
                <a16:creationId xmlns:a16="http://schemas.microsoft.com/office/drawing/2014/main" id="{B4A775E1-9EE6-3622-0703-C4385E7C36C0}"/>
              </a:ext>
            </a:extLst>
          </p:cNvPr>
          <p:cNvGrpSpPr/>
          <p:nvPr/>
        </p:nvGrpSpPr>
        <p:grpSpPr>
          <a:xfrm>
            <a:off x="2488492" y="3962400"/>
            <a:ext cx="335800" cy="2349500"/>
            <a:chOff x="2488492" y="3962400"/>
            <a:chExt cx="335800" cy="2349500"/>
          </a:xfrm>
        </p:grpSpPr>
        <p:cxnSp>
          <p:nvCxnSpPr>
            <p:cNvPr id="7" name="Straight Arrow Connector 6">
              <a:extLst>
                <a:ext uri="{FF2B5EF4-FFF2-40B4-BE49-F238E27FC236}">
                  <a16:creationId xmlns:a16="http://schemas.microsoft.com/office/drawing/2014/main" id="{32A89440-6541-CC1A-107C-5391DB1FD679}"/>
                </a:ext>
              </a:extLst>
            </p:cNvPr>
            <p:cNvCxnSpPr/>
            <p:nvPr/>
          </p:nvCxnSpPr>
          <p:spPr>
            <a:xfrm flipV="1">
              <a:off x="2824292" y="3962400"/>
              <a:ext cx="0" cy="234950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8" name="Text Box 4">
              <a:extLst>
                <a:ext uri="{FF2B5EF4-FFF2-40B4-BE49-F238E27FC236}">
                  <a16:creationId xmlns:a16="http://schemas.microsoft.com/office/drawing/2014/main" id="{80F12FF0-4F57-4D74-E79D-33BEF034C64E}"/>
                </a:ext>
              </a:extLst>
            </p:cNvPr>
            <p:cNvSpPr txBox="1">
              <a:spLocks noChangeArrowheads="1"/>
            </p:cNvSpPr>
            <p:nvPr/>
          </p:nvSpPr>
          <p:spPr bwMode="auto">
            <a:xfrm rot="16200000">
              <a:off x="2131451" y="4969250"/>
              <a:ext cx="1049881" cy="335799"/>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Addresses</a:t>
              </a:r>
            </a:p>
          </p:txBody>
        </p:sp>
      </p:grpSp>
    </p:spTree>
    <p:extLst>
      <p:ext uri="{BB962C8B-B14F-4D97-AF65-F5344CB8AC3E}">
        <p14:creationId xmlns:p14="http://schemas.microsoft.com/office/powerpoint/2010/main" val="201656677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48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48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482">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1"/>
      <p:bldP spid="30" grpId="1"/>
      <p:bldP spid="2" grpId="1" animBg="1"/>
      <p:bldP spid="3" grpId="1"/>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09601C-17EA-AAEF-1567-E0CC699FBE7D}"/>
            </a:ext>
          </a:extLst>
        </p:cNvPr>
        <p:cNvGrpSpPr/>
        <p:nvPr/>
      </p:nvGrpSpPr>
      <p:grpSpPr>
        <a:xfrm>
          <a:off x="0" y="0"/>
          <a:ext cx="0" cy="0"/>
          <a:chOff x="0" y="0"/>
          <a:chExt cx="0" cy="0"/>
        </a:xfrm>
      </p:grpSpPr>
      <p:sp>
        <p:nvSpPr>
          <p:cNvPr id="42" name="Rectangle 41">
            <a:extLst>
              <a:ext uri="{FF2B5EF4-FFF2-40B4-BE49-F238E27FC236}">
                <a16:creationId xmlns:a16="http://schemas.microsoft.com/office/drawing/2014/main" id="{838070CF-2C46-04FC-C26A-6FC8D33108C5}"/>
              </a:ext>
            </a:extLst>
          </p:cNvPr>
          <p:cNvSpPr/>
          <p:nvPr/>
        </p:nvSpPr>
        <p:spPr bwMode="auto">
          <a:xfrm>
            <a:off x="396875" y="1197678"/>
            <a:ext cx="8061325" cy="1850322"/>
          </a:xfrm>
          <a:prstGeom prst="rect">
            <a:avLst/>
          </a:prstGeom>
          <a:noFill/>
          <a:ln w="12700" cap="flat" cmpd="sng" algn="ctr">
            <a:noFill/>
            <a:prstDash val="solid"/>
            <a:round/>
            <a:headEnd type="none" w="med" len="med"/>
            <a:tailEnd type="arrow" w="med" len="med"/>
          </a:ln>
          <a:effectLst/>
        </p:spPr>
        <p:txBody>
          <a:bodyPr rtlCol="0" anchor="ctr"/>
          <a:lstStyle/>
          <a:p>
            <a:pPr algn="ctr"/>
            <a:endParaRPr lang="en-US" sz="1600" dirty="0">
              <a:latin typeface="+mn-lt"/>
            </a:endParaRPr>
          </a:p>
        </p:txBody>
      </p:sp>
      <p:sp>
        <p:nvSpPr>
          <p:cNvPr id="2" name="Title 1">
            <a:extLst>
              <a:ext uri="{FF2B5EF4-FFF2-40B4-BE49-F238E27FC236}">
                <a16:creationId xmlns:a16="http://schemas.microsoft.com/office/drawing/2014/main" id="{AF969C14-E009-28A1-4256-270F07439394}"/>
              </a:ext>
            </a:extLst>
          </p:cNvPr>
          <p:cNvSpPr>
            <a:spLocks noGrp="1"/>
          </p:cNvSpPr>
          <p:nvPr>
            <p:ph type="title"/>
          </p:nvPr>
        </p:nvSpPr>
        <p:spPr/>
        <p:txBody>
          <a:bodyPr/>
          <a:lstStyle/>
          <a:p>
            <a:r>
              <a:rPr lang="en-US" dirty="0"/>
              <a:t>Keeping Track of Free Blocks</a:t>
            </a:r>
          </a:p>
        </p:txBody>
      </p:sp>
      <p:sp>
        <p:nvSpPr>
          <p:cNvPr id="3" name="Content Placeholder 2">
            <a:extLst>
              <a:ext uri="{FF2B5EF4-FFF2-40B4-BE49-F238E27FC236}">
                <a16:creationId xmlns:a16="http://schemas.microsoft.com/office/drawing/2014/main" id="{C86F1D61-B3C5-E9A2-5A88-75F83E0DABD3}"/>
              </a:ext>
            </a:extLst>
          </p:cNvPr>
          <p:cNvSpPr>
            <a:spLocks noGrp="1"/>
          </p:cNvSpPr>
          <p:nvPr>
            <p:ph idx="1"/>
          </p:nvPr>
        </p:nvSpPr>
        <p:spPr/>
        <p:txBody>
          <a:bodyPr>
            <a:normAutofit/>
          </a:bodyPr>
          <a:lstStyle/>
          <a:p>
            <a:r>
              <a:rPr lang="en-US" dirty="0"/>
              <a:t>Method 1: </a:t>
            </a:r>
            <a:r>
              <a:rPr lang="en-US" b="1" i="1" dirty="0">
                <a:solidFill>
                  <a:schemeClr val="accent1"/>
                </a:solidFill>
              </a:rPr>
              <a:t>Implicit list </a:t>
            </a:r>
            <a:r>
              <a:rPr lang="en-US" dirty="0"/>
              <a:t>using length—links all blocks</a:t>
            </a:r>
          </a:p>
          <a:p>
            <a:endParaRPr lang="en-US" dirty="0"/>
          </a:p>
          <a:p>
            <a:endParaRPr lang="en-US" dirty="0"/>
          </a:p>
          <a:p>
            <a:endParaRPr lang="en-US" dirty="0"/>
          </a:p>
        </p:txBody>
      </p:sp>
      <p:grpSp>
        <p:nvGrpSpPr>
          <p:cNvPr id="48" name="Group 47">
            <a:extLst>
              <a:ext uri="{FF2B5EF4-FFF2-40B4-BE49-F238E27FC236}">
                <a16:creationId xmlns:a16="http://schemas.microsoft.com/office/drawing/2014/main" id="{31FA9247-9642-F792-BEA5-C77CC462E96D}"/>
              </a:ext>
            </a:extLst>
          </p:cNvPr>
          <p:cNvGrpSpPr/>
          <p:nvPr/>
        </p:nvGrpSpPr>
        <p:grpSpPr>
          <a:xfrm>
            <a:off x="1600200" y="2438400"/>
            <a:ext cx="5181600" cy="304800"/>
            <a:chOff x="1600200" y="2286000"/>
            <a:chExt cx="5181600" cy="304800"/>
          </a:xfrm>
        </p:grpSpPr>
        <p:sp>
          <p:nvSpPr>
            <p:cNvPr id="4" name="Rectangle 4">
              <a:extLst>
                <a:ext uri="{FF2B5EF4-FFF2-40B4-BE49-F238E27FC236}">
                  <a16:creationId xmlns:a16="http://schemas.microsoft.com/office/drawing/2014/main" id="{301F5E8A-3378-0E85-15BB-1EFA86B2CB46}"/>
                </a:ext>
              </a:extLst>
            </p:cNvPr>
            <p:cNvSpPr>
              <a:spLocks noChangeArrowheads="1"/>
            </p:cNvSpPr>
            <p:nvPr/>
          </p:nvSpPr>
          <p:spPr bwMode="auto">
            <a:xfrm>
              <a:off x="1600200" y="22860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ourier New" pitchFamily="49" charset="0"/>
                </a:rPr>
                <a:t>20</a:t>
              </a:r>
            </a:p>
          </p:txBody>
        </p:sp>
        <p:sp>
          <p:nvSpPr>
            <p:cNvPr id="5" name="Rectangle 5">
              <a:extLst>
                <a:ext uri="{FF2B5EF4-FFF2-40B4-BE49-F238E27FC236}">
                  <a16:creationId xmlns:a16="http://schemas.microsoft.com/office/drawing/2014/main" id="{BADB8853-3672-D670-6866-7C7A9D839098}"/>
                </a:ext>
              </a:extLst>
            </p:cNvPr>
            <p:cNvSpPr>
              <a:spLocks noChangeArrowheads="1"/>
            </p:cNvSpPr>
            <p:nvPr/>
          </p:nvSpPr>
          <p:spPr bwMode="auto">
            <a:xfrm>
              <a:off x="19050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6" name="Rectangle 6">
              <a:extLst>
                <a:ext uri="{FF2B5EF4-FFF2-40B4-BE49-F238E27FC236}">
                  <a16:creationId xmlns:a16="http://schemas.microsoft.com/office/drawing/2014/main" id="{29EE5549-6B42-3C6C-5BBA-71306BE2A807}"/>
                </a:ext>
              </a:extLst>
            </p:cNvPr>
            <p:cNvSpPr>
              <a:spLocks noChangeArrowheads="1"/>
            </p:cNvSpPr>
            <p:nvPr/>
          </p:nvSpPr>
          <p:spPr bwMode="auto">
            <a:xfrm>
              <a:off x="22098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7" name="Rectangle 7">
              <a:extLst>
                <a:ext uri="{FF2B5EF4-FFF2-40B4-BE49-F238E27FC236}">
                  <a16:creationId xmlns:a16="http://schemas.microsoft.com/office/drawing/2014/main" id="{2E7C4F88-FEE0-3862-7B38-505FF418EC37}"/>
                </a:ext>
              </a:extLst>
            </p:cNvPr>
            <p:cNvSpPr>
              <a:spLocks noChangeArrowheads="1"/>
            </p:cNvSpPr>
            <p:nvPr/>
          </p:nvSpPr>
          <p:spPr bwMode="auto">
            <a:xfrm>
              <a:off x="25146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8" name="Rectangle 8">
              <a:extLst>
                <a:ext uri="{FF2B5EF4-FFF2-40B4-BE49-F238E27FC236}">
                  <a16:creationId xmlns:a16="http://schemas.microsoft.com/office/drawing/2014/main" id="{4C241A8A-E773-6BE6-BDE9-A734DE59CA0C}"/>
                </a:ext>
              </a:extLst>
            </p:cNvPr>
            <p:cNvSpPr>
              <a:spLocks noChangeArrowheads="1"/>
            </p:cNvSpPr>
            <p:nvPr/>
          </p:nvSpPr>
          <p:spPr bwMode="auto">
            <a:xfrm>
              <a:off x="28194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9" name="Rectangle 9">
              <a:extLst>
                <a:ext uri="{FF2B5EF4-FFF2-40B4-BE49-F238E27FC236}">
                  <a16:creationId xmlns:a16="http://schemas.microsoft.com/office/drawing/2014/main" id="{5CC1D574-1260-6FF4-B1DB-AEB5AEFE5D2E}"/>
                </a:ext>
              </a:extLst>
            </p:cNvPr>
            <p:cNvSpPr>
              <a:spLocks noChangeArrowheads="1"/>
            </p:cNvSpPr>
            <p:nvPr/>
          </p:nvSpPr>
          <p:spPr bwMode="auto">
            <a:xfrm>
              <a:off x="3124200" y="2286000"/>
              <a:ext cx="304800" cy="304800"/>
            </a:xfrm>
            <a:prstGeom prst="rect">
              <a:avLst/>
            </a:prstGeom>
            <a:solidFill>
              <a:srgbClr val="C0C0C0"/>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17</a:t>
              </a:r>
            </a:p>
          </p:txBody>
        </p:sp>
        <p:sp>
          <p:nvSpPr>
            <p:cNvPr id="10" name="Rectangle 10">
              <a:extLst>
                <a:ext uri="{FF2B5EF4-FFF2-40B4-BE49-F238E27FC236}">
                  <a16:creationId xmlns:a16="http://schemas.microsoft.com/office/drawing/2014/main" id="{167B7789-11ED-0DF2-CE60-05104C19E99A}"/>
                </a:ext>
              </a:extLst>
            </p:cNvPr>
            <p:cNvSpPr>
              <a:spLocks noChangeArrowheads="1"/>
            </p:cNvSpPr>
            <p:nvPr/>
          </p:nvSpPr>
          <p:spPr bwMode="auto">
            <a:xfrm>
              <a:off x="3429000" y="2286000"/>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11" name="Rectangle 11">
              <a:extLst>
                <a:ext uri="{FF2B5EF4-FFF2-40B4-BE49-F238E27FC236}">
                  <a16:creationId xmlns:a16="http://schemas.microsoft.com/office/drawing/2014/main" id="{847D1403-C916-14A4-BEB2-11F78938D089}"/>
                </a:ext>
              </a:extLst>
            </p:cNvPr>
            <p:cNvSpPr>
              <a:spLocks noChangeArrowheads="1"/>
            </p:cNvSpPr>
            <p:nvPr/>
          </p:nvSpPr>
          <p:spPr bwMode="auto">
            <a:xfrm>
              <a:off x="3733800" y="2286000"/>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12" name="Rectangle 12">
              <a:extLst>
                <a:ext uri="{FF2B5EF4-FFF2-40B4-BE49-F238E27FC236}">
                  <a16:creationId xmlns:a16="http://schemas.microsoft.com/office/drawing/2014/main" id="{8ECDF5EE-8BD7-D640-C593-E7092E420B4E}"/>
                </a:ext>
              </a:extLst>
            </p:cNvPr>
            <p:cNvSpPr>
              <a:spLocks noChangeArrowheads="1"/>
            </p:cNvSpPr>
            <p:nvPr/>
          </p:nvSpPr>
          <p:spPr bwMode="auto">
            <a:xfrm>
              <a:off x="4038600" y="2286000"/>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13" name="Rectangle 13">
              <a:extLst>
                <a:ext uri="{FF2B5EF4-FFF2-40B4-BE49-F238E27FC236}">
                  <a16:creationId xmlns:a16="http://schemas.microsoft.com/office/drawing/2014/main" id="{A55F2473-AF54-0828-4C00-480B74D0A56D}"/>
                </a:ext>
              </a:extLst>
            </p:cNvPr>
            <p:cNvSpPr>
              <a:spLocks noChangeArrowheads="1"/>
            </p:cNvSpPr>
            <p:nvPr/>
          </p:nvSpPr>
          <p:spPr bwMode="auto">
            <a:xfrm>
              <a:off x="46482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14" name="Rectangle 14">
              <a:extLst>
                <a:ext uri="{FF2B5EF4-FFF2-40B4-BE49-F238E27FC236}">
                  <a16:creationId xmlns:a16="http://schemas.microsoft.com/office/drawing/2014/main" id="{FF4F19B1-214B-9655-7CF6-017D6F38BA49}"/>
                </a:ext>
              </a:extLst>
            </p:cNvPr>
            <p:cNvSpPr>
              <a:spLocks noChangeArrowheads="1"/>
            </p:cNvSpPr>
            <p:nvPr/>
          </p:nvSpPr>
          <p:spPr bwMode="auto">
            <a:xfrm>
              <a:off x="49530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15" name="Rectangle 15">
              <a:extLst>
                <a:ext uri="{FF2B5EF4-FFF2-40B4-BE49-F238E27FC236}">
                  <a16:creationId xmlns:a16="http://schemas.microsoft.com/office/drawing/2014/main" id="{9D465E12-FA1C-CFD0-EB49-0E7165F08F8B}"/>
                </a:ext>
              </a:extLst>
            </p:cNvPr>
            <p:cNvSpPr>
              <a:spLocks noChangeArrowheads="1"/>
            </p:cNvSpPr>
            <p:nvPr/>
          </p:nvSpPr>
          <p:spPr bwMode="auto">
            <a:xfrm>
              <a:off x="52578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16" name="Rectangle 16">
              <a:extLst>
                <a:ext uri="{FF2B5EF4-FFF2-40B4-BE49-F238E27FC236}">
                  <a16:creationId xmlns:a16="http://schemas.microsoft.com/office/drawing/2014/main" id="{7907371E-861F-8BAD-B26A-1CDCC237C61F}"/>
                </a:ext>
              </a:extLst>
            </p:cNvPr>
            <p:cNvSpPr>
              <a:spLocks noChangeArrowheads="1"/>
            </p:cNvSpPr>
            <p:nvPr/>
          </p:nvSpPr>
          <p:spPr bwMode="auto">
            <a:xfrm>
              <a:off x="55626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17" name="Rectangle 17">
              <a:extLst>
                <a:ext uri="{FF2B5EF4-FFF2-40B4-BE49-F238E27FC236}">
                  <a16:creationId xmlns:a16="http://schemas.microsoft.com/office/drawing/2014/main" id="{E5A11023-96BA-02E3-D09B-34950928BE2D}"/>
                </a:ext>
              </a:extLst>
            </p:cNvPr>
            <p:cNvSpPr>
              <a:spLocks noChangeArrowheads="1"/>
            </p:cNvSpPr>
            <p:nvPr/>
          </p:nvSpPr>
          <p:spPr bwMode="auto">
            <a:xfrm>
              <a:off x="58674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18" name="Rectangle 18">
              <a:extLst>
                <a:ext uri="{FF2B5EF4-FFF2-40B4-BE49-F238E27FC236}">
                  <a16:creationId xmlns:a16="http://schemas.microsoft.com/office/drawing/2014/main" id="{DF0A255A-4E91-9FBA-AC92-2DF6BBDD28E7}"/>
                </a:ext>
              </a:extLst>
            </p:cNvPr>
            <p:cNvSpPr>
              <a:spLocks noChangeArrowheads="1"/>
            </p:cNvSpPr>
            <p:nvPr/>
          </p:nvSpPr>
          <p:spPr bwMode="auto">
            <a:xfrm>
              <a:off x="6172200" y="2286000"/>
              <a:ext cx="304800" cy="304800"/>
            </a:xfrm>
            <a:prstGeom prst="rect">
              <a:avLst/>
            </a:prstGeom>
            <a:solidFill>
              <a:srgbClr val="C0C0C0"/>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9</a:t>
              </a:r>
            </a:p>
          </p:txBody>
        </p:sp>
        <p:sp>
          <p:nvSpPr>
            <p:cNvPr id="19" name="Rectangle 19">
              <a:extLst>
                <a:ext uri="{FF2B5EF4-FFF2-40B4-BE49-F238E27FC236}">
                  <a16:creationId xmlns:a16="http://schemas.microsoft.com/office/drawing/2014/main" id="{AB6D50D5-9B8F-58C5-E80D-6E268FB8F015}"/>
                </a:ext>
              </a:extLst>
            </p:cNvPr>
            <p:cNvSpPr>
              <a:spLocks noChangeArrowheads="1"/>
            </p:cNvSpPr>
            <p:nvPr/>
          </p:nvSpPr>
          <p:spPr bwMode="auto">
            <a:xfrm>
              <a:off x="6477000" y="2286000"/>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20" name="Rectangle 20">
              <a:extLst>
                <a:ext uri="{FF2B5EF4-FFF2-40B4-BE49-F238E27FC236}">
                  <a16:creationId xmlns:a16="http://schemas.microsoft.com/office/drawing/2014/main" id="{0CEDCC54-5AF4-DD24-1862-2A8BE3D0293D}"/>
                </a:ext>
              </a:extLst>
            </p:cNvPr>
            <p:cNvSpPr>
              <a:spLocks noChangeArrowheads="1"/>
            </p:cNvSpPr>
            <p:nvPr/>
          </p:nvSpPr>
          <p:spPr bwMode="auto">
            <a:xfrm>
              <a:off x="4343400" y="22860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24</a:t>
              </a:r>
            </a:p>
          </p:txBody>
        </p:sp>
      </p:grpSp>
      <p:grpSp>
        <p:nvGrpSpPr>
          <p:cNvPr id="49" name="Group 48">
            <a:extLst>
              <a:ext uri="{FF2B5EF4-FFF2-40B4-BE49-F238E27FC236}">
                <a16:creationId xmlns:a16="http://schemas.microsoft.com/office/drawing/2014/main" id="{9877A9F4-F264-D46E-FC72-FDE9B70F4118}"/>
              </a:ext>
            </a:extLst>
          </p:cNvPr>
          <p:cNvGrpSpPr/>
          <p:nvPr/>
        </p:nvGrpSpPr>
        <p:grpSpPr>
          <a:xfrm>
            <a:off x="1752600" y="2201562"/>
            <a:ext cx="4572000" cy="228600"/>
            <a:chOff x="1752600" y="2049162"/>
            <a:chExt cx="4572000" cy="228600"/>
          </a:xfrm>
        </p:grpSpPr>
        <p:sp>
          <p:nvSpPr>
            <p:cNvPr id="21" name="Freeform 39">
              <a:extLst>
                <a:ext uri="{FF2B5EF4-FFF2-40B4-BE49-F238E27FC236}">
                  <a16:creationId xmlns:a16="http://schemas.microsoft.com/office/drawing/2014/main" id="{616F217A-0E2F-AF82-4BDA-D4971E1D7F02}"/>
                </a:ext>
              </a:extLst>
            </p:cNvPr>
            <p:cNvSpPr>
              <a:spLocks/>
            </p:cNvSpPr>
            <p:nvPr/>
          </p:nvSpPr>
          <p:spPr bwMode="auto">
            <a:xfrm>
              <a:off x="1752600" y="2049162"/>
              <a:ext cx="1524000" cy="228600"/>
            </a:xfrm>
            <a:custGeom>
              <a:avLst/>
              <a:gdLst/>
              <a:ahLst/>
              <a:cxnLst>
                <a:cxn ang="0">
                  <a:pos x="0" y="144"/>
                </a:cxn>
                <a:cxn ang="0">
                  <a:pos x="528" y="0"/>
                </a:cxn>
                <a:cxn ang="0">
                  <a:pos x="960" y="144"/>
                </a:cxn>
              </a:cxnLst>
              <a:rect l="0" t="0" r="r" b="b"/>
              <a:pathLst>
                <a:path w="960" h="144">
                  <a:moveTo>
                    <a:pt x="0" y="144"/>
                  </a:moveTo>
                  <a:cubicBezTo>
                    <a:pt x="184" y="72"/>
                    <a:pt x="368" y="0"/>
                    <a:pt x="528" y="0"/>
                  </a:cubicBezTo>
                  <a:cubicBezTo>
                    <a:pt x="688" y="0"/>
                    <a:pt x="824" y="72"/>
                    <a:pt x="960" y="144"/>
                  </a:cubicBezTo>
                </a:path>
              </a:pathLst>
            </a:custGeom>
            <a:noFill/>
            <a:ln w="25560">
              <a:solidFill>
                <a:schemeClr val="tx1"/>
              </a:solidFill>
              <a:round/>
              <a:headEnd/>
              <a:tailEnd type="triangle" w="med" len="med"/>
            </a:ln>
            <a:effectLst/>
          </p:spPr>
          <p:txBody>
            <a:bodyPr wrap="none" anchor="ctr"/>
            <a:lstStyle/>
            <a:p>
              <a:endParaRPr lang="en-US"/>
            </a:p>
          </p:txBody>
        </p:sp>
        <p:sp>
          <p:nvSpPr>
            <p:cNvPr id="22" name="Freeform 40">
              <a:extLst>
                <a:ext uri="{FF2B5EF4-FFF2-40B4-BE49-F238E27FC236}">
                  <a16:creationId xmlns:a16="http://schemas.microsoft.com/office/drawing/2014/main" id="{C3B87C1B-5F79-B71B-5619-EA1DE468362E}"/>
                </a:ext>
              </a:extLst>
            </p:cNvPr>
            <p:cNvSpPr>
              <a:spLocks/>
            </p:cNvSpPr>
            <p:nvPr/>
          </p:nvSpPr>
          <p:spPr bwMode="auto">
            <a:xfrm>
              <a:off x="3276600" y="2049162"/>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a:p>
          </p:txBody>
        </p:sp>
        <p:sp>
          <p:nvSpPr>
            <p:cNvPr id="23" name="Freeform 41">
              <a:extLst>
                <a:ext uri="{FF2B5EF4-FFF2-40B4-BE49-F238E27FC236}">
                  <a16:creationId xmlns:a16="http://schemas.microsoft.com/office/drawing/2014/main" id="{B4499CEB-F276-8BD9-0F9F-DAB710D72E5E}"/>
                </a:ext>
              </a:extLst>
            </p:cNvPr>
            <p:cNvSpPr>
              <a:spLocks/>
            </p:cNvSpPr>
            <p:nvPr/>
          </p:nvSpPr>
          <p:spPr bwMode="auto">
            <a:xfrm>
              <a:off x="4495800" y="2049162"/>
              <a:ext cx="1828800" cy="228600"/>
            </a:xfrm>
            <a:custGeom>
              <a:avLst/>
              <a:gdLst/>
              <a:ahLst/>
              <a:cxnLst>
                <a:cxn ang="0">
                  <a:pos x="0" y="144"/>
                </a:cxn>
                <a:cxn ang="0">
                  <a:pos x="576" y="0"/>
                </a:cxn>
                <a:cxn ang="0">
                  <a:pos x="1152" y="144"/>
                </a:cxn>
              </a:cxnLst>
              <a:rect l="0" t="0" r="r" b="b"/>
              <a:pathLst>
                <a:path w="1152" h="144">
                  <a:moveTo>
                    <a:pt x="0" y="144"/>
                  </a:moveTo>
                  <a:cubicBezTo>
                    <a:pt x="192" y="72"/>
                    <a:pt x="384" y="0"/>
                    <a:pt x="576" y="0"/>
                  </a:cubicBezTo>
                  <a:cubicBezTo>
                    <a:pt x="768" y="0"/>
                    <a:pt x="960" y="72"/>
                    <a:pt x="1152" y="144"/>
                  </a:cubicBezTo>
                </a:path>
              </a:pathLst>
            </a:custGeom>
            <a:noFill/>
            <a:ln w="25560">
              <a:solidFill>
                <a:schemeClr val="tx1"/>
              </a:solidFill>
              <a:round/>
              <a:headEnd/>
              <a:tailEnd type="triangle" w="med" len="med"/>
            </a:ln>
            <a:effectLst/>
          </p:spPr>
          <p:txBody>
            <a:bodyPr wrap="none" anchor="ctr"/>
            <a:lstStyle/>
            <a:p>
              <a:endParaRPr lang="en-US"/>
            </a:p>
          </p:txBody>
        </p:sp>
      </p:grpSp>
      <p:sp>
        <p:nvSpPr>
          <p:cNvPr id="24" name="TextBox 23">
            <a:extLst>
              <a:ext uri="{FF2B5EF4-FFF2-40B4-BE49-F238E27FC236}">
                <a16:creationId xmlns:a16="http://schemas.microsoft.com/office/drawing/2014/main" id="{5F2E1B05-5F8B-823F-0088-14DE226BB41E}"/>
              </a:ext>
            </a:extLst>
          </p:cNvPr>
          <p:cNvSpPr txBox="1"/>
          <p:nvPr/>
        </p:nvSpPr>
        <p:spPr>
          <a:xfrm>
            <a:off x="3853543" y="3001166"/>
            <a:ext cx="5292535" cy="1015663"/>
          </a:xfrm>
          <a:prstGeom prst="rect">
            <a:avLst/>
          </a:prstGeom>
          <a:noFill/>
        </p:spPr>
        <p:txBody>
          <a:bodyPr wrap="none" rtlCol="0">
            <a:spAutoFit/>
          </a:bodyPr>
          <a:lstStyle/>
          <a:p>
            <a:r>
              <a:rPr lang="en-US" sz="2000" dirty="0">
                <a:latin typeface="Calibri" pitchFamily="34" charset="0"/>
              </a:rPr>
              <a:t>Allocated blocks: shaded</a:t>
            </a:r>
          </a:p>
          <a:p>
            <a:r>
              <a:rPr lang="en-US" sz="2000" dirty="0">
                <a:latin typeface="Calibri" pitchFamily="34" charset="0"/>
              </a:rPr>
              <a:t>Free blocks: </a:t>
            </a:r>
            <a:r>
              <a:rPr lang="en-US" sz="2000" dirty="0" err="1">
                <a:latin typeface="Calibri" pitchFamily="34" charset="0"/>
              </a:rPr>
              <a:t>unshaded</a:t>
            </a:r>
            <a:endParaRPr lang="en-US" sz="2000" dirty="0">
              <a:latin typeface="Calibri" pitchFamily="34" charset="0"/>
            </a:endParaRPr>
          </a:p>
          <a:p>
            <a:r>
              <a:rPr lang="en-US" sz="2000" dirty="0">
                <a:latin typeface="Calibri" pitchFamily="34" charset="0"/>
              </a:rPr>
              <a:t>Headers: labeled with size in bytes/allocated bit</a:t>
            </a:r>
          </a:p>
        </p:txBody>
      </p:sp>
    </p:spTree>
    <p:extLst>
      <p:ext uri="{BB962C8B-B14F-4D97-AF65-F5344CB8AC3E}">
        <p14:creationId xmlns:p14="http://schemas.microsoft.com/office/powerpoint/2010/main" val="3443752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E7A4C-FC72-044C-A31D-2FE449269DFA}"/>
              </a:ext>
            </a:extLst>
          </p:cNvPr>
          <p:cNvSpPr>
            <a:spLocks noGrp="1"/>
          </p:cNvSpPr>
          <p:nvPr>
            <p:ph type="title"/>
          </p:nvPr>
        </p:nvSpPr>
        <p:spPr/>
        <p:txBody>
          <a:bodyPr>
            <a:normAutofit/>
          </a:bodyPr>
          <a:lstStyle/>
          <a:p>
            <a:r>
              <a:rPr lang="en-US" dirty="0"/>
              <a:t>Exercise: Block Headers</a:t>
            </a:r>
          </a:p>
        </p:txBody>
      </p:sp>
      <p:sp>
        <p:nvSpPr>
          <p:cNvPr id="3" name="Content Placeholder 2">
            <a:extLst>
              <a:ext uri="{FF2B5EF4-FFF2-40B4-BE49-F238E27FC236}">
                <a16:creationId xmlns:a16="http://schemas.microsoft.com/office/drawing/2014/main" id="{9AEB4885-BB5B-8043-A03B-4EB58B26AED5}"/>
              </a:ext>
            </a:extLst>
          </p:cNvPr>
          <p:cNvSpPr>
            <a:spLocks noGrp="1"/>
          </p:cNvSpPr>
          <p:nvPr>
            <p:ph idx="1"/>
          </p:nvPr>
        </p:nvSpPr>
        <p:spPr>
          <a:xfrm>
            <a:off x="457200" y="1600200"/>
            <a:ext cx="8686800" cy="4876800"/>
          </a:xfrm>
        </p:spPr>
        <p:txBody>
          <a:bodyPr/>
          <a:lstStyle/>
          <a:p>
            <a:r>
              <a:rPr lang="en-US" dirty="0"/>
              <a:t>Determine the block sizes and header values that would result from the following sequence of malloc requests. Assume that the allocator uses an implicit list implementation with the block format just described and maintains 8-byte alignment.</a:t>
            </a:r>
          </a:p>
        </p:txBody>
      </p:sp>
      <p:graphicFrame>
        <p:nvGraphicFramePr>
          <p:cNvPr id="4" name="Table 3">
            <a:extLst>
              <a:ext uri="{FF2B5EF4-FFF2-40B4-BE49-F238E27FC236}">
                <a16:creationId xmlns:a16="http://schemas.microsoft.com/office/drawing/2014/main" id="{DECD11FD-8548-4345-B0A4-547A7BA251D2}"/>
              </a:ext>
            </a:extLst>
          </p:cNvPr>
          <p:cNvGraphicFramePr>
            <a:graphicFrameLocks noGrp="1"/>
          </p:cNvGraphicFramePr>
          <p:nvPr>
            <p:extLst>
              <p:ext uri="{D42A27DB-BD31-4B8C-83A1-F6EECF244321}">
                <p14:modId xmlns:p14="http://schemas.microsoft.com/office/powerpoint/2010/main" val="2594286084"/>
              </p:ext>
            </p:extLst>
          </p:nvPr>
        </p:nvGraphicFramePr>
        <p:xfrm>
          <a:off x="510053" y="4038600"/>
          <a:ext cx="6324601" cy="1483360"/>
        </p:xfrm>
        <a:graphic>
          <a:graphicData uri="http://schemas.openxmlformats.org/drawingml/2006/table">
            <a:tbl>
              <a:tblPr firstRow="1" bandRow="1">
                <a:tableStyleId>{5C22544A-7EE6-4342-B048-85BDC9FD1C3A}</a:tableStyleId>
              </a:tblPr>
              <a:tblGrid>
                <a:gridCol w="1660208">
                  <a:extLst>
                    <a:ext uri="{9D8B030D-6E8A-4147-A177-3AD203B41FA5}">
                      <a16:colId xmlns:a16="http://schemas.microsoft.com/office/drawing/2014/main" val="4127386298"/>
                    </a:ext>
                  </a:extLst>
                </a:gridCol>
                <a:gridCol w="2371725">
                  <a:extLst>
                    <a:ext uri="{9D8B030D-6E8A-4147-A177-3AD203B41FA5}">
                      <a16:colId xmlns:a16="http://schemas.microsoft.com/office/drawing/2014/main" val="2622710890"/>
                    </a:ext>
                  </a:extLst>
                </a:gridCol>
                <a:gridCol w="2292668">
                  <a:extLst>
                    <a:ext uri="{9D8B030D-6E8A-4147-A177-3AD203B41FA5}">
                      <a16:colId xmlns:a16="http://schemas.microsoft.com/office/drawing/2014/main" val="1058800016"/>
                    </a:ext>
                  </a:extLst>
                </a:gridCol>
              </a:tblGrid>
              <a:tr h="370840">
                <a:tc>
                  <a:txBody>
                    <a:bodyPr/>
                    <a:lstStyle/>
                    <a:p>
                      <a:r>
                        <a:rPr lang="en-US" dirty="0"/>
                        <a:t>Request</a:t>
                      </a:r>
                    </a:p>
                  </a:txBody>
                  <a:tcPr/>
                </a:tc>
                <a:tc>
                  <a:txBody>
                    <a:bodyPr/>
                    <a:lstStyle/>
                    <a:p>
                      <a:r>
                        <a:rPr lang="en-US" dirty="0"/>
                        <a:t>Block size (decimal)</a:t>
                      </a:r>
                    </a:p>
                  </a:txBody>
                  <a:tcPr/>
                </a:tc>
                <a:tc>
                  <a:txBody>
                    <a:bodyPr/>
                    <a:lstStyle/>
                    <a:p>
                      <a:r>
                        <a:rPr lang="en-US" dirty="0"/>
                        <a:t>Block header (hex)</a:t>
                      </a:r>
                    </a:p>
                  </a:txBody>
                  <a:tcPr/>
                </a:tc>
                <a:extLst>
                  <a:ext uri="{0D108BD9-81ED-4DB2-BD59-A6C34878D82A}">
                    <a16:rowId xmlns:a16="http://schemas.microsoft.com/office/drawing/2014/main" val="78384079"/>
                  </a:ext>
                </a:extLst>
              </a:tr>
              <a:tr h="370840">
                <a:tc>
                  <a:txBody>
                    <a:bodyPr/>
                    <a:lstStyle/>
                    <a:p>
                      <a:r>
                        <a:rPr lang="en-US" dirty="0"/>
                        <a:t>malloc(1)</a:t>
                      </a:r>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729026084"/>
                  </a:ext>
                </a:extLst>
              </a:tr>
              <a:tr h="370840">
                <a:tc>
                  <a:txBody>
                    <a:bodyPr/>
                    <a:lstStyle/>
                    <a:p>
                      <a:r>
                        <a:rPr lang="en-US" dirty="0"/>
                        <a:t>malloc(5)</a:t>
                      </a:r>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891226381"/>
                  </a:ext>
                </a:extLst>
              </a:tr>
              <a:tr h="370840">
                <a:tc>
                  <a:txBody>
                    <a:bodyPr/>
                    <a:lstStyle/>
                    <a:p>
                      <a:r>
                        <a:rPr lang="en-US" dirty="0"/>
                        <a:t>malloc(12)</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4003789122"/>
                  </a:ext>
                </a:extLst>
              </a:tr>
            </a:tbl>
          </a:graphicData>
        </a:graphic>
      </p:graphicFrame>
      <p:sp>
        <p:nvSpPr>
          <p:cNvPr id="12" name="TextBox 11">
            <a:extLst>
              <a:ext uri="{FF2B5EF4-FFF2-40B4-BE49-F238E27FC236}">
                <a16:creationId xmlns:a16="http://schemas.microsoft.com/office/drawing/2014/main" id="{B7067C34-C732-0B42-9328-CD1F4AC88EA4}"/>
              </a:ext>
            </a:extLst>
          </p:cNvPr>
          <p:cNvSpPr txBox="1"/>
          <p:nvPr/>
        </p:nvSpPr>
        <p:spPr>
          <a:xfrm>
            <a:off x="3116094" y="4432300"/>
            <a:ext cx="312906" cy="369332"/>
          </a:xfrm>
          <a:prstGeom prst="rect">
            <a:avLst/>
          </a:prstGeom>
          <a:noFill/>
        </p:spPr>
        <p:txBody>
          <a:bodyPr wrap="none" rtlCol="0">
            <a:spAutoFit/>
          </a:bodyPr>
          <a:lstStyle/>
          <a:p>
            <a:r>
              <a:rPr lang="en-US" dirty="0"/>
              <a:t>8</a:t>
            </a:r>
          </a:p>
        </p:txBody>
      </p:sp>
      <p:sp>
        <p:nvSpPr>
          <p:cNvPr id="13" name="TextBox 12">
            <a:extLst>
              <a:ext uri="{FF2B5EF4-FFF2-40B4-BE49-F238E27FC236}">
                <a16:creationId xmlns:a16="http://schemas.microsoft.com/office/drawing/2014/main" id="{C80A9D59-1066-9E44-A225-8C7202AA433D}"/>
              </a:ext>
            </a:extLst>
          </p:cNvPr>
          <p:cNvSpPr txBox="1"/>
          <p:nvPr/>
        </p:nvSpPr>
        <p:spPr>
          <a:xfrm>
            <a:off x="4892767" y="4432300"/>
            <a:ext cx="1454244" cy="369332"/>
          </a:xfrm>
          <a:prstGeom prst="rect">
            <a:avLst/>
          </a:prstGeom>
          <a:noFill/>
        </p:spPr>
        <p:txBody>
          <a:bodyPr wrap="none" rtlCol="0">
            <a:spAutoFit/>
          </a:bodyPr>
          <a:lstStyle/>
          <a:p>
            <a:r>
              <a:rPr lang="en-US" dirty="0"/>
              <a:t>0x00000009</a:t>
            </a:r>
          </a:p>
        </p:txBody>
      </p:sp>
      <p:sp>
        <p:nvSpPr>
          <p:cNvPr id="14" name="TextBox 13">
            <a:extLst>
              <a:ext uri="{FF2B5EF4-FFF2-40B4-BE49-F238E27FC236}">
                <a16:creationId xmlns:a16="http://schemas.microsoft.com/office/drawing/2014/main" id="{3B1EB5EC-A7DA-B64E-9C10-BEE8B274C14B}"/>
              </a:ext>
            </a:extLst>
          </p:cNvPr>
          <p:cNvSpPr txBox="1"/>
          <p:nvPr/>
        </p:nvSpPr>
        <p:spPr>
          <a:xfrm>
            <a:off x="3054272" y="4826000"/>
            <a:ext cx="441146" cy="369332"/>
          </a:xfrm>
          <a:prstGeom prst="rect">
            <a:avLst/>
          </a:prstGeom>
          <a:noFill/>
        </p:spPr>
        <p:txBody>
          <a:bodyPr wrap="none" rtlCol="0">
            <a:spAutoFit/>
          </a:bodyPr>
          <a:lstStyle/>
          <a:p>
            <a:r>
              <a:rPr lang="en-US" dirty="0"/>
              <a:t>16</a:t>
            </a:r>
          </a:p>
        </p:txBody>
      </p:sp>
      <p:sp>
        <p:nvSpPr>
          <p:cNvPr id="15" name="TextBox 14">
            <a:extLst>
              <a:ext uri="{FF2B5EF4-FFF2-40B4-BE49-F238E27FC236}">
                <a16:creationId xmlns:a16="http://schemas.microsoft.com/office/drawing/2014/main" id="{D149086C-FB7D-C34B-A55D-630459911FBE}"/>
              </a:ext>
            </a:extLst>
          </p:cNvPr>
          <p:cNvSpPr txBox="1"/>
          <p:nvPr/>
        </p:nvSpPr>
        <p:spPr>
          <a:xfrm>
            <a:off x="4892767" y="4826000"/>
            <a:ext cx="1437125" cy="369332"/>
          </a:xfrm>
          <a:prstGeom prst="rect">
            <a:avLst/>
          </a:prstGeom>
          <a:noFill/>
        </p:spPr>
        <p:txBody>
          <a:bodyPr wrap="none" rtlCol="0">
            <a:spAutoFit/>
          </a:bodyPr>
          <a:lstStyle/>
          <a:p>
            <a:r>
              <a:rPr lang="en-US" dirty="0"/>
              <a:t>0x00000011</a:t>
            </a:r>
          </a:p>
        </p:txBody>
      </p:sp>
      <p:sp>
        <p:nvSpPr>
          <p:cNvPr id="16" name="TextBox 15">
            <a:extLst>
              <a:ext uri="{FF2B5EF4-FFF2-40B4-BE49-F238E27FC236}">
                <a16:creationId xmlns:a16="http://schemas.microsoft.com/office/drawing/2014/main" id="{AB2BA21F-E523-0541-9F76-E27E4635678A}"/>
              </a:ext>
            </a:extLst>
          </p:cNvPr>
          <p:cNvSpPr txBox="1"/>
          <p:nvPr/>
        </p:nvSpPr>
        <p:spPr>
          <a:xfrm>
            <a:off x="3054272" y="5174734"/>
            <a:ext cx="441146" cy="369332"/>
          </a:xfrm>
          <a:prstGeom prst="rect">
            <a:avLst/>
          </a:prstGeom>
          <a:noFill/>
        </p:spPr>
        <p:txBody>
          <a:bodyPr wrap="none" rtlCol="0">
            <a:spAutoFit/>
          </a:bodyPr>
          <a:lstStyle/>
          <a:p>
            <a:r>
              <a:rPr lang="en-US" dirty="0"/>
              <a:t>16</a:t>
            </a:r>
          </a:p>
        </p:txBody>
      </p:sp>
      <p:sp>
        <p:nvSpPr>
          <p:cNvPr id="17" name="TextBox 16">
            <a:extLst>
              <a:ext uri="{FF2B5EF4-FFF2-40B4-BE49-F238E27FC236}">
                <a16:creationId xmlns:a16="http://schemas.microsoft.com/office/drawing/2014/main" id="{D555C5CC-A2E3-6A44-B4A7-636E0D5D1D15}"/>
              </a:ext>
            </a:extLst>
          </p:cNvPr>
          <p:cNvSpPr txBox="1"/>
          <p:nvPr/>
        </p:nvSpPr>
        <p:spPr>
          <a:xfrm>
            <a:off x="4892767" y="5174734"/>
            <a:ext cx="1437125" cy="369332"/>
          </a:xfrm>
          <a:prstGeom prst="rect">
            <a:avLst/>
          </a:prstGeom>
          <a:noFill/>
        </p:spPr>
        <p:txBody>
          <a:bodyPr wrap="none" rtlCol="0">
            <a:spAutoFit/>
          </a:bodyPr>
          <a:lstStyle/>
          <a:p>
            <a:r>
              <a:rPr lang="en-US" dirty="0"/>
              <a:t>0x00000011</a:t>
            </a:r>
          </a:p>
        </p:txBody>
      </p:sp>
      <p:graphicFrame>
        <p:nvGraphicFramePr>
          <p:cNvPr id="8" name="Table 7">
            <a:extLst>
              <a:ext uri="{FF2B5EF4-FFF2-40B4-BE49-F238E27FC236}">
                <a16:creationId xmlns:a16="http://schemas.microsoft.com/office/drawing/2014/main" id="{98DE5464-0597-4AAA-B0AF-EE115411CD3B}"/>
              </a:ext>
            </a:extLst>
          </p:cNvPr>
          <p:cNvGraphicFramePr>
            <a:graphicFrameLocks noGrp="1"/>
          </p:cNvGraphicFramePr>
          <p:nvPr>
            <p:extLst>
              <p:ext uri="{D42A27DB-BD31-4B8C-83A1-F6EECF244321}">
                <p14:modId xmlns:p14="http://schemas.microsoft.com/office/powerpoint/2010/main" val="526235106"/>
              </p:ext>
            </p:extLst>
          </p:nvPr>
        </p:nvGraphicFramePr>
        <p:xfrm>
          <a:off x="508465" y="4045466"/>
          <a:ext cx="6324601" cy="1483360"/>
        </p:xfrm>
        <a:graphic>
          <a:graphicData uri="http://schemas.openxmlformats.org/drawingml/2006/table">
            <a:tbl>
              <a:tblPr firstRow="1" bandRow="1">
                <a:tableStyleId>{5C22544A-7EE6-4342-B048-85BDC9FD1C3A}</a:tableStyleId>
              </a:tblPr>
              <a:tblGrid>
                <a:gridCol w="1660208">
                  <a:extLst>
                    <a:ext uri="{9D8B030D-6E8A-4147-A177-3AD203B41FA5}">
                      <a16:colId xmlns:a16="http://schemas.microsoft.com/office/drawing/2014/main" val="4127386298"/>
                    </a:ext>
                  </a:extLst>
                </a:gridCol>
                <a:gridCol w="2371725">
                  <a:extLst>
                    <a:ext uri="{9D8B030D-6E8A-4147-A177-3AD203B41FA5}">
                      <a16:colId xmlns:a16="http://schemas.microsoft.com/office/drawing/2014/main" val="2622710890"/>
                    </a:ext>
                  </a:extLst>
                </a:gridCol>
                <a:gridCol w="2292668">
                  <a:extLst>
                    <a:ext uri="{9D8B030D-6E8A-4147-A177-3AD203B41FA5}">
                      <a16:colId xmlns:a16="http://schemas.microsoft.com/office/drawing/2014/main" val="1058800016"/>
                    </a:ext>
                  </a:extLst>
                </a:gridCol>
              </a:tblGrid>
              <a:tr h="370840">
                <a:tc>
                  <a:txBody>
                    <a:bodyPr/>
                    <a:lstStyle/>
                    <a:p>
                      <a:r>
                        <a:rPr lang="en-US" dirty="0"/>
                        <a:t>Request</a:t>
                      </a:r>
                    </a:p>
                  </a:txBody>
                  <a:tcPr/>
                </a:tc>
                <a:tc>
                  <a:txBody>
                    <a:bodyPr/>
                    <a:lstStyle/>
                    <a:p>
                      <a:r>
                        <a:rPr lang="en-US" dirty="0"/>
                        <a:t>Block size (decimal)</a:t>
                      </a:r>
                    </a:p>
                  </a:txBody>
                  <a:tcPr/>
                </a:tc>
                <a:tc>
                  <a:txBody>
                    <a:bodyPr/>
                    <a:lstStyle/>
                    <a:p>
                      <a:r>
                        <a:rPr lang="en-US" dirty="0"/>
                        <a:t>Block header (hex)</a:t>
                      </a:r>
                    </a:p>
                  </a:txBody>
                  <a:tcPr/>
                </a:tc>
                <a:extLst>
                  <a:ext uri="{0D108BD9-81ED-4DB2-BD59-A6C34878D82A}">
                    <a16:rowId xmlns:a16="http://schemas.microsoft.com/office/drawing/2014/main" val="78384079"/>
                  </a:ext>
                </a:extLst>
              </a:tr>
              <a:tr h="370840">
                <a:tc>
                  <a:txBody>
                    <a:bodyPr/>
                    <a:lstStyle/>
                    <a:p>
                      <a:r>
                        <a:rPr lang="en-US" dirty="0"/>
                        <a:t>malloc(1)</a:t>
                      </a:r>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729026084"/>
                  </a:ext>
                </a:extLst>
              </a:tr>
              <a:tr h="370840">
                <a:tc>
                  <a:txBody>
                    <a:bodyPr/>
                    <a:lstStyle/>
                    <a:p>
                      <a:r>
                        <a:rPr lang="en-US" dirty="0"/>
                        <a:t>malloc(5)</a:t>
                      </a:r>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891226381"/>
                  </a:ext>
                </a:extLst>
              </a:tr>
              <a:tr h="370840">
                <a:tc>
                  <a:txBody>
                    <a:bodyPr/>
                    <a:lstStyle/>
                    <a:p>
                      <a:r>
                        <a:rPr lang="en-US" dirty="0"/>
                        <a:t>malloc(12)</a:t>
                      </a:r>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4003789122"/>
                  </a:ext>
                </a:extLst>
              </a:tr>
            </a:tbl>
          </a:graphicData>
        </a:graphic>
      </p:graphicFrame>
      <p:grpSp>
        <p:nvGrpSpPr>
          <p:cNvPr id="18" name="Group 17">
            <a:extLst>
              <a:ext uri="{FF2B5EF4-FFF2-40B4-BE49-F238E27FC236}">
                <a16:creationId xmlns:a16="http://schemas.microsoft.com/office/drawing/2014/main" id="{C2C53E31-DAD1-D796-DBBD-783EB54114F6}"/>
              </a:ext>
            </a:extLst>
          </p:cNvPr>
          <p:cNvGrpSpPr/>
          <p:nvPr/>
        </p:nvGrpSpPr>
        <p:grpSpPr>
          <a:xfrm>
            <a:off x="7145137" y="3975100"/>
            <a:ext cx="1681616" cy="2349500"/>
            <a:chOff x="2966910" y="3962400"/>
            <a:chExt cx="1681616" cy="2349500"/>
          </a:xfrm>
        </p:grpSpPr>
        <p:sp>
          <p:nvSpPr>
            <p:cNvPr id="19" name="Rectangle 3">
              <a:extLst>
                <a:ext uri="{FF2B5EF4-FFF2-40B4-BE49-F238E27FC236}">
                  <a16:creationId xmlns:a16="http://schemas.microsoft.com/office/drawing/2014/main" id="{C827C28F-EC87-17BB-9065-A61F176B5C33}"/>
                </a:ext>
              </a:extLst>
            </p:cNvPr>
            <p:cNvSpPr>
              <a:spLocks noChangeArrowheads="1"/>
            </p:cNvSpPr>
            <p:nvPr/>
          </p:nvSpPr>
          <p:spPr bwMode="auto">
            <a:xfrm>
              <a:off x="2972126" y="5930900"/>
              <a:ext cx="1370012" cy="38100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Size</a:t>
              </a:r>
            </a:p>
          </p:txBody>
        </p:sp>
        <p:sp>
          <p:nvSpPr>
            <p:cNvPr id="20" name="Rectangle 6">
              <a:extLst>
                <a:ext uri="{FF2B5EF4-FFF2-40B4-BE49-F238E27FC236}">
                  <a16:creationId xmlns:a16="http://schemas.microsoft.com/office/drawing/2014/main" id="{162C3DA0-8C88-C001-C722-FBB61A1F36D9}"/>
                </a:ext>
              </a:extLst>
            </p:cNvPr>
            <p:cNvSpPr>
              <a:spLocks noChangeArrowheads="1"/>
            </p:cNvSpPr>
            <p:nvPr/>
          </p:nvSpPr>
          <p:spPr bwMode="auto">
            <a:xfrm>
              <a:off x="2971800" y="4648200"/>
              <a:ext cx="1676400" cy="1285875"/>
            </a:xfrm>
            <a:prstGeom prst="rect">
              <a:avLst/>
            </a:prstGeom>
            <a:solidFill>
              <a:schemeClr val="accent6"/>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Payload</a:t>
              </a:r>
            </a:p>
          </p:txBody>
        </p:sp>
        <p:sp>
          <p:nvSpPr>
            <p:cNvPr id="21" name="Rectangle 8">
              <a:extLst>
                <a:ext uri="{FF2B5EF4-FFF2-40B4-BE49-F238E27FC236}">
                  <a16:creationId xmlns:a16="http://schemas.microsoft.com/office/drawing/2014/main" id="{148849A2-B13D-4B48-B2A5-C6B8DACC443D}"/>
                </a:ext>
              </a:extLst>
            </p:cNvPr>
            <p:cNvSpPr>
              <a:spLocks noChangeArrowheads="1"/>
            </p:cNvSpPr>
            <p:nvPr/>
          </p:nvSpPr>
          <p:spPr bwMode="auto">
            <a:xfrm>
              <a:off x="4343726" y="5930900"/>
              <a:ext cx="304800" cy="381000"/>
            </a:xfrm>
            <a:prstGeom prst="rect">
              <a:avLst/>
            </a:prstGeom>
            <a:solidFill>
              <a:srgbClr val="EBAFA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a</a:t>
              </a:r>
            </a:p>
          </p:txBody>
        </p:sp>
        <p:sp>
          <p:nvSpPr>
            <p:cNvPr id="22" name="Rectangle 9">
              <a:extLst>
                <a:ext uri="{FF2B5EF4-FFF2-40B4-BE49-F238E27FC236}">
                  <a16:creationId xmlns:a16="http://schemas.microsoft.com/office/drawing/2014/main" id="{1964C83B-D254-40BF-884E-3E86B0807064}"/>
                </a:ext>
              </a:extLst>
            </p:cNvPr>
            <p:cNvSpPr>
              <a:spLocks noChangeArrowheads="1"/>
            </p:cNvSpPr>
            <p:nvPr/>
          </p:nvSpPr>
          <p:spPr bwMode="auto">
            <a:xfrm>
              <a:off x="2966910" y="3962400"/>
              <a:ext cx="1676400" cy="685800"/>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Optional</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padding</a:t>
              </a:r>
            </a:p>
          </p:txBody>
        </p:sp>
      </p:grpSp>
      <p:sp>
        <p:nvSpPr>
          <p:cNvPr id="23" name="AutoShape 8">
            <a:extLst>
              <a:ext uri="{FF2B5EF4-FFF2-40B4-BE49-F238E27FC236}">
                <a16:creationId xmlns:a16="http://schemas.microsoft.com/office/drawing/2014/main" id="{812FA9DC-A49C-7035-8E00-C764B4423F33}"/>
              </a:ext>
            </a:extLst>
          </p:cNvPr>
          <p:cNvSpPr>
            <a:spLocks/>
          </p:cNvSpPr>
          <p:nvPr/>
        </p:nvSpPr>
        <p:spPr bwMode="auto">
          <a:xfrm rot="10800000">
            <a:off x="7010399" y="5943600"/>
            <a:ext cx="134737" cy="381002"/>
          </a:xfrm>
          <a:prstGeom prst="rightBrace">
            <a:avLst>
              <a:gd name="adj1" fmla="val 118750"/>
              <a:gd name="adj2" fmla="val 50000"/>
            </a:avLst>
          </a:prstGeom>
          <a:noFill/>
          <a:ln w="12700">
            <a:solidFill>
              <a:schemeClr val="tx1"/>
            </a:solidFill>
            <a:miter lim="800000"/>
            <a:headEnd/>
            <a:tailEnd/>
          </a:ln>
          <a:effectLst/>
        </p:spPr>
        <p:txBody>
          <a:bodyPr wrap="none" anchor="ctr"/>
          <a:lstStyle/>
          <a:p>
            <a:endParaRPr lang="en-US"/>
          </a:p>
        </p:txBody>
      </p:sp>
      <p:sp>
        <p:nvSpPr>
          <p:cNvPr id="24" name="Text Box 4">
            <a:extLst>
              <a:ext uri="{FF2B5EF4-FFF2-40B4-BE49-F238E27FC236}">
                <a16:creationId xmlns:a16="http://schemas.microsoft.com/office/drawing/2014/main" id="{373DED8B-2ACA-9164-6F9B-AAE8EE01F539}"/>
              </a:ext>
            </a:extLst>
          </p:cNvPr>
          <p:cNvSpPr txBox="1">
            <a:spLocks noChangeArrowheads="1"/>
          </p:cNvSpPr>
          <p:nvPr/>
        </p:nvSpPr>
        <p:spPr bwMode="auto">
          <a:xfrm>
            <a:off x="6200509" y="5943600"/>
            <a:ext cx="921384" cy="577082"/>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Header</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(4 bytes)</a:t>
            </a:r>
          </a:p>
        </p:txBody>
      </p:sp>
    </p:spTree>
    <p:extLst>
      <p:ext uri="{BB962C8B-B14F-4D97-AF65-F5344CB8AC3E}">
        <p14:creationId xmlns:p14="http://schemas.microsoft.com/office/powerpoint/2010/main" val="3722145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8"/>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7" grpId="0"/>
      <p:bldP spid="23" grpId="0" animBg="1"/>
      <p:bldP spid="2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p:cNvSpPr/>
          <p:nvPr/>
        </p:nvSpPr>
        <p:spPr bwMode="auto">
          <a:xfrm>
            <a:off x="396875" y="1197678"/>
            <a:ext cx="8061325" cy="1850322"/>
          </a:xfrm>
          <a:prstGeom prst="rect">
            <a:avLst/>
          </a:prstGeom>
          <a:noFill/>
          <a:ln w="12700" cap="flat" cmpd="sng" algn="ctr">
            <a:noFill/>
            <a:prstDash val="solid"/>
            <a:round/>
            <a:headEnd type="none" w="med" len="med"/>
            <a:tailEnd type="arrow" w="med" len="med"/>
          </a:ln>
          <a:effectLst/>
        </p:spPr>
        <p:txBody>
          <a:bodyPr rtlCol="0" anchor="ctr"/>
          <a:lstStyle/>
          <a:p>
            <a:pPr algn="ctr"/>
            <a:endParaRPr lang="en-US" sz="1600" dirty="0">
              <a:latin typeface="+mn-lt"/>
            </a:endParaRPr>
          </a:p>
        </p:txBody>
      </p:sp>
      <p:sp>
        <p:nvSpPr>
          <p:cNvPr id="2" name="Title 1"/>
          <p:cNvSpPr>
            <a:spLocks noGrp="1"/>
          </p:cNvSpPr>
          <p:nvPr>
            <p:ph type="title"/>
          </p:nvPr>
        </p:nvSpPr>
        <p:spPr/>
        <p:txBody>
          <a:bodyPr/>
          <a:lstStyle/>
          <a:p>
            <a:r>
              <a:rPr lang="en-US" dirty="0"/>
              <a:t>Keeping Track of Free Blocks</a:t>
            </a:r>
          </a:p>
        </p:txBody>
      </p:sp>
      <p:sp>
        <p:nvSpPr>
          <p:cNvPr id="3" name="Content Placeholder 2"/>
          <p:cNvSpPr>
            <a:spLocks noGrp="1"/>
          </p:cNvSpPr>
          <p:nvPr>
            <p:ph idx="1"/>
          </p:nvPr>
        </p:nvSpPr>
        <p:spPr/>
        <p:txBody>
          <a:bodyPr>
            <a:normAutofit fontScale="92500" lnSpcReduction="10000"/>
          </a:bodyPr>
          <a:lstStyle/>
          <a:p>
            <a:r>
              <a:rPr lang="en-US" dirty="0"/>
              <a:t>Method 1: </a:t>
            </a:r>
            <a:r>
              <a:rPr lang="en-US" b="1" i="1" dirty="0">
                <a:solidFill>
                  <a:schemeClr val="accent1"/>
                </a:solidFill>
              </a:rPr>
              <a:t>Implicit list </a:t>
            </a:r>
            <a:r>
              <a:rPr lang="en-US" dirty="0"/>
              <a:t>using length—links all blocks</a:t>
            </a:r>
          </a:p>
          <a:p>
            <a:endParaRPr lang="en-US" dirty="0"/>
          </a:p>
          <a:p>
            <a:endParaRPr lang="en-US" dirty="0"/>
          </a:p>
          <a:p>
            <a:endParaRPr lang="en-US" dirty="0"/>
          </a:p>
          <a:p>
            <a:r>
              <a:rPr lang="en-US" dirty="0"/>
              <a:t>Method 2: </a:t>
            </a:r>
            <a:r>
              <a:rPr lang="en-GB" b="1" i="1" dirty="0">
                <a:solidFill>
                  <a:schemeClr val="accent1"/>
                </a:solidFill>
              </a:rPr>
              <a:t>Explicit list</a:t>
            </a:r>
            <a:r>
              <a:rPr lang="en-GB" b="1" dirty="0">
                <a:solidFill>
                  <a:schemeClr val="accent1"/>
                </a:solidFill>
              </a:rPr>
              <a:t> </a:t>
            </a:r>
            <a:r>
              <a:rPr lang="en-GB" dirty="0"/>
              <a:t>among the free blocks using pointers</a:t>
            </a:r>
          </a:p>
          <a:p>
            <a:endParaRPr lang="en-GB" dirty="0"/>
          </a:p>
          <a:p>
            <a:pPr>
              <a:lnSpc>
                <a:spcPct val="83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a:lnSpc>
                <a:spcPct val="83000"/>
              </a:lnSpc>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a:lnSpc>
                <a:spcPct val="83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Method 3: </a:t>
            </a:r>
            <a:r>
              <a:rPr lang="en-GB" b="1" i="1" dirty="0">
                <a:solidFill>
                  <a:schemeClr val="accent1"/>
                </a:solidFill>
              </a:rPr>
              <a:t>Segregated free list</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Different free lists for different size classes</a:t>
            </a:r>
            <a:endParaRPr lang="en-US" dirty="0"/>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US" dirty="0"/>
          </a:p>
          <a:p>
            <a:pPr>
              <a:lnSpc>
                <a:spcPct val="83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US" dirty="0"/>
              <a:t>Method 4: </a:t>
            </a:r>
            <a:r>
              <a:rPr lang="en-GB" b="1" i="1" dirty="0">
                <a:solidFill>
                  <a:schemeClr val="accent1"/>
                </a:solidFill>
              </a:rPr>
              <a:t>Blocks sorted by size</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Can use a balanced tree (e.g. Red-Black tree) with pointers within each free block, and the length used as a key</a:t>
            </a:r>
          </a:p>
        </p:txBody>
      </p:sp>
      <p:grpSp>
        <p:nvGrpSpPr>
          <p:cNvPr id="48" name="Group 47">
            <a:extLst>
              <a:ext uri="{FF2B5EF4-FFF2-40B4-BE49-F238E27FC236}">
                <a16:creationId xmlns:a16="http://schemas.microsoft.com/office/drawing/2014/main" id="{27529C9D-116F-2342-8E71-5DB4BC60E13F}"/>
              </a:ext>
            </a:extLst>
          </p:cNvPr>
          <p:cNvGrpSpPr/>
          <p:nvPr/>
        </p:nvGrpSpPr>
        <p:grpSpPr>
          <a:xfrm>
            <a:off x="1600200" y="2286000"/>
            <a:ext cx="5181600" cy="304800"/>
            <a:chOff x="1600200" y="2286000"/>
            <a:chExt cx="5181600" cy="304800"/>
          </a:xfrm>
        </p:grpSpPr>
        <p:sp>
          <p:nvSpPr>
            <p:cNvPr id="4" name="Rectangle 4"/>
            <p:cNvSpPr>
              <a:spLocks noChangeArrowheads="1"/>
            </p:cNvSpPr>
            <p:nvPr/>
          </p:nvSpPr>
          <p:spPr bwMode="auto">
            <a:xfrm>
              <a:off x="1600200" y="22860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ourier New" pitchFamily="49" charset="0"/>
                </a:rPr>
                <a:t>20</a:t>
              </a:r>
            </a:p>
          </p:txBody>
        </p:sp>
        <p:sp>
          <p:nvSpPr>
            <p:cNvPr id="5" name="Rectangle 5"/>
            <p:cNvSpPr>
              <a:spLocks noChangeArrowheads="1"/>
            </p:cNvSpPr>
            <p:nvPr/>
          </p:nvSpPr>
          <p:spPr bwMode="auto">
            <a:xfrm>
              <a:off x="19050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6" name="Rectangle 6"/>
            <p:cNvSpPr>
              <a:spLocks noChangeArrowheads="1"/>
            </p:cNvSpPr>
            <p:nvPr/>
          </p:nvSpPr>
          <p:spPr bwMode="auto">
            <a:xfrm>
              <a:off x="22098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7" name="Rectangle 7"/>
            <p:cNvSpPr>
              <a:spLocks noChangeArrowheads="1"/>
            </p:cNvSpPr>
            <p:nvPr/>
          </p:nvSpPr>
          <p:spPr bwMode="auto">
            <a:xfrm>
              <a:off x="25146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8" name="Rectangle 8"/>
            <p:cNvSpPr>
              <a:spLocks noChangeArrowheads="1"/>
            </p:cNvSpPr>
            <p:nvPr/>
          </p:nvSpPr>
          <p:spPr bwMode="auto">
            <a:xfrm>
              <a:off x="28194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9" name="Rectangle 9"/>
            <p:cNvSpPr>
              <a:spLocks noChangeArrowheads="1"/>
            </p:cNvSpPr>
            <p:nvPr/>
          </p:nvSpPr>
          <p:spPr bwMode="auto">
            <a:xfrm>
              <a:off x="3124200" y="2286000"/>
              <a:ext cx="304800" cy="304800"/>
            </a:xfrm>
            <a:prstGeom prst="rect">
              <a:avLst/>
            </a:prstGeom>
            <a:solidFill>
              <a:srgbClr val="C0C0C0"/>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17</a:t>
              </a:r>
            </a:p>
          </p:txBody>
        </p:sp>
        <p:sp>
          <p:nvSpPr>
            <p:cNvPr id="10" name="Rectangle 10"/>
            <p:cNvSpPr>
              <a:spLocks noChangeArrowheads="1"/>
            </p:cNvSpPr>
            <p:nvPr/>
          </p:nvSpPr>
          <p:spPr bwMode="auto">
            <a:xfrm>
              <a:off x="3429000" y="2286000"/>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11" name="Rectangle 11"/>
            <p:cNvSpPr>
              <a:spLocks noChangeArrowheads="1"/>
            </p:cNvSpPr>
            <p:nvPr/>
          </p:nvSpPr>
          <p:spPr bwMode="auto">
            <a:xfrm>
              <a:off x="3733800" y="2286000"/>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12" name="Rectangle 12"/>
            <p:cNvSpPr>
              <a:spLocks noChangeArrowheads="1"/>
            </p:cNvSpPr>
            <p:nvPr/>
          </p:nvSpPr>
          <p:spPr bwMode="auto">
            <a:xfrm>
              <a:off x="4038600" y="2286000"/>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13" name="Rectangle 13"/>
            <p:cNvSpPr>
              <a:spLocks noChangeArrowheads="1"/>
            </p:cNvSpPr>
            <p:nvPr/>
          </p:nvSpPr>
          <p:spPr bwMode="auto">
            <a:xfrm>
              <a:off x="46482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14" name="Rectangle 14"/>
            <p:cNvSpPr>
              <a:spLocks noChangeArrowheads="1"/>
            </p:cNvSpPr>
            <p:nvPr/>
          </p:nvSpPr>
          <p:spPr bwMode="auto">
            <a:xfrm>
              <a:off x="49530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15" name="Rectangle 15"/>
            <p:cNvSpPr>
              <a:spLocks noChangeArrowheads="1"/>
            </p:cNvSpPr>
            <p:nvPr/>
          </p:nvSpPr>
          <p:spPr bwMode="auto">
            <a:xfrm>
              <a:off x="52578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16" name="Rectangle 16"/>
            <p:cNvSpPr>
              <a:spLocks noChangeArrowheads="1"/>
            </p:cNvSpPr>
            <p:nvPr/>
          </p:nvSpPr>
          <p:spPr bwMode="auto">
            <a:xfrm>
              <a:off x="55626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17" name="Rectangle 17"/>
            <p:cNvSpPr>
              <a:spLocks noChangeArrowheads="1"/>
            </p:cNvSpPr>
            <p:nvPr/>
          </p:nvSpPr>
          <p:spPr bwMode="auto">
            <a:xfrm>
              <a:off x="5867400" y="22860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18" name="Rectangle 18"/>
            <p:cNvSpPr>
              <a:spLocks noChangeArrowheads="1"/>
            </p:cNvSpPr>
            <p:nvPr/>
          </p:nvSpPr>
          <p:spPr bwMode="auto">
            <a:xfrm>
              <a:off x="6172200" y="2286000"/>
              <a:ext cx="304800" cy="304800"/>
            </a:xfrm>
            <a:prstGeom prst="rect">
              <a:avLst/>
            </a:prstGeom>
            <a:solidFill>
              <a:srgbClr val="C0C0C0"/>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9</a:t>
              </a:r>
            </a:p>
          </p:txBody>
        </p:sp>
        <p:sp>
          <p:nvSpPr>
            <p:cNvPr id="19" name="Rectangle 19"/>
            <p:cNvSpPr>
              <a:spLocks noChangeArrowheads="1"/>
            </p:cNvSpPr>
            <p:nvPr/>
          </p:nvSpPr>
          <p:spPr bwMode="auto">
            <a:xfrm>
              <a:off x="6477000" y="2286000"/>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20" name="Rectangle 20"/>
            <p:cNvSpPr>
              <a:spLocks noChangeArrowheads="1"/>
            </p:cNvSpPr>
            <p:nvPr/>
          </p:nvSpPr>
          <p:spPr bwMode="auto">
            <a:xfrm>
              <a:off x="4343400" y="22860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24</a:t>
              </a:r>
            </a:p>
          </p:txBody>
        </p:sp>
      </p:grpSp>
      <p:grpSp>
        <p:nvGrpSpPr>
          <p:cNvPr id="49" name="Group 48">
            <a:extLst>
              <a:ext uri="{FF2B5EF4-FFF2-40B4-BE49-F238E27FC236}">
                <a16:creationId xmlns:a16="http://schemas.microsoft.com/office/drawing/2014/main" id="{70F8F6ED-7D49-EE42-893E-B26BC1F0827C}"/>
              </a:ext>
            </a:extLst>
          </p:cNvPr>
          <p:cNvGrpSpPr/>
          <p:nvPr/>
        </p:nvGrpSpPr>
        <p:grpSpPr>
          <a:xfrm>
            <a:off x="1752600" y="2049162"/>
            <a:ext cx="4572000" cy="228600"/>
            <a:chOff x="1752600" y="2049162"/>
            <a:chExt cx="4572000" cy="228600"/>
          </a:xfrm>
        </p:grpSpPr>
        <p:sp>
          <p:nvSpPr>
            <p:cNvPr id="21" name="Freeform 39"/>
            <p:cNvSpPr>
              <a:spLocks/>
            </p:cNvSpPr>
            <p:nvPr/>
          </p:nvSpPr>
          <p:spPr bwMode="auto">
            <a:xfrm>
              <a:off x="1752600" y="2049162"/>
              <a:ext cx="1524000" cy="228600"/>
            </a:xfrm>
            <a:custGeom>
              <a:avLst/>
              <a:gdLst/>
              <a:ahLst/>
              <a:cxnLst>
                <a:cxn ang="0">
                  <a:pos x="0" y="144"/>
                </a:cxn>
                <a:cxn ang="0">
                  <a:pos x="528" y="0"/>
                </a:cxn>
                <a:cxn ang="0">
                  <a:pos x="960" y="144"/>
                </a:cxn>
              </a:cxnLst>
              <a:rect l="0" t="0" r="r" b="b"/>
              <a:pathLst>
                <a:path w="960" h="144">
                  <a:moveTo>
                    <a:pt x="0" y="144"/>
                  </a:moveTo>
                  <a:cubicBezTo>
                    <a:pt x="184" y="72"/>
                    <a:pt x="368" y="0"/>
                    <a:pt x="528" y="0"/>
                  </a:cubicBezTo>
                  <a:cubicBezTo>
                    <a:pt x="688" y="0"/>
                    <a:pt x="824" y="72"/>
                    <a:pt x="960" y="144"/>
                  </a:cubicBezTo>
                </a:path>
              </a:pathLst>
            </a:custGeom>
            <a:noFill/>
            <a:ln w="25560">
              <a:solidFill>
                <a:schemeClr val="tx1"/>
              </a:solidFill>
              <a:round/>
              <a:headEnd/>
              <a:tailEnd type="triangle" w="med" len="med"/>
            </a:ln>
            <a:effectLst/>
          </p:spPr>
          <p:txBody>
            <a:bodyPr wrap="none" anchor="ctr"/>
            <a:lstStyle/>
            <a:p>
              <a:endParaRPr lang="en-US"/>
            </a:p>
          </p:txBody>
        </p:sp>
        <p:sp>
          <p:nvSpPr>
            <p:cNvPr id="22" name="Freeform 40"/>
            <p:cNvSpPr>
              <a:spLocks/>
            </p:cNvSpPr>
            <p:nvPr/>
          </p:nvSpPr>
          <p:spPr bwMode="auto">
            <a:xfrm>
              <a:off x="3276600" y="2049162"/>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a:p>
          </p:txBody>
        </p:sp>
        <p:sp>
          <p:nvSpPr>
            <p:cNvPr id="23" name="Freeform 41"/>
            <p:cNvSpPr>
              <a:spLocks/>
            </p:cNvSpPr>
            <p:nvPr/>
          </p:nvSpPr>
          <p:spPr bwMode="auto">
            <a:xfrm>
              <a:off x="4495800" y="2049162"/>
              <a:ext cx="1828800" cy="228600"/>
            </a:xfrm>
            <a:custGeom>
              <a:avLst/>
              <a:gdLst/>
              <a:ahLst/>
              <a:cxnLst>
                <a:cxn ang="0">
                  <a:pos x="0" y="144"/>
                </a:cxn>
                <a:cxn ang="0">
                  <a:pos x="576" y="0"/>
                </a:cxn>
                <a:cxn ang="0">
                  <a:pos x="1152" y="144"/>
                </a:cxn>
              </a:cxnLst>
              <a:rect l="0" t="0" r="r" b="b"/>
              <a:pathLst>
                <a:path w="1152" h="144">
                  <a:moveTo>
                    <a:pt x="0" y="144"/>
                  </a:moveTo>
                  <a:cubicBezTo>
                    <a:pt x="192" y="72"/>
                    <a:pt x="384" y="0"/>
                    <a:pt x="576" y="0"/>
                  </a:cubicBezTo>
                  <a:cubicBezTo>
                    <a:pt x="768" y="0"/>
                    <a:pt x="960" y="72"/>
                    <a:pt x="1152" y="144"/>
                  </a:cubicBezTo>
                </a:path>
              </a:pathLst>
            </a:custGeom>
            <a:noFill/>
            <a:ln w="25560">
              <a:solidFill>
                <a:schemeClr val="tx1"/>
              </a:solidFill>
              <a:round/>
              <a:headEnd/>
              <a:tailEnd type="triangle" w="med" len="med"/>
            </a:ln>
            <a:effectLst/>
          </p:spPr>
          <p:txBody>
            <a:bodyPr wrap="none" anchor="ctr"/>
            <a:lstStyle/>
            <a:p>
              <a:endParaRPr lang="en-US"/>
            </a:p>
          </p:txBody>
        </p:sp>
      </p:grpSp>
      <p:sp>
        <p:nvSpPr>
          <p:cNvPr id="44" name="Rectangle 18">
            <a:extLst>
              <a:ext uri="{FF2B5EF4-FFF2-40B4-BE49-F238E27FC236}">
                <a16:creationId xmlns:a16="http://schemas.microsoft.com/office/drawing/2014/main" id="{0B98BEB1-ACDD-0665-62EA-9C725BE82A98}"/>
              </a:ext>
            </a:extLst>
          </p:cNvPr>
          <p:cNvSpPr>
            <a:spLocks noChangeArrowheads="1"/>
          </p:cNvSpPr>
          <p:nvPr/>
        </p:nvSpPr>
        <p:spPr bwMode="auto">
          <a:xfrm>
            <a:off x="6781800" y="2286000"/>
            <a:ext cx="304800" cy="304800"/>
          </a:xfrm>
          <a:prstGeom prst="rect">
            <a:avLst/>
          </a:prstGeom>
          <a:solidFill>
            <a:srgbClr val="C0C0C0"/>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13</a:t>
            </a:r>
          </a:p>
        </p:txBody>
      </p:sp>
      <p:sp>
        <p:nvSpPr>
          <p:cNvPr id="45" name="Rectangle 19">
            <a:extLst>
              <a:ext uri="{FF2B5EF4-FFF2-40B4-BE49-F238E27FC236}">
                <a16:creationId xmlns:a16="http://schemas.microsoft.com/office/drawing/2014/main" id="{D5693C95-9A50-B9BF-3D48-26BA8D246644}"/>
              </a:ext>
            </a:extLst>
          </p:cNvPr>
          <p:cNvSpPr>
            <a:spLocks noChangeArrowheads="1"/>
          </p:cNvSpPr>
          <p:nvPr/>
        </p:nvSpPr>
        <p:spPr bwMode="auto">
          <a:xfrm>
            <a:off x="7086600" y="2286000"/>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47" name="Rectangle 19">
            <a:extLst>
              <a:ext uri="{FF2B5EF4-FFF2-40B4-BE49-F238E27FC236}">
                <a16:creationId xmlns:a16="http://schemas.microsoft.com/office/drawing/2014/main" id="{260B42F3-FAFE-C4A5-E877-FDE1CF7F72E6}"/>
              </a:ext>
            </a:extLst>
          </p:cNvPr>
          <p:cNvSpPr>
            <a:spLocks noChangeArrowheads="1"/>
          </p:cNvSpPr>
          <p:nvPr/>
        </p:nvSpPr>
        <p:spPr bwMode="auto">
          <a:xfrm>
            <a:off x="7391400" y="2286000"/>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54" name="Arc 53">
            <a:extLst>
              <a:ext uri="{FF2B5EF4-FFF2-40B4-BE49-F238E27FC236}">
                <a16:creationId xmlns:a16="http://schemas.microsoft.com/office/drawing/2014/main" id="{3BA91C63-C118-4FB4-16A8-1F2864C49EC3}"/>
              </a:ext>
            </a:extLst>
          </p:cNvPr>
          <p:cNvSpPr/>
          <p:nvPr/>
        </p:nvSpPr>
        <p:spPr>
          <a:xfrm rot="18923518">
            <a:off x="6018306" y="2222926"/>
            <a:ext cx="1069788" cy="868617"/>
          </a:xfrm>
          <a:prstGeom prst="arc">
            <a:avLst>
              <a:gd name="adj1" fmla="val 16894678"/>
              <a:gd name="adj2" fmla="val 0"/>
            </a:avLst>
          </a:prstGeom>
          <a:ln>
            <a:headEnd type="none" w="med" len="med"/>
            <a:tailEnd type="triangle" w="med" len="med"/>
          </a:ln>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55" name="Arc 54">
            <a:extLst>
              <a:ext uri="{FF2B5EF4-FFF2-40B4-BE49-F238E27FC236}">
                <a16:creationId xmlns:a16="http://schemas.microsoft.com/office/drawing/2014/main" id="{C4724BBA-65D0-3923-6052-9E5CB3496E19}"/>
              </a:ext>
            </a:extLst>
          </p:cNvPr>
          <p:cNvSpPr/>
          <p:nvPr/>
        </p:nvSpPr>
        <p:spPr>
          <a:xfrm rot="18923518">
            <a:off x="6516714" y="2186835"/>
            <a:ext cx="1596969" cy="1419250"/>
          </a:xfrm>
          <a:prstGeom prst="arc">
            <a:avLst>
              <a:gd name="adj1" fmla="val 16894678"/>
              <a:gd name="adj2" fmla="val 0"/>
            </a:avLst>
          </a:prstGeom>
          <a:ln>
            <a:headEnd type="none" w="med" len="med"/>
            <a:tailEnd type="triangle" w="med" len="med"/>
          </a:ln>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grpSp>
        <p:nvGrpSpPr>
          <p:cNvPr id="60" name="Group 59">
            <a:extLst>
              <a:ext uri="{FF2B5EF4-FFF2-40B4-BE49-F238E27FC236}">
                <a16:creationId xmlns:a16="http://schemas.microsoft.com/office/drawing/2014/main" id="{4E74C4B6-C31B-1539-6491-2601415376D1}"/>
              </a:ext>
            </a:extLst>
          </p:cNvPr>
          <p:cNvGrpSpPr/>
          <p:nvPr/>
        </p:nvGrpSpPr>
        <p:grpSpPr>
          <a:xfrm>
            <a:off x="1600200" y="3505200"/>
            <a:ext cx="6248400" cy="635000"/>
            <a:chOff x="1600200" y="3505200"/>
            <a:chExt cx="6248400" cy="635000"/>
          </a:xfrm>
        </p:grpSpPr>
        <p:grpSp>
          <p:nvGrpSpPr>
            <p:cNvPr id="46" name="Group 45">
              <a:extLst>
                <a:ext uri="{FF2B5EF4-FFF2-40B4-BE49-F238E27FC236}">
                  <a16:creationId xmlns:a16="http://schemas.microsoft.com/office/drawing/2014/main" id="{9AD3651D-7A93-E048-8D93-2463155CED7D}"/>
                </a:ext>
              </a:extLst>
            </p:cNvPr>
            <p:cNvGrpSpPr/>
            <p:nvPr/>
          </p:nvGrpSpPr>
          <p:grpSpPr>
            <a:xfrm>
              <a:off x="1600200" y="3505200"/>
              <a:ext cx="5181600" cy="635000"/>
              <a:chOff x="1600200" y="3632200"/>
              <a:chExt cx="5181600" cy="635000"/>
            </a:xfrm>
          </p:grpSpPr>
          <p:sp>
            <p:nvSpPr>
              <p:cNvPr id="24" name="Rectangle 21"/>
              <p:cNvSpPr>
                <a:spLocks noChangeArrowheads="1"/>
              </p:cNvSpPr>
              <p:nvPr/>
            </p:nvSpPr>
            <p:spPr bwMode="auto">
              <a:xfrm>
                <a:off x="1600200" y="39624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ourier New" pitchFamily="49" charset="0"/>
                  </a:rPr>
                  <a:t>20</a:t>
                </a:r>
              </a:p>
            </p:txBody>
          </p:sp>
          <p:sp>
            <p:nvSpPr>
              <p:cNvPr id="25" name="Rectangle 22"/>
              <p:cNvSpPr>
                <a:spLocks noChangeArrowheads="1"/>
              </p:cNvSpPr>
              <p:nvPr/>
            </p:nvSpPr>
            <p:spPr bwMode="auto">
              <a:xfrm>
                <a:off x="1905000" y="39624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26" name="Rectangle 23"/>
              <p:cNvSpPr>
                <a:spLocks noChangeArrowheads="1"/>
              </p:cNvSpPr>
              <p:nvPr/>
            </p:nvSpPr>
            <p:spPr bwMode="auto">
              <a:xfrm>
                <a:off x="2209800" y="39624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27" name="Rectangle 24"/>
              <p:cNvSpPr>
                <a:spLocks noChangeArrowheads="1"/>
              </p:cNvSpPr>
              <p:nvPr/>
            </p:nvSpPr>
            <p:spPr bwMode="auto">
              <a:xfrm>
                <a:off x="2514600" y="39624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28" name="Rectangle 25"/>
              <p:cNvSpPr>
                <a:spLocks noChangeArrowheads="1"/>
              </p:cNvSpPr>
              <p:nvPr/>
            </p:nvSpPr>
            <p:spPr bwMode="auto">
              <a:xfrm>
                <a:off x="2819400" y="39624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29" name="Rectangle 26"/>
              <p:cNvSpPr>
                <a:spLocks noChangeArrowheads="1"/>
              </p:cNvSpPr>
              <p:nvPr/>
            </p:nvSpPr>
            <p:spPr bwMode="auto">
              <a:xfrm>
                <a:off x="3124200" y="3962400"/>
                <a:ext cx="304800" cy="304800"/>
              </a:xfrm>
              <a:prstGeom prst="rect">
                <a:avLst/>
              </a:prstGeom>
              <a:solidFill>
                <a:srgbClr val="C0C0C0"/>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17</a:t>
                </a:r>
              </a:p>
            </p:txBody>
          </p:sp>
          <p:sp>
            <p:nvSpPr>
              <p:cNvPr id="30" name="Rectangle 27"/>
              <p:cNvSpPr>
                <a:spLocks noChangeArrowheads="1"/>
              </p:cNvSpPr>
              <p:nvPr/>
            </p:nvSpPr>
            <p:spPr bwMode="auto">
              <a:xfrm>
                <a:off x="3429000" y="3962400"/>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31" name="Rectangle 28"/>
              <p:cNvSpPr>
                <a:spLocks noChangeArrowheads="1"/>
              </p:cNvSpPr>
              <p:nvPr/>
            </p:nvSpPr>
            <p:spPr bwMode="auto">
              <a:xfrm>
                <a:off x="3733800" y="3962400"/>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32" name="Rectangle 29"/>
              <p:cNvSpPr>
                <a:spLocks noChangeArrowheads="1"/>
              </p:cNvSpPr>
              <p:nvPr/>
            </p:nvSpPr>
            <p:spPr bwMode="auto">
              <a:xfrm>
                <a:off x="4038600" y="3962400"/>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33" name="Rectangle 30"/>
              <p:cNvSpPr>
                <a:spLocks noChangeArrowheads="1"/>
              </p:cNvSpPr>
              <p:nvPr/>
            </p:nvSpPr>
            <p:spPr bwMode="auto">
              <a:xfrm>
                <a:off x="4648200" y="39624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34" name="Rectangle 31"/>
              <p:cNvSpPr>
                <a:spLocks noChangeArrowheads="1"/>
              </p:cNvSpPr>
              <p:nvPr/>
            </p:nvSpPr>
            <p:spPr bwMode="auto">
              <a:xfrm>
                <a:off x="4953000" y="39624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35" name="Rectangle 32"/>
              <p:cNvSpPr>
                <a:spLocks noChangeArrowheads="1"/>
              </p:cNvSpPr>
              <p:nvPr/>
            </p:nvSpPr>
            <p:spPr bwMode="auto">
              <a:xfrm>
                <a:off x="5257800" y="39624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36" name="Rectangle 33"/>
              <p:cNvSpPr>
                <a:spLocks noChangeArrowheads="1"/>
              </p:cNvSpPr>
              <p:nvPr/>
            </p:nvSpPr>
            <p:spPr bwMode="auto">
              <a:xfrm>
                <a:off x="5562600" y="39624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37" name="Rectangle 34"/>
              <p:cNvSpPr>
                <a:spLocks noChangeArrowheads="1"/>
              </p:cNvSpPr>
              <p:nvPr/>
            </p:nvSpPr>
            <p:spPr bwMode="auto">
              <a:xfrm>
                <a:off x="5867400" y="39624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38" name="Rectangle 35"/>
              <p:cNvSpPr>
                <a:spLocks noChangeArrowheads="1"/>
              </p:cNvSpPr>
              <p:nvPr/>
            </p:nvSpPr>
            <p:spPr bwMode="auto">
              <a:xfrm>
                <a:off x="6172200" y="3962400"/>
                <a:ext cx="304800" cy="304800"/>
              </a:xfrm>
              <a:prstGeom prst="rect">
                <a:avLst/>
              </a:prstGeom>
              <a:solidFill>
                <a:srgbClr val="C0C0C0"/>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9</a:t>
                </a:r>
              </a:p>
            </p:txBody>
          </p:sp>
          <p:sp>
            <p:nvSpPr>
              <p:cNvPr id="39" name="Rectangle 36"/>
              <p:cNvSpPr>
                <a:spLocks noChangeArrowheads="1"/>
              </p:cNvSpPr>
              <p:nvPr/>
            </p:nvSpPr>
            <p:spPr bwMode="auto">
              <a:xfrm>
                <a:off x="6477000" y="3962400"/>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40" name="Rectangle 37"/>
              <p:cNvSpPr>
                <a:spLocks noChangeArrowheads="1"/>
              </p:cNvSpPr>
              <p:nvPr/>
            </p:nvSpPr>
            <p:spPr bwMode="auto">
              <a:xfrm>
                <a:off x="4343400" y="39624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24</a:t>
                </a:r>
              </a:p>
            </p:txBody>
          </p:sp>
          <p:sp>
            <p:nvSpPr>
              <p:cNvPr id="41" name="Freeform 38"/>
              <p:cNvSpPr>
                <a:spLocks/>
              </p:cNvSpPr>
              <p:nvPr/>
            </p:nvSpPr>
            <p:spPr bwMode="auto">
              <a:xfrm>
                <a:off x="2057400" y="3632200"/>
                <a:ext cx="2438400" cy="482600"/>
              </a:xfrm>
              <a:custGeom>
                <a:avLst/>
                <a:gdLst/>
                <a:ahLst/>
                <a:cxnLst>
                  <a:cxn ang="0">
                    <a:pos x="0" y="304"/>
                  </a:cxn>
                  <a:cxn ang="0">
                    <a:pos x="912" y="16"/>
                  </a:cxn>
                  <a:cxn ang="0">
                    <a:pos x="1536" y="208"/>
                  </a:cxn>
                </a:cxnLst>
                <a:rect l="0" t="0" r="r" b="b"/>
                <a:pathLst>
                  <a:path w="1536" h="304">
                    <a:moveTo>
                      <a:pt x="0" y="304"/>
                    </a:moveTo>
                    <a:cubicBezTo>
                      <a:pt x="328" y="167"/>
                      <a:pt x="656" y="31"/>
                      <a:pt x="912" y="16"/>
                    </a:cubicBezTo>
                    <a:cubicBezTo>
                      <a:pt x="1167" y="0"/>
                      <a:pt x="1351" y="104"/>
                      <a:pt x="1536" y="208"/>
                    </a:cubicBezTo>
                  </a:path>
                </a:pathLst>
              </a:custGeom>
              <a:noFill/>
              <a:ln w="25560">
                <a:solidFill>
                  <a:schemeClr val="tx1"/>
                </a:solidFill>
                <a:round/>
                <a:headEnd/>
                <a:tailEnd type="triangle" w="med" len="med"/>
              </a:ln>
              <a:effectLst/>
            </p:spPr>
            <p:txBody>
              <a:bodyPr wrap="none" anchor="ctr"/>
              <a:lstStyle/>
              <a:p>
                <a:endParaRPr lang="en-US" dirty="0"/>
              </a:p>
            </p:txBody>
          </p:sp>
        </p:grpSp>
        <p:sp>
          <p:nvSpPr>
            <p:cNvPr id="56" name="Freeform 38">
              <a:extLst>
                <a:ext uri="{FF2B5EF4-FFF2-40B4-BE49-F238E27FC236}">
                  <a16:creationId xmlns:a16="http://schemas.microsoft.com/office/drawing/2014/main" id="{03CBDE7B-9C6E-79FA-C739-91B340FC63B0}"/>
                </a:ext>
              </a:extLst>
            </p:cNvPr>
            <p:cNvSpPr>
              <a:spLocks/>
            </p:cNvSpPr>
            <p:nvPr/>
          </p:nvSpPr>
          <p:spPr bwMode="auto">
            <a:xfrm>
              <a:off x="4800600" y="3505200"/>
              <a:ext cx="3048000" cy="482600"/>
            </a:xfrm>
            <a:custGeom>
              <a:avLst/>
              <a:gdLst/>
              <a:ahLst/>
              <a:cxnLst>
                <a:cxn ang="0">
                  <a:pos x="0" y="304"/>
                </a:cxn>
                <a:cxn ang="0">
                  <a:pos x="912" y="16"/>
                </a:cxn>
                <a:cxn ang="0">
                  <a:pos x="1536" y="208"/>
                </a:cxn>
              </a:cxnLst>
              <a:rect l="0" t="0" r="r" b="b"/>
              <a:pathLst>
                <a:path w="1536" h="304">
                  <a:moveTo>
                    <a:pt x="0" y="304"/>
                  </a:moveTo>
                  <a:cubicBezTo>
                    <a:pt x="328" y="167"/>
                    <a:pt x="656" y="31"/>
                    <a:pt x="912" y="16"/>
                  </a:cubicBezTo>
                  <a:cubicBezTo>
                    <a:pt x="1167" y="0"/>
                    <a:pt x="1351" y="104"/>
                    <a:pt x="1536" y="208"/>
                  </a:cubicBezTo>
                </a:path>
              </a:pathLst>
            </a:custGeom>
            <a:noFill/>
            <a:ln w="25560">
              <a:solidFill>
                <a:schemeClr val="tx1"/>
              </a:solidFill>
              <a:round/>
              <a:headEnd/>
              <a:tailEnd type="triangle" w="med" len="med"/>
            </a:ln>
            <a:effectLst/>
          </p:spPr>
          <p:txBody>
            <a:bodyPr wrap="none" anchor="ctr"/>
            <a:lstStyle/>
            <a:p>
              <a:endParaRPr lang="en-US" dirty="0"/>
            </a:p>
          </p:txBody>
        </p:sp>
      </p:grpSp>
      <p:sp>
        <p:nvSpPr>
          <p:cNvPr id="57" name="Rectangle 18">
            <a:extLst>
              <a:ext uri="{FF2B5EF4-FFF2-40B4-BE49-F238E27FC236}">
                <a16:creationId xmlns:a16="http://schemas.microsoft.com/office/drawing/2014/main" id="{AC37FE89-2C8C-2E8C-FB7D-4D53592ADF5F}"/>
              </a:ext>
            </a:extLst>
          </p:cNvPr>
          <p:cNvSpPr>
            <a:spLocks noChangeArrowheads="1"/>
          </p:cNvSpPr>
          <p:nvPr/>
        </p:nvSpPr>
        <p:spPr bwMode="auto">
          <a:xfrm>
            <a:off x="6781800" y="3833586"/>
            <a:ext cx="304800" cy="304800"/>
          </a:xfrm>
          <a:prstGeom prst="rect">
            <a:avLst/>
          </a:prstGeom>
          <a:solidFill>
            <a:srgbClr val="C0C0C0"/>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13</a:t>
            </a:r>
          </a:p>
        </p:txBody>
      </p:sp>
      <p:sp>
        <p:nvSpPr>
          <p:cNvPr id="58" name="Rectangle 19">
            <a:extLst>
              <a:ext uri="{FF2B5EF4-FFF2-40B4-BE49-F238E27FC236}">
                <a16:creationId xmlns:a16="http://schemas.microsoft.com/office/drawing/2014/main" id="{421C92E5-24DC-5027-740F-7EA03558A66C}"/>
              </a:ext>
            </a:extLst>
          </p:cNvPr>
          <p:cNvSpPr>
            <a:spLocks noChangeArrowheads="1"/>
          </p:cNvSpPr>
          <p:nvPr/>
        </p:nvSpPr>
        <p:spPr bwMode="auto">
          <a:xfrm>
            <a:off x="7086600" y="3833586"/>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59" name="Rectangle 19">
            <a:extLst>
              <a:ext uri="{FF2B5EF4-FFF2-40B4-BE49-F238E27FC236}">
                <a16:creationId xmlns:a16="http://schemas.microsoft.com/office/drawing/2014/main" id="{10AF7EEF-E204-D4F2-3CAF-DDDB62D7944C}"/>
              </a:ext>
            </a:extLst>
          </p:cNvPr>
          <p:cNvSpPr>
            <a:spLocks noChangeArrowheads="1"/>
          </p:cNvSpPr>
          <p:nvPr/>
        </p:nvSpPr>
        <p:spPr bwMode="auto">
          <a:xfrm>
            <a:off x="7391400" y="3833586"/>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43" name="Rectangle 42">
            <a:extLst>
              <a:ext uri="{FF2B5EF4-FFF2-40B4-BE49-F238E27FC236}">
                <a16:creationId xmlns:a16="http://schemas.microsoft.com/office/drawing/2014/main" id="{C5684290-FE88-45D0-7E78-78CE0C983FF6}"/>
              </a:ext>
            </a:extLst>
          </p:cNvPr>
          <p:cNvSpPr/>
          <p:nvPr/>
        </p:nvSpPr>
        <p:spPr>
          <a:xfrm>
            <a:off x="135835" y="2748125"/>
            <a:ext cx="8991600" cy="36576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4129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3"/>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0A445-F933-8A4A-8731-EE2AB5B1CDCE}"/>
              </a:ext>
            </a:extLst>
          </p:cNvPr>
          <p:cNvSpPr>
            <a:spLocks noGrp="1"/>
          </p:cNvSpPr>
          <p:nvPr>
            <p:ph type="title"/>
          </p:nvPr>
        </p:nvSpPr>
        <p:spPr/>
        <p:txBody>
          <a:bodyPr/>
          <a:lstStyle/>
          <a:p>
            <a:r>
              <a:rPr lang="en-US" dirty="0"/>
              <a:t>Memory</a:t>
            </a:r>
          </a:p>
        </p:txBody>
      </p:sp>
      <p:sp>
        <p:nvSpPr>
          <p:cNvPr id="22" name="Content Placeholder 21">
            <a:extLst>
              <a:ext uri="{FF2B5EF4-FFF2-40B4-BE49-F238E27FC236}">
                <a16:creationId xmlns:a16="http://schemas.microsoft.com/office/drawing/2014/main" id="{3F86F83E-E0F8-0D4E-913D-F1620271FD56}"/>
              </a:ext>
            </a:extLst>
          </p:cNvPr>
          <p:cNvSpPr>
            <a:spLocks noGrp="1"/>
          </p:cNvSpPr>
          <p:nvPr>
            <p:ph sz="half" idx="1"/>
          </p:nvPr>
        </p:nvSpPr>
        <p:spPr>
          <a:xfrm>
            <a:off x="457200" y="1524000"/>
            <a:ext cx="4270422" cy="5334000"/>
          </a:xfrm>
        </p:spPr>
        <p:txBody>
          <a:bodyPr>
            <a:normAutofit fontScale="62500" lnSpcReduction="20000"/>
          </a:bodyPr>
          <a:lstStyle/>
          <a:p>
            <a:r>
              <a:rPr lang="en-US" dirty="0"/>
              <a:t>byte addressable array made up of four logical segments</a:t>
            </a:r>
          </a:p>
          <a:p>
            <a:r>
              <a:rPr lang="en-US" dirty="0"/>
              <a:t>attempt to access uninitialized address results in exception (</a:t>
            </a:r>
            <a:r>
              <a:rPr lang="en-US" dirty="0" err="1"/>
              <a:t>segfault</a:t>
            </a:r>
            <a:r>
              <a:rPr lang="en-US" dirty="0"/>
              <a:t>)</a:t>
            </a:r>
          </a:p>
          <a:p>
            <a:pPr marL="0" indent="0">
              <a:buNone/>
            </a:pPr>
            <a:endParaRPr lang="en-US" dirty="0"/>
          </a:p>
          <a:p>
            <a:r>
              <a:rPr lang="en-US" b="1" dirty="0">
                <a:solidFill>
                  <a:schemeClr val="accent1"/>
                </a:solidFill>
              </a:rPr>
              <a:t>stack</a:t>
            </a:r>
            <a:r>
              <a:rPr lang="en-US" dirty="0"/>
              <a:t> provides local storage for procedures</a:t>
            </a:r>
          </a:p>
          <a:p>
            <a:pPr lvl="1"/>
            <a:r>
              <a:rPr lang="en-US" dirty="0"/>
              <a:t>"top" of the stack stored in register %</a:t>
            </a:r>
            <a:r>
              <a:rPr lang="en-US" dirty="0" err="1"/>
              <a:t>rsp</a:t>
            </a:r>
            <a:endParaRPr lang="en-US" dirty="0"/>
          </a:p>
          <a:p>
            <a:endParaRPr lang="en-US" dirty="0"/>
          </a:p>
          <a:p>
            <a:r>
              <a:rPr lang="en-US" b="1" dirty="0">
                <a:solidFill>
                  <a:schemeClr val="accent1"/>
                </a:solidFill>
              </a:rPr>
              <a:t>heap</a:t>
            </a:r>
            <a:r>
              <a:rPr lang="en-US" dirty="0"/>
              <a:t> is an area of memory maintained by a dynamic memory allocator</a:t>
            </a:r>
          </a:p>
          <a:p>
            <a:pPr lvl="1"/>
            <a:r>
              <a:rPr lang="en-US" dirty="0"/>
              <a:t>operating system maintains variable </a:t>
            </a:r>
            <a:r>
              <a:rPr lang="en-US" dirty="0" err="1"/>
              <a:t>brk</a:t>
            </a:r>
            <a:r>
              <a:rPr lang="en-US" dirty="0"/>
              <a:t> that points to the top of heap</a:t>
            </a:r>
          </a:p>
          <a:p>
            <a:pPr lvl="1"/>
            <a:r>
              <a:rPr lang="en-US" dirty="0"/>
              <a:t>program can dynamically allocate/deallocate heap memory</a:t>
            </a:r>
          </a:p>
          <a:p>
            <a:pPr lvl="1"/>
            <a:r>
              <a:rPr lang="en-US" dirty="0"/>
              <a:t>program can use system call </a:t>
            </a:r>
            <a:r>
              <a:rPr lang="en-US" dirty="0" err="1"/>
              <a:t>sbrk</a:t>
            </a:r>
            <a:r>
              <a:rPr lang="en-US" dirty="0"/>
              <a:t>() to change size of heap</a:t>
            </a:r>
          </a:p>
          <a:p>
            <a:pPr lvl="1"/>
            <a:endParaRPr lang="en-US" dirty="0"/>
          </a:p>
          <a:p>
            <a:r>
              <a:rPr lang="en-US" b="1" dirty="0">
                <a:solidFill>
                  <a:schemeClr val="accent1"/>
                </a:solidFill>
              </a:rPr>
              <a:t>data</a:t>
            </a:r>
            <a:r>
              <a:rPr lang="en-US" dirty="0"/>
              <a:t> stores global variables</a:t>
            </a:r>
          </a:p>
          <a:p>
            <a:endParaRPr lang="en-US" dirty="0"/>
          </a:p>
          <a:p>
            <a:r>
              <a:rPr lang="en-US" b="1" dirty="0">
                <a:solidFill>
                  <a:schemeClr val="accent1"/>
                </a:solidFill>
              </a:rPr>
              <a:t>code</a:t>
            </a:r>
            <a:r>
              <a:rPr lang="en-US" dirty="0"/>
              <a:t> stores program instructions</a:t>
            </a:r>
          </a:p>
          <a:p>
            <a:endParaRPr lang="en-US" dirty="0"/>
          </a:p>
          <a:p>
            <a:endParaRPr lang="en-US" dirty="0"/>
          </a:p>
          <a:p>
            <a:endParaRPr lang="en-US" dirty="0"/>
          </a:p>
        </p:txBody>
      </p:sp>
      <p:sp>
        <p:nvSpPr>
          <p:cNvPr id="4" name="Rectangle 3">
            <a:extLst>
              <a:ext uri="{FF2B5EF4-FFF2-40B4-BE49-F238E27FC236}">
                <a16:creationId xmlns:a16="http://schemas.microsoft.com/office/drawing/2014/main" id="{5179E241-F480-194F-827F-82F22DEA6255}"/>
              </a:ext>
            </a:extLst>
          </p:cNvPr>
          <p:cNvSpPr/>
          <p:nvPr/>
        </p:nvSpPr>
        <p:spPr>
          <a:xfrm>
            <a:off x="6178644" y="1136102"/>
            <a:ext cx="2286000" cy="75722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Stack</a:t>
            </a:r>
          </a:p>
        </p:txBody>
      </p:sp>
      <p:sp>
        <p:nvSpPr>
          <p:cNvPr id="7" name="Down Arrow 6">
            <a:extLst>
              <a:ext uri="{FF2B5EF4-FFF2-40B4-BE49-F238E27FC236}">
                <a16:creationId xmlns:a16="http://schemas.microsoft.com/office/drawing/2014/main" id="{85880A13-8CF8-E943-9D6F-26398199950C}"/>
              </a:ext>
            </a:extLst>
          </p:cNvPr>
          <p:cNvSpPr/>
          <p:nvPr/>
        </p:nvSpPr>
        <p:spPr>
          <a:xfrm>
            <a:off x="7096266" y="1901220"/>
            <a:ext cx="450756" cy="508031"/>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400" dirty="0"/>
          </a:p>
        </p:txBody>
      </p:sp>
      <p:sp>
        <p:nvSpPr>
          <p:cNvPr id="8" name="TextBox 7">
            <a:extLst>
              <a:ext uri="{FF2B5EF4-FFF2-40B4-BE49-F238E27FC236}">
                <a16:creationId xmlns:a16="http://schemas.microsoft.com/office/drawing/2014/main" id="{FE0D6866-B9D7-E541-90D3-78C3E6777EC7}"/>
              </a:ext>
            </a:extLst>
          </p:cNvPr>
          <p:cNvSpPr txBox="1"/>
          <p:nvPr/>
        </p:nvSpPr>
        <p:spPr>
          <a:xfrm>
            <a:off x="4191000" y="914400"/>
            <a:ext cx="2108269" cy="369332"/>
          </a:xfrm>
          <a:prstGeom prst="rect">
            <a:avLst/>
          </a:prstGeom>
          <a:noFill/>
        </p:spPr>
        <p:txBody>
          <a:bodyPr wrap="none" rtlCol="0">
            <a:spAutoFit/>
          </a:bodyPr>
          <a:lstStyle/>
          <a:p>
            <a:r>
              <a:rPr lang="en-US" dirty="0"/>
              <a:t>0x7FFFFFFFFFFF</a:t>
            </a:r>
          </a:p>
        </p:txBody>
      </p:sp>
      <p:grpSp>
        <p:nvGrpSpPr>
          <p:cNvPr id="10" name="Group 9">
            <a:extLst>
              <a:ext uri="{FF2B5EF4-FFF2-40B4-BE49-F238E27FC236}">
                <a16:creationId xmlns:a16="http://schemas.microsoft.com/office/drawing/2014/main" id="{9326FCE7-171D-AE45-A8D5-314BD180EBD8}"/>
              </a:ext>
            </a:extLst>
          </p:cNvPr>
          <p:cNvGrpSpPr/>
          <p:nvPr/>
        </p:nvGrpSpPr>
        <p:grpSpPr>
          <a:xfrm>
            <a:off x="4954886" y="1708665"/>
            <a:ext cx="1147558" cy="369332"/>
            <a:chOff x="5405642" y="2781372"/>
            <a:chExt cx="1147558" cy="369332"/>
          </a:xfrm>
        </p:grpSpPr>
        <p:cxnSp>
          <p:nvCxnSpPr>
            <p:cNvPr id="11" name="Straight Arrow Connector 10">
              <a:extLst>
                <a:ext uri="{FF2B5EF4-FFF2-40B4-BE49-F238E27FC236}">
                  <a16:creationId xmlns:a16="http://schemas.microsoft.com/office/drawing/2014/main" id="{7D2FA747-131B-5040-86B1-BA15F0FBA9EF}"/>
                </a:ext>
              </a:extLst>
            </p:cNvPr>
            <p:cNvCxnSpPr/>
            <p:nvPr/>
          </p:nvCxnSpPr>
          <p:spPr>
            <a:xfrm>
              <a:off x="6096000" y="2973147"/>
              <a:ext cx="4572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2" name="TextBox 11">
              <a:extLst>
                <a:ext uri="{FF2B5EF4-FFF2-40B4-BE49-F238E27FC236}">
                  <a16:creationId xmlns:a16="http://schemas.microsoft.com/office/drawing/2014/main" id="{480338EC-575E-2548-9178-46659CF4D5CC}"/>
                </a:ext>
              </a:extLst>
            </p:cNvPr>
            <p:cNvSpPr txBox="1"/>
            <p:nvPr/>
          </p:nvSpPr>
          <p:spPr>
            <a:xfrm>
              <a:off x="5405642" y="2781372"/>
              <a:ext cx="710451" cy="369332"/>
            </a:xfrm>
            <a:prstGeom prst="rect">
              <a:avLst/>
            </a:prstGeom>
            <a:noFill/>
          </p:spPr>
          <p:txBody>
            <a:bodyPr wrap="none" rtlCol="0">
              <a:spAutoFit/>
            </a:bodyPr>
            <a:lstStyle/>
            <a:p>
              <a:r>
                <a:rPr lang="en-US" dirty="0"/>
                <a:t>%</a:t>
              </a:r>
              <a:r>
                <a:rPr lang="en-US" dirty="0" err="1"/>
                <a:t>rsp</a:t>
              </a:r>
              <a:endParaRPr lang="en-US" dirty="0"/>
            </a:p>
          </p:txBody>
        </p:sp>
      </p:grpSp>
      <p:sp>
        <p:nvSpPr>
          <p:cNvPr id="13" name="Rectangle 12">
            <a:extLst>
              <a:ext uri="{FF2B5EF4-FFF2-40B4-BE49-F238E27FC236}">
                <a16:creationId xmlns:a16="http://schemas.microsoft.com/office/drawing/2014/main" id="{6AC26560-5FDD-4545-90E0-4FAB6A8DC796}"/>
              </a:ext>
            </a:extLst>
          </p:cNvPr>
          <p:cNvSpPr/>
          <p:nvPr/>
        </p:nvSpPr>
        <p:spPr>
          <a:xfrm>
            <a:off x="6178644" y="1143991"/>
            <a:ext cx="2286000" cy="5492289"/>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4" name="TextBox 13">
            <a:extLst>
              <a:ext uri="{FF2B5EF4-FFF2-40B4-BE49-F238E27FC236}">
                <a16:creationId xmlns:a16="http://schemas.microsoft.com/office/drawing/2014/main" id="{B94DD17B-5D66-9D4D-9CE6-A468F11D2E0B}"/>
              </a:ext>
            </a:extLst>
          </p:cNvPr>
          <p:cNvSpPr txBox="1"/>
          <p:nvPr/>
        </p:nvSpPr>
        <p:spPr>
          <a:xfrm>
            <a:off x="4267200" y="6369670"/>
            <a:ext cx="1967205" cy="369332"/>
          </a:xfrm>
          <a:prstGeom prst="rect">
            <a:avLst/>
          </a:prstGeom>
          <a:noFill/>
        </p:spPr>
        <p:txBody>
          <a:bodyPr wrap="none" rtlCol="0">
            <a:spAutoFit/>
          </a:bodyPr>
          <a:lstStyle/>
          <a:p>
            <a:r>
              <a:rPr lang="en-US" dirty="0"/>
              <a:t>0x000000000000</a:t>
            </a:r>
          </a:p>
        </p:txBody>
      </p:sp>
      <p:sp>
        <p:nvSpPr>
          <p:cNvPr id="15" name="Rectangle 14">
            <a:extLst>
              <a:ext uri="{FF2B5EF4-FFF2-40B4-BE49-F238E27FC236}">
                <a16:creationId xmlns:a16="http://schemas.microsoft.com/office/drawing/2014/main" id="{A99E5B89-240A-4741-A41A-083EB2828649}"/>
              </a:ext>
            </a:extLst>
          </p:cNvPr>
          <p:cNvSpPr/>
          <p:nvPr/>
        </p:nvSpPr>
        <p:spPr>
          <a:xfrm>
            <a:off x="6178644" y="5112298"/>
            <a:ext cx="2286000" cy="762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Data</a:t>
            </a:r>
          </a:p>
        </p:txBody>
      </p:sp>
      <p:sp>
        <p:nvSpPr>
          <p:cNvPr id="16" name="Rectangle 15">
            <a:extLst>
              <a:ext uri="{FF2B5EF4-FFF2-40B4-BE49-F238E27FC236}">
                <a16:creationId xmlns:a16="http://schemas.microsoft.com/office/drawing/2014/main" id="{A43B99C0-D75C-B444-9343-DEFCEB265B01}"/>
              </a:ext>
            </a:extLst>
          </p:cNvPr>
          <p:cNvSpPr/>
          <p:nvPr/>
        </p:nvSpPr>
        <p:spPr>
          <a:xfrm>
            <a:off x="6178644" y="5874298"/>
            <a:ext cx="2286000" cy="762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Code</a:t>
            </a:r>
          </a:p>
        </p:txBody>
      </p:sp>
      <p:sp>
        <p:nvSpPr>
          <p:cNvPr id="17" name="Rectangle 16">
            <a:extLst>
              <a:ext uri="{FF2B5EF4-FFF2-40B4-BE49-F238E27FC236}">
                <a16:creationId xmlns:a16="http://schemas.microsoft.com/office/drawing/2014/main" id="{ADFC57C0-A3AF-514D-AFF2-53C22D94830D}"/>
              </a:ext>
            </a:extLst>
          </p:cNvPr>
          <p:cNvSpPr/>
          <p:nvPr/>
        </p:nvSpPr>
        <p:spPr>
          <a:xfrm>
            <a:off x="6178644" y="4350298"/>
            <a:ext cx="2286000" cy="762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Heap</a:t>
            </a:r>
          </a:p>
        </p:txBody>
      </p:sp>
      <p:cxnSp>
        <p:nvCxnSpPr>
          <p:cNvPr id="18" name="Straight Arrow Connector 17">
            <a:extLst>
              <a:ext uri="{FF2B5EF4-FFF2-40B4-BE49-F238E27FC236}">
                <a16:creationId xmlns:a16="http://schemas.microsoft.com/office/drawing/2014/main" id="{2D6EC096-0C9A-3140-8598-29001EBD7175}"/>
              </a:ext>
            </a:extLst>
          </p:cNvPr>
          <p:cNvCxnSpPr/>
          <p:nvPr/>
        </p:nvCxnSpPr>
        <p:spPr>
          <a:xfrm>
            <a:off x="5645244" y="6070843"/>
            <a:ext cx="4572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9" name="TextBox 18">
            <a:extLst>
              <a:ext uri="{FF2B5EF4-FFF2-40B4-BE49-F238E27FC236}">
                <a16:creationId xmlns:a16="http://schemas.microsoft.com/office/drawing/2014/main" id="{F0FED042-F92E-F44B-B880-9EB25E1A858F}"/>
              </a:ext>
            </a:extLst>
          </p:cNvPr>
          <p:cNvSpPr txBox="1"/>
          <p:nvPr/>
        </p:nvSpPr>
        <p:spPr>
          <a:xfrm>
            <a:off x="4954886" y="5879068"/>
            <a:ext cx="646331" cy="369332"/>
          </a:xfrm>
          <a:prstGeom prst="rect">
            <a:avLst/>
          </a:prstGeom>
          <a:noFill/>
        </p:spPr>
        <p:txBody>
          <a:bodyPr wrap="none" rtlCol="0">
            <a:spAutoFit/>
          </a:bodyPr>
          <a:lstStyle/>
          <a:p>
            <a:r>
              <a:rPr lang="en-US" dirty="0"/>
              <a:t>%rip</a:t>
            </a:r>
          </a:p>
        </p:txBody>
      </p:sp>
      <p:sp>
        <p:nvSpPr>
          <p:cNvPr id="20" name="Down Arrow 19">
            <a:extLst>
              <a:ext uri="{FF2B5EF4-FFF2-40B4-BE49-F238E27FC236}">
                <a16:creationId xmlns:a16="http://schemas.microsoft.com/office/drawing/2014/main" id="{32F785C0-59DC-6F40-9E15-75234918AC4E}"/>
              </a:ext>
            </a:extLst>
          </p:cNvPr>
          <p:cNvSpPr/>
          <p:nvPr/>
        </p:nvSpPr>
        <p:spPr>
          <a:xfrm rot="10800000">
            <a:off x="7096266" y="3842249"/>
            <a:ext cx="450756" cy="508031"/>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400" dirty="0"/>
          </a:p>
        </p:txBody>
      </p:sp>
      <p:grpSp>
        <p:nvGrpSpPr>
          <p:cNvPr id="24" name="Group 23">
            <a:extLst>
              <a:ext uri="{FF2B5EF4-FFF2-40B4-BE49-F238E27FC236}">
                <a16:creationId xmlns:a16="http://schemas.microsoft.com/office/drawing/2014/main" id="{C0A70C60-BD73-8C41-87D2-E7BAA823630F}"/>
              </a:ext>
            </a:extLst>
          </p:cNvPr>
          <p:cNvGrpSpPr/>
          <p:nvPr/>
        </p:nvGrpSpPr>
        <p:grpSpPr>
          <a:xfrm>
            <a:off x="5209733" y="4165614"/>
            <a:ext cx="886267" cy="369332"/>
            <a:chOff x="5666933" y="2781372"/>
            <a:chExt cx="886267" cy="369332"/>
          </a:xfrm>
        </p:grpSpPr>
        <p:cxnSp>
          <p:nvCxnSpPr>
            <p:cNvPr id="25" name="Straight Arrow Connector 24">
              <a:extLst>
                <a:ext uri="{FF2B5EF4-FFF2-40B4-BE49-F238E27FC236}">
                  <a16:creationId xmlns:a16="http://schemas.microsoft.com/office/drawing/2014/main" id="{DBB31F99-27F3-C343-A3CB-7672AE0A38BB}"/>
                </a:ext>
              </a:extLst>
            </p:cNvPr>
            <p:cNvCxnSpPr/>
            <p:nvPr/>
          </p:nvCxnSpPr>
          <p:spPr>
            <a:xfrm>
              <a:off x="6096000" y="2973147"/>
              <a:ext cx="45720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6" name="TextBox 25">
              <a:extLst>
                <a:ext uri="{FF2B5EF4-FFF2-40B4-BE49-F238E27FC236}">
                  <a16:creationId xmlns:a16="http://schemas.microsoft.com/office/drawing/2014/main" id="{8A769C0A-1917-8C47-BD22-6D5A8793D11D}"/>
                </a:ext>
              </a:extLst>
            </p:cNvPr>
            <p:cNvSpPr txBox="1"/>
            <p:nvPr/>
          </p:nvSpPr>
          <p:spPr>
            <a:xfrm>
              <a:off x="5666933" y="2781372"/>
              <a:ext cx="505267" cy="369332"/>
            </a:xfrm>
            <a:prstGeom prst="rect">
              <a:avLst/>
            </a:prstGeom>
            <a:noFill/>
          </p:spPr>
          <p:txBody>
            <a:bodyPr wrap="none" rtlCol="0">
              <a:spAutoFit/>
            </a:bodyPr>
            <a:lstStyle/>
            <a:p>
              <a:r>
                <a:rPr lang="en-US" dirty="0" err="1"/>
                <a:t>brk</a:t>
              </a:r>
              <a:endParaRPr lang="en-US" dirty="0"/>
            </a:p>
          </p:txBody>
        </p:sp>
      </p:grpSp>
    </p:spTree>
    <p:extLst>
      <p:ext uri="{BB962C8B-B14F-4D97-AF65-F5344CB8AC3E}">
        <p14:creationId xmlns:p14="http://schemas.microsoft.com/office/powerpoint/2010/main" val="2884464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2">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178" name="Rectangle 2"/>
          <p:cNvSpPr>
            <a:spLocks noGrp="1" noChangeArrowheads="1"/>
          </p:cNvSpPr>
          <p:nvPr>
            <p:ph type="title"/>
          </p:nvPr>
        </p:nvSpPr>
        <p:spPr/>
        <p:txBody>
          <a:bodyPr/>
          <a:lstStyle/>
          <a:p>
            <a:r>
              <a:rPr lang="en-US" dirty="0"/>
              <a:t>Challenges</a:t>
            </a:r>
          </a:p>
        </p:txBody>
      </p:sp>
      <p:sp>
        <p:nvSpPr>
          <p:cNvPr id="41987" name="Rectangle 3"/>
          <p:cNvSpPr>
            <a:spLocks noGrp="1" noChangeArrowheads="1"/>
          </p:cNvSpPr>
          <p:nvPr>
            <p:ph type="body" idx="1"/>
          </p:nvPr>
        </p:nvSpPr>
        <p:spPr/>
        <p:txBody>
          <a:bodyPr>
            <a:normAutofit/>
          </a:bodyPr>
          <a:lstStyle/>
          <a:p>
            <a:r>
              <a:rPr lang="en-US" dirty="0"/>
              <a:t>Goal: maximize throughput and peak memory utilization</a:t>
            </a:r>
          </a:p>
          <a:p>
            <a:endParaRPr lang="en-US" dirty="0"/>
          </a:p>
          <a:p>
            <a:r>
              <a:rPr lang="en-US" dirty="0"/>
              <a:t>Implementation Challenges: </a:t>
            </a:r>
          </a:p>
          <a:p>
            <a:pPr lvl="1"/>
            <a:r>
              <a:rPr lang="en-US" dirty="0"/>
              <a:t>How do we know how much memory to free given just a pointer?</a:t>
            </a:r>
          </a:p>
          <a:p>
            <a:pPr lvl="1"/>
            <a:r>
              <a:rPr lang="en-US" dirty="0"/>
              <a:t>How do we keep track of the free blocks?</a:t>
            </a:r>
          </a:p>
          <a:p>
            <a:pPr lvl="1"/>
            <a:r>
              <a:rPr lang="en-US" dirty="0"/>
              <a:t>How do we pick a block to use for allocation?</a:t>
            </a:r>
          </a:p>
          <a:p>
            <a:pPr lvl="1"/>
            <a:r>
              <a:rPr lang="en-US" dirty="0"/>
              <a:t>What do we do with the extra space when allocating a structure that is smaller than the free block it is placed in?</a:t>
            </a:r>
          </a:p>
          <a:p>
            <a:pPr lvl="1"/>
            <a:r>
              <a:rPr lang="en-US" dirty="0"/>
              <a:t>How do we reinsert a freed block?</a:t>
            </a:r>
          </a:p>
          <a:p>
            <a:pPr lvl="1"/>
            <a:endParaRPr lang="en-US" dirty="0"/>
          </a:p>
          <a:p>
            <a:endParaRPr lang="en-US" dirty="0"/>
          </a:p>
        </p:txBody>
      </p:sp>
    </p:spTree>
    <p:extLst>
      <p:ext uri="{BB962C8B-B14F-4D97-AF65-F5344CB8AC3E}">
        <p14:creationId xmlns:p14="http://schemas.microsoft.com/office/powerpoint/2010/main" val="3330563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p:cTn id="6" dur="indefinite"/>
                                        <p:tgtEl>
                                          <p:spTgt spid="41987">
                                            <p:txEl>
                                              <p:pRg st="3" end="3"/>
                                            </p:txEl>
                                          </p:spTgt>
                                        </p:tgtEl>
                                        <p:attrNameLst>
                                          <p:attrName>style.opacity</p:attrName>
                                        </p:attrNameLst>
                                      </p:cBhvr>
                                      <p:to>
                                        <p:strVal val="0.5"/>
                                      </p:to>
                                    </p:set>
                                    <p:animEffect filter="image" prLst="opacity: 0.5">
                                      <p:cBhvr rctx="IE">
                                        <p:cTn id="7" dur="indefinite"/>
                                        <p:tgtEl>
                                          <p:spTgt spid="41987">
                                            <p:txEl>
                                              <p:pRg st="3" end="3"/>
                                            </p:txEl>
                                          </p:spTgt>
                                        </p:tgtEl>
                                      </p:cBhvr>
                                    </p:animEffect>
                                  </p:childTnLst>
                                </p:cTn>
                              </p:par>
                              <p:par>
                                <p:cTn id="8" presetID="9" presetClass="emph" presetSubtype="0" nodeType="withEffect">
                                  <p:stCondLst>
                                    <p:cond delay="0"/>
                                  </p:stCondLst>
                                  <p:childTnLst>
                                    <p:set>
                                      <p:cBhvr>
                                        <p:cTn id="9" dur="indefinite"/>
                                        <p:tgtEl>
                                          <p:spTgt spid="41987">
                                            <p:txEl>
                                              <p:pRg st="4" end="4"/>
                                            </p:txEl>
                                          </p:spTgt>
                                        </p:tgtEl>
                                        <p:attrNameLst>
                                          <p:attrName>style.opacity</p:attrName>
                                        </p:attrNameLst>
                                      </p:cBhvr>
                                      <p:to>
                                        <p:strVal val="0.5"/>
                                      </p:to>
                                    </p:set>
                                    <p:animEffect filter="image" prLst="opacity: 0.5">
                                      <p:cBhvr rctx="IE">
                                        <p:cTn id="10" dur="indefinite"/>
                                        <p:tgtEl>
                                          <p:spTgt spid="419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Implicit List: Finding a Free Block</a:t>
            </a:r>
          </a:p>
        </p:txBody>
      </p:sp>
      <p:sp>
        <p:nvSpPr>
          <p:cNvPr id="21506" name="Rectangle 2"/>
          <p:cNvSpPr>
            <a:spLocks noGrp="1" noChangeArrowheads="1"/>
          </p:cNvSpPr>
          <p:nvPr>
            <p:ph idx="1"/>
          </p:nvPr>
        </p:nvSpPr>
        <p:spPr>
          <a:xfrm>
            <a:off x="457200" y="1600200"/>
            <a:ext cx="8229600" cy="5239512"/>
          </a:xfrm>
          <a:ln/>
        </p:spPr>
        <p:txBody>
          <a:bodyPr>
            <a:normAutofit fontScale="92500" lnSpcReduction="10000"/>
          </a:bodyPr>
          <a:lstStyle/>
          <a:p>
            <a:pPr marL="274320" lvl="1">
              <a:lnSpc>
                <a:spcPct val="83000"/>
              </a:lnSpc>
              <a:spcBef>
                <a:spcPts val="1250"/>
              </a:spcBef>
              <a:buClr>
                <a:schemeClr val="accent1"/>
              </a:buCl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b="1" i="1" dirty="0">
                <a:solidFill>
                  <a:schemeClr val="accent1"/>
                </a:solidFill>
              </a:rPr>
              <a:t>First fit. </a:t>
            </a:r>
            <a:r>
              <a:rPr lang="en-GB" sz="1800" dirty="0"/>
              <a:t>Search list from beginning, choose first free block that fits:</a:t>
            </a:r>
            <a:endParaRPr lang="en-GB" sz="2000" i="1" dirty="0">
              <a:solidFill>
                <a:srgbClr val="C00000"/>
              </a:solidFill>
            </a:endParaRPr>
          </a:p>
          <a:p>
            <a:pPr lvl="1">
              <a:lnSpc>
                <a:spcPct val="88000"/>
              </a:lnSpc>
              <a:spcBef>
                <a:spcPts val="563"/>
              </a:spcBef>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sz="1800" dirty="0"/>
          </a:p>
          <a:p>
            <a:pPr lvl="1">
              <a:lnSpc>
                <a:spcPct val="88000"/>
              </a:lnSpc>
              <a:spcBef>
                <a:spcPts val="563"/>
              </a:spcBef>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sz="1800" dirty="0"/>
          </a:p>
          <a:p>
            <a:pPr lvl="1">
              <a:lnSpc>
                <a:spcPct val="88000"/>
              </a:lnSpc>
              <a:spcBef>
                <a:spcPts val="563"/>
              </a:spcBef>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sz="1800" dirty="0"/>
          </a:p>
          <a:p>
            <a:pPr lvl="1">
              <a:lnSpc>
                <a:spcPct val="88000"/>
              </a:lnSpc>
              <a:spcBef>
                <a:spcPts val="563"/>
              </a:spcBef>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sz="1800" dirty="0"/>
          </a:p>
          <a:p>
            <a:pPr lvl="1">
              <a:lnSpc>
                <a:spcPct val="88000"/>
              </a:lnSpc>
              <a:spcBef>
                <a:spcPts val="563"/>
              </a:spcBef>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sz="1800" dirty="0"/>
          </a:p>
          <a:p>
            <a:pPr lvl="1">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1800" b="0" dirty="0"/>
              <a:t>Can take linear time in total number of blocks (allocated and free)</a:t>
            </a:r>
          </a:p>
          <a:p>
            <a:pPr lvl="1">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1800" b="0" dirty="0"/>
              <a:t>In practice it can cause “splinters” at beginning of list</a:t>
            </a:r>
          </a:p>
          <a:p>
            <a:pPr lvl="1">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sz="1800" b="0" dirty="0"/>
          </a:p>
          <a:p>
            <a:pPr>
              <a:lnSpc>
                <a:spcPct val="83000"/>
              </a:lnSpc>
              <a:spcBef>
                <a:spcPts val="125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b="1" i="1" dirty="0">
                <a:solidFill>
                  <a:schemeClr val="accent1"/>
                </a:solidFill>
              </a:rPr>
              <a:t>Next fit. </a:t>
            </a:r>
            <a:r>
              <a:rPr lang="en-GB" sz="1800" b="0" dirty="0"/>
              <a:t>Like first fit, but search list starting where previous search finished:</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1800" dirty="0"/>
              <a:t>Should often be faster than first fit: avoids re-scanning unhelpful blocks</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1800" dirty="0"/>
              <a:t>Some research suggests that fragmentation is worse</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sz="1800" dirty="0"/>
          </a:p>
          <a:p>
            <a:pPr>
              <a:lnSpc>
                <a:spcPct val="83000"/>
              </a:lnSpc>
              <a:spcBef>
                <a:spcPts val="125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b="1" i="1" dirty="0">
                <a:solidFill>
                  <a:schemeClr val="accent1"/>
                </a:solidFill>
              </a:rPr>
              <a:t>Best fit</a:t>
            </a:r>
            <a:r>
              <a:rPr lang="en-GB" sz="2000" i="1" dirty="0">
                <a:solidFill>
                  <a:srgbClr val="C00000"/>
                </a:solidFill>
              </a:rPr>
              <a:t>. </a:t>
            </a:r>
            <a:r>
              <a:rPr lang="en-GB" sz="1800" b="0" dirty="0"/>
              <a:t>Search the list, choose the </a:t>
            </a:r>
            <a:r>
              <a:rPr lang="en-GB" sz="1800" dirty="0"/>
              <a:t>best</a:t>
            </a:r>
            <a:r>
              <a:rPr lang="en-GB" sz="1800" b="0" dirty="0"/>
              <a:t> free block: fits, with fewest bytes left over:</a:t>
            </a:r>
          </a:p>
          <a:p>
            <a:pPr lvl="1">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1800" b="0" dirty="0"/>
              <a:t>Keeps fragments small—usually improves memory utilization</a:t>
            </a:r>
          </a:p>
          <a:p>
            <a:pPr lvl="1">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1800" b="0" dirty="0"/>
              <a:t>Will typically run slower than first fit</a:t>
            </a:r>
          </a:p>
        </p:txBody>
      </p:sp>
      <p:sp>
        <p:nvSpPr>
          <p:cNvPr id="21507" name="Text Box 3"/>
          <p:cNvSpPr txBox="1">
            <a:spLocks noChangeArrowheads="1"/>
          </p:cNvSpPr>
          <p:nvPr/>
        </p:nvSpPr>
        <p:spPr bwMode="auto">
          <a:xfrm>
            <a:off x="1133699" y="1948518"/>
            <a:ext cx="7464201" cy="1251882"/>
          </a:xfrm>
          <a:prstGeom prst="rect">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chemeClr val="tx1"/>
                </a:solidFill>
                <a:latin typeface="Courier New" pitchFamily="49" charset="0"/>
              </a:rPr>
              <a:t>p = start; </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chemeClr val="tx1"/>
                </a:solidFill>
                <a:latin typeface="Courier New" pitchFamily="49" charset="0"/>
              </a:rPr>
              <a:t>while ((p &lt; end) &amp;&amp;     \\ not passed end</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chemeClr val="tx1"/>
                </a:solidFill>
                <a:latin typeface="Courier New" pitchFamily="49" charset="0"/>
              </a:rPr>
              <a:t>       ((*p &amp; 1) ||     \\ already allocated</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chemeClr val="tx1"/>
                </a:solidFill>
                <a:latin typeface="Courier New" pitchFamily="49" charset="0"/>
              </a:rPr>
              <a:t>       (*</a:t>
            </a:r>
            <a:r>
              <a:rPr lang="en-GB" sz="1600" b="1" dirty="0" err="1">
                <a:solidFill>
                  <a:schemeClr val="tx1"/>
                </a:solidFill>
                <a:latin typeface="Courier New" pitchFamily="49" charset="0"/>
              </a:rPr>
              <a:t>p</a:t>
            </a:r>
            <a:r>
              <a:rPr lang="en-GB" sz="1600" b="1" dirty="0">
                <a:solidFill>
                  <a:schemeClr val="tx1"/>
                </a:solidFill>
                <a:latin typeface="Courier New" pitchFamily="49" charset="0"/>
              </a:rPr>
              <a:t>  &lt;= </a:t>
            </a:r>
            <a:r>
              <a:rPr lang="en-GB" sz="1600" b="1" dirty="0" err="1">
                <a:solidFill>
                  <a:schemeClr val="tx1"/>
                </a:solidFill>
                <a:latin typeface="Courier New" pitchFamily="49" charset="0"/>
              </a:rPr>
              <a:t>len</a:t>
            </a:r>
            <a:r>
              <a:rPr lang="en-GB" sz="1600" b="1" dirty="0">
                <a:solidFill>
                  <a:schemeClr val="tx1"/>
                </a:solidFill>
                <a:latin typeface="Courier New" pitchFamily="49" charset="0"/>
              </a:rPr>
              <a:t>)))   \\ too small </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chemeClr val="tx1"/>
                </a:solidFill>
                <a:latin typeface="Courier New" pitchFamily="49" charset="0"/>
              </a:rPr>
              <a:t>  p = p + (*p &amp; -2);    \\ </a:t>
            </a:r>
            <a:r>
              <a:rPr lang="en-GB" sz="1600" b="1" dirty="0" err="1">
                <a:solidFill>
                  <a:schemeClr val="tx1"/>
                </a:solidFill>
                <a:latin typeface="Courier New" pitchFamily="49" charset="0"/>
              </a:rPr>
              <a:t>goto</a:t>
            </a:r>
            <a:r>
              <a:rPr lang="en-GB" sz="1600" b="1" dirty="0">
                <a:solidFill>
                  <a:schemeClr val="tx1"/>
                </a:solidFill>
                <a:latin typeface="Courier New" pitchFamily="49" charset="0"/>
              </a:rPr>
              <a:t> next block (word addressed)</a:t>
            </a:r>
          </a:p>
        </p:txBody>
      </p:sp>
    </p:spTree>
    <p:extLst>
      <p:ext uri="{BB962C8B-B14F-4D97-AF65-F5344CB8AC3E}">
        <p14:creationId xmlns:p14="http://schemas.microsoft.com/office/powerpoint/2010/main" val="155983824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6">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06">
                                            <p:txEl>
                                              <p:pRg st="10" end="1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506">
                                            <p:txEl>
                                              <p:pRg st="11" end="1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06">
                                            <p:txEl>
                                              <p:pRg st="13" end="1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1506">
                                            <p:txEl>
                                              <p:pRg st="14" end="1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506">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178" name="Rectangle 2"/>
          <p:cNvSpPr>
            <a:spLocks noGrp="1" noChangeArrowheads="1"/>
          </p:cNvSpPr>
          <p:nvPr>
            <p:ph type="title"/>
          </p:nvPr>
        </p:nvSpPr>
        <p:spPr/>
        <p:txBody>
          <a:bodyPr/>
          <a:lstStyle/>
          <a:p>
            <a:r>
              <a:rPr lang="en-US" dirty="0"/>
              <a:t>Challenges</a:t>
            </a:r>
          </a:p>
        </p:txBody>
      </p:sp>
      <p:sp>
        <p:nvSpPr>
          <p:cNvPr id="41987" name="Rectangle 3"/>
          <p:cNvSpPr>
            <a:spLocks noGrp="1" noChangeArrowheads="1"/>
          </p:cNvSpPr>
          <p:nvPr>
            <p:ph type="body" idx="1"/>
          </p:nvPr>
        </p:nvSpPr>
        <p:spPr/>
        <p:txBody>
          <a:bodyPr>
            <a:normAutofit/>
          </a:bodyPr>
          <a:lstStyle/>
          <a:p>
            <a:r>
              <a:rPr lang="en-US" dirty="0"/>
              <a:t>Goal: maximize throughput and peak memory utilization</a:t>
            </a:r>
          </a:p>
          <a:p>
            <a:endParaRPr lang="en-US" dirty="0"/>
          </a:p>
          <a:p>
            <a:r>
              <a:rPr lang="en-US" dirty="0"/>
              <a:t>Implementation Challenges: </a:t>
            </a:r>
          </a:p>
          <a:p>
            <a:pPr lvl="1"/>
            <a:r>
              <a:rPr lang="en-US" dirty="0"/>
              <a:t>How do we know how much memory to free given just a pointer?</a:t>
            </a:r>
          </a:p>
          <a:p>
            <a:pPr lvl="1"/>
            <a:r>
              <a:rPr lang="en-US" dirty="0"/>
              <a:t>How do we keep track of the free blocks?</a:t>
            </a:r>
          </a:p>
          <a:p>
            <a:pPr lvl="1"/>
            <a:r>
              <a:rPr lang="en-US" dirty="0"/>
              <a:t>How do we pick a block to use for allocation?</a:t>
            </a:r>
          </a:p>
          <a:p>
            <a:pPr lvl="1"/>
            <a:r>
              <a:rPr lang="en-US" dirty="0"/>
              <a:t>What do we do with the extra space when allocating a structure that is smaller than the free block it is placed in?</a:t>
            </a:r>
          </a:p>
          <a:p>
            <a:pPr lvl="1"/>
            <a:r>
              <a:rPr lang="en-US" dirty="0"/>
              <a:t>How do we reinsert a freed block?</a:t>
            </a:r>
          </a:p>
          <a:p>
            <a:pPr lvl="1"/>
            <a:endParaRPr lang="en-US" dirty="0"/>
          </a:p>
          <a:p>
            <a:endParaRPr lang="en-US" dirty="0"/>
          </a:p>
        </p:txBody>
      </p:sp>
    </p:spTree>
    <p:extLst>
      <p:ext uri="{BB962C8B-B14F-4D97-AF65-F5344CB8AC3E}">
        <p14:creationId xmlns:p14="http://schemas.microsoft.com/office/powerpoint/2010/main" val="2189414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p:cTn id="6" dur="indefinite"/>
                                        <p:tgtEl>
                                          <p:spTgt spid="41987">
                                            <p:txEl>
                                              <p:pRg st="3" end="3"/>
                                            </p:txEl>
                                          </p:spTgt>
                                        </p:tgtEl>
                                        <p:attrNameLst>
                                          <p:attrName>style.opacity</p:attrName>
                                        </p:attrNameLst>
                                      </p:cBhvr>
                                      <p:to>
                                        <p:strVal val="0.5"/>
                                      </p:to>
                                    </p:set>
                                    <p:animEffect filter="image" prLst="opacity: 0.5">
                                      <p:cBhvr rctx="IE">
                                        <p:cTn id="7" dur="indefinite"/>
                                        <p:tgtEl>
                                          <p:spTgt spid="41987">
                                            <p:txEl>
                                              <p:pRg st="3" end="3"/>
                                            </p:txEl>
                                          </p:spTgt>
                                        </p:tgtEl>
                                      </p:cBhvr>
                                    </p:animEffect>
                                  </p:childTnLst>
                                </p:cTn>
                              </p:par>
                              <p:par>
                                <p:cTn id="8" presetID="9" presetClass="emph" presetSubtype="0" nodeType="withEffect">
                                  <p:stCondLst>
                                    <p:cond delay="0"/>
                                  </p:stCondLst>
                                  <p:childTnLst>
                                    <p:set>
                                      <p:cBhvr>
                                        <p:cTn id="9" dur="indefinite"/>
                                        <p:tgtEl>
                                          <p:spTgt spid="41987">
                                            <p:txEl>
                                              <p:pRg st="4" end="4"/>
                                            </p:txEl>
                                          </p:spTgt>
                                        </p:tgtEl>
                                        <p:attrNameLst>
                                          <p:attrName>style.opacity</p:attrName>
                                        </p:attrNameLst>
                                      </p:cBhvr>
                                      <p:to>
                                        <p:strVal val="0.5"/>
                                      </p:to>
                                    </p:set>
                                    <p:animEffect filter="image" prLst="opacity: 0.5">
                                      <p:cBhvr rctx="IE">
                                        <p:cTn id="10" dur="indefinite"/>
                                        <p:tgtEl>
                                          <p:spTgt spid="41987">
                                            <p:txEl>
                                              <p:pRg st="4" end="4"/>
                                            </p:txEl>
                                          </p:spTgt>
                                        </p:tgtEl>
                                      </p:cBhvr>
                                    </p:animEffect>
                                  </p:childTnLst>
                                </p:cTn>
                              </p:par>
                              <p:par>
                                <p:cTn id="11" presetID="9" presetClass="emph" presetSubtype="0" nodeType="withEffect">
                                  <p:stCondLst>
                                    <p:cond delay="0"/>
                                  </p:stCondLst>
                                  <p:childTnLst>
                                    <p:set>
                                      <p:cBhvr>
                                        <p:cTn id="12" dur="indefinite"/>
                                        <p:tgtEl>
                                          <p:spTgt spid="41987">
                                            <p:txEl>
                                              <p:pRg st="5" end="5"/>
                                            </p:txEl>
                                          </p:spTgt>
                                        </p:tgtEl>
                                        <p:attrNameLst>
                                          <p:attrName>style.opacity</p:attrName>
                                        </p:attrNameLst>
                                      </p:cBhvr>
                                      <p:to>
                                        <p:strVal val="0.5"/>
                                      </p:to>
                                    </p:set>
                                    <p:animEffect filter="image" prLst="opacity: 0.5">
                                      <p:cBhvr rctx="IE">
                                        <p:cTn id="13" dur="indefinite"/>
                                        <p:tgtEl>
                                          <p:spTgt spid="419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Implicit List: Allocating in Free Block</a:t>
            </a:r>
          </a:p>
        </p:txBody>
      </p:sp>
      <p:sp>
        <p:nvSpPr>
          <p:cNvPr id="23554" name="Rectangle 2"/>
          <p:cNvSpPr>
            <a:spLocks noGrp="1" noChangeArrowheads="1"/>
          </p:cNvSpPr>
          <p:nvPr>
            <p:ph idx="1"/>
          </p:nvPr>
        </p:nvSpPr>
        <p:spPr>
          <a:ln/>
        </p:spPr>
        <p:txBody>
          <a:bodyPr/>
          <a:lstStyle/>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Allocating in a free block: </a:t>
            </a:r>
            <a:r>
              <a:rPr lang="en-GB" b="1" i="1" dirty="0">
                <a:solidFill>
                  <a:schemeClr val="accent1"/>
                </a:solidFill>
              </a:rPr>
              <a:t>splitting</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Since allocated space might be smaller than free space, we might want to split the block</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p:txBody>
      </p:sp>
      <p:sp>
        <p:nvSpPr>
          <p:cNvPr id="23555" name="Text Box 3"/>
          <p:cNvSpPr txBox="1">
            <a:spLocks noChangeArrowheads="1"/>
          </p:cNvSpPr>
          <p:nvPr/>
        </p:nvSpPr>
        <p:spPr bwMode="auto">
          <a:xfrm>
            <a:off x="413952" y="4726765"/>
            <a:ext cx="8328219" cy="1718485"/>
          </a:xfrm>
          <a:prstGeom prst="rect">
            <a:avLst/>
          </a:prstGeom>
          <a:ln>
            <a:headEnd/>
            <a:tailEnd/>
          </a:ln>
        </p:spPr>
        <p:style>
          <a:lnRef idx="2">
            <a:schemeClr val="accent6">
              <a:shade val="50000"/>
            </a:schemeClr>
          </a:lnRef>
          <a:fillRef idx="1">
            <a:schemeClr val="accent6"/>
          </a:fillRef>
          <a:effectRef idx="0">
            <a:schemeClr val="accent6"/>
          </a:effectRef>
          <a:fontRef idx="minor">
            <a:schemeClr val="lt1"/>
          </a:fontRef>
        </p:style>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chemeClr val="tx1"/>
                </a:solidFill>
                <a:latin typeface="Courier New" pitchFamily="49" charset="0"/>
              </a:rPr>
              <a:t>void addblock(ptr p, int len) {</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chemeClr val="tx1"/>
                </a:solidFill>
                <a:latin typeface="Courier New" pitchFamily="49" charset="0"/>
              </a:rPr>
              <a:t>  int newsize = ((len + 1) &gt;&gt; 1) &lt;&lt; 1;  // round up to even</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chemeClr val="tx1"/>
                </a:solidFill>
                <a:latin typeface="Courier New" pitchFamily="49" charset="0"/>
              </a:rPr>
              <a:t>  int oldsize = *p &amp; -2;                // mask out low bit</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chemeClr val="tx1"/>
                </a:solidFill>
                <a:latin typeface="Courier New" pitchFamily="49" charset="0"/>
              </a:rPr>
              <a:t>  *p = newsize | 1;                     // set new length</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chemeClr val="tx1"/>
                </a:solidFill>
                <a:latin typeface="Courier New" pitchFamily="49" charset="0"/>
              </a:rPr>
              <a:t>  if (newsize &lt; oldsize)</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chemeClr val="tx1"/>
                </a:solidFill>
                <a:latin typeface="Courier New" pitchFamily="49" charset="0"/>
              </a:rPr>
              <a:t>    *(p+newsize) = oldsize - newsize;   // set length in remaining</a:t>
            </a:r>
          </a:p>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solidFill>
                  <a:schemeClr val="tx1"/>
                </a:solidFill>
                <a:latin typeface="Courier New" pitchFamily="49" charset="0"/>
              </a:rPr>
              <a:t>}                                       //   part of block</a:t>
            </a:r>
          </a:p>
        </p:txBody>
      </p:sp>
      <p:sp>
        <p:nvSpPr>
          <p:cNvPr id="23556" name="Rectangle 4"/>
          <p:cNvSpPr>
            <a:spLocks noChangeArrowheads="1"/>
          </p:cNvSpPr>
          <p:nvPr/>
        </p:nvSpPr>
        <p:spPr bwMode="auto">
          <a:xfrm>
            <a:off x="2057400" y="2980038"/>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16</a:t>
            </a:r>
          </a:p>
        </p:txBody>
      </p:sp>
      <p:sp>
        <p:nvSpPr>
          <p:cNvPr id="23557" name="Rectangle 5"/>
          <p:cNvSpPr>
            <a:spLocks noChangeArrowheads="1"/>
          </p:cNvSpPr>
          <p:nvPr/>
        </p:nvSpPr>
        <p:spPr bwMode="auto">
          <a:xfrm>
            <a:off x="2362200" y="2980038"/>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23558" name="Rectangle 6"/>
          <p:cNvSpPr>
            <a:spLocks noChangeArrowheads="1"/>
          </p:cNvSpPr>
          <p:nvPr/>
        </p:nvSpPr>
        <p:spPr bwMode="auto">
          <a:xfrm>
            <a:off x="2667000" y="2980038"/>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23559" name="Rectangle 7"/>
          <p:cNvSpPr>
            <a:spLocks noChangeArrowheads="1"/>
          </p:cNvSpPr>
          <p:nvPr/>
        </p:nvSpPr>
        <p:spPr bwMode="auto">
          <a:xfrm>
            <a:off x="2971800" y="2980038"/>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23560" name="Rectangle 8"/>
          <p:cNvSpPr>
            <a:spLocks noChangeArrowheads="1"/>
          </p:cNvSpPr>
          <p:nvPr/>
        </p:nvSpPr>
        <p:spPr bwMode="auto">
          <a:xfrm>
            <a:off x="3276600" y="2980038"/>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17</a:t>
            </a:r>
          </a:p>
        </p:txBody>
      </p:sp>
      <p:sp>
        <p:nvSpPr>
          <p:cNvPr id="23561" name="Rectangle 9"/>
          <p:cNvSpPr>
            <a:spLocks noChangeArrowheads="1"/>
          </p:cNvSpPr>
          <p:nvPr/>
        </p:nvSpPr>
        <p:spPr bwMode="auto">
          <a:xfrm>
            <a:off x="3581400" y="2980038"/>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a:p>
        </p:txBody>
      </p:sp>
      <p:sp>
        <p:nvSpPr>
          <p:cNvPr id="23562" name="Rectangle 10"/>
          <p:cNvSpPr>
            <a:spLocks noChangeArrowheads="1"/>
          </p:cNvSpPr>
          <p:nvPr/>
        </p:nvSpPr>
        <p:spPr bwMode="auto">
          <a:xfrm>
            <a:off x="3886200" y="2980038"/>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a:p>
        </p:txBody>
      </p:sp>
      <p:sp>
        <p:nvSpPr>
          <p:cNvPr id="23563" name="Rectangle 11"/>
          <p:cNvSpPr>
            <a:spLocks noChangeArrowheads="1"/>
          </p:cNvSpPr>
          <p:nvPr/>
        </p:nvSpPr>
        <p:spPr bwMode="auto">
          <a:xfrm>
            <a:off x="4191000" y="2980038"/>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a:p>
        </p:txBody>
      </p:sp>
      <p:sp>
        <p:nvSpPr>
          <p:cNvPr id="23564" name="Rectangle 12"/>
          <p:cNvSpPr>
            <a:spLocks noChangeArrowheads="1"/>
          </p:cNvSpPr>
          <p:nvPr/>
        </p:nvSpPr>
        <p:spPr bwMode="auto">
          <a:xfrm>
            <a:off x="4800600" y="2980038"/>
            <a:ext cx="304800" cy="304800"/>
          </a:xfrm>
          <a:prstGeom prst="rect">
            <a:avLst/>
          </a:prstGeom>
          <a:solidFill>
            <a:schemeClr val="bg1"/>
          </a:solidFill>
          <a:ln w="3240">
            <a:solidFill>
              <a:schemeClr val="tx1"/>
            </a:solidFill>
            <a:miter lim="800000"/>
            <a:headEnd/>
            <a:tailEnd/>
          </a:ln>
          <a:effectLst/>
        </p:spPr>
        <p:txBody>
          <a:bodyPr wrap="none" anchor="ctr"/>
          <a:lstStyle/>
          <a:p>
            <a:endParaRPr lang="en-US"/>
          </a:p>
        </p:txBody>
      </p:sp>
      <p:sp>
        <p:nvSpPr>
          <p:cNvPr id="23565" name="Rectangle 13"/>
          <p:cNvSpPr>
            <a:spLocks noChangeArrowheads="1"/>
          </p:cNvSpPr>
          <p:nvPr/>
        </p:nvSpPr>
        <p:spPr bwMode="auto">
          <a:xfrm>
            <a:off x="5105400" y="2980038"/>
            <a:ext cx="304800" cy="304800"/>
          </a:xfrm>
          <a:prstGeom prst="rect">
            <a:avLst/>
          </a:prstGeom>
          <a:solidFill>
            <a:schemeClr val="bg1"/>
          </a:solidFill>
          <a:ln w="3240">
            <a:solidFill>
              <a:schemeClr val="tx1"/>
            </a:solidFill>
            <a:miter lim="800000"/>
            <a:headEnd/>
            <a:tailEnd/>
          </a:ln>
          <a:effectLst/>
        </p:spPr>
        <p:txBody>
          <a:bodyPr wrap="none" anchor="ctr"/>
          <a:lstStyle/>
          <a:p>
            <a:endParaRPr lang="en-US"/>
          </a:p>
        </p:txBody>
      </p:sp>
      <p:sp>
        <p:nvSpPr>
          <p:cNvPr id="23566" name="Rectangle 14"/>
          <p:cNvSpPr>
            <a:spLocks noChangeArrowheads="1"/>
          </p:cNvSpPr>
          <p:nvPr/>
        </p:nvSpPr>
        <p:spPr bwMode="auto">
          <a:xfrm>
            <a:off x="5410200" y="2980038"/>
            <a:ext cx="304800" cy="304800"/>
          </a:xfrm>
          <a:prstGeom prst="rect">
            <a:avLst/>
          </a:prstGeom>
          <a:solidFill>
            <a:schemeClr val="bg1"/>
          </a:solidFill>
          <a:ln w="3240">
            <a:solidFill>
              <a:schemeClr val="tx1"/>
            </a:solidFill>
            <a:miter lim="800000"/>
            <a:headEnd/>
            <a:tailEnd/>
          </a:ln>
          <a:effectLst/>
        </p:spPr>
        <p:txBody>
          <a:bodyPr wrap="none" anchor="ctr"/>
          <a:lstStyle/>
          <a:p>
            <a:endParaRPr lang="en-US"/>
          </a:p>
        </p:txBody>
      </p:sp>
      <p:sp>
        <p:nvSpPr>
          <p:cNvPr id="23567" name="Rectangle 15"/>
          <p:cNvSpPr>
            <a:spLocks noChangeArrowheads="1"/>
          </p:cNvSpPr>
          <p:nvPr/>
        </p:nvSpPr>
        <p:spPr bwMode="auto">
          <a:xfrm>
            <a:off x="5715000" y="2980038"/>
            <a:ext cx="304800" cy="304800"/>
          </a:xfrm>
          <a:prstGeom prst="rect">
            <a:avLst/>
          </a:prstGeom>
          <a:solidFill>
            <a:schemeClr val="bg1"/>
          </a:solidFill>
          <a:ln w="3240">
            <a:solidFill>
              <a:schemeClr val="tx1"/>
            </a:solidFill>
            <a:miter lim="800000"/>
            <a:headEnd/>
            <a:tailEnd/>
          </a:ln>
          <a:effectLst/>
        </p:spPr>
        <p:txBody>
          <a:bodyPr wrap="none" anchor="ctr"/>
          <a:lstStyle/>
          <a:p>
            <a:endParaRPr lang="en-US"/>
          </a:p>
        </p:txBody>
      </p:sp>
      <p:sp>
        <p:nvSpPr>
          <p:cNvPr id="23568" name="Rectangle 16"/>
          <p:cNvSpPr>
            <a:spLocks noChangeArrowheads="1"/>
          </p:cNvSpPr>
          <p:nvPr/>
        </p:nvSpPr>
        <p:spPr bwMode="auto">
          <a:xfrm>
            <a:off x="6019800" y="2980038"/>
            <a:ext cx="304800" cy="304800"/>
          </a:xfrm>
          <a:prstGeom prst="rect">
            <a:avLst/>
          </a:prstGeom>
          <a:solidFill>
            <a:schemeClr val="bg1"/>
          </a:solidFill>
          <a:ln w="3240">
            <a:solidFill>
              <a:schemeClr val="tx1"/>
            </a:solidFill>
            <a:miter lim="800000"/>
            <a:headEnd/>
            <a:tailEnd/>
          </a:ln>
          <a:effectLst/>
        </p:spPr>
        <p:txBody>
          <a:bodyPr wrap="none" anchor="ctr"/>
          <a:lstStyle/>
          <a:p>
            <a:endParaRPr lang="en-US"/>
          </a:p>
        </p:txBody>
      </p:sp>
      <p:sp>
        <p:nvSpPr>
          <p:cNvPr id="23569" name="Rectangle 17"/>
          <p:cNvSpPr>
            <a:spLocks noChangeArrowheads="1"/>
          </p:cNvSpPr>
          <p:nvPr/>
        </p:nvSpPr>
        <p:spPr bwMode="auto">
          <a:xfrm>
            <a:off x="6324600" y="2980038"/>
            <a:ext cx="304800" cy="304800"/>
          </a:xfrm>
          <a:prstGeom prst="rect">
            <a:avLst/>
          </a:prstGeom>
          <a:solidFill>
            <a:srgbClr val="C0C0C0"/>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9</a:t>
            </a:r>
          </a:p>
        </p:txBody>
      </p:sp>
      <p:sp>
        <p:nvSpPr>
          <p:cNvPr id="23570" name="Rectangle 18"/>
          <p:cNvSpPr>
            <a:spLocks noChangeArrowheads="1"/>
          </p:cNvSpPr>
          <p:nvPr/>
        </p:nvSpPr>
        <p:spPr bwMode="auto">
          <a:xfrm>
            <a:off x="6629400" y="2980038"/>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23571" name="Rectangle 19"/>
          <p:cNvSpPr>
            <a:spLocks noChangeArrowheads="1"/>
          </p:cNvSpPr>
          <p:nvPr/>
        </p:nvSpPr>
        <p:spPr bwMode="auto">
          <a:xfrm>
            <a:off x="4495800" y="2980038"/>
            <a:ext cx="304800" cy="304800"/>
          </a:xfrm>
          <a:prstGeom prst="rect">
            <a:avLst/>
          </a:prstGeom>
          <a:solidFill>
            <a:schemeClr val="bg1"/>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24</a:t>
            </a:r>
          </a:p>
        </p:txBody>
      </p:sp>
      <p:sp>
        <p:nvSpPr>
          <p:cNvPr id="23572" name="Freeform 20"/>
          <p:cNvSpPr>
            <a:spLocks/>
          </p:cNvSpPr>
          <p:nvPr/>
        </p:nvSpPr>
        <p:spPr bwMode="auto">
          <a:xfrm>
            <a:off x="3429000" y="2743200"/>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a:p>
        </p:txBody>
      </p:sp>
      <p:sp>
        <p:nvSpPr>
          <p:cNvPr id="23573" name="Freeform 21"/>
          <p:cNvSpPr>
            <a:spLocks/>
          </p:cNvSpPr>
          <p:nvPr/>
        </p:nvSpPr>
        <p:spPr bwMode="auto">
          <a:xfrm>
            <a:off x="4648200" y="2743200"/>
            <a:ext cx="1828800" cy="228600"/>
          </a:xfrm>
          <a:custGeom>
            <a:avLst/>
            <a:gdLst/>
            <a:ahLst/>
            <a:cxnLst>
              <a:cxn ang="0">
                <a:pos x="0" y="144"/>
              </a:cxn>
              <a:cxn ang="0">
                <a:pos x="576" y="0"/>
              </a:cxn>
              <a:cxn ang="0">
                <a:pos x="1152" y="144"/>
              </a:cxn>
            </a:cxnLst>
            <a:rect l="0" t="0" r="r" b="b"/>
            <a:pathLst>
              <a:path w="1152" h="144">
                <a:moveTo>
                  <a:pt x="0" y="144"/>
                </a:moveTo>
                <a:cubicBezTo>
                  <a:pt x="192" y="72"/>
                  <a:pt x="384" y="0"/>
                  <a:pt x="576" y="0"/>
                </a:cubicBezTo>
                <a:cubicBezTo>
                  <a:pt x="768" y="0"/>
                  <a:pt x="960" y="72"/>
                  <a:pt x="1152" y="144"/>
                </a:cubicBezTo>
              </a:path>
            </a:pathLst>
          </a:custGeom>
          <a:noFill/>
          <a:ln w="25560">
            <a:solidFill>
              <a:schemeClr val="tx1"/>
            </a:solidFill>
            <a:round/>
            <a:headEnd/>
            <a:tailEnd type="triangle" w="med" len="med"/>
          </a:ln>
          <a:effectLst/>
        </p:spPr>
        <p:txBody>
          <a:bodyPr wrap="none" anchor="ctr"/>
          <a:lstStyle/>
          <a:p>
            <a:endParaRPr lang="en-US"/>
          </a:p>
        </p:txBody>
      </p:sp>
      <p:sp>
        <p:nvSpPr>
          <p:cNvPr id="23574" name="Rectangle 22"/>
          <p:cNvSpPr>
            <a:spLocks noChangeArrowheads="1"/>
          </p:cNvSpPr>
          <p:nvPr/>
        </p:nvSpPr>
        <p:spPr bwMode="auto">
          <a:xfrm>
            <a:off x="3276600" y="4250789"/>
            <a:ext cx="304800" cy="304800"/>
          </a:xfrm>
          <a:prstGeom prst="rect">
            <a:avLst/>
          </a:prstGeom>
          <a:solidFill>
            <a:schemeClr val="bg1">
              <a:lumMod val="75000"/>
            </a:schemeClr>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17</a:t>
            </a:r>
          </a:p>
        </p:txBody>
      </p:sp>
      <p:sp>
        <p:nvSpPr>
          <p:cNvPr id="23575" name="Rectangle 23"/>
          <p:cNvSpPr>
            <a:spLocks noChangeArrowheads="1"/>
          </p:cNvSpPr>
          <p:nvPr/>
        </p:nvSpPr>
        <p:spPr bwMode="auto">
          <a:xfrm>
            <a:off x="35814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a:p>
        </p:txBody>
      </p:sp>
      <p:sp>
        <p:nvSpPr>
          <p:cNvPr id="23576" name="Rectangle 24"/>
          <p:cNvSpPr>
            <a:spLocks noChangeArrowheads="1"/>
          </p:cNvSpPr>
          <p:nvPr/>
        </p:nvSpPr>
        <p:spPr bwMode="auto">
          <a:xfrm>
            <a:off x="38862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a:p>
        </p:txBody>
      </p:sp>
      <p:sp>
        <p:nvSpPr>
          <p:cNvPr id="23577" name="Rectangle 25"/>
          <p:cNvSpPr>
            <a:spLocks noChangeArrowheads="1"/>
          </p:cNvSpPr>
          <p:nvPr/>
        </p:nvSpPr>
        <p:spPr bwMode="auto">
          <a:xfrm>
            <a:off x="4191000" y="4250789"/>
            <a:ext cx="304800" cy="304800"/>
          </a:xfrm>
          <a:prstGeom prst="rect">
            <a:avLst/>
          </a:prstGeom>
          <a:solidFill>
            <a:schemeClr val="bg1">
              <a:lumMod val="75000"/>
            </a:schemeClr>
          </a:solidFill>
          <a:ln w="3240">
            <a:solidFill>
              <a:schemeClr val="tx1"/>
            </a:solidFill>
            <a:miter lim="800000"/>
            <a:headEnd/>
            <a:tailEnd/>
          </a:ln>
          <a:effectLst/>
        </p:spPr>
        <p:txBody>
          <a:bodyPr wrap="none" anchor="ctr"/>
          <a:lstStyle/>
          <a:p>
            <a:endParaRPr lang="en-US"/>
          </a:p>
        </p:txBody>
      </p:sp>
      <p:sp>
        <p:nvSpPr>
          <p:cNvPr id="23578" name="Rectangle 26"/>
          <p:cNvSpPr>
            <a:spLocks noChangeArrowheads="1"/>
          </p:cNvSpPr>
          <p:nvPr/>
        </p:nvSpPr>
        <p:spPr bwMode="auto">
          <a:xfrm>
            <a:off x="4800600" y="4250789"/>
            <a:ext cx="304800" cy="304800"/>
          </a:xfrm>
          <a:prstGeom prst="rect">
            <a:avLst/>
          </a:prstGeom>
          <a:solidFill>
            <a:schemeClr val="accent6"/>
          </a:solidFill>
          <a:ln w="3240">
            <a:solidFill>
              <a:schemeClr val="tx1"/>
            </a:solidFill>
            <a:miter lim="800000"/>
            <a:headEnd/>
            <a:tailEnd/>
          </a:ln>
          <a:effectLst/>
        </p:spPr>
        <p:txBody>
          <a:bodyPr wrap="none" anchor="ctr"/>
          <a:lstStyle/>
          <a:p>
            <a:endParaRPr lang="en-US"/>
          </a:p>
        </p:txBody>
      </p:sp>
      <p:sp>
        <p:nvSpPr>
          <p:cNvPr id="23579" name="Rectangle 27"/>
          <p:cNvSpPr>
            <a:spLocks noChangeArrowheads="1"/>
          </p:cNvSpPr>
          <p:nvPr/>
        </p:nvSpPr>
        <p:spPr bwMode="auto">
          <a:xfrm>
            <a:off x="5105400" y="4250789"/>
            <a:ext cx="304800" cy="304800"/>
          </a:xfrm>
          <a:prstGeom prst="rect">
            <a:avLst/>
          </a:prstGeom>
          <a:solidFill>
            <a:schemeClr val="accent6"/>
          </a:solidFill>
          <a:ln w="3240">
            <a:solidFill>
              <a:schemeClr val="tx1"/>
            </a:solidFill>
            <a:miter lim="800000"/>
            <a:headEnd/>
            <a:tailEnd/>
          </a:ln>
          <a:effectLst/>
        </p:spPr>
        <p:txBody>
          <a:bodyPr wrap="none" anchor="ctr"/>
          <a:lstStyle/>
          <a:p>
            <a:endParaRPr lang="en-US"/>
          </a:p>
        </p:txBody>
      </p:sp>
      <p:sp>
        <p:nvSpPr>
          <p:cNvPr id="23580" name="Rectangle 28"/>
          <p:cNvSpPr>
            <a:spLocks noChangeArrowheads="1"/>
          </p:cNvSpPr>
          <p:nvPr/>
        </p:nvSpPr>
        <p:spPr bwMode="auto">
          <a:xfrm>
            <a:off x="5410200" y="4250789"/>
            <a:ext cx="304800" cy="304800"/>
          </a:xfrm>
          <a:prstGeom prst="rect">
            <a:avLst/>
          </a:prstGeom>
          <a:solidFill>
            <a:schemeClr val="accent6"/>
          </a:solidFill>
          <a:ln w="3240">
            <a:solidFill>
              <a:schemeClr val="tx1"/>
            </a:solidFill>
            <a:miter lim="800000"/>
            <a:headEnd/>
            <a:tailEnd/>
          </a:ln>
          <a:effectLst/>
        </p:spPr>
        <p:txBody>
          <a:bodyPr wrap="none" anchor="ctr"/>
          <a:lstStyle/>
          <a:p>
            <a:endParaRPr lang="en-US"/>
          </a:p>
        </p:txBody>
      </p:sp>
      <p:sp>
        <p:nvSpPr>
          <p:cNvPr id="23581" name="Rectangle 29"/>
          <p:cNvSpPr>
            <a:spLocks noChangeArrowheads="1"/>
          </p:cNvSpPr>
          <p:nvPr/>
        </p:nvSpPr>
        <p:spPr bwMode="auto">
          <a:xfrm>
            <a:off x="5715000" y="4250789"/>
            <a:ext cx="304800" cy="304800"/>
          </a:xfrm>
          <a:prstGeom prst="rect">
            <a:avLst/>
          </a:prstGeom>
          <a:solidFill>
            <a:schemeClr val="bg1"/>
          </a:solidFill>
          <a:ln w="3240">
            <a:solidFill>
              <a:schemeClr val="tx1"/>
            </a:solidFill>
            <a:miter lim="800000"/>
            <a:headEnd/>
            <a:tailEnd/>
          </a:ln>
          <a:effectLst/>
        </p:spPr>
        <p:txBody>
          <a:bodyPr wrap="none" anchor="ctr"/>
          <a:lstStyle/>
          <a:p>
            <a:endParaRPr lang="en-US"/>
          </a:p>
        </p:txBody>
      </p:sp>
      <p:sp>
        <p:nvSpPr>
          <p:cNvPr id="23582" name="Rectangle 30"/>
          <p:cNvSpPr>
            <a:spLocks noChangeArrowheads="1"/>
          </p:cNvSpPr>
          <p:nvPr/>
        </p:nvSpPr>
        <p:spPr bwMode="auto">
          <a:xfrm>
            <a:off x="6019800" y="4250789"/>
            <a:ext cx="304800" cy="304800"/>
          </a:xfrm>
          <a:prstGeom prst="rect">
            <a:avLst/>
          </a:prstGeom>
          <a:solidFill>
            <a:schemeClr val="bg1"/>
          </a:solidFill>
          <a:ln w="3240">
            <a:solidFill>
              <a:schemeClr val="tx1"/>
            </a:solidFill>
            <a:miter lim="800000"/>
            <a:headEnd/>
            <a:tailEnd/>
          </a:ln>
          <a:effectLst/>
        </p:spPr>
        <p:txBody>
          <a:bodyPr wrap="none" anchor="ctr"/>
          <a:lstStyle/>
          <a:p>
            <a:endParaRPr lang="en-US"/>
          </a:p>
        </p:txBody>
      </p:sp>
      <p:sp>
        <p:nvSpPr>
          <p:cNvPr id="23583" name="Rectangle 31"/>
          <p:cNvSpPr>
            <a:spLocks noChangeArrowheads="1"/>
          </p:cNvSpPr>
          <p:nvPr/>
        </p:nvSpPr>
        <p:spPr bwMode="auto">
          <a:xfrm>
            <a:off x="6324600" y="4250789"/>
            <a:ext cx="304800" cy="304800"/>
          </a:xfrm>
          <a:prstGeom prst="rect">
            <a:avLst/>
          </a:prstGeom>
          <a:solidFill>
            <a:srgbClr val="C0C0C0"/>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9</a:t>
            </a:r>
          </a:p>
        </p:txBody>
      </p:sp>
      <p:sp>
        <p:nvSpPr>
          <p:cNvPr id="23584" name="Rectangle 32"/>
          <p:cNvSpPr>
            <a:spLocks noChangeArrowheads="1"/>
          </p:cNvSpPr>
          <p:nvPr/>
        </p:nvSpPr>
        <p:spPr bwMode="auto">
          <a:xfrm>
            <a:off x="6629400" y="4250789"/>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23585" name="Rectangle 33"/>
          <p:cNvSpPr>
            <a:spLocks noChangeArrowheads="1"/>
          </p:cNvSpPr>
          <p:nvPr/>
        </p:nvSpPr>
        <p:spPr bwMode="auto">
          <a:xfrm>
            <a:off x="4495800" y="4250789"/>
            <a:ext cx="304800" cy="304800"/>
          </a:xfrm>
          <a:prstGeom prst="rect">
            <a:avLst/>
          </a:prstGeom>
          <a:solidFill>
            <a:schemeClr val="accent6"/>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17</a:t>
            </a:r>
          </a:p>
        </p:txBody>
      </p:sp>
      <p:sp>
        <p:nvSpPr>
          <p:cNvPr id="23586" name="Freeform 34"/>
          <p:cNvSpPr>
            <a:spLocks/>
          </p:cNvSpPr>
          <p:nvPr/>
        </p:nvSpPr>
        <p:spPr bwMode="auto">
          <a:xfrm>
            <a:off x="3429000" y="4013951"/>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a:p>
        </p:txBody>
      </p:sp>
      <p:sp>
        <p:nvSpPr>
          <p:cNvPr id="23587" name="Line 35"/>
          <p:cNvSpPr>
            <a:spLocks noChangeShapeType="1"/>
          </p:cNvSpPr>
          <p:nvPr/>
        </p:nvSpPr>
        <p:spPr bwMode="auto">
          <a:xfrm flipV="1">
            <a:off x="4816209" y="3283251"/>
            <a:ext cx="1588" cy="231775"/>
          </a:xfrm>
          <a:prstGeom prst="line">
            <a:avLst/>
          </a:prstGeom>
          <a:noFill/>
          <a:ln w="25560">
            <a:solidFill>
              <a:schemeClr val="tx1"/>
            </a:solidFill>
            <a:miter lim="800000"/>
            <a:headEnd/>
            <a:tailEnd type="triangle" w="med" len="med"/>
          </a:ln>
          <a:effectLst/>
        </p:spPr>
        <p:txBody>
          <a:bodyPr/>
          <a:lstStyle/>
          <a:p>
            <a:endParaRPr lang="en-US"/>
          </a:p>
        </p:txBody>
      </p:sp>
      <p:sp>
        <p:nvSpPr>
          <p:cNvPr id="23588" name="Text Box 36"/>
          <p:cNvSpPr txBox="1">
            <a:spLocks noChangeArrowheads="1"/>
          </p:cNvSpPr>
          <p:nvPr/>
        </p:nvSpPr>
        <p:spPr bwMode="auto">
          <a:xfrm>
            <a:off x="4660634" y="3437238"/>
            <a:ext cx="292366" cy="335799"/>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p</a:t>
            </a:r>
          </a:p>
        </p:txBody>
      </p:sp>
      <p:sp>
        <p:nvSpPr>
          <p:cNvPr id="23589" name="Freeform 37"/>
          <p:cNvSpPr>
            <a:spLocks/>
          </p:cNvSpPr>
          <p:nvPr/>
        </p:nvSpPr>
        <p:spPr bwMode="auto">
          <a:xfrm>
            <a:off x="2209800" y="2743200"/>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a:p>
        </p:txBody>
      </p:sp>
      <p:sp>
        <p:nvSpPr>
          <p:cNvPr id="23590" name="Text Box 38"/>
          <p:cNvSpPr txBox="1">
            <a:spLocks noChangeArrowheads="1"/>
          </p:cNvSpPr>
          <p:nvPr/>
        </p:nvSpPr>
        <p:spPr bwMode="auto">
          <a:xfrm>
            <a:off x="5731476" y="4236201"/>
            <a:ext cx="285954" cy="335799"/>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8</a:t>
            </a:r>
          </a:p>
        </p:txBody>
      </p:sp>
      <p:sp>
        <p:nvSpPr>
          <p:cNvPr id="23591" name="Freeform 39"/>
          <p:cNvSpPr>
            <a:spLocks/>
          </p:cNvSpPr>
          <p:nvPr/>
        </p:nvSpPr>
        <p:spPr bwMode="auto">
          <a:xfrm>
            <a:off x="4572000" y="4013951"/>
            <a:ext cx="1295400" cy="228600"/>
          </a:xfrm>
          <a:custGeom>
            <a:avLst/>
            <a:gdLst/>
            <a:ahLst/>
            <a:cxnLst>
              <a:cxn ang="0">
                <a:pos x="0" y="144"/>
              </a:cxn>
              <a:cxn ang="0">
                <a:pos x="432" y="0"/>
              </a:cxn>
              <a:cxn ang="0">
                <a:pos x="816" y="144"/>
              </a:cxn>
            </a:cxnLst>
            <a:rect l="0" t="0" r="r" b="b"/>
            <a:pathLst>
              <a:path w="816" h="144">
                <a:moveTo>
                  <a:pt x="0" y="144"/>
                </a:moveTo>
                <a:cubicBezTo>
                  <a:pt x="148" y="72"/>
                  <a:pt x="296" y="0"/>
                  <a:pt x="432" y="0"/>
                </a:cubicBezTo>
                <a:cubicBezTo>
                  <a:pt x="568" y="0"/>
                  <a:pt x="692" y="72"/>
                  <a:pt x="816" y="144"/>
                </a:cubicBezTo>
              </a:path>
            </a:pathLst>
          </a:custGeom>
          <a:noFill/>
          <a:ln w="25560">
            <a:solidFill>
              <a:schemeClr val="tx1"/>
            </a:solidFill>
            <a:round/>
            <a:headEnd/>
            <a:tailEnd type="triangle" w="med" len="med"/>
          </a:ln>
          <a:effectLst/>
        </p:spPr>
        <p:txBody>
          <a:bodyPr wrap="none" anchor="ctr"/>
          <a:lstStyle/>
          <a:p>
            <a:endParaRPr lang="en-US"/>
          </a:p>
        </p:txBody>
      </p:sp>
      <p:sp>
        <p:nvSpPr>
          <p:cNvPr id="23592" name="Freeform 40"/>
          <p:cNvSpPr>
            <a:spLocks/>
          </p:cNvSpPr>
          <p:nvPr/>
        </p:nvSpPr>
        <p:spPr bwMode="auto">
          <a:xfrm>
            <a:off x="5867400" y="4090151"/>
            <a:ext cx="609600" cy="152400"/>
          </a:xfrm>
          <a:custGeom>
            <a:avLst/>
            <a:gdLst/>
            <a:ahLst/>
            <a:cxnLst>
              <a:cxn ang="0">
                <a:pos x="0" y="96"/>
              </a:cxn>
              <a:cxn ang="0">
                <a:pos x="192" y="0"/>
              </a:cxn>
              <a:cxn ang="0">
                <a:pos x="384" y="96"/>
              </a:cxn>
            </a:cxnLst>
            <a:rect l="0" t="0" r="r" b="b"/>
            <a:pathLst>
              <a:path w="384" h="96">
                <a:moveTo>
                  <a:pt x="0" y="96"/>
                </a:moveTo>
                <a:cubicBezTo>
                  <a:pt x="64" y="48"/>
                  <a:pt x="128" y="0"/>
                  <a:pt x="192" y="0"/>
                </a:cubicBezTo>
                <a:cubicBezTo>
                  <a:pt x="256" y="0"/>
                  <a:pt x="320" y="48"/>
                  <a:pt x="384" y="96"/>
                </a:cubicBezTo>
              </a:path>
            </a:pathLst>
          </a:custGeom>
          <a:noFill/>
          <a:ln w="25560">
            <a:solidFill>
              <a:schemeClr val="tx1"/>
            </a:solidFill>
            <a:round/>
            <a:headEnd/>
            <a:tailEnd type="triangle" w="med" len="med"/>
          </a:ln>
          <a:effectLst/>
        </p:spPr>
        <p:txBody>
          <a:bodyPr wrap="none" anchor="ctr"/>
          <a:lstStyle/>
          <a:p>
            <a:endParaRPr lang="en-US"/>
          </a:p>
        </p:txBody>
      </p:sp>
      <p:sp>
        <p:nvSpPr>
          <p:cNvPr id="23593" name="Rectangle 41"/>
          <p:cNvSpPr>
            <a:spLocks noChangeArrowheads="1"/>
          </p:cNvSpPr>
          <p:nvPr/>
        </p:nvSpPr>
        <p:spPr bwMode="auto">
          <a:xfrm>
            <a:off x="2057400" y="4250789"/>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16</a:t>
            </a:r>
          </a:p>
        </p:txBody>
      </p:sp>
      <p:sp>
        <p:nvSpPr>
          <p:cNvPr id="23594" name="Rectangle 42"/>
          <p:cNvSpPr>
            <a:spLocks noChangeArrowheads="1"/>
          </p:cNvSpPr>
          <p:nvPr/>
        </p:nvSpPr>
        <p:spPr bwMode="auto">
          <a:xfrm>
            <a:off x="2362200" y="4250789"/>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23595" name="Rectangle 43"/>
          <p:cNvSpPr>
            <a:spLocks noChangeArrowheads="1"/>
          </p:cNvSpPr>
          <p:nvPr/>
        </p:nvSpPr>
        <p:spPr bwMode="auto">
          <a:xfrm>
            <a:off x="2667000" y="4250789"/>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23596" name="Rectangle 44"/>
          <p:cNvSpPr>
            <a:spLocks noChangeArrowheads="1"/>
          </p:cNvSpPr>
          <p:nvPr/>
        </p:nvSpPr>
        <p:spPr bwMode="auto">
          <a:xfrm>
            <a:off x="2971800" y="4250789"/>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23597" name="Freeform 45"/>
          <p:cNvSpPr>
            <a:spLocks/>
          </p:cNvSpPr>
          <p:nvPr/>
        </p:nvSpPr>
        <p:spPr bwMode="auto">
          <a:xfrm>
            <a:off x="2209800" y="4013951"/>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a:p>
        </p:txBody>
      </p:sp>
      <p:sp>
        <p:nvSpPr>
          <p:cNvPr id="23598" name="Text Box 46"/>
          <p:cNvSpPr txBox="1">
            <a:spLocks noChangeArrowheads="1"/>
          </p:cNvSpPr>
          <p:nvPr/>
        </p:nvSpPr>
        <p:spPr bwMode="auto">
          <a:xfrm>
            <a:off x="707676" y="3690874"/>
            <a:ext cx="1820371" cy="303802"/>
          </a:xfrm>
          <a:prstGeom prst="rect">
            <a:avLst/>
          </a:prstGeom>
          <a:noFill/>
          <a:ln w="9525">
            <a:noFill/>
            <a:round/>
            <a:headEnd/>
            <a:tailEnd/>
          </a:ln>
          <a:effectLst/>
        </p:spPr>
        <p:txBody>
          <a:bodyPr wrap="none" lIns="45720" tIns="46800" rIns="45720" bIns="46800">
            <a:spAutoFit/>
          </a:bodyPr>
          <a:lstStyle/>
          <a:p>
            <a:pPr algn="ctr">
              <a:lnSpc>
                <a:spcPct val="8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err="1">
                <a:latin typeface="Courier New" pitchFamily="49" charset="0"/>
              </a:rPr>
              <a:t>addblock</a:t>
            </a:r>
            <a:r>
              <a:rPr lang="en-GB" sz="1600" b="1" dirty="0">
                <a:latin typeface="Courier New" pitchFamily="49" charset="0"/>
              </a:rPr>
              <a:t>(p, 4)</a:t>
            </a:r>
          </a:p>
        </p:txBody>
      </p:sp>
    </p:spTree>
    <p:extLst>
      <p:ext uri="{BB962C8B-B14F-4D97-AF65-F5344CB8AC3E}">
        <p14:creationId xmlns:p14="http://schemas.microsoft.com/office/powerpoint/2010/main" val="2918617886"/>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Summary of Key Allocator Policies</a:t>
            </a:r>
          </a:p>
        </p:txBody>
      </p:sp>
      <p:sp>
        <p:nvSpPr>
          <p:cNvPr id="32770" name="Rectangle 2"/>
          <p:cNvSpPr>
            <a:spLocks noGrp="1" noChangeArrowheads="1"/>
          </p:cNvSpPr>
          <p:nvPr>
            <p:ph idx="1"/>
          </p:nvPr>
        </p:nvSpPr>
        <p:spPr>
          <a:xfrm>
            <a:off x="457200" y="1600200"/>
            <a:ext cx="8229600" cy="5257800"/>
          </a:xfrm>
          <a:ln/>
        </p:spPr>
        <p:txBody>
          <a:bodyPr>
            <a:normAutofit fontScale="92500" lnSpcReduction="10000"/>
          </a:bodyPr>
          <a:lstStyle/>
          <a:p>
            <a:pPr>
              <a:lnSpc>
                <a:spcPct val="83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Free-block storage policy:</a:t>
            </a:r>
          </a:p>
          <a:p>
            <a:pPr lvl="1"/>
            <a:r>
              <a:rPr lang="en-US" dirty="0"/>
              <a:t>Implicit lists, with boundary tags (nice and simple)</a:t>
            </a:r>
          </a:p>
          <a:p>
            <a:pPr lvl="1"/>
            <a:r>
              <a:rPr lang="en-US" dirty="0"/>
              <a:t>Explicit lists, exclude free blocks (faster, but more overhead)</a:t>
            </a:r>
          </a:p>
          <a:p>
            <a:pPr lvl="1"/>
            <a:r>
              <a:rPr lang="en-US" dirty="0"/>
              <a:t>Segregated lists (different lists for different sized blocks)</a:t>
            </a:r>
          </a:p>
          <a:p>
            <a:pPr lvl="1"/>
            <a:r>
              <a:rPr lang="en-US" dirty="0"/>
              <a:t>Fancy data structures (red-black trees, for example)</a:t>
            </a:r>
          </a:p>
          <a:p>
            <a:pPr lvl="1"/>
            <a:endParaRPr lang="en-GB" dirty="0"/>
          </a:p>
          <a:p>
            <a:pPr>
              <a:lnSpc>
                <a:spcPct val="83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Placement policy:</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First-fit (simple, but lower throughput and higher fragmentation)</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Next-fit (higher throughput, higher fragmentation)</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Best-fit (lower throughput, lower fragmentation	</a:t>
            </a:r>
          </a:p>
          <a:p>
            <a:pPr lvl="1">
              <a:lnSpc>
                <a:spcPct val="95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segregated free lists approximate a best fit placement policy without having to search entire free list</a:t>
            </a:r>
          </a:p>
          <a:p>
            <a:pPr lvl="1">
              <a:lnSpc>
                <a:spcPct val="95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a:lnSpc>
                <a:spcPct val="95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Splitting policy:</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When do we go ahead and split free blocks?</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How much internal fragmentation are we willing to tolerate?</a:t>
            </a:r>
          </a:p>
        </p:txBody>
      </p:sp>
    </p:spTree>
    <p:extLst>
      <p:ext uri="{BB962C8B-B14F-4D97-AF65-F5344CB8AC3E}">
        <p14:creationId xmlns:p14="http://schemas.microsoft.com/office/powerpoint/2010/main" val="310328913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0">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770">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2770">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2770">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2770">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770">
                                            <p:txEl>
                                              <p:pRg st="12" end="1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2770">
                                            <p:txEl>
                                              <p:pRg st="13" end="1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2770">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178" name="Rectangle 2"/>
          <p:cNvSpPr>
            <a:spLocks noGrp="1" noChangeArrowheads="1"/>
          </p:cNvSpPr>
          <p:nvPr>
            <p:ph type="title"/>
          </p:nvPr>
        </p:nvSpPr>
        <p:spPr/>
        <p:txBody>
          <a:bodyPr/>
          <a:lstStyle/>
          <a:p>
            <a:r>
              <a:rPr lang="en-US" dirty="0"/>
              <a:t>Challenges</a:t>
            </a:r>
          </a:p>
        </p:txBody>
      </p:sp>
      <p:sp>
        <p:nvSpPr>
          <p:cNvPr id="41987" name="Rectangle 3"/>
          <p:cNvSpPr>
            <a:spLocks noGrp="1" noChangeArrowheads="1"/>
          </p:cNvSpPr>
          <p:nvPr>
            <p:ph type="body" idx="1"/>
          </p:nvPr>
        </p:nvSpPr>
        <p:spPr/>
        <p:txBody>
          <a:bodyPr>
            <a:normAutofit/>
          </a:bodyPr>
          <a:lstStyle/>
          <a:p>
            <a:r>
              <a:rPr lang="en-US" dirty="0"/>
              <a:t>Goal: maximize throughput and peak memory utilization</a:t>
            </a:r>
          </a:p>
          <a:p>
            <a:endParaRPr lang="en-US" dirty="0"/>
          </a:p>
          <a:p>
            <a:r>
              <a:rPr lang="en-US" dirty="0"/>
              <a:t>Implementation Challenges: </a:t>
            </a:r>
          </a:p>
          <a:p>
            <a:pPr lvl="1"/>
            <a:r>
              <a:rPr lang="en-US" dirty="0"/>
              <a:t>How do we know how much memory to free given just a pointer?</a:t>
            </a:r>
          </a:p>
          <a:p>
            <a:pPr lvl="1"/>
            <a:r>
              <a:rPr lang="en-US" dirty="0"/>
              <a:t>How do we keep track of the free blocks?</a:t>
            </a:r>
          </a:p>
          <a:p>
            <a:pPr lvl="1"/>
            <a:r>
              <a:rPr lang="en-US" dirty="0"/>
              <a:t>How do we pick a block to use for allocation?</a:t>
            </a:r>
          </a:p>
          <a:p>
            <a:pPr lvl="1"/>
            <a:r>
              <a:rPr lang="en-US" dirty="0"/>
              <a:t>What do we do with the extra space when allocating a structure that is smaller than the free block it is placed in?</a:t>
            </a:r>
          </a:p>
          <a:p>
            <a:pPr lvl="1"/>
            <a:r>
              <a:rPr lang="en-US" dirty="0"/>
              <a:t>How do we reinsert a freed block?</a:t>
            </a:r>
          </a:p>
          <a:p>
            <a:pPr lvl="1"/>
            <a:endParaRPr lang="en-US" dirty="0"/>
          </a:p>
          <a:p>
            <a:endParaRPr lang="en-US" dirty="0"/>
          </a:p>
        </p:txBody>
      </p:sp>
    </p:spTree>
    <p:extLst>
      <p:ext uri="{BB962C8B-B14F-4D97-AF65-F5344CB8AC3E}">
        <p14:creationId xmlns:p14="http://schemas.microsoft.com/office/powerpoint/2010/main" val="1950916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nodeType="withEffect">
                                  <p:stCondLst>
                                    <p:cond delay="0"/>
                                  </p:stCondLst>
                                  <p:childTnLst>
                                    <p:set>
                                      <p:cBhvr>
                                        <p:cTn id="6" dur="indefinite"/>
                                        <p:tgtEl>
                                          <p:spTgt spid="41987">
                                            <p:txEl>
                                              <p:pRg st="3" end="3"/>
                                            </p:txEl>
                                          </p:spTgt>
                                        </p:tgtEl>
                                        <p:attrNameLst>
                                          <p:attrName>style.opacity</p:attrName>
                                        </p:attrNameLst>
                                      </p:cBhvr>
                                      <p:to>
                                        <p:strVal val="0.5"/>
                                      </p:to>
                                    </p:set>
                                    <p:animEffect filter="image" prLst="opacity: 0.5">
                                      <p:cBhvr rctx="IE">
                                        <p:cTn id="7" dur="indefinite"/>
                                        <p:tgtEl>
                                          <p:spTgt spid="41987">
                                            <p:txEl>
                                              <p:pRg st="3" end="3"/>
                                            </p:txEl>
                                          </p:spTgt>
                                        </p:tgtEl>
                                      </p:cBhvr>
                                    </p:animEffect>
                                  </p:childTnLst>
                                </p:cTn>
                              </p:par>
                              <p:par>
                                <p:cTn id="8" presetID="9" presetClass="emph" presetSubtype="0" nodeType="withEffect">
                                  <p:stCondLst>
                                    <p:cond delay="0"/>
                                  </p:stCondLst>
                                  <p:childTnLst>
                                    <p:set>
                                      <p:cBhvr>
                                        <p:cTn id="9" dur="indefinite"/>
                                        <p:tgtEl>
                                          <p:spTgt spid="41987">
                                            <p:txEl>
                                              <p:pRg st="4" end="4"/>
                                            </p:txEl>
                                          </p:spTgt>
                                        </p:tgtEl>
                                        <p:attrNameLst>
                                          <p:attrName>style.opacity</p:attrName>
                                        </p:attrNameLst>
                                      </p:cBhvr>
                                      <p:to>
                                        <p:strVal val="0.5"/>
                                      </p:to>
                                    </p:set>
                                    <p:animEffect filter="image" prLst="opacity: 0.5">
                                      <p:cBhvr rctx="IE">
                                        <p:cTn id="10" dur="indefinite"/>
                                        <p:tgtEl>
                                          <p:spTgt spid="41987">
                                            <p:txEl>
                                              <p:pRg st="4" end="4"/>
                                            </p:txEl>
                                          </p:spTgt>
                                        </p:tgtEl>
                                      </p:cBhvr>
                                    </p:animEffect>
                                  </p:childTnLst>
                                </p:cTn>
                              </p:par>
                              <p:par>
                                <p:cTn id="11" presetID="9" presetClass="emph" presetSubtype="0" nodeType="withEffect">
                                  <p:stCondLst>
                                    <p:cond delay="0"/>
                                  </p:stCondLst>
                                  <p:childTnLst>
                                    <p:set>
                                      <p:cBhvr>
                                        <p:cTn id="12" dur="indefinite"/>
                                        <p:tgtEl>
                                          <p:spTgt spid="41987">
                                            <p:txEl>
                                              <p:pRg st="5" end="5"/>
                                            </p:txEl>
                                          </p:spTgt>
                                        </p:tgtEl>
                                        <p:attrNameLst>
                                          <p:attrName>style.opacity</p:attrName>
                                        </p:attrNameLst>
                                      </p:cBhvr>
                                      <p:to>
                                        <p:strVal val="0.5"/>
                                      </p:to>
                                    </p:set>
                                    <p:animEffect filter="image" prLst="opacity: 0.5">
                                      <p:cBhvr rctx="IE">
                                        <p:cTn id="13" dur="indefinite"/>
                                        <p:tgtEl>
                                          <p:spTgt spid="41987">
                                            <p:txEl>
                                              <p:pRg st="5" end="5"/>
                                            </p:txEl>
                                          </p:spTgt>
                                        </p:tgtEl>
                                      </p:cBhvr>
                                    </p:animEffect>
                                  </p:childTnLst>
                                </p:cTn>
                              </p:par>
                              <p:par>
                                <p:cTn id="14" presetID="9" presetClass="emph" presetSubtype="0" nodeType="withEffect">
                                  <p:stCondLst>
                                    <p:cond delay="0"/>
                                  </p:stCondLst>
                                  <p:childTnLst>
                                    <p:set>
                                      <p:cBhvr>
                                        <p:cTn id="15" dur="indefinite"/>
                                        <p:tgtEl>
                                          <p:spTgt spid="41987">
                                            <p:txEl>
                                              <p:pRg st="6" end="6"/>
                                            </p:txEl>
                                          </p:spTgt>
                                        </p:tgtEl>
                                        <p:attrNameLst>
                                          <p:attrName>style.opacity</p:attrName>
                                        </p:attrNameLst>
                                      </p:cBhvr>
                                      <p:to>
                                        <p:strVal val="0.5"/>
                                      </p:to>
                                    </p:set>
                                    <p:animEffect filter="image" prLst="opacity: 0.5">
                                      <p:cBhvr rctx="IE">
                                        <p:cTn id="16" dur="indefinite"/>
                                        <p:tgtEl>
                                          <p:spTgt spid="419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Implicit List: Freeing a Block</a:t>
            </a:r>
          </a:p>
        </p:txBody>
      </p:sp>
      <p:sp>
        <p:nvSpPr>
          <p:cNvPr id="24578" name="Rectangle 2"/>
          <p:cNvSpPr>
            <a:spLocks noGrp="1" noChangeArrowheads="1"/>
          </p:cNvSpPr>
          <p:nvPr>
            <p:ph idx="1"/>
          </p:nvPr>
        </p:nvSpPr>
        <p:spPr>
          <a:ln/>
        </p:spPr>
        <p:txBody>
          <a:bodyPr/>
          <a:lstStyle/>
          <a:p>
            <a:pPr marL="346075" indent="-346075">
              <a:tabLst>
                <a:tab pos="457200" algn="l"/>
                <a:tab pos="984250" algn="l"/>
                <a:tab pos="1898650" algn="l"/>
                <a:tab pos="2813050" algn="l"/>
                <a:tab pos="3727450" algn="l"/>
                <a:tab pos="4641850" algn="l"/>
                <a:tab pos="5556250" algn="l"/>
                <a:tab pos="6470650" algn="l"/>
                <a:tab pos="7385050" algn="l"/>
                <a:tab pos="8299450" algn="l"/>
                <a:tab pos="9213850" algn="l"/>
                <a:tab pos="10128250" algn="l"/>
              </a:tabLst>
            </a:pPr>
            <a:r>
              <a:rPr lang="en-GB" dirty="0"/>
              <a:t>Simplest implementation:</a:t>
            </a:r>
          </a:p>
          <a:p>
            <a:pPr lvl="1">
              <a:tabLst>
                <a:tab pos="457200" algn="l"/>
                <a:tab pos="984250" algn="l"/>
                <a:tab pos="1898650" algn="l"/>
                <a:tab pos="2813050" algn="l"/>
                <a:tab pos="3727450" algn="l"/>
                <a:tab pos="4641850" algn="l"/>
                <a:tab pos="5556250" algn="l"/>
                <a:tab pos="6470650" algn="l"/>
                <a:tab pos="7385050" algn="l"/>
                <a:tab pos="8299450" algn="l"/>
                <a:tab pos="9213850" algn="l"/>
                <a:tab pos="10128250" algn="l"/>
              </a:tabLst>
            </a:pPr>
            <a:r>
              <a:rPr lang="en-GB" dirty="0"/>
              <a:t>Need only clear the “allocated” flag</a:t>
            </a:r>
          </a:p>
          <a:p>
            <a:pPr marL="1249363" lvl="2" indent="-341313">
              <a:lnSpc>
                <a:spcPct val="101000"/>
              </a:lnSpc>
              <a:spcBef>
                <a:spcPts val="200"/>
              </a:spcBef>
              <a:buSzPct val="90000"/>
              <a:buFont typeface="Wingdings" pitchFamily="2" charset="2"/>
              <a:buNone/>
              <a:tabLst>
                <a:tab pos="457200" algn="l"/>
                <a:tab pos="984250" algn="l"/>
                <a:tab pos="1898650" algn="l"/>
                <a:tab pos="2813050" algn="l"/>
                <a:tab pos="3727450" algn="l"/>
                <a:tab pos="4641850" algn="l"/>
                <a:tab pos="5556250" algn="l"/>
                <a:tab pos="6470650" algn="l"/>
                <a:tab pos="7385050" algn="l"/>
                <a:tab pos="8299450" algn="l"/>
                <a:tab pos="9213850" algn="l"/>
                <a:tab pos="10128250" algn="l"/>
              </a:tabLst>
            </a:pPr>
            <a:r>
              <a:rPr lang="en-GB" dirty="0">
                <a:latin typeface="Courier New" pitchFamily="49" charset="0"/>
              </a:rPr>
              <a:t>  </a:t>
            </a:r>
            <a:r>
              <a:rPr lang="en-GB" sz="1600" b="1" dirty="0">
                <a:latin typeface="Courier New" pitchFamily="49" charset="0"/>
              </a:rPr>
              <a:t>void </a:t>
            </a:r>
            <a:r>
              <a:rPr lang="en-GB" sz="1600" b="1" dirty="0" err="1">
                <a:latin typeface="Courier New" pitchFamily="49" charset="0"/>
              </a:rPr>
              <a:t>free_block</a:t>
            </a:r>
            <a:r>
              <a:rPr lang="en-GB" sz="1600" b="1" dirty="0">
                <a:latin typeface="Courier New" pitchFamily="49" charset="0"/>
              </a:rPr>
              <a:t>(</a:t>
            </a:r>
            <a:r>
              <a:rPr lang="en-GB" sz="1600" b="1" dirty="0" err="1">
                <a:latin typeface="Courier New" pitchFamily="49" charset="0"/>
              </a:rPr>
              <a:t>ptr</a:t>
            </a:r>
            <a:r>
              <a:rPr lang="en-GB" sz="1600" b="1" dirty="0">
                <a:latin typeface="Courier New" pitchFamily="49" charset="0"/>
              </a:rPr>
              <a:t> p) { *p = *p &amp; -2 }</a:t>
            </a:r>
            <a:endParaRPr lang="en-GB" dirty="0"/>
          </a:p>
          <a:p>
            <a:pPr lvl="1">
              <a:tabLst>
                <a:tab pos="457200" algn="l"/>
                <a:tab pos="984250" algn="l"/>
                <a:tab pos="1898650" algn="l"/>
                <a:tab pos="2813050" algn="l"/>
                <a:tab pos="3727450" algn="l"/>
                <a:tab pos="4641850" algn="l"/>
                <a:tab pos="5556250" algn="l"/>
                <a:tab pos="6470650" algn="l"/>
                <a:tab pos="7385050" algn="l"/>
                <a:tab pos="8299450" algn="l"/>
                <a:tab pos="9213850" algn="l"/>
                <a:tab pos="10128250" algn="l"/>
              </a:tabLst>
            </a:pPr>
            <a:r>
              <a:rPr lang="en-GB" dirty="0"/>
              <a:t>But can lead to “false fragmentation” </a:t>
            </a:r>
          </a:p>
          <a:p>
            <a:pPr lvl="1">
              <a:buSzPct val="75000"/>
              <a:buFont typeface="Wingdings" pitchFamily="2" charset="2"/>
              <a:buNone/>
              <a:tabLst>
                <a:tab pos="457200" algn="l"/>
                <a:tab pos="984250" algn="l"/>
                <a:tab pos="1898650" algn="l"/>
                <a:tab pos="2813050" algn="l"/>
                <a:tab pos="3727450" algn="l"/>
                <a:tab pos="4641850" algn="l"/>
                <a:tab pos="5556250" algn="l"/>
                <a:tab pos="6470650" algn="l"/>
                <a:tab pos="7385050" algn="l"/>
                <a:tab pos="8299450" algn="l"/>
                <a:tab pos="9213850" algn="l"/>
                <a:tab pos="10128250" algn="l"/>
              </a:tabLst>
            </a:pPr>
            <a:endParaRPr lang="en-GB" dirty="0"/>
          </a:p>
          <a:p>
            <a:pPr lvl="1">
              <a:buSzPct val="75000"/>
              <a:buFont typeface="Wingdings" pitchFamily="2" charset="2"/>
              <a:buNone/>
              <a:tabLst>
                <a:tab pos="457200" algn="l"/>
                <a:tab pos="984250" algn="l"/>
                <a:tab pos="1898650" algn="l"/>
                <a:tab pos="2813050" algn="l"/>
                <a:tab pos="3727450" algn="l"/>
                <a:tab pos="4641850" algn="l"/>
                <a:tab pos="5556250" algn="l"/>
                <a:tab pos="6470650" algn="l"/>
                <a:tab pos="7385050" algn="l"/>
                <a:tab pos="8299450" algn="l"/>
                <a:tab pos="9213850" algn="l"/>
                <a:tab pos="10128250" algn="l"/>
              </a:tabLst>
            </a:pPr>
            <a:endParaRPr lang="en-GB" dirty="0"/>
          </a:p>
          <a:p>
            <a:pPr lvl="1">
              <a:buSzPct val="75000"/>
              <a:buFont typeface="Wingdings" pitchFamily="2" charset="2"/>
              <a:buNone/>
              <a:tabLst>
                <a:tab pos="457200" algn="l"/>
                <a:tab pos="984250" algn="l"/>
                <a:tab pos="1898650" algn="l"/>
                <a:tab pos="2813050" algn="l"/>
                <a:tab pos="3727450" algn="l"/>
                <a:tab pos="4641850" algn="l"/>
                <a:tab pos="5556250" algn="l"/>
                <a:tab pos="6470650" algn="l"/>
                <a:tab pos="7385050" algn="l"/>
                <a:tab pos="8299450" algn="l"/>
                <a:tab pos="9213850" algn="l"/>
                <a:tab pos="10128250" algn="l"/>
              </a:tabLst>
            </a:pPr>
            <a:endParaRPr lang="en-GB" dirty="0"/>
          </a:p>
          <a:p>
            <a:pPr lvl="1">
              <a:buSzPct val="75000"/>
              <a:buFont typeface="Wingdings" pitchFamily="2" charset="2"/>
              <a:buNone/>
              <a:tabLst>
                <a:tab pos="457200" algn="l"/>
                <a:tab pos="984250" algn="l"/>
                <a:tab pos="1898650" algn="l"/>
                <a:tab pos="2813050" algn="l"/>
                <a:tab pos="3727450" algn="l"/>
                <a:tab pos="4641850" algn="l"/>
                <a:tab pos="5556250" algn="l"/>
                <a:tab pos="6470650" algn="l"/>
                <a:tab pos="7385050" algn="l"/>
                <a:tab pos="8299450" algn="l"/>
                <a:tab pos="9213850" algn="l"/>
                <a:tab pos="10128250" algn="l"/>
              </a:tabLst>
            </a:pPr>
            <a:endParaRPr lang="en-GB" dirty="0"/>
          </a:p>
          <a:p>
            <a:pPr lvl="1">
              <a:buSzPct val="75000"/>
              <a:buFont typeface="Wingdings" pitchFamily="2" charset="2"/>
              <a:buNone/>
              <a:tabLst>
                <a:tab pos="457200" algn="l"/>
                <a:tab pos="984250" algn="l"/>
                <a:tab pos="1898650" algn="l"/>
                <a:tab pos="2813050" algn="l"/>
                <a:tab pos="3727450" algn="l"/>
                <a:tab pos="4641850" algn="l"/>
                <a:tab pos="5556250" algn="l"/>
                <a:tab pos="6470650" algn="l"/>
                <a:tab pos="7385050" algn="l"/>
                <a:tab pos="8299450" algn="l"/>
                <a:tab pos="9213850" algn="l"/>
                <a:tab pos="10128250" algn="l"/>
              </a:tabLst>
            </a:pPr>
            <a:endParaRPr lang="en-GB" dirty="0"/>
          </a:p>
          <a:p>
            <a:pPr lvl="1">
              <a:buSzPct val="75000"/>
              <a:buFont typeface="Wingdings" pitchFamily="2" charset="2"/>
              <a:buNone/>
              <a:tabLst>
                <a:tab pos="457200" algn="l"/>
                <a:tab pos="984250" algn="l"/>
                <a:tab pos="1898650" algn="l"/>
                <a:tab pos="2813050" algn="l"/>
                <a:tab pos="3727450" algn="l"/>
                <a:tab pos="4641850" algn="l"/>
                <a:tab pos="5556250" algn="l"/>
                <a:tab pos="6470650" algn="l"/>
                <a:tab pos="7385050" algn="l"/>
                <a:tab pos="8299450" algn="l"/>
                <a:tab pos="9213850" algn="l"/>
                <a:tab pos="10128250" algn="l"/>
              </a:tabLst>
            </a:pPr>
            <a:endParaRPr lang="en-GB" dirty="0"/>
          </a:p>
          <a:p>
            <a:pPr lvl="1">
              <a:buSzPct val="75000"/>
              <a:buFont typeface="Wingdings" pitchFamily="2" charset="2"/>
              <a:buNone/>
              <a:tabLst>
                <a:tab pos="457200" algn="l"/>
                <a:tab pos="984250" algn="l"/>
                <a:tab pos="1898650" algn="l"/>
                <a:tab pos="2813050" algn="l"/>
                <a:tab pos="3727450" algn="l"/>
                <a:tab pos="4641850" algn="l"/>
                <a:tab pos="5556250" algn="l"/>
                <a:tab pos="6470650" algn="l"/>
                <a:tab pos="7385050" algn="l"/>
                <a:tab pos="8299450" algn="l"/>
                <a:tab pos="9213850" algn="l"/>
                <a:tab pos="10128250" algn="l"/>
              </a:tabLst>
            </a:pPr>
            <a:endParaRPr lang="en-GB" dirty="0"/>
          </a:p>
        </p:txBody>
      </p:sp>
      <p:grpSp>
        <p:nvGrpSpPr>
          <p:cNvPr id="54" name="Group 53"/>
          <p:cNvGrpSpPr/>
          <p:nvPr/>
        </p:nvGrpSpPr>
        <p:grpSpPr>
          <a:xfrm>
            <a:off x="2133600" y="3167513"/>
            <a:ext cx="4876800" cy="566287"/>
            <a:chOff x="2133600" y="3167513"/>
            <a:chExt cx="4876800" cy="566287"/>
          </a:xfrm>
        </p:grpSpPr>
        <p:sp>
          <p:nvSpPr>
            <p:cNvPr id="24579" name="Rectangle 3"/>
            <p:cNvSpPr>
              <a:spLocks noChangeArrowheads="1"/>
            </p:cNvSpPr>
            <p:nvPr/>
          </p:nvSpPr>
          <p:spPr bwMode="auto">
            <a:xfrm>
              <a:off x="3352800" y="3404351"/>
              <a:ext cx="304800" cy="304800"/>
            </a:xfrm>
            <a:prstGeom prst="rect">
              <a:avLst/>
            </a:prstGeom>
            <a:solidFill>
              <a:schemeClr val="bg1">
                <a:lumMod val="75000"/>
              </a:schemeClr>
            </a:solidFill>
            <a:ln w="324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17</a:t>
              </a:r>
            </a:p>
          </p:txBody>
        </p:sp>
        <p:sp>
          <p:nvSpPr>
            <p:cNvPr id="24580" name="Rectangle 4"/>
            <p:cNvSpPr>
              <a:spLocks noChangeArrowheads="1"/>
            </p:cNvSpPr>
            <p:nvPr/>
          </p:nvSpPr>
          <p:spPr bwMode="auto">
            <a:xfrm>
              <a:off x="3657600" y="3404351"/>
              <a:ext cx="304800" cy="304800"/>
            </a:xfrm>
            <a:prstGeom prst="rect">
              <a:avLst/>
            </a:prstGeom>
            <a:solidFill>
              <a:schemeClr val="bg1">
                <a:lumMod val="75000"/>
              </a:schemeClr>
            </a:solidFill>
            <a:ln w="3240">
              <a:solidFill>
                <a:srgbClr val="000066"/>
              </a:solidFill>
              <a:miter lim="800000"/>
              <a:headEnd/>
              <a:tailEnd/>
            </a:ln>
            <a:effectLst/>
          </p:spPr>
          <p:txBody>
            <a:bodyPr wrap="none" anchor="ctr"/>
            <a:lstStyle/>
            <a:p>
              <a:endParaRPr lang="en-US"/>
            </a:p>
          </p:txBody>
        </p:sp>
        <p:sp>
          <p:nvSpPr>
            <p:cNvPr id="24581" name="Rectangle 5"/>
            <p:cNvSpPr>
              <a:spLocks noChangeArrowheads="1"/>
            </p:cNvSpPr>
            <p:nvPr/>
          </p:nvSpPr>
          <p:spPr bwMode="auto">
            <a:xfrm>
              <a:off x="3962400" y="3404351"/>
              <a:ext cx="304800" cy="304800"/>
            </a:xfrm>
            <a:prstGeom prst="rect">
              <a:avLst/>
            </a:prstGeom>
            <a:solidFill>
              <a:schemeClr val="bg1">
                <a:lumMod val="75000"/>
              </a:schemeClr>
            </a:solidFill>
            <a:ln w="3240">
              <a:solidFill>
                <a:srgbClr val="000066"/>
              </a:solidFill>
              <a:miter lim="800000"/>
              <a:headEnd/>
              <a:tailEnd/>
            </a:ln>
            <a:effectLst/>
          </p:spPr>
          <p:txBody>
            <a:bodyPr wrap="none" anchor="ctr"/>
            <a:lstStyle/>
            <a:p>
              <a:endParaRPr lang="en-US"/>
            </a:p>
          </p:txBody>
        </p:sp>
        <p:sp>
          <p:nvSpPr>
            <p:cNvPr id="24582" name="Rectangle 6"/>
            <p:cNvSpPr>
              <a:spLocks noChangeArrowheads="1"/>
            </p:cNvSpPr>
            <p:nvPr/>
          </p:nvSpPr>
          <p:spPr bwMode="auto">
            <a:xfrm>
              <a:off x="4267200" y="3404351"/>
              <a:ext cx="304800" cy="304800"/>
            </a:xfrm>
            <a:prstGeom prst="rect">
              <a:avLst/>
            </a:prstGeom>
            <a:solidFill>
              <a:schemeClr val="bg1">
                <a:lumMod val="75000"/>
              </a:schemeClr>
            </a:solidFill>
            <a:ln w="3240">
              <a:solidFill>
                <a:srgbClr val="000066"/>
              </a:solidFill>
              <a:miter lim="800000"/>
              <a:headEnd/>
              <a:tailEnd/>
            </a:ln>
            <a:effectLst/>
          </p:spPr>
          <p:txBody>
            <a:bodyPr wrap="none" anchor="ctr"/>
            <a:lstStyle/>
            <a:p>
              <a:endParaRPr lang="en-US"/>
            </a:p>
          </p:txBody>
        </p:sp>
        <p:sp>
          <p:nvSpPr>
            <p:cNvPr id="24583" name="Rectangle 7"/>
            <p:cNvSpPr>
              <a:spLocks noChangeArrowheads="1"/>
            </p:cNvSpPr>
            <p:nvPr/>
          </p:nvSpPr>
          <p:spPr bwMode="auto">
            <a:xfrm>
              <a:off x="4876800" y="3404351"/>
              <a:ext cx="304800" cy="304800"/>
            </a:xfrm>
            <a:prstGeom prst="rect">
              <a:avLst/>
            </a:prstGeom>
            <a:solidFill>
              <a:schemeClr val="accent6"/>
            </a:solidFill>
            <a:ln w="3240">
              <a:solidFill>
                <a:srgbClr val="000066"/>
              </a:solidFill>
              <a:miter lim="800000"/>
              <a:headEnd/>
              <a:tailEnd/>
            </a:ln>
            <a:effectLst/>
          </p:spPr>
          <p:txBody>
            <a:bodyPr wrap="none" anchor="ctr"/>
            <a:lstStyle/>
            <a:p>
              <a:endParaRPr lang="en-US"/>
            </a:p>
          </p:txBody>
        </p:sp>
        <p:sp>
          <p:nvSpPr>
            <p:cNvPr id="24584" name="Rectangle 8"/>
            <p:cNvSpPr>
              <a:spLocks noChangeArrowheads="1"/>
            </p:cNvSpPr>
            <p:nvPr/>
          </p:nvSpPr>
          <p:spPr bwMode="auto">
            <a:xfrm>
              <a:off x="5181600" y="3404351"/>
              <a:ext cx="304800" cy="304800"/>
            </a:xfrm>
            <a:prstGeom prst="rect">
              <a:avLst/>
            </a:prstGeom>
            <a:solidFill>
              <a:schemeClr val="accent6"/>
            </a:solidFill>
            <a:ln w="3240">
              <a:solidFill>
                <a:srgbClr val="000066"/>
              </a:solidFill>
              <a:miter lim="800000"/>
              <a:headEnd/>
              <a:tailEnd/>
            </a:ln>
            <a:effectLst/>
          </p:spPr>
          <p:txBody>
            <a:bodyPr wrap="none" anchor="ctr"/>
            <a:lstStyle/>
            <a:p>
              <a:endParaRPr lang="en-US"/>
            </a:p>
          </p:txBody>
        </p:sp>
        <p:sp>
          <p:nvSpPr>
            <p:cNvPr id="24585" name="Rectangle 9"/>
            <p:cNvSpPr>
              <a:spLocks noChangeArrowheads="1"/>
            </p:cNvSpPr>
            <p:nvPr/>
          </p:nvSpPr>
          <p:spPr bwMode="auto">
            <a:xfrm>
              <a:off x="5486400" y="3404351"/>
              <a:ext cx="304800" cy="304800"/>
            </a:xfrm>
            <a:prstGeom prst="rect">
              <a:avLst/>
            </a:prstGeom>
            <a:solidFill>
              <a:schemeClr val="accent6"/>
            </a:solidFill>
            <a:ln w="3240">
              <a:solidFill>
                <a:srgbClr val="000066"/>
              </a:solidFill>
              <a:miter lim="800000"/>
              <a:headEnd/>
              <a:tailEnd/>
            </a:ln>
            <a:effectLst/>
          </p:spPr>
          <p:txBody>
            <a:bodyPr wrap="none" anchor="ctr"/>
            <a:lstStyle/>
            <a:p>
              <a:endParaRPr lang="en-US"/>
            </a:p>
          </p:txBody>
        </p:sp>
        <p:sp>
          <p:nvSpPr>
            <p:cNvPr id="24586" name="Rectangle 10"/>
            <p:cNvSpPr>
              <a:spLocks noChangeArrowheads="1"/>
            </p:cNvSpPr>
            <p:nvPr/>
          </p:nvSpPr>
          <p:spPr bwMode="auto">
            <a:xfrm>
              <a:off x="5791200" y="34043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24587" name="Rectangle 11"/>
            <p:cNvSpPr>
              <a:spLocks noChangeArrowheads="1"/>
            </p:cNvSpPr>
            <p:nvPr/>
          </p:nvSpPr>
          <p:spPr bwMode="auto">
            <a:xfrm>
              <a:off x="6096000" y="34043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24588" name="Rectangle 12"/>
            <p:cNvSpPr>
              <a:spLocks noChangeArrowheads="1"/>
            </p:cNvSpPr>
            <p:nvPr/>
          </p:nvSpPr>
          <p:spPr bwMode="auto">
            <a:xfrm>
              <a:off x="6400800" y="3404351"/>
              <a:ext cx="304800" cy="304800"/>
            </a:xfrm>
            <a:prstGeom prst="rect">
              <a:avLst/>
            </a:prstGeom>
            <a:solidFill>
              <a:srgbClr val="C0C0C0"/>
            </a:solidFill>
            <a:ln w="324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9</a:t>
              </a:r>
            </a:p>
          </p:txBody>
        </p:sp>
        <p:sp>
          <p:nvSpPr>
            <p:cNvPr id="24589" name="Rectangle 13"/>
            <p:cNvSpPr>
              <a:spLocks noChangeArrowheads="1"/>
            </p:cNvSpPr>
            <p:nvPr/>
          </p:nvSpPr>
          <p:spPr bwMode="auto">
            <a:xfrm>
              <a:off x="6705600" y="3404351"/>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a:p>
          </p:txBody>
        </p:sp>
        <p:sp>
          <p:nvSpPr>
            <p:cNvPr id="24590" name="Rectangle 14"/>
            <p:cNvSpPr>
              <a:spLocks noChangeArrowheads="1"/>
            </p:cNvSpPr>
            <p:nvPr/>
          </p:nvSpPr>
          <p:spPr bwMode="auto">
            <a:xfrm>
              <a:off x="4572000" y="3404351"/>
              <a:ext cx="304800" cy="304800"/>
            </a:xfrm>
            <a:prstGeom prst="rect">
              <a:avLst/>
            </a:prstGeom>
            <a:solidFill>
              <a:schemeClr val="accent6"/>
            </a:solidFill>
            <a:ln w="324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17</a:t>
              </a:r>
            </a:p>
          </p:txBody>
        </p:sp>
        <p:sp>
          <p:nvSpPr>
            <p:cNvPr id="24591" name="Freeform 15"/>
            <p:cNvSpPr>
              <a:spLocks/>
            </p:cNvSpPr>
            <p:nvPr/>
          </p:nvSpPr>
          <p:spPr bwMode="auto">
            <a:xfrm>
              <a:off x="3505200" y="3167513"/>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a:p>
          </p:txBody>
        </p:sp>
        <p:sp>
          <p:nvSpPr>
            <p:cNvPr id="24592" name="Text Box 16"/>
            <p:cNvSpPr txBox="1">
              <a:spLocks noChangeArrowheads="1"/>
            </p:cNvSpPr>
            <p:nvPr/>
          </p:nvSpPr>
          <p:spPr bwMode="auto">
            <a:xfrm>
              <a:off x="5776913" y="3398001"/>
              <a:ext cx="285954" cy="335799"/>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8</a:t>
              </a:r>
            </a:p>
          </p:txBody>
        </p:sp>
        <p:sp>
          <p:nvSpPr>
            <p:cNvPr id="24593" name="Freeform 17"/>
            <p:cNvSpPr>
              <a:spLocks/>
            </p:cNvSpPr>
            <p:nvPr/>
          </p:nvSpPr>
          <p:spPr bwMode="auto">
            <a:xfrm>
              <a:off x="4648200" y="3167513"/>
              <a:ext cx="1295400" cy="228600"/>
            </a:xfrm>
            <a:custGeom>
              <a:avLst/>
              <a:gdLst/>
              <a:ahLst/>
              <a:cxnLst>
                <a:cxn ang="0">
                  <a:pos x="0" y="144"/>
                </a:cxn>
                <a:cxn ang="0">
                  <a:pos x="432" y="0"/>
                </a:cxn>
                <a:cxn ang="0">
                  <a:pos x="816" y="144"/>
                </a:cxn>
              </a:cxnLst>
              <a:rect l="0" t="0" r="r" b="b"/>
              <a:pathLst>
                <a:path w="816" h="144">
                  <a:moveTo>
                    <a:pt x="0" y="144"/>
                  </a:moveTo>
                  <a:cubicBezTo>
                    <a:pt x="148" y="72"/>
                    <a:pt x="296" y="0"/>
                    <a:pt x="432" y="0"/>
                  </a:cubicBezTo>
                  <a:cubicBezTo>
                    <a:pt x="568" y="0"/>
                    <a:pt x="692" y="72"/>
                    <a:pt x="816" y="144"/>
                  </a:cubicBezTo>
                </a:path>
              </a:pathLst>
            </a:custGeom>
            <a:noFill/>
            <a:ln w="25560">
              <a:solidFill>
                <a:schemeClr val="tx1"/>
              </a:solidFill>
              <a:round/>
              <a:headEnd/>
              <a:tailEnd type="triangle" w="med" len="med"/>
            </a:ln>
            <a:effectLst/>
          </p:spPr>
          <p:txBody>
            <a:bodyPr wrap="none" anchor="ctr"/>
            <a:lstStyle/>
            <a:p>
              <a:endParaRPr lang="en-US"/>
            </a:p>
          </p:txBody>
        </p:sp>
        <p:sp>
          <p:nvSpPr>
            <p:cNvPr id="24594" name="Freeform 18"/>
            <p:cNvSpPr>
              <a:spLocks/>
            </p:cNvSpPr>
            <p:nvPr/>
          </p:nvSpPr>
          <p:spPr bwMode="auto">
            <a:xfrm>
              <a:off x="5943600" y="3243713"/>
              <a:ext cx="609600" cy="152400"/>
            </a:xfrm>
            <a:custGeom>
              <a:avLst/>
              <a:gdLst/>
              <a:ahLst/>
              <a:cxnLst>
                <a:cxn ang="0">
                  <a:pos x="0" y="96"/>
                </a:cxn>
                <a:cxn ang="0">
                  <a:pos x="192" y="0"/>
                </a:cxn>
                <a:cxn ang="0">
                  <a:pos x="384" y="96"/>
                </a:cxn>
              </a:cxnLst>
              <a:rect l="0" t="0" r="r" b="b"/>
              <a:pathLst>
                <a:path w="384" h="96">
                  <a:moveTo>
                    <a:pt x="0" y="96"/>
                  </a:moveTo>
                  <a:cubicBezTo>
                    <a:pt x="64" y="48"/>
                    <a:pt x="128" y="0"/>
                    <a:pt x="192" y="0"/>
                  </a:cubicBezTo>
                  <a:cubicBezTo>
                    <a:pt x="256" y="0"/>
                    <a:pt x="320" y="48"/>
                    <a:pt x="384" y="96"/>
                  </a:cubicBezTo>
                </a:path>
              </a:pathLst>
            </a:custGeom>
            <a:noFill/>
            <a:ln w="25560">
              <a:solidFill>
                <a:schemeClr val="tx1"/>
              </a:solidFill>
              <a:round/>
              <a:headEnd/>
              <a:tailEnd type="triangle" w="med" len="med"/>
            </a:ln>
            <a:effectLst/>
          </p:spPr>
          <p:txBody>
            <a:bodyPr wrap="none" anchor="ctr"/>
            <a:lstStyle/>
            <a:p>
              <a:endParaRPr lang="en-US"/>
            </a:p>
          </p:txBody>
        </p:sp>
        <p:sp>
          <p:nvSpPr>
            <p:cNvPr id="24611" name="Rectangle 35"/>
            <p:cNvSpPr>
              <a:spLocks noChangeArrowheads="1"/>
            </p:cNvSpPr>
            <p:nvPr/>
          </p:nvSpPr>
          <p:spPr bwMode="auto">
            <a:xfrm>
              <a:off x="2133600" y="3404351"/>
              <a:ext cx="304800" cy="304800"/>
            </a:xfrm>
            <a:prstGeom prst="rect">
              <a:avLst/>
            </a:prstGeom>
            <a:solidFill>
              <a:srgbClr val="FFFFFF"/>
            </a:solidFill>
            <a:ln w="324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16</a:t>
              </a:r>
            </a:p>
          </p:txBody>
        </p:sp>
        <p:sp>
          <p:nvSpPr>
            <p:cNvPr id="24612" name="Rectangle 36"/>
            <p:cNvSpPr>
              <a:spLocks noChangeArrowheads="1"/>
            </p:cNvSpPr>
            <p:nvPr/>
          </p:nvSpPr>
          <p:spPr bwMode="auto">
            <a:xfrm>
              <a:off x="2438400" y="34043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24613" name="Rectangle 37"/>
            <p:cNvSpPr>
              <a:spLocks noChangeArrowheads="1"/>
            </p:cNvSpPr>
            <p:nvPr/>
          </p:nvSpPr>
          <p:spPr bwMode="auto">
            <a:xfrm>
              <a:off x="2743200" y="34043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24614" name="Rectangle 38"/>
            <p:cNvSpPr>
              <a:spLocks noChangeArrowheads="1"/>
            </p:cNvSpPr>
            <p:nvPr/>
          </p:nvSpPr>
          <p:spPr bwMode="auto">
            <a:xfrm>
              <a:off x="3048000" y="34043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24615" name="Freeform 39"/>
            <p:cNvSpPr>
              <a:spLocks/>
            </p:cNvSpPr>
            <p:nvPr/>
          </p:nvSpPr>
          <p:spPr bwMode="auto">
            <a:xfrm>
              <a:off x="2286000" y="3167513"/>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a:p>
          </p:txBody>
        </p:sp>
      </p:grpSp>
      <p:grpSp>
        <p:nvGrpSpPr>
          <p:cNvPr id="51" name="Group 50"/>
          <p:cNvGrpSpPr/>
          <p:nvPr/>
        </p:nvGrpSpPr>
        <p:grpSpPr>
          <a:xfrm>
            <a:off x="825500" y="3707564"/>
            <a:ext cx="6184900" cy="1016836"/>
            <a:chOff x="825500" y="3707564"/>
            <a:chExt cx="6184900" cy="1016836"/>
          </a:xfrm>
        </p:grpSpPr>
        <p:sp>
          <p:nvSpPr>
            <p:cNvPr id="24595" name="Text Box 19"/>
            <p:cNvSpPr txBox="1">
              <a:spLocks noChangeArrowheads="1"/>
            </p:cNvSpPr>
            <p:nvPr/>
          </p:nvSpPr>
          <p:spPr bwMode="auto">
            <a:xfrm>
              <a:off x="825500" y="3863139"/>
              <a:ext cx="1045777" cy="325988"/>
            </a:xfrm>
            <a:prstGeom prst="rect">
              <a:avLst/>
            </a:prstGeom>
            <a:no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ourier New" pitchFamily="49" charset="0"/>
                </a:rPr>
                <a:t>free(p)</a:t>
              </a:r>
            </a:p>
          </p:txBody>
        </p:sp>
        <p:sp>
          <p:nvSpPr>
            <p:cNvPr id="24596" name="Text Box 20"/>
            <p:cNvSpPr txBox="1">
              <a:spLocks noChangeArrowheads="1"/>
            </p:cNvSpPr>
            <p:nvPr/>
          </p:nvSpPr>
          <p:spPr bwMode="auto">
            <a:xfrm>
              <a:off x="4724010" y="3785351"/>
              <a:ext cx="305190" cy="329643"/>
            </a:xfrm>
            <a:prstGeom prst="rect">
              <a:avLst/>
            </a:prstGeom>
            <a:no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ourier New" pitchFamily="49" charset="0"/>
                </a:rPr>
                <a:t>p</a:t>
              </a:r>
            </a:p>
          </p:txBody>
        </p:sp>
        <p:sp>
          <p:nvSpPr>
            <p:cNvPr id="24597" name="Line 21"/>
            <p:cNvSpPr>
              <a:spLocks noChangeShapeType="1"/>
            </p:cNvSpPr>
            <p:nvPr/>
          </p:nvSpPr>
          <p:spPr bwMode="auto">
            <a:xfrm flipV="1">
              <a:off x="4874822" y="3707564"/>
              <a:ext cx="1588" cy="155575"/>
            </a:xfrm>
            <a:prstGeom prst="line">
              <a:avLst/>
            </a:prstGeom>
            <a:noFill/>
            <a:ln w="25560">
              <a:solidFill>
                <a:srgbClr val="000066"/>
              </a:solidFill>
              <a:miter lim="800000"/>
              <a:headEnd/>
              <a:tailEnd type="triangle" w="med" len="med"/>
            </a:ln>
            <a:effectLst/>
          </p:spPr>
          <p:txBody>
            <a:bodyPr/>
            <a:lstStyle/>
            <a:p>
              <a:endParaRPr lang="en-US"/>
            </a:p>
          </p:txBody>
        </p:sp>
        <p:sp>
          <p:nvSpPr>
            <p:cNvPr id="24598" name="Rectangle 22"/>
            <p:cNvSpPr>
              <a:spLocks noChangeArrowheads="1"/>
            </p:cNvSpPr>
            <p:nvPr/>
          </p:nvSpPr>
          <p:spPr bwMode="auto">
            <a:xfrm>
              <a:off x="2133600" y="4394951"/>
              <a:ext cx="304800" cy="304800"/>
            </a:xfrm>
            <a:prstGeom prst="rect">
              <a:avLst/>
            </a:prstGeom>
            <a:solidFill>
              <a:srgbClr val="FFFFFF"/>
            </a:solidFill>
            <a:ln w="324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16</a:t>
              </a:r>
            </a:p>
          </p:txBody>
        </p:sp>
        <p:sp>
          <p:nvSpPr>
            <p:cNvPr id="24599" name="Rectangle 23"/>
            <p:cNvSpPr>
              <a:spLocks noChangeArrowheads="1"/>
            </p:cNvSpPr>
            <p:nvPr/>
          </p:nvSpPr>
          <p:spPr bwMode="auto">
            <a:xfrm>
              <a:off x="2438400" y="43949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24600" name="Rectangle 24"/>
            <p:cNvSpPr>
              <a:spLocks noChangeArrowheads="1"/>
            </p:cNvSpPr>
            <p:nvPr/>
          </p:nvSpPr>
          <p:spPr bwMode="auto">
            <a:xfrm>
              <a:off x="2743200" y="43949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24601" name="Rectangle 25"/>
            <p:cNvSpPr>
              <a:spLocks noChangeArrowheads="1"/>
            </p:cNvSpPr>
            <p:nvPr/>
          </p:nvSpPr>
          <p:spPr bwMode="auto">
            <a:xfrm>
              <a:off x="3048000" y="43949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24602" name="Rectangle 26"/>
            <p:cNvSpPr>
              <a:spLocks noChangeArrowheads="1"/>
            </p:cNvSpPr>
            <p:nvPr/>
          </p:nvSpPr>
          <p:spPr bwMode="auto">
            <a:xfrm>
              <a:off x="3352800" y="4394951"/>
              <a:ext cx="304800" cy="304800"/>
            </a:xfrm>
            <a:prstGeom prst="rect">
              <a:avLst/>
            </a:prstGeom>
            <a:solidFill>
              <a:schemeClr val="bg1">
                <a:lumMod val="75000"/>
              </a:schemeClr>
            </a:solidFill>
            <a:ln w="324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17</a:t>
              </a:r>
            </a:p>
          </p:txBody>
        </p:sp>
        <p:sp>
          <p:nvSpPr>
            <p:cNvPr id="24603" name="Rectangle 27"/>
            <p:cNvSpPr>
              <a:spLocks noChangeArrowheads="1"/>
            </p:cNvSpPr>
            <p:nvPr/>
          </p:nvSpPr>
          <p:spPr bwMode="auto">
            <a:xfrm>
              <a:off x="3657600" y="4394951"/>
              <a:ext cx="304800" cy="304800"/>
            </a:xfrm>
            <a:prstGeom prst="rect">
              <a:avLst/>
            </a:prstGeom>
            <a:solidFill>
              <a:schemeClr val="bg1">
                <a:lumMod val="75000"/>
              </a:schemeClr>
            </a:solidFill>
            <a:ln w="3240">
              <a:solidFill>
                <a:srgbClr val="000066"/>
              </a:solidFill>
              <a:miter lim="800000"/>
              <a:headEnd/>
              <a:tailEnd/>
            </a:ln>
            <a:effectLst/>
          </p:spPr>
          <p:txBody>
            <a:bodyPr wrap="none" anchor="ctr"/>
            <a:lstStyle/>
            <a:p>
              <a:endParaRPr lang="en-US"/>
            </a:p>
          </p:txBody>
        </p:sp>
        <p:sp>
          <p:nvSpPr>
            <p:cNvPr id="24604" name="Rectangle 28"/>
            <p:cNvSpPr>
              <a:spLocks noChangeArrowheads="1"/>
            </p:cNvSpPr>
            <p:nvPr/>
          </p:nvSpPr>
          <p:spPr bwMode="auto">
            <a:xfrm>
              <a:off x="3962400" y="4394951"/>
              <a:ext cx="304800" cy="304800"/>
            </a:xfrm>
            <a:prstGeom prst="rect">
              <a:avLst/>
            </a:prstGeom>
            <a:solidFill>
              <a:schemeClr val="bg1">
                <a:lumMod val="75000"/>
              </a:schemeClr>
            </a:solidFill>
            <a:ln w="3240">
              <a:solidFill>
                <a:srgbClr val="000066"/>
              </a:solidFill>
              <a:miter lim="800000"/>
              <a:headEnd/>
              <a:tailEnd/>
            </a:ln>
            <a:effectLst/>
          </p:spPr>
          <p:txBody>
            <a:bodyPr wrap="none" anchor="ctr"/>
            <a:lstStyle/>
            <a:p>
              <a:endParaRPr lang="en-US"/>
            </a:p>
          </p:txBody>
        </p:sp>
        <p:sp>
          <p:nvSpPr>
            <p:cNvPr id="24605" name="Rectangle 29"/>
            <p:cNvSpPr>
              <a:spLocks noChangeArrowheads="1"/>
            </p:cNvSpPr>
            <p:nvPr/>
          </p:nvSpPr>
          <p:spPr bwMode="auto">
            <a:xfrm>
              <a:off x="4267200" y="4394951"/>
              <a:ext cx="304800" cy="304800"/>
            </a:xfrm>
            <a:prstGeom prst="rect">
              <a:avLst/>
            </a:prstGeom>
            <a:solidFill>
              <a:schemeClr val="bg1">
                <a:lumMod val="75000"/>
              </a:schemeClr>
            </a:solidFill>
            <a:ln w="3240">
              <a:solidFill>
                <a:srgbClr val="000066"/>
              </a:solidFill>
              <a:miter lim="800000"/>
              <a:headEnd/>
              <a:tailEnd/>
            </a:ln>
            <a:effectLst/>
          </p:spPr>
          <p:txBody>
            <a:bodyPr wrap="none" anchor="ctr"/>
            <a:lstStyle/>
            <a:p>
              <a:endParaRPr lang="en-US"/>
            </a:p>
          </p:txBody>
        </p:sp>
        <p:sp>
          <p:nvSpPr>
            <p:cNvPr id="24606" name="Rectangle 30"/>
            <p:cNvSpPr>
              <a:spLocks noChangeArrowheads="1"/>
            </p:cNvSpPr>
            <p:nvPr/>
          </p:nvSpPr>
          <p:spPr bwMode="auto">
            <a:xfrm>
              <a:off x="6400800" y="4394951"/>
              <a:ext cx="304800" cy="304800"/>
            </a:xfrm>
            <a:prstGeom prst="rect">
              <a:avLst/>
            </a:prstGeom>
            <a:solidFill>
              <a:srgbClr val="C0C0C0"/>
            </a:solidFill>
            <a:ln w="324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9</a:t>
              </a:r>
            </a:p>
          </p:txBody>
        </p:sp>
        <p:sp>
          <p:nvSpPr>
            <p:cNvPr id="24607" name="Rectangle 31"/>
            <p:cNvSpPr>
              <a:spLocks noChangeArrowheads="1"/>
            </p:cNvSpPr>
            <p:nvPr/>
          </p:nvSpPr>
          <p:spPr bwMode="auto">
            <a:xfrm>
              <a:off x="6705600" y="4394951"/>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a:p>
          </p:txBody>
        </p:sp>
        <p:sp>
          <p:nvSpPr>
            <p:cNvPr id="24608" name="Freeform 32"/>
            <p:cNvSpPr>
              <a:spLocks/>
            </p:cNvSpPr>
            <p:nvPr/>
          </p:nvSpPr>
          <p:spPr bwMode="auto">
            <a:xfrm>
              <a:off x="3505200" y="4158113"/>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a:p>
          </p:txBody>
        </p:sp>
        <p:sp>
          <p:nvSpPr>
            <p:cNvPr id="24609" name="Freeform 33"/>
            <p:cNvSpPr>
              <a:spLocks/>
            </p:cNvSpPr>
            <p:nvPr/>
          </p:nvSpPr>
          <p:spPr bwMode="auto">
            <a:xfrm>
              <a:off x="2286000" y="4158113"/>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a:p>
          </p:txBody>
        </p:sp>
        <p:sp>
          <p:nvSpPr>
            <p:cNvPr id="24616" name="Rectangle 40"/>
            <p:cNvSpPr>
              <a:spLocks noChangeArrowheads="1"/>
            </p:cNvSpPr>
            <p:nvPr/>
          </p:nvSpPr>
          <p:spPr bwMode="auto">
            <a:xfrm>
              <a:off x="4876800" y="43949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24617" name="Rectangle 41"/>
            <p:cNvSpPr>
              <a:spLocks noChangeArrowheads="1"/>
            </p:cNvSpPr>
            <p:nvPr/>
          </p:nvSpPr>
          <p:spPr bwMode="auto">
            <a:xfrm>
              <a:off x="5181600" y="43949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24618" name="Rectangle 42"/>
            <p:cNvSpPr>
              <a:spLocks noChangeArrowheads="1"/>
            </p:cNvSpPr>
            <p:nvPr/>
          </p:nvSpPr>
          <p:spPr bwMode="auto">
            <a:xfrm>
              <a:off x="5486400" y="43949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24619" name="Rectangle 43"/>
            <p:cNvSpPr>
              <a:spLocks noChangeArrowheads="1"/>
            </p:cNvSpPr>
            <p:nvPr/>
          </p:nvSpPr>
          <p:spPr bwMode="auto">
            <a:xfrm>
              <a:off x="5791200" y="43949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24620" name="Rectangle 44"/>
            <p:cNvSpPr>
              <a:spLocks noChangeArrowheads="1"/>
            </p:cNvSpPr>
            <p:nvPr/>
          </p:nvSpPr>
          <p:spPr bwMode="auto">
            <a:xfrm>
              <a:off x="6096000" y="43949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24621" name="Rectangle 45"/>
            <p:cNvSpPr>
              <a:spLocks noChangeArrowheads="1"/>
            </p:cNvSpPr>
            <p:nvPr/>
          </p:nvSpPr>
          <p:spPr bwMode="auto">
            <a:xfrm>
              <a:off x="4572000" y="4394951"/>
              <a:ext cx="304800" cy="304800"/>
            </a:xfrm>
            <a:prstGeom prst="rect">
              <a:avLst/>
            </a:prstGeom>
            <a:solidFill>
              <a:srgbClr val="FFFFFF"/>
            </a:solidFill>
            <a:ln w="324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16</a:t>
              </a:r>
            </a:p>
          </p:txBody>
        </p:sp>
        <p:sp>
          <p:nvSpPr>
            <p:cNvPr id="24622" name="Text Box 46"/>
            <p:cNvSpPr txBox="1">
              <a:spLocks noChangeArrowheads="1"/>
            </p:cNvSpPr>
            <p:nvPr/>
          </p:nvSpPr>
          <p:spPr bwMode="auto">
            <a:xfrm>
              <a:off x="5776913" y="4388601"/>
              <a:ext cx="285954" cy="335799"/>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8</a:t>
              </a:r>
            </a:p>
          </p:txBody>
        </p:sp>
        <p:sp>
          <p:nvSpPr>
            <p:cNvPr id="24623" name="Freeform 47"/>
            <p:cNvSpPr>
              <a:spLocks/>
            </p:cNvSpPr>
            <p:nvPr/>
          </p:nvSpPr>
          <p:spPr bwMode="auto">
            <a:xfrm>
              <a:off x="4648200" y="4158113"/>
              <a:ext cx="1295400" cy="228600"/>
            </a:xfrm>
            <a:custGeom>
              <a:avLst/>
              <a:gdLst/>
              <a:ahLst/>
              <a:cxnLst>
                <a:cxn ang="0">
                  <a:pos x="0" y="144"/>
                </a:cxn>
                <a:cxn ang="0">
                  <a:pos x="432" y="0"/>
                </a:cxn>
                <a:cxn ang="0">
                  <a:pos x="816" y="144"/>
                </a:cxn>
              </a:cxnLst>
              <a:rect l="0" t="0" r="r" b="b"/>
              <a:pathLst>
                <a:path w="816" h="144">
                  <a:moveTo>
                    <a:pt x="0" y="144"/>
                  </a:moveTo>
                  <a:cubicBezTo>
                    <a:pt x="148" y="72"/>
                    <a:pt x="296" y="0"/>
                    <a:pt x="432" y="0"/>
                  </a:cubicBezTo>
                  <a:cubicBezTo>
                    <a:pt x="568" y="0"/>
                    <a:pt x="692" y="72"/>
                    <a:pt x="816" y="144"/>
                  </a:cubicBezTo>
                </a:path>
              </a:pathLst>
            </a:custGeom>
            <a:noFill/>
            <a:ln w="25560">
              <a:solidFill>
                <a:schemeClr val="tx1"/>
              </a:solidFill>
              <a:round/>
              <a:headEnd/>
              <a:tailEnd type="triangle" w="med" len="med"/>
            </a:ln>
            <a:effectLst/>
          </p:spPr>
          <p:txBody>
            <a:bodyPr wrap="none" anchor="ctr"/>
            <a:lstStyle/>
            <a:p>
              <a:endParaRPr lang="en-US"/>
            </a:p>
          </p:txBody>
        </p:sp>
        <p:sp>
          <p:nvSpPr>
            <p:cNvPr id="24624" name="Freeform 48"/>
            <p:cNvSpPr>
              <a:spLocks/>
            </p:cNvSpPr>
            <p:nvPr/>
          </p:nvSpPr>
          <p:spPr bwMode="auto">
            <a:xfrm>
              <a:off x="5943600" y="4234313"/>
              <a:ext cx="609600" cy="152400"/>
            </a:xfrm>
            <a:custGeom>
              <a:avLst/>
              <a:gdLst/>
              <a:ahLst/>
              <a:cxnLst>
                <a:cxn ang="0">
                  <a:pos x="0" y="96"/>
                </a:cxn>
                <a:cxn ang="0">
                  <a:pos x="192" y="0"/>
                </a:cxn>
                <a:cxn ang="0">
                  <a:pos x="384" y="96"/>
                </a:cxn>
              </a:cxnLst>
              <a:rect l="0" t="0" r="r" b="b"/>
              <a:pathLst>
                <a:path w="384" h="96">
                  <a:moveTo>
                    <a:pt x="0" y="96"/>
                  </a:moveTo>
                  <a:cubicBezTo>
                    <a:pt x="64" y="48"/>
                    <a:pt x="128" y="0"/>
                    <a:pt x="192" y="0"/>
                  </a:cubicBezTo>
                  <a:cubicBezTo>
                    <a:pt x="256" y="0"/>
                    <a:pt x="320" y="48"/>
                    <a:pt x="384" y="96"/>
                  </a:cubicBezTo>
                </a:path>
              </a:pathLst>
            </a:custGeom>
            <a:noFill/>
            <a:ln w="25560">
              <a:solidFill>
                <a:schemeClr val="tx1"/>
              </a:solidFill>
              <a:round/>
              <a:headEnd/>
              <a:tailEnd type="triangle" w="med" len="med"/>
            </a:ln>
            <a:effectLst/>
          </p:spPr>
          <p:txBody>
            <a:bodyPr wrap="none" anchor="ctr"/>
            <a:lstStyle/>
            <a:p>
              <a:endParaRPr lang="en-US"/>
            </a:p>
          </p:txBody>
        </p:sp>
      </p:grpSp>
      <p:grpSp>
        <p:nvGrpSpPr>
          <p:cNvPr id="52" name="Group 51"/>
          <p:cNvGrpSpPr/>
          <p:nvPr/>
        </p:nvGrpSpPr>
        <p:grpSpPr>
          <a:xfrm>
            <a:off x="841375" y="4875668"/>
            <a:ext cx="2194263" cy="458332"/>
            <a:chOff x="841375" y="4875668"/>
            <a:chExt cx="2194263" cy="458332"/>
          </a:xfrm>
        </p:grpSpPr>
        <p:sp>
          <p:nvSpPr>
            <p:cNvPr id="24625" name="Text Box 49"/>
            <p:cNvSpPr txBox="1">
              <a:spLocks noChangeArrowheads="1"/>
            </p:cNvSpPr>
            <p:nvPr/>
          </p:nvSpPr>
          <p:spPr bwMode="auto">
            <a:xfrm>
              <a:off x="841375" y="4967828"/>
              <a:ext cx="1416070" cy="329643"/>
            </a:xfrm>
            <a:prstGeom prst="rect">
              <a:avLst/>
            </a:prstGeom>
            <a:no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ourier New" pitchFamily="49" charset="0"/>
                </a:rPr>
                <a:t>malloc(20)</a:t>
              </a:r>
            </a:p>
          </p:txBody>
        </p:sp>
        <p:sp>
          <p:nvSpPr>
            <p:cNvPr id="24626" name="Text Box 50"/>
            <p:cNvSpPr txBox="1">
              <a:spLocks noChangeArrowheads="1"/>
            </p:cNvSpPr>
            <p:nvPr/>
          </p:nvSpPr>
          <p:spPr bwMode="auto">
            <a:xfrm>
              <a:off x="2092325" y="4875668"/>
              <a:ext cx="943313" cy="458332"/>
            </a:xfrm>
            <a:prstGeom prst="rect">
              <a:avLst/>
            </a:prstGeom>
            <a:noFill/>
            <a:ln w="9525">
              <a:noFill/>
              <a:round/>
              <a:headEnd/>
              <a:tailEnd/>
            </a:ln>
            <a:effectLst/>
          </p:spPr>
          <p:txBody>
            <a:bodyPr wrap="none" lIns="90000" tIns="46800" rIns="90000" bIns="46800">
              <a:spAutoFit/>
            </a:bodyPr>
            <a:lstStyle/>
            <a:p>
              <a:pPr>
                <a:lnSpc>
                  <a:spcPct val="102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b="1" i="1" dirty="0">
                  <a:solidFill>
                    <a:srgbClr val="C00000"/>
                  </a:solidFill>
                  <a:latin typeface="Calibri" pitchFamily="34" charset="0"/>
                </a:rPr>
                <a:t>Oops!</a:t>
              </a:r>
            </a:p>
          </p:txBody>
        </p:sp>
      </p:grpSp>
      <p:sp>
        <p:nvSpPr>
          <p:cNvPr id="53" name="TextBox 52"/>
          <p:cNvSpPr txBox="1"/>
          <p:nvPr/>
        </p:nvSpPr>
        <p:spPr>
          <a:xfrm>
            <a:off x="769852" y="5802912"/>
            <a:ext cx="7601120" cy="646331"/>
          </a:xfrm>
          <a:prstGeom prst="rect">
            <a:avLst/>
          </a:prstGeom>
          <a:noFill/>
        </p:spPr>
        <p:txBody>
          <a:bodyPr wrap="none" rtlCol="0">
            <a:spAutoFit/>
          </a:bodyPr>
          <a:lstStyle/>
          <a:p>
            <a:pPr marL="0" lvl="1"/>
            <a:r>
              <a:rPr lang="en-GB" b="1" i="1" dirty="0">
                <a:solidFill>
                  <a:schemeClr val="accent1"/>
                </a:solidFill>
              </a:rPr>
              <a:t>There is enough free space, but the allocator won’t be able to find it</a:t>
            </a:r>
          </a:p>
          <a:p>
            <a:endParaRPr lang="en-US" sz="1800" dirty="0">
              <a:latin typeface="Calibri" pitchFamily="34" charset="0"/>
            </a:endParaRPr>
          </a:p>
        </p:txBody>
      </p:sp>
    </p:spTree>
    <p:extLst>
      <p:ext uri="{BB962C8B-B14F-4D97-AF65-F5344CB8AC3E}">
        <p14:creationId xmlns:p14="http://schemas.microsoft.com/office/powerpoint/2010/main" val="324357131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8">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noChangeArrowheads="1"/>
          </p:cNvSpPr>
          <p:nvPr>
            <p:ph type="title"/>
          </p:nvPr>
        </p:nvSpPr>
        <p:spPr>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Implicit List: Coalescing</a:t>
            </a:r>
          </a:p>
        </p:txBody>
      </p:sp>
      <p:sp>
        <p:nvSpPr>
          <p:cNvPr id="25602" name="Rectangle 2"/>
          <p:cNvSpPr>
            <a:spLocks noGrp="1" noChangeArrowheads="1"/>
          </p:cNvSpPr>
          <p:nvPr>
            <p:ph idx="1"/>
          </p:nvPr>
        </p:nvSpPr>
        <p:spPr>
          <a:ln/>
        </p:spPr>
        <p:txBody>
          <a:bodyPr/>
          <a:lstStyle/>
          <a:p>
            <a:pPr>
              <a:lnSpc>
                <a:spcPct val="83000"/>
              </a:lnSpc>
              <a:spcBef>
                <a:spcPts val="175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Join </a:t>
            </a:r>
            <a:r>
              <a:rPr lang="en-GB" i="1" dirty="0">
                <a:solidFill>
                  <a:srgbClr val="C00000"/>
                </a:solidFill>
              </a:rPr>
              <a:t>(</a:t>
            </a:r>
            <a:r>
              <a:rPr lang="en-GB" b="1" i="1" dirty="0">
                <a:solidFill>
                  <a:schemeClr val="accent1"/>
                </a:solidFill>
              </a:rPr>
              <a:t>coalesce</a:t>
            </a:r>
            <a:r>
              <a:rPr lang="en-GB" i="1" dirty="0">
                <a:solidFill>
                  <a:srgbClr val="C00000"/>
                </a:solidFill>
              </a:rPr>
              <a:t>) </a:t>
            </a:r>
            <a:r>
              <a:rPr lang="en-GB" dirty="0"/>
              <a:t>with next/previous blocks, if they are free</a:t>
            </a:r>
          </a:p>
          <a:p>
            <a:pPr lvl="1">
              <a:lnSpc>
                <a:spcPct val="88000"/>
              </a:lnSpc>
              <a:spcBef>
                <a:spcPts val="75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Coalescing with next block</a:t>
            </a:r>
          </a:p>
          <a:p>
            <a:pPr lvl="1">
              <a:lnSpc>
                <a:spcPct val="88000"/>
              </a:lnSpc>
              <a:spcBef>
                <a:spcPts val="75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marL="1144588" lvl="2" indent="-236538">
              <a:lnSpc>
                <a:spcPct val="91000"/>
              </a:lnSpc>
              <a:buSzPct val="90000"/>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dirty="0">
                <a:latin typeface="Courier New" pitchFamily="49" charset="0"/>
              </a:rPr>
              <a:t>  </a:t>
            </a:r>
            <a:r>
              <a:rPr lang="en-GB" b="0" dirty="0">
                <a:latin typeface="Courier New" pitchFamily="49" charset="0"/>
              </a:rPr>
              <a:t> </a:t>
            </a:r>
          </a:p>
          <a:p>
            <a:pPr lvl="1">
              <a:lnSpc>
                <a:spcPct val="85000"/>
              </a:lnSpc>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b="0" dirty="0">
              <a:latin typeface="Courier New" pitchFamily="49" charset="0"/>
            </a:endParaRPr>
          </a:p>
          <a:p>
            <a:pPr lvl="1">
              <a:lnSpc>
                <a:spcPct val="85000"/>
              </a:lnSpc>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b="0" dirty="0">
              <a:latin typeface="Courier New" pitchFamily="49" charset="0"/>
            </a:endParaRPr>
          </a:p>
          <a:p>
            <a:pPr lvl="1">
              <a:lnSpc>
                <a:spcPct val="85000"/>
              </a:lnSpc>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b="0" dirty="0">
              <a:latin typeface="Courier New" pitchFamily="49" charset="0"/>
            </a:endParaRPr>
          </a:p>
          <a:p>
            <a:pPr lvl="1">
              <a:lnSpc>
                <a:spcPct val="85000"/>
              </a:lnSpc>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b="0" dirty="0">
              <a:latin typeface="Courier New" pitchFamily="49" charset="0"/>
            </a:endParaRPr>
          </a:p>
          <a:p>
            <a:pPr lvl="1">
              <a:lnSpc>
                <a:spcPct val="85000"/>
              </a:lnSpc>
              <a:buFont typeface="Wingdings" pitchFamily="2" charset="2"/>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b="0" dirty="0">
              <a:latin typeface="Courier New" pitchFamily="49" charset="0"/>
            </a:endParaRPr>
          </a:p>
        </p:txBody>
      </p:sp>
      <p:sp>
        <p:nvSpPr>
          <p:cNvPr id="25647" name="Rectangle 47"/>
          <p:cNvSpPr>
            <a:spLocks noChangeArrowheads="1"/>
          </p:cNvSpPr>
          <p:nvPr/>
        </p:nvSpPr>
        <p:spPr bwMode="auto">
          <a:xfrm>
            <a:off x="1981200" y="2825750"/>
            <a:ext cx="6477000" cy="1663700"/>
          </a:xfrm>
          <a:prstGeom prst="rect">
            <a:avLst/>
          </a:prstGeom>
          <a:noFill/>
          <a:ln w="9525">
            <a:noFill/>
            <a:round/>
            <a:headEnd/>
            <a:tailEnd/>
          </a:ln>
          <a:effectLst/>
        </p:spPr>
        <p:txBody>
          <a:bodyPr wrap="none" anchor="ctr"/>
          <a:lstStyle/>
          <a:p>
            <a:endParaRPr lang="en-US"/>
          </a:p>
        </p:txBody>
      </p:sp>
      <p:sp>
        <p:nvSpPr>
          <p:cNvPr id="25648" name="Rectangle 48"/>
          <p:cNvSpPr>
            <a:spLocks noChangeArrowheads="1"/>
          </p:cNvSpPr>
          <p:nvPr/>
        </p:nvSpPr>
        <p:spPr bwMode="auto">
          <a:xfrm>
            <a:off x="1074738" y="2825750"/>
            <a:ext cx="7535862" cy="354013"/>
          </a:xfrm>
          <a:prstGeom prst="rect">
            <a:avLst/>
          </a:prstGeom>
          <a:noFill/>
          <a:ln w="9525">
            <a:noFill/>
            <a:round/>
            <a:headEnd/>
            <a:tailEnd/>
          </a:ln>
          <a:effectLst/>
        </p:spPr>
        <p:txBody>
          <a:bodyPr wrap="none" anchor="ctr"/>
          <a:lstStyle/>
          <a:p>
            <a:endParaRPr lang="en-US"/>
          </a:p>
        </p:txBody>
      </p:sp>
      <p:sp>
        <p:nvSpPr>
          <p:cNvPr id="54" name="Rectangle 3"/>
          <p:cNvSpPr>
            <a:spLocks noChangeArrowheads="1"/>
          </p:cNvSpPr>
          <p:nvPr/>
        </p:nvSpPr>
        <p:spPr bwMode="auto">
          <a:xfrm>
            <a:off x="3581400" y="2642351"/>
            <a:ext cx="304800" cy="304800"/>
          </a:xfrm>
          <a:prstGeom prst="rect">
            <a:avLst/>
          </a:prstGeom>
          <a:solidFill>
            <a:schemeClr val="bg1">
              <a:lumMod val="75000"/>
            </a:schemeClr>
          </a:solidFill>
          <a:ln w="324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17</a:t>
            </a:r>
          </a:p>
        </p:txBody>
      </p:sp>
      <p:sp>
        <p:nvSpPr>
          <p:cNvPr id="55" name="Rectangle 4"/>
          <p:cNvSpPr>
            <a:spLocks noChangeArrowheads="1"/>
          </p:cNvSpPr>
          <p:nvPr/>
        </p:nvSpPr>
        <p:spPr bwMode="auto">
          <a:xfrm>
            <a:off x="3886200" y="2642351"/>
            <a:ext cx="304800" cy="304800"/>
          </a:xfrm>
          <a:prstGeom prst="rect">
            <a:avLst/>
          </a:prstGeom>
          <a:solidFill>
            <a:schemeClr val="bg1">
              <a:lumMod val="75000"/>
            </a:schemeClr>
          </a:solidFill>
          <a:ln w="3240">
            <a:solidFill>
              <a:srgbClr val="000066"/>
            </a:solidFill>
            <a:miter lim="800000"/>
            <a:headEnd/>
            <a:tailEnd/>
          </a:ln>
          <a:effectLst/>
        </p:spPr>
        <p:txBody>
          <a:bodyPr wrap="none" anchor="ctr"/>
          <a:lstStyle/>
          <a:p>
            <a:endParaRPr lang="en-US"/>
          </a:p>
        </p:txBody>
      </p:sp>
      <p:sp>
        <p:nvSpPr>
          <p:cNvPr id="56" name="Rectangle 5"/>
          <p:cNvSpPr>
            <a:spLocks noChangeArrowheads="1"/>
          </p:cNvSpPr>
          <p:nvPr/>
        </p:nvSpPr>
        <p:spPr bwMode="auto">
          <a:xfrm>
            <a:off x="4191000" y="2642351"/>
            <a:ext cx="304800" cy="304800"/>
          </a:xfrm>
          <a:prstGeom prst="rect">
            <a:avLst/>
          </a:prstGeom>
          <a:solidFill>
            <a:schemeClr val="bg1">
              <a:lumMod val="75000"/>
            </a:schemeClr>
          </a:solidFill>
          <a:ln w="3240">
            <a:solidFill>
              <a:srgbClr val="000066"/>
            </a:solidFill>
            <a:miter lim="800000"/>
            <a:headEnd/>
            <a:tailEnd/>
          </a:ln>
          <a:effectLst/>
        </p:spPr>
        <p:txBody>
          <a:bodyPr wrap="none" anchor="ctr"/>
          <a:lstStyle/>
          <a:p>
            <a:endParaRPr lang="en-US"/>
          </a:p>
        </p:txBody>
      </p:sp>
      <p:sp>
        <p:nvSpPr>
          <p:cNvPr id="57" name="Rectangle 6"/>
          <p:cNvSpPr>
            <a:spLocks noChangeArrowheads="1"/>
          </p:cNvSpPr>
          <p:nvPr/>
        </p:nvSpPr>
        <p:spPr bwMode="auto">
          <a:xfrm>
            <a:off x="4495800" y="2642351"/>
            <a:ext cx="304800" cy="304800"/>
          </a:xfrm>
          <a:prstGeom prst="rect">
            <a:avLst/>
          </a:prstGeom>
          <a:solidFill>
            <a:schemeClr val="bg1">
              <a:lumMod val="75000"/>
            </a:schemeClr>
          </a:solidFill>
          <a:ln w="3240">
            <a:solidFill>
              <a:srgbClr val="000066"/>
            </a:solidFill>
            <a:miter lim="800000"/>
            <a:headEnd/>
            <a:tailEnd/>
          </a:ln>
          <a:effectLst/>
        </p:spPr>
        <p:txBody>
          <a:bodyPr wrap="none" anchor="ctr"/>
          <a:lstStyle/>
          <a:p>
            <a:endParaRPr lang="en-US"/>
          </a:p>
        </p:txBody>
      </p:sp>
      <p:sp>
        <p:nvSpPr>
          <p:cNvPr id="58" name="Rectangle 7"/>
          <p:cNvSpPr>
            <a:spLocks noChangeArrowheads="1"/>
          </p:cNvSpPr>
          <p:nvPr/>
        </p:nvSpPr>
        <p:spPr bwMode="auto">
          <a:xfrm>
            <a:off x="5105400" y="2642351"/>
            <a:ext cx="304800" cy="304800"/>
          </a:xfrm>
          <a:prstGeom prst="rect">
            <a:avLst/>
          </a:prstGeom>
          <a:solidFill>
            <a:schemeClr val="accent6"/>
          </a:solidFill>
          <a:ln w="3240">
            <a:solidFill>
              <a:srgbClr val="000066"/>
            </a:solidFill>
            <a:miter lim="800000"/>
            <a:headEnd/>
            <a:tailEnd/>
          </a:ln>
          <a:effectLst/>
        </p:spPr>
        <p:txBody>
          <a:bodyPr wrap="none" anchor="ctr"/>
          <a:lstStyle/>
          <a:p>
            <a:endParaRPr lang="en-US"/>
          </a:p>
        </p:txBody>
      </p:sp>
      <p:sp>
        <p:nvSpPr>
          <p:cNvPr id="59" name="Rectangle 8"/>
          <p:cNvSpPr>
            <a:spLocks noChangeArrowheads="1"/>
          </p:cNvSpPr>
          <p:nvPr/>
        </p:nvSpPr>
        <p:spPr bwMode="auto">
          <a:xfrm>
            <a:off x="5410200" y="2642351"/>
            <a:ext cx="304800" cy="304800"/>
          </a:xfrm>
          <a:prstGeom prst="rect">
            <a:avLst/>
          </a:prstGeom>
          <a:solidFill>
            <a:schemeClr val="accent6"/>
          </a:solidFill>
          <a:ln w="3240">
            <a:solidFill>
              <a:srgbClr val="000066"/>
            </a:solidFill>
            <a:miter lim="800000"/>
            <a:headEnd/>
            <a:tailEnd/>
          </a:ln>
          <a:effectLst/>
        </p:spPr>
        <p:txBody>
          <a:bodyPr wrap="none" anchor="ctr"/>
          <a:lstStyle/>
          <a:p>
            <a:endParaRPr lang="en-US"/>
          </a:p>
        </p:txBody>
      </p:sp>
      <p:sp>
        <p:nvSpPr>
          <p:cNvPr id="60" name="Rectangle 9"/>
          <p:cNvSpPr>
            <a:spLocks noChangeArrowheads="1"/>
          </p:cNvSpPr>
          <p:nvPr/>
        </p:nvSpPr>
        <p:spPr bwMode="auto">
          <a:xfrm>
            <a:off x="5715000" y="2642351"/>
            <a:ext cx="304800" cy="304800"/>
          </a:xfrm>
          <a:prstGeom prst="rect">
            <a:avLst/>
          </a:prstGeom>
          <a:solidFill>
            <a:schemeClr val="accent6"/>
          </a:solidFill>
          <a:ln w="3240">
            <a:solidFill>
              <a:srgbClr val="000066"/>
            </a:solidFill>
            <a:miter lim="800000"/>
            <a:headEnd/>
            <a:tailEnd/>
          </a:ln>
          <a:effectLst/>
        </p:spPr>
        <p:txBody>
          <a:bodyPr wrap="none" anchor="ctr"/>
          <a:lstStyle/>
          <a:p>
            <a:endParaRPr lang="en-US"/>
          </a:p>
        </p:txBody>
      </p:sp>
      <p:sp>
        <p:nvSpPr>
          <p:cNvPr id="61" name="Rectangle 10"/>
          <p:cNvSpPr>
            <a:spLocks noChangeArrowheads="1"/>
          </p:cNvSpPr>
          <p:nvPr/>
        </p:nvSpPr>
        <p:spPr bwMode="auto">
          <a:xfrm>
            <a:off x="6019800" y="26423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62" name="Rectangle 11"/>
          <p:cNvSpPr>
            <a:spLocks noChangeArrowheads="1"/>
          </p:cNvSpPr>
          <p:nvPr/>
        </p:nvSpPr>
        <p:spPr bwMode="auto">
          <a:xfrm>
            <a:off x="6324600" y="26423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63" name="Rectangle 12"/>
          <p:cNvSpPr>
            <a:spLocks noChangeArrowheads="1"/>
          </p:cNvSpPr>
          <p:nvPr/>
        </p:nvSpPr>
        <p:spPr bwMode="auto">
          <a:xfrm>
            <a:off x="6629400" y="2642351"/>
            <a:ext cx="304800" cy="304800"/>
          </a:xfrm>
          <a:prstGeom prst="rect">
            <a:avLst/>
          </a:prstGeom>
          <a:solidFill>
            <a:srgbClr val="C0C0C0"/>
          </a:solidFill>
          <a:ln w="324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9</a:t>
            </a:r>
          </a:p>
        </p:txBody>
      </p:sp>
      <p:sp>
        <p:nvSpPr>
          <p:cNvPr id="64" name="Rectangle 13"/>
          <p:cNvSpPr>
            <a:spLocks noChangeArrowheads="1"/>
          </p:cNvSpPr>
          <p:nvPr/>
        </p:nvSpPr>
        <p:spPr bwMode="auto">
          <a:xfrm>
            <a:off x="6934200" y="2642351"/>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a:p>
        </p:txBody>
      </p:sp>
      <p:sp>
        <p:nvSpPr>
          <p:cNvPr id="65" name="Rectangle 14"/>
          <p:cNvSpPr>
            <a:spLocks noChangeArrowheads="1"/>
          </p:cNvSpPr>
          <p:nvPr/>
        </p:nvSpPr>
        <p:spPr bwMode="auto">
          <a:xfrm>
            <a:off x="4800600" y="2642351"/>
            <a:ext cx="304800" cy="304800"/>
          </a:xfrm>
          <a:prstGeom prst="rect">
            <a:avLst/>
          </a:prstGeom>
          <a:solidFill>
            <a:schemeClr val="accent6"/>
          </a:solidFill>
          <a:ln w="324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17</a:t>
            </a:r>
          </a:p>
        </p:txBody>
      </p:sp>
      <p:sp>
        <p:nvSpPr>
          <p:cNvPr id="66" name="Freeform 15"/>
          <p:cNvSpPr>
            <a:spLocks/>
          </p:cNvSpPr>
          <p:nvPr/>
        </p:nvSpPr>
        <p:spPr bwMode="auto">
          <a:xfrm>
            <a:off x="3733800" y="2405513"/>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a:p>
        </p:txBody>
      </p:sp>
      <p:sp>
        <p:nvSpPr>
          <p:cNvPr id="67" name="Text Box 16"/>
          <p:cNvSpPr txBox="1">
            <a:spLocks noChangeArrowheads="1"/>
          </p:cNvSpPr>
          <p:nvPr/>
        </p:nvSpPr>
        <p:spPr bwMode="auto">
          <a:xfrm>
            <a:off x="6030227" y="2636001"/>
            <a:ext cx="285954" cy="335799"/>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8</a:t>
            </a:r>
          </a:p>
        </p:txBody>
      </p:sp>
      <p:sp>
        <p:nvSpPr>
          <p:cNvPr id="68" name="Freeform 17"/>
          <p:cNvSpPr>
            <a:spLocks/>
          </p:cNvSpPr>
          <p:nvPr/>
        </p:nvSpPr>
        <p:spPr bwMode="auto">
          <a:xfrm>
            <a:off x="4876800" y="2405513"/>
            <a:ext cx="1295400" cy="228600"/>
          </a:xfrm>
          <a:custGeom>
            <a:avLst/>
            <a:gdLst/>
            <a:ahLst/>
            <a:cxnLst>
              <a:cxn ang="0">
                <a:pos x="0" y="144"/>
              </a:cxn>
              <a:cxn ang="0">
                <a:pos x="432" y="0"/>
              </a:cxn>
              <a:cxn ang="0">
                <a:pos x="816" y="144"/>
              </a:cxn>
            </a:cxnLst>
            <a:rect l="0" t="0" r="r" b="b"/>
            <a:pathLst>
              <a:path w="816" h="144">
                <a:moveTo>
                  <a:pt x="0" y="144"/>
                </a:moveTo>
                <a:cubicBezTo>
                  <a:pt x="148" y="72"/>
                  <a:pt x="296" y="0"/>
                  <a:pt x="432" y="0"/>
                </a:cubicBezTo>
                <a:cubicBezTo>
                  <a:pt x="568" y="0"/>
                  <a:pt x="692" y="72"/>
                  <a:pt x="816" y="144"/>
                </a:cubicBezTo>
              </a:path>
            </a:pathLst>
          </a:custGeom>
          <a:noFill/>
          <a:ln w="25560">
            <a:solidFill>
              <a:schemeClr val="tx1"/>
            </a:solidFill>
            <a:round/>
            <a:headEnd/>
            <a:tailEnd type="triangle" w="med" len="med"/>
          </a:ln>
          <a:effectLst/>
        </p:spPr>
        <p:txBody>
          <a:bodyPr wrap="none" anchor="ctr"/>
          <a:lstStyle/>
          <a:p>
            <a:endParaRPr lang="en-US"/>
          </a:p>
        </p:txBody>
      </p:sp>
      <p:sp>
        <p:nvSpPr>
          <p:cNvPr id="69" name="Freeform 18"/>
          <p:cNvSpPr>
            <a:spLocks/>
          </p:cNvSpPr>
          <p:nvPr/>
        </p:nvSpPr>
        <p:spPr bwMode="auto">
          <a:xfrm>
            <a:off x="6172200" y="2481713"/>
            <a:ext cx="609600" cy="152400"/>
          </a:xfrm>
          <a:custGeom>
            <a:avLst/>
            <a:gdLst/>
            <a:ahLst/>
            <a:cxnLst>
              <a:cxn ang="0">
                <a:pos x="0" y="96"/>
              </a:cxn>
              <a:cxn ang="0">
                <a:pos x="192" y="0"/>
              </a:cxn>
              <a:cxn ang="0">
                <a:pos x="384" y="96"/>
              </a:cxn>
            </a:cxnLst>
            <a:rect l="0" t="0" r="r" b="b"/>
            <a:pathLst>
              <a:path w="384" h="96">
                <a:moveTo>
                  <a:pt x="0" y="96"/>
                </a:moveTo>
                <a:cubicBezTo>
                  <a:pt x="64" y="48"/>
                  <a:pt x="128" y="0"/>
                  <a:pt x="192" y="0"/>
                </a:cubicBezTo>
                <a:cubicBezTo>
                  <a:pt x="256" y="0"/>
                  <a:pt x="320" y="48"/>
                  <a:pt x="384" y="96"/>
                </a:cubicBezTo>
              </a:path>
            </a:pathLst>
          </a:custGeom>
          <a:noFill/>
          <a:ln w="25560">
            <a:solidFill>
              <a:schemeClr val="tx1"/>
            </a:solidFill>
            <a:round/>
            <a:headEnd/>
            <a:tailEnd type="triangle" w="med" len="med"/>
          </a:ln>
          <a:effectLst/>
        </p:spPr>
        <p:txBody>
          <a:bodyPr wrap="none" anchor="ctr"/>
          <a:lstStyle/>
          <a:p>
            <a:endParaRPr lang="en-US"/>
          </a:p>
        </p:txBody>
      </p:sp>
      <p:sp>
        <p:nvSpPr>
          <p:cNvPr id="70" name="Text Box 19"/>
          <p:cNvSpPr txBox="1">
            <a:spLocks noChangeArrowheads="1"/>
          </p:cNvSpPr>
          <p:nvPr/>
        </p:nvSpPr>
        <p:spPr bwMode="auto">
          <a:xfrm>
            <a:off x="1054100" y="3101139"/>
            <a:ext cx="1045777" cy="325988"/>
          </a:xfrm>
          <a:prstGeom prst="rect">
            <a:avLst/>
          </a:prstGeom>
          <a:no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ourier New" pitchFamily="49" charset="0"/>
              </a:rPr>
              <a:t>free(p)</a:t>
            </a:r>
          </a:p>
        </p:txBody>
      </p:sp>
      <p:sp>
        <p:nvSpPr>
          <p:cNvPr id="71" name="Text Box 20"/>
          <p:cNvSpPr txBox="1">
            <a:spLocks noChangeArrowheads="1"/>
          </p:cNvSpPr>
          <p:nvPr/>
        </p:nvSpPr>
        <p:spPr bwMode="auto">
          <a:xfrm>
            <a:off x="4952610" y="3023351"/>
            <a:ext cx="305190" cy="329643"/>
          </a:xfrm>
          <a:prstGeom prst="rect">
            <a:avLst/>
          </a:prstGeom>
          <a:no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a:latin typeface="Courier New" pitchFamily="49" charset="0"/>
              </a:rPr>
              <a:t>p</a:t>
            </a:r>
          </a:p>
        </p:txBody>
      </p:sp>
      <p:sp>
        <p:nvSpPr>
          <p:cNvPr id="72" name="Line 21"/>
          <p:cNvSpPr>
            <a:spLocks noChangeShapeType="1"/>
          </p:cNvSpPr>
          <p:nvPr/>
        </p:nvSpPr>
        <p:spPr bwMode="auto">
          <a:xfrm flipV="1">
            <a:off x="5103422" y="2945564"/>
            <a:ext cx="1588" cy="155575"/>
          </a:xfrm>
          <a:prstGeom prst="line">
            <a:avLst/>
          </a:prstGeom>
          <a:noFill/>
          <a:ln w="25560">
            <a:solidFill>
              <a:srgbClr val="000066"/>
            </a:solidFill>
            <a:miter lim="800000"/>
            <a:headEnd/>
            <a:tailEnd type="triangle" w="med" len="med"/>
          </a:ln>
          <a:effectLst/>
        </p:spPr>
        <p:txBody>
          <a:bodyPr/>
          <a:lstStyle/>
          <a:p>
            <a:endParaRPr lang="en-US"/>
          </a:p>
        </p:txBody>
      </p:sp>
      <p:sp>
        <p:nvSpPr>
          <p:cNvPr id="73" name="Rectangle 22"/>
          <p:cNvSpPr>
            <a:spLocks noChangeArrowheads="1"/>
          </p:cNvSpPr>
          <p:nvPr/>
        </p:nvSpPr>
        <p:spPr bwMode="auto">
          <a:xfrm>
            <a:off x="2362200" y="3632951"/>
            <a:ext cx="304800" cy="304800"/>
          </a:xfrm>
          <a:prstGeom prst="rect">
            <a:avLst/>
          </a:prstGeom>
          <a:solidFill>
            <a:srgbClr val="FFFFFF"/>
          </a:solidFill>
          <a:ln w="324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16</a:t>
            </a:r>
          </a:p>
        </p:txBody>
      </p:sp>
      <p:sp>
        <p:nvSpPr>
          <p:cNvPr id="74" name="Rectangle 23"/>
          <p:cNvSpPr>
            <a:spLocks noChangeArrowheads="1"/>
          </p:cNvSpPr>
          <p:nvPr/>
        </p:nvSpPr>
        <p:spPr bwMode="auto">
          <a:xfrm>
            <a:off x="2667000" y="36329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75" name="Rectangle 24"/>
          <p:cNvSpPr>
            <a:spLocks noChangeArrowheads="1"/>
          </p:cNvSpPr>
          <p:nvPr/>
        </p:nvSpPr>
        <p:spPr bwMode="auto">
          <a:xfrm>
            <a:off x="2971800" y="36329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76" name="Rectangle 25"/>
          <p:cNvSpPr>
            <a:spLocks noChangeArrowheads="1"/>
          </p:cNvSpPr>
          <p:nvPr/>
        </p:nvSpPr>
        <p:spPr bwMode="auto">
          <a:xfrm>
            <a:off x="3276600" y="36329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77" name="Rectangle 26"/>
          <p:cNvSpPr>
            <a:spLocks noChangeArrowheads="1"/>
          </p:cNvSpPr>
          <p:nvPr/>
        </p:nvSpPr>
        <p:spPr bwMode="auto">
          <a:xfrm>
            <a:off x="3581400" y="3632951"/>
            <a:ext cx="304800" cy="304800"/>
          </a:xfrm>
          <a:prstGeom prst="rect">
            <a:avLst/>
          </a:prstGeom>
          <a:solidFill>
            <a:schemeClr val="bg1">
              <a:lumMod val="75000"/>
            </a:schemeClr>
          </a:solidFill>
          <a:ln w="324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17</a:t>
            </a:r>
          </a:p>
        </p:txBody>
      </p:sp>
      <p:sp>
        <p:nvSpPr>
          <p:cNvPr id="78" name="Rectangle 27"/>
          <p:cNvSpPr>
            <a:spLocks noChangeArrowheads="1"/>
          </p:cNvSpPr>
          <p:nvPr/>
        </p:nvSpPr>
        <p:spPr bwMode="auto">
          <a:xfrm>
            <a:off x="3886200" y="3632951"/>
            <a:ext cx="304800" cy="304800"/>
          </a:xfrm>
          <a:prstGeom prst="rect">
            <a:avLst/>
          </a:prstGeom>
          <a:solidFill>
            <a:schemeClr val="bg1">
              <a:lumMod val="75000"/>
            </a:schemeClr>
          </a:solidFill>
          <a:ln w="3240">
            <a:solidFill>
              <a:srgbClr val="000066"/>
            </a:solidFill>
            <a:miter lim="800000"/>
            <a:headEnd/>
            <a:tailEnd/>
          </a:ln>
          <a:effectLst/>
        </p:spPr>
        <p:txBody>
          <a:bodyPr wrap="none" anchor="ctr"/>
          <a:lstStyle/>
          <a:p>
            <a:endParaRPr lang="en-US"/>
          </a:p>
        </p:txBody>
      </p:sp>
      <p:sp>
        <p:nvSpPr>
          <p:cNvPr id="79" name="Rectangle 28"/>
          <p:cNvSpPr>
            <a:spLocks noChangeArrowheads="1"/>
          </p:cNvSpPr>
          <p:nvPr/>
        </p:nvSpPr>
        <p:spPr bwMode="auto">
          <a:xfrm>
            <a:off x="4191000" y="3632951"/>
            <a:ext cx="304800" cy="304800"/>
          </a:xfrm>
          <a:prstGeom prst="rect">
            <a:avLst/>
          </a:prstGeom>
          <a:solidFill>
            <a:schemeClr val="bg1">
              <a:lumMod val="75000"/>
            </a:schemeClr>
          </a:solidFill>
          <a:ln w="3240">
            <a:solidFill>
              <a:srgbClr val="000066"/>
            </a:solidFill>
            <a:miter lim="800000"/>
            <a:headEnd/>
            <a:tailEnd/>
          </a:ln>
          <a:effectLst/>
        </p:spPr>
        <p:txBody>
          <a:bodyPr wrap="none" anchor="ctr"/>
          <a:lstStyle/>
          <a:p>
            <a:endParaRPr lang="en-US"/>
          </a:p>
        </p:txBody>
      </p:sp>
      <p:sp>
        <p:nvSpPr>
          <p:cNvPr id="80" name="Rectangle 29"/>
          <p:cNvSpPr>
            <a:spLocks noChangeArrowheads="1"/>
          </p:cNvSpPr>
          <p:nvPr/>
        </p:nvSpPr>
        <p:spPr bwMode="auto">
          <a:xfrm>
            <a:off x="4495800" y="3632951"/>
            <a:ext cx="304800" cy="304800"/>
          </a:xfrm>
          <a:prstGeom prst="rect">
            <a:avLst/>
          </a:prstGeom>
          <a:solidFill>
            <a:schemeClr val="bg1">
              <a:lumMod val="75000"/>
            </a:schemeClr>
          </a:solidFill>
          <a:ln w="3240">
            <a:solidFill>
              <a:srgbClr val="000066"/>
            </a:solidFill>
            <a:miter lim="800000"/>
            <a:headEnd/>
            <a:tailEnd/>
          </a:ln>
          <a:effectLst/>
        </p:spPr>
        <p:txBody>
          <a:bodyPr wrap="none" anchor="ctr"/>
          <a:lstStyle/>
          <a:p>
            <a:endParaRPr lang="en-US"/>
          </a:p>
        </p:txBody>
      </p:sp>
      <p:sp>
        <p:nvSpPr>
          <p:cNvPr id="81" name="Rectangle 30"/>
          <p:cNvSpPr>
            <a:spLocks noChangeArrowheads="1"/>
          </p:cNvSpPr>
          <p:nvPr/>
        </p:nvSpPr>
        <p:spPr bwMode="auto">
          <a:xfrm>
            <a:off x="6629400" y="3632951"/>
            <a:ext cx="304800" cy="304800"/>
          </a:xfrm>
          <a:prstGeom prst="rect">
            <a:avLst/>
          </a:prstGeom>
          <a:solidFill>
            <a:srgbClr val="C0C0C0"/>
          </a:solidFill>
          <a:ln w="324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9</a:t>
            </a:r>
          </a:p>
        </p:txBody>
      </p:sp>
      <p:sp>
        <p:nvSpPr>
          <p:cNvPr id="82" name="Rectangle 31"/>
          <p:cNvSpPr>
            <a:spLocks noChangeArrowheads="1"/>
          </p:cNvSpPr>
          <p:nvPr/>
        </p:nvSpPr>
        <p:spPr bwMode="auto">
          <a:xfrm>
            <a:off x="6934200" y="3632951"/>
            <a:ext cx="304800" cy="304800"/>
          </a:xfrm>
          <a:prstGeom prst="rect">
            <a:avLst/>
          </a:prstGeom>
          <a:solidFill>
            <a:srgbClr val="C0C0C0"/>
          </a:solidFill>
          <a:ln w="3240">
            <a:solidFill>
              <a:srgbClr val="000066"/>
            </a:solidFill>
            <a:miter lim="800000"/>
            <a:headEnd/>
            <a:tailEnd/>
          </a:ln>
          <a:effectLst/>
        </p:spPr>
        <p:txBody>
          <a:bodyPr wrap="none" anchor="ctr"/>
          <a:lstStyle/>
          <a:p>
            <a:endParaRPr lang="en-US"/>
          </a:p>
        </p:txBody>
      </p:sp>
      <p:sp>
        <p:nvSpPr>
          <p:cNvPr id="83" name="Freeform 32"/>
          <p:cNvSpPr>
            <a:spLocks/>
          </p:cNvSpPr>
          <p:nvPr/>
        </p:nvSpPr>
        <p:spPr bwMode="auto">
          <a:xfrm>
            <a:off x="3733800" y="3396113"/>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a:p>
        </p:txBody>
      </p:sp>
      <p:sp>
        <p:nvSpPr>
          <p:cNvPr id="84" name="Freeform 33"/>
          <p:cNvSpPr>
            <a:spLocks/>
          </p:cNvSpPr>
          <p:nvPr/>
        </p:nvSpPr>
        <p:spPr bwMode="auto">
          <a:xfrm>
            <a:off x="2514600" y="3396113"/>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a:p>
        </p:txBody>
      </p:sp>
      <p:sp>
        <p:nvSpPr>
          <p:cNvPr id="85" name="Rectangle 35"/>
          <p:cNvSpPr>
            <a:spLocks noChangeArrowheads="1"/>
          </p:cNvSpPr>
          <p:nvPr/>
        </p:nvSpPr>
        <p:spPr bwMode="auto">
          <a:xfrm>
            <a:off x="2362200" y="2642351"/>
            <a:ext cx="304800" cy="304800"/>
          </a:xfrm>
          <a:prstGeom prst="rect">
            <a:avLst/>
          </a:prstGeom>
          <a:solidFill>
            <a:srgbClr val="FFFFFF"/>
          </a:solidFill>
          <a:ln w="324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16</a:t>
            </a:r>
          </a:p>
        </p:txBody>
      </p:sp>
      <p:sp>
        <p:nvSpPr>
          <p:cNvPr id="86" name="Rectangle 36"/>
          <p:cNvSpPr>
            <a:spLocks noChangeArrowheads="1"/>
          </p:cNvSpPr>
          <p:nvPr/>
        </p:nvSpPr>
        <p:spPr bwMode="auto">
          <a:xfrm>
            <a:off x="2667000" y="26423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87" name="Rectangle 37"/>
          <p:cNvSpPr>
            <a:spLocks noChangeArrowheads="1"/>
          </p:cNvSpPr>
          <p:nvPr/>
        </p:nvSpPr>
        <p:spPr bwMode="auto">
          <a:xfrm>
            <a:off x="2971800" y="26423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88" name="Rectangle 38"/>
          <p:cNvSpPr>
            <a:spLocks noChangeArrowheads="1"/>
          </p:cNvSpPr>
          <p:nvPr/>
        </p:nvSpPr>
        <p:spPr bwMode="auto">
          <a:xfrm>
            <a:off x="3276600" y="26423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89" name="Freeform 39"/>
          <p:cNvSpPr>
            <a:spLocks/>
          </p:cNvSpPr>
          <p:nvPr/>
        </p:nvSpPr>
        <p:spPr bwMode="auto">
          <a:xfrm>
            <a:off x="2514600" y="2405513"/>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a:p>
        </p:txBody>
      </p:sp>
      <p:sp>
        <p:nvSpPr>
          <p:cNvPr id="90" name="Rectangle 40"/>
          <p:cNvSpPr>
            <a:spLocks noChangeArrowheads="1"/>
          </p:cNvSpPr>
          <p:nvPr/>
        </p:nvSpPr>
        <p:spPr bwMode="auto">
          <a:xfrm>
            <a:off x="5105400" y="36329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91" name="Rectangle 41"/>
          <p:cNvSpPr>
            <a:spLocks noChangeArrowheads="1"/>
          </p:cNvSpPr>
          <p:nvPr/>
        </p:nvSpPr>
        <p:spPr bwMode="auto">
          <a:xfrm>
            <a:off x="5410200" y="36329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92" name="Rectangle 42"/>
          <p:cNvSpPr>
            <a:spLocks noChangeArrowheads="1"/>
          </p:cNvSpPr>
          <p:nvPr/>
        </p:nvSpPr>
        <p:spPr bwMode="auto">
          <a:xfrm>
            <a:off x="5715000" y="36329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93" name="Rectangle 43"/>
          <p:cNvSpPr>
            <a:spLocks noChangeArrowheads="1"/>
          </p:cNvSpPr>
          <p:nvPr/>
        </p:nvSpPr>
        <p:spPr bwMode="auto">
          <a:xfrm>
            <a:off x="6019800" y="36329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94" name="Rectangle 44"/>
          <p:cNvSpPr>
            <a:spLocks noChangeArrowheads="1"/>
          </p:cNvSpPr>
          <p:nvPr/>
        </p:nvSpPr>
        <p:spPr bwMode="auto">
          <a:xfrm>
            <a:off x="6324600" y="3632951"/>
            <a:ext cx="304800" cy="304800"/>
          </a:xfrm>
          <a:prstGeom prst="rect">
            <a:avLst/>
          </a:prstGeom>
          <a:solidFill>
            <a:srgbClr val="FFFFFF"/>
          </a:solidFill>
          <a:ln w="3240">
            <a:solidFill>
              <a:srgbClr val="000066"/>
            </a:solidFill>
            <a:miter lim="800000"/>
            <a:headEnd/>
            <a:tailEnd/>
          </a:ln>
          <a:effectLst/>
        </p:spPr>
        <p:txBody>
          <a:bodyPr wrap="none" anchor="ctr"/>
          <a:lstStyle/>
          <a:p>
            <a:endParaRPr lang="en-US"/>
          </a:p>
        </p:txBody>
      </p:sp>
      <p:sp>
        <p:nvSpPr>
          <p:cNvPr id="95" name="Rectangle 45"/>
          <p:cNvSpPr>
            <a:spLocks noChangeArrowheads="1"/>
          </p:cNvSpPr>
          <p:nvPr/>
        </p:nvSpPr>
        <p:spPr bwMode="auto">
          <a:xfrm>
            <a:off x="4800600" y="3632951"/>
            <a:ext cx="304800" cy="304800"/>
          </a:xfrm>
          <a:prstGeom prst="rect">
            <a:avLst/>
          </a:prstGeom>
          <a:solidFill>
            <a:srgbClr val="FFFFFF"/>
          </a:solidFill>
          <a:ln w="3240">
            <a:solidFill>
              <a:srgbClr val="000066"/>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24</a:t>
            </a:r>
          </a:p>
        </p:txBody>
      </p:sp>
      <p:sp>
        <p:nvSpPr>
          <p:cNvPr id="96" name="Text Box 46"/>
          <p:cNvSpPr txBox="1">
            <a:spLocks noChangeArrowheads="1"/>
          </p:cNvSpPr>
          <p:nvPr/>
        </p:nvSpPr>
        <p:spPr bwMode="auto">
          <a:xfrm>
            <a:off x="6030227" y="3626601"/>
            <a:ext cx="285954" cy="335799"/>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8</a:t>
            </a:r>
          </a:p>
        </p:txBody>
      </p:sp>
      <p:sp>
        <p:nvSpPr>
          <p:cNvPr id="97" name="Freeform 47"/>
          <p:cNvSpPr>
            <a:spLocks/>
          </p:cNvSpPr>
          <p:nvPr/>
        </p:nvSpPr>
        <p:spPr bwMode="auto">
          <a:xfrm>
            <a:off x="4876800" y="3396113"/>
            <a:ext cx="1905000" cy="228600"/>
          </a:xfrm>
          <a:custGeom>
            <a:avLst/>
            <a:gdLst/>
            <a:ahLst/>
            <a:cxnLst>
              <a:cxn ang="0">
                <a:pos x="0" y="144"/>
              </a:cxn>
              <a:cxn ang="0">
                <a:pos x="432" y="0"/>
              </a:cxn>
              <a:cxn ang="0">
                <a:pos x="816" y="144"/>
              </a:cxn>
            </a:cxnLst>
            <a:rect l="0" t="0" r="r" b="b"/>
            <a:pathLst>
              <a:path w="816" h="144">
                <a:moveTo>
                  <a:pt x="0" y="144"/>
                </a:moveTo>
                <a:cubicBezTo>
                  <a:pt x="148" y="72"/>
                  <a:pt x="296" y="0"/>
                  <a:pt x="432" y="0"/>
                </a:cubicBezTo>
                <a:cubicBezTo>
                  <a:pt x="568" y="0"/>
                  <a:pt x="692" y="72"/>
                  <a:pt x="816" y="144"/>
                </a:cubicBezTo>
              </a:path>
            </a:pathLst>
          </a:custGeom>
          <a:noFill/>
          <a:ln w="25560">
            <a:solidFill>
              <a:schemeClr val="tx1"/>
            </a:solidFill>
            <a:round/>
            <a:headEnd/>
            <a:tailEnd type="triangle" w="med" len="med"/>
          </a:ln>
          <a:effectLst/>
        </p:spPr>
        <p:txBody>
          <a:bodyPr wrap="none" anchor="ctr"/>
          <a:lstStyle/>
          <a:p>
            <a:endParaRPr lang="en-US"/>
          </a:p>
        </p:txBody>
      </p:sp>
      <p:sp>
        <p:nvSpPr>
          <p:cNvPr id="99" name="TextBox 98"/>
          <p:cNvSpPr txBox="1"/>
          <p:nvPr/>
        </p:nvSpPr>
        <p:spPr>
          <a:xfrm>
            <a:off x="7543800" y="2764427"/>
            <a:ext cx="1062727" cy="707886"/>
          </a:xfrm>
          <a:prstGeom prst="rect">
            <a:avLst/>
          </a:prstGeom>
          <a:noFill/>
        </p:spPr>
        <p:txBody>
          <a:bodyPr wrap="none" rtlCol="0">
            <a:spAutoFit/>
          </a:bodyPr>
          <a:lstStyle/>
          <a:p>
            <a:r>
              <a:rPr lang="en-US" sz="2000" i="1" dirty="0">
                <a:solidFill>
                  <a:srgbClr val="C00000"/>
                </a:solidFill>
                <a:latin typeface="Calibri" pitchFamily="34" charset="0"/>
              </a:rPr>
              <a:t>logically</a:t>
            </a:r>
          </a:p>
          <a:p>
            <a:r>
              <a:rPr lang="en-US" sz="2000" i="1" dirty="0">
                <a:solidFill>
                  <a:srgbClr val="C00000"/>
                </a:solidFill>
                <a:latin typeface="Calibri" pitchFamily="34" charset="0"/>
              </a:rPr>
              <a:t>gone</a:t>
            </a:r>
          </a:p>
        </p:txBody>
      </p:sp>
      <p:cxnSp>
        <p:nvCxnSpPr>
          <p:cNvPr id="101" name="Straight Arrow Connector 100"/>
          <p:cNvCxnSpPr>
            <a:stCxn id="99" idx="1"/>
            <a:endCxn id="96" idx="0"/>
          </p:cNvCxnSpPr>
          <p:nvPr/>
        </p:nvCxnSpPr>
        <p:spPr bwMode="auto">
          <a:xfrm flipH="1">
            <a:off x="6173204" y="3118370"/>
            <a:ext cx="1370596" cy="508231"/>
          </a:xfrm>
          <a:prstGeom prst="straightConnector1">
            <a:avLst/>
          </a:prstGeom>
          <a:noFill/>
          <a:ln w="28575">
            <a:solidFill>
              <a:srgbClr val="C00000"/>
            </a:solidFill>
            <a:miter lim="800000"/>
            <a:headEnd type="none" w="med" len="med"/>
            <a:tailEnd type="arrow"/>
          </a:ln>
          <a:effectLst/>
        </p:spPr>
      </p:cxnSp>
      <p:sp>
        <p:nvSpPr>
          <p:cNvPr id="3" name="TextBox 2">
            <a:extLst>
              <a:ext uri="{FF2B5EF4-FFF2-40B4-BE49-F238E27FC236}">
                <a16:creationId xmlns:a16="http://schemas.microsoft.com/office/drawing/2014/main" id="{765E89E0-D83D-07F6-139F-AE7285ECE864}"/>
              </a:ext>
            </a:extLst>
          </p:cNvPr>
          <p:cNvSpPr txBox="1"/>
          <p:nvPr/>
        </p:nvSpPr>
        <p:spPr>
          <a:xfrm>
            <a:off x="1478280" y="5257800"/>
            <a:ext cx="6187439" cy="363176"/>
          </a:xfrm>
          <a:prstGeom prst="rect">
            <a:avLst/>
          </a:prstGeom>
          <a:noFill/>
        </p:spPr>
        <p:txBody>
          <a:bodyPr wrap="square">
            <a:spAutoFit/>
          </a:bodyPr>
          <a:lstStyle/>
          <a:p>
            <a:pPr marL="274320" lvl="1" indent="0">
              <a:lnSpc>
                <a:spcPct val="88000"/>
              </a:lnSpc>
              <a:spcBef>
                <a:spcPts val="750"/>
              </a:spcBef>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2000" b="1" i="1" dirty="0">
                <a:solidFill>
                  <a:schemeClr val="accent1"/>
                </a:solidFill>
              </a:rPr>
              <a:t>But how do we coalesce with previous block?</a:t>
            </a:r>
          </a:p>
        </p:txBody>
      </p:sp>
    </p:spTree>
    <p:extLst>
      <p:ext uri="{BB962C8B-B14F-4D97-AF65-F5344CB8AC3E}">
        <p14:creationId xmlns:p14="http://schemas.microsoft.com/office/powerpoint/2010/main" val="15741132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Grp="1" noChangeArrowheads="1"/>
          </p:cNvSpPr>
          <p:nvPr>
            <p:ph type="title"/>
          </p:nvPr>
        </p:nvSpPr>
        <p:spPr>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Implicit List: Bidirectional Coalescing </a:t>
            </a:r>
          </a:p>
        </p:txBody>
      </p:sp>
      <p:sp>
        <p:nvSpPr>
          <p:cNvPr id="26626" name="Rectangle 2"/>
          <p:cNvSpPr>
            <a:spLocks noGrp="1" noChangeArrowheads="1"/>
          </p:cNvSpPr>
          <p:nvPr>
            <p:ph idx="1"/>
          </p:nvPr>
        </p:nvSpPr>
        <p:spPr>
          <a:ln/>
        </p:spPr>
        <p:txBody>
          <a:bodyPr>
            <a:normAutofit/>
          </a:bodyPr>
          <a:lstStyle/>
          <a:p>
            <a:pPr>
              <a:lnSpc>
                <a:spcPct val="83000"/>
              </a:lnSpc>
              <a:spcBef>
                <a:spcPts val="1250"/>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b="1" i="1" dirty="0">
                <a:solidFill>
                  <a:schemeClr val="accent1"/>
                </a:solidFill>
              </a:rPr>
              <a:t>Boundary tags</a:t>
            </a:r>
            <a:r>
              <a:rPr lang="en-GB" b="1" dirty="0">
                <a:solidFill>
                  <a:schemeClr val="accent1"/>
                </a:solidFill>
              </a:rPr>
              <a:t> </a:t>
            </a:r>
            <a:r>
              <a:rPr lang="en-GB" sz="2000" b="0" dirty="0"/>
              <a:t>[Knuth73]</a:t>
            </a:r>
          </a:p>
          <a:p>
            <a:pPr lvl="1">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1800" dirty="0"/>
              <a:t>Replicate size/allocated word at “bottom” (end) of free blocks</a:t>
            </a:r>
          </a:p>
          <a:p>
            <a:pPr lvl="1">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1800" dirty="0"/>
              <a:t>Allows us to traverse the “list” backwards, but requires extra space</a:t>
            </a:r>
          </a:p>
          <a:p>
            <a:pPr lvl="1">
              <a:lnSpc>
                <a:spcPct val="88000"/>
              </a:lnSpc>
              <a:spcBef>
                <a:spcPts val="563"/>
              </a:spcBef>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sz="1800" dirty="0"/>
              <a:t>Important and general technique!</a:t>
            </a:r>
          </a:p>
        </p:txBody>
      </p:sp>
      <p:sp>
        <p:nvSpPr>
          <p:cNvPr id="26627" name="Rectangle 3"/>
          <p:cNvSpPr>
            <a:spLocks noChangeArrowheads="1"/>
          </p:cNvSpPr>
          <p:nvPr/>
        </p:nvSpPr>
        <p:spPr bwMode="auto">
          <a:xfrm>
            <a:off x="3111500" y="4275288"/>
            <a:ext cx="1370013" cy="38100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S</a:t>
            </a:r>
            <a:r>
              <a:rPr lang="en-GB" sz="1600" b="1" dirty="0">
                <a:latin typeface="Calibri" pitchFamily="34" charset="0"/>
              </a:rPr>
              <a:t>ize</a:t>
            </a:r>
          </a:p>
        </p:txBody>
      </p:sp>
      <p:sp>
        <p:nvSpPr>
          <p:cNvPr id="26629" name="Text Box 5"/>
          <p:cNvSpPr txBox="1">
            <a:spLocks noChangeArrowheads="1"/>
          </p:cNvSpPr>
          <p:nvPr/>
        </p:nvSpPr>
        <p:spPr bwMode="auto">
          <a:xfrm>
            <a:off x="381000" y="4703913"/>
            <a:ext cx="1623435" cy="999377"/>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a:solidFill>
                  <a:schemeClr val="tx1">
                    <a:lumMod val="50000"/>
                    <a:lumOff val="50000"/>
                  </a:schemeClr>
                </a:solidFill>
                <a:latin typeface="Calibri" pitchFamily="34" charset="0"/>
              </a:rPr>
              <a:t>Format of</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a:solidFill>
                  <a:schemeClr val="tx1">
                    <a:lumMod val="50000"/>
                    <a:lumOff val="50000"/>
                  </a:schemeClr>
                </a:solidFill>
                <a:latin typeface="Calibri" pitchFamily="34" charset="0"/>
              </a:rPr>
              <a:t>allocated and</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b="1" i="1" dirty="0">
                <a:solidFill>
                  <a:schemeClr val="tx1">
                    <a:lumMod val="50000"/>
                    <a:lumOff val="50000"/>
                  </a:schemeClr>
                </a:solidFill>
                <a:latin typeface="Calibri" pitchFamily="34" charset="0"/>
              </a:rPr>
              <a:t>free blocks</a:t>
            </a:r>
          </a:p>
        </p:txBody>
      </p:sp>
      <p:sp>
        <p:nvSpPr>
          <p:cNvPr id="26630" name="Rectangle 6"/>
          <p:cNvSpPr>
            <a:spLocks noChangeArrowheads="1"/>
          </p:cNvSpPr>
          <p:nvPr/>
        </p:nvSpPr>
        <p:spPr bwMode="auto">
          <a:xfrm>
            <a:off x="3111500" y="4656288"/>
            <a:ext cx="1676400" cy="1285875"/>
          </a:xfrm>
          <a:prstGeom prst="rect">
            <a:avLst/>
          </a:prstGeom>
          <a:solidFill>
            <a:schemeClr val="accent6"/>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P</a:t>
            </a:r>
            <a:r>
              <a:rPr lang="en-GB" sz="1600" b="1" dirty="0">
                <a:latin typeface="Calibri" pitchFamily="34" charset="0"/>
              </a:rPr>
              <a:t>ayload and</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padding</a:t>
            </a:r>
          </a:p>
        </p:txBody>
      </p:sp>
      <p:sp>
        <p:nvSpPr>
          <p:cNvPr id="26631" name="Text Box 7"/>
          <p:cNvSpPr txBox="1">
            <a:spLocks noChangeArrowheads="1"/>
          </p:cNvSpPr>
          <p:nvPr/>
        </p:nvSpPr>
        <p:spPr bwMode="auto">
          <a:xfrm>
            <a:off x="5083175" y="4222691"/>
            <a:ext cx="2353025" cy="2025709"/>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a = 1: Allocated block  </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a = 0: Free block</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S</a:t>
            </a:r>
            <a:r>
              <a:rPr lang="en-GB" sz="1600" b="1" dirty="0">
                <a:latin typeface="Calibri" pitchFamily="34" charset="0"/>
              </a:rPr>
              <a:t>ize: Total block size</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P</a:t>
            </a:r>
            <a:r>
              <a:rPr lang="en-GB" sz="1600" b="1" dirty="0">
                <a:latin typeface="Calibri" pitchFamily="34" charset="0"/>
              </a:rPr>
              <a:t>ayload: Application data</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(allocated blocks only)</a:t>
            </a:r>
          </a:p>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26632" name="Rectangle 8"/>
          <p:cNvSpPr>
            <a:spLocks noChangeArrowheads="1"/>
          </p:cNvSpPr>
          <p:nvPr/>
        </p:nvSpPr>
        <p:spPr bwMode="auto">
          <a:xfrm>
            <a:off x="4483100" y="4275288"/>
            <a:ext cx="304800" cy="381000"/>
          </a:xfrm>
          <a:prstGeom prst="rect">
            <a:avLst/>
          </a:prstGeom>
          <a:solidFill>
            <a:srgbClr val="EBAFA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a</a:t>
            </a:r>
          </a:p>
        </p:txBody>
      </p:sp>
      <p:sp>
        <p:nvSpPr>
          <p:cNvPr id="26633" name="Rectangle 9"/>
          <p:cNvSpPr>
            <a:spLocks noChangeArrowheads="1"/>
          </p:cNvSpPr>
          <p:nvPr/>
        </p:nvSpPr>
        <p:spPr bwMode="auto">
          <a:xfrm>
            <a:off x="3109913" y="5936872"/>
            <a:ext cx="1370012" cy="381000"/>
          </a:xfrm>
          <a:prstGeom prst="rect">
            <a:avLst/>
          </a:prstGeom>
          <a:solidFill>
            <a:srgbClr val="F1C7C7"/>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S</a:t>
            </a:r>
            <a:r>
              <a:rPr lang="en-GB" sz="1600" b="1" dirty="0">
                <a:latin typeface="Calibri" pitchFamily="34" charset="0"/>
              </a:rPr>
              <a:t>ize</a:t>
            </a:r>
          </a:p>
        </p:txBody>
      </p:sp>
      <p:sp>
        <p:nvSpPr>
          <p:cNvPr id="26634" name="Rectangle 10"/>
          <p:cNvSpPr>
            <a:spLocks noChangeArrowheads="1"/>
          </p:cNvSpPr>
          <p:nvPr/>
        </p:nvSpPr>
        <p:spPr bwMode="auto">
          <a:xfrm>
            <a:off x="4483100" y="5936872"/>
            <a:ext cx="304800" cy="381000"/>
          </a:xfrm>
          <a:prstGeom prst="rect">
            <a:avLst/>
          </a:prstGeom>
          <a:solidFill>
            <a:srgbClr val="EBAFAF"/>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a</a:t>
            </a:r>
          </a:p>
        </p:txBody>
      </p:sp>
      <p:sp>
        <p:nvSpPr>
          <p:cNvPr id="26635" name="Text Box 11"/>
          <p:cNvSpPr txBox="1">
            <a:spLocks noChangeArrowheads="1"/>
          </p:cNvSpPr>
          <p:nvPr/>
        </p:nvSpPr>
        <p:spPr bwMode="auto">
          <a:xfrm>
            <a:off x="1277814" y="4280579"/>
            <a:ext cx="1326815" cy="577082"/>
          </a:xfrm>
          <a:prstGeom prst="rect">
            <a:avLst/>
          </a:prstGeom>
          <a:noFill/>
          <a:ln w="9525">
            <a:noFill/>
            <a:round/>
            <a:headEnd/>
            <a:tailEnd/>
          </a:ln>
          <a:effectLst/>
        </p:spPr>
        <p:txBody>
          <a:bodyPr wrap="none" lIns="90000" tIns="46800" rIns="90000" bIns="46800">
            <a:spAutoFit/>
          </a:bodyP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Boundary tag</a:t>
            </a:r>
          </a:p>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(footer)</a:t>
            </a:r>
          </a:p>
        </p:txBody>
      </p:sp>
      <p:sp>
        <p:nvSpPr>
          <p:cNvPr id="26636" name="Line 12"/>
          <p:cNvSpPr>
            <a:spLocks noChangeShapeType="1"/>
          </p:cNvSpPr>
          <p:nvPr/>
        </p:nvSpPr>
        <p:spPr bwMode="auto">
          <a:xfrm>
            <a:off x="2571677" y="4474169"/>
            <a:ext cx="533400" cy="1588"/>
          </a:xfrm>
          <a:prstGeom prst="line">
            <a:avLst/>
          </a:prstGeom>
          <a:noFill/>
          <a:ln w="25560">
            <a:solidFill>
              <a:schemeClr val="tx1"/>
            </a:solidFill>
            <a:miter lim="800000"/>
            <a:headEnd/>
            <a:tailEnd type="triangle" w="med" len="med"/>
          </a:ln>
          <a:effectLst/>
        </p:spPr>
        <p:txBody>
          <a:bodyPr/>
          <a:lstStyle/>
          <a:p>
            <a:endParaRPr lang="en-US"/>
          </a:p>
        </p:txBody>
      </p:sp>
      <p:grpSp>
        <p:nvGrpSpPr>
          <p:cNvPr id="39" name="Group 38"/>
          <p:cNvGrpSpPr/>
          <p:nvPr/>
        </p:nvGrpSpPr>
        <p:grpSpPr>
          <a:xfrm>
            <a:off x="1524000" y="3024946"/>
            <a:ext cx="5486400" cy="785054"/>
            <a:chOff x="1524000" y="5706762"/>
            <a:chExt cx="5486400" cy="785054"/>
          </a:xfrm>
        </p:grpSpPr>
        <p:sp>
          <p:nvSpPr>
            <p:cNvPr id="26637" name="Rectangle 13"/>
            <p:cNvSpPr>
              <a:spLocks noChangeArrowheads="1"/>
            </p:cNvSpPr>
            <p:nvPr/>
          </p:nvSpPr>
          <p:spPr bwMode="auto">
            <a:xfrm>
              <a:off x="1524000" y="59436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16</a:t>
              </a:r>
            </a:p>
          </p:txBody>
        </p:sp>
        <p:sp>
          <p:nvSpPr>
            <p:cNvPr id="26638" name="Rectangle 14"/>
            <p:cNvSpPr>
              <a:spLocks noChangeArrowheads="1"/>
            </p:cNvSpPr>
            <p:nvPr/>
          </p:nvSpPr>
          <p:spPr bwMode="auto">
            <a:xfrm>
              <a:off x="18288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26639" name="Rectangle 15"/>
            <p:cNvSpPr>
              <a:spLocks noChangeArrowheads="1"/>
            </p:cNvSpPr>
            <p:nvPr/>
          </p:nvSpPr>
          <p:spPr bwMode="auto">
            <a:xfrm>
              <a:off x="21336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26640" name="Rectangle 16"/>
            <p:cNvSpPr>
              <a:spLocks noChangeArrowheads="1"/>
            </p:cNvSpPr>
            <p:nvPr/>
          </p:nvSpPr>
          <p:spPr bwMode="auto">
            <a:xfrm>
              <a:off x="2438400" y="59436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16</a:t>
              </a:r>
            </a:p>
          </p:txBody>
        </p:sp>
        <p:sp>
          <p:nvSpPr>
            <p:cNvPr id="26641" name="Rectangle 17"/>
            <p:cNvSpPr>
              <a:spLocks noChangeArrowheads="1"/>
            </p:cNvSpPr>
            <p:nvPr/>
          </p:nvSpPr>
          <p:spPr bwMode="auto">
            <a:xfrm>
              <a:off x="2743200" y="5943600"/>
              <a:ext cx="304800" cy="304800"/>
            </a:xfrm>
            <a:prstGeom prst="rect">
              <a:avLst/>
            </a:prstGeom>
            <a:solidFill>
              <a:srgbClr val="C0C0C0"/>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17</a:t>
              </a:r>
            </a:p>
          </p:txBody>
        </p:sp>
        <p:sp>
          <p:nvSpPr>
            <p:cNvPr id="26642" name="Rectangle 18"/>
            <p:cNvSpPr>
              <a:spLocks noChangeArrowheads="1"/>
            </p:cNvSpPr>
            <p:nvPr/>
          </p:nvSpPr>
          <p:spPr bwMode="auto">
            <a:xfrm>
              <a:off x="3048000" y="5943600"/>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26643" name="Rectangle 19"/>
            <p:cNvSpPr>
              <a:spLocks noChangeArrowheads="1"/>
            </p:cNvSpPr>
            <p:nvPr/>
          </p:nvSpPr>
          <p:spPr bwMode="auto">
            <a:xfrm>
              <a:off x="3352800" y="5943600"/>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26644" name="Rectangle 20"/>
            <p:cNvSpPr>
              <a:spLocks noChangeArrowheads="1"/>
            </p:cNvSpPr>
            <p:nvPr/>
          </p:nvSpPr>
          <p:spPr bwMode="auto">
            <a:xfrm>
              <a:off x="3657600" y="5943600"/>
              <a:ext cx="304800" cy="304800"/>
            </a:xfrm>
            <a:prstGeom prst="rect">
              <a:avLst/>
            </a:prstGeom>
            <a:solidFill>
              <a:srgbClr val="C0C0C0"/>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17</a:t>
              </a:r>
            </a:p>
          </p:txBody>
        </p:sp>
        <p:sp>
          <p:nvSpPr>
            <p:cNvPr id="26645" name="Rectangle 21"/>
            <p:cNvSpPr>
              <a:spLocks noChangeArrowheads="1"/>
            </p:cNvSpPr>
            <p:nvPr/>
          </p:nvSpPr>
          <p:spPr bwMode="auto">
            <a:xfrm>
              <a:off x="42672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26646" name="Rectangle 22"/>
            <p:cNvSpPr>
              <a:spLocks noChangeArrowheads="1"/>
            </p:cNvSpPr>
            <p:nvPr/>
          </p:nvSpPr>
          <p:spPr bwMode="auto">
            <a:xfrm>
              <a:off x="45720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26647" name="Rectangle 23"/>
            <p:cNvSpPr>
              <a:spLocks noChangeArrowheads="1"/>
            </p:cNvSpPr>
            <p:nvPr/>
          </p:nvSpPr>
          <p:spPr bwMode="auto">
            <a:xfrm>
              <a:off x="48768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26648" name="Rectangle 24"/>
            <p:cNvSpPr>
              <a:spLocks noChangeArrowheads="1"/>
            </p:cNvSpPr>
            <p:nvPr/>
          </p:nvSpPr>
          <p:spPr bwMode="auto">
            <a:xfrm>
              <a:off x="5181600" y="5943600"/>
              <a:ext cx="304800" cy="304800"/>
            </a:xfrm>
            <a:prstGeom prst="rect">
              <a:avLst/>
            </a:prstGeom>
            <a:solidFill>
              <a:srgbClr val="FFFFFF"/>
            </a:solidFill>
            <a:ln w="3240">
              <a:solidFill>
                <a:schemeClr val="tx1"/>
              </a:solidFill>
              <a:miter lim="800000"/>
              <a:headEnd/>
              <a:tailEnd/>
            </a:ln>
            <a:effectLst/>
          </p:spPr>
          <p:txBody>
            <a:bodyPr wrap="none" anchor="ctr"/>
            <a:lstStyle/>
            <a:p>
              <a:endParaRPr lang="en-US"/>
            </a:p>
          </p:txBody>
        </p:sp>
        <p:sp>
          <p:nvSpPr>
            <p:cNvPr id="26649" name="Rectangle 25"/>
            <p:cNvSpPr>
              <a:spLocks noChangeArrowheads="1"/>
            </p:cNvSpPr>
            <p:nvPr/>
          </p:nvSpPr>
          <p:spPr bwMode="auto">
            <a:xfrm>
              <a:off x="5486400" y="59436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24</a:t>
              </a:r>
            </a:p>
          </p:txBody>
        </p:sp>
        <p:sp>
          <p:nvSpPr>
            <p:cNvPr id="26650" name="Rectangle 26"/>
            <p:cNvSpPr>
              <a:spLocks noChangeArrowheads="1"/>
            </p:cNvSpPr>
            <p:nvPr/>
          </p:nvSpPr>
          <p:spPr bwMode="auto">
            <a:xfrm>
              <a:off x="5791200" y="5943600"/>
              <a:ext cx="304800" cy="304800"/>
            </a:xfrm>
            <a:prstGeom prst="rect">
              <a:avLst/>
            </a:prstGeom>
            <a:solidFill>
              <a:srgbClr val="C0C0C0"/>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17</a:t>
              </a:r>
            </a:p>
          </p:txBody>
        </p:sp>
        <p:sp>
          <p:nvSpPr>
            <p:cNvPr id="26651" name="Rectangle 27"/>
            <p:cNvSpPr>
              <a:spLocks noChangeArrowheads="1"/>
            </p:cNvSpPr>
            <p:nvPr/>
          </p:nvSpPr>
          <p:spPr bwMode="auto">
            <a:xfrm>
              <a:off x="6096000" y="5943600"/>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26652" name="Rectangle 28"/>
            <p:cNvSpPr>
              <a:spLocks noChangeArrowheads="1"/>
            </p:cNvSpPr>
            <p:nvPr/>
          </p:nvSpPr>
          <p:spPr bwMode="auto">
            <a:xfrm>
              <a:off x="3962400" y="5943600"/>
              <a:ext cx="304800" cy="304800"/>
            </a:xfrm>
            <a:prstGeom prst="rect">
              <a:avLst/>
            </a:prstGeom>
            <a:solidFill>
              <a:srgbClr val="FFFFFF"/>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24</a:t>
              </a:r>
            </a:p>
          </p:txBody>
        </p:sp>
        <p:sp>
          <p:nvSpPr>
            <p:cNvPr id="26653" name="Freeform 29"/>
            <p:cNvSpPr>
              <a:spLocks/>
            </p:cNvSpPr>
            <p:nvPr/>
          </p:nvSpPr>
          <p:spPr bwMode="auto">
            <a:xfrm>
              <a:off x="2895600" y="5706762"/>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a:p>
          </p:txBody>
        </p:sp>
        <p:sp>
          <p:nvSpPr>
            <p:cNvPr id="26654" name="Freeform 30"/>
            <p:cNvSpPr>
              <a:spLocks/>
            </p:cNvSpPr>
            <p:nvPr/>
          </p:nvSpPr>
          <p:spPr bwMode="auto">
            <a:xfrm>
              <a:off x="4114800" y="5706762"/>
              <a:ext cx="1828800" cy="228600"/>
            </a:xfrm>
            <a:custGeom>
              <a:avLst/>
              <a:gdLst/>
              <a:ahLst/>
              <a:cxnLst>
                <a:cxn ang="0">
                  <a:pos x="0" y="144"/>
                </a:cxn>
                <a:cxn ang="0">
                  <a:pos x="576" y="0"/>
                </a:cxn>
                <a:cxn ang="0">
                  <a:pos x="1152" y="144"/>
                </a:cxn>
              </a:cxnLst>
              <a:rect l="0" t="0" r="r" b="b"/>
              <a:pathLst>
                <a:path w="1152" h="144">
                  <a:moveTo>
                    <a:pt x="0" y="144"/>
                  </a:moveTo>
                  <a:cubicBezTo>
                    <a:pt x="192" y="72"/>
                    <a:pt x="384" y="0"/>
                    <a:pt x="576" y="0"/>
                  </a:cubicBezTo>
                  <a:cubicBezTo>
                    <a:pt x="768" y="0"/>
                    <a:pt x="960" y="72"/>
                    <a:pt x="1152" y="144"/>
                  </a:cubicBezTo>
                </a:path>
              </a:pathLst>
            </a:custGeom>
            <a:noFill/>
            <a:ln w="25560">
              <a:solidFill>
                <a:schemeClr val="tx1"/>
              </a:solidFill>
              <a:round/>
              <a:headEnd/>
              <a:tailEnd type="triangle" w="med" len="med"/>
            </a:ln>
            <a:effectLst/>
          </p:spPr>
          <p:txBody>
            <a:bodyPr wrap="none" anchor="ctr"/>
            <a:lstStyle/>
            <a:p>
              <a:endParaRPr lang="en-US"/>
            </a:p>
          </p:txBody>
        </p:sp>
        <p:sp>
          <p:nvSpPr>
            <p:cNvPr id="26655" name="Freeform 31"/>
            <p:cNvSpPr>
              <a:spLocks/>
            </p:cNvSpPr>
            <p:nvPr/>
          </p:nvSpPr>
          <p:spPr bwMode="auto">
            <a:xfrm>
              <a:off x="1676400" y="5706762"/>
              <a:ext cx="1219200" cy="228600"/>
            </a:xfrm>
            <a:custGeom>
              <a:avLst/>
              <a:gdLst/>
              <a:ahLst/>
              <a:cxnLst>
                <a:cxn ang="0">
                  <a:pos x="0" y="144"/>
                </a:cxn>
                <a:cxn ang="0">
                  <a:pos x="384" y="0"/>
                </a:cxn>
                <a:cxn ang="0">
                  <a:pos x="768" y="144"/>
                </a:cxn>
              </a:cxnLst>
              <a:rect l="0" t="0" r="r" b="b"/>
              <a:pathLst>
                <a:path w="768" h="144">
                  <a:moveTo>
                    <a:pt x="0" y="144"/>
                  </a:moveTo>
                  <a:cubicBezTo>
                    <a:pt x="128" y="72"/>
                    <a:pt x="256" y="0"/>
                    <a:pt x="384" y="0"/>
                  </a:cubicBezTo>
                  <a:cubicBezTo>
                    <a:pt x="512" y="0"/>
                    <a:pt x="640" y="72"/>
                    <a:pt x="768" y="144"/>
                  </a:cubicBezTo>
                </a:path>
              </a:pathLst>
            </a:custGeom>
            <a:noFill/>
            <a:ln w="25560">
              <a:solidFill>
                <a:schemeClr val="tx1"/>
              </a:solidFill>
              <a:round/>
              <a:headEnd/>
              <a:tailEnd type="triangle" w="med" len="med"/>
            </a:ln>
            <a:effectLst/>
          </p:spPr>
          <p:txBody>
            <a:bodyPr wrap="none" anchor="ctr"/>
            <a:lstStyle/>
            <a:p>
              <a:endParaRPr lang="en-US"/>
            </a:p>
          </p:txBody>
        </p:sp>
        <p:sp>
          <p:nvSpPr>
            <p:cNvPr id="26656" name="Rectangle 32"/>
            <p:cNvSpPr>
              <a:spLocks noChangeArrowheads="1"/>
            </p:cNvSpPr>
            <p:nvPr/>
          </p:nvSpPr>
          <p:spPr bwMode="auto">
            <a:xfrm>
              <a:off x="6400800" y="5943600"/>
              <a:ext cx="304800" cy="304800"/>
            </a:xfrm>
            <a:prstGeom prst="rect">
              <a:avLst/>
            </a:prstGeom>
            <a:solidFill>
              <a:srgbClr val="C0C0C0"/>
            </a:solidFill>
            <a:ln w="3240">
              <a:solidFill>
                <a:schemeClr val="tx1"/>
              </a:solidFill>
              <a:miter lim="800000"/>
              <a:headEnd/>
              <a:tailEnd/>
            </a:ln>
            <a:effectLst/>
          </p:spPr>
          <p:txBody>
            <a:bodyPr wrap="none" anchor="ctr"/>
            <a:lstStyle/>
            <a:p>
              <a:endParaRPr lang="en-US"/>
            </a:p>
          </p:txBody>
        </p:sp>
        <p:sp>
          <p:nvSpPr>
            <p:cNvPr id="26657" name="Rectangle 33"/>
            <p:cNvSpPr>
              <a:spLocks noChangeArrowheads="1"/>
            </p:cNvSpPr>
            <p:nvPr/>
          </p:nvSpPr>
          <p:spPr bwMode="auto">
            <a:xfrm>
              <a:off x="6705600" y="5943600"/>
              <a:ext cx="304800" cy="304800"/>
            </a:xfrm>
            <a:prstGeom prst="rect">
              <a:avLst/>
            </a:prstGeom>
            <a:solidFill>
              <a:srgbClr val="C0C0C0"/>
            </a:solidFill>
            <a:ln w="324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17</a:t>
              </a:r>
            </a:p>
          </p:txBody>
        </p:sp>
        <p:sp>
          <p:nvSpPr>
            <p:cNvPr id="26658" name="Freeform 34"/>
            <p:cNvSpPr>
              <a:spLocks/>
            </p:cNvSpPr>
            <p:nvPr/>
          </p:nvSpPr>
          <p:spPr bwMode="auto">
            <a:xfrm>
              <a:off x="2590800" y="6263216"/>
              <a:ext cx="1219200" cy="228600"/>
            </a:xfrm>
            <a:custGeom>
              <a:avLst/>
              <a:gdLst/>
              <a:ahLst/>
              <a:cxnLst>
                <a:cxn ang="0">
                  <a:pos x="768" y="0"/>
                </a:cxn>
                <a:cxn ang="0">
                  <a:pos x="336" y="144"/>
                </a:cxn>
                <a:cxn ang="0">
                  <a:pos x="0" y="0"/>
                </a:cxn>
              </a:cxnLst>
              <a:rect l="0" t="0" r="r" b="b"/>
              <a:pathLst>
                <a:path w="768" h="144">
                  <a:moveTo>
                    <a:pt x="768" y="0"/>
                  </a:moveTo>
                  <a:cubicBezTo>
                    <a:pt x="616" y="72"/>
                    <a:pt x="464" y="144"/>
                    <a:pt x="336" y="144"/>
                  </a:cubicBezTo>
                  <a:cubicBezTo>
                    <a:pt x="208" y="144"/>
                    <a:pt x="104" y="72"/>
                    <a:pt x="0" y="0"/>
                  </a:cubicBezTo>
                </a:path>
              </a:pathLst>
            </a:custGeom>
            <a:noFill/>
            <a:ln w="25560">
              <a:solidFill>
                <a:schemeClr val="tx1"/>
              </a:solidFill>
              <a:round/>
              <a:headEnd/>
              <a:tailEnd type="triangle" w="med" len="med"/>
            </a:ln>
            <a:effectLst/>
          </p:spPr>
          <p:txBody>
            <a:bodyPr wrap="none" anchor="ctr"/>
            <a:lstStyle/>
            <a:p>
              <a:endParaRPr lang="en-US"/>
            </a:p>
          </p:txBody>
        </p:sp>
        <p:sp>
          <p:nvSpPr>
            <p:cNvPr id="26659" name="Freeform 35"/>
            <p:cNvSpPr>
              <a:spLocks/>
            </p:cNvSpPr>
            <p:nvPr/>
          </p:nvSpPr>
          <p:spPr bwMode="auto">
            <a:xfrm>
              <a:off x="3810000" y="6263216"/>
              <a:ext cx="1828800" cy="228600"/>
            </a:xfrm>
            <a:custGeom>
              <a:avLst/>
              <a:gdLst/>
              <a:ahLst/>
              <a:cxnLst>
                <a:cxn ang="0">
                  <a:pos x="1152" y="0"/>
                </a:cxn>
                <a:cxn ang="0">
                  <a:pos x="576" y="144"/>
                </a:cxn>
                <a:cxn ang="0">
                  <a:pos x="0" y="0"/>
                </a:cxn>
              </a:cxnLst>
              <a:rect l="0" t="0" r="r" b="b"/>
              <a:pathLst>
                <a:path w="1152" h="144">
                  <a:moveTo>
                    <a:pt x="1152" y="0"/>
                  </a:moveTo>
                  <a:cubicBezTo>
                    <a:pt x="960" y="72"/>
                    <a:pt x="768" y="144"/>
                    <a:pt x="576" y="144"/>
                  </a:cubicBezTo>
                  <a:cubicBezTo>
                    <a:pt x="384" y="144"/>
                    <a:pt x="192" y="72"/>
                    <a:pt x="0" y="0"/>
                  </a:cubicBezTo>
                </a:path>
              </a:pathLst>
            </a:custGeom>
            <a:noFill/>
            <a:ln w="25560">
              <a:solidFill>
                <a:schemeClr val="tx1"/>
              </a:solidFill>
              <a:round/>
              <a:headEnd/>
              <a:tailEnd type="triangle" w="med" len="med"/>
            </a:ln>
            <a:effectLst/>
          </p:spPr>
          <p:txBody>
            <a:bodyPr wrap="none" anchor="ctr"/>
            <a:lstStyle/>
            <a:p>
              <a:endParaRPr lang="en-US"/>
            </a:p>
          </p:txBody>
        </p:sp>
        <p:sp>
          <p:nvSpPr>
            <p:cNvPr id="26660" name="Freeform 36"/>
            <p:cNvSpPr>
              <a:spLocks/>
            </p:cNvSpPr>
            <p:nvPr/>
          </p:nvSpPr>
          <p:spPr bwMode="auto">
            <a:xfrm>
              <a:off x="5638800" y="6263216"/>
              <a:ext cx="1219200" cy="228600"/>
            </a:xfrm>
            <a:custGeom>
              <a:avLst/>
              <a:gdLst/>
              <a:ahLst/>
              <a:cxnLst>
                <a:cxn ang="0">
                  <a:pos x="768" y="0"/>
                </a:cxn>
                <a:cxn ang="0">
                  <a:pos x="384" y="144"/>
                </a:cxn>
                <a:cxn ang="0">
                  <a:pos x="0" y="0"/>
                </a:cxn>
              </a:cxnLst>
              <a:rect l="0" t="0" r="r" b="b"/>
              <a:pathLst>
                <a:path w="768" h="144">
                  <a:moveTo>
                    <a:pt x="768" y="0"/>
                  </a:moveTo>
                  <a:cubicBezTo>
                    <a:pt x="640" y="72"/>
                    <a:pt x="512" y="144"/>
                    <a:pt x="384" y="144"/>
                  </a:cubicBezTo>
                  <a:cubicBezTo>
                    <a:pt x="256" y="144"/>
                    <a:pt x="63" y="23"/>
                    <a:pt x="0" y="0"/>
                  </a:cubicBezTo>
                </a:path>
              </a:pathLst>
            </a:custGeom>
            <a:noFill/>
            <a:ln w="25560">
              <a:solidFill>
                <a:schemeClr val="tx1"/>
              </a:solidFill>
              <a:round/>
              <a:headEnd/>
              <a:tailEnd type="triangle" w="med" len="med"/>
            </a:ln>
            <a:effectLst/>
          </p:spPr>
          <p:txBody>
            <a:bodyPr wrap="none" anchor="ctr"/>
            <a:lstStyle/>
            <a:p>
              <a:endParaRPr lang="en-US"/>
            </a:p>
          </p:txBody>
        </p:sp>
      </p:grpSp>
      <p:sp>
        <p:nvSpPr>
          <p:cNvPr id="26661" name="Text Box 37"/>
          <p:cNvSpPr txBox="1">
            <a:spLocks noChangeArrowheads="1"/>
          </p:cNvSpPr>
          <p:nvPr/>
        </p:nvSpPr>
        <p:spPr bwMode="auto">
          <a:xfrm>
            <a:off x="1746322" y="5988801"/>
            <a:ext cx="802120" cy="335799"/>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Header</a:t>
            </a:r>
          </a:p>
        </p:txBody>
      </p:sp>
      <p:sp>
        <p:nvSpPr>
          <p:cNvPr id="26662" name="Line 38"/>
          <p:cNvSpPr>
            <a:spLocks noChangeShapeType="1"/>
          </p:cNvSpPr>
          <p:nvPr/>
        </p:nvSpPr>
        <p:spPr bwMode="auto">
          <a:xfrm>
            <a:off x="2548442" y="6149289"/>
            <a:ext cx="533400" cy="1588"/>
          </a:xfrm>
          <a:prstGeom prst="line">
            <a:avLst/>
          </a:prstGeom>
          <a:noFill/>
          <a:ln w="25560">
            <a:solidFill>
              <a:schemeClr val="tx1"/>
            </a:solidFill>
            <a:miter lim="800000"/>
            <a:headEnd/>
            <a:tailEnd type="triangle" w="med" len="med"/>
          </a:ln>
          <a:effectLst/>
        </p:spPr>
        <p:txBody>
          <a:bodyPr/>
          <a:lstStyle/>
          <a:p>
            <a:endParaRPr lang="en-US"/>
          </a:p>
        </p:txBody>
      </p:sp>
    </p:spTree>
    <p:extLst>
      <p:ext uri="{BB962C8B-B14F-4D97-AF65-F5344CB8AC3E}">
        <p14:creationId xmlns:p14="http://schemas.microsoft.com/office/powerpoint/2010/main" val="1836439108"/>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FA04E-3AF6-2940-9A19-78AAF5DB11E1}"/>
              </a:ext>
            </a:extLst>
          </p:cNvPr>
          <p:cNvSpPr>
            <a:spLocks noGrp="1"/>
          </p:cNvSpPr>
          <p:nvPr>
            <p:ph type="title"/>
          </p:nvPr>
        </p:nvSpPr>
        <p:spPr/>
        <p:txBody>
          <a:bodyPr/>
          <a:lstStyle/>
          <a:p>
            <a:r>
              <a:rPr lang="en-US" dirty="0"/>
              <a:t>Constant-Time Coalescing</a:t>
            </a:r>
          </a:p>
        </p:txBody>
      </p:sp>
      <p:sp>
        <p:nvSpPr>
          <p:cNvPr id="28" name="TextBox 27">
            <a:extLst>
              <a:ext uri="{FF2B5EF4-FFF2-40B4-BE49-F238E27FC236}">
                <a16:creationId xmlns:a16="http://schemas.microsoft.com/office/drawing/2014/main" id="{B448D1EC-8B34-0444-8936-0E254B1C01AF}"/>
              </a:ext>
            </a:extLst>
          </p:cNvPr>
          <p:cNvSpPr txBox="1"/>
          <p:nvPr/>
        </p:nvSpPr>
        <p:spPr>
          <a:xfrm>
            <a:off x="4735536" y="1609762"/>
            <a:ext cx="4267515" cy="338554"/>
          </a:xfrm>
          <a:prstGeom prst="rect">
            <a:avLst/>
          </a:prstGeom>
          <a:noFill/>
        </p:spPr>
        <p:txBody>
          <a:bodyPr wrap="none" rtlCol="0">
            <a:spAutoFit/>
          </a:bodyPr>
          <a:lstStyle/>
          <a:p>
            <a:r>
              <a:rPr lang="en-US" sz="1600" dirty="0"/>
              <a:t>Case 2: </a:t>
            </a:r>
            <a:r>
              <a:rPr lang="en-US" sz="1600" dirty="0" err="1"/>
              <a:t>Prev</a:t>
            </a:r>
            <a:r>
              <a:rPr lang="en-US" sz="1600" dirty="0"/>
              <a:t> block free, next block allocated</a:t>
            </a:r>
          </a:p>
        </p:txBody>
      </p:sp>
      <p:sp>
        <p:nvSpPr>
          <p:cNvPr id="29" name="TextBox 28">
            <a:extLst>
              <a:ext uri="{FF2B5EF4-FFF2-40B4-BE49-F238E27FC236}">
                <a16:creationId xmlns:a16="http://schemas.microsoft.com/office/drawing/2014/main" id="{DB926240-61BB-AB44-A92D-66C15F33FE7C}"/>
              </a:ext>
            </a:extLst>
          </p:cNvPr>
          <p:cNvSpPr txBox="1"/>
          <p:nvPr/>
        </p:nvSpPr>
        <p:spPr>
          <a:xfrm>
            <a:off x="201274" y="1626251"/>
            <a:ext cx="3627916" cy="338554"/>
          </a:xfrm>
          <a:prstGeom prst="rect">
            <a:avLst/>
          </a:prstGeom>
          <a:noFill/>
        </p:spPr>
        <p:txBody>
          <a:bodyPr wrap="none" rtlCol="0">
            <a:spAutoFit/>
          </a:bodyPr>
          <a:lstStyle/>
          <a:p>
            <a:r>
              <a:rPr lang="en-US" sz="1600" dirty="0"/>
              <a:t>Case 1: </a:t>
            </a:r>
            <a:r>
              <a:rPr lang="en-US" sz="1600" dirty="0" err="1"/>
              <a:t>Prev</a:t>
            </a:r>
            <a:r>
              <a:rPr lang="en-US" sz="1600" dirty="0"/>
              <a:t> and next block allocated</a:t>
            </a:r>
          </a:p>
        </p:txBody>
      </p:sp>
      <p:sp>
        <p:nvSpPr>
          <p:cNvPr id="30" name="TextBox 29">
            <a:extLst>
              <a:ext uri="{FF2B5EF4-FFF2-40B4-BE49-F238E27FC236}">
                <a16:creationId xmlns:a16="http://schemas.microsoft.com/office/drawing/2014/main" id="{C417EDE9-A9B7-B04F-AF42-18D9E1B9C942}"/>
              </a:ext>
            </a:extLst>
          </p:cNvPr>
          <p:cNvSpPr txBox="1"/>
          <p:nvPr/>
        </p:nvSpPr>
        <p:spPr>
          <a:xfrm>
            <a:off x="201274" y="4351518"/>
            <a:ext cx="4233851" cy="338554"/>
          </a:xfrm>
          <a:prstGeom prst="rect">
            <a:avLst/>
          </a:prstGeom>
          <a:noFill/>
        </p:spPr>
        <p:txBody>
          <a:bodyPr wrap="none" rtlCol="0">
            <a:spAutoFit/>
          </a:bodyPr>
          <a:lstStyle/>
          <a:p>
            <a:r>
              <a:rPr lang="en-US" sz="1600" dirty="0"/>
              <a:t>Case 2: </a:t>
            </a:r>
            <a:r>
              <a:rPr lang="en-US" sz="1600" dirty="0" err="1"/>
              <a:t>Prev</a:t>
            </a:r>
            <a:r>
              <a:rPr lang="en-US" sz="1600" dirty="0"/>
              <a:t> block allocated, next block free</a:t>
            </a:r>
          </a:p>
        </p:txBody>
      </p:sp>
      <p:sp>
        <p:nvSpPr>
          <p:cNvPr id="31" name="TextBox 30">
            <a:extLst>
              <a:ext uri="{FF2B5EF4-FFF2-40B4-BE49-F238E27FC236}">
                <a16:creationId xmlns:a16="http://schemas.microsoft.com/office/drawing/2014/main" id="{77844D56-0554-6C47-884A-6798C2749BEF}"/>
              </a:ext>
            </a:extLst>
          </p:cNvPr>
          <p:cNvSpPr txBox="1"/>
          <p:nvPr/>
        </p:nvSpPr>
        <p:spPr>
          <a:xfrm>
            <a:off x="4648216" y="4353266"/>
            <a:ext cx="3163045" cy="338554"/>
          </a:xfrm>
          <a:prstGeom prst="rect">
            <a:avLst/>
          </a:prstGeom>
          <a:noFill/>
        </p:spPr>
        <p:txBody>
          <a:bodyPr wrap="none" rtlCol="0">
            <a:spAutoFit/>
          </a:bodyPr>
          <a:lstStyle/>
          <a:p>
            <a:r>
              <a:rPr lang="en-US" sz="1600" dirty="0"/>
              <a:t>Case 4: </a:t>
            </a:r>
            <a:r>
              <a:rPr lang="en-US" sz="1600" dirty="0" err="1"/>
              <a:t>Prev</a:t>
            </a:r>
            <a:r>
              <a:rPr lang="en-US" sz="1600" dirty="0"/>
              <a:t> and next block free</a:t>
            </a:r>
          </a:p>
        </p:txBody>
      </p:sp>
      <p:sp>
        <p:nvSpPr>
          <p:cNvPr id="32" name="Right Arrow 31">
            <a:extLst>
              <a:ext uri="{FF2B5EF4-FFF2-40B4-BE49-F238E27FC236}">
                <a16:creationId xmlns:a16="http://schemas.microsoft.com/office/drawing/2014/main" id="{845BD215-E288-0046-82FB-B31572C0B622}"/>
              </a:ext>
            </a:extLst>
          </p:cNvPr>
          <p:cNvSpPr/>
          <p:nvPr/>
        </p:nvSpPr>
        <p:spPr>
          <a:xfrm>
            <a:off x="2250611" y="2973906"/>
            <a:ext cx="314279"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ight Arrow 32">
            <a:extLst>
              <a:ext uri="{FF2B5EF4-FFF2-40B4-BE49-F238E27FC236}">
                <a16:creationId xmlns:a16="http://schemas.microsoft.com/office/drawing/2014/main" id="{7A44D6AC-510A-8E4F-8A88-9A5006B95B8D}"/>
              </a:ext>
            </a:extLst>
          </p:cNvPr>
          <p:cNvSpPr/>
          <p:nvPr/>
        </p:nvSpPr>
        <p:spPr>
          <a:xfrm>
            <a:off x="6454364" y="2973906"/>
            <a:ext cx="314279"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ight Arrow 33">
            <a:extLst>
              <a:ext uri="{FF2B5EF4-FFF2-40B4-BE49-F238E27FC236}">
                <a16:creationId xmlns:a16="http://schemas.microsoft.com/office/drawing/2014/main" id="{321C2F0D-9FEC-614C-B0E1-CA752066CC23}"/>
              </a:ext>
            </a:extLst>
          </p:cNvPr>
          <p:cNvSpPr/>
          <p:nvPr/>
        </p:nvSpPr>
        <p:spPr>
          <a:xfrm>
            <a:off x="2250611" y="5589980"/>
            <a:ext cx="314279"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ight Arrow 34">
            <a:extLst>
              <a:ext uri="{FF2B5EF4-FFF2-40B4-BE49-F238E27FC236}">
                <a16:creationId xmlns:a16="http://schemas.microsoft.com/office/drawing/2014/main" id="{AF322C21-5374-8D4B-A896-0BE6AB83B0C1}"/>
              </a:ext>
            </a:extLst>
          </p:cNvPr>
          <p:cNvSpPr/>
          <p:nvPr/>
        </p:nvSpPr>
        <p:spPr>
          <a:xfrm>
            <a:off x="6464808" y="5589980"/>
            <a:ext cx="314279"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a:extLst>
              <a:ext uri="{FF2B5EF4-FFF2-40B4-BE49-F238E27FC236}">
                <a16:creationId xmlns:a16="http://schemas.microsoft.com/office/drawing/2014/main" id="{06266CF7-DA3B-6C84-42FA-C4C214BA80AC}"/>
              </a:ext>
            </a:extLst>
          </p:cNvPr>
          <p:cNvGrpSpPr/>
          <p:nvPr/>
        </p:nvGrpSpPr>
        <p:grpSpPr>
          <a:xfrm>
            <a:off x="767861" y="2047552"/>
            <a:ext cx="1304440" cy="2149451"/>
            <a:chOff x="-793653" y="2069055"/>
            <a:chExt cx="1304440" cy="2149451"/>
          </a:xfrm>
        </p:grpSpPr>
        <p:grpSp>
          <p:nvGrpSpPr>
            <p:cNvPr id="37" name="Group 36">
              <a:extLst>
                <a:ext uri="{FF2B5EF4-FFF2-40B4-BE49-F238E27FC236}">
                  <a16:creationId xmlns:a16="http://schemas.microsoft.com/office/drawing/2014/main" id="{43BE5B80-DAB4-9B22-CE31-C466F58EEBA3}"/>
                </a:ext>
              </a:extLst>
            </p:cNvPr>
            <p:cNvGrpSpPr/>
            <p:nvPr/>
          </p:nvGrpSpPr>
          <p:grpSpPr>
            <a:xfrm>
              <a:off x="-793653" y="2069056"/>
              <a:ext cx="1304440" cy="2149450"/>
              <a:chOff x="732954" y="2057400"/>
              <a:chExt cx="1304440" cy="2149450"/>
            </a:xfrm>
          </p:grpSpPr>
          <p:grpSp>
            <p:nvGrpSpPr>
              <p:cNvPr id="10" name="Group 9">
                <a:extLst>
                  <a:ext uri="{FF2B5EF4-FFF2-40B4-BE49-F238E27FC236}">
                    <a16:creationId xmlns:a16="http://schemas.microsoft.com/office/drawing/2014/main" id="{DD2F3536-0876-D3F3-9CB0-C41B0C349DD9}"/>
                  </a:ext>
                </a:extLst>
              </p:cNvPr>
              <p:cNvGrpSpPr/>
              <p:nvPr/>
            </p:nvGrpSpPr>
            <p:grpSpPr>
              <a:xfrm>
                <a:off x="734374" y="2057400"/>
                <a:ext cx="1303020" cy="710558"/>
                <a:chOff x="1546927" y="2079104"/>
                <a:chExt cx="1676400" cy="710558"/>
              </a:xfrm>
            </p:grpSpPr>
            <p:sp>
              <p:nvSpPr>
                <p:cNvPr id="3" name="Rectangle 3">
                  <a:extLst>
                    <a:ext uri="{FF2B5EF4-FFF2-40B4-BE49-F238E27FC236}">
                      <a16:creationId xmlns:a16="http://schemas.microsoft.com/office/drawing/2014/main" id="{4BF0CB8F-F9B0-BBE3-584E-710341CF4ACE}"/>
                    </a:ext>
                  </a:extLst>
                </p:cNvPr>
                <p:cNvSpPr>
                  <a:spLocks noChangeArrowheads="1"/>
                </p:cNvSpPr>
                <p:nvPr/>
              </p:nvSpPr>
              <p:spPr bwMode="auto">
                <a:xfrm>
                  <a:off x="1546927" y="2079104"/>
                  <a:ext cx="1370013"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n3</a:t>
                  </a:r>
                </a:p>
              </p:txBody>
            </p:sp>
            <p:sp>
              <p:nvSpPr>
                <p:cNvPr id="4" name="Rectangle 6">
                  <a:extLst>
                    <a:ext uri="{FF2B5EF4-FFF2-40B4-BE49-F238E27FC236}">
                      <a16:creationId xmlns:a16="http://schemas.microsoft.com/office/drawing/2014/main" id="{1008B365-CEE1-F086-D06E-24182B4C4B4A}"/>
                    </a:ext>
                  </a:extLst>
                </p:cNvPr>
                <p:cNvSpPr>
                  <a:spLocks noChangeArrowheads="1"/>
                </p:cNvSpPr>
                <p:nvPr/>
              </p:nvSpPr>
              <p:spPr bwMode="auto">
                <a:xfrm>
                  <a:off x="1546927" y="2319251"/>
                  <a:ext cx="16764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6" name="Rectangle 8">
                  <a:extLst>
                    <a:ext uri="{FF2B5EF4-FFF2-40B4-BE49-F238E27FC236}">
                      <a16:creationId xmlns:a16="http://schemas.microsoft.com/office/drawing/2014/main" id="{5FE71E06-B4A1-B86A-1BBF-7C165368AFB6}"/>
                    </a:ext>
                  </a:extLst>
                </p:cNvPr>
                <p:cNvSpPr>
                  <a:spLocks noChangeArrowheads="1"/>
                </p:cNvSpPr>
                <p:nvPr/>
              </p:nvSpPr>
              <p:spPr bwMode="auto">
                <a:xfrm>
                  <a:off x="2918527" y="2079104"/>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7" name="Rectangle 9">
                  <a:extLst>
                    <a:ext uri="{FF2B5EF4-FFF2-40B4-BE49-F238E27FC236}">
                      <a16:creationId xmlns:a16="http://schemas.microsoft.com/office/drawing/2014/main" id="{B28EA5BE-2D6A-F17A-D39C-38E9D8732EF8}"/>
                    </a:ext>
                  </a:extLst>
                </p:cNvPr>
                <p:cNvSpPr>
                  <a:spLocks noChangeArrowheads="1"/>
                </p:cNvSpPr>
                <p:nvPr/>
              </p:nvSpPr>
              <p:spPr bwMode="auto">
                <a:xfrm>
                  <a:off x="1546927" y="2557064"/>
                  <a:ext cx="1370012"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n3</a:t>
                  </a:r>
                </a:p>
              </p:txBody>
            </p:sp>
            <p:sp>
              <p:nvSpPr>
                <p:cNvPr id="8" name="Rectangle 10">
                  <a:extLst>
                    <a:ext uri="{FF2B5EF4-FFF2-40B4-BE49-F238E27FC236}">
                      <a16:creationId xmlns:a16="http://schemas.microsoft.com/office/drawing/2014/main" id="{3BA33F45-B215-6455-D4F2-BC3BD7EA5423}"/>
                    </a:ext>
                  </a:extLst>
                </p:cNvPr>
                <p:cNvSpPr>
                  <a:spLocks noChangeArrowheads="1"/>
                </p:cNvSpPr>
                <p:nvPr/>
              </p:nvSpPr>
              <p:spPr bwMode="auto">
                <a:xfrm>
                  <a:off x="2916939" y="2551849"/>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grpSp>
          <p:grpSp>
            <p:nvGrpSpPr>
              <p:cNvPr id="11" name="Group 10">
                <a:extLst>
                  <a:ext uri="{FF2B5EF4-FFF2-40B4-BE49-F238E27FC236}">
                    <a16:creationId xmlns:a16="http://schemas.microsoft.com/office/drawing/2014/main" id="{0EFEE6B1-8B9E-1F11-CAC2-9184C49D7B39}"/>
                  </a:ext>
                </a:extLst>
              </p:cNvPr>
              <p:cNvGrpSpPr/>
              <p:nvPr/>
            </p:nvGrpSpPr>
            <p:grpSpPr>
              <a:xfrm>
                <a:off x="734374" y="2777459"/>
                <a:ext cx="1303020" cy="710558"/>
                <a:chOff x="1546927" y="2079104"/>
                <a:chExt cx="1676400" cy="710558"/>
              </a:xfrm>
            </p:grpSpPr>
            <p:sp>
              <p:nvSpPr>
                <p:cNvPr id="12" name="Rectangle 3">
                  <a:extLst>
                    <a:ext uri="{FF2B5EF4-FFF2-40B4-BE49-F238E27FC236}">
                      <a16:creationId xmlns:a16="http://schemas.microsoft.com/office/drawing/2014/main" id="{63718F24-EC4B-09C7-F9DD-1750784B1D17}"/>
                    </a:ext>
                  </a:extLst>
                </p:cNvPr>
                <p:cNvSpPr>
                  <a:spLocks noChangeArrowheads="1"/>
                </p:cNvSpPr>
                <p:nvPr/>
              </p:nvSpPr>
              <p:spPr bwMode="auto">
                <a:xfrm>
                  <a:off x="1546927" y="2079104"/>
                  <a:ext cx="1370013"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n2</a:t>
                  </a:r>
                </a:p>
              </p:txBody>
            </p:sp>
            <p:sp>
              <p:nvSpPr>
                <p:cNvPr id="14" name="Rectangle 6">
                  <a:extLst>
                    <a:ext uri="{FF2B5EF4-FFF2-40B4-BE49-F238E27FC236}">
                      <a16:creationId xmlns:a16="http://schemas.microsoft.com/office/drawing/2014/main" id="{3EECD1D4-F911-9DF6-9A29-957CC9B4E958}"/>
                    </a:ext>
                  </a:extLst>
                </p:cNvPr>
                <p:cNvSpPr>
                  <a:spLocks noChangeArrowheads="1"/>
                </p:cNvSpPr>
                <p:nvPr/>
              </p:nvSpPr>
              <p:spPr bwMode="auto">
                <a:xfrm>
                  <a:off x="1546927" y="2319251"/>
                  <a:ext cx="16764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15" name="Rectangle 8">
                  <a:extLst>
                    <a:ext uri="{FF2B5EF4-FFF2-40B4-BE49-F238E27FC236}">
                      <a16:creationId xmlns:a16="http://schemas.microsoft.com/office/drawing/2014/main" id="{AF1BEFB4-CF77-71AE-7E2B-062D3708F0AD}"/>
                    </a:ext>
                  </a:extLst>
                </p:cNvPr>
                <p:cNvSpPr>
                  <a:spLocks noChangeArrowheads="1"/>
                </p:cNvSpPr>
                <p:nvPr/>
              </p:nvSpPr>
              <p:spPr bwMode="auto">
                <a:xfrm>
                  <a:off x="2918527" y="2079104"/>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16" name="Rectangle 9">
                  <a:extLst>
                    <a:ext uri="{FF2B5EF4-FFF2-40B4-BE49-F238E27FC236}">
                      <a16:creationId xmlns:a16="http://schemas.microsoft.com/office/drawing/2014/main" id="{392E39AE-7B51-B46F-B4AD-BFBF4E926E09}"/>
                    </a:ext>
                  </a:extLst>
                </p:cNvPr>
                <p:cNvSpPr>
                  <a:spLocks noChangeArrowheads="1"/>
                </p:cNvSpPr>
                <p:nvPr/>
              </p:nvSpPr>
              <p:spPr bwMode="auto">
                <a:xfrm>
                  <a:off x="1546927" y="2557064"/>
                  <a:ext cx="1370012"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n2</a:t>
                  </a:r>
                </a:p>
              </p:txBody>
            </p:sp>
            <p:sp>
              <p:nvSpPr>
                <p:cNvPr id="18" name="Rectangle 10">
                  <a:extLst>
                    <a:ext uri="{FF2B5EF4-FFF2-40B4-BE49-F238E27FC236}">
                      <a16:creationId xmlns:a16="http://schemas.microsoft.com/office/drawing/2014/main" id="{09FD6381-B7B0-D3DE-64EC-5F7E55E48E5E}"/>
                    </a:ext>
                  </a:extLst>
                </p:cNvPr>
                <p:cNvSpPr>
                  <a:spLocks noChangeArrowheads="1"/>
                </p:cNvSpPr>
                <p:nvPr/>
              </p:nvSpPr>
              <p:spPr bwMode="auto">
                <a:xfrm>
                  <a:off x="2916939" y="2551849"/>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grpSp>
          <p:grpSp>
            <p:nvGrpSpPr>
              <p:cNvPr id="19" name="Group 18">
                <a:extLst>
                  <a:ext uri="{FF2B5EF4-FFF2-40B4-BE49-F238E27FC236}">
                    <a16:creationId xmlns:a16="http://schemas.microsoft.com/office/drawing/2014/main" id="{47BB0584-8A05-48BA-B59D-60371865C529}"/>
                  </a:ext>
                </a:extLst>
              </p:cNvPr>
              <p:cNvGrpSpPr/>
              <p:nvPr/>
            </p:nvGrpSpPr>
            <p:grpSpPr>
              <a:xfrm>
                <a:off x="732954" y="3496292"/>
                <a:ext cx="1303020" cy="710558"/>
                <a:chOff x="1546927" y="2079104"/>
                <a:chExt cx="1676400" cy="710558"/>
              </a:xfrm>
            </p:grpSpPr>
            <p:sp>
              <p:nvSpPr>
                <p:cNvPr id="20" name="Rectangle 3">
                  <a:extLst>
                    <a:ext uri="{FF2B5EF4-FFF2-40B4-BE49-F238E27FC236}">
                      <a16:creationId xmlns:a16="http://schemas.microsoft.com/office/drawing/2014/main" id="{0594ECD1-9F22-D878-9C8B-8CE2EF759CAB}"/>
                    </a:ext>
                  </a:extLst>
                </p:cNvPr>
                <p:cNvSpPr>
                  <a:spLocks noChangeArrowheads="1"/>
                </p:cNvSpPr>
                <p:nvPr/>
              </p:nvSpPr>
              <p:spPr bwMode="auto">
                <a:xfrm>
                  <a:off x="1546927" y="2079104"/>
                  <a:ext cx="1370013"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n1</a:t>
                  </a:r>
                </a:p>
              </p:txBody>
            </p:sp>
            <p:sp>
              <p:nvSpPr>
                <p:cNvPr id="22" name="Rectangle 6">
                  <a:extLst>
                    <a:ext uri="{FF2B5EF4-FFF2-40B4-BE49-F238E27FC236}">
                      <a16:creationId xmlns:a16="http://schemas.microsoft.com/office/drawing/2014/main" id="{164EEBBD-6B6F-FF9F-41F7-3B29853640CA}"/>
                    </a:ext>
                  </a:extLst>
                </p:cNvPr>
                <p:cNvSpPr>
                  <a:spLocks noChangeArrowheads="1"/>
                </p:cNvSpPr>
                <p:nvPr/>
              </p:nvSpPr>
              <p:spPr bwMode="auto">
                <a:xfrm>
                  <a:off x="1546927" y="2319251"/>
                  <a:ext cx="16764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24" name="Rectangle 8">
                  <a:extLst>
                    <a:ext uri="{FF2B5EF4-FFF2-40B4-BE49-F238E27FC236}">
                      <a16:creationId xmlns:a16="http://schemas.microsoft.com/office/drawing/2014/main" id="{728FA636-B5E5-BD86-6A15-579327A9AFC7}"/>
                    </a:ext>
                  </a:extLst>
                </p:cNvPr>
                <p:cNvSpPr>
                  <a:spLocks noChangeArrowheads="1"/>
                </p:cNvSpPr>
                <p:nvPr/>
              </p:nvSpPr>
              <p:spPr bwMode="auto">
                <a:xfrm>
                  <a:off x="2918527" y="2079104"/>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26" name="Rectangle 9">
                  <a:extLst>
                    <a:ext uri="{FF2B5EF4-FFF2-40B4-BE49-F238E27FC236}">
                      <a16:creationId xmlns:a16="http://schemas.microsoft.com/office/drawing/2014/main" id="{7B91B1E5-A6B3-FBA7-C75A-06F63714893C}"/>
                    </a:ext>
                  </a:extLst>
                </p:cNvPr>
                <p:cNvSpPr>
                  <a:spLocks noChangeArrowheads="1"/>
                </p:cNvSpPr>
                <p:nvPr/>
              </p:nvSpPr>
              <p:spPr bwMode="auto">
                <a:xfrm>
                  <a:off x="1546927" y="2557064"/>
                  <a:ext cx="1370012"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n1</a:t>
                  </a:r>
                </a:p>
              </p:txBody>
            </p:sp>
            <p:sp>
              <p:nvSpPr>
                <p:cNvPr id="36" name="Rectangle 10">
                  <a:extLst>
                    <a:ext uri="{FF2B5EF4-FFF2-40B4-BE49-F238E27FC236}">
                      <a16:creationId xmlns:a16="http://schemas.microsoft.com/office/drawing/2014/main" id="{1A4CD9E1-10B2-500C-3187-3EC358AAB60D}"/>
                    </a:ext>
                  </a:extLst>
                </p:cNvPr>
                <p:cNvSpPr>
                  <a:spLocks noChangeArrowheads="1"/>
                </p:cNvSpPr>
                <p:nvPr/>
              </p:nvSpPr>
              <p:spPr bwMode="auto">
                <a:xfrm>
                  <a:off x="2916939" y="2551849"/>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grpSp>
        </p:grpSp>
        <p:sp>
          <p:nvSpPr>
            <p:cNvPr id="38" name="Rectangle 37">
              <a:extLst>
                <a:ext uri="{FF2B5EF4-FFF2-40B4-BE49-F238E27FC236}">
                  <a16:creationId xmlns:a16="http://schemas.microsoft.com/office/drawing/2014/main" id="{F3F04844-5516-9915-6348-7844BEE5C743}"/>
                </a:ext>
              </a:extLst>
            </p:cNvPr>
            <p:cNvSpPr/>
            <p:nvPr/>
          </p:nvSpPr>
          <p:spPr>
            <a:xfrm>
              <a:off x="-793653" y="2069055"/>
              <a:ext cx="1301786" cy="705343"/>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06AA9F45-D48D-2B66-1064-FD0FD0BB56E8}"/>
                </a:ext>
              </a:extLst>
            </p:cNvPr>
            <p:cNvSpPr/>
            <p:nvPr/>
          </p:nvSpPr>
          <p:spPr>
            <a:xfrm>
              <a:off x="-793653" y="2778043"/>
              <a:ext cx="1301786" cy="724690"/>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860B167F-21CF-172E-153C-1DE66D0116AC}"/>
                </a:ext>
              </a:extLst>
            </p:cNvPr>
            <p:cNvSpPr/>
            <p:nvPr/>
          </p:nvSpPr>
          <p:spPr>
            <a:xfrm>
              <a:off x="-793653" y="3498102"/>
              <a:ext cx="1301786" cy="705343"/>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4" name="Group 43">
            <a:extLst>
              <a:ext uri="{FF2B5EF4-FFF2-40B4-BE49-F238E27FC236}">
                <a16:creationId xmlns:a16="http://schemas.microsoft.com/office/drawing/2014/main" id="{1378E5D4-155B-C965-8EE0-B0F71221ED99}"/>
              </a:ext>
            </a:extLst>
          </p:cNvPr>
          <p:cNvGrpSpPr/>
          <p:nvPr/>
        </p:nvGrpSpPr>
        <p:grpSpPr>
          <a:xfrm>
            <a:off x="361259" y="3060569"/>
            <a:ext cx="394238" cy="335799"/>
            <a:chOff x="361259" y="3060569"/>
            <a:chExt cx="394238" cy="335799"/>
          </a:xfrm>
        </p:grpSpPr>
        <p:sp>
          <p:nvSpPr>
            <p:cNvPr id="42" name="Text Box 37">
              <a:extLst>
                <a:ext uri="{FF2B5EF4-FFF2-40B4-BE49-F238E27FC236}">
                  <a16:creationId xmlns:a16="http://schemas.microsoft.com/office/drawing/2014/main" id="{34916289-7AAB-F5B5-110B-1F9871FCDE60}"/>
                </a:ext>
              </a:extLst>
            </p:cNvPr>
            <p:cNvSpPr txBox="1">
              <a:spLocks noChangeArrowheads="1"/>
            </p:cNvSpPr>
            <p:nvPr/>
          </p:nvSpPr>
          <p:spPr bwMode="auto">
            <a:xfrm>
              <a:off x="361259" y="3060569"/>
              <a:ext cx="292366" cy="335799"/>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p</a:t>
              </a:r>
            </a:p>
          </p:txBody>
        </p:sp>
        <p:sp>
          <p:nvSpPr>
            <p:cNvPr id="43" name="Line 38">
              <a:extLst>
                <a:ext uri="{FF2B5EF4-FFF2-40B4-BE49-F238E27FC236}">
                  <a16:creationId xmlns:a16="http://schemas.microsoft.com/office/drawing/2014/main" id="{47D6F789-8CE4-86C0-94C2-1030DF27BC3F}"/>
                </a:ext>
              </a:extLst>
            </p:cNvPr>
            <p:cNvSpPr>
              <a:spLocks noChangeShapeType="1"/>
            </p:cNvSpPr>
            <p:nvPr/>
          </p:nvSpPr>
          <p:spPr bwMode="auto">
            <a:xfrm>
              <a:off x="586896" y="3240357"/>
              <a:ext cx="168601" cy="5215"/>
            </a:xfrm>
            <a:prstGeom prst="line">
              <a:avLst/>
            </a:prstGeom>
            <a:noFill/>
            <a:ln w="25560">
              <a:solidFill>
                <a:schemeClr val="tx1"/>
              </a:solidFill>
              <a:miter lim="800000"/>
              <a:headEnd/>
              <a:tailEnd type="triangle" w="med" len="med"/>
            </a:ln>
            <a:effectLst/>
          </p:spPr>
          <p:txBody>
            <a:bodyPr/>
            <a:lstStyle/>
            <a:p>
              <a:endParaRPr lang="en-US"/>
            </a:p>
          </p:txBody>
        </p:sp>
      </p:grpSp>
      <p:grpSp>
        <p:nvGrpSpPr>
          <p:cNvPr id="45" name="Group 44">
            <a:extLst>
              <a:ext uri="{FF2B5EF4-FFF2-40B4-BE49-F238E27FC236}">
                <a16:creationId xmlns:a16="http://schemas.microsoft.com/office/drawing/2014/main" id="{1D2C146E-264A-3B05-3405-F429CA48B66C}"/>
              </a:ext>
            </a:extLst>
          </p:cNvPr>
          <p:cNvGrpSpPr/>
          <p:nvPr/>
        </p:nvGrpSpPr>
        <p:grpSpPr>
          <a:xfrm>
            <a:off x="5018718" y="2092213"/>
            <a:ext cx="1304440" cy="2149451"/>
            <a:chOff x="-793653" y="2069055"/>
            <a:chExt cx="1304440" cy="2149451"/>
          </a:xfrm>
        </p:grpSpPr>
        <p:grpSp>
          <p:nvGrpSpPr>
            <p:cNvPr id="46" name="Group 45">
              <a:extLst>
                <a:ext uri="{FF2B5EF4-FFF2-40B4-BE49-F238E27FC236}">
                  <a16:creationId xmlns:a16="http://schemas.microsoft.com/office/drawing/2014/main" id="{166C40F9-9514-77B9-48D7-B53F4F6C2318}"/>
                </a:ext>
              </a:extLst>
            </p:cNvPr>
            <p:cNvGrpSpPr/>
            <p:nvPr/>
          </p:nvGrpSpPr>
          <p:grpSpPr>
            <a:xfrm>
              <a:off x="-793653" y="2069056"/>
              <a:ext cx="1304440" cy="2149450"/>
              <a:chOff x="732954" y="2057400"/>
              <a:chExt cx="1304440" cy="2149450"/>
            </a:xfrm>
          </p:grpSpPr>
          <p:grpSp>
            <p:nvGrpSpPr>
              <p:cNvPr id="50" name="Group 49">
                <a:extLst>
                  <a:ext uri="{FF2B5EF4-FFF2-40B4-BE49-F238E27FC236}">
                    <a16:creationId xmlns:a16="http://schemas.microsoft.com/office/drawing/2014/main" id="{B5D11635-9387-ADBD-FB45-81F8E2484855}"/>
                  </a:ext>
                </a:extLst>
              </p:cNvPr>
              <p:cNvGrpSpPr/>
              <p:nvPr/>
            </p:nvGrpSpPr>
            <p:grpSpPr>
              <a:xfrm>
                <a:off x="734374" y="2057400"/>
                <a:ext cx="1303020" cy="710558"/>
                <a:chOff x="1546927" y="2079104"/>
                <a:chExt cx="1676400" cy="710558"/>
              </a:xfrm>
            </p:grpSpPr>
            <p:sp>
              <p:nvSpPr>
                <p:cNvPr id="63" name="Rectangle 3">
                  <a:extLst>
                    <a:ext uri="{FF2B5EF4-FFF2-40B4-BE49-F238E27FC236}">
                      <a16:creationId xmlns:a16="http://schemas.microsoft.com/office/drawing/2014/main" id="{1D9BFDF2-E227-D1A4-54B7-67B69CDE26B3}"/>
                    </a:ext>
                  </a:extLst>
                </p:cNvPr>
                <p:cNvSpPr>
                  <a:spLocks noChangeArrowheads="1"/>
                </p:cNvSpPr>
                <p:nvPr/>
              </p:nvSpPr>
              <p:spPr bwMode="auto">
                <a:xfrm>
                  <a:off x="1546927" y="2079104"/>
                  <a:ext cx="1370013"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n3</a:t>
                  </a:r>
                </a:p>
              </p:txBody>
            </p:sp>
            <p:sp>
              <p:nvSpPr>
                <p:cNvPr id="64" name="Rectangle 6">
                  <a:extLst>
                    <a:ext uri="{FF2B5EF4-FFF2-40B4-BE49-F238E27FC236}">
                      <a16:creationId xmlns:a16="http://schemas.microsoft.com/office/drawing/2014/main" id="{1B3E814E-978B-7D78-42A9-229654734178}"/>
                    </a:ext>
                  </a:extLst>
                </p:cNvPr>
                <p:cNvSpPr>
                  <a:spLocks noChangeArrowheads="1"/>
                </p:cNvSpPr>
                <p:nvPr/>
              </p:nvSpPr>
              <p:spPr bwMode="auto">
                <a:xfrm>
                  <a:off x="1546927" y="2319251"/>
                  <a:ext cx="16764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65" name="Rectangle 8">
                  <a:extLst>
                    <a:ext uri="{FF2B5EF4-FFF2-40B4-BE49-F238E27FC236}">
                      <a16:creationId xmlns:a16="http://schemas.microsoft.com/office/drawing/2014/main" id="{8C00C1F8-A087-EB5D-FD38-735D695FEF09}"/>
                    </a:ext>
                  </a:extLst>
                </p:cNvPr>
                <p:cNvSpPr>
                  <a:spLocks noChangeArrowheads="1"/>
                </p:cNvSpPr>
                <p:nvPr/>
              </p:nvSpPr>
              <p:spPr bwMode="auto">
                <a:xfrm>
                  <a:off x="2918527" y="2079104"/>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66" name="Rectangle 9">
                  <a:extLst>
                    <a:ext uri="{FF2B5EF4-FFF2-40B4-BE49-F238E27FC236}">
                      <a16:creationId xmlns:a16="http://schemas.microsoft.com/office/drawing/2014/main" id="{119BF49A-0AB4-C21F-7BFC-42E16DC924BE}"/>
                    </a:ext>
                  </a:extLst>
                </p:cNvPr>
                <p:cNvSpPr>
                  <a:spLocks noChangeArrowheads="1"/>
                </p:cNvSpPr>
                <p:nvPr/>
              </p:nvSpPr>
              <p:spPr bwMode="auto">
                <a:xfrm>
                  <a:off x="1546927" y="2557064"/>
                  <a:ext cx="1370012"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n3</a:t>
                  </a:r>
                </a:p>
              </p:txBody>
            </p:sp>
            <p:sp>
              <p:nvSpPr>
                <p:cNvPr id="67" name="Rectangle 10">
                  <a:extLst>
                    <a:ext uri="{FF2B5EF4-FFF2-40B4-BE49-F238E27FC236}">
                      <a16:creationId xmlns:a16="http://schemas.microsoft.com/office/drawing/2014/main" id="{128F6679-43DA-D414-C8E3-90511CA5E8DA}"/>
                    </a:ext>
                  </a:extLst>
                </p:cNvPr>
                <p:cNvSpPr>
                  <a:spLocks noChangeArrowheads="1"/>
                </p:cNvSpPr>
                <p:nvPr/>
              </p:nvSpPr>
              <p:spPr bwMode="auto">
                <a:xfrm>
                  <a:off x="2916939" y="2551849"/>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grpSp>
          <p:grpSp>
            <p:nvGrpSpPr>
              <p:cNvPr id="51" name="Group 50">
                <a:extLst>
                  <a:ext uri="{FF2B5EF4-FFF2-40B4-BE49-F238E27FC236}">
                    <a16:creationId xmlns:a16="http://schemas.microsoft.com/office/drawing/2014/main" id="{4F37832D-191B-B0EC-64B8-BB7D8C1C39EA}"/>
                  </a:ext>
                </a:extLst>
              </p:cNvPr>
              <p:cNvGrpSpPr/>
              <p:nvPr/>
            </p:nvGrpSpPr>
            <p:grpSpPr>
              <a:xfrm>
                <a:off x="734374" y="2777459"/>
                <a:ext cx="1303020" cy="710558"/>
                <a:chOff x="1546927" y="2079104"/>
                <a:chExt cx="1676400" cy="710558"/>
              </a:xfrm>
            </p:grpSpPr>
            <p:sp>
              <p:nvSpPr>
                <p:cNvPr id="58" name="Rectangle 3">
                  <a:extLst>
                    <a:ext uri="{FF2B5EF4-FFF2-40B4-BE49-F238E27FC236}">
                      <a16:creationId xmlns:a16="http://schemas.microsoft.com/office/drawing/2014/main" id="{D1E09ADA-3360-ED44-ECA9-829FA82C0B7F}"/>
                    </a:ext>
                  </a:extLst>
                </p:cNvPr>
                <p:cNvSpPr>
                  <a:spLocks noChangeArrowheads="1"/>
                </p:cNvSpPr>
                <p:nvPr/>
              </p:nvSpPr>
              <p:spPr bwMode="auto">
                <a:xfrm>
                  <a:off x="1546927" y="2079104"/>
                  <a:ext cx="1370013"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n2</a:t>
                  </a:r>
                </a:p>
              </p:txBody>
            </p:sp>
            <p:sp>
              <p:nvSpPr>
                <p:cNvPr id="59" name="Rectangle 6">
                  <a:extLst>
                    <a:ext uri="{FF2B5EF4-FFF2-40B4-BE49-F238E27FC236}">
                      <a16:creationId xmlns:a16="http://schemas.microsoft.com/office/drawing/2014/main" id="{0018BB92-818B-4B65-72CD-E0CBF447C9A4}"/>
                    </a:ext>
                  </a:extLst>
                </p:cNvPr>
                <p:cNvSpPr>
                  <a:spLocks noChangeArrowheads="1"/>
                </p:cNvSpPr>
                <p:nvPr/>
              </p:nvSpPr>
              <p:spPr bwMode="auto">
                <a:xfrm>
                  <a:off x="1546927" y="2319251"/>
                  <a:ext cx="16764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60" name="Rectangle 8">
                  <a:extLst>
                    <a:ext uri="{FF2B5EF4-FFF2-40B4-BE49-F238E27FC236}">
                      <a16:creationId xmlns:a16="http://schemas.microsoft.com/office/drawing/2014/main" id="{733A67FA-E4DC-6D1E-45C2-34A96F59B13D}"/>
                    </a:ext>
                  </a:extLst>
                </p:cNvPr>
                <p:cNvSpPr>
                  <a:spLocks noChangeArrowheads="1"/>
                </p:cNvSpPr>
                <p:nvPr/>
              </p:nvSpPr>
              <p:spPr bwMode="auto">
                <a:xfrm>
                  <a:off x="2918527" y="2079104"/>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61" name="Rectangle 9">
                  <a:extLst>
                    <a:ext uri="{FF2B5EF4-FFF2-40B4-BE49-F238E27FC236}">
                      <a16:creationId xmlns:a16="http://schemas.microsoft.com/office/drawing/2014/main" id="{647FD917-2464-920D-AE7C-416723F49A90}"/>
                    </a:ext>
                  </a:extLst>
                </p:cNvPr>
                <p:cNvSpPr>
                  <a:spLocks noChangeArrowheads="1"/>
                </p:cNvSpPr>
                <p:nvPr/>
              </p:nvSpPr>
              <p:spPr bwMode="auto">
                <a:xfrm>
                  <a:off x="1546927" y="2557064"/>
                  <a:ext cx="1370012"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n2</a:t>
                  </a:r>
                </a:p>
              </p:txBody>
            </p:sp>
            <p:sp>
              <p:nvSpPr>
                <p:cNvPr id="62" name="Rectangle 10">
                  <a:extLst>
                    <a:ext uri="{FF2B5EF4-FFF2-40B4-BE49-F238E27FC236}">
                      <a16:creationId xmlns:a16="http://schemas.microsoft.com/office/drawing/2014/main" id="{BC8B53A8-0FCE-04F1-99C7-8BB87B418F50}"/>
                    </a:ext>
                  </a:extLst>
                </p:cNvPr>
                <p:cNvSpPr>
                  <a:spLocks noChangeArrowheads="1"/>
                </p:cNvSpPr>
                <p:nvPr/>
              </p:nvSpPr>
              <p:spPr bwMode="auto">
                <a:xfrm>
                  <a:off x="2916939" y="2551849"/>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grpSp>
          <p:grpSp>
            <p:nvGrpSpPr>
              <p:cNvPr id="52" name="Group 51">
                <a:extLst>
                  <a:ext uri="{FF2B5EF4-FFF2-40B4-BE49-F238E27FC236}">
                    <a16:creationId xmlns:a16="http://schemas.microsoft.com/office/drawing/2014/main" id="{9603D776-5DE9-60D5-C63F-5EDFC847ABA3}"/>
                  </a:ext>
                </a:extLst>
              </p:cNvPr>
              <p:cNvGrpSpPr/>
              <p:nvPr/>
            </p:nvGrpSpPr>
            <p:grpSpPr>
              <a:xfrm>
                <a:off x="732954" y="3496292"/>
                <a:ext cx="1303020" cy="710558"/>
                <a:chOff x="1546927" y="2079104"/>
                <a:chExt cx="1676400" cy="710558"/>
              </a:xfrm>
            </p:grpSpPr>
            <p:sp>
              <p:nvSpPr>
                <p:cNvPr id="53" name="Rectangle 3">
                  <a:extLst>
                    <a:ext uri="{FF2B5EF4-FFF2-40B4-BE49-F238E27FC236}">
                      <a16:creationId xmlns:a16="http://schemas.microsoft.com/office/drawing/2014/main" id="{6D6182B9-9325-66F6-A14E-7251141BDD3F}"/>
                    </a:ext>
                  </a:extLst>
                </p:cNvPr>
                <p:cNvSpPr>
                  <a:spLocks noChangeArrowheads="1"/>
                </p:cNvSpPr>
                <p:nvPr/>
              </p:nvSpPr>
              <p:spPr bwMode="auto">
                <a:xfrm>
                  <a:off x="1546927" y="2079104"/>
                  <a:ext cx="1370013"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n1</a:t>
                  </a:r>
                </a:p>
              </p:txBody>
            </p:sp>
            <p:sp>
              <p:nvSpPr>
                <p:cNvPr id="54" name="Rectangle 6">
                  <a:extLst>
                    <a:ext uri="{FF2B5EF4-FFF2-40B4-BE49-F238E27FC236}">
                      <a16:creationId xmlns:a16="http://schemas.microsoft.com/office/drawing/2014/main" id="{C03ADCB7-B643-0A5B-7C1D-F31283D12EFE}"/>
                    </a:ext>
                  </a:extLst>
                </p:cNvPr>
                <p:cNvSpPr>
                  <a:spLocks noChangeArrowheads="1"/>
                </p:cNvSpPr>
                <p:nvPr/>
              </p:nvSpPr>
              <p:spPr bwMode="auto">
                <a:xfrm>
                  <a:off x="1546927" y="2319251"/>
                  <a:ext cx="16764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55" name="Rectangle 8">
                  <a:extLst>
                    <a:ext uri="{FF2B5EF4-FFF2-40B4-BE49-F238E27FC236}">
                      <a16:creationId xmlns:a16="http://schemas.microsoft.com/office/drawing/2014/main" id="{DD54BBF2-2BC1-6F84-AD5A-65FA7D6B2B3C}"/>
                    </a:ext>
                  </a:extLst>
                </p:cNvPr>
                <p:cNvSpPr>
                  <a:spLocks noChangeArrowheads="1"/>
                </p:cNvSpPr>
                <p:nvPr/>
              </p:nvSpPr>
              <p:spPr bwMode="auto">
                <a:xfrm>
                  <a:off x="2918527" y="2079104"/>
                  <a:ext cx="3048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sp>
              <p:nvSpPr>
                <p:cNvPr id="56" name="Rectangle 9">
                  <a:extLst>
                    <a:ext uri="{FF2B5EF4-FFF2-40B4-BE49-F238E27FC236}">
                      <a16:creationId xmlns:a16="http://schemas.microsoft.com/office/drawing/2014/main" id="{45D75FD2-4DB3-05AB-5D86-865179C4FABC}"/>
                    </a:ext>
                  </a:extLst>
                </p:cNvPr>
                <p:cNvSpPr>
                  <a:spLocks noChangeArrowheads="1"/>
                </p:cNvSpPr>
                <p:nvPr/>
              </p:nvSpPr>
              <p:spPr bwMode="auto">
                <a:xfrm>
                  <a:off x="1546927" y="2557064"/>
                  <a:ext cx="1370012"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n1</a:t>
                  </a:r>
                </a:p>
              </p:txBody>
            </p:sp>
            <p:sp>
              <p:nvSpPr>
                <p:cNvPr id="57" name="Rectangle 10">
                  <a:extLst>
                    <a:ext uri="{FF2B5EF4-FFF2-40B4-BE49-F238E27FC236}">
                      <a16:creationId xmlns:a16="http://schemas.microsoft.com/office/drawing/2014/main" id="{838BDB72-1E52-4508-EA6C-CEF0734570BB}"/>
                    </a:ext>
                  </a:extLst>
                </p:cNvPr>
                <p:cNvSpPr>
                  <a:spLocks noChangeArrowheads="1"/>
                </p:cNvSpPr>
                <p:nvPr/>
              </p:nvSpPr>
              <p:spPr bwMode="auto">
                <a:xfrm>
                  <a:off x="2916939" y="2551849"/>
                  <a:ext cx="3048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grpSp>
        </p:grpSp>
        <p:sp>
          <p:nvSpPr>
            <p:cNvPr id="47" name="Rectangle 46">
              <a:extLst>
                <a:ext uri="{FF2B5EF4-FFF2-40B4-BE49-F238E27FC236}">
                  <a16:creationId xmlns:a16="http://schemas.microsoft.com/office/drawing/2014/main" id="{CBCA2528-8ADD-51C3-44FF-1D325738C8AA}"/>
                </a:ext>
              </a:extLst>
            </p:cNvPr>
            <p:cNvSpPr/>
            <p:nvPr/>
          </p:nvSpPr>
          <p:spPr>
            <a:xfrm>
              <a:off x="-793653" y="2069055"/>
              <a:ext cx="1301786" cy="705343"/>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A295070A-47E0-176B-F371-70B52A0176BD}"/>
                </a:ext>
              </a:extLst>
            </p:cNvPr>
            <p:cNvSpPr/>
            <p:nvPr/>
          </p:nvSpPr>
          <p:spPr>
            <a:xfrm>
              <a:off x="-793653" y="2778043"/>
              <a:ext cx="1301786" cy="724690"/>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829B6F9F-4885-90DF-BCBC-CA7777B4E485}"/>
                </a:ext>
              </a:extLst>
            </p:cNvPr>
            <p:cNvSpPr/>
            <p:nvPr/>
          </p:nvSpPr>
          <p:spPr>
            <a:xfrm>
              <a:off x="-793653" y="3498102"/>
              <a:ext cx="1301786" cy="705343"/>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8" name="Group 67">
            <a:extLst>
              <a:ext uri="{FF2B5EF4-FFF2-40B4-BE49-F238E27FC236}">
                <a16:creationId xmlns:a16="http://schemas.microsoft.com/office/drawing/2014/main" id="{3B03B564-CD04-A99D-CF69-6AF0B6A43F50}"/>
              </a:ext>
            </a:extLst>
          </p:cNvPr>
          <p:cNvGrpSpPr/>
          <p:nvPr/>
        </p:nvGrpSpPr>
        <p:grpSpPr>
          <a:xfrm>
            <a:off x="4623770" y="3125957"/>
            <a:ext cx="394238" cy="335799"/>
            <a:chOff x="361259" y="3060569"/>
            <a:chExt cx="394238" cy="335799"/>
          </a:xfrm>
        </p:grpSpPr>
        <p:sp>
          <p:nvSpPr>
            <p:cNvPr id="69" name="Text Box 37">
              <a:extLst>
                <a:ext uri="{FF2B5EF4-FFF2-40B4-BE49-F238E27FC236}">
                  <a16:creationId xmlns:a16="http://schemas.microsoft.com/office/drawing/2014/main" id="{26C42994-32B3-FC0D-A830-F6924DB9CC98}"/>
                </a:ext>
              </a:extLst>
            </p:cNvPr>
            <p:cNvSpPr txBox="1">
              <a:spLocks noChangeArrowheads="1"/>
            </p:cNvSpPr>
            <p:nvPr/>
          </p:nvSpPr>
          <p:spPr bwMode="auto">
            <a:xfrm>
              <a:off x="361259" y="3060569"/>
              <a:ext cx="292366" cy="335799"/>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p</a:t>
              </a:r>
            </a:p>
          </p:txBody>
        </p:sp>
        <p:sp>
          <p:nvSpPr>
            <p:cNvPr id="70" name="Line 38">
              <a:extLst>
                <a:ext uri="{FF2B5EF4-FFF2-40B4-BE49-F238E27FC236}">
                  <a16:creationId xmlns:a16="http://schemas.microsoft.com/office/drawing/2014/main" id="{0C5A06D4-706D-1541-C0C1-5B7F65184E5B}"/>
                </a:ext>
              </a:extLst>
            </p:cNvPr>
            <p:cNvSpPr>
              <a:spLocks noChangeShapeType="1"/>
            </p:cNvSpPr>
            <p:nvPr/>
          </p:nvSpPr>
          <p:spPr bwMode="auto">
            <a:xfrm>
              <a:off x="586896" y="3240357"/>
              <a:ext cx="168601" cy="5215"/>
            </a:xfrm>
            <a:prstGeom prst="line">
              <a:avLst/>
            </a:prstGeom>
            <a:noFill/>
            <a:ln w="25560">
              <a:solidFill>
                <a:schemeClr val="tx1"/>
              </a:solidFill>
              <a:miter lim="800000"/>
              <a:headEnd/>
              <a:tailEnd type="triangle" w="med" len="med"/>
            </a:ln>
            <a:effectLst/>
          </p:spPr>
          <p:txBody>
            <a:bodyPr/>
            <a:lstStyle/>
            <a:p>
              <a:endParaRPr lang="en-US"/>
            </a:p>
          </p:txBody>
        </p:sp>
      </p:grpSp>
      <p:grpSp>
        <p:nvGrpSpPr>
          <p:cNvPr id="71" name="Group 70">
            <a:extLst>
              <a:ext uri="{FF2B5EF4-FFF2-40B4-BE49-F238E27FC236}">
                <a16:creationId xmlns:a16="http://schemas.microsoft.com/office/drawing/2014/main" id="{1E09CB48-0ED4-74B1-3038-91B29975F201}"/>
              </a:ext>
            </a:extLst>
          </p:cNvPr>
          <p:cNvGrpSpPr/>
          <p:nvPr/>
        </p:nvGrpSpPr>
        <p:grpSpPr>
          <a:xfrm>
            <a:off x="770398" y="4708355"/>
            <a:ext cx="1304440" cy="2149451"/>
            <a:chOff x="-793653" y="2069055"/>
            <a:chExt cx="1304440" cy="2149451"/>
          </a:xfrm>
        </p:grpSpPr>
        <p:grpSp>
          <p:nvGrpSpPr>
            <p:cNvPr id="72" name="Group 71">
              <a:extLst>
                <a:ext uri="{FF2B5EF4-FFF2-40B4-BE49-F238E27FC236}">
                  <a16:creationId xmlns:a16="http://schemas.microsoft.com/office/drawing/2014/main" id="{494EF0C0-A21F-A545-8D93-90071525BB74}"/>
                </a:ext>
              </a:extLst>
            </p:cNvPr>
            <p:cNvGrpSpPr/>
            <p:nvPr/>
          </p:nvGrpSpPr>
          <p:grpSpPr>
            <a:xfrm>
              <a:off x="-793653" y="2069056"/>
              <a:ext cx="1304440" cy="2149450"/>
              <a:chOff x="732954" y="2057400"/>
              <a:chExt cx="1304440" cy="2149450"/>
            </a:xfrm>
          </p:grpSpPr>
          <p:grpSp>
            <p:nvGrpSpPr>
              <p:cNvPr id="76" name="Group 75">
                <a:extLst>
                  <a:ext uri="{FF2B5EF4-FFF2-40B4-BE49-F238E27FC236}">
                    <a16:creationId xmlns:a16="http://schemas.microsoft.com/office/drawing/2014/main" id="{64330E2B-A84E-188E-067F-B727A444E980}"/>
                  </a:ext>
                </a:extLst>
              </p:cNvPr>
              <p:cNvGrpSpPr/>
              <p:nvPr/>
            </p:nvGrpSpPr>
            <p:grpSpPr>
              <a:xfrm>
                <a:off x="734374" y="2057400"/>
                <a:ext cx="1303020" cy="710558"/>
                <a:chOff x="1546927" y="2079104"/>
                <a:chExt cx="1676400" cy="710558"/>
              </a:xfrm>
            </p:grpSpPr>
            <p:sp>
              <p:nvSpPr>
                <p:cNvPr id="89" name="Rectangle 3">
                  <a:extLst>
                    <a:ext uri="{FF2B5EF4-FFF2-40B4-BE49-F238E27FC236}">
                      <a16:creationId xmlns:a16="http://schemas.microsoft.com/office/drawing/2014/main" id="{9C2E5957-0915-5E70-E072-C87EEC10E29B}"/>
                    </a:ext>
                  </a:extLst>
                </p:cNvPr>
                <p:cNvSpPr>
                  <a:spLocks noChangeArrowheads="1"/>
                </p:cNvSpPr>
                <p:nvPr/>
              </p:nvSpPr>
              <p:spPr bwMode="auto">
                <a:xfrm>
                  <a:off x="1546927" y="2079104"/>
                  <a:ext cx="1370013"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n3</a:t>
                  </a:r>
                </a:p>
              </p:txBody>
            </p:sp>
            <p:sp>
              <p:nvSpPr>
                <p:cNvPr id="90" name="Rectangle 6">
                  <a:extLst>
                    <a:ext uri="{FF2B5EF4-FFF2-40B4-BE49-F238E27FC236}">
                      <a16:creationId xmlns:a16="http://schemas.microsoft.com/office/drawing/2014/main" id="{3EEB6CF8-B5EE-5E5B-EDAC-1A9E05B7F5AC}"/>
                    </a:ext>
                  </a:extLst>
                </p:cNvPr>
                <p:cNvSpPr>
                  <a:spLocks noChangeArrowheads="1"/>
                </p:cNvSpPr>
                <p:nvPr/>
              </p:nvSpPr>
              <p:spPr bwMode="auto">
                <a:xfrm>
                  <a:off x="1546927" y="2319251"/>
                  <a:ext cx="16764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91" name="Rectangle 8">
                  <a:extLst>
                    <a:ext uri="{FF2B5EF4-FFF2-40B4-BE49-F238E27FC236}">
                      <a16:creationId xmlns:a16="http://schemas.microsoft.com/office/drawing/2014/main" id="{AE832637-320D-7979-D5A5-AA5EFA494428}"/>
                    </a:ext>
                  </a:extLst>
                </p:cNvPr>
                <p:cNvSpPr>
                  <a:spLocks noChangeArrowheads="1"/>
                </p:cNvSpPr>
                <p:nvPr/>
              </p:nvSpPr>
              <p:spPr bwMode="auto">
                <a:xfrm>
                  <a:off x="2918527" y="2079104"/>
                  <a:ext cx="3048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sp>
              <p:nvSpPr>
                <p:cNvPr id="92" name="Rectangle 9">
                  <a:extLst>
                    <a:ext uri="{FF2B5EF4-FFF2-40B4-BE49-F238E27FC236}">
                      <a16:creationId xmlns:a16="http://schemas.microsoft.com/office/drawing/2014/main" id="{57ADC80C-F38D-024B-7269-B9B78ADB78F4}"/>
                    </a:ext>
                  </a:extLst>
                </p:cNvPr>
                <p:cNvSpPr>
                  <a:spLocks noChangeArrowheads="1"/>
                </p:cNvSpPr>
                <p:nvPr/>
              </p:nvSpPr>
              <p:spPr bwMode="auto">
                <a:xfrm>
                  <a:off x="1546927" y="2557064"/>
                  <a:ext cx="1370012"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n3</a:t>
                  </a:r>
                </a:p>
              </p:txBody>
            </p:sp>
            <p:sp>
              <p:nvSpPr>
                <p:cNvPr id="93" name="Rectangle 10">
                  <a:extLst>
                    <a:ext uri="{FF2B5EF4-FFF2-40B4-BE49-F238E27FC236}">
                      <a16:creationId xmlns:a16="http://schemas.microsoft.com/office/drawing/2014/main" id="{42DCEE6A-40F3-2439-CA0D-C662BF368615}"/>
                    </a:ext>
                  </a:extLst>
                </p:cNvPr>
                <p:cNvSpPr>
                  <a:spLocks noChangeArrowheads="1"/>
                </p:cNvSpPr>
                <p:nvPr/>
              </p:nvSpPr>
              <p:spPr bwMode="auto">
                <a:xfrm>
                  <a:off x="2916939" y="2551849"/>
                  <a:ext cx="3048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grpSp>
          <p:grpSp>
            <p:nvGrpSpPr>
              <p:cNvPr id="77" name="Group 76">
                <a:extLst>
                  <a:ext uri="{FF2B5EF4-FFF2-40B4-BE49-F238E27FC236}">
                    <a16:creationId xmlns:a16="http://schemas.microsoft.com/office/drawing/2014/main" id="{367D8959-DA05-AA61-6C40-CB81717FB24C}"/>
                  </a:ext>
                </a:extLst>
              </p:cNvPr>
              <p:cNvGrpSpPr/>
              <p:nvPr/>
            </p:nvGrpSpPr>
            <p:grpSpPr>
              <a:xfrm>
                <a:off x="734374" y="2777459"/>
                <a:ext cx="1303020" cy="710558"/>
                <a:chOff x="1546927" y="2079104"/>
                <a:chExt cx="1676400" cy="710558"/>
              </a:xfrm>
            </p:grpSpPr>
            <p:sp>
              <p:nvSpPr>
                <p:cNvPr id="84" name="Rectangle 3">
                  <a:extLst>
                    <a:ext uri="{FF2B5EF4-FFF2-40B4-BE49-F238E27FC236}">
                      <a16:creationId xmlns:a16="http://schemas.microsoft.com/office/drawing/2014/main" id="{703137FF-6202-0890-9FB1-6BFB7361C883}"/>
                    </a:ext>
                  </a:extLst>
                </p:cNvPr>
                <p:cNvSpPr>
                  <a:spLocks noChangeArrowheads="1"/>
                </p:cNvSpPr>
                <p:nvPr/>
              </p:nvSpPr>
              <p:spPr bwMode="auto">
                <a:xfrm>
                  <a:off x="1546927" y="2079104"/>
                  <a:ext cx="1370013"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n2</a:t>
                  </a:r>
                </a:p>
              </p:txBody>
            </p:sp>
            <p:sp>
              <p:nvSpPr>
                <p:cNvPr id="85" name="Rectangle 6">
                  <a:extLst>
                    <a:ext uri="{FF2B5EF4-FFF2-40B4-BE49-F238E27FC236}">
                      <a16:creationId xmlns:a16="http://schemas.microsoft.com/office/drawing/2014/main" id="{CBF08F43-086E-ABE8-F14C-9ADEC54C07E5}"/>
                    </a:ext>
                  </a:extLst>
                </p:cNvPr>
                <p:cNvSpPr>
                  <a:spLocks noChangeArrowheads="1"/>
                </p:cNvSpPr>
                <p:nvPr/>
              </p:nvSpPr>
              <p:spPr bwMode="auto">
                <a:xfrm>
                  <a:off x="1546927" y="2319251"/>
                  <a:ext cx="16764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86" name="Rectangle 8">
                  <a:extLst>
                    <a:ext uri="{FF2B5EF4-FFF2-40B4-BE49-F238E27FC236}">
                      <a16:creationId xmlns:a16="http://schemas.microsoft.com/office/drawing/2014/main" id="{64FC9F59-F3AF-15B0-FF5F-8D49044B04EA}"/>
                    </a:ext>
                  </a:extLst>
                </p:cNvPr>
                <p:cNvSpPr>
                  <a:spLocks noChangeArrowheads="1"/>
                </p:cNvSpPr>
                <p:nvPr/>
              </p:nvSpPr>
              <p:spPr bwMode="auto">
                <a:xfrm>
                  <a:off x="2918527" y="2079104"/>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87" name="Rectangle 9">
                  <a:extLst>
                    <a:ext uri="{FF2B5EF4-FFF2-40B4-BE49-F238E27FC236}">
                      <a16:creationId xmlns:a16="http://schemas.microsoft.com/office/drawing/2014/main" id="{340652E6-9C3D-4C2A-D347-C1ADBFCC659C}"/>
                    </a:ext>
                  </a:extLst>
                </p:cNvPr>
                <p:cNvSpPr>
                  <a:spLocks noChangeArrowheads="1"/>
                </p:cNvSpPr>
                <p:nvPr/>
              </p:nvSpPr>
              <p:spPr bwMode="auto">
                <a:xfrm>
                  <a:off x="1546927" y="2557064"/>
                  <a:ext cx="1370012"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n2</a:t>
                  </a:r>
                </a:p>
              </p:txBody>
            </p:sp>
            <p:sp>
              <p:nvSpPr>
                <p:cNvPr id="88" name="Rectangle 10">
                  <a:extLst>
                    <a:ext uri="{FF2B5EF4-FFF2-40B4-BE49-F238E27FC236}">
                      <a16:creationId xmlns:a16="http://schemas.microsoft.com/office/drawing/2014/main" id="{EC8EE564-50B2-474F-0D77-D38306A6C897}"/>
                    </a:ext>
                  </a:extLst>
                </p:cNvPr>
                <p:cNvSpPr>
                  <a:spLocks noChangeArrowheads="1"/>
                </p:cNvSpPr>
                <p:nvPr/>
              </p:nvSpPr>
              <p:spPr bwMode="auto">
                <a:xfrm>
                  <a:off x="2916939" y="2551849"/>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grpSp>
          <p:grpSp>
            <p:nvGrpSpPr>
              <p:cNvPr id="78" name="Group 77">
                <a:extLst>
                  <a:ext uri="{FF2B5EF4-FFF2-40B4-BE49-F238E27FC236}">
                    <a16:creationId xmlns:a16="http://schemas.microsoft.com/office/drawing/2014/main" id="{DFC9E172-32AE-00B5-C674-1BE9796FE36C}"/>
                  </a:ext>
                </a:extLst>
              </p:cNvPr>
              <p:cNvGrpSpPr/>
              <p:nvPr/>
            </p:nvGrpSpPr>
            <p:grpSpPr>
              <a:xfrm>
                <a:off x="732954" y="3496292"/>
                <a:ext cx="1303020" cy="710558"/>
                <a:chOff x="1546927" y="2079104"/>
                <a:chExt cx="1676400" cy="710558"/>
              </a:xfrm>
            </p:grpSpPr>
            <p:sp>
              <p:nvSpPr>
                <p:cNvPr id="79" name="Rectangle 3">
                  <a:extLst>
                    <a:ext uri="{FF2B5EF4-FFF2-40B4-BE49-F238E27FC236}">
                      <a16:creationId xmlns:a16="http://schemas.microsoft.com/office/drawing/2014/main" id="{9CE93942-23F9-61BC-D8F5-D9825BA36321}"/>
                    </a:ext>
                  </a:extLst>
                </p:cNvPr>
                <p:cNvSpPr>
                  <a:spLocks noChangeArrowheads="1"/>
                </p:cNvSpPr>
                <p:nvPr/>
              </p:nvSpPr>
              <p:spPr bwMode="auto">
                <a:xfrm>
                  <a:off x="1546927" y="2079104"/>
                  <a:ext cx="1370013"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n1</a:t>
                  </a:r>
                </a:p>
              </p:txBody>
            </p:sp>
            <p:sp>
              <p:nvSpPr>
                <p:cNvPr id="80" name="Rectangle 6">
                  <a:extLst>
                    <a:ext uri="{FF2B5EF4-FFF2-40B4-BE49-F238E27FC236}">
                      <a16:creationId xmlns:a16="http://schemas.microsoft.com/office/drawing/2014/main" id="{7813893D-45CD-1E2A-ACB0-F7DE19F85CB8}"/>
                    </a:ext>
                  </a:extLst>
                </p:cNvPr>
                <p:cNvSpPr>
                  <a:spLocks noChangeArrowheads="1"/>
                </p:cNvSpPr>
                <p:nvPr/>
              </p:nvSpPr>
              <p:spPr bwMode="auto">
                <a:xfrm>
                  <a:off x="1546927" y="2319251"/>
                  <a:ext cx="16764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81" name="Rectangle 8">
                  <a:extLst>
                    <a:ext uri="{FF2B5EF4-FFF2-40B4-BE49-F238E27FC236}">
                      <a16:creationId xmlns:a16="http://schemas.microsoft.com/office/drawing/2014/main" id="{2BD1852F-3F9E-CEA3-2ED5-38188239C5DF}"/>
                    </a:ext>
                  </a:extLst>
                </p:cNvPr>
                <p:cNvSpPr>
                  <a:spLocks noChangeArrowheads="1"/>
                </p:cNvSpPr>
                <p:nvPr/>
              </p:nvSpPr>
              <p:spPr bwMode="auto">
                <a:xfrm>
                  <a:off x="2918527" y="2079104"/>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82" name="Rectangle 9">
                  <a:extLst>
                    <a:ext uri="{FF2B5EF4-FFF2-40B4-BE49-F238E27FC236}">
                      <a16:creationId xmlns:a16="http://schemas.microsoft.com/office/drawing/2014/main" id="{12B32377-9061-059A-1726-01D16F076460}"/>
                    </a:ext>
                  </a:extLst>
                </p:cNvPr>
                <p:cNvSpPr>
                  <a:spLocks noChangeArrowheads="1"/>
                </p:cNvSpPr>
                <p:nvPr/>
              </p:nvSpPr>
              <p:spPr bwMode="auto">
                <a:xfrm>
                  <a:off x="1546927" y="2557064"/>
                  <a:ext cx="1370012"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n1</a:t>
                  </a:r>
                </a:p>
              </p:txBody>
            </p:sp>
            <p:sp>
              <p:nvSpPr>
                <p:cNvPr id="83" name="Rectangle 10">
                  <a:extLst>
                    <a:ext uri="{FF2B5EF4-FFF2-40B4-BE49-F238E27FC236}">
                      <a16:creationId xmlns:a16="http://schemas.microsoft.com/office/drawing/2014/main" id="{89C0B145-1A3F-ABB1-859D-0020CDD9F5D7}"/>
                    </a:ext>
                  </a:extLst>
                </p:cNvPr>
                <p:cNvSpPr>
                  <a:spLocks noChangeArrowheads="1"/>
                </p:cNvSpPr>
                <p:nvPr/>
              </p:nvSpPr>
              <p:spPr bwMode="auto">
                <a:xfrm>
                  <a:off x="2916939" y="2551849"/>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grpSp>
        </p:grpSp>
        <p:sp>
          <p:nvSpPr>
            <p:cNvPr id="73" name="Rectangle 72">
              <a:extLst>
                <a:ext uri="{FF2B5EF4-FFF2-40B4-BE49-F238E27FC236}">
                  <a16:creationId xmlns:a16="http://schemas.microsoft.com/office/drawing/2014/main" id="{FEC67D7E-2BC5-8C7A-9E49-49CDFE919FCD}"/>
                </a:ext>
              </a:extLst>
            </p:cNvPr>
            <p:cNvSpPr/>
            <p:nvPr/>
          </p:nvSpPr>
          <p:spPr>
            <a:xfrm>
              <a:off x="-793653" y="2069055"/>
              <a:ext cx="1301786" cy="705343"/>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EFEF387A-588F-6ACC-4496-844EDC9F620E}"/>
                </a:ext>
              </a:extLst>
            </p:cNvPr>
            <p:cNvSpPr/>
            <p:nvPr/>
          </p:nvSpPr>
          <p:spPr>
            <a:xfrm>
              <a:off x="-793653" y="2778043"/>
              <a:ext cx="1301786" cy="724690"/>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75E7F587-3512-697D-B02A-41A8B3277490}"/>
                </a:ext>
              </a:extLst>
            </p:cNvPr>
            <p:cNvSpPr/>
            <p:nvPr/>
          </p:nvSpPr>
          <p:spPr>
            <a:xfrm>
              <a:off x="-793653" y="3498102"/>
              <a:ext cx="1301786" cy="705343"/>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4" name="Group 93">
            <a:extLst>
              <a:ext uri="{FF2B5EF4-FFF2-40B4-BE49-F238E27FC236}">
                <a16:creationId xmlns:a16="http://schemas.microsoft.com/office/drawing/2014/main" id="{E327A181-6AD2-C3FA-6357-3479E6465826}"/>
              </a:ext>
            </a:extLst>
          </p:cNvPr>
          <p:cNvGrpSpPr/>
          <p:nvPr/>
        </p:nvGrpSpPr>
        <p:grpSpPr>
          <a:xfrm>
            <a:off x="363796" y="5721372"/>
            <a:ext cx="394238" cy="335799"/>
            <a:chOff x="361259" y="3060569"/>
            <a:chExt cx="394238" cy="335799"/>
          </a:xfrm>
        </p:grpSpPr>
        <p:sp>
          <p:nvSpPr>
            <p:cNvPr id="95" name="Text Box 37">
              <a:extLst>
                <a:ext uri="{FF2B5EF4-FFF2-40B4-BE49-F238E27FC236}">
                  <a16:creationId xmlns:a16="http://schemas.microsoft.com/office/drawing/2014/main" id="{29369A67-0CEB-5F6A-B44D-935DD5566C80}"/>
                </a:ext>
              </a:extLst>
            </p:cNvPr>
            <p:cNvSpPr txBox="1">
              <a:spLocks noChangeArrowheads="1"/>
            </p:cNvSpPr>
            <p:nvPr/>
          </p:nvSpPr>
          <p:spPr bwMode="auto">
            <a:xfrm>
              <a:off x="361259" y="3060569"/>
              <a:ext cx="292366" cy="335799"/>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p</a:t>
              </a:r>
            </a:p>
          </p:txBody>
        </p:sp>
        <p:sp>
          <p:nvSpPr>
            <p:cNvPr id="96" name="Line 38">
              <a:extLst>
                <a:ext uri="{FF2B5EF4-FFF2-40B4-BE49-F238E27FC236}">
                  <a16:creationId xmlns:a16="http://schemas.microsoft.com/office/drawing/2014/main" id="{5D283BE4-05F4-FF26-4D3F-E300E82059A0}"/>
                </a:ext>
              </a:extLst>
            </p:cNvPr>
            <p:cNvSpPr>
              <a:spLocks noChangeShapeType="1"/>
            </p:cNvSpPr>
            <p:nvPr/>
          </p:nvSpPr>
          <p:spPr bwMode="auto">
            <a:xfrm>
              <a:off x="586896" y="3240357"/>
              <a:ext cx="168601" cy="5215"/>
            </a:xfrm>
            <a:prstGeom prst="line">
              <a:avLst/>
            </a:prstGeom>
            <a:noFill/>
            <a:ln w="25560">
              <a:solidFill>
                <a:schemeClr val="tx1"/>
              </a:solidFill>
              <a:miter lim="800000"/>
              <a:headEnd/>
              <a:tailEnd type="triangle" w="med" len="med"/>
            </a:ln>
            <a:effectLst/>
          </p:spPr>
          <p:txBody>
            <a:bodyPr/>
            <a:lstStyle/>
            <a:p>
              <a:endParaRPr lang="en-US"/>
            </a:p>
          </p:txBody>
        </p:sp>
      </p:grpSp>
      <p:grpSp>
        <p:nvGrpSpPr>
          <p:cNvPr id="97" name="Group 96">
            <a:extLst>
              <a:ext uri="{FF2B5EF4-FFF2-40B4-BE49-F238E27FC236}">
                <a16:creationId xmlns:a16="http://schemas.microsoft.com/office/drawing/2014/main" id="{4AECA504-807A-F9B0-6B9E-90AC40DBCC02}"/>
              </a:ext>
            </a:extLst>
          </p:cNvPr>
          <p:cNvGrpSpPr/>
          <p:nvPr/>
        </p:nvGrpSpPr>
        <p:grpSpPr>
          <a:xfrm>
            <a:off x="5024757" y="4699716"/>
            <a:ext cx="1304440" cy="2149451"/>
            <a:chOff x="-793653" y="2069055"/>
            <a:chExt cx="1304440" cy="2149451"/>
          </a:xfrm>
        </p:grpSpPr>
        <p:grpSp>
          <p:nvGrpSpPr>
            <p:cNvPr id="98" name="Group 97">
              <a:extLst>
                <a:ext uri="{FF2B5EF4-FFF2-40B4-BE49-F238E27FC236}">
                  <a16:creationId xmlns:a16="http://schemas.microsoft.com/office/drawing/2014/main" id="{A8F934C8-3597-922F-C9B9-D0FBD19154F3}"/>
                </a:ext>
              </a:extLst>
            </p:cNvPr>
            <p:cNvGrpSpPr/>
            <p:nvPr/>
          </p:nvGrpSpPr>
          <p:grpSpPr>
            <a:xfrm>
              <a:off x="-793653" y="2069056"/>
              <a:ext cx="1304440" cy="2149450"/>
              <a:chOff x="732954" y="2057400"/>
              <a:chExt cx="1304440" cy="2149450"/>
            </a:xfrm>
          </p:grpSpPr>
          <p:grpSp>
            <p:nvGrpSpPr>
              <p:cNvPr id="102" name="Group 101">
                <a:extLst>
                  <a:ext uri="{FF2B5EF4-FFF2-40B4-BE49-F238E27FC236}">
                    <a16:creationId xmlns:a16="http://schemas.microsoft.com/office/drawing/2014/main" id="{54A75963-903A-53E3-7ABD-F9D5F91B968A}"/>
                  </a:ext>
                </a:extLst>
              </p:cNvPr>
              <p:cNvGrpSpPr/>
              <p:nvPr/>
            </p:nvGrpSpPr>
            <p:grpSpPr>
              <a:xfrm>
                <a:off x="734374" y="2057400"/>
                <a:ext cx="1303020" cy="710558"/>
                <a:chOff x="1546927" y="2079104"/>
                <a:chExt cx="1676400" cy="710558"/>
              </a:xfrm>
            </p:grpSpPr>
            <p:sp>
              <p:nvSpPr>
                <p:cNvPr id="115" name="Rectangle 3">
                  <a:extLst>
                    <a:ext uri="{FF2B5EF4-FFF2-40B4-BE49-F238E27FC236}">
                      <a16:creationId xmlns:a16="http://schemas.microsoft.com/office/drawing/2014/main" id="{79830E11-7DEE-0847-E64B-FC1860E83889}"/>
                    </a:ext>
                  </a:extLst>
                </p:cNvPr>
                <p:cNvSpPr>
                  <a:spLocks noChangeArrowheads="1"/>
                </p:cNvSpPr>
                <p:nvPr/>
              </p:nvSpPr>
              <p:spPr bwMode="auto">
                <a:xfrm>
                  <a:off x="1546927" y="2079104"/>
                  <a:ext cx="1370013"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n3</a:t>
                  </a:r>
                </a:p>
              </p:txBody>
            </p:sp>
            <p:sp>
              <p:nvSpPr>
                <p:cNvPr id="116" name="Rectangle 6">
                  <a:extLst>
                    <a:ext uri="{FF2B5EF4-FFF2-40B4-BE49-F238E27FC236}">
                      <a16:creationId xmlns:a16="http://schemas.microsoft.com/office/drawing/2014/main" id="{357C9175-C16D-5988-F711-D5346DD9BC6C}"/>
                    </a:ext>
                  </a:extLst>
                </p:cNvPr>
                <p:cNvSpPr>
                  <a:spLocks noChangeArrowheads="1"/>
                </p:cNvSpPr>
                <p:nvPr/>
              </p:nvSpPr>
              <p:spPr bwMode="auto">
                <a:xfrm>
                  <a:off x="1546927" y="2319251"/>
                  <a:ext cx="16764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117" name="Rectangle 8">
                  <a:extLst>
                    <a:ext uri="{FF2B5EF4-FFF2-40B4-BE49-F238E27FC236}">
                      <a16:creationId xmlns:a16="http://schemas.microsoft.com/office/drawing/2014/main" id="{87EDFF80-D06B-74C9-3E79-7BEF1AD52FF7}"/>
                    </a:ext>
                  </a:extLst>
                </p:cNvPr>
                <p:cNvSpPr>
                  <a:spLocks noChangeArrowheads="1"/>
                </p:cNvSpPr>
                <p:nvPr/>
              </p:nvSpPr>
              <p:spPr bwMode="auto">
                <a:xfrm>
                  <a:off x="2918527" y="2079104"/>
                  <a:ext cx="3048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sp>
              <p:nvSpPr>
                <p:cNvPr id="118" name="Rectangle 9">
                  <a:extLst>
                    <a:ext uri="{FF2B5EF4-FFF2-40B4-BE49-F238E27FC236}">
                      <a16:creationId xmlns:a16="http://schemas.microsoft.com/office/drawing/2014/main" id="{6F6B319B-9DDF-E7C0-0290-F427ECAA85BC}"/>
                    </a:ext>
                  </a:extLst>
                </p:cNvPr>
                <p:cNvSpPr>
                  <a:spLocks noChangeArrowheads="1"/>
                </p:cNvSpPr>
                <p:nvPr/>
              </p:nvSpPr>
              <p:spPr bwMode="auto">
                <a:xfrm>
                  <a:off x="1546927" y="2557064"/>
                  <a:ext cx="1370012"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n3</a:t>
                  </a:r>
                </a:p>
              </p:txBody>
            </p:sp>
            <p:sp>
              <p:nvSpPr>
                <p:cNvPr id="119" name="Rectangle 10">
                  <a:extLst>
                    <a:ext uri="{FF2B5EF4-FFF2-40B4-BE49-F238E27FC236}">
                      <a16:creationId xmlns:a16="http://schemas.microsoft.com/office/drawing/2014/main" id="{B5C1921E-58FE-E676-E1A5-FBC1D829019E}"/>
                    </a:ext>
                  </a:extLst>
                </p:cNvPr>
                <p:cNvSpPr>
                  <a:spLocks noChangeArrowheads="1"/>
                </p:cNvSpPr>
                <p:nvPr/>
              </p:nvSpPr>
              <p:spPr bwMode="auto">
                <a:xfrm>
                  <a:off x="2916939" y="2551849"/>
                  <a:ext cx="3048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grpSp>
          <p:grpSp>
            <p:nvGrpSpPr>
              <p:cNvPr id="103" name="Group 102">
                <a:extLst>
                  <a:ext uri="{FF2B5EF4-FFF2-40B4-BE49-F238E27FC236}">
                    <a16:creationId xmlns:a16="http://schemas.microsoft.com/office/drawing/2014/main" id="{E67DEFFA-FBB8-AC93-CFFC-05C393653496}"/>
                  </a:ext>
                </a:extLst>
              </p:cNvPr>
              <p:cNvGrpSpPr/>
              <p:nvPr/>
            </p:nvGrpSpPr>
            <p:grpSpPr>
              <a:xfrm>
                <a:off x="734374" y="2777459"/>
                <a:ext cx="1303020" cy="710558"/>
                <a:chOff x="1546927" y="2079104"/>
                <a:chExt cx="1676400" cy="710558"/>
              </a:xfrm>
            </p:grpSpPr>
            <p:sp>
              <p:nvSpPr>
                <p:cNvPr id="110" name="Rectangle 3">
                  <a:extLst>
                    <a:ext uri="{FF2B5EF4-FFF2-40B4-BE49-F238E27FC236}">
                      <a16:creationId xmlns:a16="http://schemas.microsoft.com/office/drawing/2014/main" id="{BEA3502A-5455-526B-5EA3-5D656CD1FCDB}"/>
                    </a:ext>
                  </a:extLst>
                </p:cNvPr>
                <p:cNvSpPr>
                  <a:spLocks noChangeArrowheads="1"/>
                </p:cNvSpPr>
                <p:nvPr/>
              </p:nvSpPr>
              <p:spPr bwMode="auto">
                <a:xfrm>
                  <a:off x="1546927" y="2079104"/>
                  <a:ext cx="1370013"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n2</a:t>
                  </a:r>
                </a:p>
              </p:txBody>
            </p:sp>
            <p:sp>
              <p:nvSpPr>
                <p:cNvPr id="111" name="Rectangle 6">
                  <a:extLst>
                    <a:ext uri="{FF2B5EF4-FFF2-40B4-BE49-F238E27FC236}">
                      <a16:creationId xmlns:a16="http://schemas.microsoft.com/office/drawing/2014/main" id="{003E5F0C-54ED-7304-3FA4-551D1ACDC414}"/>
                    </a:ext>
                  </a:extLst>
                </p:cNvPr>
                <p:cNvSpPr>
                  <a:spLocks noChangeArrowheads="1"/>
                </p:cNvSpPr>
                <p:nvPr/>
              </p:nvSpPr>
              <p:spPr bwMode="auto">
                <a:xfrm>
                  <a:off x="1546927" y="2319251"/>
                  <a:ext cx="16764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112" name="Rectangle 8">
                  <a:extLst>
                    <a:ext uri="{FF2B5EF4-FFF2-40B4-BE49-F238E27FC236}">
                      <a16:creationId xmlns:a16="http://schemas.microsoft.com/office/drawing/2014/main" id="{64D302F3-0A0D-D8C8-9C0A-BB0190F07BF0}"/>
                    </a:ext>
                  </a:extLst>
                </p:cNvPr>
                <p:cNvSpPr>
                  <a:spLocks noChangeArrowheads="1"/>
                </p:cNvSpPr>
                <p:nvPr/>
              </p:nvSpPr>
              <p:spPr bwMode="auto">
                <a:xfrm>
                  <a:off x="2918527" y="2079104"/>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113" name="Rectangle 9">
                  <a:extLst>
                    <a:ext uri="{FF2B5EF4-FFF2-40B4-BE49-F238E27FC236}">
                      <a16:creationId xmlns:a16="http://schemas.microsoft.com/office/drawing/2014/main" id="{8F8C7DF7-F8D2-91E6-F9D5-26463282446C}"/>
                    </a:ext>
                  </a:extLst>
                </p:cNvPr>
                <p:cNvSpPr>
                  <a:spLocks noChangeArrowheads="1"/>
                </p:cNvSpPr>
                <p:nvPr/>
              </p:nvSpPr>
              <p:spPr bwMode="auto">
                <a:xfrm>
                  <a:off x="1546927" y="2557064"/>
                  <a:ext cx="1370012"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n2</a:t>
                  </a:r>
                </a:p>
              </p:txBody>
            </p:sp>
            <p:sp>
              <p:nvSpPr>
                <p:cNvPr id="114" name="Rectangle 10">
                  <a:extLst>
                    <a:ext uri="{FF2B5EF4-FFF2-40B4-BE49-F238E27FC236}">
                      <a16:creationId xmlns:a16="http://schemas.microsoft.com/office/drawing/2014/main" id="{4287E689-9307-B421-F8FA-EA5369B34B5C}"/>
                    </a:ext>
                  </a:extLst>
                </p:cNvPr>
                <p:cNvSpPr>
                  <a:spLocks noChangeArrowheads="1"/>
                </p:cNvSpPr>
                <p:nvPr/>
              </p:nvSpPr>
              <p:spPr bwMode="auto">
                <a:xfrm>
                  <a:off x="2916939" y="2551849"/>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grpSp>
          <p:grpSp>
            <p:nvGrpSpPr>
              <p:cNvPr id="104" name="Group 103">
                <a:extLst>
                  <a:ext uri="{FF2B5EF4-FFF2-40B4-BE49-F238E27FC236}">
                    <a16:creationId xmlns:a16="http://schemas.microsoft.com/office/drawing/2014/main" id="{8054F586-1A30-4CCE-EB69-97EBBC2FF5A9}"/>
                  </a:ext>
                </a:extLst>
              </p:cNvPr>
              <p:cNvGrpSpPr/>
              <p:nvPr/>
            </p:nvGrpSpPr>
            <p:grpSpPr>
              <a:xfrm>
                <a:off x="732954" y="3496292"/>
                <a:ext cx="1303020" cy="710558"/>
                <a:chOff x="1546927" y="2079104"/>
                <a:chExt cx="1676400" cy="710558"/>
              </a:xfrm>
            </p:grpSpPr>
            <p:sp>
              <p:nvSpPr>
                <p:cNvPr id="105" name="Rectangle 3">
                  <a:extLst>
                    <a:ext uri="{FF2B5EF4-FFF2-40B4-BE49-F238E27FC236}">
                      <a16:creationId xmlns:a16="http://schemas.microsoft.com/office/drawing/2014/main" id="{6B9874D3-59AF-458D-CA28-C66227D9D567}"/>
                    </a:ext>
                  </a:extLst>
                </p:cNvPr>
                <p:cNvSpPr>
                  <a:spLocks noChangeArrowheads="1"/>
                </p:cNvSpPr>
                <p:nvPr/>
              </p:nvSpPr>
              <p:spPr bwMode="auto">
                <a:xfrm>
                  <a:off x="1546927" y="2079104"/>
                  <a:ext cx="1370013"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n1</a:t>
                  </a:r>
                </a:p>
              </p:txBody>
            </p:sp>
            <p:sp>
              <p:nvSpPr>
                <p:cNvPr id="106" name="Rectangle 6">
                  <a:extLst>
                    <a:ext uri="{FF2B5EF4-FFF2-40B4-BE49-F238E27FC236}">
                      <a16:creationId xmlns:a16="http://schemas.microsoft.com/office/drawing/2014/main" id="{38500CDB-A061-8726-DC9C-A14055D4D387}"/>
                    </a:ext>
                  </a:extLst>
                </p:cNvPr>
                <p:cNvSpPr>
                  <a:spLocks noChangeArrowheads="1"/>
                </p:cNvSpPr>
                <p:nvPr/>
              </p:nvSpPr>
              <p:spPr bwMode="auto">
                <a:xfrm>
                  <a:off x="1546927" y="2319251"/>
                  <a:ext cx="16764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107" name="Rectangle 8">
                  <a:extLst>
                    <a:ext uri="{FF2B5EF4-FFF2-40B4-BE49-F238E27FC236}">
                      <a16:creationId xmlns:a16="http://schemas.microsoft.com/office/drawing/2014/main" id="{561076D6-1040-FC9C-49B8-6792496910B2}"/>
                    </a:ext>
                  </a:extLst>
                </p:cNvPr>
                <p:cNvSpPr>
                  <a:spLocks noChangeArrowheads="1"/>
                </p:cNvSpPr>
                <p:nvPr/>
              </p:nvSpPr>
              <p:spPr bwMode="auto">
                <a:xfrm>
                  <a:off x="2918527" y="2079104"/>
                  <a:ext cx="3048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sp>
              <p:nvSpPr>
                <p:cNvPr id="108" name="Rectangle 9">
                  <a:extLst>
                    <a:ext uri="{FF2B5EF4-FFF2-40B4-BE49-F238E27FC236}">
                      <a16:creationId xmlns:a16="http://schemas.microsoft.com/office/drawing/2014/main" id="{0D7A5967-C290-FCE8-E5AA-CDC59E7AEEA9}"/>
                    </a:ext>
                  </a:extLst>
                </p:cNvPr>
                <p:cNvSpPr>
                  <a:spLocks noChangeArrowheads="1"/>
                </p:cNvSpPr>
                <p:nvPr/>
              </p:nvSpPr>
              <p:spPr bwMode="auto">
                <a:xfrm>
                  <a:off x="1546927" y="2557064"/>
                  <a:ext cx="1370012"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n1</a:t>
                  </a:r>
                </a:p>
              </p:txBody>
            </p:sp>
            <p:sp>
              <p:nvSpPr>
                <p:cNvPr id="109" name="Rectangle 10">
                  <a:extLst>
                    <a:ext uri="{FF2B5EF4-FFF2-40B4-BE49-F238E27FC236}">
                      <a16:creationId xmlns:a16="http://schemas.microsoft.com/office/drawing/2014/main" id="{D71DA2BE-4802-DC3C-F054-038ED36B19F9}"/>
                    </a:ext>
                  </a:extLst>
                </p:cNvPr>
                <p:cNvSpPr>
                  <a:spLocks noChangeArrowheads="1"/>
                </p:cNvSpPr>
                <p:nvPr/>
              </p:nvSpPr>
              <p:spPr bwMode="auto">
                <a:xfrm>
                  <a:off x="2916939" y="2551849"/>
                  <a:ext cx="3048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grpSp>
        </p:grpSp>
        <p:sp>
          <p:nvSpPr>
            <p:cNvPr id="99" name="Rectangle 98">
              <a:extLst>
                <a:ext uri="{FF2B5EF4-FFF2-40B4-BE49-F238E27FC236}">
                  <a16:creationId xmlns:a16="http://schemas.microsoft.com/office/drawing/2014/main" id="{F9569874-C98F-DD56-CDAB-FC872D66943C}"/>
                </a:ext>
              </a:extLst>
            </p:cNvPr>
            <p:cNvSpPr/>
            <p:nvPr/>
          </p:nvSpPr>
          <p:spPr>
            <a:xfrm>
              <a:off x="-793653" y="2069055"/>
              <a:ext cx="1301786" cy="705343"/>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D245D19C-62BF-3099-559B-A30C501F5545}"/>
                </a:ext>
              </a:extLst>
            </p:cNvPr>
            <p:cNvSpPr/>
            <p:nvPr/>
          </p:nvSpPr>
          <p:spPr>
            <a:xfrm>
              <a:off x="-793653" y="2778043"/>
              <a:ext cx="1301786" cy="724690"/>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D3F7AF9D-E05E-3764-E6D3-8119126E3F6E}"/>
                </a:ext>
              </a:extLst>
            </p:cNvPr>
            <p:cNvSpPr/>
            <p:nvPr/>
          </p:nvSpPr>
          <p:spPr>
            <a:xfrm>
              <a:off x="-793653" y="3498102"/>
              <a:ext cx="1301786" cy="705343"/>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0" name="Group 119">
            <a:extLst>
              <a:ext uri="{FF2B5EF4-FFF2-40B4-BE49-F238E27FC236}">
                <a16:creationId xmlns:a16="http://schemas.microsoft.com/office/drawing/2014/main" id="{5D49A0CA-835C-672D-3A83-799A8E4C48C1}"/>
              </a:ext>
            </a:extLst>
          </p:cNvPr>
          <p:cNvGrpSpPr/>
          <p:nvPr/>
        </p:nvGrpSpPr>
        <p:grpSpPr>
          <a:xfrm>
            <a:off x="4618155" y="5712733"/>
            <a:ext cx="394238" cy="335799"/>
            <a:chOff x="361259" y="3060569"/>
            <a:chExt cx="394238" cy="335799"/>
          </a:xfrm>
        </p:grpSpPr>
        <p:sp>
          <p:nvSpPr>
            <p:cNvPr id="121" name="Text Box 37">
              <a:extLst>
                <a:ext uri="{FF2B5EF4-FFF2-40B4-BE49-F238E27FC236}">
                  <a16:creationId xmlns:a16="http://schemas.microsoft.com/office/drawing/2014/main" id="{AB114386-A95C-8AB6-6833-DB73FE86E78C}"/>
                </a:ext>
              </a:extLst>
            </p:cNvPr>
            <p:cNvSpPr txBox="1">
              <a:spLocks noChangeArrowheads="1"/>
            </p:cNvSpPr>
            <p:nvPr/>
          </p:nvSpPr>
          <p:spPr bwMode="auto">
            <a:xfrm>
              <a:off x="361259" y="3060569"/>
              <a:ext cx="292366" cy="335799"/>
            </a:xfrm>
            <a:prstGeom prst="rect">
              <a:avLst/>
            </a:prstGeom>
            <a:noFill/>
            <a:ln w="9525">
              <a:noFill/>
              <a:round/>
              <a:headEnd/>
              <a:tailEnd/>
            </a:ln>
            <a:effectLst/>
          </p:spPr>
          <p:txBody>
            <a:bodyPr wrap="none" lIns="90000" tIns="46800" rIns="90000" bIns="46800">
              <a:spAutoFit/>
            </a:bodyPr>
            <a:lstStyle/>
            <a:p>
              <a:pP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alibri" pitchFamily="34" charset="0"/>
                </a:rPr>
                <a:t>p</a:t>
              </a:r>
            </a:p>
          </p:txBody>
        </p:sp>
        <p:sp>
          <p:nvSpPr>
            <p:cNvPr id="122" name="Line 38">
              <a:extLst>
                <a:ext uri="{FF2B5EF4-FFF2-40B4-BE49-F238E27FC236}">
                  <a16:creationId xmlns:a16="http://schemas.microsoft.com/office/drawing/2014/main" id="{BE54B927-FCDE-8BE9-81D1-79C64D4769F0}"/>
                </a:ext>
              </a:extLst>
            </p:cNvPr>
            <p:cNvSpPr>
              <a:spLocks noChangeShapeType="1"/>
            </p:cNvSpPr>
            <p:nvPr/>
          </p:nvSpPr>
          <p:spPr bwMode="auto">
            <a:xfrm>
              <a:off x="586896" y="3240357"/>
              <a:ext cx="168601" cy="5215"/>
            </a:xfrm>
            <a:prstGeom prst="line">
              <a:avLst/>
            </a:prstGeom>
            <a:noFill/>
            <a:ln w="25560">
              <a:solidFill>
                <a:schemeClr val="tx1"/>
              </a:solidFill>
              <a:miter lim="800000"/>
              <a:headEnd/>
              <a:tailEnd type="triangle" w="med" len="med"/>
            </a:ln>
            <a:effectLst/>
          </p:spPr>
          <p:txBody>
            <a:bodyPr/>
            <a:lstStyle/>
            <a:p>
              <a:endParaRPr lang="en-US"/>
            </a:p>
          </p:txBody>
        </p:sp>
      </p:grpSp>
      <p:grpSp>
        <p:nvGrpSpPr>
          <p:cNvPr id="123" name="Group 122">
            <a:extLst>
              <a:ext uri="{FF2B5EF4-FFF2-40B4-BE49-F238E27FC236}">
                <a16:creationId xmlns:a16="http://schemas.microsoft.com/office/drawing/2014/main" id="{41B2875E-BB22-AD27-226D-5168344365D4}"/>
              </a:ext>
            </a:extLst>
          </p:cNvPr>
          <p:cNvGrpSpPr/>
          <p:nvPr/>
        </p:nvGrpSpPr>
        <p:grpSpPr>
          <a:xfrm>
            <a:off x="2793469" y="2081755"/>
            <a:ext cx="1304440" cy="2149451"/>
            <a:chOff x="-793653" y="2069055"/>
            <a:chExt cx="1304440" cy="2149451"/>
          </a:xfrm>
        </p:grpSpPr>
        <p:grpSp>
          <p:nvGrpSpPr>
            <p:cNvPr id="124" name="Group 123">
              <a:extLst>
                <a:ext uri="{FF2B5EF4-FFF2-40B4-BE49-F238E27FC236}">
                  <a16:creationId xmlns:a16="http://schemas.microsoft.com/office/drawing/2014/main" id="{7E0FA195-B87B-0082-0BC4-E52A9FBFD8DA}"/>
                </a:ext>
              </a:extLst>
            </p:cNvPr>
            <p:cNvGrpSpPr/>
            <p:nvPr/>
          </p:nvGrpSpPr>
          <p:grpSpPr>
            <a:xfrm>
              <a:off x="-793653" y="2069056"/>
              <a:ext cx="1304440" cy="2149450"/>
              <a:chOff x="732954" y="2057400"/>
              <a:chExt cx="1304440" cy="2149450"/>
            </a:xfrm>
          </p:grpSpPr>
          <p:grpSp>
            <p:nvGrpSpPr>
              <p:cNvPr id="128" name="Group 127">
                <a:extLst>
                  <a:ext uri="{FF2B5EF4-FFF2-40B4-BE49-F238E27FC236}">
                    <a16:creationId xmlns:a16="http://schemas.microsoft.com/office/drawing/2014/main" id="{C0AC89F2-14BB-E00A-C8AA-57CEA2DA1D1F}"/>
                  </a:ext>
                </a:extLst>
              </p:cNvPr>
              <p:cNvGrpSpPr/>
              <p:nvPr/>
            </p:nvGrpSpPr>
            <p:grpSpPr>
              <a:xfrm>
                <a:off x="734374" y="2057400"/>
                <a:ext cx="1303020" cy="710558"/>
                <a:chOff x="1546927" y="2079104"/>
                <a:chExt cx="1676400" cy="710558"/>
              </a:xfrm>
            </p:grpSpPr>
            <p:sp>
              <p:nvSpPr>
                <p:cNvPr id="141" name="Rectangle 3">
                  <a:extLst>
                    <a:ext uri="{FF2B5EF4-FFF2-40B4-BE49-F238E27FC236}">
                      <a16:creationId xmlns:a16="http://schemas.microsoft.com/office/drawing/2014/main" id="{2713D075-FCE7-87EA-F5E4-10AF80CF4BF7}"/>
                    </a:ext>
                  </a:extLst>
                </p:cNvPr>
                <p:cNvSpPr>
                  <a:spLocks noChangeArrowheads="1"/>
                </p:cNvSpPr>
                <p:nvPr/>
              </p:nvSpPr>
              <p:spPr bwMode="auto">
                <a:xfrm>
                  <a:off x="1546927" y="2079104"/>
                  <a:ext cx="1370013"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n3</a:t>
                  </a:r>
                </a:p>
              </p:txBody>
            </p:sp>
            <p:sp>
              <p:nvSpPr>
                <p:cNvPr id="142" name="Rectangle 6">
                  <a:extLst>
                    <a:ext uri="{FF2B5EF4-FFF2-40B4-BE49-F238E27FC236}">
                      <a16:creationId xmlns:a16="http://schemas.microsoft.com/office/drawing/2014/main" id="{9C887878-3B30-0406-2BAB-58A21CB1E6D0}"/>
                    </a:ext>
                  </a:extLst>
                </p:cNvPr>
                <p:cNvSpPr>
                  <a:spLocks noChangeArrowheads="1"/>
                </p:cNvSpPr>
                <p:nvPr/>
              </p:nvSpPr>
              <p:spPr bwMode="auto">
                <a:xfrm>
                  <a:off x="1546927" y="2319251"/>
                  <a:ext cx="16764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143" name="Rectangle 8">
                  <a:extLst>
                    <a:ext uri="{FF2B5EF4-FFF2-40B4-BE49-F238E27FC236}">
                      <a16:creationId xmlns:a16="http://schemas.microsoft.com/office/drawing/2014/main" id="{62DC44FE-EA9A-1FF0-4FD3-1F7E0C819747}"/>
                    </a:ext>
                  </a:extLst>
                </p:cNvPr>
                <p:cNvSpPr>
                  <a:spLocks noChangeArrowheads="1"/>
                </p:cNvSpPr>
                <p:nvPr/>
              </p:nvSpPr>
              <p:spPr bwMode="auto">
                <a:xfrm>
                  <a:off x="2918527" y="2079104"/>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144" name="Rectangle 9">
                  <a:extLst>
                    <a:ext uri="{FF2B5EF4-FFF2-40B4-BE49-F238E27FC236}">
                      <a16:creationId xmlns:a16="http://schemas.microsoft.com/office/drawing/2014/main" id="{BE32130F-BA24-9060-4A7A-0125E6454D20}"/>
                    </a:ext>
                  </a:extLst>
                </p:cNvPr>
                <p:cNvSpPr>
                  <a:spLocks noChangeArrowheads="1"/>
                </p:cNvSpPr>
                <p:nvPr/>
              </p:nvSpPr>
              <p:spPr bwMode="auto">
                <a:xfrm>
                  <a:off x="1546927" y="2557064"/>
                  <a:ext cx="1370012"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n3</a:t>
                  </a:r>
                </a:p>
              </p:txBody>
            </p:sp>
            <p:sp>
              <p:nvSpPr>
                <p:cNvPr id="145" name="Rectangle 10">
                  <a:extLst>
                    <a:ext uri="{FF2B5EF4-FFF2-40B4-BE49-F238E27FC236}">
                      <a16:creationId xmlns:a16="http://schemas.microsoft.com/office/drawing/2014/main" id="{76CEF82A-A9CB-8EFF-CAD4-D6A5F5AC3947}"/>
                    </a:ext>
                  </a:extLst>
                </p:cNvPr>
                <p:cNvSpPr>
                  <a:spLocks noChangeArrowheads="1"/>
                </p:cNvSpPr>
                <p:nvPr/>
              </p:nvSpPr>
              <p:spPr bwMode="auto">
                <a:xfrm>
                  <a:off x="2916939" y="2551849"/>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grpSp>
          <p:grpSp>
            <p:nvGrpSpPr>
              <p:cNvPr id="129" name="Group 128">
                <a:extLst>
                  <a:ext uri="{FF2B5EF4-FFF2-40B4-BE49-F238E27FC236}">
                    <a16:creationId xmlns:a16="http://schemas.microsoft.com/office/drawing/2014/main" id="{CB44A818-6757-7354-ADA7-97B97769F45D}"/>
                  </a:ext>
                </a:extLst>
              </p:cNvPr>
              <p:cNvGrpSpPr/>
              <p:nvPr/>
            </p:nvGrpSpPr>
            <p:grpSpPr>
              <a:xfrm>
                <a:off x="734374" y="2777459"/>
                <a:ext cx="1303020" cy="710558"/>
                <a:chOff x="1546927" y="2079104"/>
                <a:chExt cx="1676400" cy="710558"/>
              </a:xfrm>
            </p:grpSpPr>
            <p:sp>
              <p:nvSpPr>
                <p:cNvPr id="136" name="Rectangle 3">
                  <a:extLst>
                    <a:ext uri="{FF2B5EF4-FFF2-40B4-BE49-F238E27FC236}">
                      <a16:creationId xmlns:a16="http://schemas.microsoft.com/office/drawing/2014/main" id="{64171464-F1B0-175B-D84C-AA8ED57AD346}"/>
                    </a:ext>
                  </a:extLst>
                </p:cNvPr>
                <p:cNvSpPr>
                  <a:spLocks noChangeArrowheads="1"/>
                </p:cNvSpPr>
                <p:nvPr/>
              </p:nvSpPr>
              <p:spPr bwMode="auto">
                <a:xfrm>
                  <a:off x="1546927" y="2079104"/>
                  <a:ext cx="1370013"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n2</a:t>
                  </a:r>
                </a:p>
              </p:txBody>
            </p:sp>
            <p:sp>
              <p:nvSpPr>
                <p:cNvPr id="137" name="Rectangle 6">
                  <a:extLst>
                    <a:ext uri="{FF2B5EF4-FFF2-40B4-BE49-F238E27FC236}">
                      <a16:creationId xmlns:a16="http://schemas.microsoft.com/office/drawing/2014/main" id="{912BD793-C609-8FC7-A59E-6430B978BE38}"/>
                    </a:ext>
                  </a:extLst>
                </p:cNvPr>
                <p:cNvSpPr>
                  <a:spLocks noChangeArrowheads="1"/>
                </p:cNvSpPr>
                <p:nvPr/>
              </p:nvSpPr>
              <p:spPr bwMode="auto">
                <a:xfrm>
                  <a:off x="1546927" y="2319251"/>
                  <a:ext cx="16764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138" name="Rectangle 8">
                  <a:extLst>
                    <a:ext uri="{FF2B5EF4-FFF2-40B4-BE49-F238E27FC236}">
                      <a16:creationId xmlns:a16="http://schemas.microsoft.com/office/drawing/2014/main" id="{12956125-4860-0295-D301-22756D4D6E96}"/>
                    </a:ext>
                  </a:extLst>
                </p:cNvPr>
                <p:cNvSpPr>
                  <a:spLocks noChangeArrowheads="1"/>
                </p:cNvSpPr>
                <p:nvPr/>
              </p:nvSpPr>
              <p:spPr bwMode="auto">
                <a:xfrm>
                  <a:off x="2918527" y="2079104"/>
                  <a:ext cx="3048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sp>
              <p:nvSpPr>
                <p:cNvPr id="139" name="Rectangle 9">
                  <a:extLst>
                    <a:ext uri="{FF2B5EF4-FFF2-40B4-BE49-F238E27FC236}">
                      <a16:creationId xmlns:a16="http://schemas.microsoft.com/office/drawing/2014/main" id="{0FCC4D0C-3F72-2D51-1B3C-95F431B87FF2}"/>
                    </a:ext>
                  </a:extLst>
                </p:cNvPr>
                <p:cNvSpPr>
                  <a:spLocks noChangeArrowheads="1"/>
                </p:cNvSpPr>
                <p:nvPr/>
              </p:nvSpPr>
              <p:spPr bwMode="auto">
                <a:xfrm>
                  <a:off x="1546927" y="2557064"/>
                  <a:ext cx="1370012"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n2</a:t>
                  </a:r>
                </a:p>
              </p:txBody>
            </p:sp>
            <p:sp>
              <p:nvSpPr>
                <p:cNvPr id="140" name="Rectangle 10">
                  <a:extLst>
                    <a:ext uri="{FF2B5EF4-FFF2-40B4-BE49-F238E27FC236}">
                      <a16:creationId xmlns:a16="http://schemas.microsoft.com/office/drawing/2014/main" id="{1C532284-A6BC-EE55-6DEE-AF814B6CCF54}"/>
                    </a:ext>
                  </a:extLst>
                </p:cNvPr>
                <p:cNvSpPr>
                  <a:spLocks noChangeArrowheads="1"/>
                </p:cNvSpPr>
                <p:nvPr/>
              </p:nvSpPr>
              <p:spPr bwMode="auto">
                <a:xfrm>
                  <a:off x="2916939" y="2551849"/>
                  <a:ext cx="3048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grpSp>
          <p:grpSp>
            <p:nvGrpSpPr>
              <p:cNvPr id="130" name="Group 129">
                <a:extLst>
                  <a:ext uri="{FF2B5EF4-FFF2-40B4-BE49-F238E27FC236}">
                    <a16:creationId xmlns:a16="http://schemas.microsoft.com/office/drawing/2014/main" id="{83F9C49B-5DA3-AB1C-8150-7A5A132371B1}"/>
                  </a:ext>
                </a:extLst>
              </p:cNvPr>
              <p:cNvGrpSpPr/>
              <p:nvPr/>
            </p:nvGrpSpPr>
            <p:grpSpPr>
              <a:xfrm>
                <a:off x="732954" y="3496292"/>
                <a:ext cx="1303020" cy="710558"/>
                <a:chOff x="1546927" y="2079104"/>
                <a:chExt cx="1676400" cy="710558"/>
              </a:xfrm>
            </p:grpSpPr>
            <p:sp>
              <p:nvSpPr>
                <p:cNvPr id="131" name="Rectangle 3">
                  <a:extLst>
                    <a:ext uri="{FF2B5EF4-FFF2-40B4-BE49-F238E27FC236}">
                      <a16:creationId xmlns:a16="http://schemas.microsoft.com/office/drawing/2014/main" id="{5CF43AD0-FDA7-6835-1FB5-D5BBF219F967}"/>
                    </a:ext>
                  </a:extLst>
                </p:cNvPr>
                <p:cNvSpPr>
                  <a:spLocks noChangeArrowheads="1"/>
                </p:cNvSpPr>
                <p:nvPr/>
              </p:nvSpPr>
              <p:spPr bwMode="auto">
                <a:xfrm>
                  <a:off x="1546927" y="2079104"/>
                  <a:ext cx="1370013"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n1</a:t>
                  </a:r>
                </a:p>
              </p:txBody>
            </p:sp>
            <p:sp>
              <p:nvSpPr>
                <p:cNvPr id="132" name="Rectangle 6">
                  <a:extLst>
                    <a:ext uri="{FF2B5EF4-FFF2-40B4-BE49-F238E27FC236}">
                      <a16:creationId xmlns:a16="http://schemas.microsoft.com/office/drawing/2014/main" id="{62C06842-9CA7-FC50-2921-676DB1EFC7FD}"/>
                    </a:ext>
                  </a:extLst>
                </p:cNvPr>
                <p:cNvSpPr>
                  <a:spLocks noChangeArrowheads="1"/>
                </p:cNvSpPr>
                <p:nvPr/>
              </p:nvSpPr>
              <p:spPr bwMode="auto">
                <a:xfrm>
                  <a:off x="1546927" y="2319251"/>
                  <a:ext cx="16764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133" name="Rectangle 8">
                  <a:extLst>
                    <a:ext uri="{FF2B5EF4-FFF2-40B4-BE49-F238E27FC236}">
                      <a16:creationId xmlns:a16="http://schemas.microsoft.com/office/drawing/2014/main" id="{6C6DEC55-8E00-EDED-E032-5D0CC4B91AE9}"/>
                    </a:ext>
                  </a:extLst>
                </p:cNvPr>
                <p:cNvSpPr>
                  <a:spLocks noChangeArrowheads="1"/>
                </p:cNvSpPr>
                <p:nvPr/>
              </p:nvSpPr>
              <p:spPr bwMode="auto">
                <a:xfrm>
                  <a:off x="2918527" y="2079104"/>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134" name="Rectangle 9">
                  <a:extLst>
                    <a:ext uri="{FF2B5EF4-FFF2-40B4-BE49-F238E27FC236}">
                      <a16:creationId xmlns:a16="http://schemas.microsoft.com/office/drawing/2014/main" id="{EAA501E8-3ADD-4FD6-4AA4-8E0F3AE41F72}"/>
                    </a:ext>
                  </a:extLst>
                </p:cNvPr>
                <p:cNvSpPr>
                  <a:spLocks noChangeArrowheads="1"/>
                </p:cNvSpPr>
                <p:nvPr/>
              </p:nvSpPr>
              <p:spPr bwMode="auto">
                <a:xfrm>
                  <a:off x="1546927" y="2557064"/>
                  <a:ext cx="1370012"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n1</a:t>
                  </a:r>
                </a:p>
              </p:txBody>
            </p:sp>
            <p:sp>
              <p:nvSpPr>
                <p:cNvPr id="135" name="Rectangle 10">
                  <a:extLst>
                    <a:ext uri="{FF2B5EF4-FFF2-40B4-BE49-F238E27FC236}">
                      <a16:creationId xmlns:a16="http://schemas.microsoft.com/office/drawing/2014/main" id="{97B50904-1B72-65AA-C7DD-49BA821D4331}"/>
                    </a:ext>
                  </a:extLst>
                </p:cNvPr>
                <p:cNvSpPr>
                  <a:spLocks noChangeArrowheads="1"/>
                </p:cNvSpPr>
                <p:nvPr/>
              </p:nvSpPr>
              <p:spPr bwMode="auto">
                <a:xfrm>
                  <a:off x="2916939" y="2551849"/>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grpSp>
        </p:grpSp>
        <p:sp>
          <p:nvSpPr>
            <p:cNvPr id="125" name="Rectangle 124">
              <a:extLst>
                <a:ext uri="{FF2B5EF4-FFF2-40B4-BE49-F238E27FC236}">
                  <a16:creationId xmlns:a16="http://schemas.microsoft.com/office/drawing/2014/main" id="{F0F53EBF-FA10-E3D7-083B-418DE8E8F826}"/>
                </a:ext>
              </a:extLst>
            </p:cNvPr>
            <p:cNvSpPr/>
            <p:nvPr/>
          </p:nvSpPr>
          <p:spPr>
            <a:xfrm>
              <a:off x="-793653" y="2069055"/>
              <a:ext cx="1301786" cy="705343"/>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a:extLst>
                <a:ext uri="{FF2B5EF4-FFF2-40B4-BE49-F238E27FC236}">
                  <a16:creationId xmlns:a16="http://schemas.microsoft.com/office/drawing/2014/main" id="{F08C1B68-86FA-0DDF-1C7A-5ACAB8B633DB}"/>
                </a:ext>
              </a:extLst>
            </p:cNvPr>
            <p:cNvSpPr/>
            <p:nvPr/>
          </p:nvSpPr>
          <p:spPr>
            <a:xfrm>
              <a:off x="-793653" y="2778043"/>
              <a:ext cx="1301786" cy="724690"/>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a:extLst>
                <a:ext uri="{FF2B5EF4-FFF2-40B4-BE49-F238E27FC236}">
                  <a16:creationId xmlns:a16="http://schemas.microsoft.com/office/drawing/2014/main" id="{230FD288-7A64-FBD7-BD36-BE10C12ECFAC}"/>
                </a:ext>
              </a:extLst>
            </p:cNvPr>
            <p:cNvSpPr/>
            <p:nvPr/>
          </p:nvSpPr>
          <p:spPr>
            <a:xfrm>
              <a:off x="-793653" y="3498102"/>
              <a:ext cx="1301786" cy="705343"/>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6" name="Group 145">
            <a:extLst>
              <a:ext uri="{FF2B5EF4-FFF2-40B4-BE49-F238E27FC236}">
                <a16:creationId xmlns:a16="http://schemas.microsoft.com/office/drawing/2014/main" id="{EA73B35D-89C3-AD82-0A56-19F9245EEAC7}"/>
              </a:ext>
            </a:extLst>
          </p:cNvPr>
          <p:cNvGrpSpPr/>
          <p:nvPr/>
        </p:nvGrpSpPr>
        <p:grpSpPr>
          <a:xfrm>
            <a:off x="6910377" y="2092213"/>
            <a:ext cx="1304440" cy="2149451"/>
            <a:chOff x="-793653" y="2069055"/>
            <a:chExt cx="1304440" cy="2149451"/>
          </a:xfrm>
        </p:grpSpPr>
        <p:grpSp>
          <p:nvGrpSpPr>
            <p:cNvPr id="147" name="Group 146">
              <a:extLst>
                <a:ext uri="{FF2B5EF4-FFF2-40B4-BE49-F238E27FC236}">
                  <a16:creationId xmlns:a16="http://schemas.microsoft.com/office/drawing/2014/main" id="{2874D9D4-E320-3019-55F5-8BA134640109}"/>
                </a:ext>
              </a:extLst>
            </p:cNvPr>
            <p:cNvGrpSpPr/>
            <p:nvPr/>
          </p:nvGrpSpPr>
          <p:grpSpPr>
            <a:xfrm>
              <a:off x="-793653" y="2069056"/>
              <a:ext cx="1304440" cy="2149450"/>
              <a:chOff x="732954" y="2057400"/>
              <a:chExt cx="1304440" cy="2149450"/>
            </a:xfrm>
          </p:grpSpPr>
          <p:grpSp>
            <p:nvGrpSpPr>
              <p:cNvPr id="151" name="Group 150">
                <a:extLst>
                  <a:ext uri="{FF2B5EF4-FFF2-40B4-BE49-F238E27FC236}">
                    <a16:creationId xmlns:a16="http://schemas.microsoft.com/office/drawing/2014/main" id="{83C1FAD7-B9C7-164A-459F-1EE13D078E91}"/>
                  </a:ext>
                </a:extLst>
              </p:cNvPr>
              <p:cNvGrpSpPr/>
              <p:nvPr/>
            </p:nvGrpSpPr>
            <p:grpSpPr>
              <a:xfrm>
                <a:off x="734374" y="2057400"/>
                <a:ext cx="1303020" cy="710558"/>
                <a:chOff x="1546927" y="2079104"/>
                <a:chExt cx="1676400" cy="710558"/>
              </a:xfrm>
            </p:grpSpPr>
            <p:sp>
              <p:nvSpPr>
                <p:cNvPr id="164" name="Rectangle 3">
                  <a:extLst>
                    <a:ext uri="{FF2B5EF4-FFF2-40B4-BE49-F238E27FC236}">
                      <a16:creationId xmlns:a16="http://schemas.microsoft.com/office/drawing/2014/main" id="{7DB754C6-58AC-0F5C-62A0-5BEFDD0AB46E}"/>
                    </a:ext>
                  </a:extLst>
                </p:cNvPr>
                <p:cNvSpPr>
                  <a:spLocks noChangeArrowheads="1"/>
                </p:cNvSpPr>
                <p:nvPr/>
              </p:nvSpPr>
              <p:spPr bwMode="auto">
                <a:xfrm>
                  <a:off x="1546927" y="2079104"/>
                  <a:ext cx="1370013"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n3</a:t>
                  </a:r>
                </a:p>
              </p:txBody>
            </p:sp>
            <p:sp>
              <p:nvSpPr>
                <p:cNvPr id="165" name="Rectangle 6">
                  <a:extLst>
                    <a:ext uri="{FF2B5EF4-FFF2-40B4-BE49-F238E27FC236}">
                      <a16:creationId xmlns:a16="http://schemas.microsoft.com/office/drawing/2014/main" id="{872E09BD-D547-6C6C-24EE-2D6882D29A47}"/>
                    </a:ext>
                  </a:extLst>
                </p:cNvPr>
                <p:cNvSpPr>
                  <a:spLocks noChangeArrowheads="1"/>
                </p:cNvSpPr>
                <p:nvPr/>
              </p:nvSpPr>
              <p:spPr bwMode="auto">
                <a:xfrm>
                  <a:off x="1546927" y="2319251"/>
                  <a:ext cx="16764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166" name="Rectangle 8">
                  <a:extLst>
                    <a:ext uri="{FF2B5EF4-FFF2-40B4-BE49-F238E27FC236}">
                      <a16:creationId xmlns:a16="http://schemas.microsoft.com/office/drawing/2014/main" id="{9EA8D67C-FD15-FB32-6F76-2CF67B66F756}"/>
                    </a:ext>
                  </a:extLst>
                </p:cNvPr>
                <p:cNvSpPr>
                  <a:spLocks noChangeArrowheads="1"/>
                </p:cNvSpPr>
                <p:nvPr/>
              </p:nvSpPr>
              <p:spPr bwMode="auto">
                <a:xfrm>
                  <a:off x="2918527" y="2079104"/>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167" name="Rectangle 9">
                  <a:extLst>
                    <a:ext uri="{FF2B5EF4-FFF2-40B4-BE49-F238E27FC236}">
                      <a16:creationId xmlns:a16="http://schemas.microsoft.com/office/drawing/2014/main" id="{F9B96084-E308-A0A2-4252-DCEA9111DAAD}"/>
                    </a:ext>
                  </a:extLst>
                </p:cNvPr>
                <p:cNvSpPr>
                  <a:spLocks noChangeArrowheads="1"/>
                </p:cNvSpPr>
                <p:nvPr/>
              </p:nvSpPr>
              <p:spPr bwMode="auto">
                <a:xfrm>
                  <a:off x="1546927" y="2557064"/>
                  <a:ext cx="1370012"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n3</a:t>
                  </a:r>
                </a:p>
              </p:txBody>
            </p:sp>
            <p:sp>
              <p:nvSpPr>
                <p:cNvPr id="168" name="Rectangle 10">
                  <a:extLst>
                    <a:ext uri="{FF2B5EF4-FFF2-40B4-BE49-F238E27FC236}">
                      <a16:creationId xmlns:a16="http://schemas.microsoft.com/office/drawing/2014/main" id="{FBC3B7E9-6BB8-7807-4DBC-82399658144F}"/>
                    </a:ext>
                  </a:extLst>
                </p:cNvPr>
                <p:cNvSpPr>
                  <a:spLocks noChangeArrowheads="1"/>
                </p:cNvSpPr>
                <p:nvPr/>
              </p:nvSpPr>
              <p:spPr bwMode="auto">
                <a:xfrm>
                  <a:off x="2916939" y="2551849"/>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grpSp>
          <p:grpSp>
            <p:nvGrpSpPr>
              <p:cNvPr id="152" name="Group 151">
                <a:extLst>
                  <a:ext uri="{FF2B5EF4-FFF2-40B4-BE49-F238E27FC236}">
                    <a16:creationId xmlns:a16="http://schemas.microsoft.com/office/drawing/2014/main" id="{5AB17D37-BD8A-59B4-002D-41C7D1387CE9}"/>
                  </a:ext>
                </a:extLst>
              </p:cNvPr>
              <p:cNvGrpSpPr/>
              <p:nvPr/>
            </p:nvGrpSpPr>
            <p:grpSpPr>
              <a:xfrm>
                <a:off x="734374" y="2777459"/>
                <a:ext cx="1303020" cy="718592"/>
                <a:chOff x="1546927" y="2079104"/>
                <a:chExt cx="1676400" cy="718592"/>
              </a:xfrm>
            </p:grpSpPr>
            <p:sp>
              <p:nvSpPr>
                <p:cNvPr id="159" name="Rectangle 3">
                  <a:extLst>
                    <a:ext uri="{FF2B5EF4-FFF2-40B4-BE49-F238E27FC236}">
                      <a16:creationId xmlns:a16="http://schemas.microsoft.com/office/drawing/2014/main" id="{A9EC9BF6-DFD9-1694-DAA5-57FCAD859B0E}"/>
                    </a:ext>
                  </a:extLst>
                </p:cNvPr>
                <p:cNvSpPr>
                  <a:spLocks noChangeArrowheads="1"/>
                </p:cNvSpPr>
                <p:nvPr/>
              </p:nvSpPr>
              <p:spPr bwMode="auto">
                <a:xfrm>
                  <a:off x="1546927" y="2079104"/>
                  <a:ext cx="1370013"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n1+n2</a:t>
                  </a:r>
                </a:p>
              </p:txBody>
            </p:sp>
            <p:sp>
              <p:nvSpPr>
                <p:cNvPr id="160" name="Rectangle 6">
                  <a:extLst>
                    <a:ext uri="{FF2B5EF4-FFF2-40B4-BE49-F238E27FC236}">
                      <a16:creationId xmlns:a16="http://schemas.microsoft.com/office/drawing/2014/main" id="{76D43C9D-29B2-C2FD-A1DB-B7A65F369776}"/>
                    </a:ext>
                  </a:extLst>
                </p:cNvPr>
                <p:cNvSpPr>
                  <a:spLocks noChangeArrowheads="1"/>
                </p:cNvSpPr>
                <p:nvPr/>
              </p:nvSpPr>
              <p:spPr bwMode="auto">
                <a:xfrm>
                  <a:off x="1546927" y="2319251"/>
                  <a:ext cx="16764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161" name="Rectangle 8">
                  <a:extLst>
                    <a:ext uri="{FF2B5EF4-FFF2-40B4-BE49-F238E27FC236}">
                      <a16:creationId xmlns:a16="http://schemas.microsoft.com/office/drawing/2014/main" id="{4686856C-9360-082C-DD62-87A81AFF3D04}"/>
                    </a:ext>
                  </a:extLst>
                </p:cNvPr>
                <p:cNvSpPr>
                  <a:spLocks noChangeArrowheads="1"/>
                </p:cNvSpPr>
                <p:nvPr/>
              </p:nvSpPr>
              <p:spPr bwMode="auto">
                <a:xfrm>
                  <a:off x="2918527" y="2079104"/>
                  <a:ext cx="3048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sp>
              <p:nvSpPr>
                <p:cNvPr id="162" name="Rectangle 9">
                  <a:extLst>
                    <a:ext uri="{FF2B5EF4-FFF2-40B4-BE49-F238E27FC236}">
                      <a16:creationId xmlns:a16="http://schemas.microsoft.com/office/drawing/2014/main" id="{B8C7A15D-29E0-F013-FD94-24575B894735}"/>
                    </a:ext>
                  </a:extLst>
                </p:cNvPr>
                <p:cNvSpPr>
                  <a:spLocks noChangeArrowheads="1"/>
                </p:cNvSpPr>
                <p:nvPr/>
              </p:nvSpPr>
              <p:spPr bwMode="auto">
                <a:xfrm>
                  <a:off x="1546927" y="2557064"/>
                  <a:ext cx="1370012"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n2</a:t>
                  </a:r>
                </a:p>
              </p:txBody>
            </p:sp>
            <p:sp>
              <p:nvSpPr>
                <p:cNvPr id="163" name="Rectangle 10">
                  <a:extLst>
                    <a:ext uri="{FF2B5EF4-FFF2-40B4-BE49-F238E27FC236}">
                      <a16:creationId xmlns:a16="http://schemas.microsoft.com/office/drawing/2014/main" id="{C12CF6F6-5390-8A96-7BFA-9B5EA2915FDA}"/>
                    </a:ext>
                  </a:extLst>
                </p:cNvPr>
                <p:cNvSpPr>
                  <a:spLocks noChangeArrowheads="1"/>
                </p:cNvSpPr>
                <p:nvPr/>
              </p:nvSpPr>
              <p:spPr bwMode="auto">
                <a:xfrm>
                  <a:off x="2930454" y="2561454"/>
                  <a:ext cx="273499" cy="236242"/>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grpSp>
          <p:grpSp>
            <p:nvGrpSpPr>
              <p:cNvPr id="153" name="Group 152">
                <a:extLst>
                  <a:ext uri="{FF2B5EF4-FFF2-40B4-BE49-F238E27FC236}">
                    <a16:creationId xmlns:a16="http://schemas.microsoft.com/office/drawing/2014/main" id="{E0CE5980-51AE-D440-4D3C-FEFFE467B266}"/>
                  </a:ext>
                </a:extLst>
              </p:cNvPr>
              <p:cNvGrpSpPr/>
              <p:nvPr/>
            </p:nvGrpSpPr>
            <p:grpSpPr>
              <a:xfrm>
                <a:off x="732954" y="3496292"/>
                <a:ext cx="1303020" cy="710558"/>
                <a:chOff x="1546927" y="2079104"/>
                <a:chExt cx="1676400" cy="710558"/>
              </a:xfrm>
            </p:grpSpPr>
            <p:sp>
              <p:nvSpPr>
                <p:cNvPr id="154" name="Rectangle 3">
                  <a:extLst>
                    <a:ext uri="{FF2B5EF4-FFF2-40B4-BE49-F238E27FC236}">
                      <a16:creationId xmlns:a16="http://schemas.microsoft.com/office/drawing/2014/main" id="{7B92957B-6AB1-29DF-F565-DBF1C423B845}"/>
                    </a:ext>
                  </a:extLst>
                </p:cNvPr>
                <p:cNvSpPr>
                  <a:spLocks noChangeArrowheads="1"/>
                </p:cNvSpPr>
                <p:nvPr/>
              </p:nvSpPr>
              <p:spPr bwMode="auto">
                <a:xfrm>
                  <a:off x="1546927" y="2079104"/>
                  <a:ext cx="1370013"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n1</a:t>
                  </a:r>
                </a:p>
              </p:txBody>
            </p:sp>
            <p:sp>
              <p:nvSpPr>
                <p:cNvPr id="155" name="Rectangle 6">
                  <a:extLst>
                    <a:ext uri="{FF2B5EF4-FFF2-40B4-BE49-F238E27FC236}">
                      <a16:creationId xmlns:a16="http://schemas.microsoft.com/office/drawing/2014/main" id="{2AA5F322-8B72-803A-CF24-E391175EC25D}"/>
                    </a:ext>
                  </a:extLst>
                </p:cNvPr>
                <p:cNvSpPr>
                  <a:spLocks noChangeArrowheads="1"/>
                </p:cNvSpPr>
                <p:nvPr/>
              </p:nvSpPr>
              <p:spPr bwMode="auto">
                <a:xfrm>
                  <a:off x="1546927" y="2319251"/>
                  <a:ext cx="16764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156" name="Rectangle 8">
                  <a:extLst>
                    <a:ext uri="{FF2B5EF4-FFF2-40B4-BE49-F238E27FC236}">
                      <a16:creationId xmlns:a16="http://schemas.microsoft.com/office/drawing/2014/main" id="{8CCB74F2-6047-794F-42DB-E04107CB2A5D}"/>
                    </a:ext>
                  </a:extLst>
                </p:cNvPr>
                <p:cNvSpPr>
                  <a:spLocks noChangeArrowheads="1"/>
                </p:cNvSpPr>
                <p:nvPr/>
              </p:nvSpPr>
              <p:spPr bwMode="auto">
                <a:xfrm>
                  <a:off x="2918527" y="2079104"/>
                  <a:ext cx="3048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sp>
              <p:nvSpPr>
                <p:cNvPr id="157" name="Rectangle 9">
                  <a:extLst>
                    <a:ext uri="{FF2B5EF4-FFF2-40B4-BE49-F238E27FC236}">
                      <a16:creationId xmlns:a16="http://schemas.microsoft.com/office/drawing/2014/main" id="{73FFDE18-9B64-3A2C-9D47-383403531F00}"/>
                    </a:ext>
                  </a:extLst>
                </p:cNvPr>
                <p:cNvSpPr>
                  <a:spLocks noChangeArrowheads="1"/>
                </p:cNvSpPr>
                <p:nvPr/>
              </p:nvSpPr>
              <p:spPr bwMode="auto">
                <a:xfrm>
                  <a:off x="1546927" y="2557064"/>
                  <a:ext cx="1370012"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n1+n2</a:t>
                  </a:r>
                </a:p>
              </p:txBody>
            </p:sp>
            <p:sp>
              <p:nvSpPr>
                <p:cNvPr id="158" name="Rectangle 10">
                  <a:extLst>
                    <a:ext uri="{FF2B5EF4-FFF2-40B4-BE49-F238E27FC236}">
                      <a16:creationId xmlns:a16="http://schemas.microsoft.com/office/drawing/2014/main" id="{5D83D815-1EAA-987B-3D66-93503D644BBB}"/>
                    </a:ext>
                  </a:extLst>
                </p:cNvPr>
                <p:cNvSpPr>
                  <a:spLocks noChangeArrowheads="1"/>
                </p:cNvSpPr>
                <p:nvPr/>
              </p:nvSpPr>
              <p:spPr bwMode="auto">
                <a:xfrm>
                  <a:off x="2916939" y="2551849"/>
                  <a:ext cx="3048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grpSp>
        </p:grpSp>
        <p:sp>
          <p:nvSpPr>
            <p:cNvPr id="148" name="Rectangle 147">
              <a:extLst>
                <a:ext uri="{FF2B5EF4-FFF2-40B4-BE49-F238E27FC236}">
                  <a16:creationId xmlns:a16="http://schemas.microsoft.com/office/drawing/2014/main" id="{C2D844F1-1BED-1241-5EA7-F4E711E32269}"/>
                </a:ext>
              </a:extLst>
            </p:cNvPr>
            <p:cNvSpPr/>
            <p:nvPr/>
          </p:nvSpPr>
          <p:spPr>
            <a:xfrm>
              <a:off x="-793653" y="2069055"/>
              <a:ext cx="1301786" cy="705343"/>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B9E6C928-E601-B2D0-A5E6-424B543888AE}"/>
                </a:ext>
              </a:extLst>
            </p:cNvPr>
            <p:cNvSpPr/>
            <p:nvPr/>
          </p:nvSpPr>
          <p:spPr>
            <a:xfrm>
              <a:off x="-793653" y="2774398"/>
              <a:ext cx="1301786" cy="1429047"/>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9" name="Group 168">
            <a:extLst>
              <a:ext uri="{FF2B5EF4-FFF2-40B4-BE49-F238E27FC236}">
                <a16:creationId xmlns:a16="http://schemas.microsoft.com/office/drawing/2014/main" id="{0395CD30-5A73-6C74-E5C3-9F59D7229D14}"/>
              </a:ext>
            </a:extLst>
          </p:cNvPr>
          <p:cNvGrpSpPr/>
          <p:nvPr/>
        </p:nvGrpSpPr>
        <p:grpSpPr>
          <a:xfrm>
            <a:off x="2796976" y="4708355"/>
            <a:ext cx="1304440" cy="2162388"/>
            <a:chOff x="-793653" y="2056118"/>
            <a:chExt cx="1304440" cy="2162388"/>
          </a:xfrm>
        </p:grpSpPr>
        <p:grpSp>
          <p:nvGrpSpPr>
            <p:cNvPr id="170" name="Group 169">
              <a:extLst>
                <a:ext uri="{FF2B5EF4-FFF2-40B4-BE49-F238E27FC236}">
                  <a16:creationId xmlns:a16="http://schemas.microsoft.com/office/drawing/2014/main" id="{62E753DB-A095-F30A-1F08-1888B443F3D6}"/>
                </a:ext>
              </a:extLst>
            </p:cNvPr>
            <p:cNvGrpSpPr/>
            <p:nvPr/>
          </p:nvGrpSpPr>
          <p:grpSpPr>
            <a:xfrm>
              <a:off x="-793653" y="2069056"/>
              <a:ext cx="1304440" cy="2149450"/>
              <a:chOff x="732954" y="2057400"/>
              <a:chExt cx="1304440" cy="2149450"/>
            </a:xfrm>
          </p:grpSpPr>
          <p:grpSp>
            <p:nvGrpSpPr>
              <p:cNvPr id="174" name="Group 173">
                <a:extLst>
                  <a:ext uri="{FF2B5EF4-FFF2-40B4-BE49-F238E27FC236}">
                    <a16:creationId xmlns:a16="http://schemas.microsoft.com/office/drawing/2014/main" id="{32540D8A-A07D-5322-CE3B-876914497E86}"/>
                  </a:ext>
                </a:extLst>
              </p:cNvPr>
              <p:cNvGrpSpPr/>
              <p:nvPr/>
            </p:nvGrpSpPr>
            <p:grpSpPr>
              <a:xfrm>
                <a:off x="734374" y="2057400"/>
                <a:ext cx="1303020" cy="710558"/>
                <a:chOff x="1546927" y="2079104"/>
                <a:chExt cx="1676400" cy="710558"/>
              </a:xfrm>
            </p:grpSpPr>
            <p:sp>
              <p:nvSpPr>
                <p:cNvPr id="187" name="Rectangle 3">
                  <a:extLst>
                    <a:ext uri="{FF2B5EF4-FFF2-40B4-BE49-F238E27FC236}">
                      <a16:creationId xmlns:a16="http://schemas.microsoft.com/office/drawing/2014/main" id="{E75149D0-9860-62D9-B7EB-6B644848B351}"/>
                    </a:ext>
                  </a:extLst>
                </p:cNvPr>
                <p:cNvSpPr>
                  <a:spLocks noChangeArrowheads="1"/>
                </p:cNvSpPr>
                <p:nvPr/>
              </p:nvSpPr>
              <p:spPr bwMode="auto">
                <a:xfrm>
                  <a:off x="1546927" y="2079104"/>
                  <a:ext cx="1370013"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n2+n3</a:t>
                  </a:r>
                </a:p>
              </p:txBody>
            </p:sp>
            <p:sp>
              <p:nvSpPr>
                <p:cNvPr id="188" name="Rectangle 6">
                  <a:extLst>
                    <a:ext uri="{FF2B5EF4-FFF2-40B4-BE49-F238E27FC236}">
                      <a16:creationId xmlns:a16="http://schemas.microsoft.com/office/drawing/2014/main" id="{43834F54-0427-34E2-8901-3FDB05E4EDBF}"/>
                    </a:ext>
                  </a:extLst>
                </p:cNvPr>
                <p:cNvSpPr>
                  <a:spLocks noChangeArrowheads="1"/>
                </p:cNvSpPr>
                <p:nvPr/>
              </p:nvSpPr>
              <p:spPr bwMode="auto">
                <a:xfrm>
                  <a:off x="1546927" y="2319251"/>
                  <a:ext cx="16764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189" name="Rectangle 8">
                  <a:extLst>
                    <a:ext uri="{FF2B5EF4-FFF2-40B4-BE49-F238E27FC236}">
                      <a16:creationId xmlns:a16="http://schemas.microsoft.com/office/drawing/2014/main" id="{C6FD52B6-1842-C947-A993-8C12F7150E03}"/>
                    </a:ext>
                  </a:extLst>
                </p:cNvPr>
                <p:cNvSpPr>
                  <a:spLocks noChangeArrowheads="1"/>
                </p:cNvSpPr>
                <p:nvPr/>
              </p:nvSpPr>
              <p:spPr bwMode="auto">
                <a:xfrm>
                  <a:off x="2918527" y="2079104"/>
                  <a:ext cx="3048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sp>
              <p:nvSpPr>
                <p:cNvPr id="190" name="Rectangle 9">
                  <a:extLst>
                    <a:ext uri="{FF2B5EF4-FFF2-40B4-BE49-F238E27FC236}">
                      <a16:creationId xmlns:a16="http://schemas.microsoft.com/office/drawing/2014/main" id="{9A04E91C-F619-14CC-B0CA-52D01E9A3131}"/>
                    </a:ext>
                  </a:extLst>
                </p:cNvPr>
                <p:cNvSpPr>
                  <a:spLocks noChangeArrowheads="1"/>
                </p:cNvSpPr>
                <p:nvPr/>
              </p:nvSpPr>
              <p:spPr bwMode="auto">
                <a:xfrm>
                  <a:off x="1546927" y="2557064"/>
                  <a:ext cx="1370012"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n3</a:t>
                  </a:r>
                </a:p>
              </p:txBody>
            </p:sp>
            <p:sp>
              <p:nvSpPr>
                <p:cNvPr id="191" name="Rectangle 10">
                  <a:extLst>
                    <a:ext uri="{FF2B5EF4-FFF2-40B4-BE49-F238E27FC236}">
                      <a16:creationId xmlns:a16="http://schemas.microsoft.com/office/drawing/2014/main" id="{A0B44D4D-9B7D-3F3C-C854-544F66B37BCC}"/>
                    </a:ext>
                  </a:extLst>
                </p:cNvPr>
                <p:cNvSpPr>
                  <a:spLocks noChangeArrowheads="1"/>
                </p:cNvSpPr>
                <p:nvPr/>
              </p:nvSpPr>
              <p:spPr bwMode="auto">
                <a:xfrm>
                  <a:off x="2916939" y="2551849"/>
                  <a:ext cx="3048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grpSp>
          <p:grpSp>
            <p:nvGrpSpPr>
              <p:cNvPr id="175" name="Group 174">
                <a:extLst>
                  <a:ext uri="{FF2B5EF4-FFF2-40B4-BE49-F238E27FC236}">
                    <a16:creationId xmlns:a16="http://schemas.microsoft.com/office/drawing/2014/main" id="{04DB6DF5-3A45-5660-6CF2-68F00BEE6F13}"/>
                  </a:ext>
                </a:extLst>
              </p:cNvPr>
              <p:cNvGrpSpPr/>
              <p:nvPr/>
            </p:nvGrpSpPr>
            <p:grpSpPr>
              <a:xfrm>
                <a:off x="734374" y="2777459"/>
                <a:ext cx="1303020" cy="710558"/>
                <a:chOff x="1546927" y="2079104"/>
                <a:chExt cx="1676400" cy="710558"/>
              </a:xfrm>
            </p:grpSpPr>
            <p:sp>
              <p:nvSpPr>
                <p:cNvPr id="182" name="Rectangle 3">
                  <a:extLst>
                    <a:ext uri="{FF2B5EF4-FFF2-40B4-BE49-F238E27FC236}">
                      <a16:creationId xmlns:a16="http://schemas.microsoft.com/office/drawing/2014/main" id="{DE75D29A-CF2F-1E77-A9F6-B8F5185CC033}"/>
                    </a:ext>
                  </a:extLst>
                </p:cNvPr>
                <p:cNvSpPr>
                  <a:spLocks noChangeArrowheads="1"/>
                </p:cNvSpPr>
                <p:nvPr/>
              </p:nvSpPr>
              <p:spPr bwMode="auto">
                <a:xfrm>
                  <a:off x="1546927" y="2079104"/>
                  <a:ext cx="1370013"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n2</a:t>
                  </a:r>
                </a:p>
              </p:txBody>
            </p:sp>
            <p:sp>
              <p:nvSpPr>
                <p:cNvPr id="183" name="Rectangle 6">
                  <a:extLst>
                    <a:ext uri="{FF2B5EF4-FFF2-40B4-BE49-F238E27FC236}">
                      <a16:creationId xmlns:a16="http://schemas.microsoft.com/office/drawing/2014/main" id="{B1C5EAE9-C466-6475-C8F5-84AED25DF8F9}"/>
                    </a:ext>
                  </a:extLst>
                </p:cNvPr>
                <p:cNvSpPr>
                  <a:spLocks noChangeArrowheads="1"/>
                </p:cNvSpPr>
                <p:nvPr/>
              </p:nvSpPr>
              <p:spPr bwMode="auto">
                <a:xfrm>
                  <a:off x="1546927" y="2319251"/>
                  <a:ext cx="16764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184" name="Rectangle 8">
                  <a:extLst>
                    <a:ext uri="{FF2B5EF4-FFF2-40B4-BE49-F238E27FC236}">
                      <a16:creationId xmlns:a16="http://schemas.microsoft.com/office/drawing/2014/main" id="{B1400081-B56F-DD2E-E16D-AC955B6FF540}"/>
                    </a:ext>
                  </a:extLst>
                </p:cNvPr>
                <p:cNvSpPr>
                  <a:spLocks noChangeArrowheads="1"/>
                </p:cNvSpPr>
                <p:nvPr/>
              </p:nvSpPr>
              <p:spPr bwMode="auto">
                <a:xfrm>
                  <a:off x="2918527" y="2079104"/>
                  <a:ext cx="3048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185" name="Rectangle 9">
                  <a:extLst>
                    <a:ext uri="{FF2B5EF4-FFF2-40B4-BE49-F238E27FC236}">
                      <a16:creationId xmlns:a16="http://schemas.microsoft.com/office/drawing/2014/main" id="{61B0934B-B4F9-B5B1-96E1-1B17EC78F5D6}"/>
                    </a:ext>
                  </a:extLst>
                </p:cNvPr>
                <p:cNvSpPr>
                  <a:spLocks noChangeArrowheads="1"/>
                </p:cNvSpPr>
                <p:nvPr/>
              </p:nvSpPr>
              <p:spPr bwMode="auto">
                <a:xfrm>
                  <a:off x="1546927" y="2557064"/>
                  <a:ext cx="1370012"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n2+n3</a:t>
                  </a:r>
                </a:p>
              </p:txBody>
            </p:sp>
            <p:sp>
              <p:nvSpPr>
                <p:cNvPr id="186" name="Rectangle 10">
                  <a:extLst>
                    <a:ext uri="{FF2B5EF4-FFF2-40B4-BE49-F238E27FC236}">
                      <a16:creationId xmlns:a16="http://schemas.microsoft.com/office/drawing/2014/main" id="{A2CCBC95-C6BB-9963-402B-FC5ECFBFF545}"/>
                    </a:ext>
                  </a:extLst>
                </p:cNvPr>
                <p:cNvSpPr>
                  <a:spLocks noChangeArrowheads="1"/>
                </p:cNvSpPr>
                <p:nvPr/>
              </p:nvSpPr>
              <p:spPr bwMode="auto">
                <a:xfrm>
                  <a:off x="2916939" y="2551849"/>
                  <a:ext cx="3048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grpSp>
          <p:grpSp>
            <p:nvGrpSpPr>
              <p:cNvPr id="176" name="Group 175">
                <a:extLst>
                  <a:ext uri="{FF2B5EF4-FFF2-40B4-BE49-F238E27FC236}">
                    <a16:creationId xmlns:a16="http://schemas.microsoft.com/office/drawing/2014/main" id="{FB2B8F81-9402-20ED-05BA-E5C76692D204}"/>
                  </a:ext>
                </a:extLst>
              </p:cNvPr>
              <p:cNvGrpSpPr/>
              <p:nvPr/>
            </p:nvGrpSpPr>
            <p:grpSpPr>
              <a:xfrm>
                <a:off x="732954" y="3496292"/>
                <a:ext cx="1303020" cy="710558"/>
                <a:chOff x="1546927" y="2079104"/>
                <a:chExt cx="1676400" cy="710558"/>
              </a:xfrm>
            </p:grpSpPr>
            <p:sp>
              <p:nvSpPr>
                <p:cNvPr id="177" name="Rectangle 3">
                  <a:extLst>
                    <a:ext uri="{FF2B5EF4-FFF2-40B4-BE49-F238E27FC236}">
                      <a16:creationId xmlns:a16="http://schemas.microsoft.com/office/drawing/2014/main" id="{18A3E41C-D639-1FF0-A854-4386D7142531}"/>
                    </a:ext>
                  </a:extLst>
                </p:cNvPr>
                <p:cNvSpPr>
                  <a:spLocks noChangeArrowheads="1"/>
                </p:cNvSpPr>
                <p:nvPr/>
              </p:nvSpPr>
              <p:spPr bwMode="auto">
                <a:xfrm>
                  <a:off x="1546927" y="2079104"/>
                  <a:ext cx="1370013"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n1</a:t>
                  </a:r>
                </a:p>
              </p:txBody>
            </p:sp>
            <p:sp>
              <p:nvSpPr>
                <p:cNvPr id="178" name="Rectangle 6">
                  <a:extLst>
                    <a:ext uri="{FF2B5EF4-FFF2-40B4-BE49-F238E27FC236}">
                      <a16:creationId xmlns:a16="http://schemas.microsoft.com/office/drawing/2014/main" id="{EE86397E-DC01-4282-3AA7-E69098D2AEF7}"/>
                    </a:ext>
                  </a:extLst>
                </p:cNvPr>
                <p:cNvSpPr>
                  <a:spLocks noChangeArrowheads="1"/>
                </p:cNvSpPr>
                <p:nvPr/>
              </p:nvSpPr>
              <p:spPr bwMode="auto">
                <a:xfrm>
                  <a:off x="1546927" y="2319251"/>
                  <a:ext cx="16764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179" name="Rectangle 8">
                  <a:extLst>
                    <a:ext uri="{FF2B5EF4-FFF2-40B4-BE49-F238E27FC236}">
                      <a16:creationId xmlns:a16="http://schemas.microsoft.com/office/drawing/2014/main" id="{4603A631-505A-D08A-26CB-FB13194447C1}"/>
                    </a:ext>
                  </a:extLst>
                </p:cNvPr>
                <p:cNvSpPr>
                  <a:spLocks noChangeArrowheads="1"/>
                </p:cNvSpPr>
                <p:nvPr/>
              </p:nvSpPr>
              <p:spPr bwMode="auto">
                <a:xfrm>
                  <a:off x="2918527" y="2079104"/>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180" name="Rectangle 9">
                  <a:extLst>
                    <a:ext uri="{FF2B5EF4-FFF2-40B4-BE49-F238E27FC236}">
                      <a16:creationId xmlns:a16="http://schemas.microsoft.com/office/drawing/2014/main" id="{80523540-1115-18F6-A351-920319953DF5}"/>
                    </a:ext>
                  </a:extLst>
                </p:cNvPr>
                <p:cNvSpPr>
                  <a:spLocks noChangeArrowheads="1"/>
                </p:cNvSpPr>
                <p:nvPr/>
              </p:nvSpPr>
              <p:spPr bwMode="auto">
                <a:xfrm>
                  <a:off x="1546927" y="2557064"/>
                  <a:ext cx="1370012"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n1</a:t>
                  </a:r>
                </a:p>
              </p:txBody>
            </p:sp>
            <p:sp>
              <p:nvSpPr>
                <p:cNvPr id="181" name="Rectangle 10">
                  <a:extLst>
                    <a:ext uri="{FF2B5EF4-FFF2-40B4-BE49-F238E27FC236}">
                      <a16:creationId xmlns:a16="http://schemas.microsoft.com/office/drawing/2014/main" id="{D47EFD13-4AB8-7C9D-6E68-E2D3C3C6F504}"/>
                    </a:ext>
                  </a:extLst>
                </p:cNvPr>
                <p:cNvSpPr>
                  <a:spLocks noChangeArrowheads="1"/>
                </p:cNvSpPr>
                <p:nvPr/>
              </p:nvSpPr>
              <p:spPr bwMode="auto">
                <a:xfrm>
                  <a:off x="2916939" y="2551849"/>
                  <a:ext cx="304800" cy="232598"/>
                </a:xfrm>
                <a:prstGeom prst="rect">
                  <a:avLst/>
                </a:prstGeom>
                <a:solidFill>
                  <a:schemeClr val="bg1">
                    <a:lumMod val="85000"/>
                  </a:schemeClr>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grpSp>
        </p:grpSp>
        <p:sp>
          <p:nvSpPr>
            <p:cNvPr id="172" name="Rectangle 171">
              <a:extLst>
                <a:ext uri="{FF2B5EF4-FFF2-40B4-BE49-F238E27FC236}">
                  <a16:creationId xmlns:a16="http://schemas.microsoft.com/office/drawing/2014/main" id="{162A092A-0276-E794-7943-5A1B041629ED}"/>
                </a:ext>
              </a:extLst>
            </p:cNvPr>
            <p:cNvSpPr/>
            <p:nvPr/>
          </p:nvSpPr>
          <p:spPr>
            <a:xfrm>
              <a:off x="-793653" y="2056118"/>
              <a:ext cx="1301786" cy="1446615"/>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a:extLst>
                <a:ext uri="{FF2B5EF4-FFF2-40B4-BE49-F238E27FC236}">
                  <a16:creationId xmlns:a16="http://schemas.microsoft.com/office/drawing/2014/main" id="{0555B547-E806-115B-F368-288A0770E7E4}"/>
                </a:ext>
              </a:extLst>
            </p:cNvPr>
            <p:cNvSpPr/>
            <p:nvPr/>
          </p:nvSpPr>
          <p:spPr>
            <a:xfrm>
              <a:off x="-793653" y="3498102"/>
              <a:ext cx="1301786" cy="705343"/>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4" name="Group 193">
            <a:extLst>
              <a:ext uri="{FF2B5EF4-FFF2-40B4-BE49-F238E27FC236}">
                <a16:creationId xmlns:a16="http://schemas.microsoft.com/office/drawing/2014/main" id="{3D75FE8C-382B-5E15-4AF4-59834AEB2AA4}"/>
              </a:ext>
            </a:extLst>
          </p:cNvPr>
          <p:cNvGrpSpPr/>
          <p:nvPr/>
        </p:nvGrpSpPr>
        <p:grpSpPr>
          <a:xfrm>
            <a:off x="6907723" y="4676565"/>
            <a:ext cx="1304440" cy="2162388"/>
            <a:chOff x="-793653" y="2056118"/>
            <a:chExt cx="1304440" cy="2162388"/>
          </a:xfrm>
        </p:grpSpPr>
        <p:grpSp>
          <p:nvGrpSpPr>
            <p:cNvPr id="195" name="Group 194">
              <a:extLst>
                <a:ext uri="{FF2B5EF4-FFF2-40B4-BE49-F238E27FC236}">
                  <a16:creationId xmlns:a16="http://schemas.microsoft.com/office/drawing/2014/main" id="{AC99614C-C637-06CD-D5C4-85CD84484FE6}"/>
                </a:ext>
              </a:extLst>
            </p:cNvPr>
            <p:cNvGrpSpPr/>
            <p:nvPr/>
          </p:nvGrpSpPr>
          <p:grpSpPr>
            <a:xfrm>
              <a:off x="-793653" y="2069056"/>
              <a:ext cx="1304440" cy="2149450"/>
              <a:chOff x="732954" y="2057400"/>
              <a:chExt cx="1304440" cy="2149450"/>
            </a:xfrm>
          </p:grpSpPr>
          <p:grpSp>
            <p:nvGrpSpPr>
              <p:cNvPr id="198" name="Group 197">
                <a:extLst>
                  <a:ext uri="{FF2B5EF4-FFF2-40B4-BE49-F238E27FC236}">
                    <a16:creationId xmlns:a16="http://schemas.microsoft.com/office/drawing/2014/main" id="{3CACC61B-825A-822C-0212-A610DEA2BB8E}"/>
                  </a:ext>
                </a:extLst>
              </p:cNvPr>
              <p:cNvGrpSpPr/>
              <p:nvPr/>
            </p:nvGrpSpPr>
            <p:grpSpPr>
              <a:xfrm>
                <a:off x="734374" y="2057400"/>
                <a:ext cx="1303020" cy="724195"/>
                <a:chOff x="1546927" y="2079104"/>
                <a:chExt cx="1676400" cy="724195"/>
              </a:xfrm>
            </p:grpSpPr>
            <p:sp>
              <p:nvSpPr>
                <p:cNvPr id="211" name="Rectangle 3">
                  <a:extLst>
                    <a:ext uri="{FF2B5EF4-FFF2-40B4-BE49-F238E27FC236}">
                      <a16:creationId xmlns:a16="http://schemas.microsoft.com/office/drawing/2014/main" id="{36D87004-F3E2-6FF8-8241-12EBD21DAB5F}"/>
                    </a:ext>
                  </a:extLst>
                </p:cNvPr>
                <p:cNvSpPr>
                  <a:spLocks noChangeArrowheads="1"/>
                </p:cNvSpPr>
                <p:nvPr/>
              </p:nvSpPr>
              <p:spPr bwMode="auto">
                <a:xfrm>
                  <a:off x="1546927" y="2079104"/>
                  <a:ext cx="1370013"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n1+n2+n3</a:t>
                  </a:r>
                </a:p>
              </p:txBody>
            </p:sp>
            <p:sp>
              <p:nvSpPr>
                <p:cNvPr id="212" name="Rectangle 6">
                  <a:extLst>
                    <a:ext uri="{FF2B5EF4-FFF2-40B4-BE49-F238E27FC236}">
                      <a16:creationId xmlns:a16="http://schemas.microsoft.com/office/drawing/2014/main" id="{48D062D6-DF76-ED6B-905A-6C0AAF967198}"/>
                    </a:ext>
                  </a:extLst>
                </p:cNvPr>
                <p:cNvSpPr>
                  <a:spLocks noChangeArrowheads="1"/>
                </p:cNvSpPr>
                <p:nvPr/>
              </p:nvSpPr>
              <p:spPr bwMode="auto">
                <a:xfrm>
                  <a:off x="1546927" y="2319251"/>
                  <a:ext cx="16764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213" name="Rectangle 8">
                  <a:extLst>
                    <a:ext uri="{FF2B5EF4-FFF2-40B4-BE49-F238E27FC236}">
                      <a16:creationId xmlns:a16="http://schemas.microsoft.com/office/drawing/2014/main" id="{50544B87-94F8-CA4E-2E80-7BF972DCE0A6}"/>
                    </a:ext>
                  </a:extLst>
                </p:cNvPr>
                <p:cNvSpPr>
                  <a:spLocks noChangeArrowheads="1"/>
                </p:cNvSpPr>
                <p:nvPr/>
              </p:nvSpPr>
              <p:spPr bwMode="auto">
                <a:xfrm>
                  <a:off x="2918527" y="2079104"/>
                  <a:ext cx="3048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sp>
              <p:nvSpPr>
                <p:cNvPr id="214" name="Rectangle 9">
                  <a:extLst>
                    <a:ext uri="{FF2B5EF4-FFF2-40B4-BE49-F238E27FC236}">
                      <a16:creationId xmlns:a16="http://schemas.microsoft.com/office/drawing/2014/main" id="{28D485E2-4748-D818-CDDA-8E46BA3173B1}"/>
                    </a:ext>
                  </a:extLst>
                </p:cNvPr>
                <p:cNvSpPr>
                  <a:spLocks noChangeArrowheads="1"/>
                </p:cNvSpPr>
                <p:nvPr/>
              </p:nvSpPr>
              <p:spPr bwMode="auto">
                <a:xfrm>
                  <a:off x="1546927" y="2557064"/>
                  <a:ext cx="1370012"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n3</a:t>
                  </a:r>
                </a:p>
              </p:txBody>
            </p:sp>
            <p:sp>
              <p:nvSpPr>
                <p:cNvPr id="215" name="Rectangle 10">
                  <a:extLst>
                    <a:ext uri="{FF2B5EF4-FFF2-40B4-BE49-F238E27FC236}">
                      <a16:creationId xmlns:a16="http://schemas.microsoft.com/office/drawing/2014/main" id="{258AB51C-7CB0-CA70-C746-1327BEF8D34E}"/>
                    </a:ext>
                  </a:extLst>
                </p:cNvPr>
                <p:cNvSpPr>
                  <a:spLocks noChangeArrowheads="1"/>
                </p:cNvSpPr>
                <p:nvPr/>
              </p:nvSpPr>
              <p:spPr bwMode="auto">
                <a:xfrm>
                  <a:off x="2916939" y="2551849"/>
                  <a:ext cx="304800" cy="251450"/>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grpSp>
          <p:grpSp>
            <p:nvGrpSpPr>
              <p:cNvPr id="199" name="Group 198">
                <a:extLst>
                  <a:ext uri="{FF2B5EF4-FFF2-40B4-BE49-F238E27FC236}">
                    <a16:creationId xmlns:a16="http://schemas.microsoft.com/office/drawing/2014/main" id="{16986F0E-263F-534E-D895-F05D56C3BB7D}"/>
                  </a:ext>
                </a:extLst>
              </p:cNvPr>
              <p:cNvGrpSpPr/>
              <p:nvPr/>
            </p:nvGrpSpPr>
            <p:grpSpPr>
              <a:xfrm>
                <a:off x="734374" y="2777459"/>
                <a:ext cx="1303020" cy="710558"/>
                <a:chOff x="1546927" y="2079104"/>
                <a:chExt cx="1676400" cy="710558"/>
              </a:xfrm>
            </p:grpSpPr>
            <p:sp>
              <p:nvSpPr>
                <p:cNvPr id="206" name="Rectangle 3">
                  <a:extLst>
                    <a:ext uri="{FF2B5EF4-FFF2-40B4-BE49-F238E27FC236}">
                      <a16:creationId xmlns:a16="http://schemas.microsoft.com/office/drawing/2014/main" id="{79B5D5FE-2A02-46C7-DC37-BC7F0F13C8F8}"/>
                    </a:ext>
                  </a:extLst>
                </p:cNvPr>
                <p:cNvSpPr>
                  <a:spLocks noChangeArrowheads="1"/>
                </p:cNvSpPr>
                <p:nvPr/>
              </p:nvSpPr>
              <p:spPr bwMode="auto">
                <a:xfrm>
                  <a:off x="1546927" y="2079104"/>
                  <a:ext cx="1370013"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n2</a:t>
                  </a:r>
                </a:p>
              </p:txBody>
            </p:sp>
            <p:sp>
              <p:nvSpPr>
                <p:cNvPr id="207" name="Rectangle 6">
                  <a:extLst>
                    <a:ext uri="{FF2B5EF4-FFF2-40B4-BE49-F238E27FC236}">
                      <a16:creationId xmlns:a16="http://schemas.microsoft.com/office/drawing/2014/main" id="{C7D1750C-5997-72A6-FB34-598A5962439A}"/>
                    </a:ext>
                  </a:extLst>
                </p:cNvPr>
                <p:cNvSpPr>
                  <a:spLocks noChangeArrowheads="1"/>
                </p:cNvSpPr>
                <p:nvPr/>
              </p:nvSpPr>
              <p:spPr bwMode="auto">
                <a:xfrm>
                  <a:off x="1546927" y="2319251"/>
                  <a:ext cx="16764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208" name="Rectangle 8">
                  <a:extLst>
                    <a:ext uri="{FF2B5EF4-FFF2-40B4-BE49-F238E27FC236}">
                      <a16:creationId xmlns:a16="http://schemas.microsoft.com/office/drawing/2014/main" id="{F50096A5-FEED-2FBA-80B6-AC9F2DFFE7D4}"/>
                    </a:ext>
                  </a:extLst>
                </p:cNvPr>
                <p:cNvSpPr>
                  <a:spLocks noChangeArrowheads="1"/>
                </p:cNvSpPr>
                <p:nvPr/>
              </p:nvSpPr>
              <p:spPr bwMode="auto">
                <a:xfrm>
                  <a:off x="2918527" y="2079104"/>
                  <a:ext cx="3048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sp>
              <p:nvSpPr>
                <p:cNvPr id="209" name="Rectangle 9">
                  <a:extLst>
                    <a:ext uri="{FF2B5EF4-FFF2-40B4-BE49-F238E27FC236}">
                      <a16:creationId xmlns:a16="http://schemas.microsoft.com/office/drawing/2014/main" id="{1ACA927B-FC60-FAEC-E9ED-9B5600413E07}"/>
                    </a:ext>
                  </a:extLst>
                </p:cNvPr>
                <p:cNvSpPr>
                  <a:spLocks noChangeArrowheads="1"/>
                </p:cNvSpPr>
                <p:nvPr/>
              </p:nvSpPr>
              <p:spPr bwMode="auto">
                <a:xfrm>
                  <a:off x="1546927" y="2557064"/>
                  <a:ext cx="1370012"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n2</a:t>
                  </a:r>
                </a:p>
              </p:txBody>
            </p:sp>
            <p:sp>
              <p:nvSpPr>
                <p:cNvPr id="210" name="Rectangle 10">
                  <a:extLst>
                    <a:ext uri="{FF2B5EF4-FFF2-40B4-BE49-F238E27FC236}">
                      <a16:creationId xmlns:a16="http://schemas.microsoft.com/office/drawing/2014/main" id="{1BF7A24B-CC9E-F6E6-4A2F-68BD20EA55F2}"/>
                    </a:ext>
                  </a:extLst>
                </p:cNvPr>
                <p:cNvSpPr>
                  <a:spLocks noChangeArrowheads="1"/>
                </p:cNvSpPr>
                <p:nvPr/>
              </p:nvSpPr>
              <p:spPr bwMode="auto">
                <a:xfrm>
                  <a:off x="2916939" y="2551849"/>
                  <a:ext cx="3048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1</a:t>
                  </a:r>
                </a:p>
              </p:txBody>
            </p:sp>
          </p:grpSp>
          <p:grpSp>
            <p:nvGrpSpPr>
              <p:cNvPr id="200" name="Group 199">
                <a:extLst>
                  <a:ext uri="{FF2B5EF4-FFF2-40B4-BE49-F238E27FC236}">
                    <a16:creationId xmlns:a16="http://schemas.microsoft.com/office/drawing/2014/main" id="{93D693AA-0849-F161-2838-C3EFC3F9D1A0}"/>
                  </a:ext>
                </a:extLst>
              </p:cNvPr>
              <p:cNvGrpSpPr/>
              <p:nvPr/>
            </p:nvGrpSpPr>
            <p:grpSpPr>
              <a:xfrm>
                <a:off x="732954" y="3496292"/>
                <a:ext cx="1303020" cy="710558"/>
                <a:chOff x="1546927" y="2079104"/>
                <a:chExt cx="1676400" cy="710558"/>
              </a:xfrm>
            </p:grpSpPr>
            <p:sp>
              <p:nvSpPr>
                <p:cNvPr id="201" name="Rectangle 3">
                  <a:extLst>
                    <a:ext uri="{FF2B5EF4-FFF2-40B4-BE49-F238E27FC236}">
                      <a16:creationId xmlns:a16="http://schemas.microsoft.com/office/drawing/2014/main" id="{8C689215-A97D-B155-00B3-E6AB55CC1AD2}"/>
                    </a:ext>
                  </a:extLst>
                </p:cNvPr>
                <p:cNvSpPr>
                  <a:spLocks noChangeArrowheads="1"/>
                </p:cNvSpPr>
                <p:nvPr/>
              </p:nvSpPr>
              <p:spPr bwMode="auto">
                <a:xfrm>
                  <a:off x="1546927" y="2079104"/>
                  <a:ext cx="1370013"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n1</a:t>
                  </a:r>
                </a:p>
              </p:txBody>
            </p:sp>
            <p:sp>
              <p:nvSpPr>
                <p:cNvPr id="202" name="Rectangle 6">
                  <a:extLst>
                    <a:ext uri="{FF2B5EF4-FFF2-40B4-BE49-F238E27FC236}">
                      <a16:creationId xmlns:a16="http://schemas.microsoft.com/office/drawing/2014/main" id="{BD568CB7-A443-23D1-4D5C-30348A110CC3}"/>
                    </a:ext>
                  </a:extLst>
                </p:cNvPr>
                <p:cNvSpPr>
                  <a:spLocks noChangeArrowheads="1"/>
                </p:cNvSpPr>
                <p:nvPr/>
              </p:nvSpPr>
              <p:spPr bwMode="auto">
                <a:xfrm>
                  <a:off x="1546927" y="2319251"/>
                  <a:ext cx="16764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GB" sz="1600" b="1" dirty="0">
                    <a:latin typeface="Calibri" pitchFamily="34" charset="0"/>
                  </a:endParaRPr>
                </a:p>
              </p:txBody>
            </p:sp>
            <p:sp>
              <p:nvSpPr>
                <p:cNvPr id="203" name="Rectangle 8">
                  <a:extLst>
                    <a:ext uri="{FF2B5EF4-FFF2-40B4-BE49-F238E27FC236}">
                      <a16:creationId xmlns:a16="http://schemas.microsoft.com/office/drawing/2014/main" id="{C5D6A9FB-02BF-C091-8ACB-0EC176161C70}"/>
                    </a:ext>
                  </a:extLst>
                </p:cNvPr>
                <p:cNvSpPr>
                  <a:spLocks noChangeArrowheads="1"/>
                </p:cNvSpPr>
                <p:nvPr/>
              </p:nvSpPr>
              <p:spPr bwMode="auto">
                <a:xfrm>
                  <a:off x="2918527" y="2079104"/>
                  <a:ext cx="3048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sp>
              <p:nvSpPr>
                <p:cNvPr id="204" name="Rectangle 9">
                  <a:extLst>
                    <a:ext uri="{FF2B5EF4-FFF2-40B4-BE49-F238E27FC236}">
                      <a16:creationId xmlns:a16="http://schemas.microsoft.com/office/drawing/2014/main" id="{AE2E6F3D-8023-C54B-5BDE-B41CBF620B57}"/>
                    </a:ext>
                  </a:extLst>
                </p:cNvPr>
                <p:cNvSpPr>
                  <a:spLocks noChangeArrowheads="1"/>
                </p:cNvSpPr>
                <p:nvPr/>
              </p:nvSpPr>
              <p:spPr bwMode="auto">
                <a:xfrm>
                  <a:off x="1546927" y="2557064"/>
                  <a:ext cx="1370012"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n1+n2+n3</a:t>
                  </a:r>
                </a:p>
              </p:txBody>
            </p:sp>
            <p:sp>
              <p:nvSpPr>
                <p:cNvPr id="205" name="Rectangle 10">
                  <a:extLst>
                    <a:ext uri="{FF2B5EF4-FFF2-40B4-BE49-F238E27FC236}">
                      <a16:creationId xmlns:a16="http://schemas.microsoft.com/office/drawing/2014/main" id="{FDAEEBC7-BF0B-1945-915E-55C89CF85AC4}"/>
                    </a:ext>
                  </a:extLst>
                </p:cNvPr>
                <p:cNvSpPr>
                  <a:spLocks noChangeArrowheads="1"/>
                </p:cNvSpPr>
                <p:nvPr/>
              </p:nvSpPr>
              <p:spPr bwMode="auto">
                <a:xfrm>
                  <a:off x="2916939" y="2551849"/>
                  <a:ext cx="304800" cy="232598"/>
                </a:xfrm>
                <a:prstGeom prst="rect">
                  <a:avLst/>
                </a:prstGeom>
                <a:solidFill>
                  <a:schemeClr val="bg1"/>
                </a:solidFill>
                <a:ln w="12700">
                  <a:solidFill>
                    <a:schemeClr val="tx1"/>
                  </a:solidFill>
                  <a:miter lim="800000"/>
                  <a:headEnd/>
                  <a:tailEnd/>
                </a:ln>
                <a:effectLst/>
              </p:spPr>
              <p:txBody>
                <a:bodyPr wrap="none" lIns="90000" tIns="46800" rIns="90000" bIns="46800" anchor="ctr"/>
                <a:lstStyle/>
                <a:p>
                  <a:pPr algn="ctr">
                    <a:lnSpc>
                      <a:spcPct val="98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latin typeface="Calibri" pitchFamily="34" charset="0"/>
                    </a:rPr>
                    <a:t>0</a:t>
                  </a:r>
                </a:p>
              </p:txBody>
            </p:sp>
          </p:grpSp>
        </p:grpSp>
        <p:sp>
          <p:nvSpPr>
            <p:cNvPr id="196" name="Rectangle 195">
              <a:extLst>
                <a:ext uri="{FF2B5EF4-FFF2-40B4-BE49-F238E27FC236}">
                  <a16:creationId xmlns:a16="http://schemas.microsoft.com/office/drawing/2014/main" id="{994E8197-E5C1-7BBE-5FDE-8A5B38132A17}"/>
                </a:ext>
              </a:extLst>
            </p:cNvPr>
            <p:cNvSpPr/>
            <p:nvPr/>
          </p:nvSpPr>
          <p:spPr>
            <a:xfrm>
              <a:off x="-793653" y="2056118"/>
              <a:ext cx="1301786" cy="2157541"/>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09737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34" grpId="0" animBg="1"/>
      <p:bldP spid="3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638AF-17DB-5444-8DB1-E4D5F7DB7BB4}"/>
              </a:ext>
            </a:extLst>
          </p:cNvPr>
          <p:cNvSpPr>
            <a:spLocks noGrp="1"/>
          </p:cNvSpPr>
          <p:nvPr>
            <p:ph type="title"/>
          </p:nvPr>
        </p:nvSpPr>
        <p:spPr/>
        <p:txBody>
          <a:bodyPr>
            <a:normAutofit/>
          </a:bodyPr>
          <a:lstStyle/>
          <a:p>
            <a:r>
              <a:rPr lang="en-US" dirty="0"/>
              <a:t>Dynamic Memory Allocation</a:t>
            </a:r>
          </a:p>
        </p:txBody>
      </p:sp>
      <p:sp>
        <p:nvSpPr>
          <p:cNvPr id="4" name="Content Placeholder 3">
            <a:extLst>
              <a:ext uri="{FF2B5EF4-FFF2-40B4-BE49-F238E27FC236}">
                <a16:creationId xmlns:a16="http://schemas.microsoft.com/office/drawing/2014/main" id="{0058F8BD-CF94-1F4A-B672-5C3BA058F063}"/>
              </a:ext>
            </a:extLst>
          </p:cNvPr>
          <p:cNvSpPr>
            <a:spLocks noGrp="1"/>
          </p:cNvSpPr>
          <p:nvPr>
            <p:ph sz="quarter" idx="1"/>
          </p:nvPr>
        </p:nvSpPr>
        <p:spPr/>
        <p:txBody>
          <a:bodyPr>
            <a:normAutofit lnSpcReduction="10000"/>
          </a:bodyPr>
          <a:lstStyle/>
          <a:p>
            <a:pPr marL="0" indent="0">
              <a:buNone/>
            </a:pPr>
            <a:r>
              <a:rPr lang="en-US" dirty="0"/>
              <a:t>Dynamic memory allocator</a:t>
            </a:r>
          </a:p>
          <a:p>
            <a:pPr lvl="1"/>
            <a:r>
              <a:rPr lang="en-US" dirty="0"/>
              <a:t>Manages the heap</a:t>
            </a:r>
          </a:p>
          <a:p>
            <a:pPr lvl="2"/>
            <a:r>
              <a:rPr lang="en-US" dirty="0"/>
              <a:t>organizes the heap as a collection of (variable-size) </a:t>
            </a:r>
            <a:r>
              <a:rPr lang="en-US" b="1" dirty="0">
                <a:solidFill>
                  <a:schemeClr val="accent1"/>
                </a:solidFill>
              </a:rPr>
              <a:t>blocks</a:t>
            </a:r>
            <a:r>
              <a:rPr lang="en-US" dirty="0"/>
              <a:t>, each of which is either </a:t>
            </a:r>
            <a:r>
              <a:rPr lang="en-US" b="1" dirty="0">
                <a:solidFill>
                  <a:schemeClr val="accent1"/>
                </a:solidFill>
              </a:rPr>
              <a:t>allocated</a:t>
            </a:r>
            <a:r>
              <a:rPr lang="en-US" dirty="0"/>
              <a:t> or </a:t>
            </a:r>
            <a:r>
              <a:rPr lang="en-US" b="1" dirty="0">
                <a:solidFill>
                  <a:schemeClr val="accent1"/>
                </a:solidFill>
              </a:rPr>
              <a:t>free</a:t>
            </a:r>
          </a:p>
          <a:p>
            <a:pPr lvl="2"/>
            <a:r>
              <a:rPr lang="en-US" dirty="0"/>
              <a:t>allocates and deallocates memory</a:t>
            </a:r>
          </a:p>
          <a:p>
            <a:pPr lvl="2"/>
            <a:r>
              <a:rPr lang="en-US" dirty="0"/>
              <a:t>may ask OS for additional heap space using system call </a:t>
            </a:r>
            <a:r>
              <a:rPr lang="en-US" dirty="0" err="1"/>
              <a:t>sbrk</a:t>
            </a:r>
            <a:r>
              <a:rPr lang="en-US" dirty="0"/>
              <a:t>()</a:t>
            </a:r>
          </a:p>
          <a:p>
            <a:pPr lvl="1"/>
            <a:r>
              <a:rPr lang="en-US" dirty="0"/>
              <a:t>Part of the process’s runtime system</a:t>
            </a:r>
          </a:p>
          <a:p>
            <a:pPr lvl="2"/>
            <a:r>
              <a:rPr lang="en-US" dirty="0"/>
              <a:t>Linked into program</a:t>
            </a:r>
          </a:p>
          <a:p>
            <a:pPr marL="0" indent="0">
              <a:buNone/>
            </a:pPr>
            <a:endParaRPr lang="en-US" dirty="0"/>
          </a:p>
          <a:p>
            <a:pPr marL="0" indent="0">
              <a:buNone/>
            </a:pPr>
            <a:r>
              <a:rPr lang="en-US" dirty="0"/>
              <a:t>Example dynamic memory allocators</a:t>
            </a:r>
          </a:p>
          <a:p>
            <a:pPr lvl="1"/>
            <a:r>
              <a:rPr lang="en-US" b="1" dirty="0">
                <a:latin typeface="Courier New"/>
                <a:cs typeface="Courier New"/>
              </a:rPr>
              <a:t>malloc</a:t>
            </a:r>
            <a:r>
              <a:rPr lang="en-US" dirty="0"/>
              <a:t> and </a:t>
            </a:r>
            <a:r>
              <a:rPr lang="en-US" b="1" dirty="0">
                <a:latin typeface="Courier New" panose="02070309020205020404" pitchFamily="49" charset="0"/>
                <a:cs typeface="Courier New" panose="02070309020205020404" pitchFamily="49" charset="0"/>
              </a:rPr>
              <a:t>free</a:t>
            </a:r>
            <a:r>
              <a:rPr lang="en-US" dirty="0"/>
              <a:t> in C</a:t>
            </a:r>
          </a:p>
          <a:p>
            <a:pPr lvl="1"/>
            <a:r>
              <a:rPr lang="en-US" b="1" dirty="0">
                <a:latin typeface="Courier New" panose="02070309020205020404" pitchFamily="49" charset="0"/>
                <a:cs typeface="Courier New" panose="02070309020205020404" pitchFamily="49" charset="0"/>
              </a:rPr>
              <a:t>new</a:t>
            </a:r>
            <a:r>
              <a:rPr lang="en-US" dirty="0"/>
              <a:t> and </a:t>
            </a:r>
            <a:r>
              <a:rPr lang="en-US" b="1" dirty="0">
                <a:latin typeface="Courier New" panose="02070309020205020404" pitchFamily="49" charset="0"/>
                <a:cs typeface="Courier New" panose="02070309020205020404" pitchFamily="49" charset="0"/>
              </a:rPr>
              <a:t>delete</a:t>
            </a:r>
            <a:r>
              <a:rPr lang="en-US" dirty="0"/>
              <a:t> in C++</a:t>
            </a:r>
          </a:p>
          <a:p>
            <a:pPr lvl="1"/>
            <a:r>
              <a:rPr lang="en-US" dirty="0"/>
              <a:t>object creation &amp; garbage collection in Java</a:t>
            </a:r>
          </a:p>
          <a:p>
            <a:pPr lvl="1"/>
            <a:r>
              <a:rPr lang="en-US" dirty="0"/>
              <a:t>object creation &amp; garbage collection in Python</a:t>
            </a:r>
          </a:p>
          <a:p>
            <a:pPr lvl="1"/>
            <a:endParaRPr lang="en-US" dirty="0"/>
          </a:p>
          <a:p>
            <a:endParaRPr lang="en-US" dirty="0"/>
          </a:p>
        </p:txBody>
      </p:sp>
      <p:grpSp>
        <p:nvGrpSpPr>
          <p:cNvPr id="14" name="Group 13">
            <a:extLst>
              <a:ext uri="{FF2B5EF4-FFF2-40B4-BE49-F238E27FC236}">
                <a16:creationId xmlns:a16="http://schemas.microsoft.com/office/drawing/2014/main" id="{C1E0F4F6-DB9E-D04A-81BA-C94CA1268370}"/>
              </a:ext>
            </a:extLst>
          </p:cNvPr>
          <p:cNvGrpSpPr/>
          <p:nvPr/>
        </p:nvGrpSpPr>
        <p:grpSpPr>
          <a:xfrm>
            <a:off x="3733800" y="5040868"/>
            <a:ext cx="3124518" cy="369332"/>
            <a:chOff x="3733800" y="4800600"/>
            <a:chExt cx="3124518" cy="369332"/>
          </a:xfrm>
        </p:grpSpPr>
        <p:sp>
          <p:nvSpPr>
            <p:cNvPr id="5" name="TextBox 4">
              <a:extLst>
                <a:ext uri="{FF2B5EF4-FFF2-40B4-BE49-F238E27FC236}">
                  <a16:creationId xmlns:a16="http://schemas.microsoft.com/office/drawing/2014/main" id="{D2D277EE-4D6C-2D48-BB70-8491022BF581}"/>
                </a:ext>
              </a:extLst>
            </p:cNvPr>
            <p:cNvSpPr txBox="1"/>
            <p:nvPr/>
          </p:nvSpPr>
          <p:spPr>
            <a:xfrm>
              <a:off x="4724400" y="4800600"/>
              <a:ext cx="2133918" cy="369332"/>
            </a:xfrm>
            <a:prstGeom prst="rect">
              <a:avLst/>
            </a:prstGeom>
            <a:noFill/>
          </p:spPr>
          <p:txBody>
            <a:bodyPr wrap="none" rtlCol="0">
              <a:spAutoFit/>
            </a:bodyPr>
            <a:lstStyle/>
            <a:p>
              <a:r>
                <a:rPr lang="en-US" b="1" dirty="0">
                  <a:solidFill>
                    <a:schemeClr val="accent1"/>
                  </a:solidFill>
                </a:rPr>
                <a:t>explicit allocators</a:t>
              </a:r>
            </a:p>
          </p:txBody>
        </p:sp>
        <p:cxnSp>
          <p:nvCxnSpPr>
            <p:cNvPr id="8" name="Straight Arrow Connector 7">
              <a:extLst>
                <a:ext uri="{FF2B5EF4-FFF2-40B4-BE49-F238E27FC236}">
                  <a16:creationId xmlns:a16="http://schemas.microsoft.com/office/drawing/2014/main" id="{380C4848-EFC8-C44B-B3E2-B81DC54A9B0B}"/>
                </a:ext>
              </a:extLst>
            </p:cNvPr>
            <p:cNvCxnSpPr/>
            <p:nvPr/>
          </p:nvCxnSpPr>
          <p:spPr>
            <a:xfrm flipH="1" flipV="1">
              <a:off x="3733800" y="4800600"/>
              <a:ext cx="990600" cy="18466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9" name="Straight Arrow Connector 8">
              <a:extLst>
                <a:ext uri="{FF2B5EF4-FFF2-40B4-BE49-F238E27FC236}">
                  <a16:creationId xmlns:a16="http://schemas.microsoft.com/office/drawing/2014/main" id="{A79EC941-A138-2A44-A73C-A334FB5910EA}"/>
                </a:ext>
              </a:extLst>
            </p:cNvPr>
            <p:cNvCxnSpPr>
              <a:cxnSpLocks/>
            </p:cNvCxnSpPr>
            <p:nvPr/>
          </p:nvCxnSpPr>
          <p:spPr>
            <a:xfrm flipH="1">
              <a:off x="3886200" y="5061466"/>
              <a:ext cx="838200" cy="10846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grpSp>
      <p:grpSp>
        <p:nvGrpSpPr>
          <p:cNvPr id="15" name="Group 14">
            <a:extLst>
              <a:ext uri="{FF2B5EF4-FFF2-40B4-BE49-F238E27FC236}">
                <a16:creationId xmlns:a16="http://schemas.microsoft.com/office/drawing/2014/main" id="{BB36A9C9-A2D2-1348-97EB-6C17CD3923C0}"/>
              </a:ext>
            </a:extLst>
          </p:cNvPr>
          <p:cNvGrpSpPr/>
          <p:nvPr/>
        </p:nvGrpSpPr>
        <p:grpSpPr>
          <a:xfrm>
            <a:off x="6011140" y="5715000"/>
            <a:ext cx="3137342" cy="376945"/>
            <a:chOff x="6011140" y="5562600"/>
            <a:chExt cx="3137342" cy="376945"/>
          </a:xfrm>
        </p:grpSpPr>
        <p:sp>
          <p:nvSpPr>
            <p:cNvPr id="6" name="TextBox 5">
              <a:extLst>
                <a:ext uri="{FF2B5EF4-FFF2-40B4-BE49-F238E27FC236}">
                  <a16:creationId xmlns:a16="http://schemas.microsoft.com/office/drawing/2014/main" id="{B85CF3A3-F514-914C-99BB-BDDE36BE378D}"/>
                </a:ext>
              </a:extLst>
            </p:cNvPr>
            <p:cNvSpPr txBox="1"/>
            <p:nvPr/>
          </p:nvSpPr>
          <p:spPr>
            <a:xfrm>
              <a:off x="7001740" y="5562600"/>
              <a:ext cx="2146742" cy="369332"/>
            </a:xfrm>
            <a:prstGeom prst="rect">
              <a:avLst/>
            </a:prstGeom>
            <a:noFill/>
          </p:spPr>
          <p:txBody>
            <a:bodyPr wrap="none" rtlCol="0">
              <a:spAutoFit/>
            </a:bodyPr>
            <a:lstStyle/>
            <a:p>
              <a:r>
                <a:rPr lang="en-US" b="1" dirty="0">
                  <a:solidFill>
                    <a:schemeClr val="accent1"/>
                  </a:solidFill>
                </a:rPr>
                <a:t>implicit allocators</a:t>
              </a:r>
            </a:p>
          </p:txBody>
        </p:sp>
        <p:cxnSp>
          <p:nvCxnSpPr>
            <p:cNvPr id="12" name="Straight Arrow Connector 11">
              <a:extLst>
                <a:ext uri="{FF2B5EF4-FFF2-40B4-BE49-F238E27FC236}">
                  <a16:creationId xmlns:a16="http://schemas.microsoft.com/office/drawing/2014/main" id="{C96B038A-BD70-794D-924B-69C40533E8D2}"/>
                </a:ext>
              </a:extLst>
            </p:cNvPr>
            <p:cNvCxnSpPr/>
            <p:nvPr/>
          </p:nvCxnSpPr>
          <p:spPr>
            <a:xfrm flipH="1" flipV="1">
              <a:off x="6011140" y="5570213"/>
              <a:ext cx="990600" cy="18466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3" name="Straight Arrow Connector 12">
              <a:extLst>
                <a:ext uri="{FF2B5EF4-FFF2-40B4-BE49-F238E27FC236}">
                  <a16:creationId xmlns:a16="http://schemas.microsoft.com/office/drawing/2014/main" id="{27A2DABF-8A74-5F41-A6D9-F78476130934}"/>
                </a:ext>
              </a:extLst>
            </p:cNvPr>
            <p:cNvCxnSpPr>
              <a:cxnSpLocks/>
            </p:cNvCxnSpPr>
            <p:nvPr/>
          </p:nvCxnSpPr>
          <p:spPr>
            <a:xfrm flipH="1">
              <a:off x="6163540" y="5831079"/>
              <a:ext cx="838200" cy="10846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497400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10" end="1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11" end="1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91B72FB-A302-2842-B82E-1254A7CE2C1D}"/>
              </a:ext>
            </a:extLst>
          </p:cNvPr>
          <p:cNvSpPr/>
          <p:nvPr/>
        </p:nvSpPr>
        <p:spPr>
          <a:xfrm>
            <a:off x="3521296" y="2514600"/>
            <a:ext cx="2057400" cy="381000"/>
          </a:xfrm>
          <a:prstGeom prst="rect">
            <a:avLst/>
          </a:prstGeom>
          <a:ln w="28575"/>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latin typeface="Courier" pitchFamily="2" charset="0"/>
              </a:rPr>
              <a:t>0x00000018</a:t>
            </a:r>
          </a:p>
        </p:txBody>
      </p:sp>
      <p:sp>
        <p:nvSpPr>
          <p:cNvPr id="33" name="Rectangle 32">
            <a:extLst>
              <a:ext uri="{FF2B5EF4-FFF2-40B4-BE49-F238E27FC236}">
                <a16:creationId xmlns:a16="http://schemas.microsoft.com/office/drawing/2014/main" id="{25E6C103-3ECE-994A-B751-E7036B2351B4}"/>
              </a:ext>
            </a:extLst>
          </p:cNvPr>
          <p:cNvSpPr/>
          <p:nvPr/>
        </p:nvSpPr>
        <p:spPr>
          <a:xfrm>
            <a:off x="3530566" y="4416136"/>
            <a:ext cx="2048130" cy="381000"/>
          </a:xfrm>
          <a:prstGeom prst="rect">
            <a:avLst/>
          </a:prstGeom>
          <a:ln w="28575"/>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latin typeface="Courier" pitchFamily="2" charset="0"/>
              </a:rPr>
              <a:t>0x00000018</a:t>
            </a:r>
          </a:p>
        </p:txBody>
      </p:sp>
      <p:sp>
        <p:nvSpPr>
          <p:cNvPr id="2" name="Title 1">
            <a:extLst>
              <a:ext uri="{FF2B5EF4-FFF2-40B4-BE49-F238E27FC236}">
                <a16:creationId xmlns:a16="http://schemas.microsoft.com/office/drawing/2014/main" id="{1E740B65-A187-E842-90A8-B88F5FAFCA0F}"/>
              </a:ext>
            </a:extLst>
          </p:cNvPr>
          <p:cNvSpPr>
            <a:spLocks noGrp="1"/>
          </p:cNvSpPr>
          <p:nvPr>
            <p:ph type="title"/>
          </p:nvPr>
        </p:nvSpPr>
        <p:spPr/>
        <p:txBody>
          <a:bodyPr/>
          <a:lstStyle/>
          <a:p>
            <a:r>
              <a:rPr lang="en-US" dirty="0"/>
              <a:t>Exercise: Coalescing</a:t>
            </a:r>
          </a:p>
        </p:txBody>
      </p:sp>
      <p:sp>
        <p:nvSpPr>
          <p:cNvPr id="3" name="Content Placeholder 2">
            <a:extLst>
              <a:ext uri="{FF2B5EF4-FFF2-40B4-BE49-F238E27FC236}">
                <a16:creationId xmlns:a16="http://schemas.microsoft.com/office/drawing/2014/main" id="{5DF3C8C1-63C5-9746-8B5A-DFE4A63A8971}"/>
              </a:ext>
            </a:extLst>
          </p:cNvPr>
          <p:cNvSpPr>
            <a:spLocks noGrp="1"/>
          </p:cNvSpPr>
          <p:nvPr>
            <p:ph idx="1"/>
          </p:nvPr>
        </p:nvSpPr>
        <p:spPr>
          <a:xfrm>
            <a:off x="457200" y="1600200"/>
            <a:ext cx="8534400" cy="1295400"/>
          </a:xfrm>
        </p:spPr>
        <p:txBody>
          <a:bodyPr/>
          <a:lstStyle/>
          <a:p>
            <a:r>
              <a:rPr lang="en-US" dirty="0"/>
              <a:t>Assume the current heap is shown below. What would be the state of the heap after the function </a:t>
            </a:r>
            <a:r>
              <a:rPr lang="en-US" dirty="0">
                <a:latin typeface="Courier" pitchFamily="2" charset="0"/>
              </a:rPr>
              <a:t>free(0x118)</a:t>
            </a:r>
            <a:r>
              <a:rPr lang="en-US" dirty="0"/>
              <a:t>is executed?</a:t>
            </a:r>
          </a:p>
        </p:txBody>
      </p:sp>
      <p:sp>
        <p:nvSpPr>
          <p:cNvPr id="4" name="Rectangle 3">
            <a:extLst>
              <a:ext uri="{FF2B5EF4-FFF2-40B4-BE49-F238E27FC236}">
                <a16:creationId xmlns:a16="http://schemas.microsoft.com/office/drawing/2014/main" id="{D7AAC673-D93E-0A41-AF13-4D6679E8EE3E}"/>
              </a:ext>
            </a:extLst>
          </p:cNvPr>
          <p:cNvSpPr/>
          <p:nvPr/>
        </p:nvSpPr>
        <p:spPr>
          <a:xfrm>
            <a:off x="3521296" y="5562600"/>
            <a:ext cx="20574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Courier" pitchFamily="2" charset="0"/>
              </a:rPr>
              <a:t>0x0000000d</a:t>
            </a:r>
          </a:p>
        </p:txBody>
      </p:sp>
      <p:sp>
        <p:nvSpPr>
          <p:cNvPr id="5" name="Rectangle 4">
            <a:extLst>
              <a:ext uri="{FF2B5EF4-FFF2-40B4-BE49-F238E27FC236}">
                <a16:creationId xmlns:a16="http://schemas.microsoft.com/office/drawing/2014/main" id="{0AE97543-703E-664C-AECB-DE8BBD8FEAC6}"/>
              </a:ext>
            </a:extLst>
          </p:cNvPr>
          <p:cNvSpPr/>
          <p:nvPr/>
        </p:nvSpPr>
        <p:spPr>
          <a:xfrm>
            <a:off x="3521296" y="5181600"/>
            <a:ext cx="20574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Courier" pitchFamily="2" charset="0"/>
              </a:rPr>
              <a:t>0x5ca1ab1e</a:t>
            </a:r>
          </a:p>
        </p:txBody>
      </p:sp>
      <p:sp>
        <p:nvSpPr>
          <p:cNvPr id="6" name="Rectangle 5">
            <a:extLst>
              <a:ext uri="{FF2B5EF4-FFF2-40B4-BE49-F238E27FC236}">
                <a16:creationId xmlns:a16="http://schemas.microsoft.com/office/drawing/2014/main" id="{CCDC5ED8-ED6C-5E4F-A561-387EC477EE4B}"/>
              </a:ext>
            </a:extLst>
          </p:cNvPr>
          <p:cNvSpPr/>
          <p:nvPr/>
        </p:nvSpPr>
        <p:spPr>
          <a:xfrm>
            <a:off x="3521296" y="4800600"/>
            <a:ext cx="20574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Courier" pitchFamily="2" charset="0"/>
              </a:rPr>
              <a:t>0x00000011</a:t>
            </a:r>
          </a:p>
        </p:txBody>
      </p:sp>
      <p:sp>
        <p:nvSpPr>
          <p:cNvPr id="7" name="Rectangle 6">
            <a:extLst>
              <a:ext uri="{FF2B5EF4-FFF2-40B4-BE49-F238E27FC236}">
                <a16:creationId xmlns:a16="http://schemas.microsoft.com/office/drawing/2014/main" id="{45FC71E1-2F87-9E49-9B95-7B79038F1DBE}"/>
              </a:ext>
            </a:extLst>
          </p:cNvPr>
          <p:cNvSpPr/>
          <p:nvPr/>
        </p:nvSpPr>
        <p:spPr>
          <a:xfrm>
            <a:off x="3521296" y="4419600"/>
            <a:ext cx="20574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Courier" pitchFamily="2" charset="0"/>
              </a:rPr>
              <a:t>0x0000000d</a:t>
            </a:r>
          </a:p>
        </p:txBody>
      </p:sp>
      <p:sp>
        <p:nvSpPr>
          <p:cNvPr id="8" name="Rectangle 7">
            <a:extLst>
              <a:ext uri="{FF2B5EF4-FFF2-40B4-BE49-F238E27FC236}">
                <a16:creationId xmlns:a16="http://schemas.microsoft.com/office/drawing/2014/main" id="{64947FED-45E4-5841-A118-A0255C178CEC}"/>
              </a:ext>
            </a:extLst>
          </p:cNvPr>
          <p:cNvSpPr/>
          <p:nvPr/>
        </p:nvSpPr>
        <p:spPr>
          <a:xfrm>
            <a:off x="3521296" y="4038600"/>
            <a:ext cx="20574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Courier" pitchFamily="2" charset="0"/>
              </a:rPr>
              <a:t>0xc0ffee24</a:t>
            </a:r>
          </a:p>
        </p:txBody>
      </p:sp>
      <p:sp>
        <p:nvSpPr>
          <p:cNvPr id="9" name="Rectangle 8">
            <a:extLst>
              <a:ext uri="{FF2B5EF4-FFF2-40B4-BE49-F238E27FC236}">
                <a16:creationId xmlns:a16="http://schemas.microsoft.com/office/drawing/2014/main" id="{907E0374-23E3-8147-9350-60D62A305077}"/>
              </a:ext>
            </a:extLst>
          </p:cNvPr>
          <p:cNvSpPr/>
          <p:nvPr/>
        </p:nvSpPr>
        <p:spPr>
          <a:xfrm>
            <a:off x="3521296" y="3657600"/>
            <a:ext cx="20574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Courier" pitchFamily="2" charset="0"/>
              </a:rPr>
              <a:t>0x0000000d</a:t>
            </a:r>
          </a:p>
        </p:txBody>
      </p:sp>
      <p:sp>
        <p:nvSpPr>
          <p:cNvPr id="10" name="Rectangle 9">
            <a:extLst>
              <a:ext uri="{FF2B5EF4-FFF2-40B4-BE49-F238E27FC236}">
                <a16:creationId xmlns:a16="http://schemas.microsoft.com/office/drawing/2014/main" id="{E6887B93-9D5A-DB4F-BE64-16C234F08BA3}"/>
              </a:ext>
            </a:extLst>
          </p:cNvPr>
          <p:cNvSpPr/>
          <p:nvPr/>
        </p:nvSpPr>
        <p:spPr>
          <a:xfrm>
            <a:off x="3521296" y="3276600"/>
            <a:ext cx="20574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Courier" pitchFamily="2" charset="0"/>
              </a:rPr>
              <a:t>0x0000000c</a:t>
            </a:r>
          </a:p>
        </p:txBody>
      </p:sp>
      <p:sp>
        <p:nvSpPr>
          <p:cNvPr id="11" name="Rectangle 10">
            <a:extLst>
              <a:ext uri="{FF2B5EF4-FFF2-40B4-BE49-F238E27FC236}">
                <a16:creationId xmlns:a16="http://schemas.microsoft.com/office/drawing/2014/main" id="{CB6A9020-2228-FB4D-8A99-31FD526309A9}"/>
              </a:ext>
            </a:extLst>
          </p:cNvPr>
          <p:cNvSpPr/>
          <p:nvPr/>
        </p:nvSpPr>
        <p:spPr>
          <a:xfrm>
            <a:off x="3521296" y="2895600"/>
            <a:ext cx="20574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Courier" pitchFamily="2" charset="0"/>
              </a:rPr>
              <a:t>0x00000047</a:t>
            </a:r>
          </a:p>
        </p:txBody>
      </p:sp>
      <p:sp>
        <p:nvSpPr>
          <p:cNvPr id="13" name="Rectangle 12">
            <a:extLst>
              <a:ext uri="{FF2B5EF4-FFF2-40B4-BE49-F238E27FC236}">
                <a16:creationId xmlns:a16="http://schemas.microsoft.com/office/drawing/2014/main" id="{B2E64371-8F85-B040-A630-7B13BB617971}"/>
              </a:ext>
            </a:extLst>
          </p:cNvPr>
          <p:cNvSpPr/>
          <p:nvPr/>
        </p:nvSpPr>
        <p:spPr>
          <a:xfrm>
            <a:off x="3521296" y="5953991"/>
            <a:ext cx="20574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Courier" pitchFamily="2" charset="0"/>
              </a:rPr>
              <a:t>0x00000011</a:t>
            </a:r>
          </a:p>
        </p:txBody>
      </p:sp>
      <p:sp>
        <p:nvSpPr>
          <p:cNvPr id="15" name="Rectangle 14">
            <a:extLst>
              <a:ext uri="{FF2B5EF4-FFF2-40B4-BE49-F238E27FC236}">
                <a16:creationId xmlns:a16="http://schemas.microsoft.com/office/drawing/2014/main" id="{FC9F68B6-1C5E-BD46-B015-A9D1A112BAD0}"/>
              </a:ext>
            </a:extLst>
          </p:cNvPr>
          <p:cNvSpPr/>
          <p:nvPr/>
        </p:nvSpPr>
        <p:spPr>
          <a:xfrm>
            <a:off x="2656609" y="6531325"/>
            <a:ext cx="873957" cy="369332"/>
          </a:xfrm>
          <a:prstGeom prst="rect">
            <a:avLst/>
          </a:prstGeom>
        </p:spPr>
        <p:txBody>
          <a:bodyPr wrap="none">
            <a:spAutoFit/>
          </a:bodyPr>
          <a:lstStyle/>
          <a:p>
            <a:r>
              <a:rPr lang="en-US" dirty="0">
                <a:latin typeface="Courier" pitchFamily="2" charset="0"/>
              </a:rPr>
              <a:t>0x100</a:t>
            </a:r>
            <a:endParaRPr lang="en-US" dirty="0"/>
          </a:p>
        </p:txBody>
      </p:sp>
      <p:sp>
        <p:nvSpPr>
          <p:cNvPr id="16" name="Rectangle 15">
            <a:extLst>
              <a:ext uri="{FF2B5EF4-FFF2-40B4-BE49-F238E27FC236}">
                <a16:creationId xmlns:a16="http://schemas.microsoft.com/office/drawing/2014/main" id="{52C2F62C-07BE-0840-9F99-F90B8B1709B3}"/>
              </a:ext>
            </a:extLst>
          </p:cNvPr>
          <p:cNvSpPr/>
          <p:nvPr/>
        </p:nvSpPr>
        <p:spPr>
          <a:xfrm>
            <a:off x="2656609" y="6178034"/>
            <a:ext cx="873957" cy="369332"/>
          </a:xfrm>
          <a:prstGeom prst="rect">
            <a:avLst/>
          </a:prstGeom>
        </p:spPr>
        <p:txBody>
          <a:bodyPr wrap="none">
            <a:spAutoFit/>
          </a:bodyPr>
          <a:lstStyle/>
          <a:p>
            <a:r>
              <a:rPr lang="en-US" dirty="0">
                <a:latin typeface="Courier" pitchFamily="2" charset="0"/>
              </a:rPr>
              <a:t>0x104</a:t>
            </a:r>
            <a:endParaRPr lang="en-US" dirty="0"/>
          </a:p>
        </p:txBody>
      </p:sp>
      <p:sp>
        <p:nvSpPr>
          <p:cNvPr id="17" name="Rectangle 16">
            <a:extLst>
              <a:ext uri="{FF2B5EF4-FFF2-40B4-BE49-F238E27FC236}">
                <a16:creationId xmlns:a16="http://schemas.microsoft.com/office/drawing/2014/main" id="{EE2F3140-171D-E042-83D2-56AED5BD3347}"/>
              </a:ext>
            </a:extLst>
          </p:cNvPr>
          <p:cNvSpPr/>
          <p:nvPr/>
        </p:nvSpPr>
        <p:spPr>
          <a:xfrm>
            <a:off x="2656609" y="5771695"/>
            <a:ext cx="873957" cy="369332"/>
          </a:xfrm>
          <a:prstGeom prst="rect">
            <a:avLst/>
          </a:prstGeom>
        </p:spPr>
        <p:txBody>
          <a:bodyPr wrap="none">
            <a:spAutoFit/>
          </a:bodyPr>
          <a:lstStyle/>
          <a:p>
            <a:r>
              <a:rPr lang="en-US" dirty="0">
                <a:latin typeface="Courier" pitchFamily="2" charset="0"/>
              </a:rPr>
              <a:t>0x108</a:t>
            </a:r>
            <a:endParaRPr lang="en-US" dirty="0"/>
          </a:p>
        </p:txBody>
      </p:sp>
      <p:sp>
        <p:nvSpPr>
          <p:cNvPr id="18" name="Rectangle 17">
            <a:extLst>
              <a:ext uri="{FF2B5EF4-FFF2-40B4-BE49-F238E27FC236}">
                <a16:creationId xmlns:a16="http://schemas.microsoft.com/office/drawing/2014/main" id="{9DDF27C0-5D9A-DF4B-9C46-781722EB66D1}"/>
              </a:ext>
            </a:extLst>
          </p:cNvPr>
          <p:cNvSpPr/>
          <p:nvPr/>
        </p:nvSpPr>
        <p:spPr>
          <a:xfrm>
            <a:off x="2656609" y="5418404"/>
            <a:ext cx="873957" cy="369332"/>
          </a:xfrm>
          <a:prstGeom prst="rect">
            <a:avLst/>
          </a:prstGeom>
        </p:spPr>
        <p:txBody>
          <a:bodyPr wrap="none">
            <a:spAutoFit/>
          </a:bodyPr>
          <a:lstStyle/>
          <a:p>
            <a:r>
              <a:rPr lang="en-US" dirty="0">
                <a:latin typeface="Courier" pitchFamily="2" charset="0"/>
              </a:rPr>
              <a:t>0x10c</a:t>
            </a:r>
            <a:endParaRPr lang="en-US" dirty="0"/>
          </a:p>
        </p:txBody>
      </p:sp>
      <p:sp>
        <p:nvSpPr>
          <p:cNvPr id="19" name="Rectangle 18">
            <a:extLst>
              <a:ext uri="{FF2B5EF4-FFF2-40B4-BE49-F238E27FC236}">
                <a16:creationId xmlns:a16="http://schemas.microsoft.com/office/drawing/2014/main" id="{C323B244-1028-194C-8777-8EE7BC5E613E}"/>
              </a:ext>
            </a:extLst>
          </p:cNvPr>
          <p:cNvSpPr/>
          <p:nvPr/>
        </p:nvSpPr>
        <p:spPr>
          <a:xfrm>
            <a:off x="2657170" y="4994747"/>
            <a:ext cx="873957" cy="369332"/>
          </a:xfrm>
          <a:prstGeom prst="rect">
            <a:avLst/>
          </a:prstGeom>
        </p:spPr>
        <p:txBody>
          <a:bodyPr wrap="none">
            <a:spAutoFit/>
          </a:bodyPr>
          <a:lstStyle/>
          <a:p>
            <a:r>
              <a:rPr lang="en-US" dirty="0">
                <a:latin typeface="Courier" pitchFamily="2" charset="0"/>
              </a:rPr>
              <a:t>0x110</a:t>
            </a:r>
            <a:endParaRPr lang="en-US" dirty="0"/>
          </a:p>
        </p:txBody>
      </p:sp>
      <p:sp>
        <p:nvSpPr>
          <p:cNvPr id="20" name="Rectangle 19">
            <a:extLst>
              <a:ext uri="{FF2B5EF4-FFF2-40B4-BE49-F238E27FC236}">
                <a16:creationId xmlns:a16="http://schemas.microsoft.com/office/drawing/2014/main" id="{542B84F6-83A1-A240-8D1C-43E5EC1F3365}"/>
              </a:ext>
            </a:extLst>
          </p:cNvPr>
          <p:cNvSpPr/>
          <p:nvPr/>
        </p:nvSpPr>
        <p:spPr>
          <a:xfrm>
            <a:off x="2657170" y="4641456"/>
            <a:ext cx="873957" cy="369332"/>
          </a:xfrm>
          <a:prstGeom prst="rect">
            <a:avLst/>
          </a:prstGeom>
        </p:spPr>
        <p:txBody>
          <a:bodyPr wrap="none">
            <a:spAutoFit/>
          </a:bodyPr>
          <a:lstStyle/>
          <a:p>
            <a:r>
              <a:rPr lang="en-US" dirty="0">
                <a:latin typeface="Courier" pitchFamily="2" charset="0"/>
              </a:rPr>
              <a:t>0x114</a:t>
            </a:r>
            <a:endParaRPr lang="en-US" dirty="0"/>
          </a:p>
        </p:txBody>
      </p:sp>
      <p:sp>
        <p:nvSpPr>
          <p:cNvPr id="21" name="Rectangle 20">
            <a:extLst>
              <a:ext uri="{FF2B5EF4-FFF2-40B4-BE49-F238E27FC236}">
                <a16:creationId xmlns:a16="http://schemas.microsoft.com/office/drawing/2014/main" id="{683CFC44-9D75-CB42-A5DF-E482F315984D}"/>
              </a:ext>
            </a:extLst>
          </p:cNvPr>
          <p:cNvSpPr/>
          <p:nvPr/>
        </p:nvSpPr>
        <p:spPr>
          <a:xfrm>
            <a:off x="2657170" y="4235117"/>
            <a:ext cx="873957" cy="369332"/>
          </a:xfrm>
          <a:prstGeom prst="rect">
            <a:avLst/>
          </a:prstGeom>
        </p:spPr>
        <p:txBody>
          <a:bodyPr wrap="none">
            <a:spAutoFit/>
          </a:bodyPr>
          <a:lstStyle/>
          <a:p>
            <a:r>
              <a:rPr lang="en-US" dirty="0">
                <a:latin typeface="Courier" pitchFamily="2" charset="0"/>
              </a:rPr>
              <a:t>0x118</a:t>
            </a:r>
            <a:endParaRPr lang="en-US" dirty="0"/>
          </a:p>
        </p:txBody>
      </p:sp>
      <p:sp>
        <p:nvSpPr>
          <p:cNvPr id="22" name="Rectangle 21">
            <a:extLst>
              <a:ext uri="{FF2B5EF4-FFF2-40B4-BE49-F238E27FC236}">
                <a16:creationId xmlns:a16="http://schemas.microsoft.com/office/drawing/2014/main" id="{D5FBF281-78ED-0546-928C-D2BD4FFEFDB1}"/>
              </a:ext>
            </a:extLst>
          </p:cNvPr>
          <p:cNvSpPr/>
          <p:nvPr/>
        </p:nvSpPr>
        <p:spPr>
          <a:xfrm>
            <a:off x="2657170" y="3881826"/>
            <a:ext cx="873957" cy="369332"/>
          </a:xfrm>
          <a:prstGeom prst="rect">
            <a:avLst/>
          </a:prstGeom>
        </p:spPr>
        <p:txBody>
          <a:bodyPr wrap="none">
            <a:spAutoFit/>
          </a:bodyPr>
          <a:lstStyle/>
          <a:p>
            <a:r>
              <a:rPr lang="en-US" dirty="0">
                <a:latin typeface="Courier" pitchFamily="2" charset="0"/>
              </a:rPr>
              <a:t>0x11c</a:t>
            </a:r>
            <a:endParaRPr lang="en-US" dirty="0"/>
          </a:p>
        </p:txBody>
      </p:sp>
      <p:sp>
        <p:nvSpPr>
          <p:cNvPr id="23" name="Rectangle 22">
            <a:extLst>
              <a:ext uri="{FF2B5EF4-FFF2-40B4-BE49-F238E27FC236}">
                <a16:creationId xmlns:a16="http://schemas.microsoft.com/office/drawing/2014/main" id="{76B660CE-4E98-184B-91C7-0ECB41C57C2D}"/>
              </a:ext>
            </a:extLst>
          </p:cNvPr>
          <p:cNvSpPr/>
          <p:nvPr/>
        </p:nvSpPr>
        <p:spPr>
          <a:xfrm>
            <a:off x="2656049" y="3470747"/>
            <a:ext cx="873957" cy="369332"/>
          </a:xfrm>
          <a:prstGeom prst="rect">
            <a:avLst/>
          </a:prstGeom>
        </p:spPr>
        <p:txBody>
          <a:bodyPr wrap="none">
            <a:spAutoFit/>
          </a:bodyPr>
          <a:lstStyle/>
          <a:p>
            <a:r>
              <a:rPr lang="en-US" dirty="0">
                <a:latin typeface="Courier" pitchFamily="2" charset="0"/>
              </a:rPr>
              <a:t>0x120</a:t>
            </a:r>
            <a:endParaRPr lang="en-US" dirty="0"/>
          </a:p>
        </p:txBody>
      </p:sp>
      <p:sp>
        <p:nvSpPr>
          <p:cNvPr id="24" name="Rectangle 23">
            <a:extLst>
              <a:ext uri="{FF2B5EF4-FFF2-40B4-BE49-F238E27FC236}">
                <a16:creationId xmlns:a16="http://schemas.microsoft.com/office/drawing/2014/main" id="{93003B10-5D21-4B4C-995E-3C153229953A}"/>
              </a:ext>
            </a:extLst>
          </p:cNvPr>
          <p:cNvSpPr/>
          <p:nvPr/>
        </p:nvSpPr>
        <p:spPr>
          <a:xfrm>
            <a:off x="2656049" y="3117456"/>
            <a:ext cx="873957" cy="369332"/>
          </a:xfrm>
          <a:prstGeom prst="rect">
            <a:avLst/>
          </a:prstGeom>
        </p:spPr>
        <p:txBody>
          <a:bodyPr wrap="none">
            <a:spAutoFit/>
          </a:bodyPr>
          <a:lstStyle/>
          <a:p>
            <a:r>
              <a:rPr lang="en-US" dirty="0">
                <a:latin typeface="Courier" pitchFamily="2" charset="0"/>
              </a:rPr>
              <a:t>0x124</a:t>
            </a:r>
            <a:endParaRPr lang="en-US" dirty="0"/>
          </a:p>
        </p:txBody>
      </p:sp>
      <p:sp>
        <p:nvSpPr>
          <p:cNvPr id="27" name="Right Brace 26">
            <a:extLst>
              <a:ext uri="{FF2B5EF4-FFF2-40B4-BE49-F238E27FC236}">
                <a16:creationId xmlns:a16="http://schemas.microsoft.com/office/drawing/2014/main" id="{AC10D7D8-0D72-AC4A-AB59-00FBE7137505}"/>
              </a:ext>
            </a:extLst>
          </p:cNvPr>
          <p:cNvSpPr/>
          <p:nvPr/>
        </p:nvSpPr>
        <p:spPr>
          <a:xfrm>
            <a:off x="5654896" y="4800600"/>
            <a:ext cx="457200" cy="1534391"/>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28" name="TextBox 27">
            <a:extLst>
              <a:ext uri="{FF2B5EF4-FFF2-40B4-BE49-F238E27FC236}">
                <a16:creationId xmlns:a16="http://schemas.microsoft.com/office/drawing/2014/main" id="{EFA46079-AA28-B54C-9F6F-8D25E996311B}"/>
              </a:ext>
            </a:extLst>
          </p:cNvPr>
          <p:cNvSpPr txBox="1"/>
          <p:nvPr/>
        </p:nvSpPr>
        <p:spPr>
          <a:xfrm>
            <a:off x="6112096" y="5368820"/>
            <a:ext cx="2800767" cy="369332"/>
          </a:xfrm>
          <a:prstGeom prst="rect">
            <a:avLst/>
          </a:prstGeom>
          <a:noFill/>
        </p:spPr>
        <p:txBody>
          <a:bodyPr wrap="none" rtlCol="0">
            <a:spAutoFit/>
          </a:bodyPr>
          <a:lstStyle/>
          <a:p>
            <a:r>
              <a:rPr lang="en-US" dirty="0"/>
              <a:t>previous block (allocated)</a:t>
            </a:r>
          </a:p>
        </p:txBody>
      </p:sp>
      <p:sp>
        <p:nvSpPr>
          <p:cNvPr id="29" name="Right Brace 28">
            <a:extLst>
              <a:ext uri="{FF2B5EF4-FFF2-40B4-BE49-F238E27FC236}">
                <a16:creationId xmlns:a16="http://schemas.microsoft.com/office/drawing/2014/main" id="{3F1B4EB8-FEBB-D24C-92A9-C18AD082FE17}"/>
              </a:ext>
            </a:extLst>
          </p:cNvPr>
          <p:cNvSpPr/>
          <p:nvPr/>
        </p:nvSpPr>
        <p:spPr>
          <a:xfrm>
            <a:off x="5682605" y="3657600"/>
            <a:ext cx="457200" cy="1121125"/>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30" name="TextBox 29">
            <a:extLst>
              <a:ext uri="{FF2B5EF4-FFF2-40B4-BE49-F238E27FC236}">
                <a16:creationId xmlns:a16="http://schemas.microsoft.com/office/drawing/2014/main" id="{87313513-F285-314D-9076-A4D040CBF037}"/>
              </a:ext>
            </a:extLst>
          </p:cNvPr>
          <p:cNvSpPr txBox="1"/>
          <p:nvPr/>
        </p:nvSpPr>
        <p:spPr>
          <a:xfrm>
            <a:off x="6139805" y="4033496"/>
            <a:ext cx="2646878" cy="369332"/>
          </a:xfrm>
          <a:prstGeom prst="rect">
            <a:avLst/>
          </a:prstGeom>
          <a:noFill/>
        </p:spPr>
        <p:txBody>
          <a:bodyPr wrap="none" rtlCol="0">
            <a:spAutoFit/>
          </a:bodyPr>
          <a:lstStyle/>
          <a:p>
            <a:r>
              <a:rPr lang="en-US" dirty="0"/>
              <a:t>current block (allocated)</a:t>
            </a:r>
          </a:p>
        </p:txBody>
      </p:sp>
      <p:sp>
        <p:nvSpPr>
          <p:cNvPr id="31" name="Right Brace 30">
            <a:extLst>
              <a:ext uri="{FF2B5EF4-FFF2-40B4-BE49-F238E27FC236}">
                <a16:creationId xmlns:a16="http://schemas.microsoft.com/office/drawing/2014/main" id="{66F61ADB-B7FC-7645-9BEF-73DA631AF5D6}"/>
              </a:ext>
            </a:extLst>
          </p:cNvPr>
          <p:cNvSpPr/>
          <p:nvPr/>
        </p:nvSpPr>
        <p:spPr>
          <a:xfrm>
            <a:off x="5682605" y="2536474"/>
            <a:ext cx="457200" cy="1121125"/>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32" name="TextBox 31">
            <a:extLst>
              <a:ext uri="{FF2B5EF4-FFF2-40B4-BE49-F238E27FC236}">
                <a16:creationId xmlns:a16="http://schemas.microsoft.com/office/drawing/2014/main" id="{B1A91F68-6D21-5F4E-B056-73A576F38F68}"/>
              </a:ext>
            </a:extLst>
          </p:cNvPr>
          <p:cNvSpPr txBox="1"/>
          <p:nvPr/>
        </p:nvSpPr>
        <p:spPr>
          <a:xfrm>
            <a:off x="6139805" y="2912370"/>
            <a:ext cx="2300630" cy="369332"/>
          </a:xfrm>
          <a:prstGeom prst="rect">
            <a:avLst/>
          </a:prstGeom>
          <a:noFill/>
        </p:spPr>
        <p:txBody>
          <a:bodyPr wrap="none" rtlCol="0">
            <a:spAutoFit/>
          </a:bodyPr>
          <a:lstStyle/>
          <a:p>
            <a:r>
              <a:rPr lang="en-US" dirty="0"/>
              <a:t>following block (free)</a:t>
            </a:r>
          </a:p>
        </p:txBody>
      </p:sp>
      <p:sp>
        <p:nvSpPr>
          <p:cNvPr id="35" name="Rectangle 34">
            <a:extLst>
              <a:ext uri="{FF2B5EF4-FFF2-40B4-BE49-F238E27FC236}">
                <a16:creationId xmlns:a16="http://schemas.microsoft.com/office/drawing/2014/main" id="{BB390863-57F5-DC48-8E18-917156A2EEED}"/>
              </a:ext>
            </a:extLst>
          </p:cNvPr>
          <p:cNvSpPr/>
          <p:nvPr/>
        </p:nvSpPr>
        <p:spPr>
          <a:xfrm>
            <a:off x="3521296" y="2515055"/>
            <a:ext cx="20574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Courier" pitchFamily="2" charset="0"/>
              </a:rPr>
              <a:t>0x0000000c</a:t>
            </a:r>
          </a:p>
        </p:txBody>
      </p:sp>
      <p:sp>
        <p:nvSpPr>
          <p:cNvPr id="14" name="Rectangle 13">
            <a:extLst>
              <a:ext uri="{FF2B5EF4-FFF2-40B4-BE49-F238E27FC236}">
                <a16:creationId xmlns:a16="http://schemas.microsoft.com/office/drawing/2014/main" id="{D0BDFA39-2987-7EA7-BC12-F7836911BB9A}"/>
              </a:ext>
            </a:extLst>
          </p:cNvPr>
          <p:cNvSpPr/>
          <p:nvPr/>
        </p:nvSpPr>
        <p:spPr>
          <a:xfrm>
            <a:off x="5654896" y="2438400"/>
            <a:ext cx="3257967" cy="40386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57F4C21-8CE4-7B26-417D-1CC8D8D7779D}"/>
              </a:ext>
            </a:extLst>
          </p:cNvPr>
          <p:cNvSpPr/>
          <p:nvPr/>
        </p:nvSpPr>
        <p:spPr>
          <a:xfrm>
            <a:off x="3521296" y="6334991"/>
            <a:ext cx="20574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latin typeface="Courier" pitchFamily="2" charset="0"/>
              </a:rPr>
              <a:t>0x0000000d</a:t>
            </a:r>
          </a:p>
        </p:txBody>
      </p:sp>
      <p:sp>
        <p:nvSpPr>
          <p:cNvPr id="34" name="Rectangle 33">
            <a:extLst>
              <a:ext uri="{FF2B5EF4-FFF2-40B4-BE49-F238E27FC236}">
                <a16:creationId xmlns:a16="http://schemas.microsoft.com/office/drawing/2014/main" id="{F773CC70-E09E-B1C9-B22D-03918BF381A2}"/>
              </a:ext>
            </a:extLst>
          </p:cNvPr>
          <p:cNvSpPr/>
          <p:nvPr/>
        </p:nvSpPr>
        <p:spPr>
          <a:xfrm>
            <a:off x="2656048" y="2710830"/>
            <a:ext cx="873957" cy="369332"/>
          </a:xfrm>
          <a:prstGeom prst="rect">
            <a:avLst/>
          </a:prstGeom>
        </p:spPr>
        <p:txBody>
          <a:bodyPr wrap="none">
            <a:spAutoFit/>
          </a:bodyPr>
          <a:lstStyle/>
          <a:p>
            <a:r>
              <a:rPr lang="en-US" dirty="0">
                <a:latin typeface="Courier" pitchFamily="2" charset="0"/>
              </a:rPr>
              <a:t>0x128</a:t>
            </a:r>
            <a:endParaRPr lang="en-US" dirty="0"/>
          </a:p>
        </p:txBody>
      </p:sp>
    </p:spTree>
    <p:extLst>
      <p:ext uri="{BB962C8B-B14F-4D97-AF65-F5344CB8AC3E}">
        <p14:creationId xmlns:p14="http://schemas.microsoft.com/office/powerpoint/2010/main" val="4285913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1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0" nodeType="clickEffect">
                                  <p:stCondLst>
                                    <p:cond delay="0"/>
                                  </p:stCondLst>
                                  <p:childTnLst>
                                    <p:set>
                                      <p:cBhvr>
                                        <p:cTn id="28" dur="1" fill="hold">
                                          <p:stCondLst>
                                            <p:cond delay="0"/>
                                          </p:stCondLst>
                                        </p:cTn>
                                        <p:tgtEl>
                                          <p:spTgt spid="35"/>
                                        </p:tgtEl>
                                        <p:attrNameLst>
                                          <p:attrName>style.visibility</p:attrName>
                                        </p:attrNameLst>
                                      </p:cBhvr>
                                      <p:to>
                                        <p:strVal val="hidden"/>
                                      </p:to>
                                    </p:set>
                                  </p:childTnLst>
                                </p:cTn>
                              </p:par>
                              <p:par>
                                <p:cTn id="29" presetID="1" presetClass="exit"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7" grpId="0" animBg="1"/>
      <p:bldP spid="28" grpId="0"/>
      <p:bldP spid="29" grpId="0" animBg="1"/>
      <p:bldP spid="30" grpId="0"/>
      <p:bldP spid="31" grpId="0" animBg="1"/>
      <p:bldP spid="32" grpId="0"/>
      <p:bldP spid="35" grpId="0" animBg="1"/>
      <p:bldP spid="1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43B1C6-4DC1-5A74-F03B-6ED8693CE5DF}"/>
            </a:ext>
          </a:extLst>
        </p:cNvPr>
        <p:cNvGrpSpPr/>
        <p:nvPr/>
      </p:nvGrpSpPr>
      <p:grpSpPr>
        <a:xfrm>
          <a:off x="0" y="0"/>
          <a:ext cx="0" cy="0"/>
          <a:chOff x="0" y="0"/>
          <a:chExt cx="0" cy="0"/>
        </a:xfrm>
      </p:grpSpPr>
      <p:sp>
        <p:nvSpPr>
          <p:cNvPr id="32769" name="Rectangle 1">
            <a:extLst>
              <a:ext uri="{FF2B5EF4-FFF2-40B4-BE49-F238E27FC236}">
                <a16:creationId xmlns:a16="http://schemas.microsoft.com/office/drawing/2014/main" id="{752EB006-5E4A-6F24-FFC5-05595B302643}"/>
              </a:ext>
            </a:extLst>
          </p:cNvPr>
          <p:cNvSpPr>
            <a:spLocks noGrp="1" noChangeArrowheads="1"/>
          </p:cNvSpPr>
          <p:nvPr>
            <p:ph type="title"/>
          </p:nvPr>
        </p:nvSpPr>
        <p:spPr>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Summary of Key Allocator Policies</a:t>
            </a:r>
          </a:p>
        </p:txBody>
      </p:sp>
      <p:sp>
        <p:nvSpPr>
          <p:cNvPr id="32770" name="Rectangle 2">
            <a:extLst>
              <a:ext uri="{FF2B5EF4-FFF2-40B4-BE49-F238E27FC236}">
                <a16:creationId xmlns:a16="http://schemas.microsoft.com/office/drawing/2014/main" id="{6EC81125-12EC-FEBA-B69C-963C8968BBD5}"/>
              </a:ext>
            </a:extLst>
          </p:cNvPr>
          <p:cNvSpPr>
            <a:spLocks noGrp="1" noChangeArrowheads="1"/>
          </p:cNvSpPr>
          <p:nvPr>
            <p:ph idx="1"/>
          </p:nvPr>
        </p:nvSpPr>
        <p:spPr>
          <a:xfrm>
            <a:off x="457200" y="1600200"/>
            <a:ext cx="8458200" cy="5257800"/>
          </a:xfrm>
          <a:ln/>
        </p:spPr>
        <p:txBody>
          <a:bodyPr>
            <a:normAutofit fontScale="85000" lnSpcReduction="20000"/>
          </a:bodyPr>
          <a:lstStyle/>
          <a:p>
            <a:pPr>
              <a:lnSpc>
                <a:spcPct val="83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Free-block storage policy:</a:t>
            </a:r>
          </a:p>
          <a:p>
            <a:pPr lvl="1"/>
            <a:r>
              <a:rPr lang="en-US" dirty="0"/>
              <a:t>Implicit lists, with boundary tags (nice and simple)</a:t>
            </a:r>
          </a:p>
          <a:p>
            <a:pPr lvl="1"/>
            <a:r>
              <a:rPr lang="en-US" dirty="0"/>
              <a:t>Explicit lists, exclude free blocks (faster, but more overhead)</a:t>
            </a:r>
          </a:p>
          <a:p>
            <a:pPr lvl="1"/>
            <a:r>
              <a:rPr lang="en-US" dirty="0"/>
              <a:t>Segregated lists (different lists for different sized blocks)</a:t>
            </a:r>
          </a:p>
          <a:p>
            <a:pPr lvl="1"/>
            <a:r>
              <a:rPr lang="en-US" dirty="0"/>
              <a:t>Fancy data structures (red-black trees, for example)</a:t>
            </a:r>
          </a:p>
          <a:p>
            <a:pPr lvl="1"/>
            <a:endParaRPr lang="en-GB" dirty="0"/>
          </a:p>
          <a:p>
            <a:pPr>
              <a:lnSpc>
                <a:spcPct val="83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Placement policy:</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First-fit (simple, but lower throughput and higher fragmentation)</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Next-fit (higher throughput, higher fragmentation)</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Best-fit (lower throughput, lower fragmentation	</a:t>
            </a:r>
          </a:p>
          <a:p>
            <a:pPr lvl="1">
              <a:lnSpc>
                <a:spcPct val="95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segregated free lists approximate a best fit placement policy without having to search entire free list</a:t>
            </a:r>
          </a:p>
          <a:p>
            <a:pPr lvl="1">
              <a:lnSpc>
                <a:spcPct val="95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a:lnSpc>
                <a:spcPct val="95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Splitting policy:</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When do we go ahead and split free blocks?</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How much internal fragmentation are we willing to tolerate?</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Coalescing policy:</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No coalescing (bad choice)</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b="1" i="1" dirty="0">
                <a:solidFill>
                  <a:schemeClr val="accent1"/>
                </a:solidFill>
              </a:rPr>
              <a:t>Immediate coalescing: </a:t>
            </a:r>
            <a:r>
              <a:rPr lang="en-GB" dirty="0"/>
              <a:t>coalesce each time </a:t>
            </a:r>
            <a:r>
              <a:rPr lang="en-GB" b="1" dirty="0">
                <a:latin typeface="Courier New" pitchFamily="49" charset="0"/>
              </a:rPr>
              <a:t>free</a:t>
            </a:r>
            <a:r>
              <a:rPr lang="en-GB" b="1" dirty="0"/>
              <a:t> </a:t>
            </a:r>
            <a:r>
              <a:rPr lang="en-GB" dirty="0"/>
              <a:t>is called </a:t>
            </a:r>
          </a:p>
          <a:p>
            <a:pPr lvl="1">
              <a:lnSpc>
                <a:spcPct val="88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b="1" i="1" dirty="0">
                <a:solidFill>
                  <a:schemeClr val="accent1"/>
                </a:solidFill>
              </a:rPr>
              <a:t>Deferred coalescing: </a:t>
            </a:r>
            <a:r>
              <a:rPr lang="en-GB" dirty="0"/>
              <a:t>coalesce on allocate or after fixed time</a:t>
            </a:r>
          </a:p>
        </p:txBody>
      </p:sp>
    </p:spTree>
    <p:extLst>
      <p:ext uri="{BB962C8B-B14F-4D97-AF65-F5344CB8AC3E}">
        <p14:creationId xmlns:p14="http://schemas.microsoft.com/office/powerpoint/2010/main" val="76645341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0">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770">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2770">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2770">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2770">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770">
                                            <p:txEl>
                                              <p:pRg st="12" end="1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2770">
                                            <p:txEl>
                                              <p:pRg st="13" end="1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2770">
                                            <p:txEl>
                                              <p:pRg st="14" end="1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2770">
                                            <p:txEl>
                                              <p:pRg st="19" end="1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2770">
                                            <p:txEl>
                                              <p:pRg st="16" end="1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2770">
                                            <p:txEl>
                                              <p:pRg st="17" end="1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2770">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Grp="1" noChangeArrowheads="1"/>
          </p:cNvSpPr>
          <p:nvPr>
            <p:ph type="title"/>
          </p:nvPr>
        </p:nvSpPr>
        <p:spPr>
          <a:ln/>
        </p:spPr>
        <p:txBody>
          <a:bodyPr>
            <a:normAutofit/>
          </a:bodyPr>
          <a:lstStyle/>
          <a:p>
            <a:pPr>
              <a:lnSpc>
                <a:spcPct val="87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Memory-Related Perils and Pitfalls</a:t>
            </a:r>
          </a:p>
        </p:txBody>
      </p:sp>
      <p:sp>
        <p:nvSpPr>
          <p:cNvPr id="27650" name="Rectangle 2"/>
          <p:cNvSpPr>
            <a:spLocks noGrp="1" noChangeArrowheads="1"/>
          </p:cNvSpPr>
          <p:nvPr>
            <p:ph idx="1"/>
          </p:nvPr>
        </p:nvSpPr>
        <p:spPr>
          <a:ln/>
        </p:spPr>
        <p:txBody>
          <a:bodyPr>
            <a:normAutofit/>
          </a:bodyPr>
          <a:lstStyle/>
          <a:p>
            <a:pPr>
              <a:lnSpc>
                <a:spcPct val="150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Dereferencing bad pointers</a:t>
            </a:r>
          </a:p>
          <a:p>
            <a:pPr>
              <a:lnSpc>
                <a:spcPct val="150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Reading uninitialized memory</a:t>
            </a:r>
          </a:p>
          <a:p>
            <a:pPr>
              <a:lnSpc>
                <a:spcPct val="150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Overreading memory</a:t>
            </a:r>
          </a:p>
          <a:p>
            <a:pPr>
              <a:lnSpc>
                <a:spcPct val="150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Overwriting memory</a:t>
            </a:r>
          </a:p>
          <a:p>
            <a:pPr>
              <a:lnSpc>
                <a:spcPct val="150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Referencing freed blocks</a:t>
            </a:r>
          </a:p>
          <a:p>
            <a:pPr>
              <a:lnSpc>
                <a:spcPct val="150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Freeing blocks multiple times</a:t>
            </a:r>
          </a:p>
          <a:p>
            <a:pPr>
              <a:lnSpc>
                <a:spcPct val="150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Failing to free blocks</a:t>
            </a:r>
          </a:p>
        </p:txBody>
      </p:sp>
      <p:grpSp>
        <p:nvGrpSpPr>
          <p:cNvPr id="4" name="Group 3">
            <a:extLst>
              <a:ext uri="{FF2B5EF4-FFF2-40B4-BE49-F238E27FC236}">
                <a16:creationId xmlns:a16="http://schemas.microsoft.com/office/drawing/2014/main" id="{49D0565B-6B27-B74D-9619-861C7E56A1BA}"/>
              </a:ext>
            </a:extLst>
          </p:cNvPr>
          <p:cNvGrpSpPr/>
          <p:nvPr/>
        </p:nvGrpSpPr>
        <p:grpSpPr>
          <a:xfrm>
            <a:off x="5715001" y="1676400"/>
            <a:ext cx="2050562" cy="1066800"/>
            <a:chOff x="5715001" y="1676400"/>
            <a:chExt cx="2050562" cy="1066800"/>
          </a:xfrm>
        </p:grpSpPr>
        <p:sp>
          <p:nvSpPr>
            <p:cNvPr id="3" name="TextBox 2">
              <a:extLst>
                <a:ext uri="{FF2B5EF4-FFF2-40B4-BE49-F238E27FC236}">
                  <a16:creationId xmlns:a16="http://schemas.microsoft.com/office/drawing/2014/main" id="{18EFB52E-873A-6F4A-B6A2-5F15DF8C6841}"/>
                </a:ext>
              </a:extLst>
            </p:cNvPr>
            <p:cNvSpPr txBox="1"/>
            <p:nvPr/>
          </p:nvSpPr>
          <p:spPr>
            <a:xfrm>
              <a:off x="5715002" y="1676400"/>
              <a:ext cx="2050561" cy="461665"/>
            </a:xfrm>
            <a:prstGeom prst="rect">
              <a:avLst/>
            </a:prstGeom>
            <a:noFill/>
          </p:spPr>
          <p:txBody>
            <a:bodyPr wrap="none" rtlCol="0">
              <a:spAutoFit/>
            </a:bodyPr>
            <a:lstStyle/>
            <a:p>
              <a:r>
                <a:rPr lang="en-US" sz="2400" dirty="0">
                  <a:solidFill>
                    <a:schemeClr val="accent1"/>
                  </a:solidFill>
                </a:rPr>
                <a:t>(Correctness)</a:t>
              </a:r>
            </a:p>
          </p:txBody>
        </p:sp>
        <p:sp>
          <p:nvSpPr>
            <p:cNvPr id="6" name="TextBox 5">
              <a:extLst>
                <a:ext uri="{FF2B5EF4-FFF2-40B4-BE49-F238E27FC236}">
                  <a16:creationId xmlns:a16="http://schemas.microsoft.com/office/drawing/2014/main" id="{191547C0-0051-F042-9722-560CBE0B8A89}"/>
                </a:ext>
              </a:extLst>
            </p:cNvPr>
            <p:cNvSpPr txBox="1"/>
            <p:nvPr/>
          </p:nvSpPr>
          <p:spPr>
            <a:xfrm>
              <a:off x="5715001" y="2281535"/>
              <a:ext cx="2050561" cy="461665"/>
            </a:xfrm>
            <a:prstGeom prst="rect">
              <a:avLst/>
            </a:prstGeom>
            <a:noFill/>
          </p:spPr>
          <p:txBody>
            <a:bodyPr wrap="none" rtlCol="0">
              <a:spAutoFit/>
            </a:bodyPr>
            <a:lstStyle/>
            <a:p>
              <a:r>
                <a:rPr lang="en-US" sz="2400" dirty="0">
                  <a:solidFill>
                    <a:schemeClr val="accent1"/>
                  </a:solidFill>
                </a:rPr>
                <a:t>(Correctness)</a:t>
              </a:r>
            </a:p>
          </p:txBody>
        </p:sp>
      </p:grpSp>
      <p:grpSp>
        <p:nvGrpSpPr>
          <p:cNvPr id="7" name="Group 6">
            <a:extLst>
              <a:ext uri="{FF2B5EF4-FFF2-40B4-BE49-F238E27FC236}">
                <a16:creationId xmlns:a16="http://schemas.microsoft.com/office/drawing/2014/main" id="{777635F4-4E3F-DB4D-B9F3-1A371C8CA6C6}"/>
              </a:ext>
            </a:extLst>
          </p:cNvPr>
          <p:cNvGrpSpPr/>
          <p:nvPr/>
        </p:nvGrpSpPr>
        <p:grpSpPr>
          <a:xfrm>
            <a:off x="5715000" y="2971800"/>
            <a:ext cx="1502334" cy="1057345"/>
            <a:chOff x="5715000" y="2971800"/>
            <a:chExt cx="1502334" cy="1057345"/>
          </a:xfrm>
        </p:grpSpPr>
        <p:sp>
          <p:nvSpPr>
            <p:cNvPr id="8" name="TextBox 7">
              <a:extLst>
                <a:ext uri="{FF2B5EF4-FFF2-40B4-BE49-F238E27FC236}">
                  <a16:creationId xmlns:a16="http://schemas.microsoft.com/office/drawing/2014/main" id="{F4118F4D-99E8-EE44-9BB0-F451FBB7FEB9}"/>
                </a:ext>
              </a:extLst>
            </p:cNvPr>
            <p:cNvSpPr txBox="1"/>
            <p:nvPr/>
          </p:nvSpPr>
          <p:spPr>
            <a:xfrm>
              <a:off x="5715000" y="2971800"/>
              <a:ext cx="1502334" cy="461665"/>
            </a:xfrm>
            <a:prstGeom prst="rect">
              <a:avLst/>
            </a:prstGeom>
            <a:noFill/>
          </p:spPr>
          <p:txBody>
            <a:bodyPr wrap="none" rtlCol="0">
              <a:spAutoFit/>
            </a:bodyPr>
            <a:lstStyle/>
            <a:p>
              <a:r>
                <a:rPr lang="en-US" sz="2400" dirty="0">
                  <a:solidFill>
                    <a:schemeClr val="accent1"/>
                  </a:solidFill>
                </a:rPr>
                <a:t>(Security)</a:t>
              </a:r>
            </a:p>
          </p:txBody>
        </p:sp>
        <p:sp>
          <p:nvSpPr>
            <p:cNvPr id="9" name="TextBox 8">
              <a:extLst>
                <a:ext uri="{FF2B5EF4-FFF2-40B4-BE49-F238E27FC236}">
                  <a16:creationId xmlns:a16="http://schemas.microsoft.com/office/drawing/2014/main" id="{FF4941A7-B4C7-7E47-BF7A-221511DF4E1D}"/>
                </a:ext>
              </a:extLst>
            </p:cNvPr>
            <p:cNvSpPr txBox="1"/>
            <p:nvPr/>
          </p:nvSpPr>
          <p:spPr>
            <a:xfrm>
              <a:off x="5715000" y="3567480"/>
              <a:ext cx="1502334" cy="461665"/>
            </a:xfrm>
            <a:prstGeom prst="rect">
              <a:avLst/>
            </a:prstGeom>
            <a:noFill/>
          </p:spPr>
          <p:txBody>
            <a:bodyPr wrap="none" rtlCol="0">
              <a:spAutoFit/>
            </a:bodyPr>
            <a:lstStyle/>
            <a:p>
              <a:r>
                <a:rPr lang="en-US" sz="2400" dirty="0">
                  <a:solidFill>
                    <a:schemeClr val="accent1"/>
                  </a:solidFill>
                </a:rPr>
                <a:t>(Security)</a:t>
              </a:r>
            </a:p>
          </p:txBody>
        </p:sp>
      </p:grpSp>
      <p:grpSp>
        <p:nvGrpSpPr>
          <p:cNvPr id="13" name="Group 12">
            <a:extLst>
              <a:ext uri="{FF2B5EF4-FFF2-40B4-BE49-F238E27FC236}">
                <a16:creationId xmlns:a16="http://schemas.microsoft.com/office/drawing/2014/main" id="{8AB8B4E2-5631-F04A-B54F-E19F6A8F8B97}"/>
              </a:ext>
            </a:extLst>
          </p:cNvPr>
          <p:cNvGrpSpPr/>
          <p:nvPr/>
        </p:nvGrpSpPr>
        <p:grpSpPr>
          <a:xfrm>
            <a:off x="5715000" y="4163246"/>
            <a:ext cx="1517163" cy="1038539"/>
            <a:chOff x="5715000" y="4163246"/>
            <a:chExt cx="1517163" cy="1038539"/>
          </a:xfrm>
        </p:grpSpPr>
        <p:sp>
          <p:nvSpPr>
            <p:cNvPr id="10" name="TextBox 9">
              <a:extLst>
                <a:ext uri="{FF2B5EF4-FFF2-40B4-BE49-F238E27FC236}">
                  <a16:creationId xmlns:a16="http://schemas.microsoft.com/office/drawing/2014/main" id="{C21EFB70-2D50-C445-B28F-5139B43B077E}"/>
                </a:ext>
              </a:extLst>
            </p:cNvPr>
            <p:cNvSpPr txBox="1"/>
            <p:nvPr/>
          </p:nvSpPr>
          <p:spPr>
            <a:xfrm>
              <a:off x="5715000" y="4163246"/>
              <a:ext cx="1502334" cy="461665"/>
            </a:xfrm>
            <a:prstGeom prst="rect">
              <a:avLst/>
            </a:prstGeom>
            <a:noFill/>
          </p:spPr>
          <p:txBody>
            <a:bodyPr wrap="none" rtlCol="0">
              <a:spAutoFit/>
            </a:bodyPr>
            <a:lstStyle/>
            <a:p>
              <a:r>
                <a:rPr lang="en-US" sz="2400" dirty="0">
                  <a:solidFill>
                    <a:schemeClr val="accent1"/>
                  </a:solidFill>
                </a:rPr>
                <a:t>(Security)</a:t>
              </a:r>
            </a:p>
          </p:txBody>
        </p:sp>
        <p:sp>
          <p:nvSpPr>
            <p:cNvPr id="11" name="TextBox 10">
              <a:extLst>
                <a:ext uri="{FF2B5EF4-FFF2-40B4-BE49-F238E27FC236}">
                  <a16:creationId xmlns:a16="http://schemas.microsoft.com/office/drawing/2014/main" id="{3C74C7C7-22AD-D840-BC40-22F671FCE618}"/>
                </a:ext>
              </a:extLst>
            </p:cNvPr>
            <p:cNvSpPr txBox="1"/>
            <p:nvPr/>
          </p:nvSpPr>
          <p:spPr>
            <a:xfrm>
              <a:off x="5729829" y="4740120"/>
              <a:ext cx="1502334" cy="461665"/>
            </a:xfrm>
            <a:prstGeom prst="rect">
              <a:avLst/>
            </a:prstGeom>
            <a:noFill/>
          </p:spPr>
          <p:txBody>
            <a:bodyPr wrap="none" rtlCol="0">
              <a:spAutoFit/>
            </a:bodyPr>
            <a:lstStyle/>
            <a:p>
              <a:r>
                <a:rPr lang="en-US" sz="2400" dirty="0">
                  <a:solidFill>
                    <a:schemeClr val="accent1"/>
                  </a:solidFill>
                </a:rPr>
                <a:t>(Security)</a:t>
              </a:r>
            </a:p>
          </p:txBody>
        </p:sp>
      </p:grpSp>
      <p:sp>
        <p:nvSpPr>
          <p:cNvPr id="12" name="TextBox 11">
            <a:extLst>
              <a:ext uri="{FF2B5EF4-FFF2-40B4-BE49-F238E27FC236}">
                <a16:creationId xmlns:a16="http://schemas.microsoft.com/office/drawing/2014/main" id="{C3493F1A-BE72-D142-AD9B-D6BFBDFB9376}"/>
              </a:ext>
            </a:extLst>
          </p:cNvPr>
          <p:cNvSpPr txBox="1"/>
          <p:nvPr/>
        </p:nvSpPr>
        <p:spPr>
          <a:xfrm>
            <a:off x="5715000" y="5352852"/>
            <a:ext cx="2153154" cy="461665"/>
          </a:xfrm>
          <a:prstGeom prst="rect">
            <a:avLst/>
          </a:prstGeom>
          <a:noFill/>
        </p:spPr>
        <p:txBody>
          <a:bodyPr wrap="none" rtlCol="0">
            <a:spAutoFit/>
          </a:bodyPr>
          <a:lstStyle/>
          <a:p>
            <a:r>
              <a:rPr lang="en-US" sz="2400" dirty="0">
                <a:solidFill>
                  <a:schemeClr val="accent1"/>
                </a:solidFill>
              </a:rPr>
              <a:t>(Performance)</a:t>
            </a:r>
          </a:p>
        </p:txBody>
      </p:sp>
    </p:spTree>
    <p:extLst>
      <p:ext uri="{BB962C8B-B14F-4D97-AF65-F5344CB8AC3E}">
        <p14:creationId xmlns:p14="http://schemas.microsoft.com/office/powerpoint/2010/main" val="226927805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9937" name="Rectangle 1"/>
          <p:cNvSpPr>
            <a:spLocks noGrp="1" noChangeArrowheads="1"/>
          </p:cNvSpPr>
          <p:nvPr>
            <p:ph type="title"/>
          </p:nvPr>
        </p:nvSpPr>
        <p:spPr>
          <a:ln/>
        </p:spPr>
        <p:txBody>
          <a:bodyPr/>
          <a:lstStyle/>
          <a:p>
            <a:pPr>
              <a:lnSpc>
                <a:spcPct val="87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Tools for Dealing With Memory Bugs</a:t>
            </a:r>
          </a:p>
        </p:txBody>
      </p:sp>
      <p:sp>
        <p:nvSpPr>
          <p:cNvPr id="39938" name="Rectangle 2"/>
          <p:cNvSpPr>
            <a:spLocks noGrp="1" noChangeArrowheads="1"/>
          </p:cNvSpPr>
          <p:nvPr>
            <p:ph idx="1"/>
          </p:nvPr>
        </p:nvSpPr>
        <p:spPr>
          <a:ln/>
        </p:spPr>
        <p:txBody>
          <a:bodyPr>
            <a:normAutofit/>
          </a:bodyPr>
          <a:lstStyle/>
          <a:p>
            <a:pPr>
              <a:lnSpc>
                <a:spcPct val="85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Debugger: </a:t>
            </a:r>
            <a:r>
              <a:rPr lang="en-GB" b="1" dirty="0" err="1">
                <a:latin typeface="Courier New"/>
                <a:cs typeface="Courier New"/>
              </a:rPr>
              <a:t>gdb</a:t>
            </a:r>
            <a:endParaRPr lang="en-GB" b="1" dirty="0">
              <a:latin typeface="Courier New"/>
              <a:cs typeface="Courier New"/>
            </a:endParaRPr>
          </a:p>
          <a:p>
            <a:pPr lvl="1">
              <a:lnSpc>
                <a:spcPct val="90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Good for finding bad pointer dereferences</a:t>
            </a:r>
          </a:p>
          <a:p>
            <a:pPr lvl="1">
              <a:lnSpc>
                <a:spcPct val="90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Hard to detect the other memory bugs</a:t>
            </a:r>
          </a:p>
          <a:p>
            <a:pPr>
              <a:lnSpc>
                <a:spcPct val="90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Heap consistency checker (e.g., </a:t>
            </a:r>
            <a:r>
              <a:rPr lang="en-GB" b="1" dirty="0" err="1">
                <a:latin typeface="Courier New" panose="02070309020205020404" pitchFamily="49" charset="0"/>
                <a:cs typeface="Courier New" panose="02070309020205020404" pitchFamily="49" charset="0"/>
              </a:rPr>
              <a:t>mcheck</a:t>
            </a:r>
            <a:r>
              <a:rPr lang="en-GB" dirty="0"/>
              <a:t>)</a:t>
            </a:r>
          </a:p>
          <a:p>
            <a:pPr lvl="1">
              <a:lnSpc>
                <a:spcPct val="90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Usually run silently, printing message only on error</a:t>
            </a:r>
          </a:p>
          <a:p>
            <a:pPr lvl="1">
              <a:lnSpc>
                <a:spcPct val="90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Can be used to detect overreads, double-free</a:t>
            </a:r>
          </a:p>
          <a:p>
            <a:pPr lvl="1">
              <a:lnSpc>
                <a:spcPct val="95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err="1"/>
              <a:t>glibc</a:t>
            </a:r>
            <a:r>
              <a:rPr lang="en-GB" dirty="0"/>
              <a:t> malloc contains checking code</a:t>
            </a:r>
          </a:p>
          <a:p>
            <a:pPr lvl="2">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b="1" dirty="0" err="1">
                <a:latin typeface="Courier New"/>
                <a:cs typeface="Courier New"/>
              </a:rPr>
              <a:t>setenv</a:t>
            </a:r>
            <a:r>
              <a:rPr lang="en-GB" b="1" dirty="0">
                <a:latin typeface="Courier New"/>
                <a:cs typeface="Courier New"/>
              </a:rPr>
              <a:t> MALLOC_CHECK_ 3 </a:t>
            </a:r>
          </a:p>
          <a:p>
            <a:pPr>
              <a:lnSpc>
                <a:spcPct val="95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Binary translator:  </a:t>
            </a:r>
            <a:r>
              <a:rPr lang="en-GB" b="1" dirty="0" err="1">
                <a:latin typeface="Courier New"/>
                <a:cs typeface="Courier New"/>
              </a:rPr>
              <a:t>valgrind</a:t>
            </a:r>
            <a:r>
              <a:rPr lang="en-GB" b="1" dirty="0"/>
              <a:t> </a:t>
            </a:r>
          </a:p>
          <a:p>
            <a:pPr lvl="1">
              <a:lnSpc>
                <a:spcPct val="95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Powerful debugging and analysis technique</a:t>
            </a:r>
          </a:p>
          <a:p>
            <a:pPr lvl="1">
              <a:lnSpc>
                <a:spcPct val="100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Rewrites text section of executable object file</a:t>
            </a:r>
          </a:p>
          <a:p>
            <a:pPr lvl="1">
              <a:lnSpc>
                <a:spcPct val="100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Checks each individual reference at runtime</a:t>
            </a:r>
          </a:p>
          <a:p>
            <a:pPr lvl="2">
              <a:lnSpc>
                <a:spcPct val="107000"/>
              </a:lnSpc>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Bad pointers, overwrites, refs outside of allocated block</a:t>
            </a:r>
          </a:p>
        </p:txBody>
      </p:sp>
      <p:sp>
        <p:nvSpPr>
          <p:cNvPr id="2" name="Slide Number Placeholder 1"/>
          <p:cNvSpPr>
            <a:spLocks noGrp="1"/>
          </p:cNvSpPr>
          <p:nvPr>
            <p:ph type="sldNum" sz="quarter" idx="12"/>
          </p:nvPr>
        </p:nvSpPr>
        <p:spPr/>
        <p:txBody>
          <a:bodyPr/>
          <a:lstStyle/>
          <a:p>
            <a:fld id="{D519158F-3378-D44B-876B-64E70D409B50}" type="slidenum">
              <a:rPr lang="en-US" smtClean="0">
                <a:solidFill>
                  <a:srgbClr val="4A66AC"/>
                </a:solidFill>
              </a:rPr>
              <a:pPr/>
              <a:t>33</a:t>
            </a:fld>
            <a:endParaRPr lang="en-US" dirty="0">
              <a:solidFill>
                <a:srgbClr val="4A66AC"/>
              </a:solidFill>
            </a:endParaRPr>
          </a:p>
        </p:txBody>
      </p:sp>
    </p:spTree>
    <p:extLst>
      <p:ext uri="{BB962C8B-B14F-4D97-AF65-F5344CB8AC3E}">
        <p14:creationId xmlns:p14="http://schemas.microsoft.com/office/powerpoint/2010/main" val="65747908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8">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9938">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9938">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9938">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9938">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938">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9938">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9938">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9938">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993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drawing&#10;&#10;Description automatically generated">
            <a:extLst>
              <a:ext uri="{FF2B5EF4-FFF2-40B4-BE49-F238E27FC236}">
                <a16:creationId xmlns:a16="http://schemas.microsoft.com/office/drawing/2014/main" id="{79D1F5BD-02B1-554B-BEE6-C131D29781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8304" y="1354408"/>
            <a:ext cx="2597888" cy="2597888"/>
          </a:xfrm>
          <a:prstGeom prst="rect">
            <a:avLst/>
          </a:prstGeom>
        </p:spPr>
      </p:pic>
      <p:pic>
        <p:nvPicPr>
          <p:cNvPr id="11" name="Content Placeholder 10" descr="A picture containing drawing&#10;&#10;Description automatically generated">
            <a:extLst>
              <a:ext uri="{FF2B5EF4-FFF2-40B4-BE49-F238E27FC236}">
                <a16:creationId xmlns:a16="http://schemas.microsoft.com/office/drawing/2014/main" id="{40B37199-723A-3347-AB54-A458BE3063D8}"/>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5275493" y="4111256"/>
            <a:ext cx="2604400" cy="2597888"/>
          </a:xfrm>
        </p:spPr>
      </p:pic>
      <p:sp>
        <p:nvSpPr>
          <p:cNvPr id="2" name="Title 1">
            <a:extLst>
              <a:ext uri="{FF2B5EF4-FFF2-40B4-BE49-F238E27FC236}">
                <a16:creationId xmlns:a16="http://schemas.microsoft.com/office/drawing/2014/main" id="{0F010443-B0DF-7A43-9CE7-891861D90BA5}"/>
              </a:ext>
            </a:extLst>
          </p:cNvPr>
          <p:cNvSpPr>
            <a:spLocks noGrp="1"/>
          </p:cNvSpPr>
          <p:nvPr>
            <p:ph type="title"/>
          </p:nvPr>
        </p:nvSpPr>
        <p:spPr/>
        <p:txBody>
          <a:bodyPr/>
          <a:lstStyle/>
          <a:p>
            <a:r>
              <a:rPr lang="en-US" dirty="0"/>
              <a:t>Memory Bugs Persist…</a:t>
            </a:r>
          </a:p>
        </p:txBody>
      </p:sp>
      <p:pic>
        <p:nvPicPr>
          <p:cNvPr id="7" name="Picture 6">
            <a:extLst>
              <a:ext uri="{FF2B5EF4-FFF2-40B4-BE49-F238E27FC236}">
                <a16:creationId xmlns:a16="http://schemas.microsoft.com/office/drawing/2014/main" id="{8DE28058-26BA-C144-A76F-4B5D418C08C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1732" y="4111256"/>
            <a:ext cx="3326367" cy="2597888"/>
          </a:xfrm>
          <a:prstGeom prst="rect">
            <a:avLst/>
          </a:prstGeom>
        </p:spPr>
      </p:pic>
      <p:pic>
        <p:nvPicPr>
          <p:cNvPr id="13" name="Picture 12" descr="A picture containing drawing&#10;&#10;Description automatically generated">
            <a:extLst>
              <a:ext uri="{FF2B5EF4-FFF2-40B4-BE49-F238E27FC236}">
                <a16:creationId xmlns:a16="http://schemas.microsoft.com/office/drawing/2014/main" id="{59B8899C-9AE2-C849-B44F-2E0303AD573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35386" y="1625600"/>
            <a:ext cx="2032000" cy="2032000"/>
          </a:xfrm>
          <a:prstGeom prst="rect">
            <a:avLst/>
          </a:prstGeom>
        </p:spPr>
      </p:pic>
    </p:spTree>
    <p:extLst>
      <p:ext uri="{BB962C8B-B14F-4D97-AF65-F5344CB8AC3E}">
        <p14:creationId xmlns:p14="http://schemas.microsoft.com/office/powerpoint/2010/main" val="2276558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533400" y="1534260"/>
            <a:ext cx="8077200" cy="5018939"/>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lIns="90000" tIns="46800" rIns="90000" bIns="46800">
            <a:spAutoFit/>
          </a:bodyPr>
          <a:lstStyle/>
          <a:p>
            <a:r>
              <a:rPr lang="en-US" sz="1600" b="1" dirty="0">
                <a:solidFill>
                  <a:sysClr val="windowText" lastClr="000000"/>
                </a:solidFill>
                <a:latin typeface="Courier" pitchFamily="2" charset="0"/>
              </a:rPr>
              <a:t>#include &lt;</a:t>
            </a:r>
            <a:r>
              <a:rPr lang="en-US" sz="1600" b="1" dirty="0" err="1">
                <a:solidFill>
                  <a:sysClr val="windowText" lastClr="000000"/>
                </a:solidFill>
                <a:latin typeface="Courier" pitchFamily="2" charset="0"/>
              </a:rPr>
              <a:t>stdio.h</a:t>
            </a:r>
            <a:r>
              <a:rPr lang="en-US" sz="1600" b="1" dirty="0">
                <a:solidFill>
                  <a:sysClr val="windowText" lastClr="000000"/>
                </a:solidFill>
                <a:latin typeface="Courier" pitchFamily="2" charset="0"/>
              </a:rPr>
              <a:t>&gt;</a:t>
            </a:r>
          </a:p>
          <a:p>
            <a:r>
              <a:rPr lang="en-US" sz="1600" b="1" dirty="0">
                <a:solidFill>
                  <a:sysClr val="windowText" lastClr="000000"/>
                </a:solidFill>
                <a:latin typeface="Courier" pitchFamily="2" charset="0"/>
              </a:rPr>
              <a:t>#include &lt;</a:t>
            </a:r>
            <a:r>
              <a:rPr lang="en-US" sz="1600" b="1" dirty="0" err="1">
                <a:solidFill>
                  <a:sysClr val="windowText" lastClr="000000"/>
                </a:solidFill>
                <a:latin typeface="Courier" pitchFamily="2" charset="0"/>
              </a:rPr>
              <a:t>stdlib.h</a:t>
            </a:r>
            <a:r>
              <a:rPr lang="en-US" sz="1600" b="1" dirty="0">
                <a:solidFill>
                  <a:sysClr val="windowText" lastClr="000000"/>
                </a:solidFill>
                <a:latin typeface="Courier" pitchFamily="2" charset="0"/>
              </a:rPr>
              <a:t>&gt;</a:t>
            </a:r>
          </a:p>
          <a:p>
            <a:endParaRPr lang="en-US" sz="1600" b="1" dirty="0">
              <a:solidFill>
                <a:sysClr val="windowText" lastClr="000000"/>
              </a:solidFill>
              <a:latin typeface="Courier" pitchFamily="2" charset="0"/>
            </a:endParaRPr>
          </a:p>
          <a:p>
            <a:r>
              <a:rPr lang="en-US" sz="1600" b="1" dirty="0">
                <a:solidFill>
                  <a:sysClr val="windowText" lastClr="000000"/>
                </a:solidFill>
                <a:latin typeface="Courier" pitchFamily="2" charset="0"/>
              </a:rPr>
              <a:t>void foo(</a:t>
            </a:r>
            <a:r>
              <a:rPr lang="en-US" sz="1600" b="1" dirty="0" err="1">
                <a:solidFill>
                  <a:sysClr val="windowText" lastClr="000000"/>
                </a:solidFill>
                <a:latin typeface="Courier" pitchFamily="2" charset="0"/>
              </a:rPr>
              <a:t>int</a:t>
            </a:r>
            <a:r>
              <a:rPr lang="en-US" sz="1600" b="1" dirty="0">
                <a:solidFill>
                  <a:sysClr val="windowText" lastClr="000000"/>
                </a:solidFill>
                <a:latin typeface="Courier" pitchFamily="2" charset="0"/>
              </a:rPr>
              <a:t> n) {</a:t>
            </a:r>
          </a:p>
          <a:p>
            <a:r>
              <a:rPr lang="fr-FR" sz="1600" b="1" dirty="0">
                <a:solidFill>
                  <a:sysClr val="windowText" lastClr="000000"/>
                </a:solidFill>
                <a:latin typeface="Courier" pitchFamily="2" charset="0"/>
              </a:rPr>
              <a:t>    </a:t>
            </a:r>
          </a:p>
          <a:p>
            <a:r>
              <a:rPr lang="fr-FR" sz="1600" b="1" dirty="0">
                <a:solidFill>
                  <a:sysClr val="windowText" lastClr="000000"/>
                </a:solidFill>
                <a:latin typeface="Courier" pitchFamily="2" charset="0"/>
              </a:rPr>
              <a:t>    /* </a:t>
            </a:r>
            <a:r>
              <a:rPr lang="fr-FR" sz="1600" b="1" dirty="0" err="1">
                <a:solidFill>
                  <a:sysClr val="windowText" lastClr="000000"/>
                </a:solidFill>
                <a:latin typeface="Courier" pitchFamily="2" charset="0"/>
              </a:rPr>
              <a:t>Allocate</a:t>
            </a:r>
            <a:r>
              <a:rPr lang="fr-FR" sz="1600" b="1" dirty="0">
                <a:solidFill>
                  <a:sysClr val="windowText" lastClr="000000"/>
                </a:solidFill>
                <a:latin typeface="Courier" pitchFamily="2" charset="0"/>
              </a:rPr>
              <a:t> a block of n </a:t>
            </a:r>
            <a:r>
              <a:rPr lang="fr-FR" sz="1600" b="1" dirty="0" err="1">
                <a:solidFill>
                  <a:sysClr val="windowText" lastClr="000000"/>
                </a:solidFill>
                <a:latin typeface="Courier" pitchFamily="2" charset="0"/>
              </a:rPr>
              <a:t>ints</a:t>
            </a:r>
            <a:r>
              <a:rPr lang="fr-FR" sz="1600" b="1" dirty="0">
                <a:solidFill>
                  <a:sysClr val="windowText" lastClr="000000"/>
                </a:solidFill>
                <a:latin typeface="Courier" pitchFamily="2" charset="0"/>
              </a:rPr>
              <a:t> */</a:t>
            </a:r>
          </a:p>
          <a:p>
            <a:r>
              <a:rPr lang="en-US" sz="1600" b="1" dirty="0">
                <a:solidFill>
                  <a:sysClr val="windowText" lastClr="000000"/>
                </a:solidFill>
                <a:latin typeface="Courier" pitchFamily="2" charset="0"/>
              </a:rPr>
              <a:t>    </a:t>
            </a:r>
            <a:r>
              <a:rPr lang="en-US" sz="1600" b="1" dirty="0">
                <a:solidFill>
                  <a:schemeClr val="accent1"/>
                </a:solidFill>
                <a:latin typeface="Courier" pitchFamily="2" charset="0"/>
              </a:rPr>
              <a:t>int* p = (int*) malloc(n * </a:t>
            </a:r>
            <a:r>
              <a:rPr lang="en-US" sz="1600" b="1" dirty="0" err="1">
                <a:solidFill>
                  <a:schemeClr val="accent1"/>
                </a:solidFill>
                <a:latin typeface="Courier" pitchFamily="2" charset="0"/>
              </a:rPr>
              <a:t>sizeof</a:t>
            </a:r>
            <a:r>
              <a:rPr lang="en-US" sz="1600" b="1" dirty="0">
                <a:solidFill>
                  <a:schemeClr val="accent1"/>
                </a:solidFill>
                <a:latin typeface="Courier" pitchFamily="2" charset="0"/>
              </a:rPr>
              <a:t>(int));</a:t>
            </a:r>
          </a:p>
          <a:p>
            <a:r>
              <a:rPr lang="en-US" sz="1600" b="1" dirty="0">
                <a:solidFill>
                  <a:sysClr val="windowText" lastClr="000000"/>
                </a:solidFill>
                <a:latin typeface="Courier" pitchFamily="2" charset="0"/>
              </a:rPr>
              <a:t>    if (p == NULL) {</a:t>
            </a:r>
          </a:p>
          <a:p>
            <a:r>
              <a:rPr lang="fi-FI" sz="1600" b="1" dirty="0">
                <a:solidFill>
                  <a:sysClr val="windowText" lastClr="000000"/>
                </a:solidFill>
                <a:latin typeface="Courier" pitchFamily="2" charset="0"/>
              </a:rPr>
              <a:t>        </a:t>
            </a:r>
            <a:r>
              <a:rPr lang="fi-FI" sz="1600" b="1" dirty="0" err="1">
                <a:solidFill>
                  <a:sysClr val="windowText" lastClr="000000"/>
                </a:solidFill>
                <a:latin typeface="Courier" pitchFamily="2" charset="0"/>
              </a:rPr>
              <a:t>perror("malloc</a:t>
            </a:r>
            <a:r>
              <a:rPr lang="fi-FI" sz="1600" b="1" dirty="0">
                <a:solidFill>
                  <a:sysClr val="windowText" lastClr="000000"/>
                </a:solidFill>
                <a:latin typeface="Courier" pitchFamily="2" charset="0"/>
              </a:rPr>
              <a:t>");</a:t>
            </a:r>
          </a:p>
          <a:p>
            <a:r>
              <a:rPr lang="fi-FI" sz="1600" b="1" dirty="0">
                <a:solidFill>
                  <a:sysClr val="windowText" lastClr="000000"/>
                </a:solidFill>
                <a:latin typeface="Courier" pitchFamily="2" charset="0"/>
              </a:rPr>
              <a:t>        exit(0);</a:t>
            </a:r>
          </a:p>
          <a:p>
            <a:r>
              <a:rPr lang="fi-FI" sz="1600" b="1" dirty="0">
                <a:solidFill>
                  <a:sysClr val="windowText" lastClr="000000"/>
                </a:solidFill>
                <a:latin typeface="Courier" pitchFamily="2" charset="0"/>
              </a:rPr>
              <a:t>    }</a:t>
            </a:r>
          </a:p>
          <a:p>
            <a:endParaRPr lang="fi-FI" sz="1600" b="1" dirty="0">
              <a:solidFill>
                <a:sysClr val="windowText" lastClr="000000"/>
              </a:solidFill>
              <a:latin typeface="Courier" pitchFamily="2" charset="0"/>
            </a:endParaRPr>
          </a:p>
          <a:p>
            <a:r>
              <a:rPr lang="fi-FI" sz="1600" b="1" dirty="0">
                <a:solidFill>
                  <a:sysClr val="windowText" lastClr="000000"/>
                </a:solidFill>
                <a:latin typeface="Courier" pitchFamily="2" charset="0"/>
              </a:rPr>
              <a:t>    /* </a:t>
            </a:r>
            <a:r>
              <a:rPr lang="fi-FI" sz="1600" b="1" dirty="0" err="1">
                <a:solidFill>
                  <a:sysClr val="windowText" lastClr="000000"/>
                </a:solidFill>
                <a:latin typeface="Courier" pitchFamily="2" charset="0"/>
              </a:rPr>
              <a:t>Initialize</a:t>
            </a:r>
            <a:r>
              <a:rPr lang="fi-FI" sz="1600" b="1" dirty="0">
                <a:solidFill>
                  <a:sysClr val="windowText" lastClr="000000"/>
                </a:solidFill>
                <a:latin typeface="Courier" pitchFamily="2" charset="0"/>
              </a:rPr>
              <a:t> </a:t>
            </a:r>
            <a:r>
              <a:rPr lang="fi-FI" sz="1600" b="1" dirty="0" err="1">
                <a:solidFill>
                  <a:sysClr val="windowText" lastClr="000000"/>
                </a:solidFill>
                <a:latin typeface="Courier" pitchFamily="2" charset="0"/>
              </a:rPr>
              <a:t>allocated</a:t>
            </a:r>
            <a:r>
              <a:rPr lang="fi-FI" sz="1600" b="1" dirty="0">
                <a:solidFill>
                  <a:sysClr val="windowText" lastClr="000000"/>
                </a:solidFill>
                <a:latin typeface="Courier" pitchFamily="2" charset="0"/>
              </a:rPr>
              <a:t> </a:t>
            </a:r>
            <a:r>
              <a:rPr lang="fi-FI" sz="1600" b="1" dirty="0" err="1">
                <a:solidFill>
                  <a:sysClr val="windowText" lastClr="000000"/>
                </a:solidFill>
                <a:latin typeface="Courier" pitchFamily="2" charset="0"/>
              </a:rPr>
              <a:t>block</a:t>
            </a:r>
            <a:r>
              <a:rPr lang="fi-FI" sz="1600" b="1" dirty="0">
                <a:solidFill>
                  <a:sysClr val="windowText" lastClr="000000"/>
                </a:solidFill>
                <a:latin typeface="Courier" pitchFamily="2" charset="0"/>
              </a:rPr>
              <a:t> */</a:t>
            </a:r>
          </a:p>
          <a:p>
            <a:r>
              <a:rPr lang="da-DK" sz="1600" b="1" dirty="0">
                <a:solidFill>
                  <a:sysClr val="windowText" lastClr="000000"/>
                </a:solidFill>
                <a:latin typeface="Courier" pitchFamily="2" charset="0"/>
              </a:rPr>
              <a:t>    for (</a:t>
            </a:r>
            <a:r>
              <a:rPr lang="da-DK" sz="1600" b="1" dirty="0" err="1">
                <a:solidFill>
                  <a:sysClr val="windowText" lastClr="000000"/>
                </a:solidFill>
                <a:latin typeface="Courier" pitchFamily="2" charset="0"/>
              </a:rPr>
              <a:t>int</a:t>
            </a:r>
            <a:r>
              <a:rPr lang="da-DK" sz="1600" b="1" dirty="0">
                <a:solidFill>
                  <a:sysClr val="windowText" lastClr="000000"/>
                </a:solidFill>
                <a:latin typeface="Courier" pitchFamily="2" charset="0"/>
              </a:rPr>
              <a:t> i=0; i&lt;n; i++){</a:t>
            </a:r>
          </a:p>
          <a:p>
            <a:r>
              <a:rPr lang="da-DK" sz="1600" b="1" dirty="0">
                <a:solidFill>
                  <a:sysClr val="windowText" lastClr="000000"/>
                </a:solidFill>
                <a:latin typeface="Courier" pitchFamily="2" charset="0"/>
              </a:rPr>
              <a:t>	    p[i] = i;</a:t>
            </a:r>
          </a:p>
          <a:p>
            <a:r>
              <a:rPr lang="da-DK" sz="1600" b="1" dirty="0">
                <a:solidFill>
                  <a:sysClr val="windowText" lastClr="000000"/>
                </a:solidFill>
                <a:latin typeface="Courier" pitchFamily="2" charset="0"/>
              </a:rPr>
              <a:t>    }</a:t>
            </a:r>
          </a:p>
          <a:p>
            <a:endParaRPr lang="da-DK" sz="1600" b="1" dirty="0">
              <a:solidFill>
                <a:sysClr val="windowText" lastClr="000000"/>
              </a:solidFill>
              <a:latin typeface="Courier" pitchFamily="2" charset="0"/>
            </a:endParaRPr>
          </a:p>
          <a:p>
            <a:r>
              <a:rPr lang="da-DK" sz="1600" b="1" dirty="0">
                <a:solidFill>
                  <a:sysClr val="windowText" lastClr="000000"/>
                </a:solidFill>
                <a:latin typeface="Courier" pitchFamily="2" charset="0"/>
              </a:rPr>
              <a:t>    /* Return </a:t>
            </a:r>
            <a:r>
              <a:rPr lang="da-DK" sz="1600" b="1" dirty="0" err="1">
                <a:solidFill>
                  <a:sysClr val="windowText" lastClr="000000"/>
                </a:solidFill>
                <a:latin typeface="Courier" pitchFamily="2" charset="0"/>
              </a:rPr>
              <a:t>allocated</a:t>
            </a:r>
            <a:r>
              <a:rPr lang="da-DK" sz="1600" b="1" dirty="0">
                <a:solidFill>
                  <a:sysClr val="windowText" lastClr="000000"/>
                </a:solidFill>
                <a:latin typeface="Courier" pitchFamily="2" charset="0"/>
              </a:rPr>
              <a:t> </a:t>
            </a:r>
            <a:r>
              <a:rPr lang="da-DK" sz="1600" b="1" dirty="0" err="1">
                <a:solidFill>
                  <a:sysClr val="windowText" lastClr="000000"/>
                </a:solidFill>
                <a:latin typeface="Courier" pitchFamily="2" charset="0"/>
              </a:rPr>
              <a:t>block</a:t>
            </a:r>
            <a:r>
              <a:rPr lang="da-DK" sz="1600" b="1" dirty="0">
                <a:solidFill>
                  <a:sysClr val="windowText" lastClr="000000"/>
                </a:solidFill>
                <a:latin typeface="Courier" pitchFamily="2" charset="0"/>
              </a:rPr>
              <a:t> to the </a:t>
            </a:r>
            <a:r>
              <a:rPr lang="da-DK" sz="1600" b="1" dirty="0" err="1">
                <a:solidFill>
                  <a:sysClr val="windowText" lastClr="000000"/>
                </a:solidFill>
                <a:latin typeface="Courier" pitchFamily="2" charset="0"/>
              </a:rPr>
              <a:t>heap</a:t>
            </a:r>
            <a:r>
              <a:rPr lang="da-DK" sz="1600" b="1" dirty="0">
                <a:solidFill>
                  <a:sysClr val="windowText" lastClr="000000"/>
                </a:solidFill>
                <a:latin typeface="Courier" pitchFamily="2" charset="0"/>
              </a:rPr>
              <a:t> */</a:t>
            </a:r>
          </a:p>
          <a:p>
            <a:r>
              <a:rPr lang="en-US" sz="1600" b="1" dirty="0">
                <a:solidFill>
                  <a:sysClr val="windowText" lastClr="000000"/>
                </a:solidFill>
                <a:latin typeface="Courier" pitchFamily="2" charset="0"/>
              </a:rPr>
              <a:t>    </a:t>
            </a:r>
            <a:r>
              <a:rPr lang="en-US" sz="1600" b="1" dirty="0">
                <a:solidFill>
                  <a:schemeClr val="accent1"/>
                </a:solidFill>
                <a:latin typeface="Courier" pitchFamily="2" charset="0"/>
              </a:rPr>
              <a:t>free(p);</a:t>
            </a:r>
          </a:p>
          <a:p>
            <a:r>
              <a:rPr lang="en-US" sz="1600" b="1" dirty="0">
                <a:solidFill>
                  <a:sysClr val="windowText" lastClr="000000"/>
                </a:solidFill>
                <a:latin typeface="Courier" pitchFamily="2" charset="0"/>
              </a:rPr>
              <a:t>}</a:t>
            </a:r>
          </a:p>
        </p:txBody>
      </p:sp>
      <p:sp>
        <p:nvSpPr>
          <p:cNvPr id="3" name="Title 2">
            <a:extLst>
              <a:ext uri="{FF2B5EF4-FFF2-40B4-BE49-F238E27FC236}">
                <a16:creationId xmlns:a16="http://schemas.microsoft.com/office/drawing/2014/main" id="{9676F0A1-930D-DF43-8D75-E8D105387503}"/>
              </a:ext>
            </a:extLst>
          </p:cNvPr>
          <p:cNvSpPr>
            <a:spLocks noGrp="1"/>
          </p:cNvSpPr>
          <p:nvPr>
            <p:ph type="title"/>
          </p:nvPr>
        </p:nvSpPr>
        <p:spPr/>
        <p:txBody>
          <a:bodyPr/>
          <a:lstStyle/>
          <a:p>
            <a:r>
              <a:rPr lang="en-GB" dirty="0"/>
              <a:t>Allocation Example using </a:t>
            </a:r>
            <a:r>
              <a:rPr lang="en-GB" b="1" dirty="0">
                <a:latin typeface="Courier New"/>
                <a:cs typeface="Courier New"/>
              </a:rPr>
              <a:t>malloc</a:t>
            </a:r>
            <a:endParaRPr lang="en-US" dirty="0"/>
          </a:p>
        </p:txBody>
      </p:sp>
    </p:spTree>
    <p:extLst>
      <p:ext uri="{BB962C8B-B14F-4D97-AF65-F5344CB8AC3E}">
        <p14:creationId xmlns:p14="http://schemas.microsoft.com/office/powerpoint/2010/main" val="35210792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Rectangle 18">
            <a:extLst>
              <a:ext uri="{FF2B5EF4-FFF2-40B4-BE49-F238E27FC236}">
                <a16:creationId xmlns:a16="http://schemas.microsoft.com/office/drawing/2014/main" id="{915A5A78-9E62-5F4C-A5C5-CFBEB56A9F49}"/>
              </a:ext>
            </a:extLst>
          </p:cNvPr>
          <p:cNvSpPr>
            <a:spLocks noChangeArrowheads="1"/>
          </p:cNvSpPr>
          <p:nvPr/>
        </p:nvSpPr>
        <p:spPr bwMode="auto">
          <a:xfrm>
            <a:off x="1949787" y="1893934"/>
            <a:ext cx="5125743"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11265" name="Rectangle 1"/>
          <p:cNvSpPr>
            <a:spLocks noGrp="1" noChangeArrowheads="1"/>
          </p:cNvSpPr>
          <p:nvPr>
            <p:ph type="title"/>
          </p:nvPr>
        </p:nvSpPr>
        <p:spPr>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Allocation Example</a:t>
            </a:r>
          </a:p>
        </p:txBody>
      </p:sp>
      <p:sp>
        <p:nvSpPr>
          <p:cNvPr id="11283" name="Text Box 19"/>
          <p:cNvSpPr txBox="1">
            <a:spLocks noChangeArrowheads="1"/>
          </p:cNvSpPr>
          <p:nvPr/>
        </p:nvSpPr>
        <p:spPr bwMode="auto">
          <a:xfrm>
            <a:off x="3516113" y="3069990"/>
            <a:ext cx="2249632" cy="359010"/>
          </a:xfrm>
          <a:prstGeom prst="rect">
            <a:avLst/>
          </a:prstGeom>
          <a:solidFill>
            <a:srgbClr val="F6F5BD"/>
          </a:solid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ourier New" pitchFamily="49" charset="0"/>
              </a:rPr>
              <a:t>p1 = malloc(16)</a:t>
            </a:r>
          </a:p>
        </p:txBody>
      </p:sp>
      <p:sp>
        <p:nvSpPr>
          <p:cNvPr id="11301" name="Text Box 37"/>
          <p:cNvSpPr txBox="1">
            <a:spLocks noChangeArrowheads="1"/>
          </p:cNvSpPr>
          <p:nvPr/>
        </p:nvSpPr>
        <p:spPr bwMode="auto">
          <a:xfrm>
            <a:off x="3516113" y="3620852"/>
            <a:ext cx="2249632" cy="359010"/>
          </a:xfrm>
          <a:prstGeom prst="rect">
            <a:avLst/>
          </a:prstGeom>
          <a:solidFill>
            <a:schemeClr val="accent2">
              <a:lumMod val="20000"/>
              <a:lumOff val="80000"/>
            </a:schemeClr>
          </a:solid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ourier New" pitchFamily="49" charset="0"/>
              </a:rPr>
              <a:t>p2 = malloc(20)</a:t>
            </a:r>
          </a:p>
        </p:txBody>
      </p:sp>
      <p:sp>
        <p:nvSpPr>
          <p:cNvPr id="11319" name="Text Box 55"/>
          <p:cNvSpPr txBox="1">
            <a:spLocks noChangeArrowheads="1"/>
          </p:cNvSpPr>
          <p:nvPr/>
        </p:nvSpPr>
        <p:spPr bwMode="auto">
          <a:xfrm>
            <a:off x="3516113" y="4154252"/>
            <a:ext cx="2249632" cy="359010"/>
          </a:xfrm>
          <a:prstGeom prst="rect">
            <a:avLst/>
          </a:prstGeom>
          <a:solidFill>
            <a:srgbClr val="F1C7C7"/>
          </a:solid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ourier New" pitchFamily="49" charset="0"/>
              </a:rPr>
              <a:t>p3 = malloc(24)</a:t>
            </a:r>
          </a:p>
        </p:txBody>
      </p:sp>
      <p:sp>
        <p:nvSpPr>
          <p:cNvPr id="11337" name="Text Box 73"/>
          <p:cNvSpPr txBox="1">
            <a:spLocks noChangeArrowheads="1"/>
          </p:cNvSpPr>
          <p:nvPr/>
        </p:nvSpPr>
        <p:spPr bwMode="auto">
          <a:xfrm>
            <a:off x="3516113" y="4687652"/>
            <a:ext cx="1284624" cy="359010"/>
          </a:xfrm>
          <a:prstGeom prst="rect">
            <a:avLst/>
          </a:prstGeom>
          <a:solidFill>
            <a:schemeClr val="accent2">
              <a:lumMod val="20000"/>
              <a:lumOff val="80000"/>
            </a:schemeClr>
          </a:solid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ourier New" pitchFamily="49" charset="0"/>
              </a:rPr>
              <a:t>free(p2)</a:t>
            </a:r>
          </a:p>
        </p:txBody>
      </p:sp>
      <p:sp>
        <p:nvSpPr>
          <p:cNvPr id="11355" name="Text Box 91"/>
          <p:cNvSpPr txBox="1">
            <a:spLocks noChangeArrowheads="1"/>
          </p:cNvSpPr>
          <p:nvPr/>
        </p:nvSpPr>
        <p:spPr bwMode="auto">
          <a:xfrm>
            <a:off x="3516113" y="5243042"/>
            <a:ext cx="2111773" cy="359010"/>
          </a:xfrm>
          <a:prstGeom prst="rect">
            <a:avLst/>
          </a:prstGeom>
          <a:solidFill>
            <a:srgbClr val="D5F1CF"/>
          </a:solid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latin typeface="Courier New" pitchFamily="49" charset="0"/>
              </a:rPr>
              <a:t>p4 = malloc(8)</a:t>
            </a:r>
          </a:p>
        </p:txBody>
      </p:sp>
      <p:sp>
        <p:nvSpPr>
          <p:cNvPr id="3" name="Rectangle 2">
            <a:extLst>
              <a:ext uri="{FF2B5EF4-FFF2-40B4-BE49-F238E27FC236}">
                <a16:creationId xmlns:a16="http://schemas.microsoft.com/office/drawing/2014/main" id="{0E64A0EB-5422-F886-471F-2A5B46EC4F6C}"/>
              </a:ext>
            </a:extLst>
          </p:cNvPr>
          <p:cNvSpPr>
            <a:spLocks noChangeArrowheads="1"/>
          </p:cNvSpPr>
          <p:nvPr/>
        </p:nvSpPr>
        <p:spPr bwMode="auto">
          <a:xfrm>
            <a:off x="1945977" y="1893934"/>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4" name="Rectangle 3">
            <a:extLst>
              <a:ext uri="{FF2B5EF4-FFF2-40B4-BE49-F238E27FC236}">
                <a16:creationId xmlns:a16="http://schemas.microsoft.com/office/drawing/2014/main" id="{43DECC0D-5499-1811-96CB-520FCD3BBE46}"/>
              </a:ext>
            </a:extLst>
          </p:cNvPr>
          <p:cNvSpPr>
            <a:spLocks noChangeArrowheads="1"/>
          </p:cNvSpPr>
          <p:nvPr/>
        </p:nvSpPr>
        <p:spPr bwMode="auto">
          <a:xfrm>
            <a:off x="2250777" y="1893934"/>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5" name="Rectangle 4">
            <a:extLst>
              <a:ext uri="{FF2B5EF4-FFF2-40B4-BE49-F238E27FC236}">
                <a16:creationId xmlns:a16="http://schemas.microsoft.com/office/drawing/2014/main" id="{A89BA808-89D8-8456-F832-A5A830D2DB05}"/>
              </a:ext>
            </a:extLst>
          </p:cNvPr>
          <p:cNvSpPr>
            <a:spLocks noChangeArrowheads="1"/>
          </p:cNvSpPr>
          <p:nvPr/>
        </p:nvSpPr>
        <p:spPr bwMode="auto">
          <a:xfrm>
            <a:off x="2538173" y="1893934"/>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6" name="Rectangle 5">
            <a:extLst>
              <a:ext uri="{FF2B5EF4-FFF2-40B4-BE49-F238E27FC236}">
                <a16:creationId xmlns:a16="http://schemas.microsoft.com/office/drawing/2014/main" id="{5A3ECC01-9BFE-78CE-EADE-0F617631C412}"/>
              </a:ext>
            </a:extLst>
          </p:cNvPr>
          <p:cNvSpPr>
            <a:spLocks noChangeArrowheads="1"/>
          </p:cNvSpPr>
          <p:nvPr/>
        </p:nvSpPr>
        <p:spPr bwMode="auto">
          <a:xfrm>
            <a:off x="2842973" y="1893934"/>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7" name="Rectangle 28">
            <a:extLst>
              <a:ext uri="{FF2B5EF4-FFF2-40B4-BE49-F238E27FC236}">
                <a16:creationId xmlns:a16="http://schemas.microsoft.com/office/drawing/2014/main" id="{9531DB15-8792-A107-E2C8-203B62346D8E}"/>
              </a:ext>
            </a:extLst>
          </p:cNvPr>
          <p:cNvSpPr>
            <a:spLocks noChangeArrowheads="1"/>
          </p:cNvSpPr>
          <p:nvPr/>
        </p:nvSpPr>
        <p:spPr bwMode="auto">
          <a:xfrm>
            <a:off x="3147162" y="1892017"/>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8" name="Rectangle 28">
            <a:extLst>
              <a:ext uri="{FF2B5EF4-FFF2-40B4-BE49-F238E27FC236}">
                <a16:creationId xmlns:a16="http://schemas.microsoft.com/office/drawing/2014/main" id="{E55A229F-7C9F-EFF7-F558-5CC4DD91FCE6}"/>
              </a:ext>
            </a:extLst>
          </p:cNvPr>
          <p:cNvSpPr>
            <a:spLocks noChangeArrowheads="1"/>
          </p:cNvSpPr>
          <p:nvPr/>
        </p:nvSpPr>
        <p:spPr bwMode="auto">
          <a:xfrm>
            <a:off x="3449751" y="1892017"/>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9" name="Rectangle 28">
            <a:extLst>
              <a:ext uri="{FF2B5EF4-FFF2-40B4-BE49-F238E27FC236}">
                <a16:creationId xmlns:a16="http://schemas.microsoft.com/office/drawing/2014/main" id="{B222021B-7641-6E89-C8B1-A2571F65A84B}"/>
              </a:ext>
            </a:extLst>
          </p:cNvPr>
          <p:cNvSpPr>
            <a:spLocks noChangeArrowheads="1"/>
          </p:cNvSpPr>
          <p:nvPr/>
        </p:nvSpPr>
        <p:spPr bwMode="auto">
          <a:xfrm>
            <a:off x="3754551" y="1892017"/>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10" name="Rectangle 28">
            <a:extLst>
              <a:ext uri="{FF2B5EF4-FFF2-40B4-BE49-F238E27FC236}">
                <a16:creationId xmlns:a16="http://schemas.microsoft.com/office/drawing/2014/main" id="{E32670DA-EE41-C5D1-7CB5-71E9AFDCD429}"/>
              </a:ext>
            </a:extLst>
          </p:cNvPr>
          <p:cNvSpPr>
            <a:spLocks noChangeArrowheads="1"/>
          </p:cNvSpPr>
          <p:nvPr/>
        </p:nvSpPr>
        <p:spPr bwMode="auto">
          <a:xfrm>
            <a:off x="4057140" y="1892017"/>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11" name="Rectangle 28">
            <a:extLst>
              <a:ext uri="{FF2B5EF4-FFF2-40B4-BE49-F238E27FC236}">
                <a16:creationId xmlns:a16="http://schemas.microsoft.com/office/drawing/2014/main" id="{AC6913B7-C961-BCCF-30E4-89A060DC9AB0}"/>
              </a:ext>
            </a:extLst>
          </p:cNvPr>
          <p:cNvSpPr>
            <a:spLocks noChangeArrowheads="1"/>
          </p:cNvSpPr>
          <p:nvPr/>
        </p:nvSpPr>
        <p:spPr bwMode="auto">
          <a:xfrm>
            <a:off x="4359729" y="1888182"/>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12" name="Rectangle 52">
            <a:extLst>
              <a:ext uri="{FF2B5EF4-FFF2-40B4-BE49-F238E27FC236}">
                <a16:creationId xmlns:a16="http://schemas.microsoft.com/office/drawing/2014/main" id="{C096A199-FDEE-4A6F-E2DE-6DAF8F78001D}"/>
              </a:ext>
            </a:extLst>
          </p:cNvPr>
          <p:cNvSpPr>
            <a:spLocks noChangeArrowheads="1"/>
          </p:cNvSpPr>
          <p:nvPr/>
        </p:nvSpPr>
        <p:spPr bwMode="auto">
          <a:xfrm>
            <a:off x="4671020" y="1888182"/>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13" name="Rectangle 52">
            <a:extLst>
              <a:ext uri="{FF2B5EF4-FFF2-40B4-BE49-F238E27FC236}">
                <a16:creationId xmlns:a16="http://schemas.microsoft.com/office/drawing/2014/main" id="{FBA4FCEC-F0FB-3389-3D6D-46696E0EE596}"/>
              </a:ext>
            </a:extLst>
          </p:cNvPr>
          <p:cNvSpPr>
            <a:spLocks noChangeArrowheads="1"/>
          </p:cNvSpPr>
          <p:nvPr/>
        </p:nvSpPr>
        <p:spPr bwMode="auto">
          <a:xfrm>
            <a:off x="4974737" y="1888182"/>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14" name="Rectangle 52">
            <a:extLst>
              <a:ext uri="{FF2B5EF4-FFF2-40B4-BE49-F238E27FC236}">
                <a16:creationId xmlns:a16="http://schemas.microsoft.com/office/drawing/2014/main" id="{DA1304B2-210A-BFFD-37F3-E78CAC693138}"/>
              </a:ext>
            </a:extLst>
          </p:cNvPr>
          <p:cNvSpPr>
            <a:spLocks noChangeArrowheads="1"/>
          </p:cNvSpPr>
          <p:nvPr/>
        </p:nvSpPr>
        <p:spPr bwMode="auto">
          <a:xfrm>
            <a:off x="5267638" y="1888182"/>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15" name="Rectangle 52">
            <a:extLst>
              <a:ext uri="{FF2B5EF4-FFF2-40B4-BE49-F238E27FC236}">
                <a16:creationId xmlns:a16="http://schemas.microsoft.com/office/drawing/2014/main" id="{274124D3-0943-E5BD-51D8-95532F5A36B0}"/>
              </a:ext>
            </a:extLst>
          </p:cNvPr>
          <p:cNvSpPr>
            <a:spLocks noChangeArrowheads="1"/>
          </p:cNvSpPr>
          <p:nvPr/>
        </p:nvSpPr>
        <p:spPr bwMode="auto">
          <a:xfrm>
            <a:off x="5570227" y="1895852"/>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16" name="Rectangle 52">
            <a:extLst>
              <a:ext uri="{FF2B5EF4-FFF2-40B4-BE49-F238E27FC236}">
                <a16:creationId xmlns:a16="http://schemas.microsoft.com/office/drawing/2014/main" id="{18F713C1-C6C1-E18A-2022-08CDE49AE58D}"/>
              </a:ext>
            </a:extLst>
          </p:cNvPr>
          <p:cNvSpPr>
            <a:spLocks noChangeArrowheads="1"/>
          </p:cNvSpPr>
          <p:nvPr/>
        </p:nvSpPr>
        <p:spPr bwMode="auto">
          <a:xfrm>
            <a:off x="5853812" y="1892017"/>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17" name="Rectangle 52">
            <a:extLst>
              <a:ext uri="{FF2B5EF4-FFF2-40B4-BE49-F238E27FC236}">
                <a16:creationId xmlns:a16="http://schemas.microsoft.com/office/drawing/2014/main" id="{DCD3AF77-9783-2F67-F5CD-04B28DC30A6C}"/>
              </a:ext>
            </a:extLst>
          </p:cNvPr>
          <p:cNvSpPr>
            <a:spLocks noChangeArrowheads="1"/>
          </p:cNvSpPr>
          <p:nvPr/>
        </p:nvSpPr>
        <p:spPr bwMode="auto">
          <a:xfrm>
            <a:off x="6158613" y="1895852"/>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20" name="Rectangle 52">
            <a:extLst>
              <a:ext uri="{FF2B5EF4-FFF2-40B4-BE49-F238E27FC236}">
                <a16:creationId xmlns:a16="http://schemas.microsoft.com/office/drawing/2014/main" id="{92A14E2A-17B3-26F7-025F-ADFF3DB46078}"/>
              </a:ext>
            </a:extLst>
          </p:cNvPr>
          <p:cNvSpPr>
            <a:spLocks noChangeArrowheads="1"/>
          </p:cNvSpPr>
          <p:nvPr/>
        </p:nvSpPr>
        <p:spPr bwMode="auto">
          <a:xfrm>
            <a:off x="6463413" y="1899612"/>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21" name="Rectangle 52">
            <a:extLst>
              <a:ext uri="{FF2B5EF4-FFF2-40B4-BE49-F238E27FC236}">
                <a16:creationId xmlns:a16="http://schemas.microsoft.com/office/drawing/2014/main" id="{CED735AF-94D7-7CE5-2875-1C8C4E46EE49}"/>
              </a:ext>
            </a:extLst>
          </p:cNvPr>
          <p:cNvSpPr>
            <a:spLocks noChangeArrowheads="1"/>
          </p:cNvSpPr>
          <p:nvPr/>
        </p:nvSpPr>
        <p:spPr bwMode="auto">
          <a:xfrm>
            <a:off x="6770730" y="1899612"/>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grpSp>
        <p:nvGrpSpPr>
          <p:cNvPr id="39" name="Group 38">
            <a:extLst>
              <a:ext uri="{FF2B5EF4-FFF2-40B4-BE49-F238E27FC236}">
                <a16:creationId xmlns:a16="http://schemas.microsoft.com/office/drawing/2014/main" id="{0481061A-DA71-6AE6-AA07-73CAC36D0BEC}"/>
              </a:ext>
            </a:extLst>
          </p:cNvPr>
          <p:cNvGrpSpPr/>
          <p:nvPr/>
        </p:nvGrpSpPr>
        <p:grpSpPr>
          <a:xfrm>
            <a:off x="1945977" y="1893996"/>
            <a:ext cx="1201796" cy="304800"/>
            <a:chOff x="1945977" y="1893996"/>
            <a:chExt cx="1201796" cy="304800"/>
          </a:xfrm>
        </p:grpSpPr>
        <p:sp>
          <p:nvSpPr>
            <p:cNvPr id="22" name="Rectangle 21">
              <a:extLst>
                <a:ext uri="{FF2B5EF4-FFF2-40B4-BE49-F238E27FC236}">
                  <a16:creationId xmlns:a16="http://schemas.microsoft.com/office/drawing/2014/main" id="{1862571F-5AA4-6032-9241-9D371C5137D2}"/>
                </a:ext>
              </a:extLst>
            </p:cNvPr>
            <p:cNvSpPr>
              <a:spLocks noChangeArrowheads="1"/>
            </p:cNvSpPr>
            <p:nvPr/>
          </p:nvSpPr>
          <p:spPr bwMode="auto">
            <a:xfrm>
              <a:off x="1945977" y="1893996"/>
              <a:ext cx="304800" cy="304800"/>
            </a:xfrm>
            <a:prstGeom prst="rect">
              <a:avLst/>
            </a:prstGeom>
            <a:solidFill>
              <a:srgbClr val="F6F5BD"/>
            </a:solidFill>
            <a:ln w="12700">
              <a:solidFill>
                <a:schemeClr val="tx1"/>
              </a:solidFill>
              <a:miter lim="800000"/>
              <a:headEnd/>
              <a:tailEnd/>
            </a:ln>
            <a:effectLst/>
          </p:spPr>
          <p:txBody>
            <a:bodyPr wrap="none" anchor="ctr"/>
            <a:lstStyle/>
            <a:p>
              <a:endParaRPr lang="en-US"/>
            </a:p>
          </p:txBody>
        </p:sp>
        <p:sp>
          <p:nvSpPr>
            <p:cNvPr id="23" name="Rectangle 22">
              <a:extLst>
                <a:ext uri="{FF2B5EF4-FFF2-40B4-BE49-F238E27FC236}">
                  <a16:creationId xmlns:a16="http://schemas.microsoft.com/office/drawing/2014/main" id="{9C6DBE6A-B8B0-A48E-42E0-94AAC40F5B6E}"/>
                </a:ext>
              </a:extLst>
            </p:cNvPr>
            <p:cNvSpPr>
              <a:spLocks noChangeArrowheads="1"/>
            </p:cNvSpPr>
            <p:nvPr/>
          </p:nvSpPr>
          <p:spPr bwMode="auto">
            <a:xfrm>
              <a:off x="2250777" y="1893996"/>
              <a:ext cx="304800" cy="304800"/>
            </a:xfrm>
            <a:prstGeom prst="rect">
              <a:avLst/>
            </a:prstGeom>
            <a:solidFill>
              <a:srgbClr val="F6F5BD"/>
            </a:solidFill>
            <a:ln w="12700">
              <a:solidFill>
                <a:schemeClr val="tx1"/>
              </a:solidFill>
              <a:miter lim="800000"/>
              <a:headEnd/>
              <a:tailEnd/>
            </a:ln>
            <a:effectLst/>
          </p:spPr>
          <p:txBody>
            <a:bodyPr wrap="none" anchor="ctr"/>
            <a:lstStyle/>
            <a:p>
              <a:endParaRPr lang="en-US"/>
            </a:p>
          </p:txBody>
        </p:sp>
        <p:sp>
          <p:nvSpPr>
            <p:cNvPr id="24" name="Rectangle 23">
              <a:extLst>
                <a:ext uri="{FF2B5EF4-FFF2-40B4-BE49-F238E27FC236}">
                  <a16:creationId xmlns:a16="http://schemas.microsoft.com/office/drawing/2014/main" id="{383F3841-92E9-39C9-7DBB-BB6CB0CD75F8}"/>
                </a:ext>
              </a:extLst>
            </p:cNvPr>
            <p:cNvSpPr>
              <a:spLocks noChangeArrowheads="1"/>
            </p:cNvSpPr>
            <p:nvPr/>
          </p:nvSpPr>
          <p:spPr bwMode="auto">
            <a:xfrm>
              <a:off x="2538173" y="1893996"/>
              <a:ext cx="304800" cy="304800"/>
            </a:xfrm>
            <a:prstGeom prst="rect">
              <a:avLst/>
            </a:prstGeom>
            <a:solidFill>
              <a:srgbClr val="F6F5BD"/>
            </a:solidFill>
            <a:ln w="12700">
              <a:solidFill>
                <a:schemeClr val="tx1"/>
              </a:solidFill>
              <a:miter lim="800000"/>
              <a:headEnd/>
              <a:tailEnd/>
            </a:ln>
            <a:effectLst/>
          </p:spPr>
          <p:txBody>
            <a:bodyPr wrap="none" anchor="ctr"/>
            <a:lstStyle/>
            <a:p>
              <a:endParaRPr lang="en-US"/>
            </a:p>
          </p:txBody>
        </p:sp>
        <p:sp>
          <p:nvSpPr>
            <p:cNvPr id="25" name="Rectangle 24">
              <a:extLst>
                <a:ext uri="{FF2B5EF4-FFF2-40B4-BE49-F238E27FC236}">
                  <a16:creationId xmlns:a16="http://schemas.microsoft.com/office/drawing/2014/main" id="{5CDC1C6C-BED7-770F-5BEC-0051B4040C01}"/>
                </a:ext>
              </a:extLst>
            </p:cNvPr>
            <p:cNvSpPr>
              <a:spLocks noChangeArrowheads="1"/>
            </p:cNvSpPr>
            <p:nvPr/>
          </p:nvSpPr>
          <p:spPr bwMode="auto">
            <a:xfrm>
              <a:off x="2842973" y="1893996"/>
              <a:ext cx="304800" cy="304800"/>
            </a:xfrm>
            <a:prstGeom prst="rect">
              <a:avLst/>
            </a:prstGeom>
            <a:solidFill>
              <a:srgbClr val="F6F5BD"/>
            </a:solidFill>
            <a:ln w="12700">
              <a:solidFill>
                <a:schemeClr val="tx1"/>
              </a:solidFill>
              <a:miter lim="800000"/>
              <a:headEnd/>
              <a:tailEnd/>
            </a:ln>
            <a:effectLst/>
          </p:spPr>
          <p:txBody>
            <a:bodyPr wrap="none" anchor="ctr"/>
            <a:lstStyle/>
            <a:p>
              <a:endParaRPr lang="en-US"/>
            </a:p>
          </p:txBody>
        </p:sp>
      </p:grpSp>
      <p:grpSp>
        <p:nvGrpSpPr>
          <p:cNvPr id="40" name="Group 39">
            <a:extLst>
              <a:ext uri="{FF2B5EF4-FFF2-40B4-BE49-F238E27FC236}">
                <a16:creationId xmlns:a16="http://schemas.microsoft.com/office/drawing/2014/main" id="{0C56C603-A71D-5839-CC00-D701022F3C41}"/>
              </a:ext>
            </a:extLst>
          </p:cNvPr>
          <p:cNvGrpSpPr/>
          <p:nvPr/>
        </p:nvGrpSpPr>
        <p:grpSpPr>
          <a:xfrm>
            <a:off x="3147162" y="1888244"/>
            <a:ext cx="1517367" cy="308635"/>
            <a:chOff x="3147162" y="1888244"/>
            <a:chExt cx="1517367" cy="308635"/>
          </a:xfrm>
        </p:grpSpPr>
        <p:sp>
          <p:nvSpPr>
            <p:cNvPr id="26" name="Rectangle 28">
              <a:extLst>
                <a:ext uri="{FF2B5EF4-FFF2-40B4-BE49-F238E27FC236}">
                  <a16:creationId xmlns:a16="http://schemas.microsoft.com/office/drawing/2014/main" id="{A2D1CDEF-30E6-E676-0601-49A6E17B5416}"/>
                </a:ext>
              </a:extLst>
            </p:cNvPr>
            <p:cNvSpPr>
              <a:spLocks noChangeArrowheads="1"/>
            </p:cNvSpPr>
            <p:nvPr/>
          </p:nvSpPr>
          <p:spPr bwMode="auto">
            <a:xfrm>
              <a:off x="3147162" y="1892079"/>
              <a:ext cx="304800" cy="304800"/>
            </a:xfrm>
            <a:prstGeom prst="rect">
              <a:avLst/>
            </a:prstGeom>
            <a:solidFill>
              <a:schemeClr val="accent2">
                <a:lumMod val="20000"/>
                <a:lumOff val="80000"/>
              </a:schemeClr>
            </a:solidFill>
            <a:ln w="12700">
              <a:solidFill>
                <a:schemeClr val="tx1"/>
              </a:solidFill>
              <a:miter lim="800000"/>
              <a:headEnd/>
              <a:tailEnd/>
            </a:ln>
            <a:effectLst/>
          </p:spPr>
          <p:txBody>
            <a:bodyPr wrap="none" anchor="ctr"/>
            <a:lstStyle/>
            <a:p>
              <a:endParaRPr lang="en-US"/>
            </a:p>
          </p:txBody>
        </p:sp>
        <p:sp>
          <p:nvSpPr>
            <p:cNvPr id="27" name="Rectangle 28">
              <a:extLst>
                <a:ext uri="{FF2B5EF4-FFF2-40B4-BE49-F238E27FC236}">
                  <a16:creationId xmlns:a16="http://schemas.microsoft.com/office/drawing/2014/main" id="{53233002-B8CB-178F-0C65-BE3993966E81}"/>
                </a:ext>
              </a:extLst>
            </p:cNvPr>
            <p:cNvSpPr>
              <a:spLocks noChangeArrowheads="1"/>
            </p:cNvSpPr>
            <p:nvPr/>
          </p:nvSpPr>
          <p:spPr bwMode="auto">
            <a:xfrm>
              <a:off x="3449751" y="1892079"/>
              <a:ext cx="304800" cy="304800"/>
            </a:xfrm>
            <a:prstGeom prst="rect">
              <a:avLst/>
            </a:prstGeom>
            <a:solidFill>
              <a:schemeClr val="accent2">
                <a:lumMod val="20000"/>
                <a:lumOff val="80000"/>
              </a:schemeClr>
            </a:solidFill>
            <a:ln w="12700">
              <a:solidFill>
                <a:schemeClr val="tx1"/>
              </a:solidFill>
              <a:miter lim="800000"/>
              <a:headEnd/>
              <a:tailEnd/>
            </a:ln>
            <a:effectLst/>
          </p:spPr>
          <p:txBody>
            <a:bodyPr wrap="none" anchor="ctr"/>
            <a:lstStyle/>
            <a:p>
              <a:endParaRPr lang="en-US"/>
            </a:p>
          </p:txBody>
        </p:sp>
        <p:sp>
          <p:nvSpPr>
            <p:cNvPr id="28" name="Rectangle 28">
              <a:extLst>
                <a:ext uri="{FF2B5EF4-FFF2-40B4-BE49-F238E27FC236}">
                  <a16:creationId xmlns:a16="http://schemas.microsoft.com/office/drawing/2014/main" id="{E0888120-B6E6-CDA8-B570-E3B7F16EBE47}"/>
                </a:ext>
              </a:extLst>
            </p:cNvPr>
            <p:cNvSpPr>
              <a:spLocks noChangeArrowheads="1"/>
            </p:cNvSpPr>
            <p:nvPr/>
          </p:nvSpPr>
          <p:spPr bwMode="auto">
            <a:xfrm>
              <a:off x="3754551" y="1892079"/>
              <a:ext cx="304800" cy="304800"/>
            </a:xfrm>
            <a:prstGeom prst="rect">
              <a:avLst/>
            </a:prstGeom>
            <a:solidFill>
              <a:schemeClr val="accent2">
                <a:lumMod val="20000"/>
                <a:lumOff val="80000"/>
              </a:schemeClr>
            </a:solidFill>
            <a:ln w="12700">
              <a:solidFill>
                <a:schemeClr val="tx1"/>
              </a:solidFill>
              <a:miter lim="800000"/>
              <a:headEnd/>
              <a:tailEnd/>
            </a:ln>
            <a:effectLst/>
          </p:spPr>
          <p:txBody>
            <a:bodyPr wrap="none" anchor="ctr"/>
            <a:lstStyle/>
            <a:p>
              <a:endParaRPr lang="en-US"/>
            </a:p>
          </p:txBody>
        </p:sp>
        <p:sp>
          <p:nvSpPr>
            <p:cNvPr id="29" name="Rectangle 28">
              <a:extLst>
                <a:ext uri="{FF2B5EF4-FFF2-40B4-BE49-F238E27FC236}">
                  <a16:creationId xmlns:a16="http://schemas.microsoft.com/office/drawing/2014/main" id="{7500655F-A6BB-A3A3-DD73-69B7F6CA80DD}"/>
                </a:ext>
              </a:extLst>
            </p:cNvPr>
            <p:cNvSpPr>
              <a:spLocks noChangeArrowheads="1"/>
            </p:cNvSpPr>
            <p:nvPr/>
          </p:nvSpPr>
          <p:spPr bwMode="auto">
            <a:xfrm>
              <a:off x="4057140" y="1892079"/>
              <a:ext cx="304800" cy="304800"/>
            </a:xfrm>
            <a:prstGeom prst="rect">
              <a:avLst/>
            </a:prstGeom>
            <a:solidFill>
              <a:schemeClr val="accent2">
                <a:lumMod val="20000"/>
                <a:lumOff val="80000"/>
              </a:schemeClr>
            </a:solidFill>
            <a:ln w="12700">
              <a:solidFill>
                <a:schemeClr val="tx1"/>
              </a:solidFill>
              <a:miter lim="800000"/>
              <a:headEnd/>
              <a:tailEnd/>
            </a:ln>
            <a:effectLst/>
          </p:spPr>
          <p:txBody>
            <a:bodyPr wrap="none" anchor="ctr"/>
            <a:lstStyle/>
            <a:p>
              <a:endParaRPr lang="en-US"/>
            </a:p>
          </p:txBody>
        </p:sp>
        <p:sp>
          <p:nvSpPr>
            <p:cNvPr id="30" name="Rectangle 28">
              <a:extLst>
                <a:ext uri="{FF2B5EF4-FFF2-40B4-BE49-F238E27FC236}">
                  <a16:creationId xmlns:a16="http://schemas.microsoft.com/office/drawing/2014/main" id="{862E74F4-7BDA-B63B-A99B-EFEB01A2F703}"/>
                </a:ext>
              </a:extLst>
            </p:cNvPr>
            <p:cNvSpPr>
              <a:spLocks noChangeArrowheads="1"/>
            </p:cNvSpPr>
            <p:nvPr/>
          </p:nvSpPr>
          <p:spPr bwMode="auto">
            <a:xfrm>
              <a:off x="4359729" y="1888244"/>
              <a:ext cx="304800" cy="304800"/>
            </a:xfrm>
            <a:prstGeom prst="rect">
              <a:avLst/>
            </a:prstGeom>
            <a:solidFill>
              <a:schemeClr val="accent2">
                <a:lumMod val="20000"/>
                <a:lumOff val="80000"/>
              </a:schemeClr>
            </a:solidFill>
            <a:ln w="12700">
              <a:solidFill>
                <a:schemeClr val="tx1"/>
              </a:solidFill>
              <a:miter lim="800000"/>
              <a:headEnd/>
              <a:tailEnd/>
            </a:ln>
            <a:effectLst/>
          </p:spPr>
          <p:txBody>
            <a:bodyPr wrap="none" anchor="ctr"/>
            <a:lstStyle/>
            <a:p>
              <a:endParaRPr lang="en-US"/>
            </a:p>
          </p:txBody>
        </p:sp>
      </p:grpSp>
      <p:grpSp>
        <p:nvGrpSpPr>
          <p:cNvPr id="41" name="Group 40">
            <a:extLst>
              <a:ext uri="{FF2B5EF4-FFF2-40B4-BE49-F238E27FC236}">
                <a16:creationId xmlns:a16="http://schemas.microsoft.com/office/drawing/2014/main" id="{D1FA1497-DF9A-9DB3-A2D3-75BC09D03B6A}"/>
              </a:ext>
            </a:extLst>
          </p:cNvPr>
          <p:cNvGrpSpPr/>
          <p:nvPr/>
        </p:nvGrpSpPr>
        <p:grpSpPr>
          <a:xfrm>
            <a:off x="4671020" y="1888244"/>
            <a:ext cx="1792393" cy="312470"/>
            <a:chOff x="4671020" y="1888244"/>
            <a:chExt cx="1792393" cy="312470"/>
          </a:xfrm>
        </p:grpSpPr>
        <p:sp>
          <p:nvSpPr>
            <p:cNvPr id="31" name="Rectangle 52">
              <a:extLst>
                <a:ext uri="{FF2B5EF4-FFF2-40B4-BE49-F238E27FC236}">
                  <a16:creationId xmlns:a16="http://schemas.microsoft.com/office/drawing/2014/main" id="{EBAD2062-45D2-738D-9EE9-8F79A6F43435}"/>
                </a:ext>
              </a:extLst>
            </p:cNvPr>
            <p:cNvSpPr>
              <a:spLocks noChangeArrowheads="1"/>
            </p:cNvSpPr>
            <p:nvPr/>
          </p:nvSpPr>
          <p:spPr bwMode="auto">
            <a:xfrm>
              <a:off x="4671020" y="1888244"/>
              <a:ext cx="304800" cy="304800"/>
            </a:xfrm>
            <a:prstGeom prst="rect">
              <a:avLst/>
            </a:prstGeom>
            <a:solidFill>
              <a:srgbClr val="F1C7C7"/>
            </a:solidFill>
            <a:ln w="12700">
              <a:solidFill>
                <a:schemeClr val="tx1"/>
              </a:solidFill>
              <a:miter lim="800000"/>
              <a:headEnd/>
              <a:tailEnd/>
            </a:ln>
            <a:effectLst/>
          </p:spPr>
          <p:txBody>
            <a:bodyPr wrap="none" anchor="ctr"/>
            <a:lstStyle/>
            <a:p>
              <a:endParaRPr lang="en-US"/>
            </a:p>
          </p:txBody>
        </p:sp>
        <p:sp>
          <p:nvSpPr>
            <p:cNvPr id="32" name="Rectangle 52">
              <a:extLst>
                <a:ext uri="{FF2B5EF4-FFF2-40B4-BE49-F238E27FC236}">
                  <a16:creationId xmlns:a16="http://schemas.microsoft.com/office/drawing/2014/main" id="{7CD0FFB7-74FD-E168-6125-B2EC62BE3C8C}"/>
                </a:ext>
              </a:extLst>
            </p:cNvPr>
            <p:cNvSpPr>
              <a:spLocks noChangeArrowheads="1"/>
            </p:cNvSpPr>
            <p:nvPr/>
          </p:nvSpPr>
          <p:spPr bwMode="auto">
            <a:xfrm>
              <a:off x="4974737" y="1888244"/>
              <a:ext cx="304800" cy="304800"/>
            </a:xfrm>
            <a:prstGeom prst="rect">
              <a:avLst/>
            </a:prstGeom>
            <a:solidFill>
              <a:srgbClr val="F1C7C7"/>
            </a:solidFill>
            <a:ln w="12700">
              <a:solidFill>
                <a:schemeClr val="tx1"/>
              </a:solidFill>
              <a:miter lim="800000"/>
              <a:headEnd/>
              <a:tailEnd/>
            </a:ln>
            <a:effectLst/>
          </p:spPr>
          <p:txBody>
            <a:bodyPr wrap="none" anchor="ctr"/>
            <a:lstStyle/>
            <a:p>
              <a:endParaRPr lang="en-US"/>
            </a:p>
          </p:txBody>
        </p:sp>
        <p:sp>
          <p:nvSpPr>
            <p:cNvPr id="33" name="Rectangle 52">
              <a:extLst>
                <a:ext uri="{FF2B5EF4-FFF2-40B4-BE49-F238E27FC236}">
                  <a16:creationId xmlns:a16="http://schemas.microsoft.com/office/drawing/2014/main" id="{4BF5675E-828E-471E-4DA8-7580197EEAC7}"/>
                </a:ext>
              </a:extLst>
            </p:cNvPr>
            <p:cNvSpPr>
              <a:spLocks noChangeArrowheads="1"/>
            </p:cNvSpPr>
            <p:nvPr/>
          </p:nvSpPr>
          <p:spPr bwMode="auto">
            <a:xfrm>
              <a:off x="5267638" y="1888244"/>
              <a:ext cx="304800" cy="304800"/>
            </a:xfrm>
            <a:prstGeom prst="rect">
              <a:avLst/>
            </a:prstGeom>
            <a:solidFill>
              <a:srgbClr val="F1C7C7"/>
            </a:solidFill>
            <a:ln w="12700">
              <a:solidFill>
                <a:schemeClr val="tx1"/>
              </a:solidFill>
              <a:miter lim="800000"/>
              <a:headEnd/>
              <a:tailEnd/>
            </a:ln>
            <a:effectLst/>
          </p:spPr>
          <p:txBody>
            <a:bodyPr wrap="none" anchor="ctr"/>
            <a:lstStyle/>
            <a:p>
              <a:endParaRPr lang="en-US"/>
            </a:p>
          </p:txBody>
        </p:sp>
        <p:sp>
          <p:nvSpPr>
            <p:cNvPr id="34" name="Rectangle 52">
              <a:extLst>
                <a:ext uri="{FF2B5EF4-FFF2-40B4-BE49-F238E27FC236}">
                  <a16:creationId xmlns:a16="http://schemas.microsoft.com/office/drawing/2014/main" id="{45FDC6AB-4CF4-BC31-05B4-E3AA4AFBFAA4}"/>
                </a:ext>
              </a:extLst>
            </p:cNvPr>
            <p:cNvSpPr>
              <a:spLocks noChangeArrowheads="1"/>
            </p:cNvSpPr>
            <p:nvPr/>
          </p:nvSpPr>
          <p:spPr bwMode="auto">
            <a:xfrm>
              <a:off x="5570227" y="1895914"/>
              <a:ext cx="304800" cy="304800"/>
            </a:xfrm>
            <a:prstGeom prst="rect">
              <a:avLst/>
            </a:prstGeom>
            <a:solidFill>
              <a:srgbClr val="F1C7C7"/>
            </a:solidFill>
            <a:ln w="12700">
              <a:solidFill>
                <a:schemeClr val="tx1"/>
              </a:solidFill>
              <a:miter lim="800000"/>
              <a:headEnd/>
              <a:tailEnd/>
            </a:ln>
            <a:effectLst/>
          </p:spPr>
          <p:txBody>
            <a:bodyPr wrap="none" anchor="ctr"/>
            <a:lstStyle/>
            <a:p>
              <a:endParaRPr lang="en-US"/>
            </a:p>
          </p:txBody>
        </p:sp>
        <p:sp>
          <p:nvSpPr>
            <p:cNvPr id="35" name="Rectangle 52">
              <a:extLst>
                <a:ext uri="{FF2B5EF4-FFF2-40B4-BE49-F238E27FC236}">
                  <a16:creationId xmlns:a16="http://schemas.microsoft.com/office/drawing/2014/main" id="{AADDCE43-1A92-4BE0-5C06-525919B0AC90}"/>
                </a:ext>
              </a:extLst>
            </p:cNvPr>
            <p:cNvSpPr>
              <a:spLocks noChangeArrowheads="1"/>
            </p:cNvSpPr>
            <p:nvPr/>
          </p:nvSpPr>
          <p:spPr bwMode="auto">
            <a:xfrm>
              <a:off x="5853812" y="1892079"/>
              <a:ext cx="304800" cy="304800"/>
            </a:xfrm>
            <a:prstGeom prst="rect">
              <a:avLst/>
            </a:prstGeom>
            <a:solidFill>
              <a:srgbClr val="F1C7C7"/>
            </a:solidFill>
            <a:ln w="12700">
              <a:solidFill>
                <a:schemeClr val="tx1"/>
              </a:solidFill>
              <a:miter lim="800000"/>
              <a:headEnd/>
              <a:tailEnd/>
            </a:ln>
            <a:effectLst/>
          </p:spPr>
          <p:txBody>
            <a:bodyPr wrap="none" anchor="ctr"/>
            <a:lstStyle/>
            <a:p>
              <a:endParaRPr lang="en-US"/>
            </a:p>
          </p:txBody>
        </p:sp>
        <p:sp>
          <p:nvSpPr>
            <p:cNvPr id="36" name="Rectangle 52">
              <a:extLst>
                <a:ext uri="{FF2B5EF4-FFF2-40B4-BE49-F238E27FC236}">
                  <a16:creationId xmlns:a16="http://schemas.microsoft.com/office/drawing/2014/main" id="{E496B500-0FDA-C7A6-E9B6-0E52DEB5D17E}"/>
                </a:ext>
              </a:extLst>
            </p:cNvPr>
            <p:cNvSpPr>
              <a:spLocks noChangeArrowheads="1"/>
            </p:cNvSpPr>
            <p:nvPr/>
          </p:nvSpPr>
          <p:spPr bwMode="auto">
            <a:xfrm>
              <a:off x="6158613" y="1895914"/>
              <a:ext cx="304800" cy="304800"/>
            </a:xfrm>
            <a:prstGeom prst="rect">
              <a:avLst/>
            </a:prstGeom>
            <a:solidFill>
              <a:srgbClr val="F1C7C7"/>
            </a:solidFill>
            <a:ln w="12700">
              <a:solidFill>
                <a:schemeClr val="tx1"/>
              </a:solidFill>
              <a:miter lim="800000"/>
              <a:headEnd/>
              <a:tailEnd/>
            </a:ln>
            <a:effectLst/>
          </p:spPr>
          <p:txBody>
            <a:bodyPr wrap="none" anchor="ctr"/>
            <a:lstStyle/>
            <a:p>
              <a:endParaRPr lang="en-US"/>
            </a:p>
          </p:txBody>
        </p:sp>
      </p:grpSp>
      <p:grpSp>
        <p:nvGrpSpPr>
          <p:cNvPr id="47" name="Group 46">
            <a:extLst>
              <a:ext uri="{FF2B5EF4-FFF2-40B4-BE49-F238E27FC236}">
                <a16:creationId xmlns:a16="http://schemas.microsoft.com/office/drawing/2014/main" id="{526547A2-79D0-2947-E72D-6DB1FBAAF79C}"/>
              </a:ext>
            </a:extLst>
          </p:cNvPr>
          <p:cNvGrpSpPr/>
          <p:nvPr/>
        </p:nvGrpSpPr>
        <p:grpSpPr>
          <a:xfrm>
            <a:off x="3766450" y="1893230"/>
            <a:ext cx="912189" cy="305884"/>
            <a:chOff x="3766450" y="1893230"/>
            <a:chExt cx="912189" cy="305884"/>
          </a:xfrm>
        </p:grpSpPr>
        <p:sp>
          <p:nvSpPr>
            <p:cNvPr id="43" name="Rectangle 52">
              <a:extLst>
                <a:ext uri="{FF2B5EF4-FFF2-40B4-BE49-F238E27FC236}">
                  <a16:creationId xmlns:a16="http://schemas.microsoft.com/office/drawing/2014/main" id="{E138748F-1542-A02C-0365-76866048E3D4}"/>
                </a:ext>
              </a:extLst>
            </p:cNvPr>
            <p:cNvSpPr>
              <a:spLocks noChangeArrowheads="1"/>
            </p:cNvSpPr>
            <p:nvPr/>
          </p:nvSpPr>
          <p:spPr bwMode="auto">
            <a:xfrm>
              <a:off x="3766450" y="1894314"/>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44" name="Rectangle 52">
              <a:extLst>
                <a:ext uri="{FF2B5EF4-FFF2-40B4-BE49-F238E27FC236}">
                  <a16:creationId xmlns:a16="http://schemas.microsoft.com/office/drawing/2014/main" id="{3AE98981-DC85-A772-076A-CD801B6BAC7C}"/>
                </a:ext>
              </a:extLst>
            </p:cNvPr>
            <p:cNvSpPr>
              <a:spLocks noChangeArrowheads="1"/>
            </p:cNvSpPr>
            <p:nvPr/>
          </p:nvSpPr>
          <p:spPr bwMode="auto">
            <a:xfrm>
              <a:off x="4073767" y="1894314"/>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sp>
          <p:nvSpPr>
            <p:cNvPr id="45" name="Rectangle 52">
              <a:extLst>
                <a:ext uri="{FF2B5EF4-FFF2-40B4-BE49-F238E27FC236}">
                  <a16:creationId xmlns:a16="http://schemas.microsoft.com/office/drawing/2014/main" id="{314B7BCC-DCF3-37AC-BC18-2C4AB3D1399D}"/>
                </a:ext>
              </a:extLst>
            </p:cNvPr>
            <p:cNvSpPr>
              <a:spLocks noChangeArrowheads="1"/>
            </p:cNvSpPr>
            <p:nvPr/>
          </p:nvSpPr>
          <p:spPr bwMode="auto">
            <a:xfrm>
              <a:off x="4373839" y="1893230"/>
              <a:ext cx="304800" cy="304800"/>
            </a:xfrm>
            <a:prstGeom prst="rect">
              <a:avLst/>
            </a:prstGeom>
            <a:solidFill>
              <a:schemeClr val="bg1"/>
            </a:solidFill>
            <a:ln w="12700">
              <a:solidFill>
                <a:schemeClr val="tx1"/>
              </a:solidFill>
              <a:miter lim="800000"/>
              <a:headEnd/>
              <a:tailEnd/>
            </a:ln>
            <a:effectLst/>
          </p:spPr>
          <p:txBody>
            <a:bodyPr wrap="none" anchor="ctr"/>
            <a:lstStyle/>
            <a:p>
              <a:endParaRPr lang="en-US"/>
            </a:p>
          </p:txBody>
        </p:sp>
      </p:grpSp>
      <p:grpSp>
        <p:nvGrpSpPr>
          <p:cNvPr id="42" name="Group 41">
            <a:extLst>
              <a:ext uri="{FF2B5EF4-FFF2-40B4-BE49-F238E27FC236}">
                <a16:creationId xmlns:a16="http://schemas.microsoft.com/office/drawing/2014/main" id="{CD7B0624-02E1-E489-DC83-82C9F0354E84}"/>
              </a:ext>
            </a:extLst>
          </p:cNvPr>
          <p:cNvGrpSpPr/>
          <p:nvPr/>
        </p:nvGrpSpPr>
        <p:grpSpPr>
          <a:xfrm>
            <a:off x="3161272" y="1894314"/>
            <a:ext cx="605178" cy="304800"/>
            <a:chOff x="3158686" y="2270381"/>
            <a:chExt cx="605178" cy="304800"/>
          </a:xfrm>
        </p:grpSpPr>
        <p:sp>
          <p:nvSpPr>
            <p:cNvPr id="18" name="Rectangle 79">
              <a:extLst>
                <a:ext uri="{FF2B5EF4-FFF2-40B4-BE49-F238E27FC236}">
                  <a16:creationId xmlns:a16="http://schemas.microsoft.com/office/drawing/2014/main" id="{D17A4335-26E3-1E2F-400B-E60970DE8426}"/>
                </a:ext>
              </a:extLst>
            </p:cNvPr>
            <p:cNvSpPr>
              <a:spLocks noChangeArrowheads="1"/>
            </p:cNvSpPr>
            <p:nvPr/>
          </p:nvSpPr>
          <p:spPr bwMode="auto">
            <a:xfrm>
              <a:off x="3158686" y="2270381"/>
              <a:ext cx="302589" cy="304800"/>
            </a:xfrm>
            <a:prstGeom prst="rect">
              <a:avLst/>
            </a:prstGeom>
            <a:solidFill>
              <a:srgbClr val="D5F1CF"/>
            </a:solidFill>
            <a:ln w="12700">
              <a:solidFill>
                <a:schemeClr val="tx1"/>
              </a:solidFill>
              <a:miter lim="800000"/>
              <a:headEnd/>
              <a:tailEnd/>
            </a:ln>
            <a:effectLst/>
          </p:spPr>
          <p:txBody>
            <a:bodyPr wrap="none" anchor="ctr"/>
            <a:lstStyle/>
            <a:p>
              <a:endParaRPr lang="en-US"/>
            </a:p>
          </p:txBody>
        </p:sp>
        <p:sp>
          <p:nvSpPr>
            <p:cNvPr id="19" name="Rectangle 79">
              <a:extLst>
                <a:ext uri="{FF2B5EF4-FFF2-40B4-BE49-F238E27FC236}">
                  <a16:creationId xmlns:a16="http://schemas.microsoft.com/office/drawing/2014/main" id="{DD252537-8557-D9BA-98F6-5B0463588EC5}"/>
                </a:ext>
              </a:extLst>
            </p:cNvPr>
            <p:cNvSpPr>
              <a:spLocks noChangeArrowheads="1"/>
            </p:cNvSpPr>
            <p:nvPr/>
          </p:nvSpPr>
          <p:spPr bwMode="auto">
            <a:xfrm>
              <a:off x="3461275" y="2270381"/>
              <a:ext cx="302589" cy="304800"/>
            </a:xfrm>
            <a:prstGeom prst="rect">
              <a:avLst/>
            </a:prstGeom>
            <a:solidFill>
              <a:srgbClr val="D5F1CF"/>
            </a:solidFill>
            <a:ln w="12700">
              <a:solidFill>
                <a:schemeClr val="tx1"/>
              </a:solidFill>
              <a:miter lim="800000"/>
              <a:headEnd/>
              <a:tailEnd/>
            </a:ln>
            <a:effectLst/>
          </p:spPr>
          <p:txBody>
            <a:bodyPr wrap="none" anchor="ctr"/>
            <a:lstStyle/>
            <a:p>
              <a:endParaRPr lang="en-US"/>
            </a:p>
          </p:txBody>
        </p:sp>
      </p:grpSp>
      <p:sp>
        <p:nvSpPr>
          <p:cNvPr id="2" name="TextBox 1">
            <a:extLst>
              <a:ext uri="{FF2B5EF4-FFF2-40B4-BE49-F238E27FC236}">
                <a16:creationId xmlns:a16="http://schemas.microsoft.com/office/drawing/2014/main" id="{041BDBF9-720B-CE32-5718-66DD680C713A}"/>
              </a:ext>
            </a:extLst>
          </p:cNvPr>
          <p:cNvSpPr txBox="1"/>
          <p:nvPr/>
        </p:nvSpPr>
        <p:spPr>
          <a:xfrm>
            <a:off x="1945977" y="2286000"/>
            <a:ext cx="4685898" cy="369332"/>
          </a:xfrm>
          <a:prstGeom prst="rect">
            <a:avLst/>
          </a:prstGeom>
          <a:noFill/>
        </p:spPr>
        <p:txBody>
          <a:bodyPr wrap="none" rtlCol="0">
            <a:spAutoFit/>
          </a:bodyPr>
          <a:lstStyle/>
          <a:p>
            <a:r>
              <a:rPr lang="en-US" dirty="0"/>
              <a:t>Assume each diagram block depicts 4 bytes</a:t>
            </a:r>
          </a:p>
        </p:txBody>
      </p:sp>
      <p:grpSp>
        <p:nvGrpSpPr>
          <p:cNvPr id="37" name="Group 36">
            <a:extLst>
              <a:ext uri="{FF2B5EF4-FFF2-40B4-BE49-F238E27FC236}">
                <a16:creationId xmlns:a16="http://schemas.microsoft.com/office/drawing/2014/main" id="{0B2A5D45-29AC-2594-5F92-E63F1499BE52}"/>
              </a:ext>
            </a:extLst>
          </p:cNvPr>
          <p:cNvGrpSpPr/>
          <p:nvPr/>
        </p:nvGrpSpPr>
        <p:grpSpPr>
          <a:xfrm>
            <a:off x="1742843" y="1430982"/>
            <a:ext cx="428620" cy="464870"/>
            <a:chOff x="5410200" y="3962400"/>
            <a:chExt cx="428620" cy="464870"/>
          </a:xfrm>
        </p:grpSpPr>
        <p:sp>
          <p:nvSpPr>
            <p:cNvPr id="38" name="Text Box 39">
              <a:extLst>
                <a:ext uri="{FF2B5EF4-FFF2-40B4-BE49-F238E27FC236}">
                  <a16:creationId xmlns:a16="http://schemas.microsoft.com/office/drawing/2014/main" id="{BC9662CD-A4BD-B55E-15EA-219A9C3FF617}"/>
                </a:ext>
              </a:extLst>
            </p:cNvPr>
            <p:cNvSpPr txBox="1">
              <a:spLocks noChangeArrowheads="1"/>
            </p:cNvSpPr>
            <p:nvPr/>
          </p:nvSpPr>
          <p:spPr bwMode="auto">
            <a:xfrm>
              <a:off x="5410200" y="3962400"/>
              <a:ext cx="428620" cy="329643"/>
            </a:xfrm>
            <a:prstGeom prst="rect">
              <a:avLst/>
            </a:prstGeom>
            <a:no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ourier New" pitchFamily="49" charset="0"/>
                </a:rPr>
                <a:t>p1</a:t>
              </a:r>
            </a:p>
          </p:txBody>
        </p:sp>
        <p:sp>
          <p:nvSpPr>
            <p:cNvPr id="46" name="Line 64">
              <a:extLst>
                <a:ext uri="{FF2B5EF4-FFF2-40B4-BE49-F238E27FC236}">
                  <a16:creationId xmlns:a16="http://schemas.microsoft.com/office/drawing/2014/main" id="{CC0E171E-0FF7-E8E3-35B9-F88EF268429E}"/>
                </a:ext>
              </a:extLst>
            </p:cNvPr>
            <p:cNvSpPr>
              <a:spLocks noChangeShapeType="1"/>
            </p:cNvSpPr>
            <p:nvPr/>
          </p:nvSpPr>
          <p:spPr bwMode="auto">
            <a:xfrm>
              <a:off x="5612113" y="4267200"/>
              <a:ext cx="1220" cy="160070"/>
            </a:xfrm>
            <a:prstGeom prst="line">
              <a:avLst/>
            </a:prstGeom>
            <a:noFill/>
            <a:ln w="25560">
              <a:solidFill>
                <a:schemeClr val="tx1"/>
              </a:solidFill>
              <a:miter lim="800000"/>
              <a:headEnd/>
              <a:tailEnd type="triangle" w="med" len="med"/>
            </a:ln>
            <a:effectLst/>
          </p:spPr>
          <p:txBody>
            <a:bodyPr/>
            <a:lstStyle/>
            <a:p>
              <a:endParaRPr lang="en-US"/>
            </a:p>
          </p:txBody>
        </p:sp>
      </p:grpSp>
      <p:grpSp>
        <p:nvGrpSpPr>
          <p:cNvPr id="48" name="Group 47">
            <a:extLst>
              <a:ext uri="{FF2B5EF4-FFF2-40B4-BE49-F238E27FC236}">
                <a16:creationId xmlns:a16="http://schemas.microsoft.com/office/drawing/2014/main" id="{6913AD6A-1954-015E-E597-881578A15B77}"/>
              </a:ext>
            </a:extLst>
          </p:cNvPr>
          <p:cNvGrpSpPr/>
          <p:nvPr/>
        </p:nvGrpSpPr>
        <p:grpSpPr>
          <a:xfrm>
            <a:off x="2956774" y="1411953"/>
            <a:ext cx="428620" cy="464870"/>
            <a:chOff x="5410200" y="3962400"/>
            <a:chExt cx="428620" cy="464870"/>
          </a:xfrm>
        </p:grpSpPr>
        <p:sp>
          <p:nvSpPr>
            <p:cNvPr id="49" name="Text Box 39">
              <a:extLst>
                <a:ext uri="{FF2B5EF4-FFF2-40B4-BE49-F238E27FC236}">
                  <a16:creationId xmlns:a16="http://schemas.microsoft.com/office/drawing/2014/main" id="{19CE084E-64E1-007E-E2C9-CEE1A46B2B10}"/>
                </a:ext>
              </a:extLst>
            </p:cNvPr>
            <p:cNvSpPr txBox="1">
              <a:spLocks noChangeArrowheads="1"/>
            </p:cNvSpPr>
            <p:nvPr/>
          </p:nvSpPr>
          <p:spPr bwMode="auto">
            <a:xfrm>
              <a:off x="5410200" y="3962400"/>
              <a:ext cx="428620" cy="329643"/>
            </a:xfrm>
            <a:prstGeom prst="rect">
              <a:avLst/>
            </a:prstGeom>
            <a:no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ourier New" pitchFamily="49" charset="0"/>
                </a:rPr>
                <a:t>p2</a:t>
              </a:r>
            </a:p>
          </p:txBody>
        </p:sp>
        <p:sp>
          <p:nvSpPr>
            <p:cNvPr id="50" name="Line 64">
              <a:extLst>
                <a:ext uri="{FF2B5EF4-FFF2-40B4-BE49-F238E27FC236}">
                  <a16:creationId xmlns:a16="http://schemas.microsoft.com/office/drawing/2014/main" id="{F5978BFD-4A0E-7B8F-E712-37B5B0A28F1D}"/>
                </a:ext>
              </a:extLst>
            </p:cNvPr>
            <p:cNvSpPr>
              <a:spLocks noChangeShapeType="1"/>
            </p:cNvSpPr>
            <p:nvPr/>
          </p:nvSpPr>
          <p:spPr bwMode="auto">
            <a:xfrm>
              <a:off x="5612113" y="4267200"/>
              <a:ext cx="1220" cy="160070"/>
            </a:xfrm>
            <a:prstGeom prst="line">
              <a:avLst/>
            </a:prstGeom>
            <a:noFill/>
            <a:ln w="25560">
              <a:solidFill>
                <a:schemeClr val="tx1"/>
              </a:solidFill>
              <a:miter lim="800000"/>
              <a:headEnd/>
              <a:tailEnd type="triangle" w="med" len="med"/>
            </a:ln>
            <a:effectLst/>
          </p:spPr>
          <p:txBody>
            <a:bodyPr/>
            <a:lstStyle/>
            <a:p>
              <a:endParaRPr lang="en-US"/>
            </a:p>
          </p:txBody>
        </p:sp>
      </p:grpSp>
      <p:grpSp>
        <p:nvGrpSpPr>
          <p:cNvPr id="51" name="Group 50">
            <a:extLst>
              <a:ext uri="{FF2B5EF4-FFF2-40B4-BE49-F238E27FC236}">
                <a16:creationId xmlns:a16="http://schemas.microsoft.com/office/drawing/2014/main" id="{C51A326A-DD54-FC39-DBE5-41491564B566}"/>
              </a:ext>
            </a:extLst>
          </p:cNvPr>
          <p:cNvGrpSpPr/>
          <p:nvPr/>
        </p:nvGrpSpPr>
        <p:grpSpPr>
          <a:xfrm>
            <a:off x="4464329" y="1417622"/>
            <a:ext cx="428620" cy="464870"/>
            <a:chOff x="5410200" y="3962400"/>
            <a:chExt cx="428620" cy="464870"/>
          </a:xfrm>
        </p:grpSpPr>
        <p:sp>
          <p:nvSpPr>
            <p:cNvPr id="52" name="Text Box 39">
              <a:extLst>
                <a:ext uri="{FF2B5EF4-FFF2-40B4-BE49-F238E27FC236}">
                  <a16:creationId xmlns:a16="http://schemas.microsoft.com/office/drawing/2014/main" id="{063C2149-1C1E-249C-6B94-7B0A84EE9531}"/>
                </a:ext>
              </a:extLst>
            </p:cNvPr>
            <p:cNvSpPr txBox="1">
              <a:spLocks noChangeArrowheads="1"/>
            </p:cNvSpPr>
            <p:nvPr/>
          </p:nvSpPr>
          <p:spPr bwMode="auto">
            <a:xfrm>
              <a:off x="5410200" y="3962400"/>
              <a:ext cx="428620" cy="329643"/>
            </a:xfrm>
            <a:prstGeom prst="rect">
              <a:avLst/>
            </a:prstGeom>
            <a:no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ourier New" pitchFamily="49" charset="0"/>
                </a:rPr>
                <a:t>p3</a:t>
              </a:r>
            </a:p>
          </p:txBody>
        </p:sp>
        <p:sp>
          <p:nvSpPr>
            <p:cNvPr id="53" name="Line 64">
              <a:extLst>
                <a:ext uri="{FF2B5EF4-FFF2-40B4-BE49-F238E27FC236}">
                  <a16:creationId xmlns:a16="http://schemas.microsoft.com/office/drawing/2014/main" id="{F8723FDF-7476-6B93-ECBD-05DD2EC693B5}"/>
                </a:ext>
              </a:extLst>
            </p:cNvPr>
            <p:cNvSpPr>
              <a:spLocks noChangeShapeType="1"/>
            </p:cNvSpPr>
            <p:nvPr/>
          </p:nvSpPr>
          <p:spPr bwMode="auto">
            <a:xfrm>
              <a:off x="5612113" y="4267200"/>
              <a:ext cx="1220" cy="160070"/>
            </a:xfrm>
            <a:prstGeom prst="line">
              <a:avLst/>
            </a:prstGeom>
            <a:noFill/>
            <a:ln w="25560">
              <a:solidFill>
                <a:schemeClr val="tx1"/>
              </a:solidFill>
              <a:miter lim="800000"/>
              <a:headEnd/>
              <a:tailEnd type="triangle" w="med" len="med"/>
            </a:ln>
            <a:effectLst/>
          </p:spPr>
          <p:txBody>
            <a:bodyPr/>
            <a:lstStyle/>
            <a:p>
              <a:endParaRPr lang="en-US"/>
            </a:p>
          </p:txBody>
        </p:sp>
      </p:grpSp>
      <p:grpSp>
        <p:nvGrpSpPr>
          <p:cNvPr id="54" name="Group 53">
            <a:extLst>
              <a:ext uri="{FF2B5EF4-FFF2-40B4-BE49-F238E27FC236}">
                <a16:creationId xmlns:a16="http://schemas.microsoft.com/office/drawing/2014/main" id="{D0F9457F-4522-19A4-5F6B-95344685C6AA}"/>
              </a:ext>
            </a:extLst>
          </p:cNvPr>
          <p:cNvGrpSpPr/>
          <p:nvPr/>
        </p:nvGrpSpPr>
        <p:grpSpPr>
          <a:xfrm>
            <a:off x="2962912" y="1405281"/>
            <a:ext cx="428620" cy="464870"/>
            <a:chOff x="5410200" y="3962400"/>
            <a:chExt cx="428620" cy="464870"/>
          </a:xfrm>
        </p:grpSpPr>
        <p:sp>
          <p:nvSpPr>
            <p:cNvPr id="55" name="Text Box 39">
              <a:extLst>
                <a:ext uri="{FF2B5EF4-FFF2-40B4-BE49-F238E27FC236}">
                  <a16:creationId xmlns:a16="http://schemas.microsoft.com/office/drawing/2014/main" id="{51F217D8-F7EA-FD92-A179-54C454D33EA4}"/>
                </a:ext>
              </a:extLst>
            </p:cNvPr>
            <p:cNvSpPr txBox="1">
              <a:spLocks noChangeArrowheads="1"/>
            </p:cNvSpPr>
            <p:nvPr/>
          </p:nvSpPr>
          <p:spPr bwMode="auto">
            <a:xfrm>
              <a:off x="5410200" y="3962400"/>
              <a:ext cx="428620" cy="329643"/>
            </a:xfrm>
            <a:prstGeom prst="rect">
              <a:avLst/>
            </a:prstGeom>
            <a:noFill/>
            <a:ln w="9525">
              <a:noFill/>
              <a:round/>
              <a:headEnd/>
              <a:tailEnd/>
            </a:ln>
            <a:effectLst/>
          </p:spPr>
          <p:txBody>
            <a:bodyPr wrap="none" lIns="90000" tIns="46800" rIns="90000" bIns="46800">
              <a:spAutoFit/>
            </a:bodyPr>
            <a:lstStyle/>
            <a:p>
              <a:pPr>
                <a:lnSpc>
                  <a:spcPct val="94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b="1" dirty="0">
                  <a:latin typeface="Courier New" pitchFamily="49" charset="0"/>
                </a:rPr>
                <a:t>p4</a:t>
              </a:r>
            </a:p>
          </p:txBody>
        </p:sp>
        <p:sp>
          <p:nvSpPr>
            <p:cNvPr id="56" name="Line 64">
              <a:extLst>
                <a:ext uri="{FF2B5EF4-FFF2-40B4-BE49-F238E27FC236}">
                  <a16:creationId xmlns:a16="http://schemas.microsoft.com/office/drawing/2014/main" id="{DB5E93CA-4402-2070-E107-26DECE28B7D6}"/>
                </a:ext>
              </a:extLst>
            </p:cNvPr>
            <p:cNvSpPr>
              <a:spLocks noChangeShapeType="1"/>
            </p:cNvSpPr>
            <p:nvPr/>
          </p:nvSpPr>
          <p:spPr bwMode="auto">
            <a:xfrm>
              <a:off x="5612113" y="4267200"/>
              <a:ext cx="1220" cy="160070"/>
            </a:xfrm>
            <a:prstGeom prst="line">
              <a:avLst/>
            </a:prstGeom>
            <a:noFill/>
            <a:ln w="25560">
              <a:solidFill>
                <a:schemeClr val="tx1"/>
              </a:solidFill>
              <a:miter lim="800000"/>
              <a:headEnd/>
              <a:tailEnd type="triangle" w="med" len="med"/>
            </a:ln>
            <a:effectLst/>
          </p:spPr>
          <p:txBody>
            <a:bodyPr/>
            <a:lstStyle/>
            <a:p>
              <a:endParaRPr lang="en-US"/>
            </a:p>
          </p:txBody>
        </p:sp>
      </p:grpSp>
    </p:spTree>
    <p:extLst>
      <p:ext uri="{BB962C8B-B14F-4D97-AF65-F5344CB8AC3E}">
        <p14:creationId xmlns:p14="http://schemas.microsoft.com/office/powerpoint/2010/main" val="204607920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0"/>
                                          </p:stCondLst>
                                        </p:cTn>
                                        <p:tgtEl>
                                          <p:spTgt spid="47"/>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8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30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3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133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nodeType="clickEffect">
                                  <p:stCondLst>
                                    <p:cond delay="0"/>
                                  </p:stCondLst>
                                  <p:childTnLst>
                                    <p:set>
                                      <p:cBhvr>
                                        <p:cTn id="44" dur="1" fill="hold">
                                          <p:stCondLst>
                                            <p:cond delay="0"/>
                                          </p:stCondLst>
                                        </p:cTn>
                                        <p:tgtEl>
                                          <p:spTgt spid="40"/>
                                        </p:tgtEl>
                                        <p:attrNameLst>
                                          <p:attrName>style.visibility</p:attrName>
                                        </p:attrNameLst>
                                      </p:cBhvr>
                                      <p:to>
                                        <p:strVal val="hidden"/>
                                      </p:to>
                                    </p:set>
                                  </p:childTnLst>
                                </p:cTn>
                              </p:par>
                              <p:par>
                                <p:cTn id="45" presetID="1" presetClass="exit" presetSubtype="0" fill="hold" nodeType="withEffect">
                                  <p:stCondLst>
                                    <p:cond delay="0"/>
                                  </p:stCondLst>
                                  <p:childTnLst>
                                    <p:set>
                                      <p:cBhvr>
                                        <p:cTn id="46" dur="1" fill="hold">
                                          <p:stCondLst>
                                            <p:cond delay="0"/>
                                          </p:stCondLst>
                                        </p:cTn>
                                        <p:tgtEl>
                                          <p:spTgt spid="48"/>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135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2"/>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83" grpId="0" animBg="1"/>
      <p:bldP spid="11301" grpId="0" animBg="1"/>
      <p:bldP spid="11319" grpId="0" animBg="1"/>
      <p:bldP spid="11337" grpId="0" animBg="1"/>
      <p:bldP spid="1135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8990C-A378-BC4A-ACFC-861002EDA60F}"/>
              </a:ext>
            </a:extLst>
          </p:cNvPr>
          <p:cNvSpPr>
            <a:spLocks noGrp="1"/>
          </p:cNvSpPr>
          <p:nvPr>
            <p:ph type="title"/>
          </p:nvPr>
        </p:nvSpPr>
        <p:spPr/>
        <p:txBody>
          <a:bodyPr/>
          <a:lstStyle/>
          <a:p>
            <a:r>
              <a:rPr lang="en-US" dirty="0"/>
              <a:t>Allocator Requirements</a:t>
            </a:r>
          </a:p>
        </p:txBody>
      </p:sp>
      <p:sp>
        <p:nvSpPr>
          <p:cNvPr id="3" name="Content Placeholder 2">
            <a:extLst>
              <a:ext uri="{FF2B5EF4-FFF2-40B4-BE49-F238E27FC236}">
                <a16:creationId xmlns:a16="http://schemas.microsoft.com/office/drawing/2014/main" id="{40FB3687-6108-5F4B-9641-1EDB9ACD6F79}"/>
              </a:ext>
            </a:extLst>
          </p:cNvPr>
          <p:cNvSpPr>
            <a:spLocks noGrp="1"/>
          </p:cNvSpPr>
          <p:nvPr>
            <p:ph idx="1"/>
          </p:nvPr>
        </p:nvSpPr>
        <p:spPr>
          <a:xfrm>
            <a:off x="457200" y="1600200"/>
            <a:ext cx="8229600" cy="5334000"/>
          </a:xfrm>
        </p:spPr>
        <p:txBody>
          <a:bodyPr>
            <a:normAutofit fontScale="85000" lnSpcReduction="10000"/>
          </a:bodyPr>
          <a:lstStyle/>
          <a:p>
            <a:pPr marL="457200" indent="-457200">
              <a:buFont typeface="+mj-lt"/>
              <a:buAutoNum type="arabicParenR"/>
            </a:pPr>
            <a:r>
              <a:rPr lang="en-US" b="1" dirty="0">
                <a:solidFill>
                  <a:schemeClr val="accent1"/>
                </a:solidFill>
              </a:rPr>
              <a:t>Must handle arbitrary request sequences:</a:t>
            </a:r>
          </a:p>
          <a:p>
            <a:pPr lvl="1"/>
            <a:r>
              <a:rPr lang="en-US" dirty="0"/>
              <a:t>cannot control number, size, or order of requests</a:t>
            </a:r>
          </a:p>
          <a:p>
            <a:pPr lvl="1"/>
            <a:r>
              <a:rPr lang="en-US" dirty="0"/>
              <a:t>(but we'll assume that each free request corresponds to an allocated block)</a:t>
            </a:r>
          </a:p>
          <a:p>
            <a:pPr marL="731520" lvl="1" indent="-457200">
              <a:buFont typeface="+mj-lt"/>
              <a:buAutoNum type="arabicParenR"/>
            </a:pPr>
            <a:endParaRPr lang="en-US" dirty="0"/>
          </a:p>
          <a:p>
            <a:pPr marL="457200" indent="-457200">
              <a:buFont typeface="+mj-lt"/>
              <a:buAutoNum type="arabicParenR"/>
            </a:pPr>
            <a:r>
              <a:rPr lang="en-US" b="1" dirty="0">
                <a:solidFill>
                  <a:schemeClr val="accent1"/>
                </a:solidFill>
              </a:rPr>
              <a:t>Must respond immediately:</a:t>
            </a:r>
          </a:p>
          <a:p>
            <a:pPr lvl="1"/>
            <a:r>
              <a:rPr lang="en-US" dirty="0"/>
              <a:t>no reordering or buffering requests</a:t>
            </a:r>
          </a:p>
          <a:p>
            <a:pPr marL="731520" lvl="1" indent="-457200">
              <a:buFont typeface="+mj-lt"/>
              <a:buAutoNum type="arabicParenR"/>
            </a:pPr>
            <a:endParaRPr lang="en-US" dirty="0"/>
          </a:p>
          <a:p>
            <a:pPr marL="457200" indent="-457200">
              <a:buFont typeface="+mj-lt"/>
              <a:buAutoNum type="arabicParenR"/>
            </a:pPr>
            <a:r>
              <a:rPr lang="en-US" b="1" dirty="0">
                <a:solidFill>
                  <a:schemeClr val="accent1"/>
                </a:solidFill>
              </a:rPr>
              <a:t>Must not modify allocated blocks:</a:t>
            </a:r>
          </a:p>
          <a:p>
            <a:pPr lvl="1"/>
            <a:r>
              <a:rPr lang="en-US" dirty="0"/>
              <a:t>can only allocate from free memory on the heap</a:t>
            </a:r>
          </a:p>
          <a:p>
            <a:pPr lvl="1"/>
            <a:r>
              <a:rPr lang="en-US" dirty="0"/>
              <a:t>cannot modify or move blocks once they are allocated</a:t>
            </a:r>
          </a:p>
          <a:p>
            <a:pPr marL="731520" lvl="1" indent="-457200">
              <a:buFont typeface="+mj-lt"/>
              <a:buAutoNum type="arabicParenR"/>
            </a:pPr>
            <a:endParaRPr lang="en-US" dirty="0"/>
          </a:p>
          <a:p>
            <a:pPr marL="457200" indent="-457200">
              <a:buFont typeface="+mj-lt"/>
              <a:buAutoNum type="arabicParenR"/>
            </a:pPr>
            <a:r>
              <a:rPr lang="en-US" b="1" dirty="0">
                <a:solidFill>
                  <a:schemeClr val="accent1"/>
                </a:solidFill>
              </a:rPr>
              <a:t>Must align blocks:</a:t>
            </a:r>
          </a:p>
          <a:p>
            <a:pPr lvl="1"/>
            <a:r>
              <a:rPr lang="en-GB" dirty="0"/>
              <a:t>8-byte (x86) or 16-byte (x86-64) alignment on Linux</a:t>
            </a:r>
          </a:p>
          <a:p>
            <a:pPr lvl="1"/>
            <a:r>
              <a:rPr lang="en-US" dirty="0"/>
              <a:t>Ensures that allocated blocks can hold any type of data</a:t>
            </a:r>
          </a:p>
          <a:p>
            <a:pPr marL="457200" indent="-457200">
              <a:buFont typeface="+mj-lt"/>
              <a:buAutoNum type="arabicParenR"/>
            </a:pPr>
            <a:endParaRPr lang="en-US" dirty="0"/>
          </a:p>
          <a:p>
            <a:pPr marL="457200" indent="-457200">
              <a:buFont typeface="+mj-lt"/>
              <a:buAutoNum type="arabicParenR"/>
            </a:pPr>
            <a:r>
              <a:rPr lang="en-US" b="1" dirty="0">
                <a:solidFill>
                  <a:schemeClr val="accent1"/>
                </a:solidFill>
              </a:rPr>
              <a:t>Must only use the heap:</a:t>
            </a:r>
          </a:p>
          <a:p>
            <a:pPr lvl="1"/>
            <a:r>
              <a:rPr lang="en-US" dirty="0"/>
              <a:t>any data structures used by the allocator must be stored in the heap</a:t>
            </a:r>
          </a:p>
        </p:txBody>
      </p:sp>
    </p:spTree>
    <p:extLst>
      <p:ext uri="{BB962C8B-B14F-4D97-AF65-F5344CB8AC3E}">
        <p14:creationId xmlns:p14="http://schemas.microsoft.com/office/powerpoint/2010/main" val="229083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C97D5-832F-314A-BB96-4CF19D9DF248}"/>
              </a:ext>
            </a:extLst>
          </p:cNvPr>
          <p:cNvSpPr>
            <a:spLocks noGrp="1"/>
          </p:cNvSpPr>
          <p:nvPr>
            <p:ph type="title"/>
          </p:nvPr>
        </p:nvSpPr>
        <p:spPr/>
        <p:txBody>
          <a:bodyPr>
            <a:normAutofit/>
          </a:bodyPr>
          <a:lstStyle/>
          <a:p>
            <a:r>
              <a:rPr lang="en-US" dirty="0"/>
              <a:t>First Example: A Simple Allocator</a:t>
            </a:r>
          </a:p>
        </p:txBody>
      </p:sp>
      <p:sp>
        <p:nvSpPr>
          <p:cNvPr id="4" name="TextBox 3">
            <a:extLst>
              <a:ext uri="{FF2B5EF4-FFF2-40B4-BE49-F238E27FC236}">
                <a16:creationId xmlns:a16="http://schemas.microsoft.com/office/drawing/2014/main" id="{64948859-524B-5D4F-8F7C-FBDDCBEDFE0E}"/>
              </a:ext>
            </a:extLst>
          </p:cNvPr>
          <p:cNvSpPr txBox="1"/>
          <p:nvPr/>
        </p:nvSpPr>
        <p:spPr>
          <a:xfrm>
            <a:off x="457200" y="1676400"/>
            <a:ext cx="4044697" cy="2031325"/>
          </a:xfrm>
          <a:prstGeom prst="rect">
            <a:avLst/>
          </a:prstGeom>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b="1" dirty="0">
                <a:solidFill>
                  <a:schemeClr val="tx1"/>
                </a:solidFill>
                <a:latin typeface="Courier" pitchFamily="2" charset="0"/>
                <a:cs typeface="Courier New" panose="02070309020205020404" pitchFamily="49" charset="0"/>
              </a:rPr>
              <a:t>void* malloc (</a:t>
            </a:r>
            <a:r>
              <a:rPr lang="en-US" b="1" dirty="0" err="1">
                <a:solidFill>
                  <a:schemeClr val="tx1"/>
                </a:solidFill>
                <a:latin typeface="Courier" pitchFamily="2" charset="0"/>
                <a:cs typeface="Courier New" panose="02070309020205020404" pitchFamily="49" charset="0"/>
              </a:rPr>
              <a:t>size_t</a:t>
            </a:r>
            <a:r>
              <a:rPr lang="en-US" b="1" dirty="0">
                <a:solidFill>
                  <a:schemeClr val="tx1"/>
                </a:solidFill>
                <a:latin typeface="Courier" pitchFamily="2" charset="0"/>
                <a:cs typeface="Courier New" panose="02070309020205020404" pitchFamily="49" charset="0"/>
              </a:rPr>
              <a:t> size) {</a:t>
            </a:r>
          </a:p>
          <a:p>
            <a:r>
              <a:rPr lang="en-US" b="1" dirty="0">
                <a:solidFill>
                  <a:schemeClr val="tx1"/>
                </a:solidFill>
                <a:latin typeface="Courier" pitchFamily="2" charset="0"/>
                <a:cs typeface="Courier New" panose="02070309020205020404" pitchFamily="49" charset="0"/>
              </a:rPr>
              <a:t>  return </a:t>
            </a:r>
            <a:r>
              <a:rPr lang="en-US" b="1" dirty="0" err="1">
                <a:solidFill>
                  <a:schemeClr val="tx1"/>
                </a:solidFill>
                <a:latin typeface="Courier" pitchFamily="2" charset="0"/>
                <a:cs typeface="Courier New" panose="02070309020205020404" pitchFamily="49" charset="0"/>
              </a:rPr>
              <a:t>sbrk</a:t>
            </a:r>
            <a:r>
              <a:rPr lang="en-US" b="1" dirty="0">
                <a:solidFill>
                  <a:schemeClr val="tx1"/>
                </a:solidFill>
                <a:latin typeface="Courier" pitchFamily="2" charset="0"/>
                <a:cs typeface="Courier New" panose="02070309020205020404" pitchFamily="49" charset="0"/>
              </a:rPr>
              <a:t>(align(size));</a:t>
            </a:r>
          </a:p>
          <a:p>
            <a:r>
              <a:rPr lang="en-US" b="1" dirty="0">
                <a:solidFill>
                  <a:schemeClr val="tx1"/>
                </a:solidFill>
                <a:latin typeface="Courier" pitchFamily="2" charset="0"/>
                <a:cs typeface="Courier New" panose="02070309020205020404" pitchFamily="49" charset="0"/>
              </a:rPr>
              <a:t>}</a:t>
            </a:r>
          </a:p>
          <a:p>
            <a:endParaRPr lang="en-US" b="1" dirty="0">
              <a:solidFill>
                <a:schemeClr val="tx1"/>
              </a:solidFill>
              <a:latin typeface="Courier" pitchFamily="2" charset="0"/>
              <a:cs typeface="Courier New" panose="02070309020205020404" pitchFamily="49" charset="0"/>
            </a:endParaRPr>
          </a:p>
          <a:p>
            <a:r>
              <a:rPr lang="en-US" b="1" dirty="0">
                <a:solidFill>
                  <a:schemeClr val="tx1"/>
                </a:solidFill>
                <a:latin typeface="Courier" pitchFamily="2" charset="0"/>
                <a:cs typeface="Courier New" panose="02070309020205020404" pitchFamily="49" charset="0"/>
              </a:rPr>
              <a:t>void free (void* </a:t>
            </a:r>
            <a:r>
              <a:rPr lang="en-US" b="1" dirty="0" err="1">
                <a:solidFill>
                  <a:schemeClr val="tx1"/>
                </a:solidFill>
                <a:latin typeface="Courier" pitchFamily="2" charset="0"/>
                <a:cs typeface="Courier New" panose="02070309020205020404" pitchFamily="49" charset="0"/>
              </a:rPr>
              <a:t>ptr</a:t>
            </a:r>
            <a:r>
              <a:rPr lang="en-US" b="1" dirty="0">
                <a:solidFill>
                  <a:schemeClr val="tx1"/>
                </a:solidFill>
                <a:latin typeface="Courier" pitchFamily="2" charset="0"/>
                <a:cs typeface="Courier New" panose="02070309020205020404" pitchFamily="49" charset="0"/>
              </a:rPr>
              <a:t>) {</a:t>
            </a:r>
          </a:p>
          <a:p>
            <a:r>
              <a:rPr lang="en-US" b="1" dirty="0">
                <a:solidFill>
                  <a:schemeClr val="tx1"/>
                </a:solidFill>
                <a:latin typeface="Courier" pitchFamily="2" charset="0"/>
                <a:cs typeface="Courier New" panose="02070309020205020404" pitchFamily="49" charset="0"/>
              </a:rPr>
              <a:t>  // do nothing</a:t>
            </a:r>
          </a:p>
          <a:p>
            <a:r>
              <a:rPr lang="en-US" b="1" dirty="0">
                <a:solidFill>
                  <a:schemeClr val="tx1"/>
                </a:solidFill>
                <a:latin typeface="Courier" pitchFamily="2" charset="0"/>
                <a:cs typeface="Courier New" panose="02070309020205020404" pitchFamily="49" charset="0"/>
              </a:rPr>
              <a:t>}</a:t>
            </a:r>
          </a:p>
        </p:txBody>
      </p:sp>
      <p:sp>
        <p:nvSpPr>
          <p:cNvPr id="5" name="TextBox 4">
            <a:extLst>
              <a:ext uri="{FF2B5EF4-FFF2-40B4-BE49-F238E27FC236}">
                <a16:creationId xmlns:a16="http://schemas.microsoft.com/office/drawing/2014/main" id="{7B09C2EA-7861-2546-83A3-C21DDB4C3617}"/>
              </a:ext>
            </a:extLst>
          </p:cNvPr>
          <p:cNvSpPr txBox="1"/>
          <p:nvPr/>
        </p:nvSpPr>
        <p:spPr>
          <a:xfrm>
            <a:off x="5410200" y="1676400"/>
            <a:ext cx="3276600" cy="2031325"/>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a:t>Advantages</a:t>
            </a:r>
          </a:p>
          <a:p>
            <a:pPr marL="285750" indent="-285750">
              <a:buFont typeface="Arial" panose="020B0604020202020204" pitchFamily="34" charset="0"/>
              <a:buChar char="•"/>
            </a:pPr>
            <a:r>
              <a:rPr lang="en-US" dirty="0"/>
              <a:t>Simple </a:t>
            </a:r>
          </a:p>
          <a:p>
            <a:pPr marL="285750" indent="-285750">
              <a:buFont typeface="Arial" panose="020B0604020202020204" pitchFamily="34" charset="0"/>
              <a:buChar char="•"/>
            </a:pPr>
            <a:r>
              <a:rPr lang="en-US" dirty="0"/>
              <a:t>Blazing fast</a:t>
            </a:r>
          </a:p>
          <a:p>
            <a:endParaRPr lang="en-US" dirty="0"/>
          </a:p>
          <a:p>
            <a:r>
              <a:rPr lang="en-US" dirty="0"/>
              <a:t>Disadvantages</a:t>
            </a:r>
          </a:p>
          <a:p>
            <a:pPr marL="285750" indent="-285750">
              <a:buFont typeface="Arial" panose="020B0604020202020204" pitchFamily="34" charset="0"/>
              <a:buChar char="•"/>
            </a:pPr>
            <a:r>
              <a:rPr lang="en-US" dirty="0"/>
              <a:t>Memory is never recycled</a:t>
            </a:r>
          </a:p>
          <a:p>
            <a:pPr marL="285750" indent="-285750">
              <a:buFont typeface="Arial" panose="020B0604020202020204" pitchFamily="34" charset="0"/>
              <a:buChar char="•"/>
            </a:pPr>
            <a:r>
              <a:rPr lang="en-US" dirty="0"/>
              <a:t>Wastes a lot of space</a:t>
            </a:r>
          </a:p>
        </p:txBody>
      </p:sp>
    </p:spTree>
    <p:extLst>
      <p:ext uri="{BB962C8B-B14F-4D97-AF65-F5344CB8AC3E}">
        <p14:creationId xmlns:p14="http://schemas.microsoft.com/office/powerpoint/2010/main" val="3801257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Allocator Goals</a:t>
            </a:r>
          </a:p>
        </p:txBody>
      </p:sp>
      <mc:AlternateContent xmlns:mc="http://schemas.openxmlformats.org/markup-compatibility/2006" xmlns:a14="http://schemas.microsoft.com/office/drawing/2010/main">
        <mc:Choice Requires="a14">
          <p:sp>
            <p:nvSpPr>
              <p:cNvPr id="13314" name="Rectangle 2"/>
              <p:cNvSpPr>
                <a:spLocks noGrp="1" noChangeArrowheads="1"/>
              </p:cNvSpPr>
              <p:nvPr>
                <p:ph idx="1"/>
              </p:nvPr>
            </p:nvSpPr>
            <p:spPr>
              <a:ln/>
            </p:spPr>
            <p:txBody>
              <a:bodyPr>
                <a:normAutofit lnSpcReduction="10000"/>
              </a:bodyPr>
              <a:lstStyle/>
              <a:p>
                <a:pPr marL="0" indent="0">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b="1" dirty="0">
                    <a:solidFill>
                      <a:schemeClr val="accent1"/>
                    </a:solidFill>
                  </a:rPr>
                  <a:t>Throughput: </a:t>
                </a:r>
                <a:r>
                  <a:rPr lang="en-GB" dirty="0"/>
                  <a:t>number of requests completed per time unit</a:t>
                </a:r>
                <a:endParaRPr lang="en-GB" b="1" dirty="0">
                  <a:solidFill>
                    <a:schemeClr val="accent1"/>
                  </a:solidFill>
                </a:endParaRP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Make allocator efficient</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Example: if your allocator processes 5,000  </a:t>
                </a:r>
                <a:r>
                  <a:rPr lang="en-GB" b="1" dirty="0">
                    <a:latin typeface="Courier New" pitchFamily="49" charset="0"/>
                  </a:rPr>
                  <a:t>malloc</a:t>
                </a:r>
                <a:r>
                  <a:rPr lang="en-GB" dirty="0"/>
                  <a:t> calls and 5,000 </a:t>
                </a:r>
                <a:r>
                  <a:rPr lang="en-GB" b="1" dirty="0">
                    <a:latin typeface="Courier New" pitchFamily="49" charset="0"/>
                  </a:rPr>
                  <a:t>free</a:t>
                </a:r>
                <a:r>
                  <a:rPr lang="en-GB" b="1" dirty="0"/>
                  <a:t> </a:t>
                </a:r>
                <a:r>
                  <a:rPr lang="en-GB" dirty="0"/>
                  <a:t>calls in 10 seconds then throughput is 1,000 operations/second</a:t>
                </a:r>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b="1" dirty="0">
                    <a:solidFill>
                      <a:schemeClr val="accent1"/>
                    </a:solidFill>
                  </a:rPr>
                  <a:t>Memory Utilization: </a:t>
                </a:r>
                <a:r>
                  <a:rPr lang="en-GB" dirty="0"/>
                  <a:t>fraction of heap memory allocated</a:t>
                </a:r>
                <a:endParaRPr lang="en-GB" b="1" dirty="0">
                  <a:solidFill>
                    <a:schemeClr val="accent1"/>
                  </a:solidFill>
                </a:endParaRP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Minimize wasted space</a:t>
                </a:r>
              </a:p>
              <a:p>
                <a:pPr lvl="1">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Peak Memory Utilization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𝑈</m:t>
                        </m:r>
                      </m:e>
                      <m:sub>
                        <m:r>
                          <a:rPr lang="en-US" b="0" i="1" smtClean="0">
                            <a:latin typeface="Cambria Math" panose="02040503050406030204" pitchFamily="18" charset="0"/>
                          </a:rPr>
                          <m:t>𝑡</m:t>
                        </m:r>
                      </m:sub>
                    </m:sSub>
                    <m:r>
                      <a:rPr lang="en-US">
                        <a:latin typeface="Cambria Math" panose="02040503050406030204" pitchFamily="18" charset="0"/>
                      </a:rPr>
                      <m:t>=</m:t>
                    </m:r>
                    <m:f>
                      <m:fPr>
                        <m:ctrlPr>
                          <a:rPr lang="en-US" i="1">
                            <a:latin typeface="Cambria Math" panose="02040503050406030204" pitchFamily="18" charset="0"/>
                          </a:rPr>
                        </m:ctrlPr>
                      </m:fPr>
                      <m:num>
                        <m:func>
                          <m:funcPr>
                            <m:ctrlPr>
                              <a:rPr lang="en-US" i="1">
                                <a:latin typeface="Cambria Math" panose="02040503050406030204" pitchFamily="18" charset="0"/>
                              </a:rPr>
                            </m:ctrlPr>
                          </m:funcPr>
                          <m:fName>
                            <m:limLow>
                              <m:limLowPr>
                                <m:ctrlPr>
                                  <a:rPr lang="en-US" i="1">
                                    <a:latin typeface="Cambria Math" panose="02040503050406030204" pitchFamily="18" charset="0"/>
                                  </a:rPr>
                                </m:ctrlPr>
                              </m:limLowPr>
                              <m:e>
                                <m:r>
                                  <m:rPr>
                                    <m:sty m:val="p"/>
                                  </m:rPr>
                                  <a:rPr lang="en-US">
                                    <a:latin typeface="Cambria Math" panose="02040503050406030204" pitchFamily="18" charset="0"/>
                                  </a:rPr>
                                  <m:t>max</m:t>
                                </m:r>
                              </m:e>
                              <m:lim>
                                <m:r>
                                  <a:rPr lang="en-US" i="1">
                                    <a:latin typeface="Cambria Math" panose="02040503050406030204" pitchFamily="18" charset="0"/>
                                  </a:rPr>
                                  <m:t>𝑖</m:t>
                                </m:r>
                                <m:r>
                                  <a:rPr lang="en-US" i="1">
                                    <a:latin typeface="Cambria Math" panose="02040503050406030204" pitchFamily="18" charset="0"/>
                                  </a:rPr>
                                  <m:t>≤</m:t>
                                </m:r>
                                <m:r>
                                  <a:rPr lang="en-US" b="0" i="1" smtClean="0">
                                    <a:latin typeface="Cambria Math" panose="02040503050406030204" pitchFamily="18" charset="0"/>
                                  </a:rPr>
                                  <m:t>𝑡</m:t>
                                </m:r>
                              </m:lim>
                            </m:limLow>
                          </m:fName>
                          <m:e>
                            <m:r>
                              <a:rPr lang="en-US" b="0" i="1" smtClean="0">
                                <a:latin typeface="Cambria Math" panose="02040503050406030204" pitchFamily="18" charset="0"/>
                              </a:rPr>
                              <m:t>𝑠𝑝𝑎𝑐𝑒</m:t>
                            </m:r>
                            <m:r>
                              <a:rPr lang="en-US" b="0" i="1" smtClean="0">
                                <a:latin typeface="Cambria Math" panose="02040503050406030204" pitchFamily="18" charset="0"/>
                              </a:rPr>
                              <m:t> </m:t>
                            </m:r>
                            <m:r>
                              <a:rPr lang="en-US" b="0" i="1" smtClean="0">
                                <a:latin typeface="Cambria Math" panose="02040503050406030204" pitchFamily="18" charset="0"/>
                              </a:rPr>
                              <m:t>𝑎𝑙𝑙𝑜𝑐𝑎𝑡𝑒𝑑</m:t>
                            </m:r>
                            <m:r>
                              <a:rPr lang="en-US" b="0" i="1" smtClean="0">
                                <a:latin typeface="Cambria Math" panose="02040503050406030204" pitchFamily="18" charset="0"/>
                              </a:rPr>
                              <m:t> </m:t>
                            </m:r>
                            <m:r>
                              <a:rPr lang="en-US" b="0" i="1" smtClean="0">
                                <a:latin typeface="Cambria Math" panose="02040503050406030204" pitchFamily="18" charset="0"/>
                              </a:rPr>
                              <m:t>𝑎𝑡</m:t>
                            </m:r>
                            <m:r>
                              <a:rPr lang="en-US" b="0" i="1" smtClean="0">
                                <a:latin typeface="Cambria Math" panose="02040503050406030204" pitchFamily="18" charset="0"/>
                              </a:rPr>
                              <m:t> </m:t>
                            </m:r>
                            <m:r>
                              <a:rPr lang="en-US" b="0" i="1" smtClean="0">
                                <a:latin typeface="Cambria Math" panose="02040503050406030204" pitchFamily="18" charset="0"/>
                              </a:rPr>
                              <m:t>𝑡𝑖𝑚𝑒</m:t>
                            </m:r>
                            <m:r>
                              <a:rPr lang="en-US" b="0" i="1" smtClean="0">
                                <a:latin typeface="Cambria Math" panose="02040503050406030204" pitchFamily="18" charset="0"/>
                              </a:rPr>
                              <m:t> </m:t>
                            </m:r>
                            <m:r>
                              <a:rPr lang="en-US" b="0" i="1" smtClean="0">
                                <a:latin typeface="Cambria Math" panose="02040503050406030204" pitchFamily="18" charset="0"/>
                              </a:rPr>
                              <m:t>𝑖</m:t>
                            </m:r>
                          </m:e>
                        </m:func>
                      </m:num>
                      <m:den>
                        <m:r>
                          <a:rPr lang="en-US" b="0" i="1" smtClean="0">
                            <a:latin typeface="Cambria Math" panose="02040503050406030204" pitchFamily="18" charset="0"/>
                          </a:rPr>
                          <m:t>𝑠𝑖𝑧𝑒</m:t>
                        </m:r>
                        <m:r>
                          <a:rPr lang="en-US" b="0" i="1" smtClean="0">
                            <a:latin typeface="Cambria Math" panose="02040503050406030204" pitchFamily="18" charset="0"/>
                          </a:rPr>
                          <m:t> </m:t>
                        </m:r>
                        <m:r>
                          <a:rPr lang="en-US" b="0" i="1" smtClean="0">
                            <a:latin typeface="Cambria Math" panose="02040503050406030204" pitchFamily="18" charset="0"/>
                          </a:rPr>
                          <m:t>𝑜𝑓</m:t>
                        </m:r>
                        <m:r>
                          <a:rPr lang="en-US" b="0" i="1" smtClean="0">
                            <a:latin typeface="Cambria Math" panose="02040503050406030204" pitchFamily="18" charset="0"/>
                          </a:rPr>
                          <m:t> </m:t>
                        </m:r>
                        <m:r>
                          <a:rPr lang="en-US" b="0" i="1" smtClean="0">
                            <a:latin typeface="Cambria Math" panose="02040503050406030204" pitchFamily="18" charset="0"/>
                          </a:rPr>
                          <m:t>h𝑒𝑎𝑝</m:t>
                        </m:r>
                        <m:r>
                          <a:rPr lang="en-US" b="0" i="1" smtClean="0">
                            <a:latin typeface="Cambria Math" panose="02040503050406030204" pitchFamily="18" charset="0"/>
                          </a:rPr>
                          <m:t> </m:t>
                        </m:r>
                        <m:r>
                          <a:rPr lang="en-US" b="0" i="1" smtClean="0">
                            <a:latin typeface="Cambria Math" panose="02040503050406030204" pitchFamily="18" charset="0"/>
                          </a:rPr>
                          <m:t>𝑎𝑡</m:t>
                        </m:r>
                        <m:r>
                          <a:rPr lang="en-US" b="0" i="1" smtClean="0">
                            <a:latin typeface="Cambria Math" panose="02040503050406030204" pitchFamily="18" charset="0"/>
                          </a:rPr>
                          <m:t> </m:t>
                        </m:r>
                        <m:r>
                          <a:rPr lang="en-US" b="0" i="1" smtClean="0">
                            <a:latin typeface="Cambria Math" panose="02040503050406030204" pitchFamily="18" charset="0"/>
                          </a:rPr>
                          <m:t>𝑡𝑖𝑚𝑒</m:t>
                        </m:r>
                        <m:r>
                          <a:rPr lang="en-US" b="0" i="1" smtClean="0">
                            <a:latin typeface="Cambria Math" panose="02040503050406030204" pitchFamily="18" charset="0"/>
                          </a:rPr>
                          <m:t> </m:t>
                        </m:r>
                        <m:r>
                          <a:rPr lang="en-US" b="0" i="1" smtClean="0">
                            <a:latin typeface="Cambria Math" panose="02040503050406030204" pitchFamily="18" charset="0"/>
                          </a:rPr>
                          <m:t>𝑡</m:t>
                        </m:r>
                      </m:den>
                    </m:f>
                    <m:r>
                      <a:rPr lang="en-US" i="1">
                        <a:latin typeface="Cambria Math" panose="02040503050406030204" pitchFamily="18" charset="0"/>
                      </a:rPr>
                      <m:t> </m:t>
                    </m:r>
                  </m:oMath>
                </a14:m>
                <a:endParaRPr lang="en-GB" dirty="0"/>
              </a:p>
              <a:p>
                <a:pPr marL="274320" lvl="1" indent="0">
                  <a:buNone/>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 </a:t>
                </a:r>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r>
                  <a:rPr lang="en-GB" dirty="0"/>
                  <a:t>These goals are often conflicting</a:t>
                </a:r>
              </a:p>
              <a:p>
                <a:pPr>
                  <a:tabLst>
                    <a:tab pos="319088" algn="l"/>
                    <a:tab pos="846138" algn="l"/>
                    <a:tab pos="1760538" algn="l"/>
                    <a:tab pos="2674938" algn="l"/>
                    <a:tab pos="3589338" algn="l"/>
                    <a:tab pos="4503738" algn="l"/>
                    <a:tab pos="5418138" algn="l"/>
                    <a:tab pos="6332538" algn="l"/>
                    <a:tab pos="7246938" algn="l"/>
                    <a:tab pos="8161338" algn="l"/>
                    <a:tab pos="9075738" algn="l"/>
                    <a:tab pos="9990138" algn="l"/>
                  </a:tabLst>
                </a:pPr>
                <a:endParaRPr lang="en-GB" dirty="0"/>
              </a:p>
            </p:txBody>
          </p:sp>
        </mc:Choice>
        <mc:Fallback xmlns="">
          <p:sp>
            <p:nvSpPr>
              <p:cNvPr id="13314" name="Rectangle 2"/>
              <p:cNvSpPr>
                <a:spLocks noGrp="1" noRot="1" noChangeAspect="1" noMove="1" noResize="1" noEditPoints="1" noAdjustHandles="1" noChangeArrowheads="1" noChangeShapeType="1" noTextEdit="1"/>
              </p:cNvSpPr>
              <p:nvPr>
                <p:ph idx="1"/>
              </p:nvPr>
            </p:nvSpPr>
            <p:spPr>
              <a:blipFill>
                <a:blip r:embed="rId3"/>
                <a:stretch>
                  <a:fillRect l="-772"/>
                </a:stretch>
              </a:blipFill>
              <a:ln/>
            </p:spPr>
            <p:txBody>
              <a:bodyPr/>
              <a:lstStyle/>
              <a:p>
                <a:r>
                  <a:rPr lang="en-US">
                    <a:noFill/>
                  </a:rPr>
                  <a:t> </a:t>
                </a:r>
              </a:p>
            </p:txBody>
          </p:sp>
        </mc:Fallback>
      </mc:AlternateContent>
    </p:spTree>
    <p:extLst>
      <p:ext uri="{BB962C8B-B14F-4D97-AF65-F5344CB8AC3E}">
        <p14:creationId xmlns:p14="http://schemas.microsoft.com/office/powerpoint/2010/main" val="157539565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4">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314">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314">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31292-58A7-9C42-8AD9-D88536FE9A44}"/>
              </a:ext>
            </a:extLst>
          </p:cNvPr>
          <p:cNvSpPr>
            <a:spLocks noGrp="1"/>
          </p:cNvSpPr>
          <p:nvPr>
            <p:ph type="title"/>
          </p:nvPr>
        </p:nvSpPr>
        <p:spPr/>
        <p:txBody>
          <a:bodyPr/>
          <a:lstStyle/>
          <a:p>
            <a:r>
              <a:rPr lang="en-US" dirty="0"/>
              <a:t>Exercise: Memory Utilization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7271AC6-51CE-A042-8009-F66476A34201}"/>
                  </a:ext>
                </a:extLst>
              </p:cNvPr>
              <p:cNvSpPr>
                <a:spLocks noGrp="1"/>
              </p:cNvSpPr>
              <p:nvPr>
                <p:ph idx="1"/>
              </p:nvPr>
            </p:nvSpPr>
            <p:spPr>
              <a:xfrm>
                <a:off x="457200" y="1600200"/>
                <a:ext cx="8686800" cy="5257800"/>
              </a:xfrm>
            </p:spPr>
            <p:txBody>
              <a:bodyPr>
                <a:normAutofit/>
              </a:bodyPr>
              <a:lstStyle/>
              <a:p>
                <a:r>
                  <a:rPr lang="en-GB" dirty="0"/>
                  <a:t>Recall that Peak Memory Utilization </a:t>
                </a:r>
                <a14:m>
                  <m:oMath xmlns:m="http://schemas.openxmlformats.org/officeDocument/2006/math">
                    <m:sSub>
                      <m:sSubPr>
                        <m:ctrlPr>
                          <a:rPr lang="en-US" sz="2000" i="1">
                            <a:latin typeface="Cambria Math" panose="02040503050406030204" pitchFamily="18" charset="0"/>
                          </a:rPr>
                        </m:ctrlPr>
                      </m:sSubPr>
                      <m:e>
                        <m:r>
                          <a:rPr lang="en-US" sz="2000" i="1">
                            <a:latin typeface="Cambria Math" panose="02040503050406030204" pitchFamily="18" charset="0"/>
                          </a:rPr>
                          <m:t>𝑈</m:t>
                        </m:r>
                      </m:e>
                      <m:sub>
                        <m:r>
                          <a:rPr lang="en-US" sz="2000" i="1">
                            <a:latin typeface="Cambria Math" panose="02040503050406030204" pitchFamily="18" charset="0"/>
                          </a:rPr>
                          <m:t>𝑡</m:t>
                        </m:r>
                      </m:sub>
                    </m:sSub>
                    <m:r>
                      <a:rPr lang="en-US" sz="2000">
                        <a:latin typeface="Cambria Math" panose="02040503050406030204" pitchFamily="18" charset="0"/>
                      </a:rPr>
                      <m:t>=</m:t>
                    </m:r>
                    <m:f>
                      <m:fPr>
                        <m:ctrlPr>
                          <a:rPr lang="en-US" sz="2000" i="1">
                            <a:latin typeface="Cambria Math" panose="02040503050406030204" pitchFamily="18" charset="0"/>
                          </a:rPr>
                        </m:ctrlPr>
                      </m:fPr>
                      <m:num>
                        <m:func>
                          <m:funcPr>
                            <m:ctrlPr>
                              <a:rPr lang="en-US" sz="2000" i="1">
                                <a:latin typeface="Cambria Math" panose="02040503050406030204" pitchFamily="18" charset="0"/>
                              </a:rPr>
                            </m:ctrlPr>
                          </m:funcPr>
                          <m:fName>
                            <m:limLow>
                              <m:limLowPr>
                                <m:ctrlPr>
                                  <a:rPr lang="en-US" sz="2000" i="1">
                                    <a:latin typeface="Cambria Math" panose="02040503050406030204" pitchFamily="18" charset="0"/>
                                  </a:rPr>
                                </m:ctrlPr>
                              </m:limLowPr>
                              <m:e>
                                <m:r>
                                  <m:rPr>
                                    <m:sty m:val="p"/>
                                  </m:rPr>
                                  <a:rPr lang="en-US" sz="2000">
                                    <a:latin typeface="Cambria Math" panose="02040503050406030204" pitchFamily="18" charset="0"/>
                                  </a:rPr>
                                  <m:t>max</m:t>
                                </m:r>
                              </m:e>
                              <m:lim>
                                <m:r>
                                  <a:rPr lang="en-US" sz="2000" i="1">
                                    <a:latin typeface="Cambria Math" panose="02040503050406030204" pitchFamily="18" charset="0"/>
                                  </a:rPr>
                                  <m:t>𝑖</m:t>
                                </m:r>
                                <m:r>
                                  <a:rPr lang="en-US" sz="2000" i="1">
                                    <a:latin typeface="Cambria Math" panose="02040503050406030204" pitchFamily="18" charset="0"/>
                                  </a:rPr>
                                  <m:t>≤</m:t>
                                </m:r>
                                <m:r>
                                  <a:rPr lang="en-US" sz="2000" i="1">
                                    <a:latin typeface="Cambria Math" panose="02040503050406030204" pitchFamily="18" charset="0"/>
                                  </a:rPr>
                                  <m:t>𝑡</m:t>
                                </m:r>
                              </m:lim>
                            </m:limLow>
                          </m:fName>
                          <m:e>
                            <m:r>
                              <a:rPr lang="en-US" sz="2000" i="1">
                                <a:latin typeface="Cambria Math" panose="02040503050406030204" pitchFamily="18" charset="0"/>
                              </a:rPr>
                              <m:t>𝑠𝑝𝑎𝑐𝑒</m:t>
                            </m:r>
                            <m:r>
                              <a:rPr lang="en-US" sz="2000" i="1">
                                <a:latin typeface="Cambria Math" panose="02040503050406030204" pitchFamily="18" charset="0"/>
                              </a:rPr>
                              <m:t> </m:t>
                            </m:r>
                            <m:r>
                              <a:rPr lang="en-US" sz="2000" i="1">
                                <a:latin typeface="Cambria Math" panose="02040503050406030204" pitchFamily="18" charset="0"/>
                              </a:rPr>
                              <m:t>𝑎𝑙𝑙𝑜𝑐𝑎𝑡𝑒𝑑</m:t>
                            </m:r>
                            <m:r>
                              <a:rPr lang="en-US" sz="2000" i="1">
                                <a:latin typeface="Cambria Math" panose="02040503050406030204" pitchFamily="18" charset="0"/>
                              </a:rPr>
                              <m:t> </m:t>
                            </m:r>
                            <m:r>
                              <a:rPr lang="en-US" sz="2000" i="1">
                                <a:latin typeface="Cambria Math" panose="02040503050406030204" pitchFamily="18" charset="0"/>
                              </a:rPr>
                              <m:t>𝑎𝑡</m:t>
                            </m:r>
                            <m:r>
                              <a:rPr lang="en-US" sz="2000" i="1">
                                <a:latin typeface="Cambria Math" panose="02040503050406030204" pitchFamily="18" charset="0"/>
                              </a:rPr>
                              <m:t> </m:t>
                            </m:r>
                            <m:r>
                              <a:rPr lang="en-US" sz="2000" i="1">
                                <a:latin typeface="Cambria Math" panose="02040503050406030204" pitchFamily="18" charset="0"/>
                              </a:rPr>
                              <m:t>𝑡𝑖𝑚𝑒</m:t>
                            </m:r>
                            <m:r>
                              <a:rPr lang="en-US" sz="2000" i="1">
                                <a:latin typeface="Cambria Math" panose="02040503050406030204" pitchFamily="18" charset="0"/>
                              </a:rPr>
                              <m:t> </m:t>
                            </m:r>
                            <m:r>
                              <a:rPr lang="en-US" sz="2000" i="1">
                                <a:latin typeface="Cambria Math" panose="02040503050406030204" pitchFamily="18" charset="0"/>
                              </a:rPr>
                              <m:t>𝑖</m:t>
                            </m:r>
                          </m:e>
                        </m:func>
                      </m:num>
                      <m:den>
                        <m:r>
                          <a:rPr lang="en-US" sz="2000" i="1">
                            <a:latin typeface="Cambria Math" panose="02040503050406030204" pitchFamily="18" charset="0"/>
                          </a:rPr>
                          <m:t>𝑠𝑖𝑧𝑒</m:t>
                        </m:r>
                        <m:r>
                          <a:rPr lang="en-US" sz="2000" i="1">
                            <a:latin typeface="Cambria Math" panose="02040503050406030204" pitchFamily="18" charset="0"/>
                          </a:rPr>
                          <m:t> </m:t>
                        </m:r>
                        <m:r>
                          <a:rPr lang="en-US" sz="2000" i="1">
                            <a:latin typeface="Cambria Math" panose="02040503050406030204" pitchFamily="18" charset="0"/>
                          </a:rPr>
                          <m:t>𝑜𝑓</m:t>
                        </m:r>
                        <m:r>
                          <a:rPr lang="en-US" sz="2000" i="1">
                            <a:latin typeface="Cambria Math" panose="02040503050406030204" pitchFamily="18" charset="0"/>
                          </a:rPr>
                          <m:t> </m:t>
                        </m:r>
                        <m:r>
                          <a:rPr lang="en-US" sz="2000" i="1">
                            <a:latin typeface="Cambria Math" panose="02040503050406030204" pitchFamily="18" charset="0"/>
                          </a:rPr>
                          <m:t>h𝑒𝑎𝑝</m:t>
                        </m:r>
                        <m:r>
                          <a:rPr lang="en-US" sz="2000" i="1">
                            <a:latin typeface="Cambria Math" panose="02040503050406030204" pitchFamily="18" charset="0"/>
                          </a:rPr>
                          <m:t> </m:t>
                        </m:r>
                        <m:r>
                          <a:rPr lang="en-US" sz="2000" i="1">
                            <a:latin typeface="Cambria Math" panose="02040503050406030204" pitchFamily="18" charset="0"/>
                          </a:rPr>
                          <m:t>𝑎𝑡</m:t>
                        </m:r>
                        <m:r>
                          <a:rPr lang="en-US" sz="2000" i="1">
                            <a:latin typeface="Cambria Math" panose="02040503050406030204" pitchFamily="18" charset="0"/>
                          </a:rPr>
                          <m:t> </m:t>
                        </m:r>
                        <m:r>
                          <a:rPr lang="en-US" sz="2000" i="1">
                            <a:latin typeface="Cambria Math" panose="02040503050406030204" pitchFamily="18" charset="0"/>
                          </a:rPr>
                          <m:t>𝑡𝑖𝑚𝑒</m:t>
                        </m:r>
                        <m:r>
                          <a:rPr lang="en-US" sz="2000" i="1">
                            <a:latin typeface="Cambria Math" panose="02040503050406030204" pitchFamily="18" charset="0"/>
                          </a:rPr>
                          <m:t> </m:t>
                        </m:r>
                        <m:r>
                          <a:rPr lang="en-US" sz="2000" i="1">
                            <a:latin typeface="Cambria Math" panose="02040503050406030204" pitchFamily="18" charset="0"/>
                          </a:rPr>
                          <m:t>𝑡</m:t>
                        </m:r>
                      </m:den>
                    </m:f>
                    <m:r>
                      <a:rPr lang="en-US" sz="2000" i="1">
                        <a:latin typeface="Cambria Math" panose="02040503050406030204" pitchFamily="18" charset="0"/>
                      </a:rPr>
                      <m:t> </m:t>
                    </m:r>
                  </m:oMath>
                </a14:m>
                <a:endParaRPr lang="en-GB" sz="2000" dirty="0"/>
              </a:p>
              <a:p>
                <a:endParaRPr lang="en-GB" dirty="0"/>
              </a:p>
              <a:p>
                <a:endParaRPr lang="en-GB" dirty="0"/>
              </a:p>
              <a:p>
                <a:endParaRPr lang="en-GB" dirty="0"/>
              </a:p>
              <a:p>
                <a:endParaRPr lang="en-GB" dirty="0"/>
              </a:p>
              <a:p>
                <a:endParaRPr lang="en-GB" dirty="0"/>
              </a:p>
              <a:p>
                <a:endParaRPr lang="en-GB" dirty="0"/>
              </a:p>
              <a:p>
                <a:endParaRPr lang="en-GB" dirty="0"/>
              </a:p>
              <a:p>
                <a:r>
                  <a:rPr lang="en-GB" dirty="0"/>
                  <a:t>What is the Peak Memory Utilization at time </a:t>
                </a:r>
                <a14:m>
                  <m:oMath xmlns:m="http://schemas.openxmlformats.org/officeDocument/2006/math">
                    <m:r>
                      <a:rPr lang="en-US" i="1">
                        <a:latin typeface="Cambria Math" panose="02040503050406030204" pitchFamily="18" charset="0"/>
                      </a:rPr>
                      <m:t>𝑡</m:t>
                    </m:r>
                    <m:r>
                      <a:rPr lang="en-US" i="1">
                        <a:latin typeface="Cambria Math" panose="02040503050406030204" pitchFamily="18" charset="0"/>
                      </a:rPr>
                      <m:t>=2</m:t>
                    </m:r>
                  </m:oMath>
                </a14:m>
                <a:r>
                  <a:rPr lang="en-US" dirty="0"/>
                  <a:t>?</a:t>
                </a:r>
              </a:p>
              <a:p>
                <a:r>
                  <a:rPr lang="en-GB" dirty="0"/>
                  <a:t>What is the Peak Memory Utilization at time </a:t>
                </a:r>
                <a14:m>
                  <m:oMath xmlns:m="http://schemas.openxmlformats.org/officeDocument/2006/math">
                    <m:r>
                      <a:rPr lang="en-US" i="1">
                        <a:latin typeface="Cambria Math" panose="02040503050406030204" pitchFamily="18" charset="0"/>
                      </a:rPr>
                      <m:t>𝑡</m:t>
                    </m:r>
                    <m:r>
                      <a:rPr lang="en-US" i="1">
                        <a:latin typeface="Cambria Math" panose="02040503050406030204" pitchFamily="18" charset="0"/>
                      </a:rPr>
                      <m:t>=5</m:t>
                    </m:r>
                  </m:oMath>
                </a14:m>
                <a:r>
                  <a:rPr lang="en-GB" dirty="0"/>
                  <a:t>?</a:t>
                </a:r>
              </a:p>
              <a:p>
                <a:endParaRPr lang="en-GB" sz="2000" dirty="0"/>
              </a:p>
              <a:p>
                <a:pPr marL="0" indent="0">
                  <a:buNone/>
                </a:pPr>
                <a:endParaRPr lang="en-GB" sz="1600" dirty="0"/>
              </a:p>
              <a:p>
                <a:endParaRPr lang="en-US" dirty="0"/>
              </a:p>
            </p:txBody>
          </p:sp>
        </mc:Choice>
        <mc:Fallback xmlns="">
          <p:sp>
            <p:nvSpPr>
              <p:cNvPr id="3" name="Content Placeholder 2">
                <a:extLst>
                  <a:ext uri="{FF2B5EF4-FFF2-40B4-BE49-F238E27FC236}">
                    <a16:creationId xmlns:a16="http://schemas.microsoft.com/office/drawing/2014/main" id="{C7271AC6-51CE-A042-8009-F66476A34201}"/>
                  </a:ext>
                </a:extLst>
              </p:cNvPr>
              <p:cNvSpPr>
                <a:spLocks noGrp="1" noRot="1" noChangeAspect="1" noMove="1" noResize="1" noEditPoints="1" noAdjustHandles="1" noChangeArrowheads="1" noChangeShapeType="1" noTextEdit="1"/>
              </p:cNvSpPr>
              <p:nvPr>
                <p:ph idx="1"/>
              </p:nvPr>
            </p:nvSpPr>
            <p:spPr>
              <a:xfrm>
                <a:off x="457200" y="1600200"/>
                <a:ext cx="8686800" cy="5257800"/>
              </a:xfrm>
              <a:blipFill>
                <a:blip r:embed="rId2"/>
                <a:stretch>
                  <a:fillRect l="-731"/>
                </a:stretch>
              </a:blipFill>
            </p:spPr>
            <p:txBody>
              <a:bodyPr/>
              <a:lstStyle/>
              <a:p>
                <a:r>
                  <a:rPr lang="en-US">
                    <a:noFill/>
                  </a:rPr>
                  <a:t> </a:t>
                </a:r>
              </a:p>
            </p:txBody>
          </p:sp>
        </mc:Fallback>
      </mc:AlternateContent>
      <p:grpSp>
        <p:nvGrpSpPr>
          <p:cNvPr id="58" name="Group 57">
            <a:extLst>
              <a:ext uri="{FF2B5EF4-FFF2-40B4-BE49-F238E27FC236}">
                <a16:creationId xmlns:a16="http://schemas.microsoft.com/office/drawing/2014/main" id="{7E781D4A-3319-4C43-BEA2-4229AC98E117}"/>
              </a:ext>
            </a:extLst>
          </p:cNvPr>
          <p:cNvGrpSpPr/>
          <p:nvPr/>
        </p:nvGrpSpPr>
        <p:grpSpPr>
          <a:xfrm>
            <a:off x="695230" y="2362199"/>
            <a:ext cx="2494282" cy="381000"/>
            <a:chOff x="695230" y="2362199"/>
            <a:chExt cx="2494282" cy="381000"/>
          </a:xfrm>
        </p:grpSpPr>
        <p:sp>
          <p:nvSpPr>
            <p:cNvPr id="4" name="Rectangle 3">
              <a:extLst>
                <a:ext uri="{FF2B5EF4-FFF2-40B4-BE49-F238E27FC236}">
                  <a16:creationId xmlns:a16="http://schemas.microsoft.com/office/drawing/2014/main" id="{3BD374D2-FBC5-4A43-B72A-6BB8B5547054}"/>
                </a:ext>
              </a:extLst>
            </p:cNvPr>
            <p:cNvSpPr/>
            <p:nvPr/>
          </p:nvSpPr>
          <p:spPr>
            <a:xfrm>
              <a:off x="1513112" y="2362199"/>
              <a:ext cx="8382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Rectangle 4">
              <a:extLst>
                <a:ext uri="{FF2B5EF4-FFF2-40B4-BE49-F238E27FC236}">
                  <a16:creationId xmlns:a16="http://schemas.microsoft.com/office/drawing/2014/main" id="{C4AB59C2-2D8E-6F4B-8AC0-D23E283ABA7A}"/>
                </a:ext>
              </a:extLst>
            </p:cNvPr>
            <p:cNvSpPr/>
            <p:nvPr/>
          </p:nvSpPr>
          <p:spPr>
            <a:xfrm>
              <a:off x="2351312" y="2362199"/>
              <a:ext cx="8382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0916711-F38D-6C4D-8C49-9C8FDDEEDBC5}"/>
                    </a:ext>
                  </a:extLst>
                </p:cNvPr>
                <p:cNvSpPr txBox="1"/>
                <p:nvPr/>
              </p:nvSpPr>
              <p:spPr>
                <a:xfrm>
                  <a:off x="695230" y="2414200"/>
                  <a:ext cx="59073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𝑡</m:t>
                        </m:r>
                        <m:r>
                          <a:rPr lang="en-US" b="0" i="1" smtClean="0">
                            <a:latin typeface="Cambria Math" panose="02040503050406030204" pitchFamily="18" charset="0"/>
                          </a:rPr>
                          <m:t>=0</m:t>
                        </m:r>
                      </m:oMath>
                    </m:oMathPara>
                  </a14:m>
                  <a:endParaRPr lang="en-US" dirty="0"/>
                </a:p>
              </p:txBody>
            </p:sp>
          </mc:Choice>
          <mc:Fallback xmlns="">
            <p:sp>
              <p:nvSpPr>
                <p:cNvPr id="12" name="TextBox 11">
                  <a:extLst>
                    <a:ext uri="{FF2B5EF4-FFF2-40B4-BE49-F238E27FC236}">
                      <a16:creationId xmlns:a16="http://schemas.microsoft.com/office/drawing/2014/main" id="{90916711-F38D-6C4D-8C49-9C8FDDEEDBC5}"/>
                    </a:ext>
                  </a:extLst>
                </p:cNvPr>
                <p:cNvSpPr txBox="1">
                  <a:spLocks noRot="1" noChangeAspect="1" noMove="1" noResize="1" noEditPoints="1" noAdjustHandles="1" noChangeArrowheads="1" noChangeShapeType="1" noTextEdit="1"/>
                </p:cNvSpPr>
                <p:nvPr/>
              </p:nvSpPr>
              <p:spPr>
                <a:xfrm>
                  <a:off x="695230" y="2414200"/>
                  <a:ext cx="590739" cy="276999"/>
                </a:xfrm>
                <a:prstGeom prst="rect">
                  <a:avLst/>
                </a:prstGeom>
                <a:blipFill>
                  <a:blip r:embed="rId3"/>
                  <a:stretch>
                    <a:fillRect l="-6250" r="-6250" b="-13636"/>
                  </a:stretch>
                </a:blipFill>
              </p:spPr>
              <p:txBody>
                <a:bodyPr/>
                <a:lstStyle/>
                <a:p>
                  <a:r>
                    <a:rPr lang="en-US">
                      <a:noFill/>
                    </a:rPr>
                    <a:t> </a:t>
                  </a:r>
                </a:p>
              </p:txBody>
            </p:sp>
          </mc:Fallback>
        </mc:AlternateContent>
      </p:grpSp>
      <p:grpSp>
        <p:nvGrpSpPr>
          <p:cNvPr id="59" name="Group 58">
            <a:extLst>
              <a:ext uri="{FF2B5EF4-FFF2-40B4-BE49-F238E27FC236}">
                <a16:creationId xmlns:a16="http://schemas.microsoft.com/office/drawing/2014/main" id="{AED6A35C-7BC9-DE43-BC60-60F9A21C5D2C}"/>
              </a:ext>
            </a:extLst>
          </p:cNvPr>
          <p:cNvGrpSpPr/>
          <p:nvPr/>
        </p:nvGrpSpPr>
        <p:grpSpPr>
          <a:xfrm>
            <a:off x="695230" y="2845400"/>
            <a:ext cx="2494282" cy="381000"/>
            <a:chOff x="695230" y="2845400"/>
            <a:chExt cx="2494282" cy="381000"/>
          </a:xfrm>
        </p:grpSpPr>
        <p:sp>
          <p:nvSpPr>
            <p:cNvPr id="13" name="Rectangle 12">
              <a:extLst>
                <a:ext uri="{FF2B5EF4-FFF2-40B4-BE49-F238E27FC236}">
                  <a16:creationId xmlns:a16="http://schemas.microsoft.com/office/drawing/2014/main" id="{5A0603DB-261C-6348-980C-C5F3DA5DD4AE}"/>
                </a:ext>
              </a:extLst>
            </p:cNvPr>
            <p:cNvSpPr/>
            <p:nvPr/>
          </p:nvSpPr>
          <p:spPr>
            <a:xfrm>
              <a:off x="1513112" y="2845400"/>
              <a:ext cx="838200" cy="381000"/>
            </a:xfrm>
            <a:prstGeom prst="rect">
              <a:avLst/>
            </a:prstGeom>
            <a:solidFill>
              <a:schemeClr val="accent6"/>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4" name="Rectangle 13">
              <a:extLst>
                <a:ext uri="{FF2B5EF4-FFF2-40B4-BE49-F238E27FC236}">
                  <a16:creationId xmlns:a16="http://schemas.microsoft.com/office/drawing/2014/main" id="{AAD6A2BC-5455-AA4B-ACB4-FAF73015A143}"/>
                </a:ext>
              </a:extLst>
            </p:cNvPr>
            <p:cNvSpPr/>
            <p:nvPr/>
          </p:nvSpPr>
          <p:spPr>
            <a:xfrm>
              <a:off x="2351312" y="2845400"/>
              <a:ext cx="838200" cy="381000"/>
            </a:xfrm>
            <a:prstGeom prst="rect">
              <a:avLst/>
            </a:prstGeom>
            <a:solidFill>
              <a:schemeClr val="accent6"/>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A85A8BF9-6E3A-5E48-9904-CC8EDD5B710F}"/>
                    </a:ext>
                  </a:extLst>
                </p:cNvPr>
                <p:cNvSpPr txBox="1"/>
                <p:nvPr/>
              </p:nvSpPr>
              <p:spPr>
                <a:xfrm>
                  <a:off x="695230" y="2897401"/>
                  <a:ext cx="59073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𝑡</m:t>
                        </m:r>
                        <m:r>
                          <a:rPr lang="en-US" b="0" i="1" smtClean="0">
                            <a:latin typeface="Cambria Math" panose="02040503050406030204" pitchFamily="18" charset="0"/>
                          </a:rPr>
                          <m:t>=1</m:t>
                        </m:r>
                      </m:oMath>
                    </m:oMathPara>
                  </a14:m>
                  <a:endParaRPr lang="en-US" dirty="0"/>
                </a:p>
              </p:txBody>
            </p:sp>
          </mc:Choice>
          <mc:Fallback xmlns="">
            <p:sp>
              <p:nvSpPr>
                <p:cNvPr id="21" name="TextBox 20">
                  <a:extLst>
                    <a:ext uri="{FF2B5EF4-FFF2-40B4-BE49-F238E27FC236}">
                      <a16:creationId xmlns:a16="http://schemas.microsoft.com/office/drawing/2014/main" id="{A85A8BF9-6E3A-5E48-9904-CC8EDD5B710F}"/>
                    </a:ext>
                  </a:extLst>
                </p:cNvPr>
                <p:cNvSpPr txBox="1">
                  <a:spLocks noRot="1" noChangeAspect="1" noMove="1" noResize="1" noEditPoints="1" noAdjustHandles="1" noChangeArrowheads="1" noChangeShapeType="1" noTextEdit="1"/>
                </p:cNvSpPr>
                <p:nvPr/>
              </p:nvSpPr>
              <p:spPr>
                <a:xfrm>
                  <a:off x="695230" y="2897401"/>
                  <a:ext cx="590739" cy="276999"/>
                </a:xfrm>
                <a:prstGeom prst="rect">
                  <a:avLst/>
                </a:prstGeom>
                <a:blipFill>
                  <a:blip r:embed="rId4"/>
                  <a:stretch>
                    <a:fillRect l="-6250" r="-6250" b="-8696"/>
                  </a:stretch>
                </a:blipFill>
              </p:spPr>
              <p:txBody>
                <a:bodyPr/>
                <a:lstStyle/>
                <a:p>
                  <a:r>
                    <a:rPr lang="en-US">
                      <a:noFill/>
                    </a:rPr>
                    <a:t> </a:t>
                  </a:r>
                </a:p>
              </p:txBody>
            </p:sp>
          </mc:Fallback>
        </mc:AlternateContent>
      </p:grpSp>
      <p:grpSp>
        <p:nvGrpSpPr>
          <p:cNvPr id="60" name="Group 59">
            <a:extLst>
              <a:ext uri="{FF2B5EF4-FFF2-40B4-BE49-F238E27FC236}">
                <a16:creationId xmlns:a16="http://schemas.microsoft.com/office/drawing/2014/main" id="{DB8B937C-E98D-DE49-AFC0-D0B45CBFF5E0}"/>
              </a:ext>
            </a:extLst>
          </p:cNvPr>
          <p:cNvGrpSpPr/>
          <p:nvPr/>
        </p:nvGrpSpPr>
        <p:grpSpPr>
          <a:xfrm>
            <a:off x="695230" y="3328601"/>
            <a:ext cx="4170682" cy="381000"/>
            <a:chOff x="695230" y="3328601"/>
            <a:chExt cx="4170682" cy="381000"/>
          </a:xfrm>
        </p:grpSpPr>
        <p:sp>
          <p:nvSpPr>
            <p:cNvPr id="22" name="Rectangle 21">
              <a:extLst>
                <a:ext uri="{FF2B5EF4-FFF2-40B4-BE49-F238E27FC236}">
                  <a16:creationId xmlns:a16="http://schemas.microsoft.com/office/drawing/2014/main" id="{985986C0-F7E6-E04D-BE34-EAE9D84BA4E0}"/>
                </a:ext>
              </a:extLst>
            </p:cNvPr>
            <p:cNvSpPr/>
            <p:nvPr/>
          </p:nvSpPr>
          <p:spPr>
            <a:xfrm>
              <a:off x="1513112" y="3328601"/>
              <a:ext cx="838200" cy="381000"/>
            </a:xfrm>
            <a:prstGeom prst="rect">
              <a:avLst/>
            </a:prstGeom>
            <a:solidFill>
              <a:schemeClr val="accent6"/>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3" name="Rectangle 22">
              <a:extLst>
                <a:ext uri="{FF2B5EF4-FFF2-40B4-BE49-F238E27FC236}">
                  <a16:creationId xmlns:a16="http://schemas.microsoft.com/office/drawing/2014/main" id="{9E3528E6-230A-954A-B300-A0DFEEF110C1}"/>
                </a:ext>
              </a:extLst>
            </p:cNvPr>
            <p:cNvSpPr/>
            <p:nvPr/>
          </p:nvSpPr>
          <p:spPr>
            <a:xfrm>
              <a:off x="2351312" y="3328601"/>
              <a:ext cx="838200" cy="381000"/>
            </a:xfrm>
            <a:prstGeom prst="rect">
              <a:avLst/>
            </a:prstGeom>
            <a:solidFill>
              <a:schemeClr val="accent6"/>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4" name="Rectangle 23">
              <a:extLst>
                <a:ext uri="{FF2B5EF4-FFF2-40B4-BE49-F238E27FC236}">
                  <a16:creationId xmlns:a16="http://schemas.microsoft.com/office/drawing/2014/main" id="{D35D6BAC-AD7A-8642-BAC1-7740D2AEC32F}"/>
                </a:ext>
              </a:extLst>
            </p:cNvPr>
            <p:cNvSpPr/>
            <p:nvPr/>
          </p:nvSpPr>
          <p:spPr>
            <a:xfrm>
              <a:off x="3189512" y="3328601"/>
              <a:ext cx="838200" cy="381000"/>
            </a:xfrm>
            <a:prstGeom prst="rect">
              <a:avLst/>
            </a:prstGeom>
            <a:solidFill>
              <a:schemeClr val="accent6"/>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5" name="Rectangle 24">
              <a:extLst>
                <a:ext uri="{FF2B5EF4-FFF2-40B4-BE49-F238E27FC236}">
                  <a16:creationId xmlns:a16="http://schemas.microsoft.com/office/drawing/2014/main" id="{1DE9F327-E896-8246-A76C-87C0C94DBACD}"/>
                </a:ext>
              </a:extLst>
            </p:cNvPr>
            <p:cNvSpPr/>
            <p:nvPr/>
          </p:nvSpPr>
          <p:spPr>
            <a:xfrm>
              <a:off x="4027712" y="3328601"/>
              <a:ext cx="838200" cy="38100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2AA7FC63-7446-8542-8F8F-FA4AE78BEB4D}"/>
                    </a:ext>
                  </a:extLst>
                </p:cNvPr>
                <p:cNvSpPr txBox="1"/>
                <p:nvPr/>
              </p:nvSpPr>
              <p:spPr>
                <a:xfrm>
                  <a:off x="695230" y="3380602"/>
                  <a:ext cx="59073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𝑡</m:t>
                        </m:r>
                        <m:r>
                          <a:rPr lang="en-US" b="0" i="1" smtClean="0">
                            <a:latin typeface="Cambria Math" panose="02040503050406030204" pitchFamily="18" charset="0"/>
                          </a:rPr>
                          <m:t>=2</m:t>
                        </m:r>
                      </m:oMath>
                    </m:oMathPara>
                  </a14:m>
                  <a:endParaRPr lang="en-US" dirty="0"/>
                </a:p>
              </p:txBody>
            </p:sp>
          </mc:Choice>
          <mc:Fallback xmlns="">
            <p:sp>
              <p:nvSpPr>
                <p:cNvPr id="30" name="TextBox 29">
                  <a:extLst>
                    <a:ext uri="{FF2B5EF4-FFF2-40B4-BE49-F238E27FC236}">
                      <a16:creationId xmlns:a16="http://schemas.microsoft.com/office/drawing/2014/main" id="{2AA7FC63-7446-8542-8F8F-FA4AE78BEB4D}"/>
                    </a:ext>
                  </a:extLst>
                </p:cNvPr>
                <p:cNvSpPr txBox="1">
                  <a:spLocks noRot="1" noChangeAspect="1" noMove="1" noResize="1" noEditPoints="1" noAdjustHandles="1" noChangeArrowheads="1" noChangeShapeType="1" noTextEdit="1"/>
                </p:cNvSpPr>
                <p:nvPr/>
              </p:nvSpPr>
              <p:spPr>
                <a:xfrm>
                  <a:off x="695230" y="3380602"/>
                  <a:ext cx="590739" cy="276999"/>
                </a:xfrm>
                <a:prstGeom prst="rect">
                  <a:avLst/>
                </a:prstGeom>
                <a:blipFill>
                  <a:blip r:embed="rId5"/>
                  <a:stretch>
                    <a:fillRect l="-6250" r="-6250" b="-13636"/>
                  </a:stretch>
                </a:blipFill>
              </p:spPr>
              <p:txBody>
                <a:bodyPr/>
                <a:lstStyle/>
                <a:p>
                  <a:r>
                    <a:rPr lang="en-US">
                      <a:noFill/>
                    </a:rPr>
                    <a:t> </a:t>
                  </a:r>
                </a:p>
              </p:txBody>
            </p:sp>
          </mc:Fallback>
        </mc:AlternateContent>
      </p:grpSp>
      <p:grpSp>
        <p:nvGrpSpPr>
          <p:cNvPr id="61" name="Group 60">
            <a:extLst>
              <a:ext uri="{FF2B5EF4-FFF2-40B4-BE49-F238E27FC236}">
                <a16:creationId xmlns:a16="http://schemas.microsoft.com/office/drawing/2014/main" id="{2EF7B191-73E6-DD4E-AA6F-07E0F95C88AB}"/>
              </a:ext>
            </a:extLst>
          </p:cNvPr>
          <p:cNvGrpSpPr/>
          <p:nvPr/>
        </p:nvGrpSpPr>
        <p:grpSpPr>
          <a:xfrm>
            <a:off x="695230" y="3811802"/>
            <a:ext cx="5847082" cy="381000"/>
            <a:chOff x="695230" y="3811802"/>
            <a:chExt cx="5847082" cy="381000"/>
          </a:xfrm>
        </p:grpSpPr>
        <p:sp>
          <p:nvSpPr>
            <p:cNvPr id="31" name="Rectangle 30">
              <a:extLst>
                <a:ext uri="{FF2B5EF4-FFF2-40B4-BE49-F238E27FC236}">
                  <a16:creationId xmlns:a16="http://schemas.microsoft.com/office/drawing/2014/main" id="{41B6CEFD-6BE6-E246-9022-2401148F8118}"/>
                </a:ext>
              </a:extLst>
            </p:cNvPr>
            <p:cNvSpPr/>
            <p:nvPr/>
          </p:nvSpPr>
          <p:spPr>
            <a:xfrm>
              <a:off x="1513112" y="3811802"/>
              <a:ext cx="838200" cy="381000"/>
            </a:xfrm>
            <a:prstGeom prst="rect">
              <a:avLst/>
            </a:prstGeom>
            <a:solidFill>
              <a:schemeClr val="accent6"/>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2" name="Rectangle 31">
              <a:extLst>
                <a:ext uri="{FF2B5EF4-FFF2-40B4-BE49-F238E27FC236}">
                  <a16:creationId xmlns:a16="http://schemas.microsoft.com/office/drawing/2014/main" id="{13E90BB6-8143-904C-9ADA-051CB519D48D}"/>
                </a:ext>
              </a:extLst>
            </p:cNvPr>
            <p:cNvSpPr/>
            <p:nvPr/>
          </p:nvSpPr>
          <p:spPr>
            <a:xfrm>
              <a:off x="2351312" y="3811802"/>
              <a:ext cx="838200" cy="381000"/>
            </a:xfrm>
            <a:prstGeom prst="rect">
              <a:avLst/>
            </a:prstGeom>
            <a:solidFill>
              <a:schemeClr val="accent6"/>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3" name="Rectangle 32">
              <a:extLst>
                <a:ext uri="{FF2B5EF4-FFF2-40B4-BE49-F238E27FC236}">
                  <a16:creationId xmlns:a16="http://schemas.microsoft.com/office/drawing/2014/main" id="{43D2284A-D9F3-F344-9E81-B173A6CD4A93}"/>
                </a:ext>
              </a:extLst>
            </p:cNvPr>
            <p:cNvSpPr/>
            <p:nvPr/>
          </p:nvSpPr>
          <p:spPr>
            <a:xfrm>
              <a:off x="3189512" y="3811802"/>
              <a:ext cx="838200" cy="381000"/>
            </a:xfrm>
            <a:prstGeom prst="rect">
              <a:avLst/>
            </a:prstGeom>
            <a:solidFill>
              <a:schemeClr val="accent6"/>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4" name="Rectangle 33">
              <a:extLst>
                <a:ext uri="{FF2B5EF4-FFF2-40B4-BE49-F238E27FC236}">
                  <a16:creationId xmlns:a16="http://schemas.microsoft.com/office/drawing/2014/main" id="{63EDF063-75DF-E046-A37C-A0A4EFA6A59E}"/>
                </a:ext>
              </a:extLst>
            </p:cNvPr>
            <p:cNvSpPr/>
            <p:nvPr/>
          </p:nvSpPr>
          <p:spPr>
            <a:xfrm>
              <a:off x="4027712" y="3811802"/>
              <a:ext cx="838200" cy="38100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ectangle 34">
              <a:extLst>
                <a:ext uri="{FF2B5EF4-FFF2-40B4-BE49-F238E27FC236}">
                  <a16:creationId xmlns:a16="http://schemas.microsoft.com/office/drawing/2014/main" id="{51364A6A-132E-874F-9B31-BF86A4F5C973}"/>
                </a:ext>
              </a:extLst>
            </p:cNvPr>
            <p:cNvSpPr/>
            <p:nvPr/>
          </p:nvSpPr>
          <p:spPr>
            <a:xfrm>
              <a:off x="4865912" y="3811802"/>
              <a:ext cx="838200" cy="381000"/>
            </a:xfrm>
            <a:prstGeom prst="rect">
              <a:avLst/>
            </a:prstGeom>
            <a:solidFill>
              <a:schemeClr val="accent6"/>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ectangle 35">
              <a:extLst>
                <a:ext uri="{FF2B5EF4-FFF2-40B4-BE49-F238E27FC236}">
                  <a16:creationId xmlns:a16="http://schemas.microsoft.com/office/drawing/2014/main" id="{B92827A7-7CDA-0F44-B691-B0F34B5384A8}"/>
                </a:ext>
              </a:extLst>
            </p:cNvPr>
            <p:cNvSpPr/>
            <p:nvPr/>
          </p:nvSpPr>
          <p:spPr>
            <a:xfrm>
              <a:off x="5704112" y="3811802"/>
              <a:ext cx="838200" cy="381000"/>
            </a:xfrm>
            <a:prstGeom prst="rect">
              <a:avLst/>
            </a:prstGeom>
            <a:solidFill>
              <a:schemeClr val="accent6"/>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39" name="TextBox 38">
                  <a:extLst>
                    <a:ext uri="{FF2B5EF4-FFF2-40B4-BE49-F238E27FC236}">
                      <a16:creationId xmlns:a16="http://schemas.microsoft.com/office/drawing/2014/main" id="{9CF5151C-D0A1-E64A-9C48-9DCB5DD4DE8F}"/>
                    </a:ext>
                  </a:extLst>
                </p:cNvPr>
                <p:cNvSpPr txBox="1"/>
                <p:nvPr/>
              </p:nvSpPr>
              <p:spPr>
                <a:xfrm>
                  <a:off x="695230" y="3863803"/>
                  <a:ext cx="59073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𝑡</m:t>
                        </m:r>
                        <m:r>
                          <a:rPr lang="en-US" b="0" i="1" smtClean="0">
                            <a:latin typeface="Cambria Math" panose="02040503050406030204" pitchFamily="18" charset="0"/>
                          </a:rPr>
                          <m:t>=3</m:t>
                        </m:r>
                      </m:oMath>
                    </m:oMathPara>
                  </a14:m>
                  <a:endParaRPr lang="en-US" dirty="0"/>
                </a:p>
              </p:txBody>
            </p:sp>
          </mc:Choice>
          <mc:Fallback xmlns="">
            <p:sp>
              <p:nvSpPr>
                <p:cNvPr id="39" name="TextBox 38">
                  <a:extLst>
                    <a:ext uri="{FF2B5EF4-FFF2-40B4-BE49-F238E27FC236}">
                      <a16:creationId xmlns:a16="http://schemas.microsoft.com/office/drawing/2014/main" id="{9CF5151C-D0A1-E64A-9C48-9DCB5DD4DE8F}"/>
                    </a:ext>
                  </a:extLst>
                </p:cNvPr>
                <p:cNvSpPr txBox="1">
                  <a:spLocks noRot="1" noChangeAspect="1" noMove="1" noResize="1" noEditPoints="1" noAdjustHandles="1" noChangeArrowheads="1" noChangeShapeType="1" noTextEdit="1"/>
                </p:cNvSpPr>
                <p:nvPr/>
              </p:nvSpPr>
              <p:spPr>
                <a:xfrm>
                  <a:off x="695230" y="3863803"/>
                  <a:ext cx="590739" cy="276999"/>
                </a:xfrm>
                <a:prstGeom prst="rect">
                  <a:avLst/>
                </a:prstGeom>
                <a:blipFill>
                  <a:blip r:embed="rId6"/>
                  <a:stretch>
                    <a:fillRect l="-6250" r="-6250" b="-13636"/>
                  </a:stretch>
                </a:blipFill>
              </p:spPr>
              <p:txBody>
                <a:bodyPr/>
                <a:lstStyle/>
                <a:p>
                  <a:r>
                    <a:rPr lang="en-US">
                      <a:noFill/>
                    </a:rPr>
                    <a:t> </a:t>
                  </a:r>
                </a:p>
              </p:txBody>
            </p:sp>
          </mc:Fallback>
        </mc:AlternateContent>
      </p:grpSp>
      <p:grpSp>
        <p:nvGrpSpPr>
          <p:cNvPr id="62" name="Group 61">
            <a:extLst>
              <a:ext uri="{FF2B5EF4-FFF2-40B4-BE49-F238E27FC236}">
                <a16:creationId xmlns:a16="http://schemas.microsoft.com/office/drawing/2014/main" id="{5DC7BE5E-EDFF-3248-BF23-696D04516124}"/>
              </a:ext>
            </a:extLst>
          </p:cNvPr>
          <p:cNvGrpSpPr/>
          <p:nvPr/>
        </p:nvGrpSpPr>
        <p:grpSpPr>
          <a:xfrm>
            <a:off x="706116" y="4295003"/>
            <a:ext cx="5847082" cy="381000"/>
            <a:chOff x="706116" y="4295003"/>
            <a:chExt cx="5847082" cy="381000"/>
          </a:xfrm>
        </p:grpSpPr>
        <p:sp>
          <p:nvSpPr>
            <p:cNvPr id="40" name="Rectangle 39">
              <a:extLst>
                <a:ext uri="{FF2B5EF4-FFF2-40B4-BE49-F238E27FC236}">
                  <a16:creationId xmlns:a16="http://schemas.microsoft.com/office/drawing/2014/main" id="{73305B5C-0F27-154F-8A6F-05088767985B}"/>
                </a:ext>
              </a:extLst>
            </p:cNvPr>
            <p:cNvSpPr/>
            <p:nvPr/>
          </p:nvSpPr>
          <p:spPr>
            <a:xfrm>
              <a:off x="1523998" y="4295003"/>
              <a:ext cx="838200" cy="38100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1" name="Rectangle 40">
              <a:extLst>
                <a:ext uri="{FF2B5EF4-FFF2-40B4-BE49-F238E27FC236}">
                  <a16:creationId xmlns:a16="http://schemas.microsoft.com/office/drawing/2014/main" id="{18D7FE74-A6B8-714C-9DA8-82348473395A}"/>
                </a:ext>
              </a:extLst>
            </p:cNvPr>
            <p:cNvSpPr/>
            <p:nvPr/>
          </p:nvSpPr>
          <p:spPr>
            <a:xfrm>
              <a:off x="2362198" y="4295003"/>
              <a:ext cx="838200" cy="38100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2" name="Rectangle 41">
              <a:extLst>
                <a:ext uri="{FF2B5EF4-FFF2-40B4-BE49-F238E27FC236}">
                  <a16:creationId xmlns:a16="http://schemas.microsoft.com/office/drawing/2014/main" id="{0BCA235A-9DDA-8E45-B4CE-39A592679718}"/>
                </a:ext>
              </a:extLst>
            </p:cNvPr>
            <p:cNvSpPr/>
            <p:nvPr/>
          </p:nvSpPr>
          <p:spPr>
            <a:xfrm>
              <a:off x="3200398" y="4295003"/>
              <a:ext cx="838200" cy="381000"/>
            </a:xfrm>
            <a:prstGeom prst="rect">
              <a:avLst/>
            </a:prstGeom>
            <a:solidFill>
              <a:schemeClr val="accent6"/>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3" name="Rectangle 42">
              <a:extLst>
                <a:ext uri="{FF2B5EF4-FFF2-40B4-BE49-F238E27FC236}">
                  <a16:creationId xmlns:a16="http://schemas.microsoft.com/office/drawing/2014/main" id="{A1C2498D-A157-B94E-BDCC-1162E270DD6D}"/>
                </a:ext>
              </a:extLst>
            </p:cNvPr>
            <p:cNvSpPr/>
            <p:nvPr/>
          </p:nvSpPr>
          <p:spPr>
            <a:xfrm>
              <a:off x="4038598" y="4295003"/>
              <a:ext cx="8382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4" name="Rectangle 43">
              <a:extLst>
                <a:ext uri="{FF2B5EF4-FFF2-40B4-BE49-F238E27FC236}">
                  <a16:creationId xmlns:a16="http://schemas.microsoft.com/office/drawing/2014/main" id="{72C16C22-BAD1-074C-B704-AD509254CCF1}"/>
                </a:ext>
              </a:extLst>
            </p:cNvPr>
            <p:cNvSpPr/>
            <p:nvPr/>
          </p:nvSpPr>
          <p:spPr>
            <a:xfrm>
              <a:off x="4876798" y="4295003"/>
              <a:ext cx="838200" cy="381000"/>
            </a:xfrm>
            <a:prstGeom prst="rect">
              <a:avLst/>
            </a:prstGeom>
            <a:solidFill>
              <a:schemeClr val="accent6"/>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5" name="Rectangle 44">
              <a:extLst>
                <a:ext uri="{FF2B5EF4-FFF2-40B4-BE49-F238E27FC236}">
                  <a16:creationId xmlns:a16="http://schemas.microsoft.com/office/drawing/2014/main" id="{651309E7-1FC8-4A4A-9416-C7E6820F257C}"/>
                </a:ext>
              </a:extLst>
            </p:cNvPr>
            <p:cNvSpPr/>
            <p:nvPr/>
          </p:nvSpPr>
          <p:spPr>
            <a:xfrm>
              <a:off x="5714998" y="4295003"/>
              <a:ext cx="838200" cy="381000"/>
            </a:xfrm>
            <a:prstGeom prst="rect">
              <a:avLst/>
            </a:prstGeom>
            <a:solidFill>
              <a:schemeClr val="accent6"/>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48" name="TextBox 47">
                  <a:extLst>
                    <a:ext uri="{FF2B5EF4-FFF2-40B4-BE49-F238E27FC236}">
                      <a16:creationId xmlns:a16="http://schemas.microsoft.com/office/drawing/2014/main" id="{1500AE59-35CC-0349-B93F-6980DA5AF126}"/>
                    </a:ext>
                  </a:extLst>
                </p:cNvPr>
                <p:cNvSpPr txBox="1"/>
                <p:nvPr/>
              </p:nvSpPr>
              <p:spPr>
                <a:xfrm>
                  <a:off x="706116" y="4347004"/>
                  <a:ext cx="59073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𝑡</m:t>
                        </m:r>
                        <m:r>
                          <a:rPr lang="en-US" b="0" i="1" smtClean="0">
                            <a:latin typeface="Cambria Math" panose="02040503050406030204" pitchFamily="18" charset="0"/>
                          </a:rPr>
                          <m:t>=4</m:t>
                        </m:r>
                      </m:oMath>
                    </m:oMathPara>
                  </a14:m>
                  <a:endParaRPr lang="en-US" dirty="0"/>
                </a:p>
              </p:txBody>
            </p:sp>
          </mc:Choice>
          <mc:Fallback xmlns="">
            <p:sp>
              <p:nvSpPr>
                <p:cNvPr id="48" name="TextBox 47">
                  <a:extLst>
                    <a:ext uri="{FF2B5EF4-FFF2-40B4-BE49-F238E27FC236}">
                      <a16:creationId xmlns:a16="http://schemas.microsoft.com/office/drawing/2014/main" id="{1500AE59-35CC-0349-B93F-6980DA5AF126}"/>
                    </a:ext>
                  </a:extLst>
                </p:cNvPr>
                <p:cNvSpPr txBox="1">
                  <a:spLocks noRot="1" noChangeAspect="1" noMove="1" noResize="1" noEditPoints="1" noAdjustHandles="1" noChangeArrowheads="1" noChangeShapeType="1" noTextEdit="1"/>
                </p:cNvSpPr>
                <p:nvPr/>
              </p:nvSpPr>
              <p:spPr>
                <a:xfrm>
                  <a:off x="706116" y="4347004"/>
                  <a:ext cx="590739" cy="276999"/>
                </a:xfrm>
                <a:prstGeom prst="rect">
                  <a:avLst/>
                </a:prstGeom>
                <a:blipFill>
                  <a:blip r:embed="rId7"/>
                  <a:stretch>
                    <a:fillRect l="-6250" r="-6250" b="-8696"/>
                  </a:stretch>
                </a:blipFill>
              </p:spPr>
              <p:txBody>
                <a:bodyPr/>
                <a:lstStyle/>
                <a:p>
                  <a:r>
                    <a:rPr lang="en-US">
                      <a:noFill/>
                    </a:rPr>
                    <a:t> </a:t>
                  </a:r>
                </a:p>
              </p:txBody>
            </p:sp>
          </mc:Fallback>
        </mc:AlternateContent>
      </p:grpSp>
      <p:grpSp>
        <p:nvGrpSpPr>
          <p:cNvPr id="63" name="Group 62">
            <a:extLst>
              <a:ext uri="{FF2B5EF4-FFF2-40B4-BE49-F238E27FC236}">
                <a16:creationId xmlns:a16="http://schemas.microsoft.com/office/drawing/2014/main" id="{75728D8D-B9B3-094B-BBFC-E8B4CB6F612C}"/>
              </a:ext>
            </a:extLst>
          </p:cNvPr>
          <p:cNvGrpSpPr/>
          <p:nvPr/>
        </p:nvGrpSpPr>
        <p:grpSpPr>
          <a:xfrm>
            <a:off x="706116" y="4778204"/>
            <a:ext cx="7523482" cy="381000"/>
            <a:chOff x="706116" y="4778204"/>
            <a:chExt cx="7523482" cy="381000"/>
          </a:xfrm>
        </p:grpSpPr>
        <p:sp>
          <p:nvSpPr>
            <p:cNvPr id="49" name="Rectangle 48">
              <a:extLst>
                <a:ext uri="{FF2B5EF4-FFF2-40B4-BE49-F238E27FC236}">
                  <a16:creationId xmlns:a16="http://schemas.microsoft.com/office/drawing/2014/main" id="{A364EA1B-DE96-8346-AD35-C3331EADDE8B}"/>
                </a:ext>
              </a:extLst>
            </p:cNvPr>
            <p:cNvSpPr/>
            <p:nvPr/>
          </p:nvSpPr>
          <p:spPr>
            <a:xfrm>
              <a:off x="1523998" y="4778204"/>
              <a:ext cx="8382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0" name="Rectangle 49">
              <a:extLst>
                <a:ext uri="{FF2B5EF4-FFF2-40B4-BE49-F238E27FC236}">
                  <a16:creationId xmlns:a16="http://schemas.microsoft.com/office/drawing/2014/main" id="{BD7A2972-C72E-BF40-BA9C-B382ABBA5CE3}"/>
                </a:ext>
              </a:extLst>
            </p:cNvPr>
            <p:cNvSpPr/>
            <p:nvPr/>
          </p:nvSpPr>
          <p:spPr>
            <a:xfrm>
              <a:off x="2362198" y="4778204"/>
              <a:ext cx="8382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1" name="Rectangle 50">
              <a:extLst>
                <a:ext uri="{FF2B5EF4-FFF2-40B4-BE49-F238E27FC236}">
                  <a16:creationId xmlns:a16="http://schemas.microsoft.com/office/drawing/2014/main" id="{31AB2AD5-13CC-D642-9E8E-9C773C5F3838}"/>
                </a:ext>
              </a:extLst>
            </p:cNvPr>
            <p:cNvSpPr/>
            <p:nvPr/>
          </p:nvSpPr>
          <p:spPr>
            <a:xfrm>
              <a:off x="3200398" y="4778204"/>
              <a:ext cx="838200" cy="381000"/>
            </a:xfrm>
            <a:prstGeom prst="rect">
              <a:avLst/>
            </a:prstGeom>
            <a:solidFill>
              <a:schemeClr val="accent6"/>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2" name="Rectangle 51">
              <a:extLst>
                <a:ext uri="{FF2B5EF4-FFF2-40B4-BE49-F238E27FC236}">
                  <a16:creationId xmlns:a16="http://schemas.microsoft.com/office/drawing/2014/main" id="{60196D21-35F7-1E43-B14B-A5268B3C5F2F}"/>
                </a:ext>
              </a:extLst>
            </p:cNvPr>
            <p:cNvSpPr/>
            <p:nvPr/>
          </p:nvSpPr>
          <p:spPr>
            <a:xfrm>
              <a:off x="4038598" y="4778204"/>
              <a:ext cx="838200" cy="381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3" name="Rectangle 52">
              <a:extLst>
                <a:ext uri="{FF2B5EF4-FFF2-40B4-BE49-F238E27FC236}">
                  <a16:creationId xmlns:a16="http://schemas.microsoft.com/office/drawing/2014/main" id="{7C047492-6D2E-6040-BDB1-52DB39B8180A}"/>
                </a:ext>
              </a:extLst>
            </p:cNvPr>
            <p:cNvSpPr/>
            <p:nvPr/>
          </p:nvSpPr>
          <p:spPr>
            <a:xfrm>
              <a:off x="4876798" y="4778204"/>
              <a:ext cx="838200" cy="381000"/>
            </a:xfrm>
            <a:prstGeom prst="rect">
              <a:avLst/>
            </a:prstGeom>
            <a:solidFill>
              <a:schemeClr val="accent6"/>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4" name="Rectangle 53">
              <a:extLst>
                <a:ext uri="{FF2B5EF4-FFF2-40B4-BE49-F238E27FC236}">
                  <a16:creationId xmlns:a16="http://schemas.microsoft.com/office/drawing/2014/main" id="{C8ED786A-E41B-E742-8258-46AD6A24D660}"/>
                </a:ext>
              </a:extLst>
            </p:cNvPr>
            <p:cNvSpPr/>
            <p:nvPr/>
          </p:nvSpPr>
          <p:spPr>
            <a:xfrm>
              <a:off x="5714998" y="4778204"/>
              <a:ext cx="838200" cy="381000"/>
            </a:xfrm>
            <a:prstGeom prst="rect">
              <a:avLst/>
            </a:prstGeom>
            <a:solidFill>
              <a:schemeClr val="accent6"/>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5" name="Rectangle 54">
              <a:extLst>
                <a:ext uri="{FF2B5EF4-FFF2-40B4-BE49-F238E27FC236}">
                  <a16:creationId xmlns:a16="http://schemas.microsoft.com/office/drawing/2014/main" id="{25062605-F51F-074C-A66B-586CABB84722}"/>
                </a:ext>
              </a:extLst>
            </p:cNvPr>
            <p:cNvSpPr/>
            <p:nvPr/>
          </p:nvSpPr>
          <p:spPr>
            <a:xfrm>
              <a:off x="7391398" y="4778204"/>
              <a:ext cx="838200" cy="381000"/>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6" name="Rectangle 55">
              <a:extLst>
                <a:ext uri="{FF2B5EF4-FFF2-40B4-BE49-F238E27FC236}">
                  <a16:creationId xmlns:a16="http://schemas.microsoft.com/office/drawing/2014/main" id="{E61F6FAC-F1E0-C64A-BE6C-DC1B8A9C3F36}"/>
                </a:ext>
              </a:extLst>
            </p:cNvPr>
            <p:cNvSpPr/>
            <p:nvPr/>
          </p:nvSpPr>
          <p:spPr>
            <a:xfrm>
              <a:off x="6553198" y="4778204"/>
              <a:ext cx="838200" cy="381000"/>
            </a:xfrm>
            <a:prstGeom prst="rect">
              <a:avLst/>
            </a:prstGeom>
            <a:solidFill>
              <a:schemeClr val="accent6"/>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57" name="TextBox 56">
                  <a:extLst>
                    <a:ext uri="{FF2B5EF4-FFF2-40B4-BE49-F238E27FC236}">
                      <a16:creationId xmlns:a16="http://schemas.microsoft.com/office/drawing/2014/main" id="{AE9D6171-EE73-DE4A-85D4-FDA66C0C9092}"/>
                    </a:ext>
                  </a:extLst>
                </p:cNvPr>
                <p:cNvSpPr txBox="1"/>
                <p:nvPr/>
              </p:nvSpPr>
              <p:spPr>
                <a:xfrm>
                  <a:off x="706116" y="4830205"/>
                  <a:ext cx="59073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𝑡</m:t>
                        </m:r>
                        <m:r>
                          <a:rPr lang="en-US" b="0" i="1" smtClean="0">
                            <a:latin typeface="Cambria Math" panose="02040503050406030204" pitchFamily="18" charset="0"/>
                          </a:rPr>
                          <m:t>=5</m:t>
                        </m:r>
                      </m:oMath>
                    </m:oMathPara>
                  </a14:m>
                  <a:endParaRPr lang="en-US" dirty="0"/>
                </a:p>
              </p:txBody>
            </p:sp>
          </mc:Choice>
          <mc:Fallback xmlns="">
            <p:sp>
              <p:nvSpPr>
                <p:cNvPr id="57" name="TextBox 56">
                  <a:extLst>
                    <a:ext uri="{FF2B5EF4-FFF2-40B4-BE49-F238E27FC236}">
                      <a16:creationId xmlns:a16="http://schemas.microsoft.com/office/drawing/2014/main" id="{AE9D6171-EE73-DE4A-85D4-FDA66C0C9092}"/>
                    </a:ext>
                  </a:extLst>
                </p:cNvPr>
                <p:cNvSpPr txBox="1">
                  <a:spLocks noRot="1" noChangeAspect="1" noMove="1" noResize="1" noEditPoints="1" noAdjustHandles="1" noChangeArrowheads="1" noChangeShapeType="1" noTextEdit="1"/>
                </p:cNvSpPr>
                <p:nvPr/>
              </p:nvSpPr>
              <p:spPr>
                <a:xfrm>
                  <a:off x="706116" y="4830205"/>
                  <a:ext cx="590739" cy="276999"/>
                </a:xfrm>
                <a:prstGeom prst="rect">
                  <a:avLst/>
                </a:prstGeom>
                <a:blipFill>
                  <a:blip r:embed="rId8"/>
                  <a:stretch>
                    <a:fillRect l="-6250" r="-8333" b="-13043"/>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64" name="TextBox 63">
                <a:extLst>
                  <a:ext uri="{FF2B5EF4-FFF2-40B4-BE49-F238E27FC236}">
                    <a16:creationId xmlns:a16="http://schemas.microsoft.com/office/drawing/2014/main" id="{754930F9-DDBD-FE43-8792-4270E600CA33}"/>
                  </a:ext>
                </a:extLst>
              </p:cNvPr>
              <p:cNvSpPr txBox="1"/>
              <p:nvPr/>
            </p:nvSpPr>
            <p:spPr>
              <a:xfrm>
                <a:off x="7810498" y="5318338"/>
                <a:ext cx="788999"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1" i="1" dirty="0" smtClean="0">
                          <a:solidFill>
                            <a:schemeClr val="accent1"/>
                          </a:solidFill>
                          <a:latin typeface="Cambria Math" panose="02040503050406030204" pitchFamily="18" charset="0"/>
                        </a:rPr>
                        <m:t>𝟑</m:t>
                      </m:r>
                      <m:r>
                        <a:rPr lang="en-US" sz="2400" b="1" i="1" dirty="0" smtClean="0">
                          <a:solidFill>
                            <a:schemeClr val="accent1"/>
                          </a:solidFill>
                          <a:latin typeface="Cambria Math" panose="02040503050406030204" pitchFamily="18" charset="0"/>
                        </a:rPr>
                        <m:t>/</m:t>
                      </m:r>
                      <m:r>
                        <a:rPr lang="en-US" sz="2400" b="1" i="1" dirty="0" smtClean="0">
                          <a:solidFill>
                            <a:schemeClr val="accent1"/>
                          </a:solidFill>
                          <a:latin typeface="Cambria Math" panose="02040503050406030204" pitchFamily="18" charset="0"/>
                        </a:rPr>
                        <m:t>𝟒</m:t>
                      </m:r>
                    </m:oMath>
                  </m:oMathPara>
                </a14:m>
                <a:endParaRPr lang="en-US" sz="2400" b="1" dirty="0">
                  <a:solidFill>
                    <a:schemeClr val="accent1"/>
                  </a:solidFill>
                </a:endParaRPr>
              </a:p>
            </p:txBody>
          </p:sp>
        </mc:Choice>
        <mc:Fallback xmlns="">
          <p:sp>
            <p:nvSpPr>
              <p:cNvPr id="64" name="TextBox 63">
                <a:extLst>
                  <a:ext uri="{FF2B5EF4-FFF2-40B4-BE49-F238E27FC236}">
                    <a16:creationId xmlns:a16="http://schemas.microsoft.com/office/drawing/2014/main" id="{754930F9-DDBD-FE43-8792-4270E600CA33}"/>
                  </a:ext>
                </a:extLst>
              </p:cNvPr>
              <p:cNvSpPr txBox="1">
                <a:spLocks noRot="1" noChangeAspect="1" noMove="1" noResize="1" noEditPoints="1" noAdjustHandles="1" noChangeArrowheads="1" noChangeShapeType="1" noTextEdit="1"/>
              </p:cNvSpPr>
              <p:nvPr/>
            </p:nvSpPr>
            <p:spPr>
              <a:xfrm>
                <a:off x="7810498" y="5318338"/>
                <a:ext cx="788999" cy="461665"/>
              </a:xfrm>
              <a:prstGeom prst="rect">
                <a:avLst/>
              </a:prstGeom>
              <a:blipFill>
                <a:blip r:embed="rId9"/>
                <a:stretch>
                  <a:fillRect b="-1578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6" name="TextBox 65">
                <a:extLst>
                  <a:ext uri="{FF2B5EF4-FFF2-40B4-BE49-F238E27FC236}">
                    <a16:creationId xmlns:a16="http://schemas.microsoft.com/office/drawing/2014/main" id="{6C4FF6E6-C5F6-F642-B58D-8CC1C9064F38}"/>
                  </a:ext>
                </a:extLst>
              </p:cNvPr>
              <p:cNvSpPr txBox="1"/>
              <p:nvPr/>
            </p:nvSpPr>
            <p:spPr>
              <a:xfrm>
                <a:off x="7777841" y="5777769"/>
                <a:ext cx="788999"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1" i="1" dirty="0" smtClean="0">
                          <a:solidFill>
                            <a:schemeClr val="accent1"/>
                          </a:solidFill>
                          <a:latin typeface="Cambria Math" panose="02040503050406030204" pitchFamily="18" charset="0"/>
                        </a:rPr>
                        <m:t>𝟓</m:t>
                      </m:r>
                      <m:r>
                        <a:rPr lang="en-US" sz="2400" b="1" i="1" dirty="0" smtClean="0">
                          <a:solidFill>
                            <a:schemeClr val="accent1"/>
                          </a:solidFill>
                          <a:latin typeface="Cambria Math" panose="02040503050406030204" pitchFamily="18" charset="0"/>
                        </a:rPr>
                        <m:t>/</m:t>
                      </m:r>
                      <m:r>
                        <a:rPr lang="en-US" sz="2400" b="1" i="1" dirty="0" smtClean="0">
                          <a:solidFill>
                            <a:schemeClr val="accent1"/>
                          </a:solidFill>
                          <a:latin typeface="Cambria Math" panose="02040503050406030204" pitchFamily="18" charset="0"/>
                        </a:rPr>
                        <m:t>𝟖</m:t>
                      </m:r>
                    </m:oMath>
                  </m:oMathPara>
                </a14:m>
                <a:endParaRPr lang="en-US" sz="2400" b="1" dirty="0">
                  <a:solidFill>
                    <a:schemeClr val="accent1"/>
                  </a:solidFill>
                </a:endParaRPr>
              </a:p>
            </p:txBody>
          </p:sp>
        </mc:Choice>
        <mc:Fallback xmlns="">
          <p:sp>
            <p:nvSpPr>
              <p:cNvPr id="66" name="TextBox 65">
                <a:extLst>
                  <a:ext uri="{FF2B5EF4-FFF2-40B4-BE49-F238E27FC236}">
                    <a16:creationId xmlns:a16="http://schemas.microsoft.com/office/drawing/2014/main" id="{6C4FF6E6-C5F6-F642-B58D-8CC1C9064F38}"/>
                  </a:ext>
                </a:extLst>
              </p:cNvPr>
              <p:cNvSpPr txBox="1">
                <a:spLocks noRot="1" noChangeAspect="1" noMove="1" noResize="1" noEditPoints="1" noAdjustHandles="1" noChangeArrowheads="1" noChangeShapeType="1" noTextEdit="1"/>
              </p:cNvSpPr>
              <p:nvPr/>
            </p:nvSpPr>
            <p:spPr>
              <a:xfrm>
                <a:off x="7777841" y="5777769"/>
                <a:ext cx="788999" cy="461665"/>
              </a:xfrm>
              <a:prstGeom prst="rect">
                <a:avLst/>
              </a:prstGeom>
              <a:blipFill>
                <a:blip r:embed="rId10"/>
                <a:stretch>
                  <a:fillRect b="-16216"/>
                </a:stretch>
              </a:blipFill>
            </p:spPr>
            <p:txBody>
              <a:bodyPr/>
              <a:lstStyle/>
              <a:p>
                <a:r>
                  <a:rPr lang="en-US">
                    <a:noFill/>
                  </a:rPr>
                  <a:t> </a:t>
                </a:r>
              </a:p>
            </p:txBody>
          </p:sp>
        </mc:Fallback>
      </mc:AlternateContent>
      <p:sp>
        <p:nvSpPr>
          <p:cNvPr id="6" name="Rectangle 5">
            <a:extLst>
              <a:ext uri="{FF2B5EF4-FFF2-40B4-BE49-F238E27FC236}">
                <a16:creationId xmlns:a16="http://schemas.microsoft.com/office/drawing/2014/main" id="{45593CDB-D83F-A0A4-FEA2-E9675F4150D8}"/>
              </a:ext>
            </a:extLst>
          </p:cNvPr>
          <p:cNvSpPr/>
          <p:nvPr/>
        </p:nvSpPr>
        <p:spPr>
          <a:xfrm>
            <a:off x="7696200" y="5318338"/>
            <a:ext cx="1295400" cy="12348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018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6" grpId="0"/>
      <p:bldP spid="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ustom 4">
      <a:dk1>
        <a:srgbClr val="000000"/>
      </a:dk1>
      <a:lt1>
        <a:srgbClr val="FFFFFF"/>
      </a:lt1>
      <a:dk2>
        <a:srgbClr val="323232"/>
      </a:dk2>
      <a:lt2>
        <a:srgbClr val="A5A5A5"/>
      </a:lt2>
      <a:accent1>
        <a:srgbClr val="521B92"/>
      </a:accent1>
      <a:accent2>
        <a:srgbClr val="7A27D8"/>
      </a:accent2>
      <a:accent3>
        <a:srgbClr val="8B58D2"/>
      </a:accent3>
      <a:accent4>
        <a:srgbClr val="917DD0"/>
      </a:accent4>
      <a:accent5>
        <a:srgbClr val="BDA2E0"/>
      </a:accent5>
      <a:accent6>
        <a:srgbClr val="D1C7F6"/>
      </a:accent6>
      <a:hlink>
        <a:srgbClr val="0432FF"/>
      </a:hlink>
      <a:folHlink>
        <a:srgbClr val="00206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Presentation3" id="{3047FA14-E8B9-5541-B2FA-35D660E1BFD6}" vid="{5B7FA5DE-B936-DE42-9858-6D948D82487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8340</TotalTime>
  <Words>2947</Words>
  <Application>Microsoft Macintosh PowerPoint</Application>
  <PresentationFormat>On-screen Show (4:3)</PresentationFormat>
  <Paragraphs>697</Paragraphs>
  <Slides>34</Slides>
  <Notes>27</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Cambria Math</vt:lpstr>
      <vt:lpstr>Courier</vt:lpstr>
      <vt:lpstr>Courier New</vt:lpstr>
      <vt:lpstr>Wingdings</vt:lpstr>
      <vt:lpstr>Clarity</vt:lpstr>
      <vt:lpstr>Lecture 14: Dynamic Memory</vt:lpstr>
      <vt:lpstr>Memory</vt:lpstr>
      <vt:lpstr>Dynamic Memory Allocation</vt:lpstr>
      <vt:lpstr>Allocation Example using malloc</vt:lpstr>
      <vt:lpstr>Allocation Example</vt:lpstr>
      <vt:lpstr>Allocator Requirements</vt:lpstr>
      <vt:lpstr>First Example: A Simple Allocator</vt:lpstr>
      <vt:lpstr>Allocator Goals</vt:lpstr>
      <vt:lpstr>Exercise: Memory Utilization </vt:lpstr>
      <vt:lpstr>Utilization Blocker: External Fragmentation</vt:lpstr>
      <vt:lpstr>Utilization Blocker: Internal Fragmentation</vt:lpstr>
      <vt:lpstr>Challenges</vt:lpstr>
      <vt:lpstr>Knowing How Much to Free</vt:lpstr>
      <vt:lpstr>Challenges</vt:lpstr>
      <vt:lpstr>Keeping Track of Free Blocks</vt:lpstr>
      <vt:lpstr>Method 1: Implicit List</vt:lpstr>
      <vt:lpstr>Keeping Track of Free Blocks</vt:lpstr>
      <vt:lpstr>Exercise: Block Headers</vt:lpstr>
      <vt:lpstr>Keeping Track of Free Blocks</vt:lpstr>
      <vt:lpstr>Challenges</vt:lpstr>
      <vt:lpstr>Implicit List: Finding a Free Block</vt:lpstr>
      <vt:lpstr>Challenges</vt:lpstr>
      <vt:lpstr>Implicit List: Allocating in Free Block</vt:lpstr>
      <vt:lpstr>Summary of Key Allocator Policies</vt:lpstr>
      <vt:lpstr>Challenges</vt:lpstr>
      <vt:lpstr>Implicit List: Freeing a Block</vt:lpstr>
      <vt:lpstr>Implicit List: Coalescing</vt:lpstr>
      <vt:lpstr>Implicit List: Bidirectional Coalescing </vt:lpstr>
      <vt:lpstr>Constant-Time Coalescing</vt:lpstr>
      <vt:lpstr>Exercise: Coalescing</vt:lpstr>
      <vt:lpstr>Summary of Key Allocator Policies</vt:lpstr>
      <vt:lpstr>Memory-Related Perils and Pitfalls</vt:lpstr>
      <vt:lpstr>Tools for Dealing With Memory Bugs</vt:lpstr>
      <vt:lpstr>Memory Bugs Persist…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Introduction to Computer Systems</dc:title>
  <dc:creator>Eleanor  Birrell</dc:creator>
  <cp:lastModifiedBy>Eleanor Birrell</cp:lastModifiedBy>
  <cp:revision>182</cp:revision>
  <cp:lastPrinted>2023-10-25T17:39:04Z</cp:lastPrinted>
  <dcterms:created xsi:type="dcterms:W3CDTF">2019-03-24T22:46:04Z</dcterms:created>
  <dcterms:modified xsi:type="dcterms:W3CDTF">2024-10-16T23:20:44Z</dcterms:modified>
</cp:coreProperties>
</file>