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13.xml" ContentType="application/vnd.openxmlformats-officedocument.theme+xml"/>
  <Override PartName="/ppt/_rels/presentation.xml.rels" ContentType="application/vnd.openxmlformats-package.relationships+xml"/>
  <Override PartName="/ppt/media/image8.png" ContentType="image/png"/>
  <Override PartName="/ppt/media/image14.jpeg" ContentType="image/jpeg"/>
  <Override PartName="/ppt/media/image3.png" ContentType="image/png"/>
  <Override PartName="/ppt/media/image1.jpeg" ContentType="image/jpeg"/>
  <Override PartName="/ppt/media/image6.png" ContentType="image/png"/>
  <Override PartName="/ppt/media/image10.png" ContentType="image/png"/>
  <Override PartName="/ppt/media/image5.png" ContentType="image/png"/>
  <Override PartName="/ppt/media/image13.jpeg" ContentType="image/jpeg"/>
  <Override PartName="/ppt/media/image4.png" ContentType="image/png"/>
  <Override PartName="/ppt/media/image7.png" ContentType="image/png"/>
  <Override PartName="/ppt/media/image9.jpeg" ContentType="image/jpeg"/>
  <Override PartName="/ppt/media/image12.jpeg" ContentType="image/jpeg"/>
  <Override PartName="/ppt/media/image11.png" ContentType="image/png"/>
  <Override PartName="/ppt/media/image2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4.xml.rels" ContentType="application/vnd.openxmlformats-package.relationships+xml"/>
  <Override PartName="/ppt/slides/_rels/slide26.xml.rels" ContentType="application/vnd.openxmlformats-package.relationships+xml"/>
  <Override PartName="/ppt/slides/_rels/slide15.xml.rels" ContentType="application/vnd.openxmlformats-package.relationships+xml"/>
  <Override PartName="/ppt/slides/_rels/slide27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28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29.xml.rels" ContentType="application/vnd.openxmlformats-package.relationships+xml"/>
  <Override PartName="/ppt/slides/_rels/slide4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25.xml.rels" ContentType="application/vnd.openxmlformats-package.relationships+xml"/>
  <Override PartName="/ppt/slides/_rels/slide12.xml.rels" ContentType="application/vnd.openxmlformats-package.relationships+xml"/>
  <Override PartName="/ppt/slides/_rels/slide24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23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1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24.xml" ContentType="application/vnd.openxmlformats-officedocument.presentationml.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_rels/notesSlide25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5"/>
      <c:rotY val="45"/>
      <c:rAngAx val="0"/>
      <c:perspective val="30"/>
    </c:view3D>
    <c:floor>
      <c:spPr>
        <a:solidFill>
          <a:srgbClr val="d9d9d9"/>
        </a:solidFill>
        <a:ln w="9360">
          <a:solidFill>
            <a:srgbClr val="8b8b8b"/>
          </a:solidFill>
          <a:round/>
        </a:ln>
      </c:spPr>
    </c:floor>
    <c:sideWall>
      <c:spPr>
        <a:noFill/>
        <a:ln w="9360">
          <a:solidFill>
            <a:srgbClr val="8b8b8b"/>
          </a:solidFill>
          <a:round/>
        </a:ln>
      </c:spPr>
    </c:sideWall>
    <c:backWall>
      <c:spPr>
        <a:noFill/>
        <a:ln w="9360">
          <a:solidFill>
            <a:srgbClr val="8b8b8b"/>
          </a:solidFill>
          <a:round/>
        </a:ln>
      </c:spPr>
    </c:backWall>
    <c:plotArea>
      <c:layout>
        <c:manualLayout>
          <c:layoutTarget val="inner"/>
          <c:xMode val="edge"/>
          <c:yMode val="edge"/>
          <c:x val="0.128501238819132"/>
          <c:y val="0.0284073365034274"/>
          <c:w val="0.69974383739974"/>
          <c:h val="0.92120051874266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128m</c:v>
                </c:pt>
              </c:strCache>
            </c:strRef>
          </c:tx>
          <c:spPr>
            <a:solidFill>
              <a:srgbClr val="416a9c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f423f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809b49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6a528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</c:ser>
        <c:ser>
          <c:idx val="4"/>
          <c:order val="4"/>
          <c:tx>
            <c:strRef>
              <c:f>label 4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3e8ea4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4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</c:ser>
        <c:ser>
          <c:idx val="5"/>
          <c:order val="5"/>
          <c:tx>
            <c:strRef>
              <c:f>label 5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cc7c3a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5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</c:ser>
        <c:ser>
          <c:idx val="6"/>
          <c:order val="6"/>
          <c:tx>
            <c:strRef>
              <c:f>label 6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6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</c:ser>
        <c:ser>
          <c:idx val="7"/>
          <c:order val="7"/>
          <c:tx>
            <c:strRef>
              <c:f>label 7</c:f>
              <c:strCache>
                <c:ptCount val="1"/>
                <c:pt idx="0">
                  <c:v>1024k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7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</c:ser>
        <c:ser>
          <c:idx val="8"/>
          <c:order val="8"/>
          <c:tx>
            <c:strRef>
              <c:f>label 8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8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</c:ser>
        <c:ser>
          <c:idx val="9"/>
          <c:order val="9"/>
          <c:tx>
            <c:strRef>
              <c:f>label 9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8064a2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9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</c:ser>
        <c:ser>
          <c:idx val="10"/>
          <c:order val="10"/>
          <c:tx>
            <c:strRef>
              <c:f>label 10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4bacc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10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</c:ser>
        <c:ser>
          <c:idx val="11"/>
          <c:order val="11"/>
          <c:tx>
            <c:strRef>
              <c:f>label 11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7964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11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</c:ser>
        <c:ser>
          <c:idx val="12"/>
          <c:order val="12"/>
          <c:tx>
            <c:strRef>
              <c:f>label 12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aabad7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12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</c:ser>
        <c:ser>
          <c:idx val="13"/>
          <c:order val="13"/>
          <c:tx>
            <c:strRef>
              <c:f>label 13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d8aaa9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13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</c:ser>
        <c:gapWidth val="100"/>
        <c:shape val="box"/>
        <c:axId val="30265039"/>
        <c:axId val="97823812"/>
        <c:axId val="24398776"/>
      </c:bar3DChart>
      <c:catAx>
        <c:axId val="30265039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606055515895"/>
              <c:y val="0.849070586055703"/>
            </c:manualLayout>
          </c:layout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97823812"/>
        <c:crosses val="autoZero"/>
        <c:auto val="1"/>
        <c:lblAlgn val="ctr"/>
        <c:lblOffset val="100"/>
        <c:noMultiLvlLbl val="0"/>
      </c:catAx>
      <c:valAx>
        <c:axId val="97823812"/>
        <c:scaling>
          <c:orientation val="minMax"/>
          <c:max val="17000"/>
          <c:min val="0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title>
          <c:tx>
            <c:rich>
              <a:bodyPr rot="-540000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Read throughput (MB/s)</a:t>
                </a:r>
              </a:p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rich>
          </c:tx>
          <c:layout>
            <c:manualLayout>
              <c:xMode val="edge"/>
              <c:yMode val="edge"/>
              <c:x val="0.0293957082265989"/>
              <c:y val="0.261594516148953"/>
            </c:manualLayout>
          </c:layout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30265039"/>
        <c:crosses val="autoZero"/>
        <c:crossBetween val="midCat"/>
        <c:majorUnit val="2000"/>
        <c:minorUnit val="500"/>
      </c:valAx>
      <c:serAx>
        <c:axId val="24398776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4183849158"/>
              <c:y val="0.855616624467362"/>
            </c:manualLayout>
          </c:layout>
          <c:overlay val="0"/>
          <c:spPr>
            <a:noFill/>
            <a:ln w="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97823812"/>
        <c:crosses val="autoZero"/>
      </c:serAx>
    </c:plotArea>
    <c:plotVisOnly val="1"/>
    <c:dispBlanksAs val="zero"/>
  </c:chart>
  <c:spPr>
    <a:noFill/>
    <a:ln w="936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03136501840294"/>
          <c:y val="0.0376275510204082"/>
          <c:w val="0.748279724755961"/>
          <c:h val="0.780521137026239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squar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4"/>
                <c:pt idx="0">
                  <c:v>4.8</c:v>
                </c:pt>
                <c:pt idx="1">
                  <c:v>4.68</c:v>
                </c:pt>
                <c:pt idx="2">
                  <c:v>4.65</c:v>
                </c:pt>
                <c:pt idx="3">
                  <c:v>4.8</c:v>
                </c:pt>
                <c:pt idx="4">
                  <c:v>6.84</c:v>
                </c:pt>
                <c:pt idx="5">
                  <c:v>15.03</c:v>
                </c:pt>
                <c:pt idx="6">
                  <c:v>22.78</c:v>
                </c:pt>
                <c:pt idx="7">
                  <c:v>29.39</c:v>
                </c:pt>
                <c:pt idx="8">
                  <c:v>40.39</c:v>
                </c:pt>
                <c:pt idx="9">
                  <c:v>57.06</c:v>
                </c:pt>
                <c:pt idx="10">
                  <c:v>60.54</c:v>
                </c:pt>
                <c:pt idx="11">
                  <c:v>63.33</c:v>
                </c:pt>
                <c:pt idx="12">
                  <c:v>65.61</c:v>
                </c:pt>
                <c:pt idx="13">
                  <c:v>67.49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squar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4"/>
                <c:pt idx="0">
                  <c:v>4.83</c:v>
                </c:pt>
                <c:pt idx="1">
                  <c:v>4.72</c:v>
                </c:pt>
                <c:pt idx="2">
                  <c:v>4.64</c:v>
                </c:pt>
                <c:pt idx="3">
                  <c:v>4.69</c:v>
                </c:pt>
                <c:pt idx="4">
                  <c:v>6.83</c:v>
                </c:pt>
                <c:pt idx="5">
                  <c:v>15.1</c:v>
                </c:pt>
                <c:pt idx="6">
                  <c:v>22.68</c:v>
                </c:pt>
                <c:pt idx="7">
                  <c:v>29.18</c:v>
                </c:pt>
                <c:pt idx="8">
                  <c:v>40.26</c:v>
                </c:pt>
                <c:pt idx="9">
                  <c:v>57.02</c:v>
                </c:pt>
                <c:pt idx="10">
                  <c:v>60.53</c:v>
                </c:pt>
                <c:pt idx="11">
                  <c:v>63.34</c:v>
                </c:pt>
                <c:pt idx="12">
                  <c:v>65.62</c:v>
                </c:pt>
                <c:pt idx="13">
                  <c:v>67.53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x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4"/>
                <c:pt idx="0">
                  <c:v>3.75</c:v>
                </c:pt>
                <c:pt idx="1">
                  <c:v>4.08</c:v>
                </c:pt>
                <c:pt idx="2">
                  <c:v>4.33</c:v>
                </c:pt>
                <c:pt idx="3">
                  <c:v>4.45</c:v>
                </c:pt>
                <c:pt idx="4">
                  <c:v>4.45</c:v>
                </c:pt>
                <c:pt idx="5">
                  <c:v>4.45</c:v>
                </c:pt>
                <c:pt idx="6">
                  <c:v>4.45</c:v>
                </c:pt>
                <c:pt idx="7">
                  <c:v>4.47</c:v>
                </c:pt>
                <c:pt idx="8">
                  <c:v>7.73</c:v>
                </c:pt>
                <c:pt idx="9">
                  <c:v>18.77</c:v>
                </c:pt>
                <c:pt idx="10">
                  <c:v>20.36</c:v>
                </c:pt>
                <c:pt idx="11">
                  <c:v>21.67</c:v>
                </c:pt>
                <c:pt idx="12">
                  <c:v>22.76</c:v>
                </c:pt>
                <c:pt idx="13">
                  <c:v>23.71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circl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14"/>
                <c:pt idx="0">
                  <c:v>3.93</c:v>
                </c:pt>
                <c:pt idx="1">
                  <c:v>4.14</c:v>
                </c:pt>
                <c:pt idx="2">
                  <c:v>4.36</c:v>
                </c:pt>
                <c:pt idx="3">
                  <c:v>4.47</c:v>
                </c:pt>
                <c:pt idx="4">
                  <c:v>4.52</c:v>
                </c:pt>
                <c:pt idx="5">
                  <c:v>4.56</c:v>
                </c:pt>
                <c:pt idx="6">
                  <c:v>4.57</c:v>
                </c:pt>
                <c:pt idx="7">
                  <c:v>4.6</c:v>
                </c:pt>
                <c:pt idx="8">
                  <c:v>7.96</c:v>
                </c:pt>
                <c:pt idx="9">
                  <c:v>19.05</c:v>
                </c:pt>
                <c:pt idx="10">
                  <c:v>20.59</c:v>
                </c:pt>
                <c:pt idx="11">
                  <c:v>21.86</c:v>
                </c:pt>
                <c:pt idx="12">
                  <c:v>22.92</c:v>
                </c:pt>
                <c:pt idx="13">
                  <c:v>23.82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label 4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plus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strCache>
            </c:strRef>
          </c:cat>
          <c:val>
            <c:numRef>
              <c:f>4</c:f>
              <c:numCache>
                <c:formatCode>General</c:formatCode>
                <c:ptCount val="14"/>
                <c:pt idx="0">
                  <c:v>1.86</c:v>
                </c:pt>
                <c:pt idx="1">
                  <c:v>1.78</c:v>
                </c:pt>
                <c:pt idx="2">
                  <c:v>2.14</c:v>
                </c:pt>
                <c:pt idx="3">
                  <c:v>2.3</c:v>
                </c:pt>
                <c:pt idx="4">
                  <c:v>2.23</c:v>
                </c:pt>
                <c:pt idx="5">
                  <c:v>2.18</c:v>
                </c:pt>
                <c:pt idx="6">
                  <c:v>2.14</c:v>
                </c:pt>
                <c:pt idx="7">
                  <c:v>2.12</c:v>
                </c:pt>
                <c:pt idx="8">
                  <c:v>2.12</c:v>
                </c:pt>
                <c:pt idx="9">
                  <c:v>2.13</c:v>
                </c:pt>
                <c:pt idx="10">
                  <c:v>2.13</c:v>
                </c:pt>
                <c:pt idx="11">
                  <c:v>2.14</c:v>
                </c:pt>
                <c:pt idx="12">
                  <c:v>2.16</c:v>
                </c:pt>
                <c:pt idx="13">
                  <c:v>2.22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label 5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triangl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strCache>
            </c:strRef>
          </c:cat>
          <c:val>
            <c:numRef>
              <c:f>5</c:f>
              <c:numCache>
                <c:formatCode>General</c:formatCode>
                <c:ptCount val="14"/>
                <c:pt idx="0">
                  <c:v>1.78</c:v>
                </c:pt>
                <c:pt idx="1">
                  <c:v>1.8</c:v>
                </c:pt>
                <c:pt idx="2">
                  <c:v>2.12</c:v>
                </c:pt>
                <c:pt idx="3">
                  <c:v>2.03</c:v>
                </c:pt>
                <c:pt idx="4">
                  <c:v>1.96</c:v>
                </c:pt>
                <c:pt idx="5">
                  <c:v>1.92</c:v>
                </c:pt>
                <c:pt idx="6">
                  <c:v>1.89</c:v>
                </c:pt>
                <c:pt idx="7">
                  <c:v>1.86</c:v>
                </c:pt>
                <c:pt idx="8">
                  <c:v>1.86</c:v>
                </c:pt>
                <c:pt idx="9">
                  <c:v>1.88</c:v>
                </c:pt>
                <c:pt idx="10">
                  <c:v>1.89</c:v>
                </c:pt>
                <c:pt idx="11">
                  <c:v>1.9</c:v>
                </c:pt>
                <c:pt idx="12">
                  <c:v>1.91</c:v>
                </c:pt>
                <c:pt idx="13">
                  <c:v>1.95</c:v>
                </c:pt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48433706"/>
        <c:axId val="14200639"/>
      </c:lineChart>
      <c:catAx>
        <c:axId val="48433706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Array size (n)</a:t>
                </a:r>
              </a:p>
            </c:rich>
          </c:tx>
          <c:overlay val="0"/>
          <c:spPr>
            <a:solidFill>
              <a:srgbClr val="ffffff"/>
            </a:solidFill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14200639"/>
        <c:crossesAt val="0"/>
        <c:auto val="1"/>
        <c:lblAlgn val="ctr"/>
        <c:lblOffset val="100"/>
        <c:noMultiLvlLbl val="0"/>
      </c:catAx>
      <c:valAx>
        <c:axId val="14200639"/>
        <c:scaling>
          <c:logBase val="10"/>
          <c:orientation val="minMax"/>
          <c:min val="1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minorGridlines>
          <c:spPr>
            <a:ln w="9360">
              <a:solidFill>
                <a:srgbClr val="bcbcbc"/>
              </a:solidFill>
              <a:round/>
            </a:ln>
          </c:spPr>
        </c:minorGridlines>
        <c:title>
          <c:tx>
            <c:rich>
              <a:bodyPr rot="-540000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Cycles per inner loop iteration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out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48433706"/>
        <c:crosses val="autoZero"/>
        <c:crossBetween val="between"/>
        <c:minorUnit val="9"/>
      </c:valAx>
      <c:spPr>
        <a:solidFill>
          <a:srgbClr val="ffffff"/>
        </a:solidFill>
        <a:ln w="0">
          <a:noFill/>
        </a:ln>
      </c:spPr>
    </c:plotArea>
    <c:legend>
      <c:legendPos val="r"/>
      <c:overlay val="0"/>
      <c:spPr>
        <a:noFill/>
        <a:ln w="0">
          <a:solidFill>
            <a:srgbClr val="000000"/>
          </a:solidFill>
        </a:ln>
      </c:spPr>
      <c:txPr>
        <a:bodyPr/>
        <a:lstStyle/>
        <a:p>
          <a:pPr>
            <a:defRPr b="0" sz="1200" strike="noStrike" u="none">
              <a:solidFill>
                <a:srgbClr val="000000"/>
              </a:solidFill>
              <a:uFillTx/>
              <a:latin typeface="Arial"/>
            </a:defRPr>
          </a:pPr>
        </a:p>
      </c:txPr>
    </c:legend>
    <c:plotVisOnly val="1"/>
    <c:dispBlanksAs val="gap"/>
  </c:chart>
  <c:spPr>
    <a:noFill/>
    <a:ln w="0"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5"/>
      <c:rotY val="45"/>
      <c:rAngAx val="0"/>
      <c:perspective val="30"/>
    </c:view3D>
    <c:floor>
      <c:spPr>
        <a:solidFill>
          <a:srgbClr val="d9d9d9"/>
        </a:solidFill>
        <a:ln w="9360">
          <a:solidFill>
            <a:srgbClr val="8b8b8b"/>
          </a:solidFill>
          <a:round/>
        </a:ln>
      </c:spPr>
    </c:floor>
    <c:sideWall>
      <c:spPr>
        <a:noFill/>
        <a:ln w="9360">
          <a:solidFill>
            <a:srgbClr val="8b8b8b"/>
          </a:solidFill>
          <a:round/>
        </a:ln>
      </c:spPr>
    </c:sideWall>
    <c:backWall>
      <c:spPr>
        <a:noFill/>
        <a:ln w="9360">
          <a:solidFill>
            <a:srgbClr val="8b8b8b"/>
          </a:solidFill>
          <a:round/>
        </a:ln>
      </c:spPr>
    </c:backWall>
    <c:plotArea>
      <c:layout>
        <c:manualLayout>
          <c:layoutTarget val="inner"/>
          <c:xMode val="edge"/>
          <c:yMode val="edge"/>
          <c:x val="0.128504148912312"/>
          <c:y val="0.028403275332651"/>
          <c:w val="0.699708454810496"/>
          <c:h val="0.92118730808597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128m</c:v>
                </c:pt>
              </c:strCache>
            </c:strRef>
          </c:tx>
          <c:spPr>
            <a:solidFill>
              <a:srgbClr val="416a9c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f423f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809b49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6a528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</c:ser>
        <c:ser>
          <c:idx val="4"/>
          <c:order val="4"/>
          <c:tx>
            <c:strRef>
              <c:f>label 4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3e8ea4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4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</c:ser>
        <c:ser>
          <c:idx val="5"/>
          <c:order val="5"/>
          <c:tx>
            <c:strRef>
              <c:f>label 5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cc7c3a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5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</c:ser>
        <c:ser>
          <c:idx val="6"/>
          <c:order val="6"/>
          <c:tx>
            <c:strRef>
              <c:f>label 6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6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</c:ser>
        <c:ser>
          <c:idx val="7"/>
          <c:order val="7"/>
          <c:tx>
            <c:strRef>
              <c:f>label 7</c:f>
              <c:strCache>
                <c:ptCount val="1"/>
                <c:pt idx="0">
                  <c:v>1024k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7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</c:ser>
        <c:ser>
          <c:idx val="8"/>
          <c:order val="8"/>
          <c:tx>
            <c:strRef>
              <c:f>label 8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8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</c:ser>
        <c:ser>
          <c:idx val="9"/>
          <c:order val="9"/>
          <c:tx>
            <c:strRef>
              <c:f>label 9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8064a2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9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</c:ser>
        <c:ser>
          <c:idx val="10"/>
          <c:order val="10"/>
          <c:tx>
            <c:strRef>
              <c:f>label 10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4bacc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10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</c:ser>
        <c:ser>
          <c:idx val="11"/>
          <c:order val="11"/>
          <c:tx>
            <c:strRef>
              <c:f>label 11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7964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11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</c:ser>
        <c:ser>
          <c:idx val="12"/>
          <c:order val="12"/>
          <c:tx>
            <c:strRef>
              <c:f>label 12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aabad7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12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</c:ser>
        <c:ser>
          <c:idx val="13"/>
          <c:order val="13"/>
          <c:tx>
            <c:strRef>
              <c:f>label 13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d8aaa9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13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</c:ser>
        <c:gapWidth val="100"/>
        <c:shape val="box"/>
        <c:axId val="15830854"/>
        <c:axId val="91725578"/>
        <c:axId val="29097692"/>
      </c:bar3DChart>
      <c:catAx>
        <c:axId val="15830854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0524781341107872"/>
              <c:y val="0.877558853633572"/>
            </c:manualLayout>
          </c:layout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91725578"/>
        <c:crosses val="autoZero"/>
        <c:auto val="1"/>
        <c:lblAlgn val="ctr"/>
        <c:lblOffset val="100"/>
        <c:noMultiLvlLbl val="0"/>
      </c:catAx>
      <c:valAx>
        <c:axId val="91725578"/>
        <c:scaling>
          <c:orientation val="minMax"/>
          <c:max val="17000"/>
          <c:min val="0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15830854"/>
        <c:crosses val="autoZero"/>
        <c:crossBetween val="midCat"/>
        <c:majorUnit val="2000"/>
        <c:minorUnit val="500"/>
      </c:valAx>
      <c:serAx>
        <c:axId val="29097692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67526351199821"/>
              <c:y val="0.879350051177073"/>
            </c:manualLayout>
          </c:layout>
          <c:overlay val="0"/>
          <c:spPr>
            <a:noFill/>
            <a:ln w="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91725578"/>
        <c:crosses val="autoZero"/>
      </c:serAx>
    </c:plotArea>
    <c:plotVisOnly val="1"/>
    <c:dispBlanksAs val="zero"/>
  </c:chart>
  <c:spPr>
    <a:noFill/>
    <a:ln w="9360"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dt" idx="4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8" name="PlaceHolder 5"/>
          <p:cNvSpPr>
            <a:spLocks noGrp="1"/>
          </p:cNvSpPr>
          <p:nvPr>
            <p:ph type="ftr" idx="4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9" name="PlaceHolder 6"/>
          <p:cNvSpPr>
            <a:spLocks noGrp="1"/>
          </p:cNvSpPr>
          <p:nvPr>
            <p:ph type="sldNum" idx="4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7A426F75-3AF8-4320-B69F-A68199EC5893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2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5" name="PlaceHolder 3"/>
          <p:cNvSpPr>
            <a:spLocks noGrp="1"/>
          </p:cNvSpPr>
          <p:nvPr>
            <p:ph type="sldNum" idx="44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14A5ADE-2D81-4F07-A9DD-444AEC6B0290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2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8" name="PlaceHolder 3"/>
          <p:cNvSpPr>
            <a:spLocks noGrp="1"/>
          </p:cNvSpPr>
          <p:nvPr>
            <p:ph type="sldNum" idx="45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E805673-7085-4E18-B7C3-E7F4AB0B812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3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31" name="PlaceHolder 3"/>
          <p:cNvSpPr>
            <a:spLocks noGrp="1"/>
          </p:cNvSpPr>
          <p:nvPr>
            <p:ph type="sldNum" idx="4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CD125BF-7756-4146-BF28-7B2126D0A466}" type="slidenum"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1F78F8B8-FAE0-47F3-A117-3903DEFB0B70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2" name="PlaceHolder 1"/>
          <p:cNvSpPr>
            <a:spLocks noGrp="1"/>
          </p:cNvSpPr>
          <p:nvPr>
            <p:ph type="dt" idx="2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ftr" idx="2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sldNum" idx="2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6752BEF-F010-4ECC-982E-89E60B53021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dt" idx="29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ftr" idx="30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sldNum" idx="31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A301442-E902-4518-9DC3-3C0DD8F4048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83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5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dt" idx="32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ftr" idx="33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 type="sldNum" idx="34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EB0444E-3054-4190-B286-06CD57AFD79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_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dt" idx="38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ftr" idx="39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sldNum" idx="4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E6A84BEA-5A75-4505-A80B-3B0D18BCB0C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and Content_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dt" idx="35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ftr" idx="36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8" name="PlaceHolder 5"/>
          <p:cNvSpPr>
            <a:spLocks noGrp="1"/>
          </p:cNvSpPr>
          <p:nvPr>
            <p:ph type="sldNum" idx="37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521E9D7-E61B-4567-ACDB-D0260F2448F7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276B023-C1D0-4709-9C48-3D834808292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FB415531-6833-403A-BAFB-A5116973A48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0DA8FDE2-2BB5-4106-8F16-AB0F1EC8984B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C43021E6-E4EF-4D17-BF1C-3E8D1E76F36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6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CCDC702-EA10-4B8E-A7FE-3E098FC2FA80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DBE8665-5F6A-446D-9D9A-075FA348FA4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4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ftr" idx="21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PlaceHolder 7"/>
          <p:cNvSpPr>
            <a:spLocks noGrp="1"/>
          </p:cNvSpPr>
          <p:nvPr>
            <p:ph type="sldNum" idx="2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0178E2CD-982A-4F04-B874-D892571AE47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62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4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dt" idx="2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ftr" idx="2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sldNum" idx="2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9AC357D-0790-4D39-A1D4-C237E8692D6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9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9.xml"/><Relationship Id="rId6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image" Target="../media/image8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8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4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png"/><Relationship Id="rId3" Type="http://schemas.openxmlformats.org/officeDocument/2006/relationships/chart" Target="../charts/chart3.xml"/><Relationship Id="rId4" Type="http://schemas.openxmlformats.org/officeDocument/2006/relationships/image" Target="../media/image11.png"/><Relationship Id="rId5" Type="http://schemas.openxmlformats.org/officeDocument/2006/relationships/image" Target="../media/image11.png"/><Relationship Id="rId6" Type="http://schemas.openxmlformats.org/officeDocument/2006/relationships/image" Target="../media/image12.jpeg"/><Relationship Id="rId7" Type="http://schemas.openxmlformats.org/officeDocument/2006/relationships/image" Target="../media/image13.jpeg"/><Relationship Id="rId8" Type="http://schemas.openxmlformats.org/officeDocument/2006/relationships/image" Target="../media/image14.jpeg"/><Relationship Id="rId9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S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1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0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S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p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r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i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n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g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2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0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2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1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3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: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z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w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2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marL="119160" indent="-11916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1: Locality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Which of the following functions is better in terms of locality with respect to array src?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2" name="Rectangle 5"/>
          <p:cNvSpPr/>
          <p:nvPr/>
        </p:nvSpPr>
        <p:spPr>
          <a:xfrm>
            <a:off x="4690080" y="2819520"/>
            <a:ext cx="4114440" cy="22730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void copyji(int src[2048][2048],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   int dst[2048][2048])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int i,j;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accent1"/>
                </a:solidFill>
                <a:effectLst/>
                <a:uFillTx/>
                <a:latin typeface="Courier New"/>
                <a:ea typeface="Monaco"/>
              </a:rPr>
              <a:t>  for (j = 0; j &lt; 2048; j++)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</a:t>
            </a:r>
            <a:r>
              <a:rPr b="1" lang="en-US" sz="1600" strike="noStrike" u="none">
                <a:solidFill>
                  <a:srgbClr val="c00000"/>
                </a:solidFill>
                <a:effectLst/>
                <a:uFillTx/>
                <a:latin typeface="Courier New"/>
                <a:ea typeface="Monaco"/>
              </a:rPr>
              <a:t>for (i = 0; i &lt; 2048; i++)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dst[i][j] = src[i][j];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3" name="Rectangle 6"/>
          <p:cNvSpPr/>
          <p:nvPr/>
        </p:nvSpPr>
        <p:spPr>
          <a:xfrm>
            <a:off x="461160" y="2819520"/>
            <a:ext cx="4114440" cy="22730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void copyij(int src[2048][2048],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   int dst[2048][2048])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int i,j;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</a:t>
            </a:r>
            <a:r>
              <a:rPr b="1" lang="en-US" sz="1600" strike="noStrike" u="none">
                <a:solidFill>
                  <a:srgbClr val="c00000"/>
                </a:solidFill>
                <a:effectLst/>
                <a:uFillTx/>
                <a:latin typeface="Courier New"/>
                <a:ea typeface="Monaco"/>
              </a:rPr>
              <a:t>for (i = 0; i &lt; 2048; i++)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</a:t>
            </a:r>
            <a:r>
              <a:rPr b="1" lang="en-US" sz="1600" strike="noStrike" u="none">
                <a:solidFill>
                  <a:srgbClr val="21218a"/>
                </a:solidFill>
                <a:effectLst/>
                <a:uFillTx/>
                <a:latin typeface="Courier New"/>
                <a:ea typeface="Monaco"/>
              </a:rPr>
              <a:t>for (j = 0; j &lt; 2048; j++)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dst[i][j] = src[i][j];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34" name="Group 2"/>
          <p:cNvGrpSpPr/>
          <p:nvPr/>
        </p:nvGrpSpPr>
        <p:grpSpPr>
          <a:xfrm>
            <a:off x="1917720" y="5257800"/>
            <a:ext cx="5433120" cy="1014120"/>
            <a:chOff x="1917720" y="5257800"/>
            <a:chExt cx="5433120" cy="1014120"/>
          </a:xfrm>
        </p:grpSpPr>
        <p:sp>
          <p:nvSpPr>
            <p:cNvPr id="335" name="Rectangle 10"/>
            <p:cNvSpPr/>
            <p:nvPr/>
          </p:nvSpPr>
          <p:spPr>
            <a:xfrm>
              <a:off x="6109920" y="5257800"/>
              <a:ext cx="1240920" cy="5083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38160" rIns="38160" tIns="38160" bIns="3816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8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Calibri"/>
                </a:rPr>
                <a:t>81.8ms</a:t>
              </a:r>
              <a:endPara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6" name="TextBox 1"/>
            <p:cNvSpPr/>
            <p:nvPr/>
          </p:nvSpPr>
          <p:spPr>
            <a:xfrm>
              <a:off x="1917720" y="5257800"/>
              <a:ext cx="1146960" cy="523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4.3ms</a:t>
              </a:r>
              <a:endPara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7" name="Rectangle 10"/>
            <p:cNvSpPr/>
            <p:nvPr/>
          </p:nvSpPr>
          <p:spPr>
            <a:xfrm>
              <a:off x="2784960" y="5825160"/>
              <a:ext cx="4074120" cy="44676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38160" rIns="38160" tIns="38160" bIns="3816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Calibri"/>
                </a:rPr>
                <a:t>2.0 GHz Intel Core i7 Haswell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38" name="Rectangle 3"/>
          <p:cNvSpPr/>
          <p:nvPr/>
        </p:nvSpPr>
        <p:spPr>
          <a:xfrm>
            <a:off x="1371600" y="5257800"/>
            <a:ext cx="6400440" cy="1218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3" dur="indefinite" restart="never" nodeType="tmRoot">
          <p:childTnLst>
            <p:seq>
              <p:cTn id="44" dur="indefinite" nodeType="mainSeq"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Writing Cache-Friendly Code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Make the common case go fast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Focus on the inner loops of the core functions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Minimize the misses in the inner loops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Repeated references to variables are good (</a:t>
            </a: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temporal locality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Stride-1 reference patterns are good (</a:t>
            </a: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spatial locality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3" dur="indefinite" restart="never" nodeType="tmRoot">
          <p:childTnLst>
            <p:seq>
              <p:cTn id="54" dur="indefinite" nodeType="mainSeq">
                <p:childTnLst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Miss Rate Analysis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/>
          </p:nvPr>
        </p:nvSpPr>
        <p:spPr>
          <a:xfrm>
            <a:off x="4724280" y="1377360"/>
            <a:ext cx="2209320" cy="505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array[0]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array[1]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array[2]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array[3]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array[4]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9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array[8]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9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array[9]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3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array[12]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3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array[13]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3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array[14]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3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array[15]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3" name="Rectangle 3"/>
          <p:cNvSpPr/>
          <p:nvPr/>
        </p:nvSpPr>
        <p:spPr>
          <a:xfrm>
            <a:off x="0" y="1377360"/>
            <a:ext cx="4723920" cy="28602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sum_array(int* array, int n){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sum = 0;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for(int i = 0; i &lt; n; i++){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sum += array[i];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return sum;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4" name="Content Placeholder 2"/>
          <p:cNvSpPr/>
          <p:nvPr/>
        </p:nvSpPr>
        <p:spPr>
          <a:xfrm>
            <a:off x="0" y="4231440"/>
            <a:ext cx="4723920" cy="121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defTabSz="9144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n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sum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and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are stored in registers and only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array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stored in memory, assume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n=16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5" name="Content Placeholder 2"/>
          <p:cNvSpPr/>
          <p:nvPr/>
        </p:nvSpPr>
        <p:spPr>
          <a:xfrm>
            <a:off x="0" y="5492160"/>
            <a:ext cx="472392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256 byte direct-mapped cache w/ 16-byte cache lines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6" name="Content Placeholder 2"/>
          <p:cNvSpPr/>
          <p:nvPr/>
        </p:nvSpPr>
        <p:spPr>
          <a:xfrm>
            <a:off x="266760" y="6192000"/>
            <a:ext cx="887688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Exercise: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sequence of memory accesses made by this program?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7" name="Content Placeholder 2"/>
          <p:cNvSpPr/>
          <p:nvPr/>
        </p:nvSpPr>
        <p:spPr>
          <a:xfrm>
            <a:off x="0" y="5177160"/>
            <a:ext cx="472392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array = 0x600090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8" name="Content Placeholder 2"/>
          <p:cNvSpPr/>
          <p:nvPr/>
        </p:nvSpPr>
        <p:spPr>
          <a:xfrm>
            <a:off x="6629400" y="1371600"/>
            <a:ext cx="2209320" cy="505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 fontScale="92500" lnSpcReduction="9999"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0x600090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0x600094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0x600098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0x60009c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0x6000a0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9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0x6000b0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9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0x6000b4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3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0x6000c0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3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0x6000c4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3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0x6000c8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3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rd 0x6000cc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9" name="Content Placeholder 2"/>
          <p:cNvSpPr/>
          <p:nvPr/>
        </p:nvSpPr>
        <p:spPr>
          <a:xfrm>
            <a:off x="266760" y="6459480"/>
            <a:ext cx="861012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Exercise: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hit rate of this program?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0" name="Content Placeholder 2"/>
          <p:cNvSpPr/>
          <p:nvPr/>
        </p:nvSpPr>
        <p:spPr>
          <a:xfrm>
            <a:off x="8763120" y="1395720"/>
            <a:ext cx="2209320" cy="505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 lnSpcReduction="9999"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1" name="Content Placeholder 2"/>
          <p:cNvSpPr/>
          <p:nvPr/>
        </p:nvSpPr>
        <p:spPr>
          <a:xfrm>
            <a:off x="5600880" y="6453360"/>
            <a:ext cx="220932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1/4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2" name="Rectangle 14"/>
          <p:cNvSpPr/>
          <p:nvPr/>
        </p:nvSpPr>
        <p:spPr>
          <a:xfrm>
            <a:off x="4724280" y="1365840"/>
            <a:ext cx="4419360" cy="484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53" name="Rectangle 15"/>
          <p:cNvSpPr/>
          <p:nvPr/>
        </p:nvSpPr>
        <p:spPr>
          <a:xfrm>
            <a:off x="5638680" y="6534360"/>
            <a:ext cx="685440" cy="44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3" dur="indefinite" restart="never" nodeType="tmRoot">
          <p:childTnLst>
            <p:seq>
              <p:cTn id="64" dur="indefinite" nodeType="mainSeq"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Matrix Multiplication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5" name="Rectangle 9"/>
          <p:cNvSpPr/>
          <p:nvPr/>
        </p:nvSpPr>
        <p:spPr>
          <a:xfrm>
            <a:off x="396720" y="1362240"/>
            <a:ext cx="3717720" cy="4971600"/>
          </a:xfrm>
          <a:prstGeom prst="rect">
            <a:avLst/>
          </a:pr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6" name="Rectangle 4"/>
          <p:cNvSpPr/>
          <p:nvPr/>
        </p:nvSpPr>
        <p:spPr>
          <a:xfrm>
            <a:off x="4270320" y="2057400"/>
            <a:ext cx="4492440" cy="33969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5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ijk */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for(int i=0; i&lt;n; i++) 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for(int j=0; j&lt;n; j++)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sum = 0.0;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for(int k=0; k&lt;n; k++){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sum += a[i][k] * b[k][j];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c[i][j] = sum;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7" name="Rectangle 2"/>
          <p:cNvSpPr/>
          <p:nvPr/>
        </p:nvSpPr>
        <p:spPr>
          <a:xfrm>
            <a:off x="207000" y="4181400"/>
            <a:ext cx="3838680" cy="2142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58" name="Rectangle 5"/>
          <p:cNvSpPr/>
          <p:nvPr/>
        </p:nvSpPr>
        <p:spPr>
          <a:xfrm>
            <a:off x="4114800" y="1905120"/>
            <a:ext cx="4821840" cy="3657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7" dur="indefinite" restart="never" nodeType="tmRoot">
          <p:childTnLst>
            <p:seq>
              <p:cTn id="128" dur="indefinite" nodeType="mainSeq"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Example: Matrix Multiplication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0" name="Rectangle 9"/>
          <p:cNvSpPr/>
          <p:nvPr/>
        </p:nvSpPr>
        <p:spPr>
          <a:xfrm>
            <a:off x="396720" y="1362240"/>
            <a:ext cx="3641400" cy="497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Arial"/>
              <a:buChar char="•"/>
              <a:tabLst>
                <a:tab algn="l" pos="0"/>
              </a:tabLst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Multiply N x N matrices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Arial"/>
              <a:buChar char="•"/>
              <a:tabLst>
                <a:tab algn="l" pos="0"/>
              </a:tabLst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Matrix elements are doubles (8 bytes)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Arial"/>
              <a:buChar char="•"/>
              <a:tabLst>
                <a:tab algn="l" pos="0"/>
              </a:tabLst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O(N</a:t>
            </a:r>
            <a:r>
              <a:rPr b="0" lang="en-US" sz="2600" strike="noStrike" u="none" baseline="30000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) total operations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Arial"/>
              <a:buChar char="•"/>
              <a:tabLst>
                <a:tab algn="l" pos="0"/>
              </a:tabLst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 reads per source element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Arial"/>
              <a:buChar char="•"/>
              <a:tabLst>
                <a:tab algn="l" pos="0"/>
              </a:tabLst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 values summed per destination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94360" defTabSz="9144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1" name="Rectangle 4"/>
          <p:cNvSpPr/>
          <p:nvPr/>
        </p:nvSpPr>
        <p:spPr>
          <a:xfrm>
            <a:off x="4270320" y="2057400"/>
            <a:ext cx="4492440" cy="33969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5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ijk */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for(int i=0; i&lt;n; i++) 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for(int j=0; j&lt;n; j++)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sum = 0.0;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for(int k=0; k&lt;n; k++){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sum += a[i][k] * b[k][j];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c[i][j] = sum;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Miss Rate Analysis for Matrix Multiply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datablock size = 32 bytes (big enough for four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doubles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Matrix dimension (N) is very large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Approximate 1/N as 0.0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 is not even big enough to hold multiple rows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Analysis Method: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Look at access pattern of inner loop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364" name="Group 38"/>
          <p:cNvGrpSpPr/>
          <p:nvPr/>
        </p:nvGrpSpPr>
        <p:grpSpPr>
          <a:xfrm>
            <a:off x="3474360" y="4647960"/>
            <a:ext cx="1295280" cy="1753200"/>
            <a:chOff x="3474360" y="4647960"/>
            <a:chExt cx="1295280" cy="1753200"/>
          </a:xfrm>
        </p:grpSpPr>
        <p:sp>
          <p:nvSpPr>
            <p:cNvPr id="365" name="Rectangle 6"/>
            <p:cNvSpPr/>
            <p:nvPr/>
          </p:nvSpPr>
          <p:spPr>
            <a:xfrm>
              <a:off x="3862080" y="5111640"/>
              <a:ext cx="907560" cy="742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endParaRPr>
            </a:p>
          </p:txBody>
        </p:sp>
        <p:sp>
          <p:nvSpPr>
            <p:cNvPr id="366" name="Rectangle 7"/>
            <p:cNvSpPr/>
            <p:nvPr/>
          </p:nvSpPr>
          <p:spPr>
            <a:xfrm>
              <a:off x="4140720" y="5941800"/>
              <a:ext cx="334080" cy="4593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7" name="Line 9"/>
            <p:cNvSpPr/>
            <p:nvPr/>
          </p:nvSpPr>
          <p:spPr>
            <a:xfrm>
              <a:off x="3868200" y="4647960"/>
              <a:ext cx="73656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endParaRPr>
            </a:p>
          </p:txBody>
        </p:sp>
        <p:sp>
          <p:nvSpPr>
            <p:cNvPr id="368" name="Rectangle 10"/>
            <p:cNvSpPr/>
            <p:nvPr/>
          </p:nvSpPr>
          <p:spPr>
            <a:xfrm>
              <a:off x="3993840" y="4662360"/>
              <a:ext cx="318600" cy="367200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9" name="Line 12"/>
            <p:cNvSpPr/>
            <p:nvPr/>
          </p:nvSpPr>
          <p:spPr>
            <a:xfrm>
              <a:off x="3474360" y="5130720"/>
              <a:ext cx="360" cy="7365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endParaRPr>
            </a:p>
          </p:txBody>
        </p:sp>
        <p:sp>
          <p:nvSpPr>
            <p:cNvPr id="370" name="Rectangle 13"/>
            <p:cNvSpPr/>
            <p:nvPr/>
          </p:nvSpPr>
          <p:spPr>
            <a:xfrm>
              <a:off x="3534480" y="5205240"/>
              <a:ext cx="318600" cy="367200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i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71" name="Group 39"/>
          <p:cNvGrpSpPr/>
          <p:nvPr/>
        </p:nvGrpSpPr>
        <p:grpSpPr>
          <a:xfrm>
            <a:off x="5956920" y="4647960"/>
            <a:ext cx="1254960" cy="1753200"/>
            <a:chOff x="5956920" y="4647960"/>
            <a:chExt cx="1254960" cy="1753200"/>
          </a:xfrm>
        </p:grpSpPr>
        <p:sp>
          <p:nvSpPr>
            <p:cNvPr id="372" name="Rectangle 16"/>
            <p:cNvSpPr/>
            <p:nvPr/>
          </p:nvSpPr>
          <p:spPr>
            <a:xfrm>
              <a:off x="6566400" y="5941800"/>
              <a:ext cx="334080" cy="4593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B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3" name="Line 18"/>
            <p:cNvSpPr/>
            <p:nvPr/>
          </p:nvSpPr>
          <p:spPr>
            <a:xfrm>
              <a:off x="5956920" y="5117760"/>
              <a:ext cx="360" cy="73692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endParaRPr>
            </a:p>
          </p:txBody>
        </p:sp>
        <p:sp>
          <p:nvSpPr>
            <p:cNvPr id="374" name="Rectangle 19"/>
            <p:cNvSpPr/>
            <p:nvPr/>
          </p:nvSpPr>
          <p:spPr>
            <a:xfrm>
              <a:off x="6018840" y="5205240"/>
              <a:ext cx="318600" cy="367200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5" name="Rectangle 22"/>
            <p:cNvSpPr/>
            <p:nvPr/>
          </p:nvSpPr>
          <p:spPr>
            <a:xfrm>
              <a:off x="6399720" y="4648320"/>
              <a:ext cx="318600" cy="367200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j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6" name="Rectangle 6"/>
            <p:cNvSpPr/>
            <p:nvPr/>
          </p:nvSpPr>
          <p:spPr>
            <a:xfrm>
              <a:off x="6304320" y="5111640"/>
              <a:ext cx="907560" cy="742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endParaRPr>
            </a:p>
          </p:txBody>
        </p:sp>
        <p:sp>
          <p:nvSpPr>
            <p:cNvPr id="377" name="Line 9"/>
            <p:cNvSpPr/>
            <p:nvPr/>
          </p:nvSpPr>
          <p:spPr>
            <a:xfrm>
              <a:off x="6303960" y="4647960"/>
              <a:ext cx="73656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endParaRPr>
            </a:p>
          </p:txBody>
        </p:sp>
      </p:grpSp>
      <p:grpSp>
        <p:nvGrpSpPr>
          <p:cNvPr id="378" name="Group 40"/>
          <p:cNvGrpSpPr/>
          <p:nvPr/>
        </p:nvGrpSpPr>
        <p:grpSpPr>
          <a:xfrm>
            <a:off x="920520" y="4648320"/>
            <a:ext cx="1301400" cy="1698840"/>
            <a:chOff x="920520" y="4648320"/>
            <a:chExt cx="1301400" cy="1698840"/>
          </a:xfrm>
        </p:grpSpPr>
        <p:sp>
          <p:nvSpPr>
            <p:cNvPr id="379" name="Rectangle 4"/>
            <p:cNvSpPr/>
            <p:nvPr/>
          </p:nvSpPr>
          <p:spPr>
            <a:xfrm>
              <a:off x="1606680" y="5887800"/>
              <a:ext cx="346680" cy="4593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0" name="Line 26"/>
            <p:cNvSpPr/>
            <p:nvPr/>
          </p:nvSpPr>
          <p:spPr>
            <a:xfrm>
              <a:off x="920520" y="5117760"/>
              <a:ext cx="360" cy="73692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endParaRPr>
            </a:p>
          </p:txBody>
        </p:sp>
        <p:sp>
          <p:nvSpPr>
            <p:cNvPr id="381" name="Rectangle 27"/>
            <p:cNvSpPr/>
            <p:nvPr/>
          </p:nvSpPr>
          <p:spPr>
            <a:xfrm>
              <a:off x="982800" y="5205240"/>
              <a:ext cx="318600" cy="367200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i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2" name="Rectangle 30"/>
            <p:cNvSpPr/>
            <p:nvPr/>
          </p:nvSpPr>
          <p:spPr>
            <a:xfrm>
              <a:off x="1440000" y="4648320"/>
              <a:ext cx="318600" cy="367200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j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3" name="Rectangle 6"/>
            <p:cNvSpPr/>
            <p:nvPr/>
          </p:nvSpPr>
          <p:spPr>
            <a:xfrm>
              <a:off x="1314360" y="5053320"/>
              <a:ext cx="907560" cy="742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endParaRPr>
            </a:p>
          </p:txBody>
        </p:sp>
        <p:sp>
          <p:nvSpPr>
            <p:cNvPr id="384" name="Line 9"/>
            <p:cNvSpPr/>
            <p:nvPr/>
          </p:nvSpPr>
          <p:spPr>
            <a:xfrm>
              <a:off x="1314360" y="4662360"/>
              <a:ext cx="73656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endParaRPr>
            </a:p>
          </p:txBody>
        </p:sp>
      </p:grpSp>
      <p:sp>
        <p:nvSpPr>
          <p:cNvPr id="385" name="TextBox 24"/>
          <p:cNvSpPr/>
          <p:nvPr/>
        </p:nvSpPr>
        <p:spPr>
          <a:xfrm>
            <a:off x="2590920" y="4642200"/>
            <a:ext cx="533160" cy="230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7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=</a:t>
            </a:r>
            <a:endParaRPr b="0" lang="en-US" sz="7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6" name="TextBox 25"/>
          <p:cNvSpPr/>
          <p:nvPr/>
        </p:nvSpPr>
        <p:spPr>
          <a:xfrm>
            <a:off x="5105520" y="4700520"/>
            <a:ext cx="533160" cy="230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7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x</a:t>
            </a:r>
            <a:endParaRPr b="0" lang="en-US" sz="7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Layout of C Arrays in Memory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8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arrays allocated in row-major order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row in contiguous memory locations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8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Stepping through columns in one row: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accesses successive elements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data block size (B) &gt;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sizeof(a</a:t>
            </a:r>
            <a:r>
              <a:rPr b="0" lang="en-US" sz="2000" strike="noStrike" u="none" baseline="-25000">
                <a:solidFill>
                  <a:schemeClr val="dk1"/>
                </a:solidFill>
                <a:effectLst/>
                <a:uFillTx/>
                <a:latin typeface="Calibri"/>
              </a:rPr>
              <a:t>ij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) bytes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exploit spatial locality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97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 rate =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sizeof(a</a:t>
            </a:r>
            <a:r>
              <a:rPr b="0" lang="en-US" sz="1800" strike="noStrike" u="none" baseline="-25000">
                <a:solidFill>
                  <a:schemeClr val="dk1"/>
                </a:solidFill>
                <a:effectLst/>
                <a:uFillTx/>
                <a:latin typeface="Calibri"/>
              </a:rPr>
              <a:t>ij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)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/ B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85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8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Stepping through rows in one column: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accesses distant elements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 spatial locality!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97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 rate = 1 (i.e. 100%)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7" dur="indefinite" restart="never" nodeType="tmRoot">
          <p:childTnLst>
            <p:seq>
              <p:cTn id="148" dur="indefinite" nodeType="mainSeq">
                <p:childTnLst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Matrix Multiplication (ijk)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	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  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(jik is similar)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90" name="Rectangle 4"/>
          <p:cNvSpPr/>
          <p:nvPr/>
        </p:nvSpPr>
        <p:spPr>
          <a:xfrm>
            <a:off x="5492880" y="2587680"/>
            <a:ext cx="596520" cy="5202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91" name="Rectangle 5"/>
          <p:cNvSpPr/>
          <p:nvPr/>
        </p:nvSpPr>
        <p:spPr>
          <a:xfrm>
            <a:off x="6711840" y="2587680"/>
            <a:ext cx="596520" cy="5202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92" name="Rectangle 6"/>
          <p:cNvSpPr/>
          <p:nvPr/>
        </p:nvSpPr>
        <p:spPr>
          <a:xfrm>
            <a:off x="7854840" y="2587680"/>
            <a:ext cx="596520" cy="5202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93" name="Rectangle 7"/>
          <p:cNvSpPr/>
          <p:nvPr/>
        </p:nvSpPr>
        <p:spPr>
          <a:xfrm>
            <a:off x="5624640" y="3168720"/>
            <a:ext cx="32868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4" name="Rectangle 8"/>
          <p:cNvSpPr/>
          <p:nvPr/>
        </p:nvSpPr>
        <p:spPr>
          <a:xfrm>
            <a:off x="6843600" y="3168720"/>
            <a:ext cx="32004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5" name="Rectangle 9"/>
          <p:cNvSpPr/>
          <p:nvPr/>
        </p:nvSpPr>
        <p:spPr>
          <a:xfrm>
            <a:off x="7986600" y="3168720"/>
            <a:ext cx="31716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6" name="Line 10"/>
          <p:cNvSpPr/>
          <p:nvPr/>
        </p:nvSpPr>
        <p:spPr>
          <a:xfrm>
            <a:off x="6933960" y="2593800"/>
            <a:ext cx="360" cy="507960"/>
          </a:xfrm>
          <a:prstGeom prst="line">
            <a:avLst/>
          </a:prstGeom>
          <a:ln w="5715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97" name="Line 11"/>
          <p:cNvSpPr/>
          <p:nvPr/>
        </p:nvSpPr>
        <p:spPr>
          <a:xfrm>
            <a:off x="5499000" y="2962080"/>
            <a:ext cx="584280" cy="360"/>
          </a:xfrm>
          <a:prstGeom prst="line">
            <a:avLst/>
          </a:prstGeom>
          <a:ln w="5715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98" name="Rectangle 12"/>
          <p:cNvSpPr/>
          <p:nvPr/>
        </p:nvSpPr>
        <p:spPr>
          <a:xfrm>
            <a:off x="6081840" y="2787480"/>
            <a:ext cx="58428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(i,*)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9" name="Rectangle 13"/>
          <p:cNvSpPr/>
          <p:nvPr/>
        </p:nvSpPr>
        <p:spPr>
          <a:xfrm>
            <a:off x="6691320" y="2254320"/>
            <a:ext cx="58680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(*,j)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0" name="Rectangle 14"/>
          <p:cNvSpPr/>
          <p:nvPr/>
        </p:nvSpPr>
        <p:spPr>
          <a:xfrm>
            <a:off x="8013600" y="2898720"/>
            <a:ext cx="50400" cy="504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760" bIns="57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01" name="Rectangle 15"/>
          <p:cNvSpPr/>
          <p:nvPr/>
        </p:nvSpPr>
        <p:spPr>
          <a:xfrm>
            <a:off x="7834320" y="2558880"/>
            <a:ext cx="51876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(i,j)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2" name="Rectangle 16"/>
          <p:cNvSpPr/>
          <p:nvPr/>
        </p:nvSpPr>
        <p:spPr>
          <a:xfrm>
            <a:off x="5396040" y="1797120"/>
            <a:ext cx="131472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Inner loop: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3" name="Rectangle 18"/>
          <p:cNvSpPr/>
          <p:nvPr/>
        </p:nvSpPr>
        <p:spPr>
          <a:xfrm>
            <a:off x="6434280" y="4255920"/>
            <a:ext cx="1058400" cy="7056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Column-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wise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4" name="Line 19"/>
          <p:cNvSpPr/>
          <p:nvPr/>
        </p:nvSpPr>
        <p:spPr>
          <a:xfrm flipV="1">
            <a:off x="6991200" y="3592440"/>
            <a:ext cx="360" cy="62712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05" name="Rectangle 20"/>
          <p:cNvSpPr/>
          <p:nvPr/>
        </p:nvSpPr>
        <p:spPr>
          <a:xfrm>
            <a:off x="5214960" y="4255920"/>
            <a:ext cx="116856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Row-wise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6" name="Line 21"/>
          <p:cNvSpPr/>
          <p:nvPr/>
        </p:nvSpPr>
        <p:spPr>
          <a:xfrm flipV="1">
            <a:off x="5771880" y="3592440"/>
            <a:ext cx="360" cy="62712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07" name="Rectangle 23"/>
          <p:cNvSpPr/>
          <p:nvPr/>
        </p:nvSpPr>
        <p:spPr>
          <a:xfrm>
            <a:off x="7808400" y="4255920"/>
            <a:ext cx="72072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Fixed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8" name="Line 24"/>
          <p:cNvSpPr/>
          <p:nvPr/>
        </p:nvSpPr>
        <p:spPr>
          <a:xfrm flipV="1">
            <a:off x="8146800" y="3592440"/>
            <a:ext cx="360" cy="62712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09" name="Rectangle 31"/>
          <p:cNvSpPr/>
          <p:nvPr/>
        </p:nvSpPr>
        <p:spPr>
          <a:xfrm>
            <a:off x="290520" y="4964040"/>
            <a:ext cx="5670360" cy="12171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 anchor="t">
            <a:noAutofit/>
          </a:bodyPr>
          <a:p>
            <a:pPr marL="223920" indent="-223920" defTabSz="895320">
              <a:lnSpc>
                <a:spcPct val="100000"/>
              </a:lnSpc>
              <a:tabLst>
                <a:tab algn="l" pos="0"/>
              </a:tabLst>
            </a:pPr>
            <a:r>
              <a:rPr b="0" lang="en-US" sz="24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Average Misses per inner loop iteration: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A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B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C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Total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0" name="Rectangle 20"/>
          <p:cNvSpPr/>
          <p:nvPr/>
        </p:nvSpPr>
        <p:spPr>
          <a:xfrm>
            <a:off x="6375960" y="5695560"/>
            <a:ext cx="2585160" cy="7056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 reads, 0 writes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per inner loop iteration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1" name="Rectangle 26"/>
          <p:cNvSpPr/>
          <p:nvPr/>
        </p:nvSpPr>
        <p:spPr>
          <a:xfrm>
            <a:off x="491400" y="1629720"/>
            <a:ext cx="4492440" cy="30783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50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ijk */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(i=0; i&lt;n; i++) 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(j=0; j&lt;n; j++)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sum = 0.0;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(k=0; k&lt;n; k++)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sum += a[i][k] * b[k][j];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c[i][j] = sum;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2" name="TextBox 2"/>
          <p:cNvSpPr/>
          <p:nvPr/>
        </p:nvSpPr>
        <p:spPr>
          <a:xfrm>
            <a:off x="1066680" y="5695560"/>
            <a:ext cx="71820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.25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3" name="TextBox 3"/>
          <p:cNvSpPr/>
          <p:nvPr/>
        </p:nvSpPr>
        <p:spPr>
          <a:xfrm>
            <a:off x="2468160" y="5695560"/>
            <a:ext cx="71820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1.0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4" name="TextBox 4"/>
          <p:cNvSpPr/>
          <p:nvPr/>
        </p:nvSpPr>
        <p:spPr>
          <a:xfrm>
            <a:off x="3818520" y="5695560"/>
            <a:ext cx="71820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0.0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5" name="TextBox 5"/>
          <p:cNvSpPr/>
          <p:nvPr/>
        </p:nvSpPr>
        <p:spPr>
          <a:xfrm>
            <a:off x="4802040" y="5685120"/>
            <a:ext cx="73440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1.25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9" dur="indefinite" restart="never" nodeType="tmRoot">
          <p:childTnLst>
            <p:seq>
              <p:cTn id="170" dur="indefinite" nodeType="mainSeq">
                <p:childTnLst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PlaceHolder 1"/>
          <p:cNvSpPr>
            <a:spLocks noGrp="1"/>
          </p:cNvSpPr>
          <p:nvPr>
            <p:ph type="title"/>
          </p:nvPr>
        </p:nvSpPr>
        <p:spPr>
          <a:xfrm>
            <a:off x="380880" y="533520"/>
            <a:ext cx="91436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Alternative Matrix Multiplication Algs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7" name="Rectangle 9"/>
          <p:cNvSpPr/>
          <p:nvPr/>
        </p:nvSpPr>
        <p:spPr>
          <a:xfrm>
            <a:off x="396720" y="1362240"/>
            <a:ext cx="3641400" cy="4971600"/>
          </a:xfrm>
          <a:prstGeom prst="rect">
            <a:avLst/>
          </a:pr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8" name="Rectangle 5"/>
          <p:cNvSpPr/>
          <p:nvPr/>
        </p:nvSpPr>
        <p:spPr>
          <a:xfrm>
            <a:off x="4419720" y="1828800"/>
            <a:ext cx="3481200" cy="2066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kij */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(k=0; k&lt;n; k++)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for (i=0; i&lt;n; i++)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 = a[i][k];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(j=0; j&lt;n; j++)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c[i][j] += r * b[k][j];  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9" name="Rectangle 6"/>
          <p:cNvSpPr/>
          <p:nvPr/>
        </p:nvSpPr>
        <p:spPr>
          <a:xfrm>
            <a:off x="4419720" y="4343400"/>
            <a:ext cx="3481200" cy="2066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jki */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(j=0; j&lt;n; j++)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for (k=0; k&lt;n; k++)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r = b[k][j];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for (i=0; i&lt;n; i++)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c[i][j] += a[i][k] * r;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7" dur="indefinite" restart="never" nodeType="tmRoot">
          <p:childTnLst>
            <p:seq>
              <p:cTn id="188" dur="indefinite" nodeType="mainSeq">
                <p:childTnLst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53740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Matrix Multiplication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1" name="Rectangle 3"/>
          <p:cNvSpPr/>
          <p:nvPr/>
        </p:nvSpPr>
        <p:spPr>
          <a:xfrm>
            <a:off x="143280" y="1388160"/>
            <a:ext cx="4263840" cy="2516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kij */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(k=0; k&lt;n; k++)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(i=0; i&lt;n; i++)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r = a[i][k];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(j=0; j&lt;n; j++)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c[i][j] += r * b[k][j]; 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22" name="Group 1"/>
          <p:cNvGrpSpPr/>
          <p:nvPr/>
        </p:nvGrpSpPr>
        <p:grpSpPr>
          <a:xfrm>
            <a:off x="346320" y="4617000"/>
            <a:ext cx="3916440" cy="1326960"/>
            <a:chOff x="346320" y="4617000"/>
            <a:chExt cx="3916440" cy="1326960"/>
          </a:xfrm>
        </p:grpSpPr>
        <p:sp>
          <p:nvSpPr>
            <p:cNvPr id="423" name="Rectangle 4"/>
            <p:cNvSpPr/>
            <p:nvPr/>
          </p:nvSpPr>
          <p:spPr>
            <a:xfrm>
              <a:off x="701640" y="4965120"/>
              <a:ext cx="596520" cy="520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24" name="Rectangle 5"/>
            <p:cNvSpPr/>
            <p:nvPr/>
          </p:nvSpPr>
          <p:spPr>
            <a:xfrm>
              <a:off x="1920960" y="4965120"/>
              <a:ext cx="596520" cy="520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25" name="Rectangle 6"/>
            <p:cNvSpPr/>
            <p:nvPr/>
          </p:nvSpPr>
          <p:spPr>
            <a:xfrm>
              <a:off x="3089520" y="4965120"/>
              <a:ext cx="596520" cy="520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26" name="Rectangle 7"/>
            <p:cNvSpPr/>
            <p:nvPr/>
          </p:nvSpPr>
          <p:spPr>
            <a:xfrm>
              <a:off x="833400" y="5546160"/>
              <a:ext cx="3286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7" name="Rectangle 8"/>
            <p:cNvSpPr/>
            <p:nvPr/>
          </p:nvSpPr>
          <p:spPr>
            <a:xfrm>
              <a:off x="2052720" y="5546160"/>
              <a:ext cx="32004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B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8" name="Rectangle 9"/>
            <p:cNvSpPr/>
            <p:nvPr/>
          </p:nvSpPr>
          <p:spPr>
            <a:xfrm>
              <a:off x="3210120" y="5546160"/>
              <a:ext cx="31716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C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9" name="Rectangle 10"/>
            <p:cNvSpPr/>
            <p:nvPr/>
          </p:nvSpPr>
          <p:spPr>
            <a:xfrm>
              <a:off x="3678480" y="5164920"/>
              <a:ext cx="5842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(i,*)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0" name="Line 11"/>
            <p:cNvSpPr/>
            <p:nvPr/>
          </p:nvSpPr>
          <p:spPr>
            <a:xfrm>
              <a:off x="3095640" y="5339520"/>
              <a:ext cx="583920" cy="360"/>
            </a:xfrm>
            <a:prstGeom prst="line">
              <a:avLst/>
            </a:prstGeom>
            <a:ln w="57150">
              <a:solidFill>
                <a:srgbClr val="ff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31" name="Rectangle 12"/>
            <p:cNvSpPr/>
            <p:nvPr/>
          </p:nvSpPr>
          <p:spPr>
            <a:xfrm>
              <a:off x="784440" y="5352480"/>
              <a:ext cx="50400" cy="50400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5760" bIns="576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32" name="Rectangle 13"/>
            <p:cNvSpPr/>
            <p:nvPr/>
          </p:nvSpPr>
          <p:spPr>
            <a:xfrm>
              <a:off x="651240" y="4936320"/>
              <a:ext cx="5734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(i,k)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3" name="Rectangle 14"/>
            <p:cNvSpPr/>
            <p:nvPr/>
          </p:nvSpPr>
          <p:spPr>
            <a:xfrm>
              <a:off x="2509920" y="4936320"/>
              <a:ext cx="6418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(k,*)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4" name="Line 15"/>
            <p:cNvSpPr/>
            <p:nvPr/>
          </p:nvSpPr>
          <p:spPr>
            <a:xfrm>
              <a:off x="1927080" y="5110920"/>
              <a:ext cx="584280" cy="360"/>
            </a:xfrm>
            <a:prstGeom prst="line">
              <a:avLst/>
            </a:prstGeom>
            <a:ln w="57150">
              <a:solidFill>
                <a:srgbClr val="ff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35" name="Rectangle 16"/>
            <p:cNvSpPr/>
            <p:nvPr/>
          </p:nvSpPr>
          <p:spPr>
            <a:xfrm>
              <a:off x="346320" y="4617000"/>
              <a:ext cx="131472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Inner loop: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36" name="Rectangle 26"/>
          <p:cNvSpPr/>
          <p:nvPr/>
        </p:nvSpPr>
        <p:spPr>
          <a:xfrm>
            <a:off x="295560" y="5761800"/>
            <a:ext cx="4965480" cy="12268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 anchor="t">
            <a:noAutofit/>
          </a:bodyPr>
          <a:p>
            <a:pPr marL="223920" indent="-223920" defTabSz="89532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Misses per inner loop iteration: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0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A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            </a:t>
            </a:r>
            <a:r>
              <a:rPr b="0" lang="en-US" sz="20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B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            </a:t>
            </a:r>
            <a:r>
              <a:rPr b="0" lang="en-US" sz="20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C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0.0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       0.25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       0.25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7" name="Rectangle 20"/>
          <p:cNvSpPr/>
          <p:nvPr/>
        </p:nvSpPr>
        <p:spPr>
          <a:xfrm>
            <a:off x="123120" y="4017960"/>
            <a:ext cx="424224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 reads, 1 write per inner loop iteration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8" name="Rectangle 3"/>
          <p:cNvSpPr/>
          <p:nvPr/>
        </p:nvSpPr>
        <p:spPr>
          <a:xfrm>
            <a:off x="4641840" y="1370520"/>
            <a:ext cx="4352400" cy="2516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jki */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(j=0; j&lt;n; j++)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(k=0; k&lt;n; k++)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r = b[k][j];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(i=0; i&lt;n; i++)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c[i][j] += a[i][k] * r;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39" name="Group 26"/>
          <p:cNvGrpSpPr/>
          <p:nvPr/>
        </p:nvGrpSpPr>
        <p:grpSpPr>
          <a:xfrm>
            <a:off x="4233240" y="4540680"/>
            <a:ext cx="3969000" cy="1299600"/>
            <a:chOff x="4233240" y="4540680"/>
            <a:chExt cx="3969000" cy="1299600"/>
          </a:xfrm>
        </p:grpSpPr>
        <p:sp>
          <p:nvSpPr>
            <p:cNvPr id="440" name="Rectangle 4"/>
            <p:cNvSpPr/>
            <p:nvPr/>
          </p:nvSpPr>
          <p:spPr>
            <a:xfrm>
              <a:off x="5218200" y="4915440"/>
              <a:ext cx="596520" cy="520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41" name="Rectangle 5"/>
            <p:cNvSpPr/>
            <p:nvPr/>
          </p:nvSpPr>
          <p:spPr>
            <a:xfrm>
              <a:off x="6437160" y="4915440"/>
              <a:ext cx="596520" cy="520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42" name="Rectangle 6"/>
            <p:cNvSpPr/>
            <p:nvPr/>
          </p:nvSpPr>
          <p:spPr>
            <a:xfrm>
              <a:off x="7605720" y="4915440"/>
              <a:ext cx="596520" cy="520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43" name="Rectangle 7"/>
            <p:cNvSpPr/>
            <p:nvPr/>
          </p:nvSpPr>
          <p:spPr>
            <a:xfrm>
              <a:off x="5349960" y="5442480"/>
              <a:ext cx="3286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4" name="Rectangle 8"/>
            <p:cNvSpPr/>
            <p:nvPr/>
          </p:nvSpPr>
          <p:spPr>
            <a:xfrm>
              <a:off x="6568920" y="5442480"/>
              <a:ext cx="32004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B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5" name="Rectangle 9"/>
            <p:cNvSpPr/>
            <p:nvPr/>
          </p:nvSpPr>
          <p:spPr>
            <a:xfrm>
              <a:off x="7726320" y="5442480"/>
              <a:ext cx="31716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C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6" name="Rectangle 10"/>
            <p:cNvSpPr/>
            <p:nvPr/>
          </p:nvSpPr>
          <p:spPr>
            <a:xfrm>
              <a:off x="7534440" y="4540680"/>
              <a:ext cx="58680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(*,j)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7" name="Rectangle 11"/>
            <p:cNvSpPr/>
            <p:nvPr/>
          </p:nvSpPr>
          <p:spPr>
            <a:xfrm>
              <a:off x="6570720" y="5315400"/>
              <a:ext cx="50400" cy="50400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5760" bIns="576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48" name="Rectangle 12"/>
            <p:cNvSpPr/>
            <p:nvPr/>
          </p:nvSpPr>
          <p:spPr>
            <a:xfrm>
              <a:off x="6353280" y="4899600"/>
              <a:ext cx="57600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(k,j)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9" name="Rectangle 13"/>
            <p:cNvSpPr/>
            <p:nvPr/>
          </p:nvSpPr>
          <p:spPr>
            <a:xfrm>
              <a:off x="4233240" y="4565520"/>
              <a:ext cx="131472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Inner loop: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50" name="Line 14"/>
            <p:cNvSpPr/>
            <p:nvPr/>
          </p:nvSpPr>
          <p:spPr>
            <a:xfrm flipV="1">
              <a:off x="5681520" y="4908960"/>
              <a:ext cx="360" cy="533520"/>
            </a:xfrm>
            <a:prstGeom prst="line">
              <a:avLst/>
            </a:prstGeom>
            <a:ln w="57150">
              <a:solidFill>
                <a:srgbClr val="ff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51" name="Line 15"/>
            <p:cNvSpPr/>
            <p:nvPr/>
          </p:nvSpPr>
          <p:spPr>
            <a:xfrm flipV="1">
              <a:off x="7764120" y="4921560"/>
              <a:ext cx="360" cy="533520"/>
            </a:xfrm>
            <a:prstGeom prst="line">
              <a:avLst/>
            </a:prstGeom>
            <a:ln w="57150">
              <a:solidFill>
                <a:srgbClr val="ff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52" name="Rectangle 16"/>
            <p:cNvSpPr/>
            <p:nvPr/>
          </p:nvSpPr>
          <p:spPr>
            <a:xfrm>
              <a:off x="5400720" y="4540680"/>
              <a:ext cx="6418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(*,k)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53" name="Rectangle 20"/>
          <p:cNvSpPr/>
          <p:nvPr/>
        </p:nvSpPr>
        <p:spPr>
          <a:xfrm>
            <a:off x="4695120" y="7957080"/>
            <a:ext cx="4242240" cy="3978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 reads, 1 write per inner loop iteration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4" name="Rectangle 26"/>
          <p:cNvSpPr/>
          <p:nvPr/>
        </p:nvSpPr>
        <p:spPr>
          <a:xfrm>
            <a:off x="4641840" y="5761080"/>
            <a:ext cx="4965480" cy="12268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 anchor="t">
            <a:noAutofit/>
          </a:bodyPr>
          <a:p>
            <a:pPr marL="223920" indent="-223920" defTabSz="89532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Misses per inner loop iteration: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0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A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            </a:t>
            </a:r>
            <a:r>
              <a:rPr b="0" lang="en-US" sz="20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B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            </a:t>
            </a:r>
            <a:r>
              <a:rPr b="0" lang="en-US" sz="2000" strike="noStrike" u="sng">
                <a:solidFill>
                  <a:schemeClr val="dk1"/>
                </a:solidFill>
                <a:effectLst/>
                <a:uFillTx/>
                <a:latin typeface="Calibri"/>
              </a:rPr>
              <a:t>C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1.0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         0.0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        1.0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5" name="Rectangle 2"/>
          <p:cNvSpPr/>
          <p:nvPr/>
        </p:nvSpPr>
        <p:spPr>
          <a:xfrm>
            <a:off x="0" y="-910800"/>
            <a:ext cx="8775000" cy="228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3" dur="indefinite" restart="never" nodeType="tmRoot">
          <p:childTnLst>
            <p:seq>
              <p:cTn id="194" dur="indefinite" nodeType="mainSeq"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v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w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4" name="AutoShape 195"/>
          <p:cNvSpPr/>
          <p:nvPr/>
        </p:nvSpPr>
        <p:spPr>
          <a:xfrm>
            <a:off x="1066680" y="1432080"/>
            <a:ext cx="6901920" cy="534924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6f4fd">
                  <a:alpha val="7000"/>
                </a:srgbClr>
              </a:gs>
              <a:gs pos="100000">
                <a:srgbClr val="f6f4fd"/>
              </a:gs>
            </a:gsLst>
            <a:lin ang="16140000"/>
          </a:gra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5" name="Text Box 196"/>
          <p:cNvSpPr/>
          <p:nvPr/>
        </p:nvSpPr>
        <p:spPr>
          <a:xfrm>
            <a:off x="4205160" y="1766160"/>
            <a:ext cx="65412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Regs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6" name="Text Box 198"/>
          <p:cNvSpPr/>
          <p:nvPr/>
        </p:nvSpPr>
        <p:spPr>
          <a:xfrm>
            <a:off x="4033080" y="2218320"/>
            <a:ext cx="105876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L1 cache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(SRAM)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7" name="Text Box 199"/>
          <p:cNvSpPr/>
          <p:nvPr/>
        </p:nvSpPr>
        <p:spPr>
          <a:xfrm>
            <a:off x="3827880" y="4464360"/>
            <a:ext cx="140868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Main memory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(DRAM)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8" name="Text Box 200"/>
          <p:cNvSpPr/>
          <p:nvPr/>
        </p:nvSpPr>
        <p:spPr>
          <a:xfrm>
            <a:off x="3368520" y="5253480"/>
            <a:ext cx="238968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Local secondary storage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(local disks)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9" name="Line 203"/>
          <p:cNvSpPr/>
          <p:nvPr/>
        </p:nvSpPr>
        <p:spPr>
          <a:xfrm>
            <a:off x="3578040" y="2818080"/>
            <a:ext cx="187848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0" name="Line 205"/>
          <p:cNvSpPr/>
          <p:nvPr/>
        </p:nvSpPr>
        <p:spPr>
          <a:xfrm>
            <a:off x="3325680" y="3559680"/>
            <a:ext cx="24480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" name="Line 222"/>
          <p:cNvSpPr/>
          <p:nvPr/>
        </p:nvSpPr>
        <p:spPr>
          <a:xfrm>
            <a:off x="228600" y="4360680"/>
            <a:ext cx="360" cy="2344680"/>
          </a:xfrm>
          <a:prstGeom prst="line">
            <a:avLst/>
          </a:prstGeom>
          <a:ln w="38100">
            <a:solidFill>
              <a:srgbClr val="d1c7f6">
                <a:lumMod val="75000"/>
              </a:srgbClr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2" name="Text Box 223"/>
          <p:cNvSpPr/>
          <p:nvPr/>
        </p:nvSpPr>
        <p:spPr>
          <a:xfrm>
            <a:off x="276120" y="4628520"/>
            <a:ext cx="943920" cy="160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Larger, 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slower,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and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cheaper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(per byte)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storage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devices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3" name="Line 224"/>
          <p:cNvSpPr/>
          <p:nvPr/>
        </p:nvSpPr>
        <p:spPr>
          <a:xfrm>
            <a:off x="2786040" y="4369680"/>
            <a:ext cx="347472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4" name="Text Box 225"/>
          <p:cNvSpPr/>
          <p:nvPr/>
        </p:nvSpPr>
        <p:spPr>
          <a:xfrm>
            <a:off x="3224880" y="6096240"/>
            <a:ext cx="261468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Remote secondary storage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(e.g., cloud, web servers)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5" name="Text Box 227"/>
          <p:cNvSpPr/>
          <p:nvPr/>
        </p:nvSpPr>
        <p:spPr>
          <a:xfrm>
            <a:off x="7396560" y="5146560"/>
            <a:ext cx="206244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Local disks hold files retrieved from disks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on remote servers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" name="Text Box 236"/>
          <p:cNvSpPr/>
          <p:nvPr/>
        </p:nvSpPr>
        <p:spPr>
          <a:xfrm>
            <a:off x="3966840" y="2907360"/>
            <a:ext cx="105876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L2 cache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(SRAM)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" name="Text Box 243"/>
          <p:cNvSpPr/>
          <p:nvPr/>
        </p:nvSpPr>
        <p:spPr>
          <a:xfrm>
            <a:off x="5486760" y="2290680"/>
            <a:ext cx="28382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L1 cache holds cache lines retrieved from the L2 cache.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" name="Text Box 233"/>
          <p:cNvSpPr/>
          <p:nvPr/>
        </p:nvSpPr>
        <p:spPr>
          <a:xfrm>
            <a:off x="5079960" y="1669680"/>
            <a:ext cx="291888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CPU registers hold words retrieved from the L1 cache.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" name="Text Box 231"/>
          <p:cNvSpPr/>
          <p:nvPr/>
        </p:nvSpPr>
        <p:spPr>
          <a:xfrm>
            <a:off x="5886720" y="2951640"/>
            <a:ext cx="26287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L2 cache holds cache lines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retrieved from L3 cache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0" name="Text Box 247"/>
          <p:cNvSpPr/>
          <p:nvPr/>
        </p:nvSpPr>
        <p:spPr>
          <a:xfrm>
            <a:off x="3720960" y="172152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L0: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1" name="Text Box 248"/>
          <p:cNvSpPr/>
          <p:nvPr/>
        </p:nvSpPr>
        <p:spPr>
          <a:xfrm>
            <a:off x="3276720" y="233100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L1: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2" name="Text Box 249"/>
          <p:cNvSpPr/>
          <p:nvPr/>
        </p:nvSpPr>
        <p:spPr>
          <a:xfrm>
            <a:off x="2895480" y="294696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L2: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3" name="Text Box 250"/>
          <p:cNvSpPr/>
          <p:nvPr/>
        </p:nvSpPr>
        <p:spPr>
          <a:xfrm>
            <a:off x="2430360" y="370260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L3: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4" name="Text Box 251"/>
          <p:cNvSpPr/>
          <p:nvPr/>
        </p:nvSpPr>
        <p:spPr>
          <a:xfrm>
            <a:off x="1905120" y="454068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L4: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5" name="Text Box 252"/>
          <p:cNvSpPr/>
          <p:nvPr/>
        </p:nvSpPr>
        <p:spPr>
          <a:xfrm>
            <a:off x="1371600" y="530280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L5: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6" name="Text Box 289"/>
          <p:cNvSpPr/>
          <p:nvPr/>
        </p:nvSpPr>
        <p:spPr>
          <a:xfrm>
            <a:off x="228600" y="2361600"/>
            <a:ext cx="943920" cy="160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Smaller,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faster,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and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costlier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(per byte)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storage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devices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7" name="Line 291"/>
          <p:cNvSpPr/>
          <p:nvPr/>
        </p:nvSpPr>
        <p:spPr>
          <a:xfrm flipV="1">
            <a:off x="228600" y="2205000"/>
            <a:ext cx="15840" cy="2018520"/>
          </a:xfrm>
          <a:prstGeom prst="line">
            <a:avLst/>
          </a:prstGeom>
          <a:ln w="38100">
            <a:solidFill>
              <a:srgbClr val="d1c7f6">
                <a:lumMod val="75000"/>
              </a:srgbClr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8" name="Line 292"/>
          <p:cNvSpPr/>
          <p:nvPr/>
        </p:nvSpPr>
        <p:spPr>
          <a:xfrm>
            <a:off x="6509520" y="4369680"/>
            <a:ext cx="26442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9" name="Text Box 293"/>
          <p:cNvSpPr/>
          <p:nvPr/>
        </p:nvSpPr>
        <p:spPr>
          <a:xfrm>
            <a:off x="3988440" y="3661920"/>
            <a:ext cx="105876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L3 cache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(SRAM)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0" name="Text Box 295"/>
          <p:cNvSpPr/>
          <p:nvPr/>
        </p:nvSpPr>
        <p:spPr>
          <a:xfrm>
            <a:off x="6277680" y="3678480"/>
            <a:ext cx="2876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L3 cache holds cache lines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retrieved from main memory.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1" name="Text Box 297"/>
          <p:cNvSpPr/>
          <p:nvPr/>
        </p:nvSpPr>
        <p:spPr>
          <a:xfrm>
            <a:off x="838080" y="606492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L6: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2" name="Text Box 229"/>
          <p:cNvSpPr/>
          <p:nvPr/>
        </p:nvSpPr>
        <p:spPr>
          <a:xfrm>
            <a:off x="6807240" y="4423680"/>
            <a:ext cx="218376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Main memory holds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disk blocks retrieved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from local disks.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3" name="Line 292"/>
          <p:cNvSpPr/>
          <p:nvPr/>
        </p:nvSpPr>
        <p:spPr>
          <a:xfrm>
            <a:off x="1552680" y="6781680"/>
            <a:ext cx="576612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4" name="Line 292"/>
          <p:cNvSpPr/>
          <p:nvPr/>
        </p:nvSpPr>
        <p:spPr>
          <a:xfrm>
            <a:off x="2265120" y="5121720"/>
            <a:ext cx="449604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" name="Line 292"/>
          <p:cNvSpPr/>
          <p:nvPr/>
        </p:nvSpPr>
        <p:spPr>
          <a:xfrm>
            <a:off x="5116320" y="2241000"/>
            <a:ext cx="40374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" name="Line 292"/>
          <p:cNvSpPr/>
          <p:nvPr/>
        </p:nvSpPr>
        <p:spPr>
          <a:xfrm>
            <a:off x="1688760" y="5962320"/>
            <a:ext cx="576612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7" name="Line 203"/>
          <p:cNvSpPr/>
          <p:nvPr/>
        </p:nvSpPr>
        <p:spPr>
          <a:xfrm>
            <a:off x="4023360" y="2234160"/>
            <a:ext cx="9813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48" name="Picture 40" descr=""/>
          <p:cNvPicPr/>
          <p:nvPr/>
        </p:nvPicPr>
        <p:blipFill>
          <a:blip r:embed="rId1"/>
          <a:stretch/>
        </p:blipFill>
        <p:spPr>
          <a:xfrm>
            <a:off x="8387640" y="5749200"/>
            <a:ext cx="661320" cy="49896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49" name="Picture 42" descr=""/>
          <p:cNvPicPr/>
          <p:nvPr/>
        </p:nvPicPr>
        <p:blipFill>
          <a:blip r:embed="rId2"/>
          <a:stretch/>
        </p:blipFill>
        <p:spPr>
          <a:xfrm>
            <a:off x="8305920" y="4410000"/>
            <a:ext cx="684000" cy="602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50" name="Picture 44" descr=""/>
          <p:cNvPicPr/>
          <p:nvPr/>
        </p:nvPicPr>
        <p:blipFill>
          <a:blip r:embed="rId3"/>
          <a:stretch/>
        </p:blipFill>
        <p:spPr>
          <a:xfrm>
            <a:off x="8258400" y="2814480"/>
            <a:ext cx="777960" cy="7632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51" name="Picture 46" descr=""/>
          <p:cNvPicPr/>
          <p:nvPr/>
        </p:nvPicPr>
        <p:blipFill>
          <a:blip r:embed="rId4"/>
          <a:stretch/>
        </p:blipFill>
        <p:spPr>
          <a:xfrm>
            <a:off x="8271360" y="1600200"/>
            <a:ext cx="767880" cy="555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52" name="Line 292"/>
          <p:cNvSpPr/>
          <p:nvPr/>
        </p:nvSpPr>
        <p:spPr>
          <a:xfrm>
            <a:off x="6933960" y="5142240"/>
            <a:ext cx="221004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PlaceHolder 1"/>
          <p:cNvSpPr>
            <a:spLocks noGrp="1"/>
          </p:cNvSpPr>
          <p:nvPr>
            <p:ph type="title"/>
          </p:nvPr>
        </p:nvSpPr>
        <p:spPr>
          <a:xfrm>
            <a:off x="380880" y="665640"/>
            <a:ext cx="7591680" cy="761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Summary of Matrix Multiplication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57" name="Rectangle 4"/>
          <p:cNvSpPr/>
          <p:nvPr/>
        </p:nvSpPr>
        <p:spPr>
          <a:xfrm>
            <a:off x="4876920" y="1650600"/>
            <a:ext cx="4170600" cy="1321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ijk (&amp; jik):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114480" indent="-216000" defTabSz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2 memory accesses (2 reads, 0 write)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114480" indent="-216000" defTabSz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misses/iter = 1.25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114480" indent="-216000" defTabSz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(5/4) * n3 total cache misses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8" name="Rectangle 7"/>
          <p:cNvSpPr/>
          <p:nvPr/>
        </p:nvSpPr>
        <p:spPr>
          <a:xfrm>
            <a:off x="4876920" y="3592080"/>
            <a:ext cx="4170600" cy="1321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kij (&amp; ikj):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114480" indent="-216000" defTabSz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3 memory accesses (2 reads, 1 write)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114480" indent="-216000" defTabSz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misses/iter = 0.5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114480" indent="-216000" defTabSz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n3/2 total cache misses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9" name="Rectangle 8"/>
          <p:cNvSpPr/>
          <p:nvPr/>
        </p:nvSpPr>
        <p:spPr>
          <a:xfrm>
            <a:off x="4876920" y="5464080"/>
            <a:ext cx="4170600" cy="16290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jki (&amp; kji):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114480" indent="-216000" defTabSz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3 memory accesses (2 reads, 1 write)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114480" indent="-216000" defTabSz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misses/iter = 2.0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114480" indent="-216000" defTabSz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228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2 * n3 total cache misses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0" name="Rectangle 3"/>
          <p:cNvSpPr/>
          <p:nvPr/>
        </p:nvSpPr>
        <p:spPr>
          <a:xfrm>
            <a:off x="1295280" y="1270080"/>
            <a:ext cx="3481200" cy="20833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(i=0; i&lt;n; i++)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(j=0; j&lt;n; j++)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sum = 0.0;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for (k=0; k&lt;n; k++)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sum += a[i][k] * b[k][j];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c[i][j] = sum;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1" name="Rectangle 5"/>
          <p:cNvSpPr/>
          <p:nvPr/>
        </p:nvSpPr>
        <p:spPr>
          <a:xfrm>
            <a:off x="1295280" y="3321000"/>
            <a:ext cx="3481200" cy="18082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(k=0; k&lt;n; k++)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for (i=0; i&lt;n; i++)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 = a[i][k];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(j=0; j&lt;n; j++)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c[i][j] += r * b[k][j];  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2" name="Rectangle 6"/>
          <p:cNvSpPr/>
          <p:nvPr/>
        </p:nvSpPr>
        <p:spPr>
          <a:xfrm>
            <a:off x="1295280" y="5073480"/>
            <a:ext cx="3481200" cy="18082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(j=0; j&lt;n; j++)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for (k=0; k&lt;n; k++)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r = b[k][j];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for (i=0; i&lt;n; i++)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c[i][j] += a[i][k] * r;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70000"/>
              </a:lnSpc>
              <a:spcBef>
                <a:spcPts val="700"/>
              </a:spcBef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3" name="Rectangle 1"/>
          <p:cNvSpPr/>
          <p:nvPr/>
        </p:nvSpPr>
        <p:spPr>
          <a:xfrm>
            <a:off x="4876920" y="1427400"/>
            <a:ext cx="4266720" cy="5430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1" dur="indefinite" restart="never" nodeType="tmRoot">
          <p:childTnLst>
            <p:seq>
              <p:cTn id="212" dur="indefinite" nodeType="mainSeq"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Matrix Multiply Performance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65" name="PlaceHolder 2"/>
          <p:cNvSpPr>
            <a:spLocks noGrp="1"/>
          </p:cNvSpPr>
          <p:nvPr>
            <p:ph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Core i7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66" name="PlaceHolder 3"/>
          <p:cNvSpPr>
            <a:spLocks noGrp="1"/>
          </p:cNvSpPr>
          <p:nvPr>
            <p:ph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Pentium III Xeon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467" name="Content Placeholder 6"/>
          <p:cNvGraphicFramePr/>
          <p:nvPr/>
        </p:nvGraphicFramePr>
        <p:xfrm>
          <a:off x="0" y="2438280"/>
          <a:ext cx="4498920" cy="395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68" name="Content Placeholder 7" descr=""/>
          <p:cNvPicPr/>
          <p:nvPr/>
        </p:nvPicPr>
        <p:blipFill>
          <a:blip r:embed="rId2"/>
          <a:srcRect l="0" t="0" r="25396" b="0"/>
          <a:stretch/>
        </p:blipFill>
        <p:spPr>
          <a:xfrm>
            <a:off x="4644720" y="2468520"/>
            <a:ext cx="3931560" cy="37033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469" name="Picture 8" descr=""/>
          <p:cNvPicPr/>
          <p:nvPr/>
        </p:nvPicPr>
        <p:blipFill>
          <a:blip r:embed="rId3"/>
          <a:srcRect l="74860" t="17326" r="15248" b="41756"/>
          <a:stretch/>
        </p:blipFill>
        <p:spPr>
          <a:xfrm>
            <a:off x="8534520" y="3733920"/>
            <a:ext cx="569160" cy="1316880"/>
          </a:xfrm>
          <a:prstGeom prst="rect">
            <a:avLst/>
          </a:prstGeom>
          <a:solidFill>
            <a:srgbClr val="ededed"/>
          </a:solidFill>
          <a:ln cap="sq" w="88900">
            <a:solidFill>
              <a:srgbClr val="ffffff"/>
            </a:solidFill>
            <a:miter/>
          </a:ln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70" name="Rectangle 9"/>
          <p:cNvSpPr/>
          <p:nvPr/>
        </p:nvSpPr>
        <p:spPr>
          <a:xfrm>
            <a:off x="6400800" y="5029200"/>
            <a:ext cx="2080800" cy="380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1" name="Rectangle 10"/>
          <p:cNvSpPr/>
          <p:nvPr/>
        </p:nvSpPr>
        <p:spPr>
          <a:xfrm>
            <a:off x="6172200" y="5084280"/>
            <a:ext cx="228240" cy="380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2" name="Rectangle 11"/>
          <p:cNvSpPr/>
          <p:nvPr/>
        </p:nvSpPr>
        <p:spPr>
          <a:xfrm>
            <a:off x="6003360" y="5191200"/>
            <a:ext cx="228240" cy="380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7" dur="indefinite" restart="never" nodeType="tmRoot">
          <p:childTnLst>
            <p:seq>
              <p:cTn id="218" dur="indefinite" nodeType="mainSeq">
                <p:childTnLst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Can we do better?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74" name="Content Placeholder 2"/>
          <p:cNvSpPr/>
          <p:nvPr/>
        </p:nvSpPr>
        <p:spPr>
          <a:xfrm>
            <a:off x="396720" y="5562720"/>
            <a:ext cx="7895880" cy="77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  <a:spcBef>
                <a:spcPts val="400"/>
              </a:spcBef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75" name="Rectangle 3"/>
          <p:cNvSpPr/>
          <p:nvPr/>
        </p:nvSpPr>
        <p:spPr>
          <a:xfrm>
            <a:off x="4879800" y="-720"/>
            <a:ext cx="4263840" cy="2516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kij */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(k=0; k&lt;n; k++)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(i=0; i&lt;n; i++)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r = a[i][k];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(j=0; j&lt;n; j++)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c[i][j] += r * b[k][j]; 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65000"/>
              </a:lnSpc>
              <a:spcBef>
                <a:spcPts val="901"/>
              </a:spcBef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76" name="Group 83"/>
          <p:cNvGrpSpPr/>
          <p:nvPr/>
        </p:nvGrpSpPr>
        <p:grpSpPr>
          <a:xfrm>
            <a:off x="-67680" y="2571840"/>
            <a:ext cx="4487040" cy="1466280"/>
            <a:chOff x="-67680" y="2571840"/>
            <a:chExt cx="4487040" cy="1466280"/>
          </a:xfrm>
        </p:grpSpPr>
        <p:grpSp>
          <p:nvGrpSpPr>
            <p:cNvPr id="477" name="Group 66"/>
            <p:cNvGrpSpPr/>
            <p:nvPr/>
          </p:nvGrpSpPr>
          <p:grpSpPr>
            <a:xfrm>
              <a:off x="-67680" y="2571840"/>
              <a:ext cx="4487040" cy="1466280"/>
              <a:chOff x="-67680" y="2571840"/>
              <a:chExt cx="4487040" cy="1466280"/>
            </a:xfrm>
          </p:grpSpPr>
          <p:sp>
            <p:nvSpPr>
              <p:cNvPr id="478" name="Rectangle 2"/>
              <p:cNvSpPr/>
              <p:nvPr/>
            </p:nvSpPr>
            <p:spPr>
              <a:xfrm>
                <a:off x="1905120" y="289548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9" name="Rectangle 3"/>
              <p:cNvSpPr/>
              <p:nvPr/>
            </p:nvSpPr>
            <p:spPr>
              <a:xfrm>
                <a:off x="3276720" y="289548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b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80" name="TextBox 8"/>
              <p:cNvSpPr/>
              <p:nvPr/>
            </p:nvSpPr>
            <p:spPr>
              <a:xfrm>
                <a:off x="2971800" y="3309840"/>
                <a:ext cx="38340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*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81" name="Rectangle 9"/>
              <p:cNvSpPr/>
              <p:nvPr/>
            </p:nvSpPr>
            <p:spPr>
              <a:xfrm>
                <a:off x="306720" y="289548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c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82" name="TextBox 10"/>
              <p:cNvSpPr/>
              <p:nvPr/>
            </p:nvSpPr>
            <p:spPr>
              <a:xfrm>
                <a:off x="1371600" y="3179160"/>
                <a:ext cx="58608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+=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83" name="Rectangle 11"/>
              <p:cNvSpPr/>
              <p:nvPr/>
            </p:nvSpPr>
            <p:spPr>
              <a:xfrm>
                <a:off x="1905120" y="2895840"/>
                <a:ext cx="75960" cy="7596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tIns="38160" bIns="3816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cxnSp>
            <p:nvCxnSpPr>
              <p:cNvPr id="484" name="Straight Connector 4"/>
              <p:cNvCxnSpPr/>
              <p:nvPr/>
            </p:nvCxnSpPr>
            <p:spPr>
              <a:xfrm>
                <a:off x="304560" y="2919960"/>
                <a:ext cx="1143360" cy="180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cxnSp>
            <p:nvCxnSpPr>
              <p:cNvPr id="485" name="Straight Connector 12"/>
              <p:cNvCxnSpPr/>
              <p:nvPr/>
            </p:nvCxnSpPr>
            <p:spPr>
              <a:xfrm>
                <a:off x="3276360" y="2919960"/>
                <a:ext cx="1143360" cy="180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sp>
            <p:nvSpPr>
              <p:cNvPr id="486" name="TextBox 34"/>
              <p:cNvSpPr/>
              <p:nvPr/>
            </p:nvSpPr>
            <p:spPr>
              <a:xfrm>
                <a:off x="2162160" y="2571840"/>
                <a:ext cx="552240" cy="4003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k=0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87" name="TextBox 35"/>
              <p:cNvSpPr/>
              <p:nvPr/>
            </p:nvSpPr>
            <p:spPr>
              <a:xfrm>
                <a:off x="-67680" y="3231000"/>
                <a:ext cx="46296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i=0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cxnSp>
          <p:nvCxnSpPr>
            <p:cNvPr id="488" name="Straight Connector 70"/>
            <p:cNvCxnSpPr/>
            <p:nvPr/>
          </p:nvCxnSpPr>
          <p:spPr>
            <a:xfrm>
              <a:off x="1143000" y="2922480"/>
              <a:ext cx="30492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  <p:cxnSp>
          <p:nvCxnSpPr>
            <p:cNvPr id="489" name="Straight Connector 72"/>
            <p:cNvCxnSpPr/>
            <p:nvPr/>
          </p:nvCxnSpPr>
          <p:spPr>
            <a:xfrm>
              <a:off x="4111920" y="2919960"/>
              <a:ext cx="30492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</p:grpSp>
      <p:grpSp>
        <p:nvGrpSpPr>
          <p:cNvPr id="490" name="Group 84"/>
          <p:cNvGrpSpPr/>
          <p:nvPr/>
        </p:nvGrpSpPr>
        <p:grpSpPr>
          <a:xfrm>
            <a:off x="-67680" y="4045680"/>
            <a:ext cx="4487040" cy="1142640"/>
            <a:chOff x="-67680" y="4045680"/>
            <a:chExt cx="4487040" cy="1142640"/>
          </a:xfrm>
        </p:grpSpPr>
        <p:sp>
          <p:nvSpPr>
            <p:cNvPr id="491" name="Rectangle 16"/>
            <p:cNvSpPr/>
            <p:nvPr/>
          </p:nvSpPr>
          <p:spPr>
            <a:xfrm>
              <a:off x="1905120" y="4045680"/>
              <a:ext cx="1142640" cy="1142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a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2" name="Rectangle 17"/>
            <p:cNvSpPr/>
            <p:nvPr/>
          </p:nvSpPr>
          <p:spPr>
            <a:xfrm>
              <a:off x="3276720" y="4045680"/>
              <a:ext cx="1142640" cy="1142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b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3" name="TextBox 19"/>
            <p:cNvSpPr/>
            <p:nvPr/>
          </p:nvSpPr>
          <p:spPr>
            <a:xfrm>
              <a:off x="2971800" y="4460040"/>
              <a:ext cx="383400" cy="585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32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*</a:t>
              </a:r>
              <a:endPara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4" name="Rectangle 20"/>
            <p:cNvSpPr/>
            <p:nvPr/>
          </p:nvSpPr>
          <p:spPr>
            <a:xfrm>
              <a:off x="306720" y="4045680"/>
              <a:ext cx="1142640" cy="1142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c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5" name="TextBox 21"/>
            <p:cNvSpPr/>
            <p:nvPr/>
          </p:nvSpPr>
          <p:spPr>
            <a:xfrm>
              <a:off x="1371600" y="4329360"/>
              <a:ext cx="586080" cy="585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32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+=</a:t>
              </a:r>
              <a:endPara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6" name="Rectangle 22"/>
            <p:cNvSpPr/>
            <p:nvPr/>
          </p:nvSpPr>
          <p:spPr>
            <a:xfrm>
              <a:off x="1905120" y="4100040"/>
              <a:ext cx="75960" cy="7596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tIns="38160" bIns="3816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cxnSp>
          <p:nvCxnSpPr>
            <p:cNvPr id="497" name="Straight Connector 23"/>
            <p:cNvCxnSpPr/>
            <p:nvPr/>
          </p:nvCxnSpPr>
          <p:spPr>
            <a:xfrm>
              <a:off x="304560" y="4122000"/>
              <a:ext cx="1143360" cy="1800"/>
            </a:xfrm>
            <a:prstGeom prst="straightConnector1">
              <a:avLst/>
            </a:prstGeom>
            <a:ln w="57150">
              <a:solidFill>
                <a:srgbClr val="000000">
                  <a:lumMod val="50000"/>
                  <a:lumOff val="50000"/>
                </a:srgbClr>
              </a:solidFill>
              <a:round/>
            </a:ln>
          </p:spPr>
        </p:cxnSp>
        <p:cxnSp>
          <p:nvCxnSpPr>
            <p:cNvPr id="498" name="Straight Connector 24"/>
            <p:cNvCxnSpPr/>
            <p:nvPr/>
          </p:nvCxnSpPr>
          <p:spPr>
            <a:xfrm>
              <a:off x="3273480" y="4072320"/>
              <a:ext cx="1143360" cy="1800"/>
            </a:xfrm>
            <a:prstGeom prst="straightConnector1">
              <a:avLst/>
            </a:prstGeom>
            <a:ln w="57150">
              <a:solidFill>
                <a:srgbClr val="000000">
                  <a:lumMod val="50000"/>
                  <a:lumOff val="50000"/>
                </a:srgbClr>
              </a:solidFill>
              <a:round/>
            </a:ln>
          </p:spPr>
        </p:cxnSp>
        <p:sp>
          <p:nvSpPr>
            <p:cNvPr id="499" name="TextBox 36"/>
            <p:cNvSpPr/>
            <p:nvPr/>
          </p:nvSpPr>
          <p:spPr>
            <a:xfrm>
              <a:off x="-67680" y="4464720"/>
              <a:ext cx="462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i=1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00" name="Straight Connector 73"/>
            <p:cNvCxnSpPr/>
            <p:nvPr/>
          </p:nvCxnSpPr>
          <p:spPr>
            <a:xfrm>
              <a:off x="4111920" y="4072320"/>
              <a:ext cx="30492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  <p:cxnSp>
          <p:nvCxnSpPr>
            <p:cNvPr id="501" name="Straight Connector 74"/>
            <p:cNvCxnSpPr/>
            <p:nvPr/>
          </p:nvCxnSpPr>
          <p:spPr>
            <a:xfrm>
              <a:off x="1143000" y="4122000"/>
              <a:ext cx="30492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</p:grpSp>
      <p:grpSp>
        <p:nvGrpSpPr>
          <p:cNvPr id="502" name="Group 85"/>
          <p:cNvGrpSpPr/>
          <p:nvPr/>
        </p:nvGrpSpPr>
        <p:grpSpPr>
          <a:xfrm>
            <a:off x="-43920" y="5110200"/>
            <a:ext cx="4463280" cy="1747440"/>
            <a:chOff x="-43920" y="5110200"/>
            <a:chExt cx="4463280" cy="1747440"/>
          </a:xfrm>
        </p:grpSpPr>
        <p:grpSp>
          <p:nvGrpSpPr>
            <p:cNvPr id="503" name="Group 68"/>
            <p:cNvGrpSpPr/>
            <p:nvPr/>
          </p:nvGrpSpPr>
          <p:grpSpPr>
            <a:xfrm>
              <a:off x="-43920" y="5110200"/>
              <a:ext cx="4463280" cy="1747440"/>
              <a:chOff x="-43920" y="5110200"/>
              <a:chExt cx="4463280" cy="1747440"/>
            </a:xfrm>
          </p:grpSpPr>
          <p:sp>
            <p:nvSpPr>
              <p:cNvPr id="504" name="Rectangle 25"/>
              <p:cNvSpPr/>
              <p:nvPr/>
            </p:nvSpPr>
            <p:spPr>
              <a:xfrm>
                <a:off x="1905120" y="571500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05" name="Rectangle 26"/>
              <p:cNvSpPr/>
              <p:nvPr/>
            </p:nvSpPr>
            <p:spPr>
              <a:xfrm>
                <a:off x="3276720" y="571500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b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06" name="TextBox 28"/>
              <p:cNvSpPr/>
              <p:nvPr/>
            </p:nvSpPr>
            <p:spPr>
              <a:xfrm>
                <a:off x="2971800" y="6129360"/>
                <a:ext cx="38340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*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07" name="Rectangle 29"/>
              <p:cNvSpPr/>
              <p:nvPr/>
            </p:nvSpPr>
            <p:spPr>
              <a:xfrm>
                <a:off x="306720" y="571500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c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08" name="TextBox 30"/>
              <p:cNvSpPr/>
              <p:nvPr/>
            </p:nvSpPr>
            <p:spPr>
              <a:xfrm>
                <a:off x="1371600" y="5998680"/>
                <a:ext cx="58608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+=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09" name="Rectangle 31"/>
              <p:cNvSpPr/>
              <p:nvPr/>
            </p:nvSpPr>
            <p:spPr>
              <a:xfrm>
                <a:off x="1905120" y="6781680"/>
                <a:ext cx="75960" cy="7596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tIns="38160" bIns="3816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cxnSp>
            <p:nvCxnSpPr>
              <p:cNvPr id="510" name="Straight Connector 32"/>
              <p:cNvCxnSpPr/>
              <p:nvPr/>
            </p:nvCxnSpPr>
            <p:spPr>
              <a:xfrm>
                <a:off x="304560" y="6829560"/>
                <a:ext cx="1143360" cy="216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cxnSp>
            <p:nvCxnSpPr>
              <p:cNvPr id="511" name="Straight Connector 33"/>
              <p:cNvCxnSpPr/>
              <p:nvPr/>
            </p:nvCxnSpPr>
            <p:spPr>
              <a:xfrm>
                <a:off x="3276360" y="5739480"/>
                <a:ext cx="1143360" cy="216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sp>
            <p:nvSpPr>
              <p:cNvPr id="512" name="TextBox 37"/>
              <p:cNvSpPr/>
              <p:nvPr/>
            </p:nvSpPr>
            <p:spPr>
              <a:xfrm>
                <a:off x="-43920" y="6213960"/>
                <a:ext cx="65304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i=n-1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3" name="TextBox 67"/>
              <p:cNvSpPr/>
              <p:nvPr/>
            </p:nvSpPr>
            <p:spPr>
              <a:xfrm rot="16200000">
                <a:off x="1985400" y="5105880"/>
                <a:ext cx="637920" cy="646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6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…</a:t>
                </a:r>
                <a:endParaRPr b="0" lang="en-US" sz="3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cxnSp>
          <p:nvCxnSpPr>
            <p:cNvPr id="514" name="Straight Connector 75"/>
            <p:cNvCxnSpPr/>
            <p:nvPr/>
          </p:nvCxnSpPr>
          <p:spPr>
            <a:xfrm>
              <a:off x="4111920" y="5734080"/>
              <a:ext cx="30492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  <p:cxnSp>
          <p:nvCxnSpPr>
            <p:cNvPr id="515" name="Straight Connector 76"/>
            <p:cNvCxnSpPr/>
            <p:nvPr/>
          </p:nvCxnSpPr>
          <p:spPr>
            <a:xfrm>
              <a:off x="1143000" y="6829560"/>
              <a:ext cx="30492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</p:grpSp>
      <p:grpSp>
        <p:nvGrpSpPr>
          <p:cNvPr id="516" name="Group 86"/>
          <p:cNvGrpSpPr/>
          <p:nvPr/>
        </p:nvGrpSpPr>
        <p:grpSpPr>
          <a:xfrm>
            <a:off x="4479840" y="2546280"/>
            <a:ext cx="4664160" cy="4266360"/>
            <a:chOff x="4479840" y="2546280"/>
            <a:chExt cx="4664160" cy="4266360"/>
          </a:xfrm>
        </p:grpSpPr>
        <p:grpSp>
          <p:nvGrpSpPr>
            <p:cNvPr id="517" name="Group 69"/>
            <p:cNvGrpSpPr/>
            <p:nvPr/>
          </p:nvGrpSpPr>
          <p:grpSpPr>
            <a:xfrm>
              <a:off x="4479840" y="2546280"/>
              <a:ext cx="4661280" cy="4266360"/>
              <a:chOff x="4479840" y="2546280"/>
              <a:chExt cx="4661280" cy="4266360"/>
            </a:xfrm>
          </p:grpSpPr>
          <p:sp>
            <p:nvSpPr>
              <p:cNvPr id="518" name="Rectangle 38"/>
              <p:cNvSpPr/>
              <p:nvPr/>
            </p:nvSpPr>
            <p:spPr>
              <a:xfrm>
                <a:off x="6629400" y="285048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9" name="Rectangle 39"/>
              <p:cNvSpPr/>
              <p:nvPr/>
            </p:nvSpPr>
            <p:spPr>
              <a:xfrm>
                <a:off x="7998120" y="285048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b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20" name="TextBox 40"/>
              <p:cNvSpPr/>
              <p:nvPr/>
            </p:nvSpPr>
            <p:spPr>
              <a:xfrm>
                <a:off x="7687440" y="3264840"/>
                <a:ext cx="38340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*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21" name="Rectangle 41"/>
              <p:cNvSpPr/>
              <p:nvPr/>
            </p:nvSpPr>
            <p:spPr>
              <a:xfrm>
                <a:off x="5029200" y="285048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c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22" name="TextBox 42"/>
              <p:cNvSpPr/>
              <p:nvPr/>
            </p:nvSpPr>
            <p:spPr>
              <a:xfrm>
                <a:off x="6112080" y="3134160"/>
                <a:ext cx="58608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+=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23" name="Rectangle 43"/>
              <p:cNvSpPr/>
              <p:nvPr/>
            </p:nvSpPr>
            <p:spPr>
              <a:xfrm>
                <a:off x="6705720" y="2850840"/>
                <a:ext cx="75960" cy="7596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tIns="38160" bIns="3816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cxnSp>
            <p:nvCxnSpPr>
              <p:cNvPr id="524" name="Straight Connector 44"/>
              <p:cNvCxnSpPr/>
              <p:nvPr/>
            </p:nvCxnSpPr>
            <p:spPr>
              <a:xfrm>
                <a:off x="5027400" y="2874960"/>
                <a:ext cx="1143360" cy="180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cxnSp>
            <p:nvCxnSpPr>
              <p:cNvPr id="525" name="Straight Connector 45"/>
              <p:cNvCxnSpPr/>
              <p:nvPr/>
            </p:nvCxnSpPr>
            <p:spPr>
              <a:xfrm>
                <a:off x="7998120" y="2946240"/>
                <a:ext cx="1143360" cy="180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sp>
            <p:nvSpPr>
              <p:cNvPr id="526" name="Rectangle 46"/>
              <p:cNvSpPr/>
              <p:nvPr/>
            </p:nvSpPr>
            <p:spPr>
              <a:xfrm>
                <a:off x="6629400" y="400068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27" name="Rectangle 47"/>
              <p:cNvSpPr/>
              <p:nvPr/>
            </p:nvSpPr>
            <p:spPr>
              <a:xfrm>
                <a:off x="7998120" y="400068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b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28" name="TextBox 48"/>
              <p:cNvSpPr/>
              <p:nvPr/>
            </p:nvSpPr>
            <p:spPr>
              <a:xfrm>
                <a:off x="7687440" y="4415040"/>
                <a:ext cx="38340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*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29" name="Rectangle 49"/>
              <p:cNvSpPr/>
              <p:nvPr/>
            </p:nvSpPr>
            <p:spPr>
              <a:xfrm>
                <a:off x="5029200" y="400068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c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0" name="TextBox 50"/>
              <p:cNvSpPr/>
              <p:nvPr/>
            </p:nvSpPr>
            <p:spPr>
              <a:xfrm>
                <a:off x="6112080" y="4284360"/>
                <a:ext cx="58608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+=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1" name="Rectangle 51"/>
              <p:cNvSpPr/>
              <p:nvPr/>
            </p:nvSpPr>
            <p:spPr>
              <a:xfrm>
                <a:off x="6629400" y="4055040"/>
                <a:ext cx="75960" cy="7596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tIns="38160" bIns="3816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cxnSp>
            <p:nvCxnSpPr>
              <p:cNvPr id="532" name="Straight Connector 52"/>
              <p:cNvCxnSpPr/>
              <p:nvPr/>
            </p:nvCxnSpPr>
            <p:spPr>
              <a:xfrm>
                <a:off x="5027400" y="4077000"/>
                <a:ext cx="1143360" cy="180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cxnSp>
            <p:nvCxnSpPr>
              <p:cNvPr id="533" name="Straight Connector 53"/>
              <p:cNvCxnSpPr/>
              <p:nvPr/>
            </p:nvCxnSpPr>
            <p:spPr>
              <a:xfrm>
                <a:off x="7998120" y="4091400"/>
                <a:ext cx="1143360" cy="180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sp>
            <p:nvSpPr>
              <p:cNvPr id="534" name="Rectangle 54"/>
              <p:cNvSpPr/>
              <p:nvPr/>
            </p:nvSpPr>
            <p:spPr>
              <a:xfrm>
                <a:off x="6629400" y="567000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a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5" name="Rectangle 55"/>
              <p:cNvSpPr/>
              <p:nvPr/>
            </p:nvSpPr>
            <p:spPr>
              <a:xfrm>
                <a:off x="7998120" y="567000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b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6" name="TextBox 56"/>
              <p:cNvSpPr/>
              <p:nvPr/>
            </p:nvSpPr>
            <p:spPr>
              <a:xfrm>
                <a:off x="7687440" y="6084360"/>
                <a:ext cx="38340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*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7" name="Rectangle 57"/>
              <p:cNvSpPr/>
              <p:nvPr/>
            </p:nvSpPr>
            <p:spPr>
              <a:xfrm>
                <a:off x="5029200" y="5670000"/>
                <a:ext cx="1142640" cy="1142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c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8" name="TextBox 58"/>
              <p:cNvSpPr/>
              <p:nvPr/>
            </p:nvSpPr>
            <p:spPr>
              <a:xfrm>
                <a:off x="6112080" y="5953680"/>
                <a:ext cx="586080" cy="5850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32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+=</a:t>
                </a:r>
                <a:endParaRPr b="0" lang="en-US" sz="3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9" name="Rectangle 59"/>
              <p:cNvSpPr/>
              <p:nvPr/>
            </p:nvSpPr>
            <p:spPr>
              <a:xfrm>
                <a:off x="6629400" y="6736680"/>
                <a:ext cx="75960" cy="7596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tIns="38160" bIns="3816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cxnSp>
            <p:nvCxnSpPr>
              <p:cNvPr id="540" name="Straight Connector 60"/>
              <p:cNvCxnSpPr/>
              <p:nvPr/>
            </p:nvCxnSpPr>
            <p:spPr>
              <a:xfrm>
                <a:off x="5011920" y="6774840"/>
                <a:ext cx="1143360" cy="180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cxnSp>
            <p:nvCxnSpPr>
              <p:cNvPr id="541" name="Straight Connector 61"/>
              <p:cNvCxnSpPr/>
              <p:nvPr/>
            </p:nvCxnSpPr>
            <p:spPr>
              <a:xfrm>
                <a:off x="7998120" y="6784560"/>
                <a:ext cx="1143360" cy="1800"/>
              </a:xfrm>
              <a:prstGeom prst="straightConnector1">
                <a:avLst/>
              </a:prstGeom>
              <a:ln w="57150">
                <a:solidFill>
                  <a:srgbClr val="000000">
                    <a:lumMod val="50000"/>
                    <a:lumOff val="50000"/>
                  </a:srgbClr>
                </a:solidFill>
                <a:round/>
              </a:ln>
            </p:spPr>
          </p:cxnSp>
          <p:sp>
            <p:nvSpPr>
              <p:cNvPr id="542" name="TextBox 62"/>
              <p:cNvSpPr/>
              <p:nvPr/>
            </p:nvSpPr>
            <p:spPr>
              <a:xfrm>
                <a:off x="6921000" y="2546280"/>
                <a:ext cx="552240" cy="4003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20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k=1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43" name="TextBox 63"/>
              <p:cNvSpPr/>
              <p:nvPr/>
            </p:nvSpPr>
            <p:spPr>
              <a:xfrm>
                <a:off x="4654800" y="3186000"/>
                <a:ext cx="46296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i=0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44" name="TextBox 64"/>
              <p:cNvSpPr/>
              <p:nvPr/>
            </p:nvSpPr>
            <p:spPr>
              <a:xfrm>
                <a:off x="4654800" y="4419720"/>
                <a:ext cx="46296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i=1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45" name="TextBox 65"/>
              <p:cNvSpPr/>
              <p:nvPr/>
            </p:nvSpPr>
            <p:spPr>
              <a:xfrm>
                <a:off x="4479840" y="6129360"/>
                <a:ext cx="65304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i=n-1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cxnSp>
          <p:nvCxnSpPr>
            <p:cNvPr id="546" name="Straight Connector 77"/>
            <p:cNvCxnSpPr/>
            <p:nvPr/>
          </p:nvCxnSpPr>
          <p:spPr>
            <a:xfrm>
              <a:off x="5870160" y="2874240"/>
              <a:ext cx="30492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  <p:cxnSp>
          <p:nvCxnSpPr>
            <p:cNvPr id="547" name="Straight Connector 78"/>
            <p:cNvCxnSpPr/>
            <p:nvPr/>
          </p:nvCxnSpPr>
          <p:spPr>
            <a:xfrm>
              <a:off x="8836200" y="2946240"/>
              <a:ext cx="30528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  <p:cxnSp>
          <p:nvCxnSpPr>
            <p:cNvPr id="548" name="Straight Connector 79"/>
            <p:cNvCxnSpPr/>
            <p:nvPr/>
          </p:nvCxnSpPr>
          <p:spPr>
            <a:xfrm>
              <a:off x="8839080" y="4091400"/>
              <a:ext cx="30528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  <p:cxnSp>
          <p:nvCxnSpPr>
            <p:cNvPr id="549" name="Straight Connector 80"/>
            <p:cNvCxnSpPr/>
            <p:nvPr/>
          </p:nvCxnSpPr>
          <p:spPr>
            <a:xfrm>
              <a:off x="5870160" y="4073760"/>
              <a:ext cx="30492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  <p:cxnSp>
          <p:nvCxnSpPr>
            <p:cNvPr id="550" name="Straight Connector 81"/>
            <p:cNvCxnSpPr/>
            <p:nvPr/>
          </p:nvCxnSpPr>
          <p:spPr>
            <a:xfrm>
              <a:off x="8836200" y="6783840"/>
              <a:ext cx="30528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  <p:cxnSp>
          <p:nvCxnSpPr>
            <p:cNvPr id="551" name="Straight Connector 82"/>
            <p:cNvCxnSpPr/>
            <p:nvPr/>
          </p:nvCxnSpPr>
          <p:spPr>
            <a:xfrm>
              <a:off x="5870160" y="6781680"/>
              <a:ext cx="304920" cy="360"/>
            </a:xfrm>
            <a:prstGeom prst="straightConnector1">
              <a:avLst/>
            </a:prstGeom>
            <a:ln w="57150">
              <a:solidFill>
                <a:srgbClr val="c00000"/>
              </a:solidFill>
              <a:round/>
            </a:ln>
          </p:spPr>
        </p:cxnSp>
      </p:grpSp>
      <p:sp>
        <p:nvSpPr>
          <p:cNvPr id="552" name="Content Placeholder 2"/>
          <p:cNvSpPr/>
          <p:nvPr/>
        </p:nvSpPr>
        <p:spPr>
          <a:xfrm>
            <a:off x="457200" y="1334520"/>
            <a:ext cx="8229240" cy="166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defTabSz="91440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Assume: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Matrix elements are doubles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 data block = 4 doubles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 size C &lt;&lt; 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5" dur="indefinite" restart="never" nodeType="tmRoot">
          <p:childTnLst>
            <p:seq>
              <p:cTn id="226" dur="indefinite" nodeType="mainSeq">
                <p:childTnLst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Blocked Matrix Multiplication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54" name="Rectangle 7"/>
          <p:cNvSpPr/>
          <p:nvPr/>
        </p:nvSpPr>
        <p:spPr>
          <a:xfrm>
            <a:off x="151200" y="1339920"/>
            <a:ext cx="8838720" cy="35373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 = (double *) calloc(sizeof(double), n*n);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990000"/>
                </a:solidFill>
                <a:effectLst/>
                <a:uFillTx/>
                <a:latin typeface="Courier New"/>
              </a:rPr>
              <a:t>/* Multiply n x n matrices a and b 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mmm(double* a, double* b, double* c, int n)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int i, j, k;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(i = 0; i &lt; n; i+=B)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(j = 0; j &lt; n; j+=B)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for (k = 0; k &lt; n; k+=B)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r>
              <a:rPr b="1" lang="en-US" sz="1600" strike="noStrike" u="none">
                <a:solidFill>
                  <a:srgbClr val="990000"/>
                </a:solidFill>
                <a:effectLst/>
                <a:uFillTx/>
                <a:latin typeface="Courier New"/>
              </a:rPr>
              <a:t>/* B x B mini matrix multiplications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    for (i1 = i; i1 &lt; i+B; i++)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        for (j1 = j; j1 &lt; j+B; j++)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            for (k1 = k; k1 &lt; k+B; k++)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        c[i1*n+j1] += a[i1*n + k1]*b[k1*n + j1];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5" name="Rectangle 4"/>
          <p:cNvSpPr/>
          <p:nvPr/>
        </p:nvSpPr>
        <p:spPr>
          <a:xfrm>
            <a:off x="2284560" y="5181480"/>
            <a:ext cx="1142640" cy="114264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6" name="Rectangle 5"/>
          <p:cNvSpPr/>
          <p:nvPr/>
        </p:nvSpPr>
        <p:spPr>
          <a:xfrm>
            <a:off x="3884760" y="5181480"/>
            <a:ext cx="1142640" cy="114264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7" name="TextBox 8"/>
          <p:cNvSpPr/>
          <p:nvPr/>
        </p:nvSpPr>
        <p:spPr>
          <a:xfrm>
            <a:off x="1981080" y="5852160"/>
            <a:ext cx="349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8" name="TextBox 9"/>
          <p:cNvSpPr/>
          <p:nvPr/>
        </p:nvSpPr>
        <p:spPr>
          <a:xfrm>
            <a:off x="4394160" y="4888440"/>
            <a:ext cx="351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j1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9" name="TextBox 11"/>
          <p:cNvSpPr/>
          <p:nvPr/>
        </p:nvSpPr>
        <p:spPr>
          <a:xfrm>
            <a:off x="3470040" y="5595840"/>
            <a:ext cx="38340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*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0" name="Rectangle 12"/>
          <p:cNvSpPr/>
          <p:nvPr/>
        </p:nvSpPr>
        <p:spPr>
          <a:xfrm>
            <a:off x="499680" y="5181480"/>
            <a:ext cx="1142640" cy="114264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1" name="TextBox 13"/>
          <p:cNvSpPr/>
          <p:nvPr/>
        </p:nvSpPr>
        <p:spPr>
          <a:xfrm>
            <a:off x="1676520" y="5486400"/>
            <a:ext cx="58608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+=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2" name="Rectangle 15"/>
          <p:cNvSpPr/>
          <p:nvPr/>
        </p:nvSpPr>
        <p:spPr>
          <a:xfrm>
            <a:off x="1143000" y="5969160"/>
            <a:ext cx="185760" cy="1857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63" name="Rectangle 18"/>
          <p:cNvSpPr/>
          <p:nvPr/>
        </p:nvSpPr>
        <p:spPr>
          <a:xfrm>
            <a:off x="2284560" y="5943600"/>
            <a:ext cx="1142640" cy="2282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64" name="Rectangle 19"/>
          <p:cNvSpPr/>
          <p:nvPr/>
        </p:nvSpPr>
        <p:spPr>
          <a:xfrm rot="5400000">
            <a:off x="3996720" y="5638680"/>
            <a:ext cx="1142640" cy="2282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cxnSp>
        <p:nvCxnSpPr>
          <p:cNvPr id="565" name="Straight Connector 22"/>
          <p:cNvCxnSpPr/>
          <p:nvPr/>
        </p:nvCxnSpPr>
        <p:spPr>
          <a:xfrm flipH="1">
            <a:off x="2961720" y="5934960"/>
            <a:ext cx="1800" cy="22896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cxnSp>
        <p:nvCxnSpPr>
          <p:cNvPr id="566" name="Straight Connector 23"/>
          <p:cNvCxnSpPr/>
          <p:nvPr/>
        </p:nvCxnSpPr>
        <p:spPr>
          <a:xfrm flipH="1">
            <a:off x="3198600" y="5934960"/>
            <a:ext cx="2160" cy="22896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cxnSp>
        <p:nvCxnSpPr>
          <p:cNvPr id="567" name="Straight Connector 24"/>
          <p:cNvCxnSpPr/>
          <p:nvPr/>
        </p:nvCxnSpPr>
        <p:spPr>
          <a:xfrm flipH="1">
            <a:off x="2497320" y="5934960"/>
            <a:ext cx="2160" cy="22896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cxnSp>
        <p:nvCxnSpPr>
          <p:cNvPr id="568" name="Straight Connector 25"/>
          <p:cNvCxnSpPr/>
          <p:nvPr/>
        </p:nvCxnSpPr>
        <p:spPr>
          <a:xfrm flipH="1">
            <a:off x="2725920" y="5934960"/>
            <a:ext cx="2160" cy="22896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grpSp>
        <p:nvGrpSpPr>
          <p:cNvPr id="569" name="Group 30"/>
          <p:cNvGrpSpPr/>
          <p:nvPr/>
        </p:nvGrpSpPr>
        <p:grpSpPr>
          <a:xfrm>
            <a:off x="4444920" y="5410080"/>
            <a:ext cx="228600" cy="702720"/>
            <a:chOff x="4444920" y="5410080"/>
            <a:chExt cx="228600" cy="702720"/>
          </a:xfrm>
        </p:grpSpPr>
        <p:cxnSp>
          <p:nvCxnSpPr>
            <p:cNvPr id="570" name="Straight Connector 26"/>
            <p:cNvCxnSpPr/>
            <p:nvPr/>
          </p:nvCxnSpPr>
          <p:spPr>
            <a:xfrm flipH="1" flipV="1">
              <a:off x="4444920" y="5874120"/>
              <a:ext cx="228960" cy="1800"/>
            </a:xfrm>
            <a:prstGeom prst="straightConnector1">
              <a:avLst/>
            </a:prstGeom>
            <a:ln w="25400">
              <a:solidFill>
                <a:srgbClr val="ffffff"/>
              </a:solidFill>
              <a:round/>
            </a:ln>
          </p:spPr>
        </p:cxnSp>
        <p:cxnSp>
          <p:nvCxnSpPr>
            <p:cNvPr id="571" name="Straight Connector 27"/>
            <p:cNvCxnSpPr/>
            <p:nvPr/>
          </p:nvCxnSpPr>
          <p:spPr>
            <a:xfrm flipH="1" flipV="1">
              <a:off x="4444920" y="6111000"/>
              <a:ext cx="228960" cy="2160"/>
            </a:xfrm>
            <a:prstGeom prst="straightConnector1">
              <a:avLst/>
            </a:prstGeom>
            <a:ln w="25400">
              <a:solidFill>
                <a:srgbClr val="ffffff"/>
              </a:solidFill>
              <a:round/>
            </a:ln>
          </p:spPr>
        </p:cxnSp>
        <p:cxnSp>
          <p:nvCxnSpPr>
            <p:cNvPr id="572" name="Straight Connector 28"/>
            <p:cNvCxnSpPr/>
            <p:nvPr/>
          </p:nvCxnSpPr>
          <p:spPr>
            <a:xfrm flipH="1" flipV="1">
              <a:off x="4444920" y="5410080"/>
              <a:ext cx="228960" cy="1800"/>
            </a:xfrm>
            <a:prstGeom prst="straightConnector1">
              <a:avLst/>
            </a:prstGeom>
            <a:ln w="25400">
              <a:solidFill>
                <a:srgbClr val="ffffff"/>
              </a:solidFill>
              <a:round/>
            </a:ln>
          </p:spPr>
        </p:cxnSp>
        <p:cxnSp>
          <p:nvCxnSpPr>
            <p:cNvPr id="573" name="Straight Connector 29"/>
            <p:cNvCxnSpPr/>
            <p:nvPr/>
          </p:nvCxnSpPr>
          <p:spPr>
            <a:xfrm flipH="1" flipV="1">
              <a:off x="4444920" y="5638680"/>
              <a:ext cx="228960" cy="1800"/>
            </a:xfrm>
            <a:prstGeom prst="straightConnector1">
              <a:avLst/>
            </a:prstGeom>
            <a:ln w="25400">
              <a:solidFill>
                <a:srgbClr val="ffffff"/>
              </a:solidFill>
              <a:round/>
            </a:ln>
          </p:spPr>
        </p:cxnSp>
      </p:grpSp>
      <p:sp>
        <p:nvSpPr>
          <p:cNvPr id="574" name="TextBox 31"/>
          <p:cNvSpPr/>
          <p:nvPr/>
        </p:nvSpPr>
        <p:spPr>
          <a:xfrm>
            <a:off x="3756960" y="6488640"/>
            <a:ext cx="1573920" cy="3697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Block size B x 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575" name="Straight Arrow Connector 33"/>
          <p:cNvCxnSpPr>
            <a:stCxn id="574" idx="0"/>
            <a:endCxn id="564" idx="3"/>
          </p:cNvCxnSpPr>
          <p:nvPr/>
        </p:nvCxnSpPr>
        <p:spPr>
          <a:xfrm flipV="1">
            <a:off x="4543920" y="6324120"/>
            <a:ext cx="24480" cy="164880"/>
          </a:xfrm>
          <a:prstGeom prst="straightConnector1">
            <a:avLst/>
          </a:prstGeom>
          <a:ln w="25400">
            <a:solidFill>
              <a:srgbClr val="000000"/>
            </a:solidFill>
            <a:round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Cache Miss Analysis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7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Assume: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 data block = 4 doubles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 size C &lt;&lt; n (much smaller than n)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Three blocks       fit into cache: 3B</a:t>
            </a:r>
            <a:r>
              <a:rPr b="0" lang="en-US" sz="20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2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&lt; C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First (block) iteration: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2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elements in each block, so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B</a:t>
            </a:r>
            <a:r>
              <a:rPr b="0" lang="en-US" sz="20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2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/4 misses for each block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n/B blocks in each row/col, so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  2 * n/B * B</a:t>
            </a:r>
            <a:r>
              <a:rPr b="0" lang="en-US" sz="20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2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/4 = nB/2 misses      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 in first iteration(omitting matrix c)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Total misses: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nB/2 * (n/B)</a:t>
            </a:r>
            <a:r>
              <a:rPr b="0" lang="en-US" sz="20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2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= n</a:t>
            </a:r>
            <a:r>
              <a:rPr b="0" lang="en-US" sz="20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3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/(2B)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78" name="Rectangle 54"/>
          <p:cNvSpPr/>
          <p:nvPr/>
        </p:nvSpPr>
        <p:spPr>
          <a:xfrm>
            <a:off x="6204600" y="3733920"/>
            <a:ext cx="1142640" cy="114264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Courier New"/>
            </a:endParaRPr>
          </a:p>
        </p:txBody>
      </p:sp>
      <p:sp>
        <p:nvSpPr>
          <p:cNvPr id="579" name="Rectangle 55"/>
          <p:cNvSpPr/>
          <p:nvPr/>
        </p:nvSpPr>
        <p:spPr>
          <a:xfrm>
            <a:off x="7804800" y="3733920"/>
            <a:ext cx="1142640" cy="114264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Courier New"/>
            </a:endParaRPr>
          </a:p>
        </p:txBody>
      </p:sp>
      <p:sp>
        <p:nvSpPr>
          <p:cNvPr id="580" name="TextBox 56"/>
          <p:cNvSpPr/>
          <p:nvPr/>
        </p:nvSpPr>
        <p:spPr>
          <a:xfrm>
            <a:off x="7390080" y="4147920"/>
            <a:ext cx="38340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*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1" name="Rectangle 57"/>
          <p:cNvSpPr/>
          <p:nvPr/>
        </p:nvSpPr>
        <p:spPr>
          <a:xfrm>
            <a:off x="4419720" y="3733920"/>
            <a:ext cx="1142640" cy="114264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Courier New"/>
            </a:endParaRPr>
          </a:p>
        </p:txBody>
      </p:sp>
      <p:sp>
        <p:nvSpPr>
          <p:cNvPr id="582" name="TextBox 58"/>
          <p:cNvSpPr/>
          <p:nvPr/>
        </p:nvSpPr>
        <p:spPr>
          <a:xfrm>
            <a:off x="5685840" y="4038480"/>
            <a:ext cx="38340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=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3" name="Rectangle 59"/>
          <p:cNvSpPr/>
          <p:nvPr/>
        </p:nvSpPr>
        <p:spPr>
          <a:xfrm>
            <a:off x="4419720" y="3733920"/>
            <a:ext cx="185760" cy="1857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84" name="Rectangle 60"/>
          <p:cNvSpPr/>
          <p:nvPr/>
        </p:nvSpPr>
        <p:spPr>
          <a:xfrm>
            <a:off x="6204600" y="3731760"/>
            <a:ext cx="1142640" cy="2282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85" name="Rectangle 61"/>
          <p:cNvSpPr/>
          <p:nvPr/>
        </p:nvSpPr>
        <p:spPr>
          <a:xfrm rot="5400000">
            <a:off x="7315560" y="4191120"/>
            <a:ext cx="1142640" cy="2282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cxnSp>
        <p:nvCxnSpPr>
          <p:cNvPr id="586" name="Straight Connector 62"/>
          <p:cNvCxnSpPr/>
          <p:nvPr/>
        </p:nvCxnSpPr>
        <p:spPr>
          <a:xfrm flipH="1">
            <a:off x="6881760" y="3723120"/>
            <a:ext cx="1800" cy="22896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cxnSp>
        <p:nvCxnSpPr>
          <p:cNvPr id="587" name="Straight Connector 63"/>
          <p:cNvCxnSpPr/>
          <p:nvPr/>
        </p:nvCxnSpPr>
        <p:spPr>
          <a:xfrm flipH="1">
            <a:off x="7118640" y="3723120"/>
            <a:ext cx="2160" cy="22896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cxnSp>
        <p:nvCxnSpPr>
          <p:cNvPr id="588" name="Straight Connector 64"/>
          <p:cNvCxnSpPr/>
          <p:nvPr/>
        </p:nvCxnSpPr>
        <p:spPr>
          <a:xfrm flipH="1">
            <a:off x="6417720" y="3723120"/>
            <a:ext cx="1800" cy="22896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cxnSp>
        <p:nvCxnSpPr>
          <p:cNvPr id="589" name="Straight Connector 65"/>
          <p:cNvCxnSpPr/>
          <p:nvPr/>
        </p:nvCxnSpPr>
        <p:spPr>
          <a:xfrm flipH="1">
            <a:off x="6646320" y="3723120"/>
            <a:ext cx="1800" cy="22896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grpSp>
        <p:nvGrpSpPr>
          <p:cNvPr id="590" name="Group 30"/>
          <p:cNvGrpSpPr/>
          <p:nvPr/>
        </p:nvGrpSpPr>
        <p:grpSpPr>
          <a:xfrm>
            <a:off x="7772400" y="3962160"/>
            <a:ext cx="228600" cy="702720"/>
            <a:chOff x="7772400" y="3962160"/>
            <a:chExt cx="228600" cy="702720"/>
          </a:xfrm>
        </p:grpSpPr>
        <p:cxnSp>
          <p:nvCxnSpPr>
            <p:cNvPr id="591" name="Straight Connector 67"/>
            <p:cNvCxnSpPr/>
            <p:nvPr/>
          </p:nvCxnSpPr>
          <p:spPr>
            <a:xfrm flipH="1" flipV="1">
              <a:off x="7772400" y="4426200"/>
              <a:ext cx="228960" cy="2160"/>
            </a:xfrm>
            <a:prstGeom prst="straightConnector1">
              <a:avLst/>
            </a:prstGeom>
            <a:ln w="25400">
              <a:solidFill>
                <a:srgbClr val="ffffff"/>
              </a:solidFill>
              <a:round/>
            </a:ln>
          </p:spPr>
        </p:cxnSp>
        <p:cxnSp>
          <p:nvCxnSpPr>
            <p:cNvPr id="592" name="Straight Connector 68"/>
            <p:cNvCxnSpPr/>
            <p:nvPr/>
          </p:nvCxnSpPr>
          <p:spPr>
            <a:xfrm flipH="1" flipV="1">
              <a:off x="7772400" y="4663440"/>
              <a:ext cx="228960" cy="1800"/>
            </a:xfrm>
            <a:prstGeom prst="straightConnector1">
              <a:avLst/>
            </a:prstGeom>
            <a:ln w="25400">
              <a:solidFill>
                <a:srgbClr val="ffffff"/>
              </a:solidFill>
              <a:round/>
            </a:ln>
          </p:spPr>
        </p:cxnSp>
        <p:cxnSp>
          <p:nvCxnSpPr>
            <p:cNvPr id="593" name="Straight Connector 69"/>
            <p:cNvCxnSpPr/>
            <p:nvPr/>
          </p:nvCxnSpPr>
          <p:spPr>
            <a:xfrm flipH="1" flipV="1">
              <a:off x="7772400" y="3962160"/>
              <a:ext cx="228960" cy="2160"/>
            </a:xfrm>
            <a:prstGeom prst="straightConnector1">
              <a:avLst/>
            </a:prstGeom>
            <a:ln w="25400">
              <a:solidFill>
                <a:srgbClr val="ffffff"/>
              </a:solidFill>
              <a:round/>
            </a:ln>
          </p:spPr>
        </p:cxnSp>
        <p:cxnSp>
          <p:nvCxnSpPr>
            <p:cNvPr id="594" name="Straight Connector 70"/>
            <p:cNvCxnSpPr/>
            <p:nvPr/>
          </p:nvCxnSpPr>
          <p:spPr>
            <a:xfrm flipH="1" flipV="1">
              <a:off x="7772400" y="4190760"/>
              <a:ext cx="228960" cy="2160"/>
            </a:xfrm>
            <a:prstGeom prst="straightConnector1">
              <a:avLst/>
            </a:prstGeom>
            <a:ln w="25400">
              <a:solidFill>
                <a:srgbClr val="ffffff"/>
              </a:solidFill>
              <a:round/>
            </a:ln>
          </p:spPr>
        </p:cxnSp>
      </p:grpSp>
      <p:sp>
        <p:nvSpPr>
          <p:cNvPr id="595" name="TextBox 71"/>
          <p:cNvSpPr/>
          <p:nvPr/>
        </p:nvSpPr>
        <p:spPr>
          <a:xfrm>
            <a:off x="7363800" y="5252400"/>
            <a:ext cx="1573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</a:rPr>
              <a:t>Block size B x 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596" name="Straight Arrow Connector 72"/>
          <p:cNvCxnSpPr/>
          <p:nvPr/>
        </p:nvCxnSpPr>
        <p:spPr>
          <a:xfrm flipH="1" flipV="1">
            <a:off x="7848360" y="4871520"/>
            <a:ext cx="3600" cy="381240"/>
          </a:xfrm>
          <a:prstGeom prst="straightConnector1">
            <a:avLst/>
          </a:prstGeom>
          <a:ln w="25400">
            <a:solidFill>
              <a:srgbClr val="000000"/>
            </a:solidFill>
            <a:round/>
            <a:tailEnd len="med" type="arrow" w="med"/>
          </a:ln>
        </p:spPr>
      </p:cxnSp>
      <p:sp>
        <p:nvSpPr>
          <p:cNvPr id="597" name="AutoShape 16"/>
          <p:cNvSpPr/>
          <p:nvPr/>
        </p:nvSpPr>
        <p:spPr>
          <a:xfrm flipV="1" rot="5400000">
            <a:off x="6705720" y="2960640"/>
            <a:ext cx="228240" cy="114264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98" name="TextBox 74"/>
          <p:cNvSpPr/>
          <p:nvPr/>
        </p:nvSpPr>
        <p:spPr>
          <a:xfrm>
            <a:off x="6206040" y="3048120"/>
            <a:ext cx="1146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n/B 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9" name="Rectangle 49"/>
          <p:cNvSpPr/>
          <p:nvPr/>
        </p:nvSpPr>
        <p:spPr>
          <a:xfrm>
            <a:off x="2590920" y="2861640"/>
            <a:ext cx="185760" cy="1857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00" name="Rectangle 5"/>
          <p:cNvSpPr/>
          <p:nvPr/>
        </p:nvSpPr>
        <p:spPr>
          <a:xfrm>
            <a:off x="7773120" y="3745080"/>
            <a:ext cx="226800" cy="226440"/>
          </a:xfrm>
          <a:prstGeom prst="rect">
            <a:avLst/>
          </a:prstGeom>
          <a:solidFill>
            <a:srgbClr val="c00000"/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01" name="Rectangle 6"/>
          <p:cNvSpPr/>
          <p:nvPr/>
        </p:nvSpPr>
        <p:spPr>
          <a:xfrm>
            <a:off x="6195960" y="3731760"/>
            <a:ext cx="226800" cy="226440"/>
          </a:xfrm>
          <a:prstGeom prst="rect">
            <a:avLst/>
          </a:prstGeom>
          <a:solidFill>
            <a:srgbClr val="c00000"/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02" name="Rectangle 7"/>
          <p:cNvSpPr/>
          <p:nvPr/>
        </p:nvSpPr>
        <p:spPr>
          <a:xfrm>
            <a:off x="4399200" y="3733560"/>
            <a:ext cx="226800" cy="226440"/>
          </a:xfrm>
          <a:prstGeom prst="rect">
            <a:avLst/>
          </a:prstGeom>
          <a:solidFill>
            <a:srgbClr val="c00000"/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3" dur="indefinite" restart="never" nodeType="tmRoot">
          <p:childTnLst>
            <p:seq>
              <p:cTn id="244" dur="indefinite" nodeType="mainSeq">
                <p:childTnLst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Blocking Summary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0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 blocking: n</a:t>
            </a:r>
            <a:r>
              <a:rPr b="0" lang="en-US" sz="24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3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/ 2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Blocking: n</a:t>
            </a:r>
            <a:r>
              <a:rPr b="0" lang="en-US" sz="24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3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/ (2B)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Suggest largest possible block size B, but limit 3B</a:t>
            </a:r>
            <a:r>
              <a:rPr b="0" lang="en-US" sz="24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2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&lt; C!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Reason for dramatic difference: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Matrix multiplication has inherent temporal locality: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Input data: 3n</a:t>
            </a:r>
            <a:r>
              <a:rPr b="0" lang="en-US" sz="18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2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computation 2n</a:t>
            </a:r>
            <a:r>
              <a:rPr b="0" lang="en-US" sz="1800" strike="noStrike" u="none" baseline="30000">
                <a:solidFill>
                  <a:schemeClr val="dk1"/>
                </a:solidFill>
                <a:effectLst/>
                <a:uFillTx/>
                <a:latin typeface="Arial"/>
              </a:rPr>
              <a:t>3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Every array elements used O(n) times!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But program has to be written properly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3" dur="indefinite" restart="never" nodeType="tmRoot">
          <p:childTnLst>
            <p:seq>
              <p:cTn id="264" dur="indefinite" nodeType="mainSeq">
                <p:childTnLst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 reality check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0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6864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This analysis only holds on some machines!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Intel Core i7 does aggressive pre-fetching for one-stride programs, so blocking doesn't actually improve performance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But on a Pentium III Xeon: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607" name="Picture 4" descr=""/>
          <p:cNvPicPr/>
          <p:nvPr/>
        </p:nvPicPr>
        <p:blipFill>
          <a:blip r:embed="rId1"/>
          <a:srcRect l="0" t="0" r="25396" b="0"/>
          <a:stretch/>
        </p:blipFill>
        <p:spPr>
          <a:xfrm>
            <a:off x="4343400" y="3581280"/>
            <a:ext cx="4343040" cy="325296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608" name="Picture 5" descr=""/>
          <p:cNvPicPr/>
          <p:nvPr/>
        </p:nvPicPr>
        <p:blipFill>
          <a:blip r:embed="rId2"/>
          <a:srcRect l="74489" t="14785" r="0" b="28402"/>
          <a:stretch/>
        </p:blipFill>
        <p:spPr>
          <a:xfrm>
            <a:off x="2650680" y="4114800"/>
            <a:ext cx="1469160" cy="18284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1" dur="indefinite" restart="never" nodeType="tmRoot">
          <p:childTnLst>
            <p:seq>
              <p:cTn id="282" dur="indefinite" nodeType="mainSeq">
                <p:childTnLst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How to measure cache misses?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lnSpcReduction="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 Linux: perf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 Mac: Xcode performance tools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 Intel: vTune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 AMD: uprof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These tools measure 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cpu performance counters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special hardware that counts certain events.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$ perf stat -e cache-misses -e cache-references -e branch-misses -e branches -e cycles -e instructions  -e cpu-clock -e page-faults  ./my-cool-program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perf output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1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Performance counter stats for './my-cool-program':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     43,889      cache-misses:u                   #    6.50% of all cache refs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    675,625      cache-references:u               #   27.369 M/sec            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     37,929      branch-misses:u                  #    0.13% of all branches  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 28,745,372      branches:u                       #    1.164 G/sec            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 47,120,755      cycles:u                         #    1.909 GHz              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154,681,677      instructions:u                   #    3.28  insn per cycle   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      24.69 msec cpu-clock:u                      #    0.956 CPUs utilized    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      4,481      page-faults:u                    #  181.519 K/sec            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0.025829991 seconds time elapsed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0.015007000 seconds user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monospace"/>
              </a:rPr>
              <a:t>       0.011045000 seconds sys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monospac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And that's the end of Part 1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614" name="Content Placeholder 6" descr=""/>
          <p:cNvPicPr/>
          <p:nvPr/>
        </p:nvPicPr>
        <p:blipFill>
          <a:blip r:embed="rId1"/>
          <a:srcRect l="0" t="44358" r="3471" b="10564"/>
          <a:stretch/>
        </p:blipFill>
        <p:spPr>
          <a:xfrm>
            <a:off x="0" y="1523880"/>
            <a:ext cx="9143640" cy="2437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615" name="Picture 10" descr=""/>
          <p:cNvPicPr/>
          <p:nvPr/>
        </p:nvPicPr>
        <p:blipFill>
          <a:blip r:embed="rId2"/>
          <a:stretch/>
        </p:blipFill>
        <p:spPr>
          <a:xfrm>
            <a:off x="3249000" y="4403160"/>
            <a:ext cx="2645640" cy="2088720"/>
          </a:xfrm>
          <a:prstGeom prst="rect">
            <a:avLst/>
          </a:prstGeom>
          <a:noFill/>
          <a:ln w="0">
            <a:noFill/>
          </a:ln>
        </p:spPr>
      </p:pic>
      <p:graphicFrame>
        <p:nvGraphicFramePr>
          <p:cNvPr id="616" name="Chart 11"/>
          <p:cNvGraphicFramePr/>
          <p:nvPr/>
        </p:nvGraphicFramePr>
        <p:xfrm>
          <a:off x="5933520" y="4044240"/>
          <a:ext cx="3210120" cy="281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17" name="Group 16"/>
          <p:cNvGrpSpPr/>
          <p:nvPr/>
        </p:nvGrpSpPr>
        <p:grpSpPr>
          <a:xfrm>
            <a:off x="590040" y="4077000"/>
            <a:ext cx="2031120" cy="2741400"/>
            <a:chOff x="590040" y="4077000"/>
            <a:chExt cx="2031120" cy="2741400"/>
          </a:xfrm>
        </p:grpSpPr>
        <p:pic>
          <p:nvPicPr>
            <p:cNvPr id="618" name="Content Placeholder 7" descr=""/>
            <p:cNvPicPr/>
            <p:nvPr/>
          </p:nvPicPr>
          <p:blipFill>
            <a:blip r:embed="rId4"/>
            <a:srcRect l="0" t="0" r="50000" b="0"/>
            <a:stretch/>
          </p:blipFill>
          <p:spPr>
            <a:xfrm>
              <a:off x="590040" y="4077000"/>
              <a:ext cx="2031120" cy="1337760"/>
            </a:xfrm>
            <a:prstGeom prst="rect">
              <a:avLst/>
            </a:prstGeom>
            <a:noFill/>
            <a:ln w="0">
              <a:noFill/>
            </a:ln>
          </p:spPr>
        </p:pic>
        <p:pic>
          <p:nvPicPr>
            <p:cNvPr id="619" name="Content Placeholder 7" descr=""/>
            <p:cNvPicPr/>
            <p:nvPr/>
          </p:nvPicPr>
          <p:blipFill>
            <a:blip r:embed="rId5"/>
            <a:srcRect l="50945" t="0" r="0" b="0"/>
            <a:stretch/>
          </p:blipFill>
          <p:spPr>
            <a:xfrm>
              <a:off x="590040" y="5480640"/>
              <a:ext cx="1992960" cy="1337760"/>
            </a:xfrm>
            <a:prstGeom prst="rect">
              <a:avLst/>
            </a:prstGeom>
            <a:noFill/>
            <a:ln w="0">
              <a:noFill/>
            </a:ln>
          </p:spPr>
        </p:pic>
      </p:grpSp>
      <p:pic>
        <p:nvPicPr>
          <p:cNvPr id="620" name="Content Placeholder 8" descr=""/>
          <p:cNvPicPr/>
          <p:nvPr/>
        </p:nvPicPr>
        <p:blipFill>
          <a:blip r:embed="rId6"/>
          <a:srcRect l="18748" t="0" r="18748" b="0"/>
          <a:stretch/>
        </p:blipFill>
        <p:spPr>
          <a:xfrm>
            <a:off x="6460200" y="4419720"/>
            <a:ext cx="2157120" cy="2157120"/>
          </a:xfrm>
          <a:prstGeom prst="rect">
            <a:avLst/>
          </a:prstGeom>
          <a:noFill/>
          <a:ln w="0">
            <a:noFill/>
          </a:ln>
          <a:effectLst>
            <a:outerShdw algn="tl" blurRad="291960" dir="2700000" dist="139498" rotWithShape="0">
              <a:srgbClr val="333333">
                <a:alpha val="65000"/>
              </a:srgbClr>
            </a:outerShdw>
          </a:effectLst>
        </p:spPr>
      </p:pic>
      <p:pic>
        <p:nvPicPr>
          <p:cNvPr id="621" name="Picture 9" descr=""/>
          <p:cNvPicPr/>
          <p:nvPr/>
        </p:nvPicPr>
        <p:blipFill>
          <a:blip r:embed="rId7"/>
          <a:stretch/>
        </p:blipFill>
        <p:spPr>
          <a:xfrm>
            <a:off x="3493440" y="4419720"/>
            <a:ext cx="2157120" cy="2157120"/>
          </a:xfrm>
          <a:prstGeom prst="rect">
            <a:avLst/>
          </a:prstGeom>
          <a:noFill/>
          <a:ln w="0">
            <a:noFill/>
          </a:ln>
          <a:effectLst>
            <a:outerShdw algn="tl" blurRad="291960" dir="2700000" dist="139498" rotWithShape="0">
              <a:srgbClr val="333333">
                <a:alpha val="65000"/>
              </a:srgbClr>
            </a:outerShdw>
          </a:effectLst>
        </p:spPr>
      </p:pic>
      <p:pic>
        <p:nvPicPr>
          <p:cNvPr id="622" name="Picture 14" descr=""/>
          <p:cNvPicPr/>
          <p:nvPr/>
        </p:nvPicPr>
        <p:blipFill>
          <a:blip r:embed="rId8"/>
          <a:stretch/>
        </p:blipFill>
        <p:spPr>
          <a:xfrm>
            <a:off x="526680" y="4419720"/>
            <a:ext cx="2158560" cy="2158560"/>
          </a:xfrm>
          <a:prstGeom prst="rect">
            <a:avLst/>
          </a:prstGeom>
          <a:noFill/>
          <a:ln w="0">
            <a:noFill/>
          </a:ln>
          <a:effectLst>
            <a:outerShdw algn="tl" blurRad="291960" dir="2700000" dist="139498" rotWithShape="0">
              <a:srgbClr val="333333">
                <a:alpha val="6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5" dur="indefinite" restart="never" nodeType="tmRoot">
          <p:childTnLst>
            <p:seq>
              <p:cTn id="296" dur="indefinite" nodeType="mainSeq">
                <p:childTnLst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Principle of Locality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4" name="Content Placeholder 2"/>
          <p:cNvSpPr/>
          <p:nvPr/>
        </p:nvSpPr>
        <p:spPr>
          <a:xfrm>
            <a:off x="457200" y="1447920"/>
            <a:ext cx="8229240" cy="49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GB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Programs tend to use data and instructions with addresses near or equal to those they have used recently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Arial"/>
              <a:buChar char="•"/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r>
              <a:rPr b="1" lang="en-GB" sz="2600" strike="noStrike" u="none">
                <a:solidFill>
                  <a:schemeClr val="accent1"/>
                </a:solidFill>
                <a:effectLst/>
                <a:uFillTx/>
                <a:latin typeface="Calibri"/>
              </a:rPr>
              <a:t>Temporal locality:  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4864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Arial"/>
              <a:buChar char="•"/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r>
              <a:rPr b="0" lang="en-GB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Recently referenced items are likely </a:t>
            </a:r>
            <a:br>
              <a:rPr sz="2300"/>
            </a:br>
            <a:r>
              <a:rPr b="0" lang="en-GB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to be referenced again in the near future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Arial"/>
              <a:buChar char="•"/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r>
              <a:rPr b="1" lang="en-GB" sz="2600" strike="noStrike" u="none">
                <a:solidFill>
                  <a:schemeClr val="accent1"/>
                </a:solidFill>
                <a:effectLst/>
                <a:uFillTx/>
                <a:latin typeface="Calibri"/>
              </a:rPr>
              <a:t>Spatial locality:  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4864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Arial"/>
              <a:buChar char="•"/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r>
              <a:rPr b="0" lang="en-GB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Items with nearby addresses tend </a:t>
            </a:r>
            <a:br>
              <a:rPr sz="2300"/>
            </a:br>
            <a:r>
              <a:rPr b="0" lang="en-GB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to be referenced close together in time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5" name="Rectangle 4"/>
          <p:cNvSpPr/>
          <p:nvPr/>
        </p:nvSpPr>
        <p:spPr>
          <a:xfrm>
            <a:off x="6095880" y="3124080"/>
            <a:ext cx="19047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56" name="Rectangle 5"/>
          <p:cNvSpPr/>
          <p:nvPr/>
        </p:nvSpPr>
        <p:spPr>
          <a:xfrm>
            <a:off x="6489720" y="3124080"/>
            <a:ext cx="380520" cy="304560"/>
          </a:xfrm>
          <a:prstGeom prst="rect">
            <a:avLst/>
          </a:prstGeom>
          <a:solidFill>
            <a:srgbClr val="ff9999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57" name="Freeform 6"/>
          <p:cNvSpPr/>
          <p:nvPr/>
        </p:nvSpPr>
        <p:spPr>
          <a:xfrm>
            <a:off x="6319080" y="2614320"/>
            <a:ext cx="627480" cy="433080"/>
          </a:xfrm>
          <a:custGeom>
            <a:avLst/>
            <a:gdLst>
              <a:gd name="textAreaLeft" fmla="*/ 0 w 627480"/>
              <a:gd name="textAreaRight" fmla="*/ 627840 w 627480"/>
              <a:gd name="textAreaTop" fmla="*/ 0 h 433080"/>
              <a:gd name="textAreaBottom" fmla="*/ 433440 h 433080"/>
            </a:gdLst>
            <a:ahLst/>
            <a:rect l="textAreaLeft" t="textAreaTop" r="textAreaRight" b="textAreaBottom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8" name="Rectangle 7"/>
          <p:cNvSpPr/>
          <p:nvPr/>
        </p:nvSpPr>
        <p:spPr>
          <a:xfrm>
            <a:off x="6102360" y="4617000"/>
            <a:ext cx="19047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59" name="Rectangle 8"/>
          <p:cNvSpPr/>
          <p:nvPr/>
        </p:nvSpPr>
        <p:spPr>
          <a:xfrm>
            <a:off x="6495840" y="4617000"/>
            <a:ext cx="380520" cy="304560"/>
          </a:xfrm>
          <a:prstGeom prst="rect">
            <a:avLst/>
          </a:prstGeom>
          <a:solidFill>
            <a:srgbClr val="ff9999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60" name="Rectangle 9"/>
          <p:cNvSpPr/>
          <p:nvPr/>
        </p:nvSpPr>
        <p:spPr>
          <a:xfrm>
            <a:off x="6870600" y="4617000"/>
            <a:ext cx="380520" cy="304560"/>
          </a:xfrm>
          <a:prstGeom prst="rect">
            <a:avLst/>
          </a:prstGeom>
          <a:solidFill>
            <a:srgbClr val="ff9999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61" name="Freeform 10"/>
          <p:cNvSpPr/>
          <p:nvPr/>
        </p:nvSpPr>
        <p:spPr>
          <a:xfrm>
            <a:off x="6416640" y="4186440"/>
            <a:ext cx="840960" cy="359280"/>
          </a:xfrm>
          <a:custGeom>
            <a:avLst/>
            <a:gdLst>
              <a:gd name="textAreaLeft" fmla="*/ 0 w 840960"/>
              <a:gd name="textAreaRight" fmla="*/ 841320 w 840960"/>
              <a:gd name="textAreaTop" fmla="*/ 0 h 359280"/>
              <a:gd name="textAreaBottom" fmla="*/ 359640 h 359280"/>
            </a:gdLst>
            <a:ahLst/>
            <a:rect l="textAreaLeft" t="textAreaTop" r="textAreaRight" b="textAreaBottom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An Example Cache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163" name="Straight Connector 3"/>
          <p:cNvCxnSpPr/>
          <p:nvPr/>
        </p:nvCxnSpPr>
        <p:spPr>
          <a:xfrm>
            <a:off x="761760" y="5017320"/>
            <a:ext cx="6599520" cy="17640"/>
          </a:xfrm>
          <a:prstGeom prst="straightConnector1">
            <a:avLst/>
          </a:prstGeom>
          <a:ln cap="rnd" w="76200">
            <a:solidFill>
              <a:srgbClr val="000000"/>
            </a:solidFill>
            <a:prstDash val="sysDot"/>
            <a:round/>
          </a:ln>
        </p:spPr>
      </p:cxnSp>
      <p:sp>
        <p:nvSpPr>
          <p:cNvPr id="164" name="TextBox 4"/>
          <p:cNvSpPr/>
          <p:nvPr/>
        </p:nvSpPr>
        <p:spPr>
          <a:xfrm>
            <a:off x="380880" y="1371600"/>
            <a:ext cx="321372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 = 2: Two lines per set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Assume: cache block size 8 bytes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5" name="Rectangle 9"/>
          <p:cNvSpPr/>
          <p:nvPr/>
        </p:nvSpPr>
        <p:spPr>
          <a:xfrm>
            <a:off x="457200" y="2731680"/>
            <a:ext cx="7086240" cy="6123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66" name="Rectangle 10"/>
          <p:cNvSpPr/>
          <p:nvPr/>
        </p:nvSpPr>
        <p:spPr>
          <a:xfrm>
            <a:off x="606600" y="2807640"/>
            <a:ext cx="3321720" cy="46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67" name="Rectangle 11"/>
          <p:cNvSpPr/>
          <p:nvPr/>
        </p:nvSpPr>
        <p:spPr>
          <a:xfrm>
            <a:off x="1900080" y="29062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8" name="Rectangle 12"/>
          <p:cNvSpPr/>
          <p:nvPr/>
        </p:nvSpPr>
        <p:spPr>
          <a:xfrm>
            <a:off x="2135160" y="29062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9" name="Rectangle 13"/>
          <p:cNvSpPr/>
          <p:nvPr/>
        </p:nvSpPr>
        <p:spPr>
          <a:xfrm>
            <a:off x="2360520" y="29062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0" name="Rectangle 14"/>
          <p:cNvSpPr/>
          <p:nvPr/>
        </p:nvSpPr>
        <p:spPr>
          <a:xfrm>
            <a:off x="3587760" y="29062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1" name="Rectangle 15"/>
          <p:cNvSpPr/>
          <p:nvPr/>
        </p:nvSpPr>
        <p:spPr>
          <a:xfrm>
            <a:off x="1120680" y="2906280"/>
            <a:ext cx="619560" cy="2628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2" name="Rectangle 16"/>
          <p:cNvSpPr/>
          <p:nvPr/>
        </p:nvSpPr>
        <p:spPr>
          <a:xfrm>
            <a:off x="716040" y="29062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3" name="Rectangle 17"/>
          <p:cNvSpPr/>
          <p:nvPr/>
        </p:nvSpPr>
        <p:spPr>
          <a:xfrm>
            <a:off x="2596320" y="29062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4" name="Rectangle 18"/>
          <p:cNvSpPr/>
          <p:nvPr/>
        </p:nvSpPr>
        <p:spPr>
          <a:xfrm>
            <a:off x="3336480" y="29062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5" name="Rectangle 19"/>
          <p:cNvSpPr/>
          <p:nvPr/>
        </p:nvSpPr>
        <p:spPr>
          <a:xfrm>
            <a:off x="3084480" y="29062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6" name="Rectangle 20"/>
          <p:cNvSpPr/>
          <p:nvPr/>
        </p:nvSpPr>
        <p:spPr>
          <a:xfrm>
            <a:off x="2832480" y="29062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7" name="Rectangle 21"/>
          <p:cNvSpPr/>
          <p:nvPr/>
        </p:nvSpPr>
        <p:spPr>
          <a:xfrm>
            <a:off x="4080960" y="2810880"/>
            <a:ext cx="3321720" cy="46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78" name="Rectangle 22"/>
          <p:cNvSpPr/>
          <p:nvPr/>
        </p:nvSpPr>
        <p:spPr>
          <a:xfrm>
            <a:off x="5374080" y="29095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9" name="Rectangle 23"/>
          <p:cNvSpPr/>
          <p:nvPr/>
        </p:nvSpPr>
        <p:spPr>
          <a:xfrm>
            <a:off x="5609520" y="29095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Rectangle 24"/>
          <p:cNvSpPr/>
          <p:nvPr/>
        </p:nvSpPr>
        <p:spPr>
          <a:xfrm>
            <a:off x="5834520" y="29095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1" name="Rectangle 25"/>
          <p:cNvSpPr/>
          <p:nvPr/>
        </p:nvSpPr>
        <p:spPr>
          <a:xfrm>
            <a:off x="7062120" y="29095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2" name="Rectangle 26"/>
          <p:cNvSpPr/>
          <p:nvPr/>
        </p:nvSpPr>
        <p:spPr>
          <a:xfrm>
            <a:off x="4595040" y="2909520"/>
            <a:ext cx="619560" cy="2628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3" name="Rectangle 27"/>
          <p:cNvSpPr/>
          <p:nvPr/>
        </p:nvSpPr>
        <p:spPr>
          <a:xfrm>
            <a:off x="4190400" y="29095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4" name="Rectangle 28"/>
          <p:cNvSpPr/>
          <p:nvPr/>
        </p:nvSpPr>
        <p:spPr>
          <a:xfrm>
            <a:off x="6070680" y="29095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5" name="Rectangle 29"/>
          <p:cNvSpPr/>
          <p:nvPr/>
        </p:nvSpPr>
        <p:spPr>
          <a:xfrm>
            <a:off x="6810840" y="29095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6" name="Rectangle 30"/>
          <p:cNvSpPr/>
          <p:nvPr/>
        </p:nvSpPr>
        <p:spPr>
          <a:xfrm>
            <a:off x="6558840" y="29095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7" name="Rectangle 31"/>
          <p:cNvSpPr/>
          <p:nvPr/>
        </p:nvSpPr>
        <p:spPr>
          <a:xfrm>
            <a:off x="6306840" y="29095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8" name="Rectangle 32"/>
          <p:cNvSpPr/>
          <p:nvPr/>
        </p:nvSpPr>
        <p:spPr>
          <a:xfrm>
            <a:off x="457200" y="3417480"/>
            <a:ext cx="7086240" cy="6123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89" name="Rectangle 33"/>
          <p:cNvSpPr/>
          <p:nvPr/>
        </p:nvSpPr>
        <p:spPr>
          <a:xfrm>
            <a:off x="606600" y="3493440"/>
            <a:ext cx="3321720" cy="46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90" name="Rectangle 34"/>
          <p:cNvSpPr/>
          <p:nvPr/>
        </p:nvSpPr>
        <p:spPr>
          <a:xfrm>
            <a:off x="1900080" y="35920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1" name="Rectangle 35"/>
          <p:cNvSpPr/>
          <p:nvPr/>
        </p:nvSpPr>
        <p:spPr>
          <a:xfrm>
            <a:off x="2135160" y="35920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2" name="Rectangle 36"/>
          <p:cNvSpPr/>
          <p:nvPr/>
        </p:nvSpPr>
        <p:spPr>
          <a:xfrm>
            <a:off x="2360520" y="35920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3" name="Rectangle 37"/>
          <p:cNvSpPr/>
          <p:nvPr/>
        </p:nvSpPr>
        <p:spPr>
          <a:xfrm>
            <a:off x="3587760" y="35920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4" name="Rectangle 38"/>
          <p:cNvSpPr/>
          <p:nvPr/>
        </p:nvSpPr>
        <p:spPr>
          <a:xfrm>
            <a:off x="1120680" y="3592080"/>
            <a:ext cx="619560" cy="2628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5" name="Rectangle 39"/>
          <p:cNvSpPr/>
          <p:nvPr/>
        </p:nvSpPr>
        <p:spPr>
          <a:xfrm>
            <a:off x="716040" y="35920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6" name="Rectangle 40"/>
          <p:cNvSpPr/>
          <p:nvPr/>
        </p:nvSpPr>
        <p:spPr>
          <a:xfrm>
            <a:off x="2596320" y="35920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7" name="Rectangle 41"/>
          <p:cNvSpPr/>
          <p:nvPr/>
        </p:nvSpPr>
        <p:spPr>
          <a:xfrm>
            <a:off x="3336480" y="35920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8" name="Rectangle 42"/>
          <p:cNvSpPr/>
          <p:nvPr/>
        </p:nvSpPr>
        <p:spPr>
          <a:xfrm>
            <a:off x="3084480" y="35920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9" name="Rectangle 43"/>
          <p:cNvSpPr/>
          <p:nvPr/>
        </p:nvSpPr>
        <p:spPr>
          <a:xfrm>
            <a:off x="2832480" y="35920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0" name="Rectangle 44"/>
          <p:cNvSpPr/>
          <p:nvPr/>
        </p:nvSpPr>
        <p:spPr>
          <a:xfrm>
            <a:off x="4080960" y="3496680"/>
            <a:ext cx="3321720" cy="46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01" name="Rectangle 45"/>
          <p:cNvSpPr/>
          <p:nvPr/>
        </p:nvSpPr>
        <p:spPr>
          <a:xfrm>
            <a:off x="5374080" y="35953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2" name="Rectangle 46"/>
          <p:cNvSpPr/>
          <p:nvPr/>
        </p:nvSpPr>
        <p:spPr>
          <a:xfrm>
            <a:off x="5609520" y="35953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3" name="Rectangle 47"/>
          <p:cNvSpPr/>
          <p:nvPr/>
        </p:nvSpPr>
        <p:spPr>
          <a:xfrm>
            <a:off x="5834520" y="35953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4" name="Rectangle 48"/>
          <p:cNvSpPr/>
          <p:nvPr/>
        </p:nvSpPr>
        <p:spPr>
          <a:xfrm>
            <a:off x="7062120" y="35953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5" name="Rectangle 49"/>
          <p:cNvSpPr/>
          <p:nvPr/>
        </p:nvSpPr>
        <p:spPr>
          <a:xfrm>
            <a:off x="4595040" y="3595320"/>
            <a:ext cx="619560" cy="2628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6" name="Rectangle 50"/>
          <p:cNvSpPr/>
          <p:nvPr/>
        </p:nvSpPr>
        <p:spPr>
          <a:xfrm>
            <a:off x="4190400" y="35953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7" name="Rectangle 51"/>
          <p:cNvSpPr/>
          <p:nvPr/>
        </p:nvSpPr>
        <p:spPr>
          <a:xfrm>
            <a:off x="6070680" y="35953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Rectangle 52"/>
          <p:cNvSpPr/>
          <p:nvPr/>
        </p:nvSpPr>
        <p:spPr>
          <a:xfrm>
            <a:off x="6810840" y="35953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9" name="Rectangle 53"/>
          <p:cNvSpPr/>
          <p:nvPr/>
        </p:nvSpPr>
        <p:spPr>
          <a:xfrm>
            <a:off x="6558840" y="35953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0" name="Rectangle 54"/>
          <p:cNvSpPr/>
          <p:nvPr/>
        </p:nvSpPr>
        <p:spPr>
          <a:xfrm>
            <a:off x="6306840" y="35953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1" name="Rectangle 55"/>
          <p:cNvSpPr/>
          <p:nvPr/>
        </p:nvSpPr>
        <p:spPr>
          <a:xfrm>
            <a:off x="457200" y="4103280"/>
            <a:ext cx="7086240" cy="6123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12" name="Rectangle 56"/>
          <p:cNvSpPr/>
          <p:nvPr/>
        </p:nvSpPr>
        <p:spPr>
          <a:xfrm>
            <a:off x="606600" y="4179240"/>
            <a:ext cx="3321720" cy="46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13" name="Rectangle 57"/>
          <p:cNvSpPr/>
          <p:nvPr/>
        </p:nvSpPr>
        <p:spPr>
          <a:xfrm>
            <a:off x="1900080" y="42778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4" name="Rectangle 58"/>
          <p:cNvSpPr/>
          <p:nvPr/>
        </p:nvSpPr>
        <p:spPr>
          <a:xfrm>
            <a:off x="2135160" y="42778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5" name="Rectangle 59"/>
          <p:cNvSpPr/>
          <p:nvPr/>
        </p:nvSpPr>
        <p:spPr>
          <a:xfrm>
            <a:off x="2360520" y="42778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6" name="Rectangle 60"/>
          <p:cNvSpPr/>
          <p:nvPr/>
        </p:nvSpPr>
        <p:spPr>
          <a:xfrm>
            <a:off x="3587760" y="42778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7" name="Rectangle 61"/>
          <p:cNvSpPr/>
          <p:nvPr/>
        </p:nvSpPr>
        <p:spPr>
          <a:xfrm>
            <a:off x="1120680" y="4277880"/>
            <a:ext cx="619560" cy="2628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8" name="Rectangle 62"/>
          <p:cNvSpPr/>
          <p:nvPr/>
        </p:nvSpPr>
        <p:spPr>
          <a:xfrm>
            <a:off x="716040" y="42778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9" name="Rectangle 63"/>
          <p:cNvSpPr/>
          <p:nvPr/>
        </p:nvSpPr>
        <p:spPr>
          <a:xfrm>
            <a:off x="2596320" y="427788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0" name="Rectangle 64"/>
          <p:cNvSpPr/>
          <p:nvPr/>
        </p:nvSpPr>
        <p:spPr>
          <a:xfrm>
            <a:off x="3336480" y="42778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1" name="Rectangle 65"/>
          <p:cNvSpPr/>
          <p:nvPr/>
        </p:nvSpPr>
        <p:spPr>
          <a:xfrm>
            <a:off x="3084480" y="42778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2" name="Rectangle 66"/>
          <p:cNvSpPr/>
          <p:nvPr/>
        </p:nvSpPr>
        <p:spPr>
          <a:xfrm>
            <a:off x="2832480" y="427788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3" name="Rectangle 67"/>
          <p:cNvSpPr/>
          <p:nvPr/>
        </p:nvSpPr>
        <p:spPr>
          <a:xfrm>
            <a:off x="4080960" y="4182480"/>
            <a:ext cx="3321720" cy="46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24" name="Rectangle 68"/>
          <p:cNvSpPr/>
          <p:nvPr/>
        </p:nvSpPr>
        <p:spPr>
          <a:xfrm>
            <a:off x="5374080" y="42811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5" name="Rectangle 69"/>
          <p:cNvSpPr/>
          <p:nvPr/>
        </p:nvSpPr>
        <p:spPr>
          <a:xfrm>
            <a:off x="5609520" y="42811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6" name="Rectangle 70"/>
          <p:cNvSpPr/>
          <p:nvPr/>
        </p:nvSpPr>
        <p:spPr>
          <a:xfrm>
            <a:off x="5834520" y="42811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7" name="Rectangle 71"/>
          <p:cNvSpPr/>
          <p:nvPr/>
        </p:nvSpPr>
        <p:spPr>
          <a:xfrm>
            <a:off x="7062120" y="42811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8" name="Rectangle 72"/>
          <p:cNvSpPr/>
          <p:nvPr/>
        </p:nvSpPr>
        <p:spPr>
          <a:xfrm>
            <a:off x="4595040" y="4281120"/>
            <a:ext cx="619560" cy="2628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9" name="Rectangle 73"/>
          <p:cNvSpPr/>
          <p:nvPr/>
        </p:nvSpPr>
        <p:spPr>
          <a:xfrm>
            <a:off x="4190400" y="42811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0" name="Rectangle 74"/>
          <p:cNvSpPr/>
          <p:nvPr/>
        </p:nvSpPr>
        <p:spPr>
          <a:xfrm>
            <a:off x="6070680" y="428112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1" name="Rectangle 75"/>
          <p:cNvSpPr/>
          <p:nvPr/>
        </p:nvSpPr>
        <p:spPr>
          <a:xfrm>
            <a:off x="6810840" y="42811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2" name="Rectangle 76"/>
          <p:cNvSpPr/>
          <p:nvPr/>
        </p:nvSpPr>
        <p:spPr>
          <a:xfrm>
            <a:off x="6558840" y="42811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3" name="Rectangle 77"/>
          <p:cNvSpPr/>
          <p:nvPr/>
        </p:nvSpPr>
        <p:spPr>
          <a:xfrm>
            <a:off x="6306840" y="428112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4" name="Rectangle 78"/>
          <p:cNvSpPr/>
          <p:nvPr/>
        </p:nvSpPr>
        <p:spPr>
          <a:xfrm>
            <a:off x="457200" y="5319000"/>
            <a:ext cx="7086240" cy="6123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35" name="Rectangle 79"/>
          <p:cNvSpPr/>
          <p:nvPr/>
        </p:nvSpPr>
        <p:spPr>
          <a:xfrm>
            <a:off x="606600" y="5395320"/>
            <a:ext cx="3321720" cy="46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36" name="Rectangle 80"/>
          <p:cNvSpPr/>
          <p:nvPr/>
        </p:nvSpPr>
        <p:spPr>
          <a:xfrm>
            <a:off x="1900080" y="549396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7" name="Rectangle 81"/>
          <p:cNvSpPr/>
          <p:nvPr/>
        </p:nvSpPr>
        <p:spPr>
          <a:xfrm>
            <a:off x="2135160" y="549396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8" name="Rectangle 82"/>
          <p:cNvSpPr/>
          <p:nvPr/>
        </p:nvSpPr>
        <p:spPr>
          <a:xfrm>
            <a:off x="2360520" y="549396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9" name="Rectangle 83"/>
          <p:cNvSpPr/>
          <p:nvPr/>
        </p:nvSpPr>
        <p:spPr>
          <a:xfrm>
            <a:off x="3587760" y="549396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0" name="Rectangle 84"/>
          <p:cNvSpPr/>
          <p:nvPr/>
        </p:nvSpPr>
        <p:spPr>
          <a:xfrm>
            <a:off x="1120680" y="5493960"/>
            <a:ext cx="619560" cy="2628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1" name="Rectangle 85"/>
          <p:cNvSpPr/>
          <p:nvPr/>
        </p:nvSpPr>
        <p:spPr>
          <a:xfrm>
            <a:off x="716040" y="549396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2" name="Rectangle 86"/>
          <p:cNvSpPr/>
          <p:nvPr/>
        </p:nvSpPr>
        <p:spPr>
          <a:xfrm>
            <a:off x="2596320" y="549396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3" name="Rectangle 87"/>
          <p:cNvSpPr/>
          <p:nvPr/>
        </p:nvSpPr>
        <p:spPr>
          <a:xfrm>
            <a:off x="3336480" y="549396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4" name="Rectangle 88"/>
          <p:cNvSpPr/>
          <p:nvPr/>
        </p:nvSpPr>
        <p:spPr>
          <a:xfrm>
            <a:off x="3084480" y="549396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5" name="Rectangle 89"/>
          <p:cNvSpPr/>
          <p:nvPr/>
        </p:nvSpPr>
        <p:spPr>
          <a:xfrm>
            <a:off x="2832480" y="549396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6" name="Rectangle 90"/>
          <p:cNvSpPr/>
          <p:nvPr/>
        </p:nvSpPr>
        <p:spPr>
          <a:xfrm>
            <a:off x="4080960" y="5398560"/>
            <a:ext cx="3321720" cy="46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47" name="Rectangle 91"/>
          <p:cNvSpPr/>
          <p:nvPr/>
        </p:nvSpPr>
        <p:spPr>
          <a:xfrm>
            <a:off x="5374080" y="549720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8" name="Rectangle 92"/>
          <p:cNvSpPr/>
          <p:nvPr/>
        </p:nvSpPr>
        <p:spPr>
          <a:xfrm>
            <a:off x="5609520" y="549720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9" name="Rectangle 93"/>
          <p:cNvSpPr/>
          <p:nvPr/>
        </p:nvSpPr>
        <p:spPr>
          <a:xfrm>
            <a:off x="5834520" y="549720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0" name="Rectangle 94"/>
          <p:cNvSpPr/>
          <p:nvPr/>
        </p:nvSpPr>
        <p:spPr>
          <a:xfrm>
            <a:off x="7062120" y="549720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1" name="Rectangle 95"/>
          <p:cNvSpPr/>
          <p:nvPr/>
        </p:nvSpPr>
        <p:spPr>
          <a:xfrm>
            <a:off x="4595040" y="5497200"/>
            <a:ext cx="619560" cy="26280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2" name="Rectangle 96"/>
          <p:cNvSpPr/>
          <p:nvPr/>
        </p:nvSpPr>
        <p:spPr>
          <a:xfrm>
            <a:off x="4190400" y="549720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3" name="Rectangle 97"/>
          <p:cNvSpPr/>
          <p:nvPr/>
        </p:nvSpPr>
        <p:spPr>
          <a:xfrm>
            <a:off x="6070680" y="5497200"/>
            <a:ext cx="23508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4" name="Rectangle 98"/>
          <p:cNvSpPr/>
          <p:nvPr/>
        </p:nvSpPr>
        <p:spPr>
          <a:xfrm>
            <a:off x="6810840" y="549720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5" name="Rectangle 99"/>
          <p:cNvSpPr/>
          <p:nvPr/>
        </p:nvSpPr>
        <p:spPr>
          <a:xfrm>
            <a:off x="6558840" y="549720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6" name="Rectangle 100"/>
          <p:cNvSpPr/>
          <p:nvPr/>
        </p:nvSpPr>
        <p:spPr>
          <a:xfrm>
            <a:off x="6306840" y="5497200"/>
            <a:ext cx="252360" cy="26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257" name="Shape 182"/>
          <p:cNvCxnSpPr>
            <a:endCxn id="165" idx="3"/>
          </p:cNvCxnSpPr>
          <p:nvPr/>
        </p:nvCxnSpPr>
        <p:spPr>
          <a:xfrm>
            <a:off x="7315920" y="2386800"/>
            <a:ext cx="227880" cy="651240"/>
          </a:xfrm>
          <a:prstGeom prst="bentConnector3">
            <a:avLst>
              <a:gd name="adj1" fmla="val 100000"/>
            </a:avLst>
          </a:prstGeom>
          <a:ln w="25400">
            <a:solidFill>
              <a:srgbClr val="000000"/>
            </a:solidFill>
            <a:round/>
          </a:ln>
        </p:spPr>
      </p:cxnSp>
      <p:cxnSp>
        <p:nvCxnSpPr>
          <p:cNvPr id="258" name="Shape 182"/>
          <p:cNvCxnSpPr>
            <a:endCxn id="187" idx="2"/>
          </p:cNvCxnSpPr>
          <p:nvPr/>
        </p:nvCxnSpPr>
        <p:spPr>
          <a:xfrm rot="5400000">
            <a:off x="6825960" y="1971360"/>
            <a:ext cx="808200" cy="1594440"/>
          </a:xfrm>
          <a:prstGeom prst="bentConnector3">
            <a:avLst>
              <a:gd name="adj1" fmla="val 100000"/>
            </a:avLst>
          </a:prstGeom>
          <a:ln w="25400">
            <a:solidFill>
              <a:srgbClr val="000000"/>
            </a:solidFill>
            <a:round/>
          </a:ln>
        </p:spPr>
      </p:cxnSp>
      <p:sp>
        <p:nvSpPr>
          <p:cNvPr id="259" name="TextBox 103"/>
          <p:cNvSpPr/>
          <p:nvPr/>
        </p:nvSpPr>
        <p:spPr>
          <a:xfrm>
            <a:off x="4646520" y="2060640"/>
            <a:ext cx="1688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Address of data: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60" name="Group 106"/>
          <p:cNvGrpSpPr/>
          <p:nvPr/>
        </p:nvGrpSpPr>
        <p:grpSpPr>
          <a:xfrm>
            <a:off x="6398640" y="2097360"/>
            <a:ext cx="1922760" cy="285840"/>
            <a:chOff x="6398640" y="2097360"/>
            <a:chExt cx="1922760" cy="285840"/>
          </a:xfrm>
        </p:grpSpPr>
        <p:sp>
          <p:nvSpPr>
            <p:cNvPr id="261" name="Rectangle 107"/>
            <p:cNvSpPr/>
            <p:nvPr/>
          </p:nvSpPr>
          <p:spPr>
            <a:xfrm>
              <a:off x="6398640" y="2097360"/>
              <a:ext cx="459720" cy="285480"/>
            </a:xfrm>
            <a:prstGeom prst="rect">
              <a:avLst/>
            </a:prstGeom>
            <a:solidFill>
              <a:srgbClr val="8b58d2"/>
            </a:solidFill>
            <a:ln>
              <a:solidFill>
                <a:srgbClr val="66419b"/>
              </a:solidFill>
              <a:round/>
              <a:tailEnd len="med" type="triangle" w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rgbClr val="000000"/>
                  </a:solidFill>
                  <a:effectLst/>
                  <a:uFillTx/>
                  <a:latin typeface="Calibri"/>
                </a:rPr>
                <a:t>tag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2" name="Rectangle 109"/>
            <p:cNvSpPr/>
            <p:nvPr/>
          </p:nvSpPr>
          <p:spPr>
            <a:xfrm>
              <a:off x="7575120" y="2098440"/>
              <a:ext cx="746280" cy="284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offset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3" name="Rectangle 110"/>
            <p:cNvSpPr/>
            <p:nvPr/>
          </p:nvSpPr>
          <p:spPr>
            <a:xfrm>
              <a:off x="6836040" y="2097360"/>
              <a:ext cx="746280" cy="285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index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64" name="Rectangle 111"/>
          <p:cNvSpPr/>
          <p:nvPr/>
        </p:nvSpPr>
        <p:spPr>
          <a:xfrm>
            <a:off x="6398640" y="2097360"/>
            <a:ext cx="1923120" cy="28548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65" name="Group 112"/>
          <p:cNvGrpSpPr/>
          <p:nvPr/>
        </p:nvGrpSpPr>
        <p:grpSpPr>
          <a:xfrm>
            <a:off x="6394680" y="319320"/>
            <a:ext cx="1644480" cy="1778040"/>
            <a:chOff x="6394680" y="319320"/>
            <a:chExt cx="1644480" cy="1778040"/>
          </a:xfrm>
        </p:grpSpPr>
        <p:sp>
          <p:nvSpPr>
            <p:cNvPr id="266" name="TextBox 113"/>
            <p:cNvSpPr/>
            <p:nvPr/>
          </p:nvSpPr>
          <p:spPr>
            <a:xfrm rot="18812400">
              <a:off x="6217560" y="985680"/>
              <a:ext cx="19980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the rest of the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267" name="Straight Arrow Connector 114"/>
            <p:cNvCxnSpPr/>
            <p:nvPr/>
          </p:nvCxnSpPr>
          <p:spPr>
            <a:xfrm>
              <a:off x="6628680" y="1931400"/>
              <a:ext cx="360" cy="1663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268" name="Group 115"/>
          <p:cNvGrpSpPr/>
          <p:nvPr/>
        </p:nvGrpSpPr>
        <p:grpSpPr>
          <a:xfrm>
            <a:off x="6920640" y="273600"/>
            <a:ext cx="1689840" cy="1823760"/>
            <a:chOff x="6920640" y="273600"/>
            <a:chExt cx="1689840" cy="1823760"/>
          </a:xfrm>
        </p:grpSpPr>
        <p:sp>
          <p:nvSpPr>
            <p:cNvPr id="269" name="TextBox 116"/>
            <p:cNvSpPr/>
            <p:nvPr/>
          </p:nvSpPr>
          <p:spPr>
            <a:xfrm rot="18812400">
              <a:off x="6733440" y="964080"/>
              <a:ext cx="2064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log(# sets)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270" name="Straight Arrow Connector 117"/>
            <p:cNvCxnSpPr>
              <a:endCxn id="263" idx="0"/>
            </p:cNvCxnSpPr>
            <p:nvPr/>
          </p:nvCxnSpPr>
          <p:spPr>
            <a:xfrm flipH="1">
              <a:off x="7209000" y="1927440"/>
              <a:ext cx="720" cy="17028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271" name="Group 118"/>
          <p:cNvGrpSpPr/>
          <p:nvPr/>
        </p:nvGrpSpPr>
        <p:grpSpPr>
          <a:xfrm>
            <a:off x="7601040" y="236160"/>
            <a:ext cx="1688040" cy="1862280"/>
            <a:chOff x="7601040" y="236160"/>
            <a:chExt cx="1688040" cy="1862280"/>
          </a:xfrm>
        </p:grpSpPr>
        <p:sp>
          <p:nvSpPr>
            <p:cNvPr id="272" name="TextBox 119"/>
            <p:cNvSpPr/>
            <p:nvPr/>
          </p:nvSpPr>
          <p:spPr>
            <a:xfrm rot="18812400">
              <a:off x="7414200" y="925560"/>
              <a:ext cx="20613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log(block size)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273" name="Straight Arrow Connector 120"/>
            <p:cNvCxnSpPr>
              <a:endCxn id="262" idx="0"/>
            </p:cNvCxnSpPr>
            <p:nvPr/>
          </p:nvCxnSpPr>
          <p:spPr>
            <a:xfrm>
              <a:off x="7915680" y="1906200"/>
              <a:ext cx="32760" cy="19260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Typical Intel Core i7 Hierarchy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5" name="Rectangle 425"/>
          <p:cNvSpPr/>
          <p:nvPr/>
        </p:nvSpPr>
        <p:spPr>
          <a:xfrm>
            <a:off x="228600" y="1676520"/>
            <a:ext cx="6171840" cy="388584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76" name="Rectangle 404"/>
          <p:cNvSpPr/>
          <p:nvPr/>
        </p:nvSpPr>
        <p:spPr>
          <a:xfrm>
            <a:off x="380880" y="1981080"/>
            <a:ext cx="2122200" cy="243792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77" name="Rectangle 413"/>
          <p:cNvSpPr/>
          <p:nvPr/>
        </p:nvSpPr>
        <p:spPr>
          <a:xfrm>
            <a:off x="4114800" y="1981080"/>
            <a:ext cx="2122200" cy="243792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78" name="Rectangle 396"/>
          <p:cNvSpPr/>
          <p:nvPr/>
        </p:nvSpPr>
        <p:spPr>
          <a:xfrm>
            <a:off x="546120" y="2133720"/>
            <a:ext cx="977400" cy="30456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9" name="Rectangle 397"/>
          <p:cNvSpPr/>
          <p:nvPr/>
        </p:nvSpPr>
        <p:spPr>
          <a:xfrm>
            <a:off x="533520" y="2781360"/>
            <a:ext cx="914040" cy="57132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d-cache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0" name="Rectangle 399"/>
          <p:cNvSpPr/>
          <p:nvPr/>
        </p:nvSpPr>
        <p:spPr>
          <a:xfrm>
            <a:off x="1509120" y="2781360"/>
            <a:ext cx="928800" cy="57132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i-cache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1" name="Rectangle 400"/>
          <p:cNvSpPr/>
          <p:nvPr/>
        </p:nvSpPr>
        <p:spPr>
          <a:xfrm>
            <a:off x="609480" y="3695760"/>
            <a:ext cx="1709280" cy="57132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L2 unified 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2" name="Line 401"/>
          <p:cNvSpPr/>
          <p:nvPr/>
        </p:nvSpPr>
        <p:spPr>
          <a:xfrm>
            <a:off x="1066680" y="24382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3" name="Line 402"/>
          <p:cNvSpPr/>
          <p:nvPr/>
        </p:nvSpPr>
        <p:spPr>
          <a:xfrm>
            <a:off x="1066680" y="33526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4" name="Line 403"/>
          <p:cNvSpPr/>
          <p:nvPr/>
        </p:nvSpPr>
        <p:spPr>
          <a:xfrm>
            <a:off x="1904760" y="33526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5" name="Text Box 405"/>
          <p:cNvSpPr/>
          <p:nvPr/>
        </p:nvSpPr>
        <p:spPr>
          <a:xfrm>
            <a:off x="304920" y="1676520"/>
            <a:ext cx="866160" cy="3697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Core 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6" name="Rectangle 406"/>
          <p:cNvSpPr/>
          <p:nvPr/>
        </p:nvSpPr>
        <p:spPr>
          <a:xfrm>
            <a:off x="4280040" y="2133720"/>
            <a:ext cx="977400" cy="30456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7" name="Rectangle 407"/>
          <p:cNvSpPr/>
          <p:nvPr/>
        </p:nvSpPr>
        <p:spPr>
          <a:xfrm>
            <a:off x="4267080" y="2781360"/>
            <a:ext cx="914040" cy="57132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d-cache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8" name="Rectangle 408"/>
          <p:cNvSpPr/>
          <p:nvPr/>
        </p:nvSpPr>
        <p:spPr>
          <a:xfrm>
            <a:off x="5243040" y="2781360"/>
            <a:ext cx="928800" cy="57132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i-cache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9" name="Rectangle 409"/>
          <p:cNvSpPr/>
          <p:nvPr/>
        </p:nvSpPr>
        <p:spPr>
          <a:xfrm>
            <a:off x="4343400" y="3695760"/>
            <a:ext cx="1709280" cy="57132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L2 unified 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0" name="Line 410"/>
          <p:cNvSpPr/>
          <p:nvPr/>
        </p:nvSpPr>
        <p:spPr>
          <a:xfrm>
            <a:off x="4800600" y="24382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1" name="Line 411"/>
          <p:cNvSpPr/>
          <p:nvPr/>
        </p:nvSpPr>
        <p:spPr>
          <a:xfrm>
            <a:off x="4800600" y="33526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2" name="Line 412"/>
          <p:cNvSpPr/>
          <p:nvPr/>
        </p:nvSpPr>
        <p:spPr>
          <a:xfrm>
            <a:off x="5638680" y="3352680"/>
            <a:ext cx="360" cy="3427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3" name="Text Box 414"/>
          <p:cNvSpPr/>
          <p:nvPr/>
        </p:nvSpPr>
        <p:spPr>
          <a:xfrm>
            <a:off x="4038480" y="1676520"/>
            <a:ext cx="866160" cy="3697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Core 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4" name="Text Box 415"/>
          <p:cNvSpPr/>
          <p:nvPr/>
        </p:nvSpPr>
        <p:spPr>
          <a:xfrm>
            <a:off x="2971800" y="2983320"/>
            <a:ext cx="723600" cy="646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3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5" name="Line 417"/>
          <p:cNvSpPr/>
          <p:nvPr/>
        </p:nvSpPr>
        <p:spPr>
          <a:xfrm>
            <a:off x="1447560" y="4267080"/>
            <a:ext cx="360" cy="5335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6" name="Line 418"/>
          <p:cNvSpPr/>
          <p:nvPr/>
        </p:nvSpPr>
        <p:spPr>
          <a:xfrm>
            <a:off x="5181480" y="4267080"/>
            <a:ext cx="360" cy="53352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7" name="Rectangle 419"/>
          <p:cNvSpPr/>
          <p:nvPr/>
        </p:nvSpPr>
        <p:spPr>
          <a:xfrm>
            <a:off x="1098720" y="4800600"/>
            <a:ext cx="4387320" cy="57132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L3 unified 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(shared by all cores)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8" name="Rectangle 420"/>
          <p:cNvSpPr/>
          <p:nvPr/>
        </p:nvSpPr>
        <p:spPr>
          <a:xfrm>
            <a:off x="285840" y="5803920"/>
            <a:ext cx="6171840" cy="57132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Main memory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9" name="Line 421"/>
          <p:cNvSpPr/>
          <p:nvPr/>
        </p:nvSpPr>
        <p:spPr>
          <a:xfrm>
            <a:off x="3371760" y="5371920"/>
            <a:ext cx="360" cy="41904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0" name="Text Box 426"/>
          <p:cNvSpPr/>
          <p:nvPr/>
        </p:nvSpPr>
        <p:spPr>
          <a:xfrm>
            <a:off x="152280" y="1295280"/>
            <a:ext cx="2136960" cy="3697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Processor package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1" name="TextBox 29"/>
          <p:cNvSpPr/>
          <p:nvPr/>
        </p:nvSpPr>
        <p:spPr>
          <a:xfrm>
            <a:off x="6553080" y="1676520"/>
            <a:ext cx="2514240" cy="397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 i-cache and d-cache: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32 KB,  8-way,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Access: 4 cycles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L2 unified cache: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256 KB, 8-way,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Access: 10 cycles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L3 unified cache: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8 MB, 16-way,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Access: 40-75 cycles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Block size: 64 bytes for all caches.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Cache Performance Metrics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 Rate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Fraction of memory references not found in cache (misses / accesses)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Typically 3-10% for L1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can be quite small (e.g., &lt; 1%) for L2, depending on size, etc.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 Time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Time to deliver a line in the cache to the processor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includes time to determine whether the line is in the cache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Typically 4 clock cycles for L1, 10 clock cycles for L2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 Penalty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Additional time required because of a miss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typically 50-200 cycles for main memory (Trend: increasing!)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 Performance with Caching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Read throughput (aka read bandwidth):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Number of bytes read from memory per second (MB/s)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Memory mountain: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Measured read throughput as a function of spatial and temporal locality.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Compact way to characterize memory system performance.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>
                <p:childTnLst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 Mountain Test Function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7" name="Text Box 3"/>
          <p:cNvSpPr/>
          <p:nvPr/>
        </p:nvSpPr>
        <p:spPr>
          <a:xfrm>
            <a:off x="2705040" y="1379520"/>
            <a:ext cx="6318000" cy="54788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long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data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[MAXELEMS];  </a:t>
            </a:r>
            <a:r>
              <a:rPr b="0" lang="en-US" sz="1400" strike="noStrike" u="none">
                <a:solidFill>
                  <a:srgbClr val="cb2418"/>
                </a:solidFill>
                <a:effectLst/>
                <a:uFillTx/>
                <a:latin typeface="Menlo-Regular"/>
              </a:rPr>
              <a:t>/* Global array to traverse */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9d0003"/>
                </a:solidFill>
                <a:effectLst/>
                <a:uFillTx/>
                <a:latin typeface="Menlo-Regular"/>
              </a:rPr>
              <a:t>/* test - Iterate over first "elems" elements of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9d0003"/>
                </a:solidFill>
                <a:effectLst/>
                <a:uFillTx/>
                <a:latin typeface="Menlo-Regular"/>
              </a:rPr>
              <a:t> *        array “data” with stride of "stride", using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9d0003"/>
                </a:solidFill>
                <a:effectLst/>
                <a:uFillTx/>
                <a:latin typeface="Menlo-Regular"/>
              </a:rPr>
              <a:t> *        using 4x4 loop unrolling.                                                           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9d0003"/>
                </a:solidFill>
                <a:effectLst/>
                <a:uFillTx/>
                <a:latin typeface="Menlo-Regular"/>
              </a:rPr>
              <a:t> */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int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400" strike="noStrike" u="none">
                <a:solidFill>
                  <a:srgbClr val="4a00ff"/>
                </a:solidFill>
                <a:effectLst/>
                <a:uFillTx/>
                <a:latin typeface="Menlo-Regular"/>
              </a:rPr>
              <a:t>test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(</a:t>
            </a:r>
            <a:r>
              <a:rPr b="0" lang="en-US" sz="14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int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elems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, </a:t>
            </a:r>
            <a:r>
              <a:rPr b="0" lang="en-US" sz="14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int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stride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4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long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i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,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sx2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=stride*2,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sx3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=stride*3,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sx4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=stride*4;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4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long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acc0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= 0,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acc1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= 0,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acc2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= 0,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acc3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= 0;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4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long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length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= elems, </a:t>
            </a:r>
            <a:r>
              <a:rPr b="0" lang="en-US" sz="14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limit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= length - sx4;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400" strike="noStrike" u="none">
                <a:solidFill>
                  <a:srgbClr val="cb2418"/>
                </a:solidFill>
                <a:effectLst/>
                <a:uFillTx/>
                <a:latin typeface="Menlo-Regular"/>
              </a:rPr>
              <a:t>/* Combine 4 elements at a time */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4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for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(i = 0; i &lt; limit; i += sx4)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acc0 = acc0 + data[i];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sv-SE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acc1 = acc1 + data[i+stride];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acc2 = acc2 + data[i+sx2];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acc3 = acc3 + data[i+sx3];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it-IT" sz="1400" strike="noStrike" u="none">
                <a:solidFill>
                  <a:srgbClr val="cb2418"/>
                </a:solidFill>
                <a:effectLst/>
                <a:uFillTx/>
                <a:latin typeface="Menlo-Regular"/>
              </a:rPr>
              <a:t>/* Finish any remaining elements */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4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for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(; i &lt; length; i++)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acc0 = acc0 + data[i];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4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return</a:t>
            </a: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((acc0 + acc1) + (acc2 + acc3));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8" name="TextBox 4"/>
          <p:cNvSpPr/>
          <p:nvPr/>
        </p:nvSpPr>
        <p:spPr>
          <a:xfrm>
            <a:off x="114480" y="1752480"/>
            <a:ext cx="2590560" cy="396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lnSpcReduction="9999"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Call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test()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with many combinations of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elems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and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stride.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each elems and stride: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1. Call test() once to warm up the caches.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2. Call test() again and measure the read throughput(MB/s)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The Memory Mountain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310" name="Chart 4"/>
          <p:cNvGraphicFramePr/>
          <p:nvPr/>
        </p:nvGraphicFramePr>
        <p:xfrm>
          <a:off x="285840" y="876240"/>
          <a:ext cx="8572320" cy="582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11" name="TextBox 5"/>
          <p:cNvSpPr/>
          <p:nvPr/>
        </p:nvSpPr>
        <p:spPr>
          <a:xfrm>
            <a:off x="7086600" y="531720"/>
            <a:ext cx="1997280" cy="175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Core i7 Haswell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2.1 GHz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32 KB L1 d-cache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256 KB L2 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8 MB L3 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64 B block size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12" name="Group 6"/>
          <p:cNvGrpSpPr/>
          <p:nvPr/>
        </p:nvGrpSpPr>
        <p:grpSpPr>
          <a:xfrm>
            <a:off x="152280" y="2876400"/>
            <a:ext cx="4495680" cy="2692080"/>
            <a:chOff x="152280" y="2876400"/>
            <a:chExt cx="4495680" cy="2692080"/>
          </a:xfrm>
        </p:grpSpPr>
        <p:sp>
          <p:nvSpPr>
            <p:cNvPr id="313" name="TextBox 7"/>
            <p:cNvSpPr/>
            <p:nvPr/>
          </p:nvSpPr>
          <p:spPr>
            <a:xfrm>
              <a:off x="152280" y="4737240"/>
              <a:ext cx="990360" cy="831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rgbClr val="ff0000"/>
                  </a:solidFill>
                  <a:effectLst/>
                  <a:uFillTx/>
                  <a:latin typeface="Arial"/>
                </a:rPr>
                <a:t>Slopes 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rgbClr val="ff0000"/>
                  </a:solidFill>
                  <a:effectLst/>
                  <a:uFillTx/>
                  <a:latin typeface="Arial"/>
                </a:rPr>
                <a:t>of spatial locality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14" name="Straight Arrow Connector 8"/>
            <p:cNvCxnSpPr>
              <a:stCxn id="313" idx="3"/>
            </p:cNvCxnSpPr>
            <p:nvPr/>
          </p:nvCxnSpPr>
          <p:spPr>
            <a:xfrm flipV="1">
              <a:off x="1142640" y="2876400"/>
              <a:ext cx="3505680" cy="227664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arrow" w="med"/>
            </a:ln>
          </p:spPr>
        </p:cxnSp>
        <p:cxnSp>
          <p:nvCxnSpPr>
            <p:cNvPr id="315" name="Straight Arrow Connector 9"/>
            <p:cNvCxnSpPr>
              <a:stCxn id="313" idx="3"/>
            </p:cNvCxnSpPr>
            <p:nvPr/>
          </p:nvCxnSpPr>
          <p:spPr>
            <a:xfrm flipV="1">
              <a:off x="1142640" y="4523760"/>
              <a:ext cx="1391040" cy="62928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arrow" w="med"/>
            </a:ln>
          </p:spPr>
        </p:cxnSp>
        <p:cxnSp>
          <p:nvCxnSpPr>
            <p:cNvPr id="316" name="Straight Arrow Connector 10"/>
            <p:cNvCxnSpPr>
              <a:stCxn id="313" idx="3"/>
            </p:cNvCxnSpPr>
            <p:nvPr/>
          </p:nvCxnSpPr>
          <p:spPr>
            <a:xfrm flipV="1">
              <a:off x="1142640" y="3591000"/>
              <a:ext cx="2591280" cy="156204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arrow" w="med"/>
            </a:ln>
          </p:spPr>
        </p:cxnSp>
      </p:grpSp>
      <p:grpSp>
        <p:nvGrpSpPr>
          <p:cNvPr id="317" name="Group 11"/>
          <p:cNvGrpSpPr/>
          <p:nvPr/>
        </p:nvGrpSpPr>
        <p:grpSpPr>
          <a:xfrm>
            <a:off x="3848400" y="2228400"/>
            <a:ext cx="4685760" cy="3471480"/>
            <a:chOff x="3848400" y="2228400"/>
            <a:chExt cx="4685760" cy="3471480"/>
          </a:xfrm>
        </p:grpSpPr>
        <p:sp>
          <p:nvSpPr>
            <p:cNvPr id="318" name="TextBox 12"/>
            <p:cNvSpPr/>
            <p:nvPr/>
          </p:nvSpPr>
          <p:spPr>
            <a:xfrm>
              <a:off x="7163640" y="3407040"/>
              <a:ext cx="1370520" cy="831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rgbClr val="ff0000"/>
                  </a:solidFill>
                  <a:effectLst/>
                  <a:uFillTx/>
                  <a:latin typeface="Arial"/>
                </a:rPr>
                <a:t>Ridges 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rgbClr val="ff0000"/>
                  </a:solidFill>
                  <a:effectLst/>
                  <a:uFillTx/>
                  <a:latin typeface="Arial"/>
                </a:rPr>
                <a:t>of temporal locality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9" name="Rectangle 13"/>
            <p:cNvSpPr/>
            <p:nvPr/>
          </p:nvSpPr>
          <p:spPr>
            <a:xfrm>
              <a:off x="5945400" y="2228400"/>
              <a:ext cx="436680" cy="338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>
              <a:sp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L1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0" name="Rectangle 14"/>
            <p:cNvSpPr/>
            <p:nvPr/>
          </p:nvSpPr>
          <p:spPr>
            <a:xfrm>
              <a:off x="3848400" y="5361120"/>
              <a:ext cx="690480" cy="338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>
              <a:sp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Mem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1" name="Rectangle 15"/>
            <p:cNvSpPr/>
            <p:nvPr/>
          </p:nvSpPr>
          <p:spPr>
            <a:xfrm>
              <a:off x="5441040" y="3701520"/>
              <a:ext cx="436680" cy="338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>
              <a:sp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L2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2" name="Rectangle 16"/>
            <p:cNvSpPr/>
            <p:nvPr/>
          </p:nvSpPr>
          <p:spPr>
            <a:xfrm>
              <a:off x="4636440" y="4509000"/>
              <a:ext cx="436680" cy="338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>
              <a:sp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L3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23" name="Straight Arrow Connector 17"/>
            <p:cNvCxnSpPr>
              <a:stCxn id="318" idx="1"/>
              <a:endCxn id="319" idx="3"/>
            </p:cNvCxnSpPr>
            <p:nvPr/>
          </p:nvCxnSpPr>
          <p:spPr>
            <a:xfrm flipH="1" flipV="1">
              <a:off x="6382080" y="2397600"/>
              <a:ext cx="781920" cy="142524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arrow" w="med"/>
            </a:ln>
          </p:spPr>
        </p:cxnSp>
        <p:cxnSp>
          <p:nvCxnSpPr>
            <p:cNvPr id="324" name="Straight Arrow Connector 18"/>
            <p:cNvCxnSpPr>
              <a:stCxn id="318" idx="1"/>
              <a:endCxn id="321" idx="3"/>
            </p:cNvCxnSpPr>
            <p:nvPr/>
          </p:nvCxnSpPr>
          <p:spPr>
            <a:xfrm flipH="1">
              <a:off x="5877720" y="3822480"/>
              <a:ext cx="1286280" cy="486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arrow" w="med"/>
            </a:ln>
          </p:spPr>
        </p:cxnSp>
        <p:cxnSp>
          <p:nvCxnSpPr>
            <p:cNvPr id="325" name="Straight Arrow Connector 19"/>
            <p:cNvCxnSpPr>
              <a:stCxn id="318" idx="1"/>
              <a:endCxn id="322" idx="3"/>
            </p:cNvCxnSpPr>
            <p:nvPr/>
          </p:nvCxnSpPr>
          <p:spPr>
            <a:xfrm flipH="1">
              <a:off x="5073120" y="3822480"/>
              <a:ext cx="2090880" cy="85608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arrow" w="med"/>
            </a:ln>
          </p:spPr>
        </p:cxnSp>
        <p:cxnSp>
          <p:nvCxnSpPr>
            <p:cNvPr id="326" name="Straight Arrow Connector 20"/>
            <p:cNvCxnSpPr>
              <a:stCxn id="318" idx="1"/>
              <a:endCxn id="320" idx="3"/>
            </p:cNvCxnSpPr>
            <p:nvPr/>
          </p:nvCxnSpPr>
          <p:spPr>
            <a:xfrm flipH="1">
              <a:off x="4538880" y="3822480"/>
              <a:ext cx="2625120" cy="17082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arrow" w="med"/>
            </a:ln>
          </p:spPr>
        </p:cxnSp>
      </p:grpSp>
      <p:grpSp>
        <p:nvGrpSpPr>
          <p:cNvPr id="327" name="Group 21"/>
          <p:cNvGrpSpPr/>
          <p:nvPr/>
        </p:nvGrpSpPr>
        <p:grpSpPr>
          <a:xfrm>
            <a:off x="57600" y="1371600"/>
            <a:ext cx="3447360" cy="932400"/>
            <a:chOff x="57600" y="1371600"/>
            <a:chExt cx="3447360" cy="932400"/>
          </a:xfrm>
        </p:grpSpPr>
        <p:sp>
          <p:nvSpPr>
            <p:cNvPr id="328" name="TextBox 22"/>
            <p:cNvSpPr/>
            <p:nvPr/>
          </p:nvSpPr>
          <p:spPr>
            <a:xfrm>
              <a:off x="57600" y="1371600"/>
              <a:ext cx="1237680" cy="585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rgbClr val="ff0000"/>
                  </a:solidFill>
                  <a:effectLst/>
                  <a:uFillTx/>
                  <a:latin typeface="Arial"/>
                </a:rPr>
                <a:t>Aggressive prefetching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29" name="Straight Arrow Connector 23"/>
            <p:cNvCxnSpPr>
              <a:stCxn id="328" idx="3"/>
            </p:cNvCxnSpPr>
            <p:nvPr/>
          </p:nvCxnSpPr>
          <p:spPr>
            <a:xfrm>
              <a:off x="1295280" y="1663920"/>
              <a:ext cx="2210040" cy="64044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arrow" w="med"/>
            </a:ln>
          </p:spPr>
        </p:cxn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" dur="indefinite" restart="never" nodeType="tmRoot">
          <p:childTnLst>
            <p:seq>
              <p:cTn id="30" dur="indefinite" nodeType="mainSeq"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19621</TotalTime>
  <Application>LibreOffice/25.2.1.2$Linux_X86_64 LibreOffice_project/d3abf4aee5fd705e4a92bba33a32f40bc4e56f49</Application>
  <AppVersion>15.0000</AppVersion>
  <Words>3122</Words>
  <Paragraphs>643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2019-03-03T22:05:37Z</dcterms:created>
  <dc:creator>Eleanor  Birrell</dc:creator>
  <dc:description/>
  <dc:language>en-US</dc:language>
  <cp:lastModifiedBy/>
  <cp:lastPrinted>2023-10-23T04:50:43Z</cp:lastPrinted>
  <dcterms:modified xsi:type="dcterms:W3CDTF">2025-03-04T09:59:53Z</dcterms:modified>
  <cp:revision>132</cp:revision>
  <dc:subject/>
  <dc:title>Lecture 12: Caches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8</vt:i4>
  </property>
  <property fmtid="{D5CDD505-2E9C-101B-9397-08002B2CF9AE}" pid="3" name="PresentationFormat">
    <vt:lpwstr>On-screen Show (4:3)</vt:lpwstr>
  </property>
  <property fmtid="{D5CDD505-2E9C-101B-9397-08002B2CF9AE}" pid="4" name="Slides">
    <vt:i4>27</vt:i4>
  </property>
</Properties>
</file>