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_rels/theme9.xml.rels" ContentType="application/vnd.openxmlformats-package.relationships+xml"/>
  <Override PartName="/ppt/theme/_rels/theme10.xml.rels" ContentType="application/vnd.openxmlformats-package.relationships+xml"/>
  <Override PartName="/ppt/theme/_rels/theme1.xml.rels" ContentType="application/vnd.openxmlformats-package.relationships+xml"/>
  <Override PartName="/ppt/theme/_rels/theme14.xml.rels" ContentType="application/vnd.openxmlformats-package.relationships+xml"/>
  <Override PartName="/ppt/theme/_rels/theme5.xml.rels" ContentType="application/vnd.openxmlformats-package.relationships+xml"/>
  <Override PartName="/ppt/theme/_rels/theme11.xml.rels" ContentType="application/vnd.openxmlformats-package.relationships+xml"/>
  <Override PartName="/ppt/theme/_rels/theme2.xml.rels" ContentType="application/vnd.openxmlformats-package.relationships+xml"/>
  <Override PartName="/ppt/theme/_rels/theme12.xml.rels" ContentType="application/vnd.openxmlformats-package.relationships+xml"/>
  <Override PartName="/ppt/theme/_rels/theme3.xml.rels" ContentType="application/vnd.openxmlformats-package.relationships+xml"/>
  <Override PartName="/ppt/theme/_rels/theme13.xml.rels" ContentType="application/vnd.openxmlformats-package.relationships+xml"/>
  <Override PartName="/ppt/theme/_rels/theme4.xml.rels" ContentType="application/vnd.openxmlformats-package.relationships+xml"/>
  <Override PartName="/ppt/theme/_rels/theme6.xml.rels" ContentType="application/vnd.openxmlformats-package.relationships+xml"/>
  <Override PartName="/ppt/theme/_rels/theme7.xml.rels" ContentType="application/vnd.openxmlformats-package.relationships+xml"/>
  <Override PartName="/ppt/theme/_rels/theme8.xml.rels" ContentType="application/vnd.openxmlformats-package.relationships+xml"/>
  <Override PartName="/ppt/theme/theme15.xml" ContentType="application/vnd.openxmlformats-officedocument.theme+xml"/>
  <Override PartName="/ppt/theme/theme5.xml" ContentType="application/vnd.openxmlformats-officedocument.theme+xml"/>
  <Override PartName="/ppt/theme/theme14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6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7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_rels/slide16.xml.rels" ContentType="application/vnd.openxmlformats-package.relationships+xml"/>
  <Override PartName="/ppt/slides/_rels/slide2.xml.rels" ContentType="application/vnd.openxmlformats-package.relationships+xml"/>
  <Override PartName="/ppt/slides/_rels/slide17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_rels/notesSlide15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9.xml.rels" ContentType="application/vnd.openxmlformats-package.relationships+xml"/>
  <Override PartName="/ppt/notesSlides/_rels/notesSlide6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2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5" r:id="rId9"/>
    <p:sldMasterId id="2147483667" r:id="rId10"/>
    <p:sldMasterId id="2147483669" r:id="rId11"/>
    <p:sldMasterId id="2147483671" r:id="rId12"/>
    <p:sldMasterId id="2147483673" r:id="rId13"/>
    <p:sldMasterId id="2147483675" r:id="rId14"/>
    <p:sldMasterId id="2147483677" r:id="rId15"/>
  </p:sldMasterIdLst>
  <p:notesMasterIdLst>
    <p:notesMasterId r:id="rId16"/>
  </p:notes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notesMaster" Target="notesMasters/notesMaster1.xml"/><Relationship Id="rId17" Type="http://schemas.openxmlformats.org/officeDocument/2006/relationships/slide" Target="slides/slide1.xml"/><Relationship Id="rId18" Type="http://schemas.openxmlformats.org/officeDocument/2006/relationships/slide" Target="slides/slide2.xml"/><Relationship Id="rId19" Type="http://schemas.openxmlformats.org/officeDocument/2006/relationships/slide" Target="slides/slide3.xml"/><Relationship Id="rId20" Type="http://schemas.openxmlformats.org/officeDocument/2006/relationships/slide" Target="slides/slide4.xml"/><Relationship Id="rId21" Type="http://schemas.openxmlformats.org/officeDocument/2006/relationships/slide" Target="slides/slide5.xml"/><Relationship Id="rId22" Type="http://schemas.openxmlformats.org/officeDocument/2006/relationships/slide" Target="slides/slide6.xml"/><Relationship Id="rId23" Type="http://schemas.openxmlformats.org/officeDocument/2006/relationships/slide" Target="slides/slide7.xml"/><Relationship Id="rId24" Type="http://schemas.openxmlformats.org/officeDocument/2006/relationships/slide" Target="slides/slide8.xml"/><Relationship Id="rId25" Type="http://schemas.openxmlformats.org/officeDocument/2006/relationships/slide" Target="slides/slide9.xml"/><Relationship Id="rId26" Type="http://schemas.openxmlformats.org/officeDocument/2006/relationships/slide" Target="slides/slide10.xml"/><Relationship Id="rId27" Type="http://schemas.openxmlformats.org/officeDocument/2006/relationships/slide" Target="slides/slide11.xml"/><Relationship Id="rId28" Type="http://schemas.openxmlformats.org/officeDocument/2006/relationships/slide" Target="slides/slide12.xml"/><Relationship Id="rId29" Type="http://schemas.openxmlformats.org/officeDocument/2006/relationships/slide" Target="slides/slide13.xml"/><Relationship Id="rId30" Type="http://schemas.openxmlformats.org/officeDocument/2006/relationships/slide" Target="slides/slide14.xml"/><Relationship Id="rId31" Type="http://schemas.openxmlformats.org/officeDocument/2006/relationships/slide" Target="slides/slide15.xml"/><Relationship Id="rId32" Type="http://schemas.openxmlformats.org/officeDocument/2006/relationships/slide" Target="slides/slide16.xml"/><Relationship Id="rId33" Type="http://schemas.openxmlformats.org/officeDocument/2006/relationships/slide" Target="slides/slide17.xml"/><Relationship Id="rId3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move the slide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dt" idx="42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ftr" idx="43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sldNum" idx="44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38A1B9AB-3B4A-42B1-949A-3E4BCEDBBAD8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59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94" name="PlaceHolder 3"/>
          <p:cNvSpPr>
            <a:spLocks noGrp="1"/>
          </p:cNvSpPr>
          <p:nvPr>
            <p:ph type="sldNum" idx="51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D2445DE-19EB-41A8-8EE9-AA3BCF4FC999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59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97" name="PlaceHolder 3"/>
          <p:cNvSpPr>
            <a:spLocks noGrp="1"/>
          </p:cNvSpPr>
          <p:nvPr>
            <p:ph type="sldNum" idx="52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3780962-954C-477C-9693-13FA8059BB1B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59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00" name="PlaceHolder 3"/>
          <p:cNvSpPr>
            <a:spLocks noGrp="1"/>
          </p:cNvSpPr>
          <p:nvPr>
            <p:ph type="sldNum" idx="53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3400380-81EE-459D-A834-7C8CC00F264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60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all use varients/approximations of LRU for eviction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All three levels of cache are write back. L1 is write no-allocate, L2 and L3 are write allocate.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https://www.edn.com/memory-hierarchy-design-part-6-the-intel-core-i7-fallacies-and-pitfalls/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03" name="PlaceHolder 3"/>
          <p:cNvSpPr>
            <a:spLocks noGrp="1"/>
          </p:cNvSpPr>
          <p:nvPr>
            <p:ph type="sldNum" idx="54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9DCD3B1-5157-449A-80E1-827E687E6250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60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Larger block size will reduce  compulsory misses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Larger associativity will reduce conflict misses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Larger cache will reduce capacity misses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But: larger block size yields larger miss penalty (more data to copy from memory)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      larger cache (and larger associativity): increased hit time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Classifying misses with a particular cache configuration: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4572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Would this miss occur in a cache with infinite capacity? If the answer is yes, then this is a compulsory miss and we are done. If the answer is no, then consider question 2.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4572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Would this miss occur in a </a:t>
            </a:r>
            <a:r>
              <a:rPr b="0" i="1" lang="en-US" sz="20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fully associative </a:t>
            </a:r>
            <a:r>
              <a:rPr b="0" lang="en-US" sz="20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cache with the desired capacity? If the answer is yes, then this is a capacity miss and we are done. If the answer is no, then consider question 3.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4572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Would this miss occur in a cache with the desired capacity and associativity? If the answer is yes, then this is a conflict miss and we are done. If the answer is no, then this is not a miss – it is a hit!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06" name="PlaceHolder 3"/>
          <p:cNvSpPr>
            <a:spLocks noGrp="1"/>
          </p:cNvSpPr>
          <p:nvPr>
            <p:ph type="sldNum" idx="55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44CD048-83C1-4603-A06F-AE431913E75D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57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low-order bits are always zero if we assume 4-byte words (since we'll always be looking up the address of a word), but we'll just think about those bits as part of the offset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76" name="PlaceHolder 3"/>
          <p:cNvSpPr>
            <a:spLocks noGrp="1"/>
          </p:cNvSpPr>
          <p:nvPr>
            <p:ph type="sldNum" idx="45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3509F51-0B03-4A1E-AAC3-4C117CD4D1C4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57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79" name="PlaceHolder 3"/>
          <p:cNvSpPr>
            <a:spLocks noGrp="1"/>
          </p:cNvSpPr>
          <p:nvPr>
            <p:ph type="sldNum" idx="46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5DB3D23-7453-491E-8A40-C28FBE67BA48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58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Same setup, except now assume 8 byte data blocks, 2 cache lines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82" name="PlaceHolder 3"/>
          <p:cNvSpPr>
            <a:spLocks noGrp="1"/>
          </p:cNvSpPr>
          <p:nvPr>
            <p:ph type="sldNum" idx="47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6A48BB4-7FB6-44BF-9776-55F70FF9FC53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58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Same setup, except now assume 8 byte data blocks, 2 cache lines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85" name="PlaceHolder 3"/>
          <p:cNvSpPr>
            <a:spLocks noGrp="1"/>
          </p:cNvSpPr>
          <p:nvPr>
            <p:ph type="sldNum" idx="48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CDF8C90-4024-4E8D-94C2-8711C150967F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58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Same setup, except now assume 8 byte data blocks, 2 cache lines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88" name="PlaceHolder 3"/>
          <p:cNvSpPr>
            <a:spLocks noGrp="1"/>
          </p:cNvSpPr>
          <p:nvPr>
            <p:ph type="sldNum" idx="49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17BB399-FA94-4B6F-8055-3CB7766E9EE5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59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Same setup, except now assume 8 byte data blocks, 2 cache lines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91" name="PlaceHolder 3"/>
          <p:cNvSpPr>
            <a:spLocks noGrp="1"/>
          </p:cNvSpPr>
          <p:nvPr>
            <p:ph type="sldNum" idx="50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A286A29-009A-405D-8F6F-D7D284969404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4722B7D-2526-4E75-A569-89AE1D80D77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88D58A66-64D7-49D5-9E5B-0550EC83713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0013D998-8AF6-49BA-939E-166BF3822D7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44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73880" y="1600200"/>
            <a:ext cx="401544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052A2540-7659-40DD-B54D-EDEC92FC004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23ED5E37-6EF2-4A79-92CF-CAA39B2AB2D1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1"/>
          </p:nvPr>
        </p:nvSpPr>
        <p:spPr/>
        <p:txBody>
          <a:bodyPr/>
          <a:p>
            <a:fld id="{15CEF41C-23E7-49F8-800B-80B769ACB79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4"/>
          </p:nvPr>
        </p:nvSpPr>
        <p:spPr/>
        <p:txBody>
          <a:bodyPr/>
          <a:p>
            <a:fld id="{9C36388C-B558-4931-A60B-89057AB3545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7"/>
          </p:nvPr>
        </p:nvSpPr>
        <p:spPr/>
        <p:txBody>
          <a:bodyPr/>
          <a:p>
            <a:fld id="{1A2EC67A-5AB1-4325-9D24-03224AE9A3C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0"/>
          </p:nvPr>
        </p:nvSpPr>
        <p:spPr/>
        <p:txBody>
          <a:bodyPr/>
          <a:p>
            <a:fld id="{11278106-7F35-4CDF-B9A1-F694F03C26E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C9B6592-98E3-45A8-89BD-89B2B0A689E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86A8B8C-DB0A-4C90-89F9-E6D6C2C6082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8DF57931-A500-48BB-A898-7FAF2F11BA8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D28C097-89E2-4E4C-BF13-F2CE15E074E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5A2AC0FD-9257-4BEB-934C-0C88147F675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A190E3DC-BC67-4B33-9974-D7E0D8DD54F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03D4563C-3CA4-42D6-A814-CF5659109D6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377D69A8-8D1B-477D-8FEB-02BB30B56B6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6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7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9080" cy="216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E17A72DA-9D94-4AA4-B9FB-01D6062A2110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dt" idx="3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0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61" name="Straight Connector 10"/>
          <p:cNvCxnSpPr/>
          <p:nvPr/>
        </p:nvCxnSpPr>
        <p:spPr>
          <a:xfrm flipH="1">
            <a:off x="4572000" y="1691640"/>
            <a:ext cx="1440" cy="470988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62" name="PlaceHolder 1"/>
          <p:cNvSpPr>
            <a:spLocks noGrp="1"/>
          </p:cNvSpPr>
          <p:nvPr>
            <p:ph type="ftr" idx="28"/>
          </p:nvPr>
        </p:nvSpPr>
        <p:spPr>
          <a:xfrm>
            <a:off x="457200" y="18360"/>
            <a:ext cx="70858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4671B8AA-4881-4911-BDE7-087396686D6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5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ftr" idx="30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sldNum" idx="31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D7D772F3-2222-4C73-A9AB-C576371E519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dt" idx="32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3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1"/>
          <p:cNvSpPr>
            <a:spLocks noGrp="1"/>
          </p:cNvSpPr>
          <p:nvPr>
            <p:ph type="ftr" idx="33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ldNum" idx="34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6E1906D8-0E1F-4C1A-B12D-E6CEC055811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dt" idx="35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8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79" name="Straight Connector 8"/>
          <p:cNvCxnSpPr/>
          <p:nvPr/>
        </p:nvCxnSpPr>
        <p:spPr>
          <a:xfrm flipH="1">
            <a:off x="2774880" y="792000"/>
            <a:ext cx="2160" cy="557856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80" name="PlaceHolder 1"/>
          <p:cNvSpPr>
            <a:spLocks noGrp="1"/>
          </p:cNvSpPr>
          <p:nvPr>
            <p:ph type="ftr" idx="36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Num" idx="37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F53F787E-902C-4BD6-8F80-FDB0412724B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dt" idx="38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ftr" idx="39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ldNum" idx="40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153A5379-DE94-43F5-BC2B-BFC6EEAC37B8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dt" idx="41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ftr" idx="4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ldNum" idx="5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440D7225-CBDE-4BC3-A54E-674A4250D73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6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1"/>
          <p:cNvSpPr>
            <a:spLocks noGrp="1"/>
          </p:cNvSpPr>
          <p:nvPr>
            <p:ph type="ftr" idx="7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ldNum" idx="8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1457EBD9-9B00-40CF-A618-453A935B221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dt" idx="9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1"/>
          <p:cNvSpPr>
            <a:spLocks noGrp="1"/>
          </p:cNvSpPr>
          <p:nvPr>
            <p:ph type="ftr" idx="10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sldNum" idx="11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F2591978-28A8-4BB0-B9DB-7A9717995EC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dt" idx="12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1"/>
          <p:cNvSpPr>
            <a:spLocks noGrp="1"/>
          </p:cNvSpPr>
          <p:nvPr>
            <p:ph type="ftr" idx="13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sldNum" idx="14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5A5DBD65-F7FE-4DF9-B443-46150E73932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dt" idx="15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1"/>
          <p:cNvSpPr>
            <a:spLocks noGrp="1"/>
          </p:cNvSpPr>
          <p:nvPr>
            <p:ph type="ftr" idx="16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sldNum" idx="17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474E7E68-D2AA-4FAF-BB51-DE09F40097D8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dt" idx="18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ftr" idx="19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1FB49DC8-385D-46E6-8144-6F1D682843B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  <p:sldLayoutId id="2147483662" r:id="rId3"/>
    <p:sldLayoutId id="2147483663" r:id="rId4"/>
    <p:sldLayoutId id="2147483664" r:id="rId5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3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44" name="Straight Connector 6"/>
          <p:cNvCxnSpPr/>
          <p:nvPr/>
        </p:nvCxnSpPr>
        <p:spPr>
          <a:xfrm>
            <a:off x="731520" y="4599360"/>
            <a:ext cx="7849080" cy="216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45" name="PlaceHolder 1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009B9CA1-2C76-436C-9379-BC89DEAFDE7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44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9C0C2CDC-2915-436A-B9EF-7FDF6EF0404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6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0.xml"/><Relationship Id="rId4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slideLayout" Target="../slideLayouts/slideLayout14.xml"/><Relationship Id="rId6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3.png"/><Relationship Id="rId3" Type="http://schemas.openxmlformats.org/officeDocument/2006/relationships/image" Target="../media/image3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0.xml"/><Relationship Id="rId6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3.png"/><Relationship Id="rId3" Type="http://schemas.openxmlformats.org/officeDocument/2006/relationships/image" Target="../media/image3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0.xml"/><Relationship Id="rId6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3960" cy="608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000" cy="63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11: Caches (cont'd)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6" name="Title 1"/>
          <p:cNvSpPr/>
          <p:nvPr/>
        </p:nvSpPr>
        <p:spPr>
          <a:xfrm>
            <a:off x="685800" y="4643280"/>
            <a:ext cx="784800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Caching and Writes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4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to do on a write-hit?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Write-through:</a:t>
            </a:r>
            <a:r>
              <a:rPr b="0" lang="en-GB" sz="20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write immediately to memory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Write-back:</a:t>
            </a:r>
            <a:r>
              <a:rPr b="0" lang="en-GB" sz="20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defer write to memory until replacement of line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a dirty bit (line different from memory or not)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to do on a write-miss?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Write-allocate:</a:t>
            </a:r>
            <a:r>
              <a:rPr b="0" lang="en-GB" sz="20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load into cache, update line in cache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Good if more writes to the location follow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No-write-allocate:</a:t>
            </a:r>
            <a:r>
              <a:rPr b="0" lang="en-GB" sz="20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writes straight to memory, does not load into cache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Typical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Write-through + No-write-allocate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Write-back + Write-allocate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15" dur="indefinite" restart="never" nodeType="tmRoot">
          <p:childTnLst>
            <p:seq>
              <p:cTn id="616" dur="indefinite" nodeType="mainSeq">
                <p:childTnLst>
                  <p:par>
                    <p:cTn id="617" fill="hold">
                      <p:stCondLst>
                        <p:cond delay="indefinite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5" fill="hold">
                      <p:stCondLst>
                        <p:cond delay="indefinite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9146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Write-through + No-write-allocate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42" name="TextBox 15"/>
          <p:cNvSpPr/>
          <p:nvPr/>
        </p:nvSpPr>
        <p:spPr>
          <a:xfrm>
            <a:off x="6177240" y="1316520"/>
            <a:ext cx="850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243" name="Picture 17" descr=""/>
          <p:cNvPicPr/>
          <p:nvPr/>
        </p:nvPicPr>
        <p:blipFill>
          <a:blip r:embed="rId1"/>
          <a:srcRect l="0" t="0" r="0" b="45485"/>
          <a:stretch/>
        </p:blipFill>
        <p:spPr>
          <a:xfrm>
            <a:off x="5448960" y="1661400"/>
            <a:ext cx="2307600" cy="79812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1244" name="Group 4"/>
          <p:cNvGrpSpPr/>
          <p:nvPr/>
        </p:nvGrpSpPr>
        <p:grpSpPr>
          <a:xfrm>
            <a:off x="457200" y="1253520"/>
            <a:ext cx="2491560" cy="2194200"/>
            <a:chOff x="457200" y="1253520"/>
            <a:chExt cx="2491560" cy="2194200"/>
          </a:xfrm>
        </p:grpSpPr>
        <p:grpSp>
          <p:nvGrpSpPr>
            <p:cNvPr id="1245" name="Group 14"/>
            <p:cNvGrpSpPr/>
            <p:nvPr/>
          </p:nvGrpSpPr>
          <p:grpSpPr>
            <a:xfrm>
              <a:off x="457200" y="1253520"/>
              <a:ext cx="2491560" cy="2194200"/>
              <a:chOff x="457200" y="1253520"/>
              <a:chExt cx="2491560" cy="2194200"/>
            </a:xfrm>
          </p:grpSpPr>
          <p:sp>
            <p:nvSpPr>
              <p:cNvPr id="1246" name="TextBox 6"/>
              <p:cNvSpPr/>
              <p:nvPr/>
            </p:nvSpPr>
            <p:spPr>
              <a:xfrm>
                <a:off x="457200" y="1253520"/>
                <a:ext cx="2491560" cy="21942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Memory 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0x24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0x20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0x1c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0x18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0x14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0x10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grpSp>
            <p:nvGrpSpPr>
              <p:cNvPr id="1247" name="Group 12"/>
              <p:cNvGrpSpPr/>
              <p:nvPr/>
            </p:nvGrpSpPr>
            <p:grpSpPr>
              <a:xfrm>
                <a:off x="1653840" y="1903320"/>
                <a:ext cx="1228320" cy="1510560"/>
                <a:chOff x="1653840" y="1903320"/>
                <a:chExt cx="1228320" cy="1510560"/>
              </a:xfrm>
            </p:grpSpPr>
            <p:sp>
              <p:nvSpPr>
                <p:cNvPr id="1248" name="Rectangle 7"/>
                <p:cNvSpPr/>
                <p:nvPr/>
              </p:nvSpPr>
              <p:spPr>
                <a:xfrm>
                  <a:off x="1653840" y="1903320"/>
                  <a:ext cx="1227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21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1249" name="Rectangle 8"/>
                <p:cNvSpPr/>
                <p:nvPr/>
              </p:nvSpPr>
              <p:spPr>
                <a:xfrm>
                  <a:off x="1653840" y="3109680"/>
                  <a:ext cx="1227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17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1250" name="Rectangle 9"/>
                <p:cNvSpPr/>
                <p:nvPr/>
              </p:nvSpPr>
              <p:spPr>
                <a:xfrm>
                  <a:off x="1653840" y="2201760"/>
                  <a:ext cx="1227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20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1251" name="Rectangle 10"/>
                <p:cNvSpPr/>
                <p:nvPr/>
              </p:nvSpPr>
              <p:spPr>
                <a:xfrm>
                  <a:off x="1653840" y="2500200"/>
                  <a:ext cx="1227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19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1252" name="Rectangle 11"/>
                <p:cNvSpPr/>
                <p:nvPr/>
              </p:nvSpPr>
              <p:spPr>
                <a:xfrm>
                  <a:off x="1654560" y="2806920"/>
                  <a:ext cx="1227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18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</p:grpSp>
        </p:grpSp>
        <p:sp>
          <p:nvSpPr>
            <p:cNvPr id="1253" name="Rectangle 22"/>
            <p:cNvSpPr/>
            <p:nvPr/>
          </p:nvSpPr>
          <p:spPr>
            <a:xfrm>
              <a:off x="1653840" y="1609560"/>
              <a:ext cx="1227600" cy="304200"/>
            </a:xfrm>
            <a:prstGeom prst="rect">
              <a:avLst/>
            </a:prstGeom>
            <a:solidFill>
              <a:srgbClr val="bda2e0"/>
            </a:solidFill>
            <a:ln>
              <a:solidFill>
                <a:srgbClr val="8b77a5"/>
              </a:solidFill>
              <a:rou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22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pic>
        <p:nvPicPr>
          <p:cNvPr id="1254" name="Picture 24" descr=""/>
          <p:cNvPicPr/>
          <p:nvPr/>
        </p:nvPicPr>
        <p:blipFill>
          <a:blip r:embed="rId2"/>
          <a:srcRect l="0" t="54954" r="0" b="0"/>
          <a:stretch/>
        </p:blipFill>
        <p:spPr>
          <a:xfrm>
            <a:off x="5448960" y="2444040"/>
            <a:ext cx="2307600" cy="659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255" name="Rectangle 3"/>
          <p:cNvSpPr/>
          <p:nvPr/>
        </p:nvSpPr>
        <p:spPr>
          <a:xfrm>
            <a:off x="5317200" y="3154320"/>
            <a:ext cx="29124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4 byte data 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256" name="Table 19"/>
          <p:cNvGraphicFramePr/>
          <p:nvPr/>
        </p:nvGraphicFramePr>
        <p:xfrm>
          <a:off x="4582440" y="3809880"/>
          <a:ext cx="4614840" cy="2595600"/>
        </p:xfrm>
        <a:graphic>
          <a:graphicData uri="http://schemas.openxmlformats.org/drawingml/2006/table">
            <a:tbl>
              <a:tblPr/>
              <a:tblGrid>
                <a:gridCol w="208080"/>
                <a:gridCol w="314640"/>
                <a:gridCol w="457200"/>
                <a:gridCol w="287280"/>
                <a:gridCol w="321840"/>
                <a:gridCol w="457200"/>
                <a:gridCol w="261720"/>
                <a:gridCol w="347400"/>
                <a:gridCol w="457200"/>
                <a:gridCol w="276840"/>
                <a:gridCol w="332640"/>
                <a:gridCol w="477720"/>
                <a:gridCol w="41544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3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W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57" name="Table 25"/>
          <p:cNvGraphicFramePr/>
          <p:nvPr/>
        </p:nvGraphicFramePr>
        <p:xfrm>
          <a:off x="109440" y="4070520"/>
          <a:ext cx="3503520" cy="2224800"/>
        </p:xfrm>
        <a:graphic>
          <a:graphicData uri="http://schemas.openxmlformats.org/drawingml/2006/table">
            <a:tbl>
              <a:tblPr/>
              <a:tblGrid>
                <a:gridCol w="1179360"/>
                <a:gridCol w="615600"/>
                <a:gridCol w="533160"/>
                <a:gridCol w="533160"/>
                <a:gridCol w="6426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0x10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wr 8,0x10 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wr 9,0x24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0x24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0x20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58" name="Rectangle 18"/>
          <p:cNvSpPr/>
          <p:nvPr/>
        </p:nvSpPr>
        <p:spPr>
          <a:xfrm>
            <a:off x="1211400" y="4423680"/>
            <a:ext cx="7290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59" name="Rectangle 20"/>
          <p:cNvSpPr/>
          <p:nvPr/>
        </p:nvSpPr>
        <p:spPr>
          <a:xfrm>
            <a:off x="1970640" y="441972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0" name="Rectangle 21"/>
          <p:cNvSpPr/>
          <p:nvPr/>
        </p:nvSpPr>
        <p:spPr>
          <a:xfrm>
            <a:off x="2424240" y="441972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1" name="Rectangle 23"/>
          <p:cNvSpPr/>
          <p:nvPr/>
        </p:nvSpPr>
        <p:spPr>
          <a:xfrm>
            <a:off x="3020760" y="4421160"/>
            <a:ext cx="3708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2" name="Rectangle 26"/>
          <p:cNvSpPr/>
          <p:nvPr/>
        </p:nvSpPr>
        <p:spPr>
          <a:xfrm>
            <a:off x="4785840" y="456948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3" name="Rectangle 27"/>
          <p:cNvSpPr/>
          <p:nvPr/>
        </p:nvSpPr>
        <p:spPr>
          <a:xfrm>
            <a:off x="4535640" y="458208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4" name="Rectangle 28"/>
          <p:cNvSpPr/>
          <p:nvPr/>
        </p:nvSpPr>
        <p:spPr>
          <a:xfrm>
            <a:off x="5109840" y="4569480"/>
            <a:ext cx="4212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17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5" name="Rectangle 29"/>
          <p:cNvSpPr/>
          <p:nvPr/>
        </p:nvSpPr>
        <p:spPr>
          <a:xfrm>
            <a:off x="1207440" y="4806720"/>
            <a:ext cx="7290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6" name="Rectangle 30"/>
          <p:cNvSpPr/>
          <p:nvPr/>
        </p:nvSpPr>
        <p:spPr>
          <a:xfrm>
            <a:off x="1967040" y="480276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7" name="Rectangle 31"/>
          <p:cNvSpPr/>
          <p:nvPr/>
        </p:nvSpPr>
        <p:spPr>
          <a:xfrm>
            <a:off x="2420640" y="480276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8" name="Rectangle 32"/>
          <p:cNvSpPr/>
          <p:nvPr/>
        </p:nvSpPr>
        <p:spPr>
          <a:xfrm>
            <a:off x="3016800" y="4789440"/>
            <a:ext cx="30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9" name="Rectangle 33"/>
          <p:cNvSpPr/>
          <p:nvPr/>
        </p:nvSpPr>
        <p:spPr>
          <a:xfrm>
            <a:off x="4800600" y="492336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0" name="Rectangle 34"/>
          <p:cNvSpPr/>
          <p:nvPr/>
        </p:nvSpPr>
        <p:spPr>
          <a:xfrm>
            <a:off x="4535280" y="493596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1" name="Rectangle 35"/>
          <p:cNvSpPr/>
          <p:nvPr/>
        </p:nvSpPr>
        <p:spPr>
          <a:xfrm>
            <a:off x="5162760" y="4930920"/>
            <a:ext cx="300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8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2" name="Rectangle 36"/>
          <p:cNvSpPr/>
          <p:nvPr/>
        </p:nvSpPr>
        <p:spPr>
          <a:xfrm>
            <a:off x="1207440" y="5192280"/>
            <a:ext cx="7290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3" name="Rectangle 37"/>
          <p:cNvSpPr/>
          <p:nvPr/>
        </p:nvSpPr>
        <p:spPr>
          <a:xfrm>
            <a:off x="1967040" y="518796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4" name="Rectangle 38"/>
          <p:cNvSpPr/>
          <p:nvPr/>
        </p:nvSpPr>
        <p:spPr>
          <a:xfrm>
            <a:off x="2420640" y="518796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5" name="Rectangle 39"/>
          <p:cNvSpPr/>
          <p:nvPr/>
        </p:nvSpPr>
        <p:spPr>
          <a:xfrm>
            <a:off x="3016800" y="5175000"/>
            <a:ext cx="3708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6" name="Rectangle 40"/>
          <p:cNvSpPr/>
          <p:nvPr/>
        </p:nvSpPr>
        <p:spPr>
          <a:xfrm>
            <a:off x="5889600" y="5672880"/>
            <a:ext cx="300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7" name="Rectangle 41"/>
          <p:cNvSpPr/>
          <p:nvPr/>
        </p:nvSpPr>
        <p:spPr>
          <a:xfrm>
            <a:off x="5573520" y="568116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8" name="Rectangle 42"/>
          <p:cNvSpPr/>
          <p:nvPr/>
        </p:nvSpPr>
        <p:spPr>
          <a:xfrm>
            <a:off x="6175080" y="5664240"/>
            <a:ext cx="300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9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9" name="Rectangle 43"/>
          <p:cNvSpPr/>
          <p:nvPr/>
        </p:nvSpPr>
        <p:spPr>
          <a:xfrm>
            <a:off x="1213920" y="5561280"/>
            <a:ext cx="7290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0" name="Rectangle 44"/>
          <p:cNvSpPr/>
          <p:nvPr/>
        </p:nvSpPr>
        <p:spPr>
          <a:xfrm>
            <a:off x="1973160" y="555732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1" name="Rectangle 45"/>
          <p:cNvSpPr/>
          <p:nvPr/>
        </p:nvSpPr>
        <p:spPr>
          <a:xfrm>
            <a:off x="2426760" y="555732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2" name="Rectangle 46"/>
          <p:cNvSpPr/>
          <p:nvPr/>
        </p:nvSpPr>
        <p:spPr>
          <a:xfrm>
            <a:off x="3023280" y="5544360"/>
            <a:ext cx="3708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3" name="Rectangle 47"/>
          <p:cNvSpPr/>
          <p:nvPr/>
        </p:nvSpPr>
        <p:spPr>
          <a:xfrm>
            <a:off x="1218600" y="5910480"/>
            <a:ext cx="7290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4" name="Rectangle 48"/>
          <p:cNvSpPr/>
          <p:nvPr/>
        </p:nvSpPr>
        <p:spPr>
          <a:xfrm>
            <a:off x="1977840" y="590652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5" name="Rectangle 49"/>
          <p:cNvSpPr/>
          <p:nvPr/>
        </p:nvSpPr>
        <p:spPr>
          <a:xfrm>
            <a:off x="2431440" y="5906520"/>
            <a:ext cx="454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6" name="Rectangle 50"/>
          <p:cNvSpPr/>
          <p:nvPr/>
        </p:nvSpPr>
        <p:spPr>
          <a:xfrm>
            <a:off x="3027960" y="5893560"/>
            <a:ext cx="3708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7" name="Rectangle 51"/>
          <p:cNvSpPr/>
          <p:nvPr/>
        </p:nvSpPr>
        <p:spPr>
          <a:xfrm>
            <a:off x="4808880" y="604440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2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8" name="Rectangle 52"/>
          <p:cNvSpPr/>
          <p:nvPr/>
        </p:nvSpPr>
        <p:spPr>
          <a:xfrm>
            <a:off x="4543200" y="605736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9" name="Rectangle 53"/>
          <p:cNvSpPr/>
          <p:nvPr/>
        </p:nvSpPr>
        <p:spPr>
          <a:xfrm>
            <a:off x="5109840" y="6051960"/>
            <a:ext cx="4212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0" name="Rectangle 61"/>
          <p:cNvSpPr/>
          <p:nvPr/>
        </p:nvSpPr>
        <p:spPr>
          <a:xfrm>
            <a:off x="8802360" y="4569480"/>
            <a:ext cx="336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1" name="Rectangle 62"/>
          <p:cNvSpPr/>
          <p:nvPr/>
        </p:nvSpPr>
        <p:spPr>
          <a:xfrm>
            <a:off x="8802360" y="4930920"/>
            <a:ext cx="3247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2" name="Rectangle 63"/>
          <p:cNvSpPr/>
          <p:nvPr/>
        </p:nvSpPr>
        <p:spPr>
          <a:xfrm>
            <a:off x="8802360" y="5292720"/>
            <a:ext cx="3247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3" name="Rectangle 64"/>
          <p:cNvSpPr/>
          <p:nvPr/>
        </p:nvSpPr>
        <p:spPr>
          <a:xfrm>
            <a:off x="8791200" y="5688720"/>
            <a:ext cx="336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4" name="Rectangle 65"/>
          <p:cNvSpPr/>
          <p:nvPr/>
        </p:nvSpPr>
        <p:spPr>
          <a:xfrm>
            <a:off x="8791200" y="6050520"/>
            <a:ext cx="336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5" name="Rectangle 55"/>
          <p:cNvSpPr/>
          <p:nvPr/>
        </p:nvSpPr>
        <p:spPr>
          <a:xfrm>
            <a:off x="1653840" y="3126600"/>
            <a:ext cx="1227600" cy="30420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6" name="Rectangle 56"/>
          <p:cNvSpPr/>
          <p:nvPr/>
        </p:nvSpPr>
        <p:spPr>
          <a:xfrm>
            <a:off x="1652760" y="1611720"/>
            <a:ext cx="1227600" cy="30420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297" name="Table 2"/>
          <p:cNvGraphicFramePr/>
          <p:nvPr/>
        </p:nvGraphicFramePr>
        <p:xfrm>
          <a:off x="4582440" y="3809880"/>
          <a:ext cx="4614840" cy="2595600"/>
        </p:xfrm>
        <a:graphic>
          <a:graphicData uri="http://schemas.openxmlformats.org/drawingml/2006/table">
            <a:tbl>
              <a:tblPr/>
              <a:tblGrid>
                <a:gridCol w="208080"/>
                <a:gridCol w="314640"/>
                <a:gridCol w="457200"/>
                <a:gridCol w="287280"/>
                <a:gridCol w="321840"/>
                <a:gridCol w="457200"/>
                <a:gridCol w="261720"/>
                <a:gridCol w="347400"/>
                <a:gridCol w="457200"/>
                <a:gridCol w="276840"/>
                <a:gridCol w="332640"/>
                <a:gridCol w="477720"/>
                <a:gridCol w="41544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3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W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98" name="Table 5"/>
          <p:cNvGraphicFramePr/>
          <p:nvPr/>
        </p:nvGraphicFramePr>
        <p:xfrm>
          <a:off x="109440" y="4070520"/>
          <a:ext cx="3503520" cy="2224800"/>
        </p:xfrm>
        <a:graphic>
          <a:graphicData uri="http://schemas.openxmlformats.org/drawingml/2006/table">
            <a:tbl>
              <a:tblPr/>
              <a:tblGrid>
                <a:gridCol w="1179360"/>
                <a:gridCol w="615600"/>
                <a:gridCol w="533160"/>
                <a:gridCol w="533160"/>
                <a:gridCol w="6426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0x10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wr 8,0x10 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wr 9,0x24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0x24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0x20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41" dur="indefinite" restart="never" nodeType="tmRoot">
          <p:childTnLst>
            <p:seq>
              <p:cTn id="642" dur="indefinite" nodeType="mainSeq">
                <p:childTnLst>
                  <p:par>
                    <p:cTn id="643" fill="hold">
                      <p:stCondLst>
                        <p:cond delay="0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9" fill="hold">
                      <p:stCondLst>
                        <p:cond delay="indefinite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3" fill="hold">
                      <p:stCondLst>
                        <p:cond delay="indefinite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5" fill="hold">
                      <p:stCondLst>
                        <p:cond delay="indefinite"/>
                      </p:stCondLst>
                      <p:childTnLst>
                        <p:par>
                          <p:cTn id="686" fill="hold">
                            <p:stCondLst>
                              <p:cond delay="0"/>
                            </p:stCondLst>
                            <p:childTnLst>
                              <p:par>
                                <p:cTn id="6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3" fill="hold">
                      <p:stCondLst>
                        <p:cond delay="indefinite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9" fill="hold">
                      <p:stCondLst>
                        <p:cond delay="indefinite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7" fill="hold">
                      <p:stCondLst>
                        <p:cond delay="indefinite"/>
                      </p:stCondLst>
                      <p:childTnLst>
                        <p:par>
                          <p:cTn id="708" fill="hold">
                            <p:stCondLst>
                              <p:cond delay="0"/>
                            </p:stCondLst>
                            <p:childTnLst>
                              <p:par>
                                <p:cTn id="7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>
                      <p:stCondLst>
                        <p:cond delay="indefinite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5" fill="hold">
                      <p:stCondLst>
                        <p:cond delay="indefinite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9" fill="hold">
                      <p:stCondLst>
                        <p:cond delay="indefinite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7" fill="hold">
                      <p:stCondLst>
                        <p:cond delay="indefinite"/>
                      </p:stCondLst>
                      <p:childTnLst>
                        <p:par>
                          <p:cTn id="738" fill="hold">
                            <p:stCondLst>
                              <p:cond delay="0"/>
                            </p:stCondLst>
                            <p:childTnLst>
                              <p:par>
                                <p:cTn id="7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1" fill="hold">
                      <p:stCondLst>
                        <p:cond delay="indefinite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9" fill="hold">
                      <p:stCondLst>
                        <p:cond delay="indefinite"/>
                      </p:stCondLst>
                      <p:childTnLst>
                        <p:par>
                          <p:cTn id="750" fill="hold">
                            <p:stCondLst>
                              <p:cond delay="0"/>
                            </p:stCondLst>
                            <p:childTnLst>
                              <p:par>
                                <p:cTn id="7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3" fill="hold">
                      <p:stCondLst>
                        <p:cond delay="indefinite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1" fill="hold">
                      <p:stCondLst>
                        <p:cond delay="indefinite"/>
                      </p:stCondLst>
                      <p:childTnLst>
                        <p:par>
                          <p:cTn id="762" fill="hold">
                            <p:stCondLst>
                              <p:cond delay="0"/>
                            </p:stCondLst>
                            <p:childTnLst>
                              <p:par>
                                <p:cTn id="7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9" name="Table 181"/>
          <p:cNvGraphicFramePr/>
          <p:nvPr/>
        </p:nvGraphicFramePr>
        <p:xfrm>
          <a:off x="3956400" y="3875400"/>
          <a:ext cx="5173200" cy="2595600"/>
        </p:xfrm>
        <a:graphic>
          <a:graphicData uri="http://schemas.openxmlformats.org/drawingml/2006/table">
            <a:tbl>
              <a:tblPr/>
              <a:tblGrid>
                <a:gridCol w="212040"/>
                <a:gridCol w="228960"/>
                <a:gridCol w="692280"/>
                <a:gridCol w="212040"/>
                <a:gridCol w="229320"/>
                <a:gridCol w="776520"/>
                <a:gridCol w="232920"/>
                <a:gridCol w="232920"/>
                <a:gridCol w="776520"/>
                <a:gridCol w="232920"/>
                <a:gridCol w="232920"/>
                <a:gridCol w="776520"/>
                <a:gridCol w="33768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3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W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49 50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a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51 52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53 54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0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6860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Write-back + Write-allocate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301" name="Table 19"/>
          <p:cNvGraphicFramePr/>
          <p:nvPr/>
        </p:nvGraphicFramePr>
        <p:xfrm>
          <a:off x="0" y="4079160"/>
          <a:ext cx="3926520" cy="2224800"/>
        </p:xfrm>
        <a:graphic>
          <a:graphicData uri="http://schemas.openxmlformats.org/drawingml/2006/table">
            <a:tbl>
              <a:tblPr/>
              <a:tblGrid>
                <a:gridCol w="1222920"/>
                <a:gridCol w="544320"/>
                <a:gridCol w="544320"/>
                <a:gridCol w="486720"/>
                <a:gridCol w="601560"/>
                <a:gridCol w="52704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0x74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wr 8,0x70 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wr 9,0x64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0x64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0x80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302" name="Group 5"/>
          <p:cNvGrpSpPr/>
          <p:nvPr/>
        </p:nvGrpSpPr>
        <p:grpSpPr>
          <a:xfrm>
            <a:off x="1190160" y="4419720"/>
            <a:ext cx="1709280" cy="368640"/>
            <a:chOff x="1190160" y="4419720"/>
            <a:chExt cx="1709280" cy="368640"/>
          </a:xfrm>
        </p:grpSpPr>
        <p:sp>
          <p:nvSpPr>
            <p:cNvPr id="1303" name="Rectangle 18"/>
            <p:cNvSpPr/>
            <p:nvPr/>
          </p:nvSpPr>
          <p:spPr>
            <a:xfrm>
              <a:off x="1190160" y="442368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011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04" name="Rectangle 21"/>
            <p:cNvSpPr/>
            <p:nvPr/>
          </p:nvSpPr>
          <p:spPr>
            <a:xfrm>
              <a:off x="1854000" y="4419720"/>
              <a:ext cx="4546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10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05" name="Rectangle 22"/>
            <p:cNvSpPr/>
            <p:nvPr/>
          </p:nvSpPr>
          <p:spPr>
            <a:xfrm>
              <a:off x="2307600" y="441972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306" name="Rectangle 25"/>
          <p:cNvSpPr/>
          <p:nvPr/>
        </p:nvSpPr>
        <p:spPr>
          <a:xfrm>
            <a:off x="2904120" y="4421160"/>
            <a:ext cx="3708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307" name="Group 6"/>
          <p:cNvGrpSpPr/>
          <p:nvPr/>
        </p:nvGrpSpPr>
        <p:grpSpPr>
          <a:xfrm>
            <a:off x="1190160" y="4802760"/>
            <a:ext cx="1705320" cy="368640"/>
            <a:chOff x="1190160" y="4802760"/>
            <a:chExt cx="1705320" cy="368640"/>
          </a:xfrm>
        </p:grpSpPr>
        <p:sp>
          <p:nvSpPr>
            <p:cNvPr id="1308" name="Rectangle 38"/>
            <p:cNvSpPr/>
            <p:nvPr/>
          </p:nvSpPr>
          <p:spPr>
            <a:xfrm>
              <a:off x="1190160" y="480672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011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09" name="Rectangle 39"/>
            <p:cNvSpPr/>
            <p:nvPr/>
          </p:nvSpPr>
          <p:spPr>
            <a:xfrm>
              <a:off x="1850040" y="4802760"/>
              <a:ext cx="4546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10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0" name="Rectangle 40"/>
            <p:cNvSpPr/>
            <p:nvPr/>
          </p:nvSpPr>
          <p:spPr>
            <a:xfrm>
              <a:off x="2303640" y="480276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311" name="Rectangle 41"/>
          <p:cNvSpPr/>
          <p:nvPr/>
        </p:nvSpPr>
        <p:spPr>
          <a:xfrm>
            <a:off x="2900160" y="4789440"/>
            <a:ext cx="30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312" name="Group 7"/>
          <p:cNvGrpSpPr/>
          <p:nvPr/>
        </p:nvGrpSpPr>
        <p:grpSpPr>
          <a:xfrm>
            <a:off x="1190160" y="5187960"/>
            <a:ext cx="1705320" cy="369000"/>
            <a:chOff x="1190160" y="5187960"/>
            <a:chExt cx="1705320" cy="369000"/>
          </a:xfrm>
        </p:grpSpPr>
        <p:sp>
          <p:nvSpPr>
            <p:cNvPr id="1313" name="Rectangle 45"/>
            <p:cNvSpPr/>
            <p:nvPr/>
          </p:nvSpPr>
          <p:spPr>
            <a:xfrm>
              <a:off x="1190160" y="519228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011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4" name="Rectangle 46"/>
            <p:cNvSpPr/>
            <p:nvPr/>
          </p:nvSpPr>
          <p:spPr>
            <a:xfrm>
              <a:off x="1850040" y="5187960"/>
              <a:ext cx="4546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5" name="Rectangle 47"/>
            <p:cNvSpPr/>
            <p:nvPr/>
          </p:nvSpPr>
          <p:spPr>
            <a:xfrm>
              <a:off x="2303640" y="518796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316" name="Rectangle 48"/>
          <p:cNvSpPr/>
          <p:nvPr/>
        </p:nvSpPr>
        <p:spPr>
          <a:xfrm>
            <a:off x="2900160" y="5175000"/>
            <a:ext cx="3708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317" name="Group 8"/>
          <p:cNvGrpSpPr/>
          <p:nvPr/>
        </p:nvGrpSpPr>
        <p:grpSpPr>
          <a:xfrm>
            <a:off x="1190160" y="5557320"/>
            <a:ext cx="1711800" cy="368640"/>
            <a:chOff x="1190160" y="5557320"/>
            <a:chExt cx="1711800" cy="368640"/>
          </a:xfrm>
        </p:grpSpPr>
        <p:sp>
          <p:nvSpPr>
            <p:cNvPr id="1318" name="Rectangle 52"/>
            <p:cNvSpPr/>
            <p:nvPr/>
          </p:nvSpPr>
          <p:spPr>
            <a:xfrm>
              <a:off x="1190160" y="556128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011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9" name="Rectangle 53"/>
            <p:cNvSpPr/>
            <p:nvPr/>
          </p:nvSpPr>
          <p:spPr>
            <a:xfrm>
              <a:off x="1856520" y="5557320"/>
              <a:ext cx="4546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20" name="Rectangle 54"/>
            <p:cNvSpPr/>
            <p:nvPr/>
          </p:nvSpPr>
          <p:spPr>
            <a:xfrm>
              <a:off x="2310120" y="555732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321" name="Rectangle 55"/>
          <p:cNvSpPr/>
          <p:nvPr/>
        </p:nvSpPr>
        <p:spPr>
          <a:xfrm>
            <a:off x="2906280" y="5544360"/>
            <a:ext cx="30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322" name="Group 9"/>
          <p:cNvGrpSpPr/>
          <p:nvPr/>
        </p:nvGrpSpPr>
        <p:grpSpPr>
          <a:xfrm>
            <a:off x="1190160" y="5906520"/>
            <a:ext cx="1716480" cy="368640"/>
            <a:chOff x="1190160" y="5906520"/>
            <a:chExt cx="1716480" cy="368640"/>
          </a:xfrm>
        </p:grpSpPr>
        <p:sp>
          <p:nvSpPr>
            <p:cNvPr id="1323" name="Rectangle 56"/>
            <p:cNvSpPr/>
            <p:nvPr/>
          </p:nvSpPr>
          <p:spPr>
            <a:xfrm>
              <a:off x="1190160" y="591048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24" name="Rectangle 57"/>
            <p:cNvSpPr/>
            <p:nvPr/>
          </p:nvSpPr>
          <p:spPr>
            <a:xfrm>
              <a:off x="1861200" y="5906520"/>
              <a:ext cx="4546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25" name="Rectangle 58"/>
            <p:cNvSpPr/>
            <p:nvPr/>
          </p:nvSpPr>
          <p:spPr>
            <a:xfrm>
              <a:off x="2314800" y="5906520"/>
              <a:ext cx="5918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326" name="Rectangle 59"/>
          <p:cNvSpPr/>
          <p:nvPr/>
        </p:nvSpPr>
        <p:spPr>
          <a:xfrm>
            <a:off x="2911320" y="5893560"/>
            <a:ext cx="3708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27" name="Rectangle 63"/>
          <p:cNvSpPr/>
          <p:nvPr/>
        </p:nvSpPr>
        <p:spPr>
          <a:xfrm>
            <a:off x="8802360" y="4642200"/>
            <a:ext cx="336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28" name="Rectangle 64"/>
          <p:cNvSpPr/>
          <p:nvPr/>
        </p:nvSpPr>
        <p:spPr>
          <a:xfrm>
            <a:off x="8802360" y="5003640"/>
            <a:ext cx="336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29" name="Rectangle 65"/>
          <p:cNvSpPr/>
          <p:nvPr/>
        </p:nvSpPr>
        <p:spPr>
          <a:xfrm>
            <a:off x="8802360" y="5365080"/>
            <a:ext cx="336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30" name="Rectangle 66"/>
          <p:cNvSpPr/>
          <p:nvPr/>
        </p:nvSpPr>
        <p:spPr>
          <a:xfrm>
            <a:off x="8791200" y="5761440"/>
            <a:ext cx="33660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31" name="Rectangle 67"/>
          <p:cNvSpPr/>
          <p:nvPr/>
        </p:nvSpPr>
        <p:spPr>
          <a:xfrm>
            <a:off x="8791200" y="6122880"/>
            <a:ext cx="3247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32" name="TextBox 10"/>
          <p:cNvSpPr/>
          <p:nvPr/>
        </p:nvSpPr>
        <p:spPr>
          <a:xfrm>
            <a:off x="7315200" y="1219320"/>
            <a:ext cx="850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333" name="Group 11"/>
          <p:cNvGrpSpPr/>
          <p:nvPr/>
        </p:nvGrpSpPr>
        <p:grpSpPr>
          <a:xfrm>
            <a:off x="291960" y="1605960"/>
            <a:ext cx="5019480" cy="704520"/>
            <a:chOff x="291960" y="1605960"/>
            <a:chExt cx="5019480" cy="704520"/>
          </a:xfrm>
        </p:grpSpPr>
        <p:grpSp>
          <p:nvGrpSpPr>
            <p:cNvPr id="1334" name="Group 12"/>
            <p:cNvGrpSpPr/>
            <p:nvPr/>
          </p:nvGrpSpPr>
          <p:grpSpPr>
            <a:xfrm>
              <a:off x="585000" y="1995480"/>
              <a:ext cx="4726440" cy="315000"/>
              <a:chOff x="585000" y="1995480"/>
              <a:chExt cx="4726440" cy="315000"/>
            </a:xfrm>
          </p:grpSpPr>
          <p:sp>
            <p:nvSpPr>
              <p:cNvPr id="1335" name="Rectangle 86"/>
              <p:cNvSpPr/>
              <p:nvPr/>
            </p:nvSpPr>
            <p:spPr>
              <a:xfrm>
                <a:off x="2949840" y="19983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36" name="Rectangle 87"/>
              <p:cNvSpPr/>
              <p:nvPr/>
            </p:nvSpPr>
            <p:spPr>
              <a:xfrm>
                <a:off x="2476800" y="20012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37" name="Rectangle 88"/>
              <p:cNvSpPr/>
              <p:nvPr/>
            </p:nvSpPr>
            <p:spPr>
              <a:xfrm>
                <a:off x="3894480" y="19983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38" name="Rectangle 89"/>
              <p:cNvSpPr/>
              <p:nvPr/>
            </p:nvSpPr>
            <p:spPr>
              <a:xfrm>
                <a:off x="3421440" y="20012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39" name="Rectangle 90"/>
              <p:cNvSpPr/>
              <p:nvPr/>
            </p:nvSpPr>
            <p:spPr>
              <a:xfrm>
                <a:off x="1058040" y="20034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40" name="Rectangle 91"/>
              <p:cNvSpPr/>
              <p:nvPr/>
            </p:nvSpPr>
            <p:spPr>
              <a:xfrm>
                <a:off x="585000" y="200628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41" name="Rectangle 92"/>
              <p:cNvSpPr/>
              <p:nvPr/>
            </p:nvSpPr>
            <p:spPr>
              <a:xfrm>
                <a:off x="2003040" y="20034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42" name="Rectangle 93"/>
              <p:cNvSpPr/>
              <p:nvPr/>
            </p:nvSpPr>
            <p:spPr>
              <a:xfrm>
                <a:off x="1530000" y="200628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43" name="Rectangle 94"/>
              <p:cNvSpPr/>
              <p:nvPr/>
            </p:nvSpPr>
            <p:spPr>
              <a:xfrm>
                <a:off x="4839120" y="199548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44" name="Rectangle 95"/>
              <p:cNvSpPr/>
              <p:nvPr/>
            </p:nvSpPr>
            <p:spPr>
              <a:xfrm>
                <a:off x="4366080" y="19983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345" name="TextBox 13"/>
            <p:cNvSpPr/>
            <p:nvPr/>
          </p:nvSpPr>
          <p:spPr>
            <a:xfrm>
              <a:off x="29196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46" name="TextBox 14"/>
            <p:cNvSpPr/>
            <p:nvPr/>
          </p:nvSpPr>
          <p:spPr>
            <a:xfrm>
              <a:off x="76392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47" name="TextBox 16"/>
            <p:cNvSpPr/>
            <p:nvPr/>
          </p:nvSpPr>
          <p:spPr>
            <a:xfrm>
              <a:off x="12330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48" name="TextBox 69"/>
            <p:cNvSpPr/>
            <p:nvPr/>
          </p:nvSpPr>
          <p:spPr>
            <a:xfrm>
              <a:off x="17046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49" name="TextBox 70"/>
            <p:cNvSpPr/>
            <p:nvPr/>
          </p:nvSpPr>
          <p:spPr>
            <a:xfrm>
              <a:off x="219636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0" name="TextBox 71"/>
            <p:cNvSpPr/>
            <p:nvPr/>
          </p:nvSpPr>
          <p:spPr>
            <a:xfrm>
              <a:off x="266796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1" name="TextBox 72"/>
            <p:cNvSpPr/>
            <p:nvPr/>
          </p:nvSpPr>
          <p:spPr>
            <a:xfrm>
              <a:off x="31374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2" name="TextBox 73"/>
            <p:cNvSpPr/>
            <p:nvPr/>
          </p:nvSpPr>
          <p:spPr>
            <a:xfrm>
              <a:off x="36090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3" name="TextBox 74"/>
            <p:cNvSpPr/>
            <p:nvPr/>
          </p:nvSpPr>
          <p:spPr>
            <a:xfrm>
              <a:off x="407808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4" name="TextBox 75"/>
            <p:cNvSpPr/>
            <p:nvPr/>
          </p:nvSpPr>
          <p:spPr>
            <a:xfrm>
              <a:off x="454968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355" name="Straight Arrow Connector 76"/>
            <p:cNvCxnSpPr/>
            <p:nvPr/>
          </p:nvCxnSpPr>
          <p:spPr>
            <a:xfrm>
              <a:off x="58500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356" name="Straight Arrow Connector 77"/>
            <p:cNvCxnSpPr/>
            <p:nvPr/>
          </p:nvCxnSpPr>
          <p:spPr>
            <a:xfrm>
              <a:off x="105804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357" name="Straight Arrow Connector 78"/>
            <p:cNvCxnSpPr/>
            <p:nvPr/>
          </p:nvCxnSpPr>
          <p:spPr>
            <a:xfrm>
              <a:off x="1529640" y="185076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358" name="Straight Arrow Connector 79"/>
            <p:cNvCxnSpPr/>
            <p:nvPr/>
          </p:nvCxnSpPr>
          <p:spPr>
            <a:xfrm>
              <a:off x="2002680" y="185076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359" name="Straight Arrow Connector 80"/>
            <p:cNvCxnSpPr/>
            <p:nvPr/>
          </p:nvCxnSpPr>
          <p:spPr>
            <a:xfrm>
              <a:off x="2475720" y="185076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360" name="Straight Arrow Connector 81"/>
            <p:cNvCxnSpPr/>
            <p:nvPr/>
          </p:nvCxnSpPr>
          <p:spPr>
            <a:xfrm>
              <a:off x="2940480" y="184752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361" name="Straight Arrow Connector 82"/>
            <p:cNvCxnSpPr/>
            <p:nvPr/>
          </p:nvCxnSpPr>
          <p:spPr>
            <a:xfrm>
              <a:off x="342144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362" name="Straight Arrow Connector 83"/>
            <p:cNvCxnSpPr/>
            <p:nvPr/>
          </p:nvCxnSpPr>
          <p:spPr>
            <a:xfrm>
              <a:off x="389304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363" name="Straight Arrow Connector 84"/>
            <p:cNvCxnSpPr/>
            <p:nvPr/>
          </p:nvCxnSpPr>
          <p:spPr>
            <a:xfrm>
              <a:off x="4366080" y="183744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364" name="Straight Arrow Connector 85"/>
            <p:cNvCxnSpPr/>
            <p:nvPr/>
          </p:nvCxnSpPr>
          <p:spPr>
            <a:xfrm>
              <a:off x="4835520" y="183024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sp>
        <p:nvSpPr>
          <p:cNvPr id="1365" name="TextBox 96"/>
          <p:cNvSpPr/>
          <p:nvPr/>
        </p:nvSpPr>
        <p:spPr>
          <a:xfrm>
            <a:off x="2333880" y="1223280"/>
            <a:ext cx="12132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366" name="Picture 97" descr="A purple boxes with text&#10;&#10;Description automatically generated with medium confidence"/>
          <p:cNvPicPr/>
          <p:nvPr/>
        </p:nvPicPr>
        <p:blipFill>
          <a:blip r:embed="rId1"/>
          <a:stretch/>
        </p:blipFill>
        <p:spPr>
          <a:xfrm>
            <a:off x="6619680" y="1505160"/>
            <a:ext cx="1905840" cy="122184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1367" name="Group 17"/>
          <p:cNvGrpSpPr/>
          <p:nvPr/>
        </p:nvGrpSpPr>
        <p:grpSpPr>
          <a:xfrm>
            <a:off x="3891960" y="4634280"/>
            <a:ext cx="4870440" cy="362160"/>
            <a:chOff x="3891960" y="4634280"/>
            <a:chExt cx="4870440" cy="362160"/>
          </a:xfrm>
        </p:grpSpPr>
        <p:grpSp>
          <p:nvGrpSpPr>
            <p:cNvPr id="1368" name="Group 24"/>
            <p:cNvGrpSpPr/>
            <p:nvPr/>
          </p:nvGrpSpPr>
          <p:grpSpPr>
            <a:xfrm>
              <a:off x="3891960" y="4634280"/>
              <a:ext cx="1252800" cy="351720"/>
              <a:chOff x="3891960" y="4634280"/>
              <a:chExt cx="1252800" cy="351720"/>
            </a:xfrm>
          </p:grpSpPr>
          <p:sp>
            <p:nvSpPr>
              <p:cNvPr id="1369" name="Rectangle 110"/>
              <p:cNvSpPr/>
              <p:nvPr/>
            </p:nvSpPr>
            <p:spPr>
              <a:xfrm>
                <a:off x="3891960" y="46364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70" name="Rectangle 111"/>
              <p:cNvSpPr/>
              <p:nvPr/>
            </p:nvSpPr>
            <p:spPr>
              <a:xfrm>
                <a:off x="4107240" y="4636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71" name="TextBox 112"/>
              <p:cNvSpPr/>
              <p:nvPr/>
            </p:nvSpPr>
            <p:spPr>
              <a:xfrm>
                <a:off x="4349160" y="46342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372" name="Group 98"/>
            <p:cNvGrpSpPr/>
            <p:nvPr/>
          </p:nvGrpSpPr>
          <p:grpSpPr>
            <a:xfrm>
              <a:off x="5060520" y="4636800"/>
              <a:ext cx="1252800" cy="351720"/>
              <a:chOff x="5060520" y="4636800"/>
              <a:chExt cx="1252800" cy="351720"/>
            </a:xfrm>
          </p:grpSpPr>
          <p:sp>
            <p:nvSpPr>
              <p:cNvPr id="1373" name="Rectangle 107"/>
              <p:cNvSpPr/>
              <p:nvPr/>
            </p:nvSpPr>
            <p:spPr>
              <a:xfrm>
                <a:off x="5060520" y="46389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74" name="Rectangle 108"/>
              <p:cNvSpPr/>
              <p:nvPr/>
            </p:nvSpPr>
            <p:spPr>
              <a:xfrm>
                <a:off x="5275800" y="4638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75" name="TextBox 109"/>
              <p:cNvSpPr/>
              <p:nvPr/>
            </p:nvSpPr>
            <p:spPr>
              <a:xfrm>
                <a:off x="5517720" y="46368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376" name="Group 99"/>
            <p:cNvGrpSpPr/>
            <p:nvPr/>
          </p:nvGrpSpPr>
          <p:grpSpPr>
            <a:xfrm>
              <a:off x="6302520" y="4640760"/>
              <a:ext cx="1252800" cy="351720"/>
              <a:chOff x="6302520" y="4640760"/>
              <a:chExt cx="1252800" cy="351720"/>
            </a:xfrm>
          </p:grpSpPr>
          <p:sp>
            <p:nvSpPr>
              <p:cNvPr id="1377" name="Rectangle 104"/>
              <p:cNvSpPr/>
              <p:nvPr/>
            </p:nvSpPr>
            <p:spPr>
              <a:xfrm>
                <a:off x="6302520" y="46429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78" name="Rectangle 105"/>
              <p:cNvSpPr/>
              <p:nvPr/>
            </p:nvSpPr>
            <p:spPr>
              <a:xfrm>
                <a:off x="6517800" y="46429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79" name="TextBox 106"/>
              <p:cNvSpPr/>
              <p:nvPr/>
            </p:nvSpPr>
            <p:spPr>
              <a:xfrm>
                <a:off x="6759720" y="46407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17 18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380" name="Group 100"/>
            <p:cNvGrpSpPr/>
            <p:nvPr/>
          </p:nvGrpSpPr>
          <p:grpSpPr>
            <a:xfrm>
              <a:off x="7509600" y="4644720"/>
              <a:ext cx="1252800" cy="351720"/>
              <a:chOff x="7509600" y="4644720"/>
              <a:chExt cx="1252800" cy="351720"/>
            </a:xfrm>
          </p:grpSpPr>
          <p:sp>
            <p:nvSpPr>
              <p:cNvPr id="1381" name="Rectangle 101"/>
              <p:cNvSpPr/>
              <p:nvPr/>
            </p:nvSpPr>
            <p:spPr>
              <a:xfrm>
                <a:off x="7509600" y="46468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82" name="Rectangle 102"/>
              <p:cNvSpPr/>
              <p:nvPr/>
            </p:nvSpPr>
            <p:spPr>
              <a:xfrm>
                <a:off x="7724880" y="46468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83" name="TextBox 103"/>
              <p:cNvSpPr/>
              <p:nvPr/>
            </p:nvSpPr>
            <p:spPr>
              <a:xfrm>
                <a:off x="7966800" y="46447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384" name="Group 113"/>
          <p:cNvGrpSpPr/>
          <p:nvPr/>
        </p:nvGrpSpPr>
        <p:grpSpPr>
          <a:xfrm>
            <a:off x="3904920" y="5390280"/>
            <a:ext cx="4857480" cy="362160"/>
            <a:chOff x="3904920" y="5390280"/>
            <a:chExt cx="4857480" cy="362160"/>
          </a:xfrm>
        </p:grpSpPr>
        <p:grpSp>
          <p:nvGrpSpPr>
            <p:cNvPr id="1385" name="Group 114"/>
            <p:cNvGrpSpPr/>
            <p:nvPr/>
          </p:nvGrpSpPr>
          <p:grpSpPr>
            <a:xfrm>
              <a:off x="3904920" y="5390280"/>
              <a:ext cx="1199880" cy="351720"/>
              <a:chOff x="3904920" y="5390280"/>
              <a:chExt cx="1199880" cy="351720"/>
            </a:xfrm>
          </p:grpSpPr>
          <p:sp>
            <p:nvSpPr>
              <p:cNvPr id="1386" name="Rectangle 127"/>
              <p:cNvSpPr/>
              <p:nvPr/>
            </p:nvSpPr>
            <p:spPr>
              <a:xfrm>
                <a:off x="3904920" y="53924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87" name="Rectangle 128"/>
              <p:cNvSpPr/>
              <p:nvPr/>
            </p:nvSpPr>
            <p:spPr>
              <a:xfrm>
                <a:off x="4120200" y="5392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88" name="TextBox 129"/>
              <p:cNvSpPr/>
              <p:nvPr/>
            </p:nvSpPr>
            <p:spPr>
              <a:xfrm>
                <a:off x="4309200" y="53902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13  9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389" name="Group 115"/>
            <p:cNvGrpSpPr/>
            <p:nvPr/>
          </p:nvGrpSpPr>
          <p:grpSpPr>
            <a:xfrm>
              <a:off x="5073480" y="5392800"/>
              <a:ext cx="1252800" cy="351720"/>
              <a:chOff x="5073480" y="5392800"/>
              <a:chExt cx="1252800" cy="351720"/>
            </a:xfrm>
          </p:grpSpPr>
          <p:sp>
            <p:nvSpPr>
              <p:cNvPr id="1390" name="Rectangle 124"/>
              <p:cNvSpPr/>
              <p:nvPr/>
            </p:nvSpPr>
            <p:spPr>
              <a:xfrm>
                <a:off x="5073480" y="53949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91" name="Rectangle 125"/>
              <p:cNvSpPr/>
              <p:nvPr/>
            </p:nvSpPr>
            <p:spPr>
              <a:xfrm>
                <a:off x="5289120" y="5394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92" name="TextBox 126"/>
              <p:cNvSpPr/>
              <p:nvPr/>
            </p:nvSpPr>
            <p:spPr>
              <a:xfrm>
                <a:off x="5530680" y="53928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393" name="Group 116"/>
            <p:cNvGrpSpPr/>
            <p:nvPr/>
          </p:nvGrpSpPr>
          <p:grpSpPr>
            <a:xfrm>
              <a:off x="6302520" y="5396760"/>
              <a:ext cx="1252800" cy="351720"/>
              <a:chOff x="6302520" y="5396760"/>
              <a:chExt cx="1252800" cy="351720"/>
            </a:xfrm>
          </p:grpSpPr>
          <p:sp>
            <p:nvSpPr>
              <p:cNvPr id="1394" name="Rectangle 121"/>
              <p:cNvSpPr/>
              <p:nvPr/>
            </p:nvSpPr>
            <p:spPr>
              <a:xfrm>
                <a:off x="6302520" y="53989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95" name="Rectangle 122"/>
              <p:cNvSpPr/>
              <p:nvPr/>
            </p:nvSpPr>
            <p:spPr>
              <a:xfrm>
                <a:off x="6517800" y="53989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96" name="TextBox 123"/>
              <p:cNvSpPr/>
              <p:nvPr/>
            </p:nvSpPr>
            <p:spPr>
              <a:xfrm>
                <a:off x="6759720" y="53967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8  18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397" name="Group 117"/>
            <p:cNvGrpSpPr/>
            <p:nvPr/>
          </p:nvGrpSpPr>
          <p:grpSpPr>
            <a:xfrm>
              <a:off x="7509600" y="5400720"/>
              <a:ext cx="1252800" cy="351720"/>
              <a:chOff x="7509600" y="5400720"/>
              <a:chExt cx="1252800" cy="351720"/>
            </a:xfrm>
          </p:grpSpPr>
          <p:sp>
            <p:nvSpPr>
              <p:cNvPr id="1398" name="Rectangle 118"/>
              <p:cNvSpPr/>
              <p:nvPr/>
            </p:nvSpPr>
            <p:spPr>
              <a:xfrm>
                <a:off x="7509600" y="54028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99" name="Rectangle 119"/>
              <p:cNvSpPr/>
              <p:nvPr/>
            </p:nvSpPr>
            <p:spPr>
              <a:xfrm>
                <a:off x="7724880" y="54028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00" name="TextBox 120"/>
              <p:cNvSpPr/>
              <p:nvPr/>
            </p:nvSpPr>
            <p:spPr>
              <a:xfrm>
                <a:off x="7966800" y="54007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401" name="Group 130"/>
          <p:cNvGrpSpPr/>
          <p:nvPr/>
        </p:nvGrpSpPr>
        <p:grpSpPr>
          <a:xfrm>
            <a:off x="3904920" y="5758200"/>
            <a:ext cx="4857480" cy="362160"/>
            <a:chOff x="3904920" y="5758200"/>
            <a:chExt cx="4857480" cy="362160"/>
          </a:xfrm>
        </p:grpSpPr>
        <p:grpSp>
          <p:nvGrpSpPr>
            <p:cNvPr id="1402" name="Group 131"/>
            <p:cNvGrpSpPr/>
            <p:nvPr/>
          </p:nvGrpSpPr>
          <p:grpSpPr>
            <a:xfrm>
              <a:off x="3904920" y="5758200"/>
              <a:ext cx="1199880" cy="351720"/>
              <a:chOff x="3904920" y="5758200"/>
              <a:chExt cx="1199880" cy="351720"/>
            </a:xfrm>
          </p:grpSpPr>
          <p:sp>
            <p:nvSpPr>
              <p:cNvPr id="1403" name="Rectangle 144"/>
              <p:cNvSpPr/>
              <p:nvPr/>
            </p:nvSpPr>
            <p:spPr>
              <a:xfrm>
                <a:off x="3904920" y="57603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04" name="Rectangle 145"/>
              <p:cNvSpPr/>
              <p:nvPr/>
            </p:nvSpPr>
            <p:spPr>
              <a:xfrm>
                <a:off x="4120200" y="57603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05" name="TextBox 146"/>
              <p:cNvSpPr/>
              <p:nvPr/>
            </p:nvSpPr>
            <p:spPr>
              <a:xfrm>
                <a:off x="4309200" y="57582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13  9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406" name="Group 132"/>
            <p:cNvGrpSpPr/>
            <p:nvPr/>
          </p:nvGrpSpPr>
          <p:grpSpPr>
            <a:xfrm>
              <a:off x="5073480" y="5761080"/>
              <a:ext cx="1252800" cy="351720"/>
              <a:chOff x="5073480" y="5761080"/>
              <a:chExt cx="1252800" cy="351720"/>
            </a:xfrm>
          </p:grpSpPr>
          <p:sp>
            <p:nvSpPr>
              <p:cNvPr id="1407" name="Rectangle 141"/>
              <p:cNvSpPr/>
              <p:nvPr/>
            </p:nvSpPr>
            <p:spPr>
              <a:xfrm>
                <a:off x="5073480" y="57632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08" name="Rectangle 142"/>
              <p:cNvSpPr/>
              <p:nvPr/>
            </p:nvSpPr>
            <p:spPr>
              <a:xfrm>
                <a:off x="5289120" y="57632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09" name="TextBox 143"/>
              <p:cNvSpPr/>
              <p:nvPr/>
            </p:nvSpPr>
            <p:spPr>
              <a:xfrm>
                <a:off x="5530680" y="57610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410" name="Group 133"/>
            <p:cNvGrpSpPr/>
            <p:nvPr/>
          </p:nvGrpSpPr>
          <p:grpSpPr>
            <a:xfrm>
              <a:off x="6302520" y="5764680"/>
              <a:ext cx="1252800" cy="351720"/>
              <a:chOff x="6302520" y="5764680"/>
              <a:chExt cx="1252800" cy="351720"/>
            </a:xfrm>
          </p:grpSpPr>
          <p:sp>
            <p:nvSpPr>
              <p:cNvPr id="1411" name="Rectangle 138"/>
              <p:cNvSpPr/>
              <p:nvPr/>
            </p:nvSpPr>
            <p:spPr>
              <a:xfrm>
                <a:off x="6302520" y="57668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12" name="Rectangle 139"/>
              <p:cNvSpPr/>
              <p:nvPr/>
            </p:nvSpPr>
            <p:spPr>
              <a:xfrm>
                <a:off x="6517800" y="5766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13" name="TextBox 140"/>
              <p:cNvSpPr/>
              <p:nvPr/>
            </p:nvSpPr>
            <p:spPr>
              <a:xfrm>
                <a:off x="6759720" y="57646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8  18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414" name="Group 134"/>
            <p:cNvGrpSpPr/>
            <p:nvPr/>
          </p:nvGrpSpPr>
          <p:grpSpPr>
            <a:xfrm>
              <a:off x="7509600" y="5768640"/>
              <a:ext cx="1252800" cy="351720"/>
              <a:chOff x="7509600" y="5768640"/>
              <a:chExt cx="1252800" cy="351720"/>
            </a:xfrm>
          </p:grpSpPr>
          <p:sp>
            <p:nvSpPr>
              <p:cNvPr id="1415" name="Rectangle 135"/>
              <p:cNvSpPr/>
              <p:nvPr/>
            </p:nvSpPr>
            <p:spPr>
              <a:xfrm>
                <a:off x="7509600" y="57708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16" name="Rectangle 136"/>
              <p:cNvSpPr/>
              <p:nvPr/>
            </p:nvSpPr>
            <p:spPr>
              <a:xfrm>
                <a:off x="7724880" y="57708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17" name="TextBox 137"/>
              <p:cNvSpPr/>
              <p:nvPr/>
            </p:nvSpPr>
            <p:spPr>
              <a:xfrm>
                <a:off x="7966800" y="57686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418" name="Group 147"/>
          <p:cNvGrpSpPr/>
          <p:nvPr/>
        </p:nvGrpSpPr>
        <p:grpSpPr>
          <a:xfrm>
            <a:off x="3904920" y="6128640"/>
            <a:ext cx="4857480" cy="362160"/>
            <a:chOff x="3904920" y="6128640"/>
            <a:chExt cx="4857480" cy="362160"/>
          </a:xfrm>
        </p:grpSpPr>
        <p:grpSp>
          <p:nvGrpSpPr>
            <p:cNvPr id="1419" name="Group 148"/>
            <p:cNvGrpSpPr/>
            <p:nvPr/>
          </p:nvGrpSpPr>
          <p:grpSpPr>
            <a:xfrm>
              <a:off x="3904920" y="6128640"/>
              <a:ext cx="1252800" cy="351720"/>
              <a:chOff x="3904920" y="6128640"/>
              <a:chExt cx="1252800" cy="351720"/>
            </a:xfrm>
          </p:grpSpPr>
          <p:sp>
            <p:nvSpPr>
              <p:cNvPr id="1420" name="Rectangle 161"/>
              <p:cNvSpPr/>
              <p:nvPr/>
            </p:nvSpPr>
            <p:spPr>
              <a:xfrm>
                <a:off x="3904920" y="61308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21" name="Rectangle 162"/>
              <p:cNvSpPr/>
              <p:nvPr/>
            </p:nvSpPr>
            <p:spPr>
              <a:xfrm>
                <a:off x="4120200" y="61308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22" name="TextBox 163"/>
              <p:cNvSpPr/>
              <p:nvPr/>
            </p:nvSpPr>
            <p:spPr>
              <a:xfrm>
                <a:off x="4362120" y="61286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423" name="Group 149"/>
            <p:cNvGrpSpPr/>
            <p:nvPr/>
          </p:nvGrpSpPr>
          <p:grpSpPr>
            <a:xfrm>
              <a:off x="5073480" y="6131160"/>
              <a:ext cx="1252800" cy="351720"/>
              <a:chOff x="5073480" y="6131160"/>
              <a:chExt cx="1252800" cy="351720"/>
            </a:xfrm>
          </p:grpSpPr>
          <p:sp>
            <p:nvSpPr>
              <p:cNvPr id="1424" name="Rectangle 158"/>
              <p:cNvSpPr/>
              <p:nvPr/>
            </p:nvSpPr>
            <p:spPr>
              <a:xfrm>
                <a:off x="5073480" y="61333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25" name="Rectangle 159"/>
              <p:cNvSpPr/>
              <p:nvPr/>
            </p:nvSpPr>
            <p:spPr>
              <a:xfrm>
                <a:off x="5289120" y="61333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26" name="TextBox 160"/>
              <p:cNvSpPr/>
              <p:nvPr/>
            </p:nvSpPr>
            <p:spPr>
              <a:xfrm>
                <a:off x="5530680" y="61311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427" name="Group 150"/>
            <p:cNvGrpSpPr/>
            <p:nvPr/>
          </p:nvGrpSpPr>
          <p:grpSpPr>
            <a:xfrm>
              <a:off x="6302520" y="6135120"/>
              <a:ext cx="1252800" cy="351720"/>
              <a:chOff x="6302520" y="6135120"/>
              <a:chExt cx="1252800" cy="351720"/>
            </a:xfrm>
          </p:grpSpPr>
          <p:sp>
            <p:nvSpPr>
              <p:cNvPr id="1428" name="Rectangle 155"/>
              <p:cNvSpPr/>
              <p:nvPr/>
            </p:nvSpPr>
            <p:spPr>
              <a:xfrm>
                <a:off x="6302520" y="61372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29" name="Rectangle 156"/>
              <p:cNvSpPr/>
              <p:nvPr/>
            </p:nvSpPr>
            <p:spPr>
              <a:xfrm>
                <a:off x="6517800" y="61372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30" name="TextBox 157"/>
              <p:cNvSpPr/>
              <p:nvPr/>
            </p:nvSpPr>
            <p:spPr>
              <a:xfrm>
                <a:off x="6759720" y="61351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8  18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431" name="Group 151"/>
            <p:cNvGrpSpPr/>
            <p:nvPr/>
          </p:nvGrpSpPr>
          <p:grpSpPr>
            <a:xfrm>
              <a:off x="7509600" y="6138720"/>
              <a:ext cx="1252800" cy="352080"/>
              <a:chOff x="7509600" y="6138720"/>
              <a:chExt cx="1252800" cy="352080"/>
            </a:xfrm>
          </p:grpSpPr>
          <p:sp>
            <p:nvSpPr>
              <p:cNvPr id="1432" name="Rectangle 152"/>
              <p:cNvSpPr/>
              <p:nvPr/>
            </p:nvSpPr>
            <p:spPr>
              <a:xfrm>
                <a:off x="7509600" y="61412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33" name="Rectangle 153"/>
              <p:cNvSpPr/>
              <p:nvPr/>
            </p:nvSpPr>
            <p:spPr>
              <a:xfrm>
                <a:off x="7724880" y="61412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34" name="TextBox 154"/>
              <p:cNvSpPr/>
              <p:nvPr/>
            </p:nvSpPr>
            <p:spPr>
              <a:xfrm>
                <a:off x="7966800" y="61387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435" name="Group 164"/>
          <p:cNvGrpSpPr/>
          <p:nvPr/>
        </p:nvGrpSpPr>
        <p:grpSpPr>
          <a:xfrm>
            <a:off x="3886200" y="4991760"/>
            <a:ext cx="4876200" cy="362160"/>
            <a:chOff x="3886200" y="4991760"/>
            <a:chExt cx="4876200" cy="362160"/>
          </a:xfrm>
        </p:grpSpPr>
        <p:grpSp>
          <p:nvGrpSpPr>
            <p:cNvPr id="1436" name="Group 165"/>
            <p:cNvGrpSpPr/>
            <p:nvPr/>
          </p:nvGrpSpPr>
          <p:grpSpPr>
            <a:xfrm>
              <a:off x="3886200" y="4991760"/>
              <a:ext cx="1252800" cy="351720"/>
              <a:chOff x="3886200" y="4991760"/>
              <a:chExt cx="1252800" cy="351720"/>
            </a:xfrm>
          </p:grpSpPr>
          <p:sp>
            <p:nvSpPr>
              <p:cNvPr id="1437" name="Rectangle 178"/>
              <p:cNvSpPr/>
              <p:nvPr/>
            </p:nvSpPr>
            <p:spPr>
              <a:xfrm>
                <a:off x="3886200" y="49939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38" name="Rectangle 179"/>
              <p:cNvSpPr/>
              <p:nvPr/>
            </p:nvSpPr>
            <p:spPr>
              <a:xfrm>
                <a:off x="4101480" y="49939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39" name="TextBox 180"/>
              <p:cNvSpPr/>
              <p:nvPr/>
            </p:nvSpPr>
            <p:spPr>
              <a:xfrm>
                <a:off x="4343400" y="49917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440" name="Group 166"/>
            <p:cNvGrpSpPr/>
            <p:nvPr/>
          </p:nvGrpSpPr>
          <p:grpSpPr>
            <a:xfrm>
              <a:off x="5054760" y="4994640"/>
              <a:ext cx="1252800" cy="351720"/>
              <a:chOff x="5054760" y="4994640"/>
              <a:chExt cx="1252800" cy="351720"/>
            </a:xfrm>
          </p:grpSpPr>
          <p:sp>
            <p:nvSpPr>
              <p:cNvPr id="1441" name="Rectangle 175"/>
              <p:cNvSpPr/>
              <p:nvPr/>
            </p:nvSpPr>
            <p:spPr>
              <a:xfrm>
                <a:off x="5054760" y="49968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42" name="Rectangle 176"/>
              <p:cNvSpPr/>
              <p:nvPr/>
            </p:nvSpPr>
            <p:spPr>
              <a:xfrm>
                <a:off x="5270040" y="49968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43" name="TextBox 177"/>
              <p:cNvSpPr/>
              <p:nvPr/>
            </p:nvSpPr>
            <p:spPr>
              <a:xfrm>
                <a:off x="5511960" y="49946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444" name="Group 167"/>
            <p:cNvGrpSpPr/>
            <p:nvPr/>
          </p:nvGrpSpPr>
          <p:grpSpPr>
            <a:xfrm>
              <a:off x="6302520" y="4998240"/>
              <a:ext cx="1252800" cy="351720"/>
              <a:chOff x="6302520" y="4998240"/>
              <a:chExt cx="1252800" cy="351720"/>
            </a:xfrm>
          </p:grpSpPr>
          <p:sp>
            <p:nvSpPr>
              <p:cNvPr id="1445" name="Rectangle 172"/>
              <p:cNvSpPr/>
              <p:nvPr/>
            </p:nvSpPr>
            <p:spPr>
              <a:xfrm>
                <a:off x="6302520" y="50004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46" name="Rectangle 173"/>
              <p:cNvSpPr/>
              <p:nvPr/>
            </p:nvSpPr>
            <p:spPr>
              <a:xfrm>
                <a:off x="6517800" y="50004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47" name="TextBox 174"/>
              <p:cNvSpPr/>
              <p:nvPr/>
            </p:nvSpPr>
            <p:spPr>
              <a:xfrm>
                <a:off x="6759720" y="49982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8  </a:t>
                </a: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18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448" name="Group 168"/>
            <p:cNvGrpSpPr/>
            <p:nvPr/>
          </p:nvGrpSpPr>
          <p:grpSpPr>
            <a:xfrm>
              <a:off x="7509600" y="5002200"/>
              <a:ext cx="1252800" cy="351720"/>
              <a:chOff x="7509600" y="5002200"/>
              <a:chExt cx="1252800" cy="351720"/>
            </a:xfrm>
          </p:grpSpPr>
          <p:sp>
            <p:nvSpPr>
              <p:cNvPr id="1449" name="Rectangle 169"/>
              <p:cNvSpPr/>
              <p:nvPr/>
            </p:nvSpPr>
            <p:spPr>
              <a:xfrm>
                <a:off x="7509600" y="50043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50" name="Rectangle 170"/>
              <p:cNvSpPr/>
              <p:nvPr/>
            </p:nvSpPr>
            <p:spPr>
              <a:xfrm>
                <a:off x="7724880" y="50043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51" name="TextBox 171"/>
              <p:cNvSpPr/>
              <p:nvPr/>
            </p:nvSpPr>
            <p:spPr>
              <a:xfrm>
                <a:off x="7966800" y="50022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452" name="Group 184"/>
          <p:cNvGrpSpPr/>
          <p:nvPr/>
        </p:nvGrpSpPr>
        <p:grpSpPr>
          <a:xfrm>
            <a:off x="586440" y="2006280"/>
            <a:ext cx="945360" cy="307080"/>
            <a:chOff x="586440" y="2006280"/>
            <a:chExt cx="945360" cy="307080"/>
          </a:xfrm>
        </p:grpSpPr>
        <p:sp>
          <p:nvSpPr>
            <p:cNvPr id="1453" name="Rectangle 182"/>
            <p:cNvSpPr/>
            <p:nvPr/>
          </p:nvSpPr>
          <p:spPr>
            <a:xfrm>
              <a:off x="1059480" y="2006280"/>
              <a:ext cx="472320" cy="304200"/>
            </a:xfrm>
            <a:prstGeom prst="rect">
              <a:avLst/>
            </a:prstGeom>
            <a:solidFill>
              <a:srgbClr val="bda2e0"/>
            </a:solidFill>
            <a:ln>
              <a:solidFill>
                <a:srgbClr val="521b92"/>
              </a:solidFill>
              <a:rou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9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54" name="Rectangle 183"/>
            <p:cNvSpPr/>
            <p:nvPr/>
          </p:nvSpPr>
          <p:spPr>
            <a:xfrm>
              <a:off x="586440" y="2009160"/>
              <a:ext cx="472320" cy="304200"/>
            </a:xfrm>
            <a:prstGeom prst="rect">
              <a:avLst/>
            </a:prstGeom>
            <a:solidFill>
              <a:srgbClr val="bda2e0"/>
            </a:solidFill>
            <a:ln>
              <a:solidFill>
                <a:srgbClr val="521b92"/>
              </a:solidFill>
              <a:rou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13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455" name="Rectangle 185"/>
          <p:cNvSpPr/>
          <p:nvPr/>
        </p:nvSpPr>
        <p:spPr>
          <a:xfrm flipH="1">
            <a:off x="7323120" y="4930920"/>
            <a:ext cx="44676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6" name="Rectangle 186"/>
          <p:cNvSpPr/>
          <p:nvPr/>
        </p:nvSpPr>
        <p:spPr>
          <a:xfrm flipH="1">
            <a:off x="4866840" y="5301360"/>
            <a:ext cx="44676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7" name="Rectangle 187"/>
          <p:cNvSpPr/>
          <p:nvPr/>
        </p:nvSpPr>
        <p:spPr>
          <a:xfrm flipH="1">
            <a:off x="4857840" y="5673240"/>
            <a:ext cx="44676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lt2"/>
                </a:solidFill>
                <a:effectLst/>
                <a:uFillTx/>
                <a:latin typeface="Arial"/>
              </a:rPr>
              <a:t>D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8" name="Rectangle 188"/>
          <p:cNvSpPr/>
          <p:nvPr/>
        </p:nvSpPr>
        <p:spPr>
          <a:xfrm flipH="1">
            <a:off x="7329240" y="5297400"/>
            <a:ext cx="44676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lt2"/>
                </a:solidFill>
                <a:effectLst/>
                <a:uFillTx/>
                <a:latin typeface="Arial"/>
              </a:rPr>
              <a:t>D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9" name="Rectangle 189"/>
          <p:cNvSpPr/>
          <p:nvPr/>
        </p:nvSpPr>
        <p:spPr>
          <a:xfrm flipH="1">
            <a:off x="7329240" y="5675040"/>
            <a:ext cx="44676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lt2"/>
                </a:solidFill>
                <a:effectLst/>
                <a:uFillTx/>
                <a:latin typeface="Arial"/>
              </a:rPr>
              <a:t>D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0" name="Rectangle 190"/>
          <p:cNvSpPr/>
          <p:nvPr/>
        </p:nvSpPr>
        <p:spPr>
          <a:xfrm flipH="1">
            <a:off x="7329240" y="6033240"/>
            <a:ext cx="44676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lt2"/>
                </a:solidFill>
                <a:effectLst/>
                <a:uFillTx/>
                <a:latin typeface="Arial"/>
              </a:rPr>
              <a:t>D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1" name="Rectangle 191"/>
          <p:cNvSpPr/>
          <p:nvPr/>
        </p:nvSpPr>
        <p:spPr>
          <a:xfrm>
            <a:off x="3469680" y="4419720"/>
            <a:ext cx="4345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2" name="Rectangle 194"/>
          <p:cNvSpPr/>
          <p:nvPr/>
        </p:nvSpPr>
        <p:spPr>
          <a:xfrm>
            <a:off x="3472200" y="5542560"/>
            <a:ext cx="30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3" name="Rectangle 195"/>
          <p:cNvSpPr/>
          <p:nvPr/>
        </p:nvSpPr>
        <p:spPr>
          <a:xfrm>
            <a:off x="3477240" y="5892120"/>
            <a:ext cx="4345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464" name="Group 196"/>
          <p:cNvGrpSpPr/>
          <p:nvPr/>
        </p:nvGrpSpPr>
        <p:grpSpPr>
          <a:xfrm>
            <a:off x="294840" y="1608120"/>
            <a:ext cx="5019480" cy="704520"/>
            <a:chOff x="294840" y="1608120"/>
            <a:chExt cx="5019480" cy="704520"/>
          </a:xfrm>
        </p:grpSpPr>
        <p:grpSp>
          <p:nvGrpSpPr>
            <p:cNvPr id="1465" name="Group 197"/>
            <p:cNvGrpSpPr/>
            <p:nvPr/>
          </p:nvGrpSpPr>
          <p:grpSpPr>
            <a:xfrm>
              <a:off x="587880" y="1997640"/>
              <a:ext cx="4726440" cy="315000"/>
              <a:chOff x="587880" y="1997640"/>
              <a:chExt cx="4726440" cy="315000"/>
            </a:xfrm>
          </p:grpSpPr>
          <p:sp>
            <p:nvSpPr>
              <p:cNvPr id="1466" name="Rectangle 218"/>
              <p:cNvSpPr/>
              <p:nvPr/>
            </p:nvSpPr>
            <p:spPr>
              <a:xfrm>
                <a:off x="2952360" y="200052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67" name="Rectangle 219"/>
              <p:cNvSpPr/>
              <p:nvPr/>
            </p:nvSpPr>
            <p:spPr>
              <a:xfrm>
                <a:off x="2479320" y="20034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68" name="Rectangle 220"/>
              <p:cNvSpPr/>
              <p:nvPr/>
            </p:nvSpPr>
            <p:spPr>
              <a:xfrm>
                <a:off x="3897000" y="200052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69" name="Rectangle 221"/>
              <p:cNvSpPr/>
              <p:nvPr/>
            </p:nvSpPr>
            <p:spPr>
              <a:xfrm>
                <a:off x="3423960" y="20034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70" name="Rectangle 222"/>
              <p:cNvSpPr/>
              <p:nvPr/>
            </p:nvSpPr>
            <p:spPr>
              <a:xfrm>
                <a:off x="1060920" y="20055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71" name="Rectangle 223"/>
              <p:cNvSpPr/>
              <p:nvPr/>
            </p:nvSpPr>
            <p:spPr>
              <a:xfrm>
                <a:off x="587880" y="20084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72" name="Rectangle 224"/>
              <p:cNvSpPr/>
              <p:nvPr/>
            </p:nvSpPr>
            <p:spPr>
              <a:xfrm>
                <a:off x="2005560" y="20055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73" name="Rectangle 225"/>
              <p:cNvSpPr/>
              <p:nvPr/>
            </p:nvSpPr>
            <p:spPr>
              <a:xfrm>
                <a:off x="1532520" y="20084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74" name="Rectangle 226"/>
              <p:cNvSpPr/>
              <p:nvPr/>
            </p:nvSpPr>
            <p:spPr>
              <a:xfrm>
                <a:off x="4842000" y="19976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475" name="Rectangle 227"/>
              <p:cNvSpPr/>
              <p:nvPr/>
            </p:nvSpPr>
            <p:spPr>
              <a:xfrm>
                <a:off x="4368960" y="200052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476" name="TextBox 198"/>
            <p:cNvSpPr/>
            <p:nvPr/>
          </p:nvSpPr>
          <p:spPr>
            <a:xfrm>
              <a:off x="29484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77" name="TextBox 199"/>
            <p:cNvSpPr/>
            <p:nvPr/>
          </p:nvSpPr>
          <p:spPr>
            <a:xfrm>
              <a:off x="76644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78" name="TextBox 200"/>
            <p:cNvSpPr/>
            <p:nvPr/>
          </p:nvSpPr>
          <p:spPr>
            <a:xfrm>
              <a:off x="123552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79" name="TextBox 201"/>
            <p:cNvSpPr/>
            <p:nvPr/>
          </p:nvSpPr>
          <p:spPr>
            <a:xfrm>
              <a:off x="170748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0" name="TextBox 202"/>
            <p:cNvSpPr/>
            <p:nvPr/>
          </p:nvSpPr>
          <p:spPr>
            <a:xfrm>
              <a:off x="219924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1" name="TextBox 203"/>
            <p:cNvSpPr/>
            <p:nvPr/>
          </p:nvSpPr>
          <p:spPr>
            <a:xfrm>
              <a:off x="267084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2" name="TextBox 204"/>
            <p:cNvSpPr/>
            <p:nvPr/>
          </p:nvSpPr>
          <p:spPr>
            <a:xfrm>
              <a:off x="313992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3" name="TextBox 205"/>
            <p:cNvSpPr/>
            <p:nvPr/>
          </p:nvSpPr>
          <p:spPr>
            <a:xfrm>
              <a:off x="361152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4" name="TextBox 206"/>
            <p:cNvSpPr/>
            <p:nvPr/>
          </p:nvSpPr>
          <p:spPr>
            <a:xfrm>
              <a:off x="408096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5" name="TextBox 207"/>
            <p:cNvSpPr/>
            <p:nvPr/>
          </p:nvSpPr>
          <p:spPr>
            <a:xfrm>
              <a:off x="4552560" y="16081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486" name="Straight Arrow Connector 208"/>
            <p:cNvCxnSpPr/>
            <p:nvPr/>
          </p:nvCxnSpPr>
          <p:spPr>
            <a:xfrm>
              <a:off x="587520" y="184500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487" name="Straight Arrow Connector 209"/>
            <p:cNvCxnSpPr/>
            <p:nvPr/>
          </p:nvCxnSpPr>
          <p:spPr>
            <a:xfrm>
              <a:off x="1060560" y="184500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488" name="Straight Arrow Connector 210"/>
            <p:cNvCxnSpPr/>
            <p:nvPr/>
          </p:nvCxnSpPr>
          <p:spPr>
            <a:xfrm>
              <a:off x="1532520" y="185292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489" name="Straight Arrow Connector 211"/>
            <p:cNvCxnSpPr/>
            <p:nvPr/>
          </p:nvCxnSpPr>
          <p:spPr>
            <a:xfrm>
              <a:off x="2005560" y="185292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490" name="Straight Arrow Connector 212"/>
            <p:cNvCxnSpPr/>
            <p:nvPr/>
          </p:nvCxnSpPr>
          <p:spPr>
            <a:xfrm>
              <a:off x="2478600" y="185292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491" name="Straight Arrow Connector 213"/>
            <p:cNvCxnSpPr/>
            <p:nvPr/>
          </p:nvCxnSpPr>
          <p:spPr>
            <a:xfrm>
              <a:off x="2943360" y="184968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492" name="Straight Arrow Connector 214"/>
            <p:cNvCxnSpPr/>
            <p:nvPr/>
          </p:nvCxnSpPr>
          <p:spPr>
            <a:xfrm>
              <a:off x="3423960" y="184500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493" name="Straight Arrow Connector 215"/>
            <p:cNvCxnSpPr/>
            <p:nvPr/>
          </p:nvCxnSpPr>
          <p:spPr>
            <a:xfrm>
              <a:off x="3895560" y="184500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494" name="Straight Arrow Connector 216"/>
            <p:cNvCxnSpPr/>
            <p:nvPr/>
          </p:nvCxnSpPr>
          <p:spPr>
            <a:xfrm>
              <a:off x="4368600" y="18396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495" name="Straight Arrow Connector 217"/>
            <p:cNvCxnSpPr/>
            <p:nvPr/>
          </p:nvCxnSpPr>
          <p:spPr>
            <a:xfrm>
              <a:off x="4838040" y="18324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graphicFrame>
        <p:nvGraphicFramePr>
          <p:cNvPr id="1496" name="Table 228"/>
          <p:cNvGraphicFramePr/>
          <p:nvPr/>
        </p:nvGraphicFramePr>
        <p:xfrm>
          <a:off x="3957480" y="3876480"/>
          <a:ext cx="5173200" cy="2595600"/>
        </p:xfrm>
        <a:graphic>
          <a:graphicData uri="http://schemas.openxmlformats.org/drawingml/2006/table">
            <a:tbl>
              <a:tblPr/>
              <a:tblGrid>
                <a:gridCol w="212040"/>
                <a:gridCol w="228960"/>
                <a:gridCol w="692280"/>
                <a:gridCol w="212040"/>
                <a:gridCol w="229320"/>
                <a:gridCol w="776520"/>
                <a:gridCol w="232920"/>
                <a:gridCol w="232920"/>
                <a:gridCol w="776520"/>
                <a:gridCol w="232920"/>
                <a:gridCol w="232920"/>
                <a:gridCol w="776520"/>
                <a:gridCol w="33768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3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W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49 50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a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51 52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53 54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97" name="Table 229"/>
          <p:cNvGraphicFramePr/>
          <p:nvPr/>
        </p:nvGraphicFramePr>
        <p:xfrm>
          <a:off x="2520" y="4089240"/>
          <a:ext cx="3926520" cy="2224800"/>
        </p:xfrm>
        <a:graphic>
          <a:graphicData uri="http://schemas.openxmlformats.org/drawingml/2006/table">
            <a:tbl>
              <a:tblPr/>
              <a:tblGrid>
                <a:gridCol w="1222920"/>
                <a:gridCol w="544320"/>
                <a:gridCol w="544320"/>
                <a:gridCol w="486720"/>
                <a:gridCol w="601560"/>
                <a:gridCol w="52704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0x74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wr 8,0x70 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wr 9,0x64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0x64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rd 0x80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98" name="Rectangle 230"/>
          <p:cNvSpPr/>
          <p:nvPr/>
        </p:nvSpPr>
        <p:spPr>
          <a:xfrm>
            <a:off x="5199480" y="2678760"/>
            <a:ext cx="39157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8 byte data blocks (fit 2 ints)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65" dur="indefinite" restart="never" nodeType="tmRoot">
          <p:childTnLst>
            <p:seq>
              <p:cTn id="766" dur="indefinite" nodeType="mainSeq">
                <p:childTnLst>
                  <p:par>
                    <p:cTn id="767" fill="hold">
                      <p:stCondLst>
                        <p:cond delay="0"/>
                      </p:stCondLst>
                      <p:childTnLst>
                        <p:par>
                          <p:cTn id="768" fill="hold">
                            <p:stCondLst>
                              <p:cond delay="0"/>
                            </p:stCondLst>
                            <p:childTnLst>
                              <p:par>
                                <p:cTn id="76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5" fill="hold">
                      <p:stCondLst>
                        <p:cond delay="indefinite"/>
                      </p:stCondLst>
                      <p:childTnLst>
                        <p:par>
                          <p:cTn id="776" fill="hold">
                            <p:stCondLst>
                              <p:cond delay="0"/>
                            </p:stCondLst>
                            <p:childTnLst>
                              <p:par>
                                <p:cTn id="7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9" fill="hold">
                      <p:stCondLst>
                        <p:cond delay="indefinite"/>
                      </p:stCondLst>
                      <p:childTnLst>
                        <p:par>
                          <p:cTn id="780" fill="hold">
                            <p:stCondLst>
                              <p:cond delay="0"/>
                            </p:stCondLst>
                            <p:childTnLst>
                              <p:par>
                                <p:cTn id="7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3" fill="hold">
                      <p:stCondLst>
                        <p:cond delay="indefinite"/>
                      </p:stCondLst>
                      <p:childTnLst>
                        <p:par>
                          <p:cTn id="784" fill="hold">
                            <p:stCondLst>
                              <p:cond delay="0"/>
                            </p:stCondLst>
                            <p:childTnLst>
                              <p:par>
                                <p:cTn id="7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>
                      <p:stCondLst>
                        <p:cond delay="indefinite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1" fill="hold">
                      <p:stCondLst>
                        <p:cond delay="indefinite"/>
                      </p:stCondLst>
                      <p:childTnLst>
                        <p:par>
                          <p:cTn id="792" fill="hold">
                            <p:stCondLst>
                              <p:cond delay="0"/>
                            </p:stCondLst>
                            <p:childTnLst>
                              <p:par>
                                <p:cTn id="7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5" fill="hold">
                      <p:stCondLst>
                        <p:cond delay="indefinite"/>
                      </p:stCondLst>
                      <p:childTnLst>
                        <p:par>
                          <p:cTn id="796" fill="hold">
                            <p:stCondLst>
                              <p:cond delay="0"/>
                            </p:stCondLst>
                            <p:childTnLst>
                              <p:par>
                                <p:cTn id="7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9" fill="hold">
                      <p:stCondLst>
                        <p:cond delay="indefinite"/>
                      </p:stCondLst>
                      <p:childTnLst>
                        <p:par>
                          <p:cTn id="800" fill="hold">
                            <p:stCondLst>
                              <p:cond delay="0"/>
                            </p:stCondLst>
                            <p:childTnLst>
                              <p:par>
                                <p:cTn id="8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3" fill="hold">
                      <p:stCondLst>
                        <p:cond delay="indefinite"/>
                      </p:stCondLst>
                      <p:childTnLst>
                        <p:par>
                          <p:cTn id="804" fill="hold">
                            <p:stCondLst>
                              <p:cond delay="0"/>
                            </p:stCondLst>
                            <p:childTnLst>
                              <p:par>
                                <p:cTn id="8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7" fill="hold">
                      <p:stCondLst>
                        <p:cond delay="indefinite"/>
                      </p:stCondLst>
                      <p:childTnLst>
                        <p:par>
                          <p:cTn id="808" fill="hold">
                            <p:stCondLst>
                              <p:cond delay="0"/>
                            </p:stCondLst>
                            <p:childTnLst>
                              <p:par>
                                <p:cTn id="8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1" fill="hold">
                      <p:stCondLst>
                        <p:cond delay="indefinite"/>
                      </p:stCondLst>
                      <p:childTnLst>
                        <p:par>
                          <p:cTn id="812" fill="hold">
                            <p:stCondLst>
                              <p:cond delay="0"/>
                            </p:stCondLst>
                            <p:childTnLst>
                              <p:par>
                                <p:cTn id="8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5" fill="hold">
                      <p:stCondLst>
                        <p:cond delay="indefinite"/>
                      </p:stCondLst>
                      <p:childTnLst>
                        <p:par>
                          <p:cTn id="816" fill="hold">
                            <p:stCondLst>
                              <p:cond delay="0"/>
                            </p:stCondLst>
                            <p:childTnLst>
                              <p:par>
                                <p:cTn id="8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9" fill="hold">
                      <p:stCondLst>
                        <p:cond delay="indefinite"/>
                      </p:stCondLst>
                      <p:childTnLst>
                        <p:par>
                          <p:cTn id="820" fill="hold">
                            <p:stCondLst>
                              <p:cond delay="0"/>
                            </p:stCondLst>
                            <p:childTnLst>
                              <p:par>
                                <p:cTn id="8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3" fill="hold">
                      <p:stCondLst>
                        <p:cond delay="indefinite"/>
                      </p:stCondLst>
                      <p:childTnLst>
                        <p:par>
                          <p:cTn id="824" fill="hold">
                            <p:stCondLst>
                              <p:cond delay="0"/>
                            </p:stCondLst>
                            <p:childTnLst>
                              <p:par>
                                <p:cTn id="8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7" fill="hold">
                      <p:stCondLst>
                        <p:cond delay="indefinite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1" fill="hold">
                      <p:stCondLst>
                        <p:cond delay="indefinite"/>
                      </p:stCondLst>
                      <p:childTnLst>
                        <p:par>
                          <p:cTn id="832" fill="hold">
                            <p:stCondLst>
                              <p:cond delay="0"/>
                            </p:stCondLst>
                            <p:childTnLst>
                              <p:par>
                                <p:cTn id="8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5" fill="hold">
                      <p:stCondLst>
                        <p:cond delay="indefinite"/>
                      </p:stCondLst>
                      <p:childTnLst>
                        <p:par>
                          <p:cTn id="836" fill="hold">
                            <p:stCondLst>
                              <p:cond delay="0"/>
                            </p:stCondLst>
                            <p:childTnLst>
                              <p:par>
                                <p:cTn id="8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1" fill="hold">
                      <p:stCondLst>
                        <p:cond delay="indefinite"/>
                      </p:stCondLst>
                      <p:childTnLst>
                        <p:par>
                          <p:cTn id="842" fill="hold">
                            <p:stCondLst>
                              <p:cond delay="0"/>
                            </p:stCondLst>
                            <p:childTnLst>
                              <p:par>
                                <p:cTn id="8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5" fill="hold">
                      <p:stCondLst>
                        <p:cond delay="indefinite"/>
                      </p:stCondLst>
                      <p:childTnLst>
                        <p:par>
                          <p:cTn id="846" fill="hold">
                            <p:stCondLst>
                              <p:cond delay="0"/>
                            </p:stCondLst>
                            <p:childTnLst>
                              <p:par>
                                <p:cTn id="8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9" fill="hold">
                      <p:stCondLst>
                        <p:cond delay="indefinite"/>
                      </p:stCondLst>
                      <p:childTnLst>
                        <p:par>
                          <p:cTn id="850" fill="hold">
                            <p:stCondLst>
                              <p:cond delay="0"/>
                            </p:stCondLst>
                            <p:childTnLst>
                              <p:par>
                                <p:cTn id="8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3" fill="hold">
                      <p:stCondLst>
                        <p:cond delay="indefinite"/>
                      </p:stCondLst>
                      <p:childTnLst>
                        <p:par>
                          <p:cTn id="854" fill="hold">
                            <p:stCondLst>
                              <p:cond delay="0"/>
                            </p:stCondLst>
                            <p:childTnLst>
                              <p:par>
                                <p:cTn id="8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7" fill="hold">
                      <p:stCondLst>
                        <p:cond delay="indefinite"/>
                      </p:stCondLst>
                      <p:childTnLst>
                        <p:par>
                          <p:cTn id="858" fill="hold">
                            <p:stCondLst>
                              <p:cond delay="0"/>
                            </p:stCondLst>
                            <p:childTnLst>
                              <p:par>
                                <p:cTn id="8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1" fill="hold">
                      <p:stCondLst>
                        <p:cond delay="indefinite"/>
                      </p:stCondLst>
                      <p:childTnLst>
                        <p:par>
                          <p:cTn id="862" fill="hold">
                            <p:stCondLst>
                              <p:cond delay="0"/>
                            </p:stCondLst>
                            <p:childTnLst>
                              <p:par>
                                <p:cTn id="8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5" fill="hold">
                      <p:stCondLst>
                        <p:cond delay="indefinite"/>
                      </p:stCondLst>
                      <p:childTnLst>
                        <p:par>
                          <p:cTn id="866" fill="hold">
                            <p:stCondLst>
                              <p:cond delay="0"/>
                            </p:stCondLst>
                            <p:childTnLst>
                              <p:par>
                                <p:cTn id="8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9" fill="hold">
                      <p:stCondLst>
                        <p:cond delay="indefinite"/>
                      </p:stCondLst>
                      <p:childTnLst>
                        <p:par>
                          <p:cTn id="870" fill="hold">
                            <p:stCondLst>
                              <p:cond delay="0"/>
                            </p:stCondLst>
                            <p:childTnLst>
                              <p:par>
                                <p:cTn id="8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Caching Organization Summarized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5257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cache consists of lines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line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contains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block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of bytes, the data values from memory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tag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indicating where in memory the values are from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valid bit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indicating if the data are valid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Lines are organized into sets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Direct-mapped cache: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one line per set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k-way associative cache: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 lines per set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Fully associative cache: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lines in one set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Caches handle both reads and writes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write-through: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write to both cache and memory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write-back: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write only to cache, write to memory on evict,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write-allocate: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alloc on any miss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no-write allocate: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alloc only on read miss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 Hierarchy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2" name="AutoShape 195"/>
          <p:cNvSpPr/>
          <p:nvPr/>
        </p:nvSpPr>
        <p:spPr>
          <a:xfrm>
            <a:off x="1066680" y="1432080"/>
            <a:ext cx="6901560" cy="534888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6f4fd">
                  <a:alpha val="7000"/>
                </a:srgbClr>
              </a:gs>
              <a:gs pos="100000">
                <a:srgbClr val="f6f4fd"/>
              </a:gs>
            </a:gsLst>
            <a:lin ang="16140000"/>
          </a:gra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3" name="Text Box 196"/>
          <p:cNvSpPr/>
          <p:nvPr/>
        </p:nvSpPr>
        <p:spPr>
          <a:xfrm>
            <a:off x="4205160" y="1770840"/>
            <a:ext cx="653760" cy="33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Regs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4" name="Text Box 198"/>
          <p:cNvSpPr/>
          <p:nvPr/>
        </p:nvSpPr>
        <p:spPr>
          <a:xfrm>
            <a:off x="4033080" y="2225880"/>
            <a:ext cx="1058760" cy="5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L1 cache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(SRAM)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5" name="Text Box 199"/>
          <p:cNvSpPr/>
          <p:nvPr/>
        </p:nvSpPr>
        <p:spPr>
          <a:xfrm>
            <a:off x="3827880" y="4471920"/>
            <a:ext cx="1408320" cy="5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Main memory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(DRAM)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6" name="Text Box 200"/>
          <p:cNvSpPr/>
          <p:nvPr/>
        </p:nvSpPr>
        <p:spPr>
          <a:xfrm>
            <a:off x="3368520" y="5261040"/>
            <a:ext cx="2389320" cy="5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Local secondary storage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(local disks)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7" name="Line 203"/>
          <p:cNvSpPr/>
          <p:nvPr/>
        </p:nvSpPr>
        <p:spPr>
          <a:xfrm>
            <a:off x="3578040" y="2818080"/>
            <a:ext cx="187848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8" name="Line 205"/>
          <p:cNvSpPr/>
          <p:nvPr/>
        </p:nvSpPr>
        <p:spPr>
          <a:xfrm>
            <a:off x="3325680" y="3559680"/>
            <a:ext cx="24480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9" name="Line 222"/>
          <p:cNvSpPr/>
          <p:nvPr/>
        </p:nvSpPr>
        <p:spPr>
          <a:xfrm>
            <a:off x="228600" y="4360680"/>
            <a:ext cx="360" cy="2344680"/>
          </a:xfrm>
          <a:prstGeom prst="line">
            <a:avLst/>
          </a:prstGeom>
          <a:ln w="38100">
            <a:solidFill>
              <a:srgbClr val="8267e7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0" name="Text Box 223"/>
          <p:cNvSpPr/>
          <p:nvPr/>
        </p:nvSpPr>
        <p:spPr>
          <a:xfrm>
            <a:off x="276120" y="4644720"/>
            <a:ext cx="943560" cy="158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Larger, 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slower,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and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cheaper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(per byte)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storage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devices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1" name="Line 224"/>
          <p:cNvSpPr/>
          <p:nvPr/>
        </p:nvSpPr>
        <p:spPr>
          <a:xfrm>
            <a:off x="2786040" y="4369680"/>
            <a:ext cx="347472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2" name="Text Box 225"/>
          <p:cNvSpPr/>
          <p:nvPr/>
        </p:nvSpPr>
        <p:spPr>
          <a:xfrm>
            <a:off x="3224880" y="6103800"/>
            <a:ext cx="2614320" cy="5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Remote secondary storage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(e.g., cloud, web servers)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3" name="Text Box 227"/>
          <p:cNvSpPr/>
          <p:nvPr/>
        </p:nvSpPr>
        <p:spPr>
          <a:xfrm>
            <a:off x="7396560" y="5154120"/>
            <a:ext cx="2062080" cy="63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Local disks hold files retrieved from disks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on remote servers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4" name="Text Box 236"/>
          <p:cNvSpPr/>
          <p:nvPr/>
        </p:nvSpPr>
        <p:spPr>
          <a:xfrm>
            <a:off x="3966840" y="2914920"/>
            <a:ext cx="1058760" cy="5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L2 cache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(SRAM)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5" name="Text Box 243"/>
          <p:cNvSpPr/>
          <p:nvPr/>
        </p:nvSpPr>
        <p:spPr>
          <a:xfrm>
            <a:off x="5486760" y="2296800"/>
            <a:ext cx="2837880" cy="45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L1 cache holds cache lines retrieved from the L2 cache.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6" name="Text Box 233"/>
          <p:cNvSpPr/>
          <p:nvPr/>
        </p:nvSpPr>
        <p:spPr>
          <a:xfrm>
            <a:off x="5079960" y="1675800"/>
            <a:ext cx="2918520" cy="45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CPU registers hold words retrieved from the L1 cache.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7" name="Text Box 231"/>
          <p:cNvSpPr/>
          <p:nvPr/>
        </p:nvSpPr>
        <p:spPr>
          <a:xfrm>
            <a:off x="5886720" y="2957760"/>
            <a:ext cx="2628360" cy="45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L2 cache holds cache lines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retrieved from L3 cache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8" name="Text Box 247"/>
          <p:cNvSpPr/>
          <p:nvPr/>
        </p:nvSpPr>
        <p:spPr>
          <a:xfrm>
            <a:off x="3720960" y="1726200"/>
            <a:ext cx="462240" cy="33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L0: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9" name="Text Box 248"/>
          <p:cNvSpPr/>
          <p:nvPr/>
        </p:nvSpPr>
        <p:spPr>
          <a:xfrm>
            <a:off x="3276720" y="2335680"/>
            <a:ext cx="462240" cy="33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L1: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0" name="Text Box 249"/>
          <p:cNvSpPr/>
          <p:nvPr/>
        </p:nvSpPr>
        <p:spPr>
          <a:xfrm>
            <a:off x="2895480" y="2951640"/>
            <a:ext cx="462240" cy="33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L2: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1" name="Text Box 250"/>
          <p:cNvSpPr/>
          <p:nvPr/>
        </p:nvSpPr>
        <p:spPr>
          <a:xfrm>
            <a:off x="2430360" y="3707280"/>
            <a:ext cx="462240" cy="33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L3: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2" name="Text Box 251"/>
          <p:cNvSpPr/>
          <p:nvPr/>
        </p:nvSpPr>
        <p:spPr>
          <a:xfrm>
            <a:off x="1905120" y="4545360"/>
            <a:ext cx="462240" cy="33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L4: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3" name="Text Box 252"/>
          <p:cNvSpPr/>
          <p:nvPr/>
        </p:nvSpPr>
        <p:spPr>
          <a:xfrm>
            <a:off x="1371600" y="5307480"/>
            <a:ext cx="462240" cy="33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L5: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4" name="Text Box 289"/>
          <p:cNvSpPr/>
          <p:nvPr/>
        </p:nvSpPr>
        <p:spPr>
          <a:xfrm>
            <a:off x="228600" y="2377800"/>
            <a:ext cx="943560" cy="158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Smaller,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faster,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and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costlier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(per byte)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storage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devices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5" name="Line 291"/>
          <p:cNvSpPr/>
          <p:nvPr/>
        </p:nvSpPr>
        <p:spPr>
          <a:xfrm flipV="1">
            <a:off x="228600" y="2205000"/>
            <a:ext cx="15840" cy="2018520"/>
          </a:xfrm>
          <a:prstGeom prst="line">
            <a:avLst/>
          </a:prstGeom>
          <a:ln w="38100">
            <a:solidFill>
              <a:srgbClr val="8267e7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6" name="Line 292"/>
          <p:cNvSpPr/>
          <p:nvPr/>
        </p:nvSpPr>
        <p:spPr>
          <a:xfrm>
            <a:off x="6509520" y="4369680"/>
            <a:ext cx="57657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7" name="Text Box 293"/>
          <p:cNvSpPr/>
          <p:nvPr/>
        </p:nvSpPr>
        <p:spPr>
          <a:xfrm>
            <a:off x="3988440" y="3669480"/>
            <a:ext cx="1058760" cy="5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L3 cache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(SRAM)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8" name="Text Box 295"/>
          <p:cNvSpPr/>
          <p:nvPr/>
        </p:nvSpPr>
        <p:spPr>
          <a:xfrm>
            <a:off x="6277680" y="3684600"/>
            <a:ext cx="2875680" cy="45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L3 cache holds cache lines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retrieved from main memory.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9" name="Text Box 297"/>
          <p:cNvSpPr/>
          <p:nvPr/>
        </p:nvSpPr>
        <p:spPr>
          <a:xfrm>
            <a:off x="838080" y="6069600"/>
            <a:ext cx="462240" cy="33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L6: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30" name="Text Box 229"/>
          <p:cNvSpPr/>
          <p:nvPr/>
        </p:nvSpPr>
        <p:spPr>
          <a:xfrm>
            <a:off x="6807240" y="4431240"/>
            <a:ext cx="2183400" cy="63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Main memory holds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disk blocks retrieved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from local disks.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31" name="Line 292"/>
          <p:cNvSpPr/>
          <p:nvPr/>
        </p:nvSpPr>
        <p:spPr>
          <a:xfrm>
            <a:off x="1552680" y="6781680"/>
            <a:ext cx="576612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32" name="Line 292"/>
          <p:cNvSpPr/>
          <p:nvPr/>
        </p:nvSpPr>
        <p:spPr>
          <a:xfrm>
            <a:off x="2265120" y="5121720"/>
            <a:ext cx="449604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33" name="Line 292"/>
          <p:cNvSpPr/>
          <p:nvPr/>
        </p:nvSpPr>
        <p:spPr>
          <a:xfrm>
            <a:off x="5116320" y="2241000"/>
            <a:ext cx="57657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34" name="Line 292"/>
          <p:cNvSpPr/>
          <p:nvPr/>
        </p:nvSpPr>
        <p:spPr>
          <a:xfrm>
            <a:off x="1688760" y="5962320"/>
            <a:ext cx="576612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35" name="Line 203"/>
          <p:cNvSpPr/>
          <p:nvPr/>
        </p:nvSpPr>
        <p:spPr>
          <a:xfrm>
            <a:off x="4023360" y="2234160"/>
            <a:ext cx="9813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536" name="Picture 40" descr=""/>
          <p:cNvPicPr/>
          <p:nvPr/>
        </p:nvPicPr>
        <p:blipFill>
          <a:blip r:embed="rId1"/>
          <a:stretch/>
        </p:blipFill>
        <p:spPr>
          <a:xfrm>
            <a:off x="8387640" y="5749200"/>
            <a:ext cx="660960" cy="4986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537" name="Picture 42" descr=""/>
          <p:cNvPicPr/>
          <p:nvPr/>
        </p:nvPicPr>
        <p:blipFill>
          <a:blip r:embed="rId2"/>
          <a:stretch/>
        </p:blipFill>
        <p:spPr>
          <a:xfrm>
            <a:off x="8305920" y="4410000"/>
            <a:ext cx="683640" cy="601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538" name="Picture 44" descr=""/>
          <p:cNvPicPr/>
          <p:nvPr/>
        </p:nvPicPr>
        <p:blipFill>
          <a:blip r:embed="rId3"/>
          <a:stretch/>
        </p:blipFill>
        <p:spPr>
          <a:xfrm>
            <a:off x="8258400" y="2814480"/>
            <a:ext cx="777600" cy="7628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539" name="Picture 46" descr=""/>
          <p:cNvPicPr/>
          <p:nvPr/>
        </p:nvPicPr>
        <p:blipFill>
          <a:blip r:embed="rId4"/>
          <a:stretch/>
        </p:blipFill>
        <p:spPr>
          <a:xfrm>
            <a:off x="8271360" y="1600200"/>
            <a:ext cx="767520" cy="5551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540" name="Line 292"/>
          <p:cNvSpPr/>
          <p:nvPr/>
        </p:nvSpPr>
        <p:spPr>
          <a:xfrm>
            <a:off x="6933960" y="5142240"/>
            <a:ext cx="57657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Typical Intel Core i7 Hierarchy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2" name="Rectangle 425"/>
          <p:cNvSpPr/>
          <p:nvPr/>
        </p:nvSpPr>
        <p:spPr>
          <a:xfrm>
            <a:off x="228600" y="1676520"/>
            <a:ext cx="6171480" cy="388548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543" name="Rectangle 404"/>
          <p:cNvSpPr/>
          <p:nvPr/>
        </p:nvSpPr>
        <p:spPr>
          <a:xfrm>
            <a:off x="380880" y="1981080"/>
            <a:ext cx="2121840" cy="24375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544" name="Rectangle 413"/>
          <p:cNvSpPr/>
          <p:nvPr/>
        </p:nvSpPr>
        <p:spPr>
          <a:xfrm>
            <a:off x="4114800" y="1981080"/>
            <a:ext cx="2121840" cy="24375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545" name="Rectangle 396"/>
          <p:cNvSpPr/>
          <p:nvPr/>
        </p:nvSpPr>
        <p:spPr>
          <a:xfrm>
            <a:off x="546120" y="2133720"/>
            <a:ext cx="977040" cy="3042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6" name="Rectangle 397"/>
          <p:cNvSpPr/>
          <p:nvPr/>
        </p:nvSpPr>
        <p:spPr>
          <a:xfrm>
            <a:off x="533520" y="2781360"/>
            <a:ext cx="913680" cy="57096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d-cache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7" name="Rectangle 399"/>
          <p:cNvSpPr/>
          <p:nvPr/>
        </p:nvSpPr>
        <p:spPr>
          <a:xfrm>
            <a:off x="1509120" y="2781360"/>
            <a:ext cx="928440" cy="57096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i-cache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8" name="Rectangle 400"/>
          <p:cNvSpPr/>
          <p:nvPr/>
        </p:nvSpPr>
        <p:spPr>
          <a:xfrm>
            <a:off x="609480" y="3695760"/>
            <a:ext cx="1708920" cy="57096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L2 unified 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9" name="Line 401"/>
          <p:cNvSpPr/>
          <p:nvPr/>
        </p:nvSpPr>
        <p:spPr>
          <a:xfrm>
            <a:off x="1066680" y="24382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50" name="Line 402"/>
          <p:cNvSpPr/>
          <p:nvPr/>
        </p:nvSpPr>
        <p:spPr>
          <a:xfrm>
            <a:off x="1066680" y="33526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51" name="Line 403"/>
          <p:cNvSpPr/>
          <p:nvPr/>
        </p:nvSpPr>
        <p:spPr>
          <a:xfrm>
            <a:off x="1904760" y="33526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52" name="Text Box 405"/>
          <p:cNvSpPr/>
          <p:nvPr/>
        </p:nvSpPr>
        <p:spPr>
          <a:xfrm>
            <a:off x="304920" y="1676520"/>
            <a:ext cx="866160" cy="36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Core 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53" name="Rectangle 406"/>
          <p:cNvSpPr/>
          <p:nvPr/>
        </p:nvSpPr>
        <p:spPr>
          <a:xfrm>
            <a:off x="4280040" y="2133720"/>
            <a:ext cx="977040" cy="3042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54" name="Rectangle 407"/>
          <p:cNvSpPr/>
          <p:nvPr/>
        </p:nvSpPr>
        <p:spPr>
          <a:xfrm>
            <a:off x="4267080" y="2781360"/>
            <a:ext cx="913680" cy="57096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d-cache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55" name="Rectangle 408"/>
          <p:cNvSpPr/>
          <p:nvPr/>
        </p:nvSpPr>
        <p:spPr>
          <a:xfrm>
            <a:off x="5243040" y="2781360"/>
            <a:ext cx="928440" cy="57096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i-cache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56" name="Rectangle 409"/>
          <p:cNvSpPr/>
          <p:nvPr/>
        </p:nvSpPr>
        <p:spPr>
          <a:xfrm>
            <a:off x="4343400" y="3695760"/>
            <a:ext cx="1708920" cy="57096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L2 unified 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57" name="Line 410"/>
          <p:cNvSpPr/>
          <p:nvPr/>
        </p:nvSpPr>
        <p:spPr>
          <a:xfrm>
            <a:off x="4800600" y="24382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58" name="Line 411"/>
          <p:cNvSpPr/>
          <p:nvPr/>
        </p:nvSpPr>
        <p:spPr>
          <a:xfrm>
            <a:off x="4800600" y="33526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59" name="Line 412"/>
          <p:cNvSpPr/>
          <p:nvPr/>
        </p:nvSpPr>
        <p:spPr>
          <a:xfrm>
            <a:off x="5638680" y="33526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60" name="Text Box 414"/>
          <p:cNvSpPr/>
          <p:nvPr/>
        </p:nvSpPr>
        <p:spPr>
          <a:xfrm>
            <a:off x="4038480" y="1676520"/>
            <a:ext cx="866160" cy="36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Core 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61" name="Text Box 415"/>
          <p:cNvSpPr/>
          <p:nvPr/>
        </p:nvSpPr>
        <p:spPr>
          <a:xfrm>
            <a:off x="2971800" y="2983320"/>
            <a:ext cx="723240" cy="6390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3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62" name="Line 417"/>
          <p:cNvSpPr/>
          <p:nvPr/>
        </p:nvSpPr>
        <p:spPr>
          <a:xfrm>
            <a:off x="1447560" y="4267080"/>
            <a:ext cx="360" cy="5335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63" name="Line 418"/>
          <p:cNvSpPr/>
          <p:nvPr/>
        </p:nvSpPr>
        <p:spPr>
          <a:xfrm>
            <a:off x="5181480" y="4267080"/>
            <a:ext cx="360" cy="5335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64" name="Rectangle 419"/>
          <p:cNvSpPr/>
          <p:nvPr/>
        </p:nvSpPr>
        <p:spPr>
          <a:xfrm>
            <a:off x="1098720" y="4800600"/>
            <a:ext cx="4386960" cy="57096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L3 unified 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(shared by all cores)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65" name="Rectangle 420"/>
          <p:cNvSpPr/>
          <p:nvPr/>
        </p:nvSpPr>
        <p:spPr>
          <a:xfrm>
            <a:off x="285840" y="5803920"/>
            <a:ext cx="6171480" cy="5709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Main memory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66" name="Line 421"/>
          <p:cNvSpPr/>
          <p:nvPr/>
        </p:nvSpPr>
        <p:spPr>
          <a:xfrm>
            <a:off x="3371760" y="5371920"/>
            <a:ext cx="360" cy="41904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67" name="Text Box 426"/>
          <p:cNvSpPr/>
          <p:nvPr/>
        </p:nvSpPr>
        <p:spPr>
          <a:xfrm>
            <a:off x="152280" y="1295280"/>
            <a:ext cx="2136960" cy="36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Processor package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68" name="TextBox 29"/>
          <p:cNvSpPr/>
          <p:nvPr/>
        </p:nvSpPr>
        <p:spPr>
          <a:xfrm>
            <a:off x="6524640" y="1676520"/>
            <a:ext cx="3040560" cy="420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 d-cache and i-cache: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32 KB,  8-way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Access: 4 cycles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L2 unified cache: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256 KB, 8-way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Access: 10 cycles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L3 unified cache: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8 MB, 16-way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Access: 40-75 cycles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Block size: 64 bytes for all caches.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Caching Vocabulary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7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4574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Size: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the total number of bytes that can be stored in the cache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3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Cache Hit: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desired value is in the cache and returned quickly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Cache Miss: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desired value is not in the cache and must be fetched from a more distant cache (or ultimately from main memory)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Miss rate: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fraction of accesses that are misses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Hit time: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time to process a hit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Miss penalty: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additional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time to process a miss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Average access time: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hit-time + miss-rate * miss-penalty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83" dur="indefinite" restart="never" nodeType="tmRoot">
          <p:childTnLst>
            <p:seq>
              <p:cTn id="884" dur="indefinite" nodeType="mainSeq">
                <p:childTnLst>
                  <p:par>
                    <p:cTn id="885" fill="hold">
                      <p:stCondLst>
                        <p:cond delay="indefinite"/>
                      </p:stCondLst>
                      <p:childTnLst>
                        <p:par>
                          <p:cTn id="886" fill="hold">
                            <p:stCondLst>
                              <p:cond delay="0"/>
                            </p:stCondLst>
                            <p:childTnLst>
                              <p:par>
                                <p:cTn id="8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1" fill="hold">
                      <p:stCondLst>
                        <p:cond delay="indefinite"/>
                      </p:stCondLst>
                      <p:childTnLst>
                        <p:par>
                          <p:cTn id="892" fill="hold">
                            <p:stCondLst>
                              <p:cond delay="0"/>
                            </p:stCondLst>
                            <p:childTnLst>
                              <p:par>
                                <p:cTn id="8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5" fill="hold">
                      <p:stCondLst>
                        <p:cond delay="indefinite"/>
                      </p:stCondLst>
                      <p:childTnLst>
                        <p:par>
                          <p:cTn id="896" fill="hold">
                            <p:stCondLst>
                              <p:cond delay="0"/>
                            </p:stCondLst>
                            <p:childTnLst>
                              <p:par>
                                <p:cTn id="8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1" fill="hold">
                      <p:stCondLst>
                        <p:cond delay="indefinite"/>
                      </p:stCondLst>
                      <p:childTnLst>
                        <p:par>
                          <p:cTn id="902" fill="hold">
                            <p:stCondLst>
                              <p:cond delay="0"/>
                            </p:stCondLst>
                            <p:childTnLst>
                              <p:par>
                                <p:cTn id="9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Categorizing Misses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7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71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Compulsory: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first-reference to a block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Capacity: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 is too small to hold all of the data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Conflict: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collisions in a specific set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73" name="Rectangle 3"/>
          <p:cNvSpPr/>
          <p:nvPr/>
        </p:nvSpPr>
        <p:spPr>
          <a:xfrm>
            <a:off x="571680" y="4343400"/>
            <a:ext cx="800028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Average access time: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hit-time + miss-rate * miss-penalty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05" dur="indefinite" restart="never" nodeType="tmRoot">
          <p:childTnLst>
            <p:seq>
              <p:cTn id="906" dur="indefinite" nodeType="mainSeq">
                <p:childTnLst>
                  <p:par>
                    <p:cTn id="907" fill="hold">
                      <p:stCondLst>
                        <p:cond delay="indefinite"/>
                      </p:stCondLst>
                      <p:childTnLst>
                        <p:par>
                          <p:cTn id="908" fill="hold">
                            <p:stCondLst>
                              <p:cond delay="0"/>
                            </p:stCondLst>
                            <p:childTnLst>
                              <p:par>
                                <p:cTn id="9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Direct-mapped Cache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98" name="Straight Connector 3"/>
          <p:cNvCxnSpPr/>
          <p:nvPr/>
        </p:nvCxnSpPr>
        <p:spPr>
          <a:xfrm>
            <a:off x="1371600" y="5097240"/>
            <a:ext cx="3124800" cy="8640"/>
          </a:xfrm>
          <a:prstGeom prst="straightConnector1">
            <a:avLst/>
          </a:prstGeom>
          <a:ln cap="rnd" w="76200">
            <a:solidFill>
              <a:srgbClr val="000000"/>
            </a:solidFill>
            <a:prstDash val="sysDot"/>
            <a:round/>
          </a:ln>
        </p:spPr>
      </p:cxnSp>
      <p:sp>
        <p:nvSpPr>
          <p:cNvPr id="99" name="Rectangle 8"/>
          <p:cNvSpPr/>
          <p:nvPr/>
        </p:nvSpPr>
        <p:spPr>
          <a:xfrm>
            <a:off x="990720" y="4267080"/>
            <a:ext cx="3847680" cy="532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00" name="Rectangle 9"/>
          <p:cNvSpPr/>
          <p:nvPr/>
        </p:nvSpPr>
        <p:spPr>
          <a:xfrm>
            <a:off x="2488680" y="43815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1" name="Rectangle 10"/>
          <p:cNvSpPr/>
          <p:nvPr/>
        </p:nvSpPr>
        <p:spPr>
          <a:xfrm>
            <a:off x="2761560" y="43815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2" name="Rectangle 11"/>
          <p:cNvSpPr/>
          <p:nvPr/>
        </p:nvSpPr>
        <p:spPr>
          <a:xfrm>
            <a:off x="3022200" y="43815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" name="Rectangle 12"/>
          <p:cNvSpPr/>
          <p:nvPr/>
        </p:nvSpPr>
        <p:spPr>
          <a:xfrm>
            <a:off x="4444200" y="43815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" name="Rectangle 13"/>
          <p:cNvSpPr/>
          <p:nvPr/>
        </p:nvSpPr>
        <p:spPr>
          <a:xfrm>
            <a:off x="1586160" y="4381560"/>
            <a:ext cx="717120" cy="3042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5" name="Rectangle 14"/>
          <p:cNvSpPr/>
          <p:nvPr/>
        </p:nvSpPr>
        <p:spPr>
          <a:xfrm>
            <a:off x="1117080" y="43815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6" name="Rectangle 15"/>
          <p:cNvSpPr/>
          <p:nvPr/>
        </p:nvSpPr>
        <p:spPr>
          <a:xfrm>
            <a:off x="3295440" y="43815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7" name="Rectangle 16"/>
          <p:cNvSpPr/>
          <p:nvPr/>
        </p:nvSpPr>
        <p:spPr>
          <a:xfrm>
            <a:off x="4152960" y="43815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8" name="Rectangle 17"/>
          <p:cNvSpPr/>
          <p:nvPr/>
        </p:nvSpPr>
        <p:spPr>
          <a:xfrm>
            <a:off x="3861000" y="43815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9" name="Rectangle 18"/>
          <p:cNvSpPr/>
          <p:nvPr/>
        </p:nvSpPr>
        <p:spPr>
          <a:xfrm>
            <a:off x="3569400" y="43815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0" name="Rectangle 19"/>
          <p:cNvSpPr/>
          <p:nvPr/>
        </p:nvSpPr>
        <p:spPr>
          <a:xfrm>
            <a:off x="990720" y="3581280"/>
            <a:ext cx="3847680" cy="532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11" name="Rectangle 20"/>
          <p:cNvSpPr/>
          <p:nvPr/>
        </p:nvSpPr>
        <p:spPr>
          <a:xfrm>
            <a:off x="2488680" y="36957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2" name="Rectangle 21"/>
          <p:cNvSpPr/>
          <p:nvPr/>
        </p:nvSpPr>
        <p:spPr>
          <a:xfrm>
            <a:off x="2761560" y="36957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3" name="Rectangle 22"/>
          <p:cNvSpPr/>
          <p:nvPr/>
        </p:nvSpPr>
        <p:spPr>
          <a:xfrm>
            <a:off x="3022200" y="36957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4" name="Rectangle 23"/>
          <p:cNvSpPr/>
          <p:nvPr/>
        </p:nvSpPr>
        <p:spPr>
          <a:xfrm>
            <a:off x="4444200" y="36957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5" name="Rectangle 24"/>
          <p:cNvSpPr/>
          <p:nvPr/>
        </p:nvSpPr>
        <p:spPr>
          <a:xfrm>
            <a:off x="1586160" y="3695760"/>
            <a:ext cx="717120" cy="3042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6" name="Rectangle 25"/>
          <p:cNvSpPr/>
          <p:nvPr/>
        </p:nvSpPr>
        <p:spPr>
          <a:xfrm>
            <a:off x="1117080" y="36957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7" name="Rectangle 26"/>
          <p:cNvSpPr/>
          <p:nvPr/>
        </p:nvSpPr>
        <p:spPr>
          <a:xfrm>
            <a:off x="3295440" y="36957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8" name="Rectangle 27"/>
          <p:cNvSpPr/>
          <p:nvPr/>
        </p:nvSpPr>
        <p:spPr>
          <a:xfrm>
            <a:off x="4152960" y="36957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9" name="Rectangle 28"/>
          <p:cNvSpPr/>
          <p:nvPr/>
        </p:nvSpPr>
        <p:spPr>
          <a:xfrm>
            <a:off x="3861000" y="36957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0" name="Rectangle 29"/>
          <p:cNvSpPr/>
          <p:nvPr/>
        </p:nvSpPr>
        <p:spPr>
          <a:xfrm>
            <a:off x="3569400" y="36957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" name="Rectangle 30"/>
          <p:cNvSpPr/>
          <p:nvPr/>
        </p:nvSpPr>
        <p:spPr>
          <a:xfrm>
            <a:off x="990720" y="2895480"/>
            <a:ext cx="3847680" cy="532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rm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22" name="Rectangle 31"/>
          <p:cNvSpPr/>
          <p:nvPr/>
        </p:nvSpPr>
        <p:spPr>
          <a:xfrm>
            <a:off x="2488680" y="30099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3" name="Rectangle 32"/>
          <p:cNvSpPr/>
          <p:nvPr/>
        </p:nvSpPr>
        <p:spPr>
          <a:xfrm>
            <a:off x="2761560" y="30099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4" name="Rectangle 33"/>
          <p:cNvSpPr/>
          <p:nvPr/>
        </p:nvSpPr>
        <p:spPr>
          <a:xfrm>
            <a:off x="3022200" y="30099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5" name="Rectangle 34"/>
          <p:cNvSpPr/>
          <p:nvPr/>
        </p:nvSpPr>
        <p:spPr>
          <a:xfrm>
            <a:off x="4444200" y="30099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" name="Rectangle 35"/>
          <p:cNvSpPr/>
          <p:nvPr/>
        </p:nvSpPr>
        <p:spPr>
          <a:xfrm>
            <a:off x="1586160" y="3009960"/>
            <a:ext cx="717120" cy="3042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7" name="Rectangle 36"/>
          <p:cNvSpPr/>
          <p:nvPr/>
        </p:nvSpPr>
        <p:spPr>
          <a:xfrm>
            <a:off x="1117080" y="30099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" name="Rectangle 37"/>
          <p:cNvSpPr/>
          <p:nvPr/>
        </p:nvSpPr>
        <p:spPr>
          <a:xfrm>
            <a:off x="3295440" y="30099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" name="Rectangle 38"/>
          <p:cNvSpPr/>
          <p:nvPr/>
        </p:nvSpPr>
        <p:spPr>
          <a:xfrm>
            <a:off x="4152960" y="30099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0" name="Rectangle 39"/>
          <p:cNvSpPr/>
          <p:nvPr/>
        </p:nvSpPr>
        <p:spPr>
          <a:xfrm>
            <a:off x="3861000" y="30099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1" name="Rectangle 40"/>
          <p:cNvSpPr/>
          <p:nvPr/>
        </p:nvSpPr>
        <p:spPr>
          <a:xfrm>
            <a:off x="3569400" y="300996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2" name="Rectangle 41"/>
          <p:cNvSpPr/>
          <p:nvPr/>
        </p:nvSpPr>
        <p:spPr>
          <a:xfrm>
            <a:off x="990720" y="5334120"/>
            <a:ext cx="3847680" cy="532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33" name="Rectangle 42"/>
          <p:cNvSpPr/>
          <p:nvPr/>
        </p:nvSpPr>
        <p:spPr>
          <a:xfrm>
            <a:off x="2488680" y="544824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4" name="Rectangle 43"/>
          <p:cNvSpPr/>
          <p:nvPr/>
        </p:nvSpPr>
        <p:spPr>
          <a:xfrm>
            <a:off x="2761560" y="544824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5" name="Rectangle 44"/>
          <p:cNvSpPr/>
          <p:nvPr/>
        </p:nvSpPr>
        <p:spPr>
          <a:xfrm>
            <a:off x="3022200" y="544824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6" name="Rectangle 45"/>
          <p:cNvSpPr/>
          <p:nvPr/>
        </p:nvSpPr>
        <p:spPr>
          <a:xfrm>
            <a:off x="4444200" y="544824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7" name="Rectangle 46"/>
          <p:cNvSpPr/>
          <p:nvPr/>
        </p:nvSpPr>
        <p:spPr>
          <a:xfrm>
            <a:off x="1586160" y="5448240"/>
            <a:ext cx="717120" cy="3042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rmAutofit fontScale="92500" lnSpcReduction="9999"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8" name="Rectangle 47"/>
          <p:cNvSpPr/>
          <p:nvPr/>
        </p:nvSpPr>
        <p:spPr>
          <a:xfrm>
            <a:off x="1117080" y="544824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9" name="Rectangle 48"/>
          <p:cNvSpPr/>
          <p:nvPr/>
        </p:nvSpPr>
        <p:spPr>
          <a:xfrm>
            <a:off x="3295440" y="544824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0" name="Rectangle 49"/>
          <p:cNvSpPr/>
          <p:nvPr/>
        </p:nvSpPr>
        <p:spPr>
          <a:xfrm>
            <a:off x="4152960" y="544824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1" name="Rectangle 50"/>
          <p:cNvSpPr/>
          <p:nvPr/>
        </p:nvSpPr>
        <p:spPr>
          <a:xfrm>
            <a:off x="3861000" y="544824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2" name="Rectangle 51"/>
          <p:cNvSpPr/>
          <p:nvPr/>
        </p:nvSpPr>
        <p:spPr>
          <a:xfrm>
            <a:off x="3569400" y="5448240"/>
            <a:ext cx="29196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43" name="Group 78"/>
          <p:cNvGrpSpPr/>
          <p:nvPr/>
        </p:nvGrpSpPr>
        <p:grpSpPr>
          <a:xfrm>
            <a:off x="4866480" y="2604240"/>
            <a:ext cx="1887120" cy="651600"/>
            <a:chOff x="4866480" y="2604240"/>
            <a:chExt cx="1887120" cy="651600"/>
          </a:xfrm>
        </p:grpSpPr>
        <p:cxnSp>
          <p:nvCxnSpPr>
            <p:cNvPr id="144" name="Shape 182"/>
            <p:cNvCxnSpPr>
              <a:stCxn id="145" idx="2"/>
            </p:cNvCxnSpPr>
            <p:nvPr/>
          </p:nvCxnSpPr>
          <p:spPr>
            <a:xfrm rot="5400000">
              <a:off x="5520240" y="1950480"/>
              <a:ext cx="579960" cy="1887480"/>
            </a:xfrm>
            <a:prstGeom prst="bentConnector3">
              <a:avLst>
                <a:gd name="adj1" fmla="val 100062"/>
              </a:avLst>
            </a:prstGeom>
            <a:ln w="25400">
              <a:solidFill>
                <a:srgbClr val="000000"/>
              </a:solidFill>
              <a:round/>
            </a:ln>
          </p:spPr>
        </p:cxnSp>
        <p:sp>
          <p:nvSpPr>
            <p:cNvPr id="146" name="TextBox 53"/>
            <p:cNvSpPr/>
            <p:nvPr/>
          </p:nvSpPr>
          <p:spPr>
            <a:xfrm>
              <a:off x="5274720" y="2860560"/>
              <a:ext cx="1087920" cy="39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find line 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47" name="Group 79"/>
          <p:cNvGrpSpPr/>
          <p:nvPr/>
        </p:nvGrpSpPr>
        <p:grpSpPr>
          <a:xfrm>
            <a:off x="3715200" y="2604600"/>
            <a:ext cx="4150800" cy="1283400"/>
            <a:chOff x="3715200" y="2604600"/>
            <a:chExt cx="4150800" cy="1283400"/>
          </a:xfrm>
        </p:grpSpPr>
        <p:sp>
          <p:nvSpPr>
            <p:cNvPr id="148" name="TextBox 55"/>
            <p:cNvSpPr/>
            <p:nvPr/>
          </p:nvSpPr>
          <p:spPr>
            <a:xfrm>
              <a:off x="5279040" y="3492720"/>
              <a:ext cx="2586960" cy="39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identifies byte in line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49" name="Shape 182"/>
            <p:cNvCxnSpPr>
              <a:stCxn id="150" idx="2"/>
              <a:endCxn id="131" idx="2"/>
            </p:cNvCxnSpPr>
            <p:nvPr/>
          </p:nvCxnSpPr>
          <p:spPr>
            <a:xfrm rot="5400000">
              <a:off x="5248800" y="1070640"/>
              <a:ext cx="709920" cy="3777840"/>
            </a:xfrm>
            <a:prstGeom prst="bentConnector3">
              <a:avLst>
                <a:gd name="adj1" fmla="val 132369"/>
              </a:avLst>
            </a:prstGeom>
            <a:ln w="25400">
              <a:solidFill>
                <a:srgbClr val="000000"/>
              </a:solidFill>
              <a:round/>
            </a:ln>
          </p:spPr>
        </p:cxnSp>
      </p:grpSp>
      <p:sp>
        <p:nvSpPr>
          <p:cNvPr id="151" name="TextBox 60"/>
          <p:cNvSpPr/>
          <p:nvPr/>
        </p:nvSpPr>
        <p:spPr>
          <a:xfrm>
            <a:off x="4191120" y="2282400"/>
            <a:ext cx="1687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Address of data: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52" name="Group 77"/>
          <p:cNvGrpSpPr/>
          <p:nvPr/>
        </p:nvGrpSpPr>
        <p:grpSpPr>
          <a:xfrm>
            <a:off x="5943240" y="2319120"/>
            <a:ext cx="1922400" cy="285480"/>
            <a:chOff x="5943240" y="2319120"/>
            <a:chExt cx="1922400" cy="285480"/>
          </a:xfrm>
        </p:grpSpPr>
        <p:sp>
          <p:nvSpPr>
            <p:cNvPr id="153" name="Rectangle 57"/>
            <p:cNvSpPr/>
            <p:nvPr/>
          </p:nvSpPr>
          <p:spPr>
            <a:xfrm>
              <a:off x="5943240" y="2319120"/>
              <a:ext cx="459360" cy="285120"/>
            </a:xfrm>
            <a:prstGeom prst="rect">
              <a:avLst/>
            </a:prstGeom>
            <a:solidFill>
              <a:srgbClr val="8b58d2"/>
            </a:solidFill>
            <a:ln>
              <a:solidFill>
                <a:srgbClr val="66419b"/>
              </a:solidFill>
              <a:round/>
              <a:tailEnd len="med" type="triangle" w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rgbClr val="000000"/>
                  </a:solidFill>
                  <a:effectLst/>
                  <a:uFillTx/>
                  <a:latin typeface="Calibri"/>
                </a:rPr>
                <a:t>tag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0" name="Rectangle 58"/>
            <p:cNvSpPr/>
            <p:nvPr/>
          </p:nvSpPr>
          <p:spPr>
            <a:xfrm>
              <a:off x="7119720" y="2320200"/>
              <a:ext cx="745920" cy="284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offset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5" name="Rectangle 61"/>
            <p:cNvSpPr/>
            <p:nvPr/>
          </p:nvSpPr>
          <p:spPr>
            <a:xfrm>
              <a:off x="6380640" y="2319120"/>
              <a:ext cx="745920" cy="2851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index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54" name="Rectangle 6"/>
          <p:cNvSpPr/>
          <p:nvPr/>
        </p:nvSpPr>
        <p:spPr>
          <a:xfrm>
            <a:off x="5943240" y="2319120"/>
            <a:ext cx="1922760" cy="28512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55" name="Group 82"/>
          <p:cNvGrpSpPr/>
          <p:nvPr/>
        </p:nvGrpSpPr>
        <p:grpSpPr>
          <a:xfrm>
            <a:off x="6016320" y="600480"/>
            <a:ext cx="1640520" cy="1719000"/>
            <a:chOff x="6016320" y="600480"/>
            <a:chExt cx="1640520" cy="1719000"/>
          </a:xfrm>
        </p:grpSpPr>
        <p:sp>
          <p:nvSpPr>
            <p:cNvPr id="156" name="TextBox 63"/>
            <p:cNvSpPr/>
            <p:nvPr/>
          </p:nvSpPr>
          <p:spPr>
            <a:xfrm rot="18812400">
              <a:off x="5837400" y="1267560"/>
              <a:ext cx="19976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the rest of the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57" name="Straight Arrow Connector 65"/>
            <p:cNvCxnSpPr/>
            <p:nvPr/>
          </p:nvCxnSpPr>
          <p:spPr>
            <a:xfrm>
              <a:off x="6173280" y="2153160"/>
              <a:ext cx="720" cy="16668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grpSp>
        <p:nvGrpSpPr>
          <p:cNvPr id="158" name="Group 81"/>
          <p:cNvGrpSpPr/>
          <p:nvPr/>
        </p:nvGrpSpPr>
        <p:grpSpPr>
          <a:xfrm>
            <a:off x="6608880" y="495360"/>
            <a:ext cx="1686240" cy="1823760"/>
            <a:chOff x="6608880" y="495360"/>
            <a:chExt cx="1686240" cy="1823760"/>
          </a:xfrm>
        </p:grpSpPr>
        <p:sp>
          <p:nvSpPr>
            <p:cNvPr id="159" name="TextBox 7"/>
            <p:cNvSpPr/>
            <p:nvPr/>
          </p:nvSpPr>
          <p:spPr>
            <a:xfrm rot="18812400">
              <a:off x="6419880" y="1186560"/>
              <a:ext cx="20638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log(# lines)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60" name="Straight Arrow Connector 67"/>
            <p:cNvCxnSpPr>
              <a:endCxn id="145" idx="0"/>
            </p:cNvCxnSpPr>
            <p:nvPr/>
          </p:nvCxnSpPr>
          <p:spPr>
            <a:xfrm flipH="1">
              <a:off x="6753600" y="2153160"/>
              <a:ext cx="1080" cy="16632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grpSp>
        <p:nvGrpSpPr>
          <p:cNvPr id="161" name="Group 80"/>
          <p:cNvGrpSpPr/>
          <p:nvPr/>
        </p:nvGrpSpPr>
        <p:grpSpPr>
          <a:xfrm>
            <a:off x="7372440" y="464760"/>
            <a:ext cx="1684080" cy="1855440"/>
            <a:chOff x="7372440" y="464760"/>
            <a:chExt cx="1684080" cy="1855440"/>
          </a:xfrm>
        </p:grpSpPr>
        <p:sp>
          <p:nvSpPr>
            <p:cNvPr id="162" name="TextBox 62"/>
            <p:cNvSpPr/>
            <p:nvPr/>
          </p:nvSpPr>
          <p:spPr>
            <a:xfrm rot="18812400">
              <a:off x="7183800" y="1154880"/>
              <a:ext cx="206100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log(block size)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63" name="Straight Arrow Connector 68"/>
            <p:cNvCxnSpPr>
              <a:endCxn id="150" idx="0"/>
            </p:cNvCxnSpPr>
            <p:nvPr/>
          </p:nvCxnSpPr>
          <p:spPr>
            <a:xfrm flipH="1">
              <a:off x="7492680" y="2140200"/>
              <a:ext cx="1080" cy="180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grpSp>
        <p:nvGrpSpPr>
          <p:cNvPr id="164" name="Group 64"/>
          <p:cNvGrpSpPr/>
          <p:nvPr/>
        </p:nvGrpSpPr>
        <p:grpSpPr>
          <a:xfrm>
            <a:off x="381960" y="2998800"/>
            <a:ext cx="486360" cy="2782080"/>
            <a:chOff x="381960" y="2998800"/>
            <a:chExt cx="486360" cy="2782080"/>
          </a:xfrm>
        </p:grpSpPr>
        <p:sp>
          <p:nvSpPr>
            <p:cNvPr id="165" name="TextBox 4"/>
            <p:cNvSpPr/>
            <p:nvPr/>
          </p:nvSpPr>
          <p:spPr>
            <a:xfrm>
              <a:off x="492480" y="2998800"/>
              <a:ext cx="2962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6" name="TextBox 5"/>
            <p:cNvSpPr/>
            <p:nvPr/>
          </p:nvSpPr>
          <p:spPr>
            <a:xfrm>
              <a:off x="478080" y="3658320"/>
              <a:ext cx="2962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7" name="TextBox 54"/>
            <p:cNvSpPr/>
            <p:nvPr/>
          </p:nvSpPr>
          <p:spPr>
            <a:xfrm>
              <a:off x="490680" y="4349160"/>
              <a:ext cx="2962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8" name="TextBox 59"/>
            <p:cNvSpPr/>
            <p:nvPr/>
          </p:nvSpPr>
          <p:spPr>
            <a:xfrm>
              <a:off x="381960" y="5416200"/>
              <a:ext cx="48636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n-1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69" name="TextBox 2"/>
          <p:cNvSpPr/>
          <p:nvPr/>
        </p:nvSpPr>
        <p:spPr>
          <a:xfrm>
            <a:off x="5074560" y="4026240"/>
            <a:ext cx="4043160" cy="255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Checking the cache (i.e., "bookshelf"):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index tells you which line to check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Is that line valid?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no, cache 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Does the tag match?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no, cache 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valid and tag matches, cache hit!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from datablock at offset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70" name="Group 66"/>
          <p:cNvGrpSpPr/>
          <p:nvPr/>
        </p:nvGrpSpPr>
        <p:grpSpPr>
          <a:xfrm>
            <a:off x="228600" y="2107080"/>
            <a:ext cx="1005120" cy="851760"/>
            <a:chOff x="228600" y="2107080"/>
            <a:chExt cx="1005120" cy="851760"/>
          </a:xfrm>
        </p:grpSpPr>
        <p:sp>
          <p:nvSpPr>
            <p:cNvPr id="171" name="TextBox 69"/>
            <p:cNvSpPr/>
            <p:nvPr/>
          </p:nvSpPr>
          <p:spPr>
            <a:xfrm>
              <a:off x="228600" y="2107080"/>
              <a:ext cx="9554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valid bit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72" name="Straight Arrow Connector 70"/>
            <p:cNvCxnSpPr>
              <a:stCxn id="171" idx="2"/>
            </p:cNvCxnSpPr>
            <p:nvPr/>
          </p:nvCxnSpPr>
          <p:spPr>
            <a:xfrm>
              <a:off x="706320" y="2477160"/>
              <a:ext cx="527760" cy="48204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grpSp>
        <p:nvGrpSpPr>
          <p:cNvPr id="173" name="Group 71"/>
          <p:cNvGrpSpPr/>
          <p:nvPr/>
        </p:nvGrpSpPr>
        <p:grpSpPr>
          <a:xfrm>
            <a:off x="1720440" y="2107080"/>
            <a:ext cx="966240" cy="865080"/>
            <a:chOff x="1720440" y="2107080"/>
            <a:chExt cx="966240" cy="865080"/>
          </a:xfrm>
        </p:grpSpPr>
        <p:sp>
          <p:nvSpPr>
            <p:cNvPr id="174" name="TextBox 72"/>
            <p:cNvSpPr/>
            <p:nvPr/>
          </p:nvSpPr>
          <p:spPr>
            <a:xfrm>
              <a:off x="1720440" y="2107080"/>
              <a:ext cx="9662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tag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75" name="Straight Arrow Connector 73"/>
            <p:cNvCxnSpPr/>
            <p:nvPr/>
          </p:nvCxnSpPr>
          <p:spPr>
            <a:xfrm>
              <a:off x="1949760" y="2476440"/>
              <a:ext cx="720" cy="49608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grpSp>
        <p:nvGrpSpPr>
          <p:cNvPr id="176" name="Group 74"/>
          <p:cNvGrpSpPr/>
          <p:nvPr/>
        </p:nvGrpSpPr>
        <p:grpSpPr>
          <a:xfrm>
            <a:off x="2593080" y="2107080"/>
            <a:ext cx="1959120" cy="850680"/>
            <a:chOff x="2593080" y="2107080"/>
            <a:chExt cx="1959120" cy="850680"/>
          </a:xfrm>
        </p:grpSpPr>
        <p:sp>
          <p:nvSpPr>
            <p:cNvPr id="177" name="TextBox 75"/>
            <p:cNvSpPr/>
            <p:nvPr/>
          </p:nvSpPr>
          <p:spPr>
            <a:xfrm>
              <a:off x="2954160" y="2107080"/>
              <a:ext cx="122256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 block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8" name="Left Brace 76"/>
            <p:cNvSpPr/>
            <p:nvPr/>
          </p:nvSpPr>
          <p:spPr>
            <a:xfrm rot="5400000">
              <a:off x="3331080" y="1736640"/>
              <a:ext cx="482760" cy="195912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Handling Cache Miss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593172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When a cache miss occurs update cache line at that index: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Replace data block with bytes from memory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Copies all bytes with same tag + index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Update tag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Set valid bit to 1 (if not already)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grpSp>
        <p:nvGrpSpPr>
          <p:cNvPr id="181" name="Group 107"/>
          <p:cNvGrpSpPr/>
          <p:nvPr/>
        </p:nvGrpSpPr>
        <p:grpSpPr>
          <a:xfrm>
            <a:off x="17640" y="4191120"/>
            <a:ext cx="4862160" cy="2590200"/>
            <a:chOff x="17640" y="4191120"/>
            <a:chExt cx="4862160" cy="2590200"/>
          </a:xfrm>
        </p:grpSpPr>
        <p:grpSp>
          <p:nvGrpSpPr>
            <p:cNvPr id="182" name="Group 94"/>
            <p:cNvGrpSpPr/>
            <p:nvPr/>
          </p:nvGrpSpPr>
          <p:grpSpPr>
            <a:xfrm>
              <a:off x="1032120" y="5562720"/>
              <a:ext cx="3847680" cy="532800"/>
              <a:chOff x="1032120" y="5562720"/>
              <a:chExt cx="3847680" cy="532800"/>
            </a:xfrm>
          </p:grpSpPr>
          <p:sp>
            <p:nvSpPr>
              <p:cNvPr id="183" name="Rectangle 3"/>
              <p:cNvSpPr/>
              <p:nvPr/>
            </p:nvSpPr>
            <p:spPr>
              <a:xfrm>
                <a:off x="1032120" y="5562720"/>
                <a:ext cx="3847680" cy="532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en-US" sz="14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184" name="Rectangle 4"/>
              <p:cNvSpPr/>
              <p:nvPr/>
            </p:nvSpPr>
            <p:spPr>
              <a:xfrm>
                <a:off x="2530440" y="5676840"/>
                <a:ext cx="271800" cy="3042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0D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85" name="Rectangle 5"/>
              <p:cNvSpPr/>
              <p:nvPr/>
            </p:nvSpPr>
            <p:spPr>
              <a:xfrm>
                <a:off x="2803320" y="5676840"/>
                <a:ext cx="271800" cy="3042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86" name="Rectangle 6"/>
              <p:cNvSpPr/>
              <p:nvPr/>
            </p:nvSpPr>
            <p:spPr>
              <a:xfrm>
                <a:off x="3063960" y="5676840"/>
                <a:ext cx="271800" cy="3042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87" name="Rectangle 7"/>
              <p:cNvSpPr/>
              <p:nvPr/>
            </p:nvSpPr>
            <p:spPr>
              <a:xfrm>
                <a:off x="4485960" y="5676840"/>
                <a:ext cx="291960" cy="3042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88" name="Rectangle 8"/>
              <p:cNvSpPr/>
              <p:nvPr/>
            </p:nvSpPr>
            <p:spPr>
              <a:xfrm>
                <a:off x="1627920" y="5676840"/>
                <a:ext cx="717120" cy="304200"/>
              </a:xfrm>
              <a:prstGeom prst="rect">
                <a:avLst/>
              </a:prstGeom>
              <a:solidFill>
                <a:schemeClr val="accent3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101</a:t>
                </a:r>
                <a:endParaRPr b="0" lang="en-US" sz="1600" strike="noStrike" u="none">
                  <a:solidFill>
                    <a:srgbClr val="ffffff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89" name="Rectangle 9"/>
              <p:cNvSpPr/>
              <p:nvPr/>
            </p:nvSpPr>
            <p:spPr>
              <a:xfrm>
                <a:off x="1158840" y="5676840"/>
                <a:ext cx="271800" cy="3042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90" name="Rectangle 10"/>
              <p:cNvSpPr/>
              <p:nvPr/>
            </p:nvSpPr>
            <p:spPr>
              <a:xfrm>
                <a:off x="3337200" y="5676840"/>
                <a:ext cx="271800" cy="3042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91" name="Rectangle 11"/>
              <p:cNvSpPr/>
              <p:nvPr/>
            </p:nvSpPr>
            <p:spPr>
              <a:xfrm>
                <a:off x="4194720" y="5676840"/>
                <a:ext cx="291960" cy="3042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92" name="Rectangle 12"/>
              <p:cNvSpPr/>
              <p:nvPr/>
            </p:nvSpPr>
            <p:spPr>
              <a:xfrm>
                <a:off x="3902760" y="5676840"/>
                <a:ext cx="291960" cy="3042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93" name="Rectangle 13"/>
              <p:cNvSpPr/>
              <p:nvPr/>
            </p:nvSpPr>
            <p:spPr>
              <a:xfrm>
                <a:off x="3610800" y="5676840"/>
                <a:ext cx="291960" cy="3042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2F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94" name="Rectangle 14"/>
            <p:cNvSpPr/>
            <p:nvPr/>
          </p:nvSpPr>
          <p:spPr>
            <a:xfrm>
              <a:off x="1032120" y="4876920"/>
              <a:ext cx="3847680" cy="532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195" name="Rectangle 15"/>
            <p:cNvSpPr/>
            <p:nvPr/>
          </p:nvSpPr>
          <p:spPr>
            <a:xfrm>
              <a:off x="2530440" y="49910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6" name="Rectangle 16"/>
            <p:cNvSpPr/>
            <p:nvPr/>
          </p:nvSpPr>
          <p:spPr>
            <a:xfrm>
              <a:off x="2803320" y="49910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7" name="Rectangle 17"/>
            <p:cNvSpPr/>
            <p:nvPr/>
          </p:nvSpPr>
          <p:spPr>
            <a:xfrm>
              <a:off x="3063960" y="49910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8" name="Rectangle 18"/>
            <p:cNvSpPr/>
            <p:nvPr/>
          </p:nvSpPr>
          <p:spPr>
            <a:xfrm>
              <a:off x="4485960" y="49910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1D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9" name="Rectangle 19"/>
            <p:cNvSpPr/>
            <p:nvPr/>
          </p:nvSpPr>
          <p:spPr>
            <a:xfrm>
              <a:off x="1627920" y="4991040"/>
              <a:ext cx="717120" cy="304200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001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0" name="Rectangle 20"/>
            <p:cNvSpPr/>
            <p:nvPr/>
          </p:nvSpPr>
          <p:spPr>
            <a:xfrm>
              <a:off x="1158840" y="49910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1" name="Rectangle 21"/>
            <p:cNvSpPr/>
            <p:nvPr/>
          </p:nvSpPr>
          <p:spPr>
            <a:xfrm>
              <a:off x="3337200" y="49910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2" name="Rectangle 22"/>
            <p:cNvSpPr/>
            <p:nvPr/>
          </p:nvSpPr>
          <p:spPr>
            <a:xfrm>
              <a:off x="4194720" y="49910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3" name="Rectangle 23"/>
            <p:cNvSpPr/>
            <p:nvPr/>
          </p:nvSpPr>
          <p:spPr>
            <a:xfrm>
              <a:off x="3902760" y="49910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4" name="Rectangle 24"/>
            <p:cNvSpPr/>
            <p:nvPr/>
          </p:nvSpPr>
          <p:spPr>
            <a:xfrm>
              <a:off x="3610800" y="49910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5" name="Rectangle 25"/>
            <p:cNvSpPr/>
            <p:nvPr/>
          </p:nvSpPr>
          <p:spPr>
            <a:xfrm>
              <a:off x="1032120" y="4191120"/>
              <a:ext cx="3847680" cy="532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rm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06" name="Rectangle 26"/>
            <p:cNvSpPr/>
            <p:nvPr/>
          </p:nvSpPr>
          <p:spPr>
            <a:xfrm>
              <a:off x="2530440" y="43052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7" name="Rectangle 27"/>
            <p:cNvSpPr/>
            <p:nvPr/>
          </p:nvSpPr>
          <p:spPr>
            <a:xfrm>
              <a:off x="2803320" y="43052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12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8" name="Rectangle 28"/>
            <p:cNvSpPr/>
            <p:nvPr/>
          </p:nvSpPr>
          <p:spPr>
            <a:xfrm>
              <a:off x="3063960" y="43052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AB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9" name="Rectangle 29"/>
            <p:cNvSpPr/>
            <p:nvPr/>
          </p:nvSpPr>
          <p:spPr>
            <a:xfrm>
              <a:off x="4485960" y="43052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68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0" name="Rectangle 30"/>
            <p:cNvSpPr/>
            <p:nvPr/>
          </p:nvSpPr>
          <p:spPr>
            <a:xfrm>
              <a:off x="1627920" y="4305240"/>
              <a:ext cx="717120" cy="304200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110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1" name="Rectangle 31"/>
            <p:cNvSpPr/>
            <p:nvPr/>
          </p:nvSpPr>
          <p:spPr>
            <a:xfrm>
              <a:off x="1158840" y="43052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2" name="Rectangle 32"/>
            <p:cNvSpPr/>
            <p:nvPr/>
          </p:nvSpPr>
          <p:spPr>
            <a:xfrm>
              <a:off x="3337200" y="43052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3" name="Rectangle 33"/>
            <p:cNvSpPr/>
            <p:nvPr/>
          </p:nvSpPr>
          <p:spPr>
            <a:xfrm>
              <a:off x="4194720" y="43052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EA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4" name="Rectangle 34"/>
            <p:cNvSpPr/>
            <p:nvPr/>
          </p:nvSpPr>
          <p:spPr>
            <a:xfrm>
              <a:off x="3902760" y="43052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FF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5" name="Rectangle 35"/>
            <p:cNvSpPr/>
            <p:nvPr/>
          </p:nvSpPr>
          <p:spPr>
            <a:xfrm>
              <a:off x="3610800" y="43052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FF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6" name="Rectangle 36"/>
            <p:cNvSpPr/>
            <p:nvPr/>
          </p:nvSpPr>
          <p:spPr>
            <a:xfrm>
              <a:off x="1032120" y="6248520"/>
              <a:ext cx="3847680" cy="532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17" name="Rectangle 37"/>
            <p:cNvSpPr/>
            <p:nvPr/>
          </p:nvSpPr>
          <p:spPr>
            <a:xfrm>
              <a:off x="2530440" y="63626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8" name="Rectangle 38"/>
            <p:cNvSpPr/>
            <p:nvPr/>
          </p:nvSpPr>
          <p:spPr>
            <a:xfrm>
              <a:off x="2803320" y="63626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9" name="Rectangle 39"/>
            <p:cNvSpPr/>
            <p:nvPr/>
          </p:nvSpPr>
          <p:spPr>
            <a:xfrm>
              <a:off x="3063960" y="63626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22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0" name="Rectangle 40"/>
            <p:cNvSpPr/>
            <p:nvPr/>
          </p:nvSpPr>
          <p:spPr>
            <a:xfrm>
              <a:off x="4485960" y="63626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77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1" name="Rectangle 41"/>
            <p:cNvSpPr/>
            <p:nvPr/>
          </p:nvSpPr>
          <p:spPr>
            <a:xfrm>
              <a:off x="1627920" y="6362640"/>
              <a:ext cx="717120" cy="304200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rmAutofit fontScale="92500" lnSpcReduction="9999"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001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2" name="Rectangle 42"/>
            <p:cNvSpPr/>
            <p:nvPr/>
          </p:nvSpPr>
          <p:spPr>
            <a:xfrm>
              <a:off x="1158840" y="63626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3" name="Rectangle 43"/>
            <p:cNvSpPr/>
            <p:nvPr/>
          </p:nvSpPr>
          <p:spPr>
            <a:xfrm>
              <a:off x="3337200" y="636264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33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4" name="Rectangle 44"/>
            <p:cNvSpPr/>
            <p:nvPr/>
          </p:nvSpPr>
          <p:spPr>
            <a:xfrm>
              <a:off x="4194720" y="63626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66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5" name="Rectangle 45"/>
            <p:cNvSpPr/>
            <p:nvPr/>
          </p:nvSpPr>
          <p:spPr>
            <a:xfrm>
              <a:off x="3902760" y="63626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55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6" name="Rectangle 46"/>
            <p:cNvSpPr/>
            <p:nvPr/>
          </p:nvSpPr>
          <p:spPr>
            <a:xfrm>
              <a:off x="3610800" y="636264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7" name="TextBox 47"/>
            <p:cNvSpPr/>
            <p:nvPr/>
          </p:nvSpPr>
          <p:spPr>
            <a:xfrm>
              <a:off x="19440" y="4226760"/>
              <a:ext cx="913680" cy="45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Line 0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8" name="TextBox 48"/>
            <p:cNvSpPr/>
            <p:nvPr/>
          </p:nvSpPr>
          <p:spPr>
            <a:xfrm>
              <a:off x="32040" y="4949640"/>
              <a:ext cx="913680" cy="45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Line 1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9" name="TextBox 49"/>
            <p:cNvSpPr/>
            <p:nvPr/>
          </p:nvSpPr>
          <p:spPr>
            <a:xfrm>
              <a:off x="17640" y="5598360"/>
              <a:ext cx="913680" cy="45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Line 2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0" name="TextBox 50"/>
            <p:cNvSpPr/>
            <p:nvPr/>
          </p:nvSpPr>
          <p:spPr>
            <a:xfrm>
              <a:off x="32040" y="6304680"/>
              <a:ext cx="913680" cy="45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Line 3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31" name="TextBox 51"/>
          <p:cNvSpPr/>
          <p:nvPr/>
        </p:nvSpPr>
        <p:spPr>
          <a:xfrm>
            <a:off x="5334480" y="572760"/>
            <a:ext cx="1687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Address of data: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2" name="Rectangle 52"/>
          <p:cNvSpPr/>
          <p:nvPr/>
        </p:nvSpPr>
        <p:spPr>
          <a:xfrm>
            <a:off x="7086600" y="609480"/>
            <a:ext cx="1922760" cy="28512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3" name="TextBox 53"/>
          <p:cNvSpPr/>
          <p:nvPr/>
        </p:nvSpPr>
        <p:spPr>
          <a:xfrm>
            <a:off x="7693200" y="567000"/>
            <a:ext cx="676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0x74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34" name="Group 54"/>
          <p:cNvGrpSpPr/>
          <p:nvPr/>
        </p:nvGrpSpPr>
        <p:grpSpPr>
          <a:xfrm>
            <a:off x="7086600" y="976680"/>
            <a:ext cx="1922760" cy="364680"/>
            <a:chOff x="7086600" y="976680"/>
            <a:chExt cx="1922760" cy="364680"/>
          </a:xfrm>
        </p:grpSpPr>
        <p:sp>
          <p:nvSpPr>
            <p:cNvPr id="235" name="Rectangle 55"/>
            <p:cNvSpPr/>
            <p:nvPr/>
          </p:nvSpPr>
          <p:spPr>
            <a:xfrm>
              <a:off x="7086600" y="1019880"/>
              <a:ext cx="1922760" cy="28512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6" name="TextBox 56"/>
            <p:cNvSpPr/>
            <p:nvPr/>
          </p:nvSpPr>
          <p:spPr>
            <a:xfrm>
              <a:off x="7443720" y="976680"/>
              <a:ext cx="12268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0111 0100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37" name="Group 57"/>
          <p:cNvGrpSpPr/>
          <p:nvPr/>
        </p:nvGrpSpPr>
        <p:grpSpPr>
          <a:xfrm>
            <a:off x="6642360" y="1422000"/>
            <a:ext cx="2367000" cy="1570680"/>
            <a:chOff x="6642360" y="1422000"/>
            <a:chExt cx="2367000" cy="1570680"/>
          </a:xfrm>
        </p:grpSpPr>
        <p:grpSp>
          <p:nvGrpSpPr>
            <p:cNvPr id="238" name="Group 58"/>
            <p:cNvGrpSpPr/>
            <p:nvPr/>
          </p:nvGrpSpPr>
          <p:grpSpPr>
            <a:xfrm>
              <a:off x="6642360" y="1691640"/>
              <a:ext cx="948960" cy="1126080"/>
              <a:chOff x="6642360" y="1691640"/>
              <a:chExt cx="948960" cy="1126080"/>
            </a:xfrm>
          </p:grpSpPr>
          <p:sp>
            <p:nvSpPr>
              <p:cNvPr id="239" name="TextBox 70"/>
              <p:cNvSpPr/>
              <p:nvPr/>
            </p:nvSpPr>
            <p:spPr>
              <a:xfrm rot="18812400">
                <a:off x="6619680" y="2149200"/>
                <a:ext cx="993960" cy="364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3 bit tag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240" name="Straight Arrow Connector 71"/>
              <p:cNvCxnSpPr/>
              <p:nvPr/>
            </p:nvCxnSpPr>
            <p:spPr>
              <a:xfrm flipV="1">
                <a:off x="7399080" y="1691640"/>
                <a:ext cx="720" cy="267840"/>
              </a:xfrm>
              <a:prstGeom prst="straightConnector1">
                <a:avLst/>
              </a:prstGeom>
              <a:ln w="0">
                <a:solidFill>
                  <a:srgbClr val="521b92"/>
                </a:solidFill>
                <a:tailEnd len="med" type="triangle" w="med"/>
              </a:ln>
            </p:spPr>
          </p:cxnSp>
        </p:grpSp>
        <p:grpSp>
          <p:nvGrpSpPr>
            <p:cNvPr id="241" name="Group 59"/>
            <p:cNvGrpSpPr/>
            <p:nvPr/>
          </p:nvGrpSpPr>
          <p:grpSpPr>
            <a:xfrm>
              <a:off x="7055280" y="1707840"/>
              <a:ext cx="1124640" cy="1260720"/>
              <a:chOff x="7055280" y="1707840"/>
              <a:chExt cx="1124640" cy="1260720"/>
            </a:xfrm>
          </p:grpSpPr>
          <p:sp>
            <p:nvSpPr>
              <p:cNvPr id="242" name="TextBox 68"/>
              <p:cNvSpPr/>
              <p:nvPr/>
            </p:nvSpPr>
            <p:spPr>
              <a:xfrm rot="18812400">
                <a:off x="6993000" y="2207880"/>
                <a:ext cx="1248840" cy="364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 bit index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243" name="Straight Arrow Connector 69"/>
              <p:cNvCxnSpPr/>
              <p:nvPr/>
            </p:nvCxnSpPr>
            <p:spPr>
              <a:xfrm flipV="1">
                <a:off x="8049960" y="1707840"/>
                <a:ext cx="1440" cy="231840"/>
              </a:xfrm>
              <a:prstGeom prst="straightConnector1">
                <a:avLst/>
              </a:prstGeom>
              <a:ln w="0">
                <a:solidFill>
                  <a:srgbClr val="521b92"/>
                </a:solidFill>
                <a:tailEnd len="med" type="triangle" w="med"/>
              </a:ln>
            </p:spPr>
          </p:cxnSp>
        </p:grpSp>
        <p:grpSp>
          <p:nvGrpSpPr>
            <p:cNvPr id="244" name="Group 60"/>
            <p:cNvGrpSpPr/>
            <p:nvPr/>
          </p:nvGrpSpPr>
          <p:grpSpPr>
            <a:xfrm>
              <a:off x="7704000" y="1691640"/>
              <a:ext cx="1112400" cy="1301040"/>
              <a:chOff x="7704000" y="1691640"/>
              <a:chExt cx="1112400" cy="1301040"/>
            </a:xfrm>
          </p:grpSpPr>
          <p:sp>
            <p:nvSpPr>
              <p:cNvPr id="245" name="TextBox 66"/>
              <p:cNvSpPr/>
              <p:nvPr/>
            </p:nvSpPr>
            <p:spPr>
              <a:xfrm rot="18812400">
                <a:off x="7644600" y="2238120"/>
                <a:ext cx="1231200" cy="364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3 bit offset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246" name="Straight Arrow Connector 67"/>
              <p:cNvCxnSpPr/>
              <p:nvPr/>
            </p:nvCxnSpPr>
            <p:spPr>
              <a:xfrm flipV="1">
                <a:off x="8670600" y="1691640"/>
                <a:ext cx="720" cy="267120"/>
              </a:xfrm>
              <a:prstGeom prst="straightConnector1">
                <a:avLst/>
              </a:prstGeom>
              <a:ln w="0">
                <a:solidFill>
                  <a:srgbClr val="521b92"/>
                </a:solidFill>
                <a:tailEnd len="med" type="triangle" w="med"/>
              </a:ln>
            </p:spPr>
          </p:cxnSp>
        </p:grpSp>
        <p:grpSp>
          <p:nvGrpSpPr>
            <p:cNvPr id="247" name="Group 61"/>
            <p:cNvGrpSpPr/>
            <p:nvPr/>
          </p:nvGrpSpPr>
          <p:grpSpPr>
            <a:xfrm>
              <a:off x="7086600" y="1423080"/>
              <a:ext cx="1922760" cy="285120"/>
              <a:chOff x="7086600" y="1423080"/>
              <a:chExt cx="1922760" cy="285120"/>
            </a:xfrm>
          </p:grpSpPr>
          <p:sp>
            <p:nvSpPr>
              <p:cNvPr id="248" name="Rectangle 63"/>
              <p:cNvSpPr/>
              <p:nvPr/>
            </p:nvSpPr>
            <p:spPr>
              <a:xfrm>
                <a:off x="7086600" y="1423080"/>
                <a:ext cx="664920" cy="285120"/>
              </a:xfrm>
              <a:prstGeom prst="rect">
                <a:avLst/>
              </a:prstGeom>
              <a:solidFill>
                <a:srgbClr val="8b58d2"/>
              </a:solidFill>
              <a:ln>
                <a:solidFill>
                  <a:srgbClr val="66419b"/>
                </a:solidFill>
                <a:round/>
                <a:tailEnd len="med" type="triangle" w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/>
            </p:style>
            <p:txBody>
              <a:bodyPr numCol="1" spcCol="0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rgbClr val="000000"/>
                    </a:solidFill>
                    <a:effectLst/>
                    <a:uFillTx/>
                    <a:latin typeface="Calibri"/>
                  </a:rPr>
                  <a:t>011</a:t>
                </a:r>
                <a:endParaRPr b="0" lang="en-US" sz="1600" strike="noStrike" u="none">
                  <a:solidFill>
                    <a:srgbClr val="ffffff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49" name="Rectangle 64"/>
              <p:cNvSpPr/>
              <p:nvPr/>
            </p:nvSpPr>
            <p:spPr>
              <a:xfrm>
                <a:off x="8349480" y="1424160"/>
                <a:ext cx="659880" cy="283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50" name="Rectangle 65"/>
              <p:cNvSpPr/>
              <p:nvPr/>
            </p:nvSpPr>
            <p:spPr>
              <a:xfrm>
                <a:off x="7752240" y="1423080"/>
                <a:ext cx="596520" cy="2844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251" name="Rectangle 62"/>
            <p:cNvSpPr/>
            <p:nvPr/>
          </p:nvSpPr>
          <p:spPr>
            <a:xfrm>
              <a:off x="7086600" y="1422000"/>
              <a:ext cx="1922760" cy="28512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52" name="Group 92"/>
          <p:cNvGrpSpPr/>
          <p:nvPr/>
        </p:nvGrpSpPr>
        <p:grpSpPr>
          <a:xfrm>
            <a:off x="6543720" y="2743560"/>
            <a:ext cx="2110680" cy="4025160"/>
            <a:chOff x="6543720" y="2743560"/>
            <a:chExt cx="2110680" cy="4025160"/>
          </a:xfrm>
        </p:grpSpPr>
        <p:grpSp>
          <p:nvGrpSpPr>
            <p:cNvPr id="253" name="Group 72"/>
            <p:cNvGrpSpPr/>
            <p:nvPr/>
          </p:nvGrpSpPr>
          <p:grpSpPr>
            <a:xfrm>
              <a:off x="6543720" y="4574520"/>
              <a:ext cx="2110680" cy="2194200"/>
              <a:chOff x="6543720" y="4574520"/>
              <a:chExt cx="2110680" cy="2194200"/>
            </a:xfrm>
          </p:grpSpPr>
          <p:sp>
            <p:nvSpPr>
              <p:cNvPr id="254" name="TextBox 73"/>
              <p:cNvSpPr/>
              <p:nvPr/>
            </p:nvSpPr>
            <p:spPr>
              <a:xfrm>
                <a:off x="6543720" y="4574520"/>
                <a:ext cx="2110680" cy="21942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 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0x6F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0x6E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grpSp>
            <p:nvGrpSpPr>
              <p:cNvPr id="255" name="Group 74"/>
              <p:cNvGrpSpPr/>
              <p:nvPr/>
            </p:nvGrpSpPr>
            <p:grpSpPr>
              <a:xfrm>
                <a:off x="7407360" y="5176080"/>
                <a:ext cx="517320" cy="1510560"/>
                <a:chOff x="7407360" y="5176080"/>
                <a:chExt cx="517320" cy="1510560"/>
              </a:xfrm>
            </p:grpSpPr>
            <p:sp>
              <p:nvSpPr>
                <p:cNvPr id="256" name="Rectangle 75"/>
                <p:cNvSpPr/>
                <p:nvPr/>
              </p:nvSpPr>
              <p:spPr>
                <a:xfrm>
                  <a:off x="7407360" y="517608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47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257" name="Rectangle 76"/>
                <p:cNvSpPr/>
                <p:nvPr/>
              </p:nvSpPr>
              <p:spPr>
                <a:xfrm>
                  <a:off x="7407360" y="638244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00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258" name="Rectangle 77"/>
                <p:cNvSpPr/>
                <p:nvPr/>
              </p:nvSpPr>
              <p:spPr>
                <a:xfrm>
                  <a:off x="7407360" y="547452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33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259" name="Rectangle 78"/>
                <p:cNvSpPr/>
                <p:nvPr/>
              </p:nvSpPr>
              <p:spPr>
                <a:xfrm>
                  <a:off x="7407360" y="577296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2F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260" name="Rectangle 79"/>
                <p:cNvSpPr/>
                <p:nvPr/>
              </p:nvSpPr>
              <p:spPr>
                <a:xfrm>
                  <a:off x="7408080" y="607968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0A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</p:grpSp>
        </p:grpSp>
        <p:sp>
          <p:nvSpPr>
            <p:cNvPr id="261" name="Rectangle 80"/>
            <p:cNvSpPr/>
            <p:nvPr/>
          </p:nvSpPr>
          <p:spPr>
            <a:xfrm>
              <a:off x="7407360" y="4865040"/>
              <a:ext cx="516600" cy="304200"/>
            </a:xfrm>
            <a:prstGeom prst="rect">
              <a:avLst/>
            </a:prstGeom>
            <a:solidFill>
              <a:srgbClr val="bda2e0"/>
            </a:solidFill>
            <a:ln>
              <a:solidFill>
                <a:srgbClr val="8b77a5"/>
              </a:solidFill>
              <a:rou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1A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grpSp>
          <p:nvGrpSpPr>
            <p:cNvPr id="262" name="Group 82"/>
            <p:cNvGrpSpPr/>
            <p:nvPr/>
          </p:nvGrpSpPr>
          <p:grpSpPr>
            <a:xfrm>
              <a:off x="6543720" y="2743560"/>
              <a:ext cx="2110680" cy="2194200"/>
              <a:chOff x="6543720" y="2743560"/>
              <a:chExt cx="2110680" cy="2194200"/>
            </a:xfrm>
          </p:grpSpPr>
          <p:sp>
            <p:nvSpPr>
              <p:cNvPr id="263" name="TextBox 83"/>
              <p:cNvSpPr/>
              <p:nvPr/>
            </p:nvSpPr>
            <p:spPr>
              <a:xfrm>
                <a:off x="6543720" y="2743560"/>
                <a:ext cx="2110680" cy="21942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 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grpSp>
            <p:nvGrpSpPr>
              <p:cNvPr id="264" name="Group 84"/>
              <p:cNvGrpSpPr/>
              <p:nvPr/>
            </p:nvGrpSpPr>
            <p:grpSpPr>
              <a:xfrm>
                <a:off x="7407360" y="3345120"/>
                <a:ext cx="517320" cy="1510200"/>
                <a:chOff x="7407360" y="3345120"/>
                <a:chExt cx="517320" cy="1510200"/>
              </a:xfrm>
            </p:grpSpPr>
            <p:sp>
              <p:nvSpPr>
                <p:cNvPr id="265" name="Rectangle 85"/>
                <p:cNvSpPr/>
                <p:nvPr/>
              </p:nvSpPr>
              <p:spPr>
                <a:xfrm>
                  <a:off x="7407360" y="334512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B7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266" name="Rectangle 86"/>
                <p:cNvSpPr/>
                <p:nvPr/>
              </p:nvSpPr>
              <p:spPr>
                <a:xfrm>
                  <a:off x="7407360" y="455112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AB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267" name="Rectangle 87"/>
                <p:cNvSpPr/>
                <p:nvPr/>
              </p:nvSpPr>
              <p:spPr>
                <a:xfrm>
                  <a:off x="7407360" y="364320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64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268" name="Rectangle 88"/>
                <p:cNvSpPr/>
                <p:nvPr/>
              </p:nvSpPr>
              <p:spPr>
                <a:xfrm>
                  <a:off x="7407360" y="394164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15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269" name="Rectangle 89"/>
                <p:cNvSpPr/>
                <p:nvPr/>
              </p:nvSpPr>
              <p:spPr>
                <a:xfrm>
                  <a:off x="7408080" y="4248360"/>
                  <a:ext cx="516600" cy="30420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E0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</p:grpSp>
        </p:grpSp>
        <p:sp>
          <p:nvSpPr>
            <p:cNvPr id="270" name="Rectangle 91"/>
            <p:cNvSpPr/>
            <p:nvPr/>
          </p:nvSpPr>
          <p:spPr>
            <a:xfrm>
              <a:off x="7407360" y="3024000"/>
              <a:ext cx="516600" cy="304200"/>
            </a:xfrm>
            <a:prstGeom prst="rect">
              <a:avLst/>
            </a:prstGeom>
            <a:solidFill>
              <a:srgbClr val="bda2e0"/>
            </a:solidFill>
            <a:ln>
              <a:solidFill>
                <a:srgbClr val="8b77a5"/>
              </a:solidFill>
              <a:rou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23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71" name="Rectangle 101"/>
          <p:cNvSpPr/>
          <p:nvPr/>
        </p:nvSpPr>
        <p:spPr>
          <a:xfrm>
            <a:off x="1627920" y="5677560"/>
            <a:ext cx="717120" cy="3042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011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2" name="Rectangle 102"/>
          <p:cNvSpPr/>
          <p:nvPr/>
        </p:nvSpPr>
        <p:spPr>
          <a:xfrm>
            <a:off x="1158840" y="5677560"/>
            <a:ext cx="271800" cy="30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73" name="Group 81"/>
          <p:cNvGrpSpPr/>
          <p:nvPr/>
        </p:nvGrpSpPr>
        <p:grpSpPr>
          <a:xfrm>
            <a:off x="2530440" y="5677560"/>
            <a:ext cx="2247480" cy="304200"/>
            <a:chOff x="2530440" y="5677560"/>
            <a:chExt cx="2247480" cy="304200"/>
          </a:xfrm>
        </p:grpSpPr>
        <p:sp>
          <p:nvSpPr>
            <p:cNvPr id="274" name="Rectangle 97"/>
            <p:cNvSpPr/>
            <p:nvPr/>
          </p:nvSpPr>
          <p:spPr>
            <a:xfrm>
              <a:off x="2530440" y="567756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5" name="Rectangle 98"/>
            <p:cNvSpPr/>
            <p:nvPr/>
          </p:nvSpPr>
          <p:spPr>
            <a:xfrm>
              <a:off x="2803320" y="567756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33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6" name="Rectangle 99"/>
            <p:cNvSpPr/>
            <p:nvPr/>
          </p:nvSpPr>
          <p:spPr>
            <a:xfrm>
              <a:off x="3063960" y="567756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7" name="Rectangle 100"/>
            <p:cNvSpPr/>
            <p:nvPr/>
          </p:nvSpPr>
          <p:spPr>
            <a:xfrm>
              <a:off x="4485960" y="567756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64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8" name="Rectangle 103"/>
            <p:cNvSpPr/>
            <p:nvPr/>
          </p:nvSpPr>
          <p:spPr>
            <a:xfrm>
              <a:off x="3337200" y="5677560"/>
              <a:ext cx="27180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1A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9" name="Rectangle 104"/>
            <p:cNvSpPr/>
            <p:nvPr/>
          </p:nvSpPr>
          <p:spPr>
            <a:xfrm>
              <a:off x="4194720" y="567756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15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80" name="Rectangle 105"/>
            <p:cNvSpPr/>
            <p:nvPr/>
          </p:nvSpPr>
          <p:spPr>
            <a:xfrm>
              <a:off x="3902760" y="567756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E0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81" name="Rectangle 106"/>
            <p:cNvSpPr/>
            <p:nvPr/>
          </p:nvSpPr>
          <p:spPr>
            <a:xfrm>
              <a:off x="3610800" y="5677560"/>
              <a:ext cx="291960" cy="304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AB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3" dur="indefinite" restart="never" nodeType="tmRoot">
          <p:childTnLst>
            <p:seq>
              <p:cTn id="64" dur="indefinite" nodeType="mainSeq">
                <p:childTnLst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2" name="Table 40"/>
          <p:cNvGraphicFramePr/>
          <p:nvPr/>
        </p:nvGraphicFramePr>
        <p:xfrm>
          <a:off x="4518360" y="2997000"/>
          <a:ext cx="4635720" cy="3337200"/>
        </p:xfrm>
        <a:graphic>
          <a:graphicData uri="http://schemas.openxmlformats.org/drawingml/2006/table">
            <a:tbl>
              <a:tblPr/>
              <a:tblGrid>
                <a:gridCol w="217440"/>
                <a:gridCol w="236520"/>
                <a:gridCol w="715320"/>
                <a:gridCol w="217440"/>
                <a:gridCol w="228960"/>
                <a:gridCol w="702360"/>
                <a:gridCol w="217440"/>
                <a:gridCol w="241920"/>
                <a:gridCol w="734760"/>
                <a:gridCol w="217440"/>
                <a:gridCol w="211680"/>
                <a:gridCol w="69480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3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49 50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a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51 52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53 54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6860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Direct-mapped Cache Example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4" name="TextBox 15"/>
          <p:cNvSpPr/>
          <p:nvPr/>
        </p:nvSpPr>
        <p:spPr>
          <a:xfrm>
            <a:off x="7315200" y="1219320"/>
            <a:ext cx="850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5" name="Rectangle 19"/>
          <p:cNvSpPr/>
          <p:nvPr/>
        </p:nvSpPr>
        <p:spPr>
          <a:xfrm>
            <a:off x="5199480" y="2678760"/>
            <a:ext cx="39157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8 byte data blocks (fit 2 ints)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86" name="Table 24"/>
          <p:cNvGraphicFramePr/>
          <p:nvPr/>
        </p:nvGraphicFramePr>
        <p:xfrm>
          <a:off x="0" y="3182760"/>
          <a:ext cx="4307040" cy="2966400"/>
        </p:xfrm>
        <a:graphic>
          <a:graphicData uri="http://schemas.openxmlformats.org/drawingml/2006/table">
            <a:tbl>
              <a:tblPr/>
              <a:tblGrid>
                <a:gridCol w="1143000"/>
                <a:gridCol w="914400"/>
                <a:gridCol w="533160"/>
                <a:gridCol w="533160"/>
                <a:gridCol w="609480"/>
                <a:gridCol w="574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7" name="TextBox 2"/>
          <p:cNvSpPr/>
          <p:nvPr/>
        </p:nvSpPr>
        <p:spPr>
          <a:xfrm>
            <a:off x="1672920" y="6248520"/>
            <a:ext cx="579708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well does this take advantage of spatial locality?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well does this take advantage of temporal locality?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8" name="Rectangle 6"/>
          <p:cNvSpPr/>
          <p:nvPr/>
        </p:nvSpPr>
        <p:spPr>
          <a:xfrm>
            <a:off x="2557080" y="355176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9" name="Rectangle 7"/>
          <p:cNvSpPr/>
          <p:nvPr/>
        </p:nvSpPr>
        <p:spPr>
          <a:xfrm>
            <a:off x="2132280" y="355176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0" name="Rectangle 8"/>
          <p:cNvSpPr/>
          <p:nvPr/>
        </p:nvSpPr>
        <p:spPr>
          <a:xfrm>
            <a:off x="1067040" y="358596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1" name="TextBox 10"/>
          <p:cNvSpPr/>
          <p:nvPr/>
        </p:nvSpPr>
        <p:spPr>
          <a:xfrm>
            <a:off x="3077280" y="35366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2" name="Rectangle 3"/>
          <p:cNvSpPr/>
          <p:nvPr/>
        </p:nvSpPr>
        <p:spPr>
          <a:xfrm>
            <a:off x="2562840" y="39452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3" name="Rectangle 9"/>
          <p:cNvSpPr/>
          <p:nvPr/>
        </p:nvSpPr>
        <p:spPr>
          <a:xfrm>
            <a:off x="2138040" y="394524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4" name="Rectangle 13"/>
          <p:cNvSpPr/>
          <p:nvPr/>
        </p:nvSpPr>
        <p:spPr>
          <a:xfrm>
            <a:off x="1072440" y="394668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5" name="TextBox 23"/>
          <p:cNvSpPr/>
          <p:nvPr/>
        </p:nvSpPr>
        <p:spPr>
          <a:xfrm>
            <a:off x="3083040" y="39297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6" name="Rectangle 27"/>
          <p:cNvSpPr/>
          <p:nvPr/>
        </p:nvSpPr>
        <p:spPr>
          <a:xfrm>
            <a:off x="2557080" y="43214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7" name="Rectangle 28"/>
          <p:cNvSpPr/>
          <p:nvPr/>
        </p:nvSpPr>
        <p:spPr>
          <a:xfrm>
            <a:off x="2132280" y="432144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8" name="Rectangle 29"/>
          <p:cNvSpPr/>
          <p:nvPr/>
        </p:nvSpPr>
        <p:spPr>
          <a:xfrm>
            <a:off x="1066680" y="432288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100=0x4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9" name="TextBox 30"/>
          <p:cNvSpPr/>
          <p:nvPr/>
        </p:nvSpPr>
        <p:spPr>
          <a:xfrm>
            <a:off x="3077280" y="43059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0" name="Rectangle 43"/>
          <p:cNvSpPr/>
          <p:nvPr/>
        </p:nvSpPr>
        <p:spPr>
          <a:xfrm>
            <a:off x="2557080" y="469152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1" name="Rectangle 44"/>
          <p:cNvSpPr/>
          <p:nvPr/>
        </p:nvSpPr>
        <p:spPr>
          <a:xfrm>
            <a:off x="2132280" y="469152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2" name="Rectangle 45"/>
          <p:cNvSpPr/>
          <p:nvPr/>
        </p:nvSpPr>
        <p:spPr>
          <a:xfrm>
            <a:off x="1066680" y="469296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3" name="TextBox 46"/>
          <p:cNvSpPr/>
          <p:nvPr/>
        </p:nvSpPr>
        <p:spPr>
          <a:xfrm>
            <a:off x="3077280" y="46760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4" name="Rectangle 47"/>
          <p:cNvSpPr/>
          <p:nvPr/>
        </p:nvSpPr>
        <p:spPr>
          <a:xfrm>
            <a:off x="2557080" y="504756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5" name="Rectangle 48"/>
          <p:cNvSpPr/>
          <p:nvPr/>
        </p:nvSpPr>
        <p:spPr>
          <a:xfrm>
            <a:off x="2132280" y="504756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6" name="Rectangle 49"/>
          <p:cNvSpPr/>
          <p:nvPr/>
        </p:nvSpPr>
        <p:spPr>
          <a:xfrm>
            <a:off x="1066680" y="504900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7" name="TextBox 50"/>
          <p:cNvSpPr/>
          <p:nvPr/>
        </p:nvSpPr>
        <p:spPr>
          <a:xfrm>
            <a:off x="3077280" y="50320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8" name="Rectangle 54"/>
          <p:cNvSpPr/>
          <p:nvPr/>
        </p:nvSpPr>
        <p:spPr>
          <a:xfrm>
            <a:off x="2557080" y="54284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9" name="Rectangle 55"/>
          <p:cNvSpPr/>
          <p:nvPr/>
        </p:nvSpPr>
        <p:spPr>
          <a:xfrm>
            <a:off x="2132280" y="542844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0" name="Rectangle 56"/>
          <p:cNvSpPr/>
          <p:nvPr/>
        </p:nvSpPr>
        <p:spPr>
          <a:xfrm>
            <a:off x="1066680" y="542988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1" name="TextBox 57"/>
          <p:cNvSpPr/>
          <p:nvPr/>
        </p:nvSpPr>
        <p:spPr>
          <a:xfrm>
            <a:off x="3077280" y="54129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2" name="TextBox 58"/>
          <p:cNvSpPr/>
          <p:nvPr/>
        </p:nvSpPr>
        <p:spPr>
          <a:xfrm>
            <a:off x="3651840" y="35413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3" name="TextBox 59"/>
          <p:cNvSpPr/>
          <p:nvPr/>
        </p:nvSpPr>
        <p:spPr>
          <a:xfrm>
            <a:off x="3657600" y="39344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4" name="TextBox 60"/>
          <p:cNvSpPr/>
          <p:nvPr/>
        </p:nvSpPr>
        <p:spPr>
          <a:xfrm>
            <a:off x="3651840" y="43106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5" name="TextBox 61"/>
          <p:cNvSpPr/>
          <p:nvPr/>
        </p:nvSpPr>
        <p:spPr>
          <a:xfrm>
            <a:off x="3651840" y="46807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6" name="TextBox 62"/>
          <p:cNvSpPr/>
          <p:nvPr/>
        </p:nvSpPr>
        <p:spPr>
          <a:xfrm>
            <a:off x="3651840" y="50367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7" name="TextBox 63"/>
          <p:cNvSpPr/>
          <p:nvPr/>
        </p:nvSpPr>
        <p:spPr>
          <a:xfrm>
            <a:off x="3651840" y="54176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18" name="Group 16"/>
          <p:cNvGrpSpPr/>
          <p:nvPr/>
        </p:nvGrpSpPr>
        <p:grpSpPr>
          <a:xfrm>
            <a:off x="4202640" y="3571200"/>
            <a:ext cx="364680" cy="2448720"/>
            <a:chOff x="4202640" y="3571200"/>
            <a:chExt cx="364680" cy="2448720"/>
          </a:xfrm>
        </p:grpSpPr>
        <p:cxnSp>
          <p:nvCxnSpPr>
            <p:cNvPr id="319" name="Straight Arrow Connector 4"/>
            <p:cNvCxnSpPr/>
            <p:nvPr/>
          </p:nvCxnSpPr>
          <p:spPr>
            <a:xfrm>
              <a:off x="4501440" y="3571200"/>
              <a:ext cx="720" cy="244908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arrow" w="med"/>
            </a:ln>
          </p:spPr>
        </p:cxnSp>
        <p:sp>
          <p:nvSpPr>
            <p:cNvPr id="320" name="TextBox 5"/>
            <p:cNvSpPr/>
            <p:nvPr/>
          </p:nvSpPr>
          <p:spPr>
            <a:xfrm rot="16200000">
              <a:off x="4044960" y="4687200"/>
              <a:ext cx="6800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21" name="Group 114"/>
          <p:cNvGrpSpPr/>
          <p:nvPr/>
        </p:nvGrpSpPr>
        <p:grpSpPr>
          <a:xfrm>
            <a:off x="4462560" y="3755880"/>
            <a:ext cx="4786920" cy="361800"/>
            <a:chOff x="4462560" y="3755880"/>
            <a:chExt cx="4786920" cy="361800"/>
          </a:xfrm>
        </p:grpSpPr>
        <p:grpSp>
          <p:nvGrpSpPr>
            <p:cNvPr id="322" name="Group 101"/>
            <p:cNvGrpSpPr/>
            <p:nvPr/>
          </p:nvGrpSpPr>
          <p:grpSpPr>
            <a:xfrm>
              <a:off x="4462560" y="3755880"/>
              <a:ext cx="1252800" cy="351720"/>
              <a:chOff x="4462560" y="3755880"/>
              <a:chExt cx="1252800" cy="351720"/>
            </a:xfrm>
          </p:grpSpPr>
          <p:sp>
            <p:nvSpPr>
              <p:cNvPr id="323" name="Rectangle 41"/>
              <p:cNvSpPr/>
              <p:nvPr/>
            </p:nvSpPr>
            <p:spPr>
              <a:xfrm>
                <a:off x="4462560" y="37580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24" name="Rectangle 42"/>
              <p:cNvSpPr/>
              <p:nvPr/>
            </p:nvSpPr>
            <p:spPr>
              <a:xfrm>
                <a:off x="4677840" y="37580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25" name="TextBox 100"/>
              <p:cNvSpPr/>
              <p:nvPr/>
            </p:nvSpPr>
            <p:spPr>
              <a:xfrm>
                <a:off x="4919760" y="37558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26" name="Group 102"/>
            <p:cNvGrpSpPr/>
            <p:nvPr/>
          </p:nvGrpSpPr>
          <p:grpSpPr>
            <a:xfrm>
              <a:off x="5631120" y="3758400"/>
              <a:ext cx="1252800" cy="351720"/>
              <a:chOff x="5631120" y="3758400"/>
              <a:chExt cx="1252800" cy="351720"/>
            </a:xfrm>
          </p:grpSpPr>
          <p:sp>
            <p:nvSpPr>
              <p:cNvPr id="327" name="Rectangle 103"/>
              <p:cNvSpPr/>
              <p:nvPr/>
            </p:nvSpPr>
            <p:spPr>
              <a:xfrm>
                <a:off x="5631120" y="37605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28" name="Rectangle 104"/>
              <p:cNvSpPr/>
              <p:nvPr/>
            </p:nvSpPr>
            <p:spPr>
              <a:xfrm>
                <a:off x="5846400" y="3760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29" name="TextBox 105"/>
              <p:cNvSpPr/>
              <p:nvPr/>
            </p:nvSpPr>
            <p:spPr>
              <a:xfrm>
                <a:off x="6088320" y="37584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30" name="Group 106"/>
            <p:cNvGrpSpPr/>
            <p:nvPr/>
          </p:nvGrpSpPr>
          <p:grpSpPr>
            <a:xfrm>
              <a:off x="6789600" y="3762360"/>
              <a:ext cx="1252800" cy="351720"/>
              <a:chOff x="6789600" y="3762360"/>
              <a:chExt cx="1252800" cy="351720"/>
            </a:xfrm>
          </p:grpSpPr>
          <p:sp>
            <p:nvSpPr>
              <p:cNvPr id="331" name="Rectangle 107"/>
              <p:cNvSpPr/>
              <p:nvPr/>
            </p:nvSpPr>
            <p:spPr>
              <a:xfrm>
                <a:off x="6789600" y="37645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32" name="Rectangle 108"/>
              <p:cNvSpPr/>
              <p:nvPr/>
            </p:nvSpPr>
            <p:spPr>
              <a:xfrm>
                <a:off x="7004880" y="3764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33" name="TextBox 109"/>
              <p:cNvSpPr/>
              <p:nvPr/>
            </p:nvSpPr>
            <p:spPr>
              <a:xfrm>
                <a:off x="7246800" y="37623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34" name="Group 110"/>
            <p:cNvGrpSpPr/>
            <p:nvPr/>
          </p:nvGrpSpPr>
          <p:grpSpPr>
            <a:xfrm>
              <a:off x="7996680" y="3765960"/>
              <a:ext cx="1252800" cy="351720"/>
              <a:chOff x="7996680" y="3765960"/>
              <a:chExt cx="1252800" cy="351720"/>
            </a:xfrm>
          </p:grpSpPr>
          <p:sp>
            <p:nvSpPr>
              <p:cNvPr id="335" name="Rectangle 111"/>
              <p:cNvSpPr/>
              <p:nvPr/>
            </p:nvSpPr>
            <p:spPr>
              <a:xfrm>
                <a:off x="7996680" y="37681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36" name="Rectangle 112"/>
              <p:cNvSpPr/>
              <p:nvPr/>
            </p:nvSpPr>
            <p:spPr>
              <a:xfrm>
                <a:off x="8211960" y="3768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37" name="TextBox 113"/>
              <p:cNvSpPr/>
              <p:nvPr/>
            </p:nvSpPr>
            <p:spPr>
              <a:xfrm>
                <a:off x="8453880" y="37659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338" name="Group 115"/>
          <p:cNvGrpSpPr/>
          <p:nvPr/>
        </p:nvGrpSpPr>
        <p:grpSpPr>
          <a:xfrm>
            <a:off x="4475880" y="4511880"/>
            <a:ext cx="4786560" cy="362160"/>
            <a:chOff x="4475880" y="4511880"/>
            <a:chExt cx="4786560" cy="362160"/>
          </a:xfrm>
        </p:grpSpPr>
        <p:grpSp>
          <p:nvGrpSpPr>
            <p:cNvPr id="339" name="Group 116"/>
            <p:cNvGrpSpPr/>
            <p:nvPr/>
          </p:nvGrpSpPr>
          <p:grpSpPr>
            <a:xfrm>
              <a:off x="4475880" y="4511880"/>
              <a:ext cx="1252800" cy="351720"/>
              <a:chOff x="4475880" y="4511880"/>
              <a:chExt cx="1252800" cy="351720"/>
            </a:xfrm>
          </p:grpSpPr>
          <p:sp>
            <p:nvSpPr>
              <p:cNvPr id="340" name="Rectangle 129"/>
              <p:cNvSpPr/>
              <p:nvPr/>
            </p:nvSpPr>
            <p:spPr>
              <a:xfrm>
                <a:off x="4475880" y="45140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41" name="Rectangle 130"/>
              <p:cNvSpPr/>
              <p:nvPr/>
            </p:nvSpPr>
            <p:spPr>
              <a:xfrm>
                <a:off x="4691160" y="45140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42" name="TextBox 131"/>
              <p:cNvSpPr/>
              <p:nvPr/>
            </p:nvSpPr>
            <p:spPr>
              <a:xfrm>
                <a:off x="4933080" y="45118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43" name="Group 117"/>
            <p:cNvGrpSpPr/>
            <p:nvPr/>
          </p:nvGrpSpPr>
          <p:grpSpPr>
            <a:xfrm>
              <a:off x="5644440" y="4514400"/>
              <a:ext cx="1252800" cy="351720"/>
              <a:chOff x="5644440" y="4514400"/>
              <a:chExt cx="1252800" cy="351720"/>
            </a:xfrm>
          </p:grpSpPr>
          <p:sp>
            <p:nvSpPr>
              <p:cNvPr id="344" name="Rectangle 126"/>
              <p:cNvSpPr/>
              <p:nvPr/>
            </p:nvSpPr>
            <p:spPr>
              <a:xfrm>
                <a:off x="5644440" y="45165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45" name="Rectangle 127"/>
              <p:cNvSpPr/>
              <p:nvPr/>
            </p:nvSpPr>
            <p:spPr>
              <a:xfrm>
                <a:off x="5859720" y="4516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46" name="TextBox 128"/>
              <p:cNvSpPr/>
              <p:nvPr/>
            </p:nvSpPr>
            <p:spPr>
              <a:xfrm>
                <a:off x="6101640" y="45144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47" name="Group 118"/>
            <p:cNvGrpSpPr/>
            <p:nvPr/>
          </p:nvGrpSpPr>
          <p:grpSpPr>
            <a:xfrm>
              <a:off x="6802560" y="4518360"/>
              <a:ext cx="1252800" cy="351720"/>
              <a:chOff x="6802560" y="4518360"/>
              <a:chExt cx="1252800" cy="351720"/>
            </a:xfrm>
          </p:grpSpPr>
          <p:sp>
            <p:nvSpPr>
              <p:cNvPr id="348" name="Rectangle 123"/>
              <p:cNvSpPr/>
              <p:nvPr/>
            </p:nvSpPr>
            <p:spPr>
              <a:xfrm>
                <a:off x="6802560" y="45205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49" name="Rectangle 124"/>
              <p:cNvSpPr/>
              <p:nvPr/>
            </p:nvSpPr>
            <p:spPr>
              <a:xfrm>
                <a:off x="7017840" y="4520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50" name="TextBox 125"/>
              <p:cNvSpPr/>
              <p:nvPr/>
            </p:nvSpPr>
            <p:spPr>
              <a:xfrm>
                <a:off x="7259760" y="45183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51" name="Group 119"/>
            <p:cNvGrpSpPr/>
            <p:nvPr/>
          </p:nvGrpSpPr>
          <p:grpSpPr>
            <a:xfrm>
              <a:off x="8009640" y="4521960"/>
              <a:ext cx="1252800" cy="352080"/>
              <a:chOff x="8009640" y="4521960"/>
              <a:chExt cx="1252800" cy="352080"/>
            </a:xfrm>
          </p:grpSpPr>
          <p:sp>
            <p:nvSpPr>
              <p:cNvPr id="352" name="Rectangle 120"/>
              <p:cNvSpPr/>
              <p:nvPr/>
            </p:nvSpPr>
            <p:spPr>
              <a:xfrm>
                <a:off x="8009640" y="45241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53" name="Rectangle 121"/>
              <p:cNvSpPr/>
              <p:nvPr/>
            </p:nvSpPr>
            <p:spPr>
              <a:xfrm>
                <a:off x="8224920" y="4524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54" name="TextBox 122"/>
              <p:cNvSpPr/>
              <p:nvPr/>
            </p:nvSpPr>
            <p:spPr>
              <a:xfrm>
                <a:off x="8466840" y="45219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355" name="Group 132"/>
          <p:cNvGrpSpPr/>
          <p:nvPr/>
        </p:nvGrpSpPr>
        <p:grpSpPr>
          <a:xfrm>
            <a:off x="4475880" y="4879800"/>
            <a:ext cx="4786560" cy="362160"/>
            <a:chOff x="4475880" y="4879800"/>
            <a:chExt cx="4786560" cy="362160"/>
          </a:xfrm>
        </p:grpSpPr>
        <p:grpSp>
          <p:nvGrpSpPr>
            <p:cNvPr id="356" name="Group 133"/>
            <p:cNvGrpSpPr/>
            <p:nvPr/>
          </p:nvGrpSpPr>
          <p:grpSpPr>
            <a:xfrm>
              <a:off x="4475880" y="4879800"/>
              <a:ext cx="1252800" cy="351720"/>
              <a:chOff x="4475880" y="4879800"/>
              <a:chExt cx="1252800" cy="351720"/>
            </a:xfrm>
          </p:grpSpPr>
          <p:sp>
            <p:nvSpPr>
              <p:cNvPr id="357" name="Rectangle 146"/>
              <p:cNvSpPr/>
              <p:nvPr/>
            </p:nvSpPr>
            <p:spPr>
              <a:xfrm>
                <a:off x="4475880" y="48819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58" name="Rectangle 147"/>
              <p:cNvSpPr/>
              <p:nvPr/>
            </p:nvSpPr>
            <p:spPr>
              <a:xfrm>
                <a:off x="4691160" y="4881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59" name="TextBox 148"/>
              <p:cNvSpPr/>
              <p:nvPr/>
            </p:nvSpPr>
            <p:spPr>
              <a:xfrm>
                <a:off x="4933080" y="48798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60" name="Group 134"/>
            <p:cNvGrpSpPr/>
            <p:nvPr/>
          </p:nvGrpSpPr>
          <p:grpSpPr>
            <a:xfrm>
              <a:off x="5644440" y="4882680"/>
              <a:ext cx="1252800" cy="351720"/>
              <a:chOff x="5644440" y="4882680"/>
              <a:chExt cx="1252800" cy="351720"/>
            </a:xfrm>
          </p:grpSpPr>
          <p:sp>
            <p:nvSpPr>
              <p:cNvPr id="361" name="Rectangle 143"/>
              <p:cNvSpPr/>
              <p:nvPr/>
            </p:nvSpPr>
            <p:spPr>
              <a:xfrm>
                <a:off x="5644440" y="48848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62" name="Rectangle 144"/>
              <p:cNvSpPr/>
              <p:nvPr/>
            </p:nvSpPr>
            <p:spPr>
              <a:xfrm>
                <a:off x="5859720" y="4884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63" name="TextBox 145"/>
              <p:cNvSpPr/>
              <p:nvPr/>
            </p:nvSpPr>
            <p:spPr>
              <a:xfrm>
                <a:off x="6101640" y="48826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64" name="Group 135"/>
            <p:cNvGrpSpPr/>
            <p:nvPr/>
          </p:nvGrpSpPr>
          <p:grpSpPr>
            <a:xfrm>
              <a:off x="6802560" y="4886280"/>
              <a:ext cx="1252800" cy="351720"/>
              <a:chOff x="6802560" y="4886280"/>
              <a:chExt cx="1252800" cy="351720"/>
            </a:xfrm>
          </p:grpSpPr>
          <p:sp>
            <p:nvSpPr>
              <p:cNvPr id="365" name="Rectangle 140"/>
              <p:cNvSpPr/>
              <p:nvPr/>
            </p:nvSpPr>
            <p:spPr>
              <a:xfrm>
                <a:off x="6802560" y="48884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66" name="Rectangle 141"/>
              <p:cNvSpPr/>
              <p:nvPr/>
            </p:nvSpPr>
            <p:spPr>
              <a:xfrm>
                <a:off x="7017840" y="4888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67" name="TextBox 142"/>
              <p:cNvSpPr/>
              <p:nvPr/>
            </p:nvSpPr>
            <p:spPr>
              <a:xfrm>
                <a:off x="7259760" y="48862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68" name="Group 136"/>
            <p:cNvGrpSpPr/>
            <p:nvPr/>
          </p:nvGrpSpPr>
          <p:grpSpPr>
            <a:xfrm>
              <a:off x="8009640" y="4890240"/>
              <a:ext cx="1252800" cy="351720"/>
              <a:chOff x="8009640" y="4890240"/>
              <a:chExt cx="1252800" cy="351720"/>
            </a:xfrm>
          </p:grpSpPr>
          <p:sp>
            <p:nvSpPr>
              <p:cNvPr id="369" name="Rectangle 137"/>
              <p:cNvSpPr/>
              <p:nvPr/>
            </p:nvSpPr>
            <p:spPr>
              <a:xfrm>
                <a:off x="8009640" y="48924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70" name="Rectangle 138"/>
              <p:cNvSpPr/>
              <p:nvPr/>
            </p:nvSpPr>
            <p:spPr>
              <a:xfrm>
                <a:off x="8224920" y="48924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71" name="TextBox 139"/>
              <p:cNvSpPr/>
              <p:nvPr/>
            </p:nvSpPr>
            <p:spPr>
              <a:xfrm>
                <a:off x="8466840" y="48902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372" name="Group 149"/>
          <p:cNvGrpSpPr/>
          <p:nvPr/>
        </p:nvGrpSpPr>
        <p:grpSpPr>
          <a:xfrm>
            <a:off x="4475880" y="5250240"/>
            <a:ext cx="4786560" cy="361800"/>
            <a:chOff x="4475880" y="5250240"/>
            <a:chExt cx="4786560" cy="361800"/>
          </a:xfrm>
        </p:grpSpPr>
        <p:grpSp>
          <p:nvGrpSpPr>
            <p:cNvPr id="373" name="Group 150"/>
            <p:cNvGrpSpPr/>
            <p:nvPr/>
          </p:nvGrpSpPr>
          <p:grpSpPr>
            <a:xfrm>
              <a:off x="4475880" y="5250240"/>
              <a:ext cx="1252800" cy="351720"/>
              <a:chOff x="4475880" y="5250240"/>
              <a:chExt cx="1252800" cy="351720"/>
            </a:xfrm>
          </p:grpSpPr>
          <p:sp>
            <p:nvSpPr>
              <p:cNvPr id="374" name="Rectangle 163"/>
              <p:cNvSpPr/>
              <p:nvPr/>
            </p:nvSpPr>
            <p:spPr>
              <a:xfrm>
                <a:off x="4475880" y="52524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75" name="Rectangle 164"/>
              <p:cNvSpPr/>
              <p:nvPr/>
            </p:nvSpPr>
            <p:spPr>
              <a:xfrm>
                <a:off x="4691160" y="52524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76" name="TextBox 165"/>
              <p:cNvSpPr/>
              <p:nvPr/>
            </p:nvSpPr>
            <p:spPr>
              <a:xfrm>
                <a:off x="4933080" y="52502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77" name="Group 151"/>
            <p:cNvGrpSpPr/>
            <p:nvPr/>
          </p:nvGrpSpPr>
          <p:grpSpPr>
            <a:xfrm>
              <a:off x="5644440" y="5252760"/>
              <a:ext cx="1252800" cy="351720"/>
              <a:chOff x="5644440" y="5252760"/>
              <a:chExt cx="1252800" cy="351720"/>
            </a:xfrm>
          </p:grpSpPr>
          <p:sp>
            <p:nvSpPr>
              <p:cNvPr id="378" name="Rectangle 160"/>
              <p:cNvSpPr/>
              <p:nvPr/>
            </p:nvSpPr>
            <p:spPr>
              <a:xfrm>
                <a:off x="5644440" y="52549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79" name="Rectangle 161"/>
              <p:cNvSpPr/>
              <p:nvPr/>
            </p:nvSpPr>
            <p:spPr>
              <a:xfrm>
                <a:off x="5859720" y="52549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80" name="TextBox 162"/>
              <p:cNvSpPr/>
              <p:nvPr/>
            </p:nvSpPr>
            <p:spPr>
              <a:xfrm>
                <a:off x="6101640" y="52527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81" name="Group 152"/>
            <p:cNvGrpSpPr/>
            <p:nvPr/>
          </p:nvGrpSpPr>
          <p:grpSpPr>
            <a:xfrm>
              <a:off x="6802560" y="5256720"/>
              <a:ext cx="1252800" cy="351720"/>
              <a:chOff x="6802560" y="5256720"/>
              <a:chExt cx="1252800" cy="351720"/>
            </a:xfrm>
          </p:grpSpPr>
          <p:sp>
            <p:nvSpPr>
              <p:cNvPr id="382" name="Rectangle 157"/>
              <p:cNvSpPr/>
              <p:nvPr/>
            </p:nvSpPr>
            <p:spPr>
              <a:xfrm>
                <a:off x="6802560" y="52588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83" name="Rectangle 158"/>
              <p:cNvSpPr/>
              <p:nvPr/>
            </p:nvSpPr>
            <p:spPr>
              <a:xfrm>
                <a:off x="7017840" y="52588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84" name="TextBox 159"/>
              <p:cNvSpPr/>
              <p:nvPr/>
            </p:nvSpPr>
            <p:spPr>
              <a:xfrm>
                <a:off x="7259760" y="52567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85" name="Group 153"/>
            <p:cNvGrpSpPr/>
            <p:nvPr/>
          </p:nvGrpSpPr>
          <p:grpSpPr>
            <a:xfrm>
              <a:off x="8009640" y="5260320"/>
              <a:ext cx="1252800" cy="351720"/>
              <a:chOff x="8009640" y="5260320"/>
              <a:chExt cx="1252800" cy="351720"/>
            </a:xfrm>
          </p:grpSpPr>
          <p:sp>
            <p:nvSpPr>
              <p:cNvPr id="386" name="Rectangle 154"/>
              <p:cNvSpPr/>
              <p:nvPr/>
            </p:nvSpPr>
            <p:spPr>
              <a:xfrm>
                <a:off x="8009640" y="52624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87" name="Rectangle 155"/>
              <p:cNvSpPr/>
              <p:nvPr/>
            </p:nvSpPr>
            <p:spPr>
              <a:xfrm>
                <a:off x="8224920" y="5262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88" name="TextBox 156"/>
              <p:cNvSpPr/>
              <p:nvPr/>
            </p:nvSpPr>
            <p:spPr>
              <a:xfrm>
                <a:off x="8466840" y="52603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389" name="Group 166"/>
          <p:cNvGrpSpPr/>
          <p:nvPr/>
        </p:nvGrpSpPr>
        <p:grpSpPr>
          <a:xfrm>
            <a:off x="4475880" y="5618520"/>
            <a:ext cx="4786560" cy="361800"/>
            <a:chOff x="4475880" y="5618520"/>
            <a:chExt cx="4786560" cy="361800"/>
          </a:xfrm>
        </p:grpSpPr>
        <p:grpSp>
          <p:nvGrpSpPr>
            <p:cNvPr id="390" name="Group 167"/>
            <p:cNvGrpSpPr/>
            <p:nvPr/>
          </p:nvGrpSpPr>
          <p:grpSpPr>
            <a:xfrm>
              <a:off x="4475880" y="5618520"/>
              <a:ext cx="1252800" cy="351720"/>
              <a:chOff x="4475880" y="5618520"/>
              <a:chExt cx="1252800" cy="351720"/>
            </a:xfrm>
          </p:grpSpPr>
          <p:sp>
            <p:nvSpPr>
              <p:cNvPr id="391" name="Rectangle 180"/>
              <p:cNvSpPr/>
              <p:nvPr/>
            </p:nvSpPr>
            <p:spPr>
              <a:xfrm>
                <a:off x="4475880" y="56206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92" name="Rectangle 181"/>
              <p:cNvSpPr/>
              <p:nvPr/>
            </p:nvSpPr>
            <p:spPr>
              <a:xfrm>
                <a:off x="4691160" y="56206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93" name="TextBox 182"/>
              <p:cNvSpPr/>
              <p:nvPr/>
            </p:nvSpPr>
            <p:spPr>
              <a:xfrm>
                <a:off x="4933080" y="56185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94" name="Group 168"/>
            <p:cNvGrpSpPr/>
            <p:nvPr/>
          </p:nvGrpSpPr>
          <p:grpSpPr>
            <a:xfrm>
              <a:off x="5644440" y="5621040"/>
              <a:ext cx="1252800" cy="351720"/>
              <a:chOff x="5644440" y="5621040"/>
              <a:chExt cx="1252800" cy="351720"/>
            </a:xfrm>
          </p:grpSpPr>
          <p:sp>
            <p:nvSpPr>
              <p:cNvPr id="395" name="Rectangle 177"/>
              <p:cNvSpPr/>
              <p:nvPr/>
            </p:nvSpPr>
            <p:spPr>
              <a:xfrm>
                <a:off x="5644440" y="56232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96" name="Rectangle 178"/>
              <p:cNvSpPr/>
              <p:nvPr/>
            </p:nvSpPr>
            <p:spPr>
              <a:xfrm>
                <a:off x="5859720" y="56232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97" name="TextBox 179"/>
              <p:cNvSpPr/>
              <p:nvPr/>
            </p:nvSpPr>
            <p:spPr>
              <a:xfrm>
                <a:off x="6101640" y="56210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98" name="Group 169"/>
            <p:cNvGrpSpPr/>
            <p:nvPr/>
          </p:nvGrpSpPr>
          <p:grpSpPr>
            <a:xfrm>
              <a:off x="6802560" y="5624640"/>
              <a:ext cx="1252800" cy="351720"/>
              <a:chOff x="6802560" y="5624640"/>
              <a:chExt cx="1252800" cy="351720"/>
            </a:xfrm>
          </p:grpSpPr>
          <p:sp>
            <p:nvSpPr>
              <p:cNvPr id="399" name="Rectangle 174"/>
              <p:cNvSpPr/>
              <p:nvPr/>
            </p:nvSpPr>
            <p:spPr>
              <a:xfrm>
                <a:off x="6802560" y="56268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00" name="Rectangle 175"/>
              <p:cNvSpPr/>
              <p:nvPr/>
            </p:nvSpPr>
            <p:spPr>
              <a:xfrm>
                <a:off x="7017840" y="56268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01" name="TextBox 176"/>
              <p:cNvSpPr/>
              <p:nvPr/>
            </p:nvSpPr>
            <p:spPr>
              <a:xfrm>
                <a:off x="7259760" y="56246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402" name="Group 170"/>
            <p:cNvGrpSpPr/>
            <p:nvPr/>
          </p:nvGrpSpPr>
          <p:grpSpPr>
            <a:xfrm>
              <a:off x="8009640" y="5628600"/>
              <a:ext cx="1252800" cy="351720"/>
              <a:chOff x="8009640" y="5628600"/>
              <a:chExt cx="1252800" cy="351720"/>
            </a:xfrm>
          </p:grpSpPr>
          <p:sp>
            <p:nvSpPr>
              <p:cNvPr id="403" name="Rectangle 171"/>
              <p:cNvSpPr/>
              <p:nvPr/>
            </p:nvSpPr>
            <p:spPr>
              <a:xfrm>
                <a:off x="8009640" y="56307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04" name="Rectangle 172"/>
              <p:cNvSpPr/>
              <p:nvPr/>
            </p:nvSpPr>
            <p:spPr>
              <a:xfrm>
                <a:off x="8224920" y="56307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05" name="TextBox 173"/>
              <p:cNvSpPr/>
              <p:nvPr/>
            </p:nvSpPr>
            <p:spPr>
              <a:xfrm>
                <a:off x="8466840" y="56286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406" name="Group 200"/>
          <p:cNvGrpSpPr/>
          <p:nvPr/>
        </p:nvGrpSpPr>
        <p:grpSpPr>
          <a:xfrm>
            <a:off x="4456800" y="4113360"/>
            <a:ext cx="4786920" cy="362160"/>
            <a:chOff x="4456800" y="4113360"/>
            <a:chExt cx="4786920" cy="362160"/>
          </a:xfrm>
        </p:grpSpPr>
        <p:grpSp>
          <p:nvGrpSpPr>
            <p:cNvPr id="407" name="Group 201"/>
            <p:cNvGrpSpPr/>
            <p:nvPr/>
          </p:nvGrpSpPr>
          <p:grpSpPr>
            <a:xfrm>
              <a:off x="4456800" y="4113360"/>
              <a:ext cx="1252800" cy="351720"/>
              <a:chOff x="4456800" y="4113360"/>
              <a:chExt cx="1252800" cy="351720"/>
            </a:xfrm>
          </p:grpSpPr>
          <p:sp>
            <p:nvSpPr>
              <p:cNvPr id="408" name="Rectangle 214"/>
              <p:cNvSpPr/>
              <p:nvPr/>
            </p:nvSpPr>
            <p:spPr>
              <a:xfrm>
                <a:off x="4456800" y="41155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09" name="Rectangle 215"/>
              <p:cNvSpPr/>
              <p:nvPr/>
            </p:nvSpPr>
            <p:spPr>
              <a:xfrm>
                <a:off x="4672440" y="4115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10" name="TextBox 216"/>
              <p:cNvSpPr/>
              <p:nvPr/>
            </p:nvSpPr>
            <p:spPr>
              <a:xfrm>
                <a:off x="4914000" y="41133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411" name="Group 202"/>
            <p:cNvGrpSpPr/>
            <p:nvPr/>
          </p:nvGrpSpPr>
          <p:grpSpPr>
            <a:xfrm>
              <a:off x="5625720" y="4116240"/>
              <a:ext cx="1252800" cy="351720"/>
              <a:chOff x="5625720" y="4116240"/>
              <a:chExt cx="1252800" cy="351720"/>
            </a:xfrm>
          </p:grpSpPr>
          <p:sp>
            <p:nvSpPr>
              <p:cNvPr id="412" name="Rectangle 211"/>
              <p:cNvSpPr/>
              <p:nvPr/>
            </p:nvSpPr>
            <p:spPr>
              <a:xfrm>
                <a:off x="5625720" y="41184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13" name="Rectangle 212"/>
              <p:cNvSpPr/>
              <p:nvPr/>
            </p:nvSpPr>
            <p:spPr>
              <a:xfrm>
                <a:off x="5841000" y="41184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14" name="TextBox 213"/>
              <p:cNvSpPr/>
              <p:nvPr/>
            </p:nvSpPr>
            <p:spPr>
              <a:xfrm>
                <a:off x="6082920" y="41162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415" name="Group 203"/>
            <p:cNvGrpSpPr/>
            <p:nvPr/>
          </p:nvGrpSpPr>
          <p:grpSpPr>
            <a:xfrm>
              <a:off x="6783840" y="4119840"/>
              <a:ext cx="1252800" cy="351720"/>
              <a:chOff x="6783840" y="4119840"/>
              <a:chExt cx="1252800" cy="351720"/>
            </a:xfrm>
          </p:grpSpPr>
          <p:sp>
            <p:nvSpPr>
              <p:cNvPr id="416" name="Rectangle 208"/>
              <p:cNvSpPr/>
              <p:nvPr/>
            </p:nvSpPr>
            <p:spPr>
              <a:xfrm>
                <a:off x="6783840" y="41220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17" name="Rectangle 209"/>
              <p:cNvSpPr/>
              <p:nvPr/>
            </p:nvSpPr>
            <p:spPr>
              <a:xfrm>
                <a:off x="6999120" y="41220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18" name="TextBox 210"/>
              <p:cNvSpPr/>
              <p:nvPr/>
            </p:nvSpPr>
            <p:spPr>
              <a:xfrm>
                <a:off x="7241040" y="41198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419" name="Group 204"/>
            <p:cNvGrpSpPr/>
            <p:nvPr/>
          </p:nvGrpSpPr>
          <p:grpSpPr>
            <a:xfrm>
              <a:off x="7990920" y="4123800"/>
              <a:ext cx="1252800" cy="351720"/>
              <a:chOff x="7990920" y="4123800"/>
              <a:chExt cx="1252800" cy="351720"/>
            </a:xfrm>
          </p:grpSpPr>
          <p:sp>
            <p:nvSpPr>
              <p:cNvPr id="420" name="Rectangle 205"/>
              <p:cNvSpPr/>
              <p:nvPr/>
            </p:nvSpPr>
            <p:spPr>
              <a:xfrm>
                <a:off x="7990920" y="41259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21" name="Rectangle 206"/>
              <p:cNvSpPr/>
              <p:nvPr/>
            </p:nvSpPr>
            <p:spPr>
              <a:xfrm>
                <a:off x="8206200" y="4125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22" name="TextBox 207"/>
              <p:cNvSpPr/>
              <p:nvPr/>
            </p:nvSpPr>
            <p:spPr>
              <a:xfrm>
                <a:off x="8448120" y="41238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sp>
        <p:nvSpPr>
          <p:cNvPr id="423" name="Rectangle 217"/>
          <p:cNvSpPr/>
          <p:nvPr/>
        </p:nvSpPr>
        <p:spPr>
          <a:xfrm>
            <a:off x="2558520" y="580032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4" name="Rectangle 218"/>
          <p:cNvSpPr/>
          <p:nvPr/>
        </p:nvSpPr>
        <p:spPr>
          <a:xfrm>
            <a:off x="2133720" y="580032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5" name="Rectangle 219"/>
          <p:cNvSpPr/>
          <p:nvPr/>
        </p:nvSpPr>
        <p:spPr>
          <a:xfrm>
            <a:off x="1068120" y="580176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100=0x4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6" name="TextBox 220"/>
          <p:cNvSpPr/>
          <p:nvPr/>
        </p:nvSpPr>
        <p:spPr>
          <a:xfrm>
            <a:off x="3078720" y="57848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7" name="TextBox 221"/>
          <p:cNvSpPr/>
          <p:nvPr/>
        </p:nvSpPr>
        <p:spPr>
          <a:xfrm>
            <a:off x="3653280" y="57895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28" name="Group 222"/>
          <p:cNvGrpSpPr/>
          <p:nvPr/>
        </p:nvGrpSpPr>
        <p:grpSpPr>
          <a:xfrm>
            <a:off x="4475880" y="6002640"/>
            <a:ext cx="4786560" cy="361800"/>
            <a:chOff x="4475880" y="6002640"/>
            <a:chExt cx="4786560" cy="361800"/>
          </a:xfrm>
        </p:grpSpPr>
        <p:grpSp>
          <p:nvGrpSpPr>
            <p:cNvPr id="429" name="Group 223"/>
            <p:cNvGrpSpPr/>
            <p:nvPr/>
          </p:nvGrpSpPr>
          <p:grpSpPr>
            <a:xfrm>
              <a:off x="4475880" y="6002640"/>
              <a:ext cx="1252800" cy="351720"/>
              <a:chOff x="4475880" y="6002640"/>
              <a:chExt cx="1252800" cy="351720"/>
            </a:xfrm>
          </p:grpSpPr>
          <p:sp>
            <p:nvSpPr>
              <p:cNvPr id="430" name="Rectangle 236"/>
              <p:cNvSpPr/>
              <p:nvPr/>
            </p:nvSpPr>
            <p:spPr>
              <a:xfrm>
                <a:off x="4475880" y="60048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1" name="Rectangle 237"/>
              <p:cNvSpPr/>
              <p:nvPr/>
            </p:nvSpPr>
            <p:spPr>
              <a:xfrm>
                <a:off x="4691160" y="60048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2" name="TextBox 238"/>
              <p:cNvSpPr/>
              <p:nvPr/>
            </p:nvSpPr>
            <p:spPr>
              <a:xfrm>
                <a:off x="4933080" y="60026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433" name="Group 224"/>
            <p:cNvGrpSpPr/>
            <p:nvPr/>
          </p:nvGrpSpPr>
          <p:grpSpPr>
            <a:xfrm>
              <a:off x="5644440" y="6005160"/>
              <a:ext cx="1252800" cy="351720"/>
              <a:chOff x="5644440" y="6005160"/>
              <a:chExt cx="1252800" cy="351720"/>
            </a:xfrm>
          </p:grpSpPr>
          <p:sp>
            <p:nvSpPr>
              <p:cNvPr id="434" name="Rectangle 233"/>
              <p:cNvSpPr/>
              <p:nvPr/>
            </p:nvSpPr>
            <p:spPr>
              <a:xfrm>
                <a:off x="5644440" y="60073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5" name="Rectangle 234"/>
              <p:cNvSpPr/>
              <p:nvPr/>
            </p:nvSpPr>
            <p:spPr>
              <a:xfrm>
                <a:off x="5859720" y="60073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6" name="TextBox 235"/>
              <p:cNvSpPr/>
              <p:nvPr/>
            </p:nvSpPr>
            <p:spPr>
              <a:xfrm>
                <a:off x="6101640" y="60051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437" name="Group 225"/>
            <p:cNvGrpSpPr/>
            <p:nvPr/>
          </p:nvGrpSpPr>
          <p:grpSpPr>
            <a:xfrm>
              <a:off x="6802560" y="6009120"/>
              <a:ext cx="1252800" cy="351720"/>
              <a:chOff x="6802560" y="6009120"/>
              <a:chExt cx="1252800" cy="351720"/>
            </a:xfrm>
          </p:grpSpPr>
          <p:sp>
            <p:nvSpPr>
              <p:cNvPr id="438" name="Rectangle 230"/>
              <p:cNvSpPr/>
              <p:nvPr/>
            </p:nvSpPr>
            <p:spPr>
              <a:xfrm>
                <a:off x="6802560" y="60112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9" name="Rectangle 231"/>
              <p:cNvSpPr/>
              <p:nvPr/>
            </p:nvSpPr>
            <p:spPr>
              <a:xfrm>
                <a:off x="7017840" y="60112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0" name="TextBox 232"/>
              <p:cNvSpPr/>
              <p:nvPr/>
            </p:nvSpPr>
            <p:spPr>
              <a:xfrm>
                <a:off x="7259760" y="60091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441" name="Group 226"/>
            <p:cNvGrpSpPr/>
            <p:nvPr/>
          </p:nvGrpSpPr>
          <p:grpSpPr>
            <a:xfrm>
              <a:off x="8009640" y="6012720"/>
              <a:ext cx="1252800" cy="351720"/>
              <a:chOff x="8009640" y="6012720"/>
              <a:chExt cx="1252800" cy="351720"/>
            </a:xfrm>
          </p:grpSpPr>
          <p:sp>
            <p:nvSpPr>
              <p:cNvPr id="442" name="Rectangle 227"/>
              <p:cNvSpPr/>
              <p:nvPr/>
            </p:nvSpPr>
            <p:spPr>
              <a:xfrm>
                <a:off x="8009640" y="60148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3" name="Rectangle 228"/>
              <p:cNvSpPr/>
              <p:nvPr/>
            </p:nvSpPr>
            <p:spPr>
              <a:xfrm>
                <a:off x="8224920" y="60148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4" name="TextBox 229"/>
              <p:cNvSpPr/>
              <p:nvPr/>
            </p:nvSpPr>
            <p:spPr>
              <a:xfrm>
                <a:off x="8466840" y="60127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445" name="Group 301"/>
          <p:cNvGrpSpPr/>
          <p:nvPr/>
        </p:nvGrpSpPr>
        <p:grpSpPr>
          <a:xfrm>
            <a:off x="291960" y="1605960"/>
            <a:ext cx="5019480" cy="704520"/>
            <a:chOff x="291960" y="1605960"/>
            <a:chExt cx="5019480" cy="704520"/>
          </a:xfrm>
        </p:grpSpPr>
        <p:grpSp>
          <p:nvGrpSpPr>
            <p:cNvPr id="446" name="Group 273"/>
            <p:cNvGrpSpPr/>
            <p:nvPr/>
          </p:nvGrpSpPr>
          <p:grpSpPr>
            <a:xfrm>
              <a:off x="585000" y="1995480"/>
              <a:ext cx="4726440" cy="315000"/>
              <a:chOff x="585000" y="1995480"/>
              <a:chExt cx="4726440" cy="315000"/>
            </a:xfrm>
          </p:grpSpPr>
          <p:sp>
            <p:nvSpPr>
              <p:cNvPr id="447" name="Rectangle 263"/>
              <p:cNvSpPr/>
              <p:nvPr/>
            </p:nvSpPr>
            <p:spPr>
              <a:xfrm>
                <a:off x="2949840" y="19983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8" name="Rectangle 264"/>
              <p:cNvSpPr/>
              <p:nvPr/>
            </p:nvSpPr>
            <p:spPr>
              <a:xfrm>
                <a:off x="2476800" y="20012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9" name="Rectangle 265"/>
              <p:cNvSpPr/>
              <p:nvPr/>
            </p:nvSpPr>
            <p:spPr>
              <a:xfrm>
                <a:off x="3894480" y="19983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0" name="Rectangle 266"/>
              <p:cNvSpPr/>
              <p:nvPr/>
            </p:nvSpPr>
            <p:spPr>
              <a:xfrm>
                <a:off x="3421440" y="20012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1" name="Rectangle 267"/>
              <p:cNvSpPr/>
              <p:nvPr/>
            </p:nvSpPr>
            <p:spPr>
              <a:xfrm>
                <a:off x="1058040" y="20034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2" name="Rectangle 268"/>
              <p:cNvSpPr/>
              <p:nvPr/>
            </p:nvSpPr>
            <p:spPr>
              <a:xfrm>
                <a:off x="585000" y="200628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3" name="Rectangle 269"/>
              <p:cNvSpPr/>
              <p:nvPr/>
            </p:nvSpPr>
            <p:spPr>
              <a:xfrm>
                <a:off x="2003040" y="20034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4" name="Rectangle 270"/>
              <p:cNvSpPr/>
              <p:nvPr/>
            </p:nvSpPr>
            <p:spPr>
              <a:xfrm>
                <a:off x="1530000" y="200628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5" name="Rectangle 271"/>
              <p:cNvSpPr/>
              <p:nvPr/>
            </p:nvSpPr>
            <p:spPr>
              <a:xfrm>
                <a:off x="4839120" y="199548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6" name="Rectangle 272"/>
              <p:cNvSpPr/>
              <p:nvPr/>
            </p:nvSpPr>
            <p:spPr>
              <a:xfrm>
                <a:off x="4366080" y="19983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457" name="TextBox 275"/>
            <p:cNvSpPr/>
            <p:nvPr/>
          </p:nvSpPr>
          <p:spPr>
            <a:xfrm>
              <a:off x="29196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58" name="TextBox 276"/>
            <p:cNvSpPr/>
            <p:nvPr/>
          </p:nvSpPr>
          <p:spPr>
            <a:xfrm>
              <a:off x="76392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59" name="TextBox 277"/>
            <p:cNvSpPr/>
            <p:nvPr/>
          </p:nvSpPr>
          <p:spPr>
            <a:xfrm>
              <a:off x="12330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0" name="TextBox 278"/>
            <p:cNvSpPr/>
            <p:nvPr/>
          </p:nvSpPr>
          <p:spPr>
            <a:xfrm>
              <a:off x="17046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1" name="TextBox 279"/>
            <p:cNvSpPr/>
            <p:nvPr/>
          </p:nvSpPr>
          <p:spPr>
            <a:xfrm>
              <a:off x="219636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2" name="TextBox 280"/>
            <p:cNvSpPr/>
            <p:nvPr/>
          </p:nvSpPr>
          <p:spPr>
            <a:xfrm>
              <a:off x="266796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3" name="TextBox 281"/>
            <p:cNvSpPr/>
            <p:nvPr/>
          </p:nvSpPr>
          <p:spPr>
            <a:xfrm>
              <a:off x="31374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4" name="TextBox 282"/>
            <p:cNvSpPr/>
            <p:nvPr/>
          </p:nvSpPr>
          <p:spPr>
            <a:xfrm>
              <a:off x="36090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5" name="TextBox 283"/>
            <p:cNvSpPr/>
            <p:nvPr/>
          </p:nvSpPr>
          <p:spPr>
            <a:xfrm>
              <a:off x="407808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6" name="TextBox 284"/>
            <p:cNvSpPr/>
            <p:nvPr/>
          </p:nvSpPr>
          <p:spPr>
            <a:xfrm>
              <a:off x="454968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467" name="Straight Arrow Connector 286"/>
            <p:cNvCxnSpPr/>
            <p:nvPr/>
          </p:nvCxnSpPr>
          <p:spPr>
            <a:xfrm>
              <a:off x="58500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468" name="Straight Arrow Connector 291"/>
            <p:cNvCxnSpPr/>
            <p:nvPr/>
          </p:nvCxnSpPr>
          <p:spPr>
            <a:xfrm>
              <a:off x="105804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469" name="Straight Arrow Connector 292"/>
            <p:cNvCxnSpPr/>
            <p:nvPr/>
          </p:nvCxnSpPr>
          <p:spPr>
            <a:xfrm>
              <a:off x="1529640" y="185076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470" name="Straight Arrow Connector 293"/>
            <p:cNvCxnSpPr/>
            <p:nvPr/>
          </p:nvCxnSpPr>
          <p:spPr>
            <a:xfrm>
              <a:off x="2002680" y="185076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471" name="Straight Arrow Connector 294"/>
            <p:cNvCxnSpPr/>
            <p:nvPr/>
          </p:nvCxnSpPr>
          <p:spPr>
            <a:xfrm>
              <a:off x="2475720" y="185076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472" name="Straight Arrow Connector 295"/>
            <p:cNvCxnSpPr/>
            <p:nvPr/>
          </p:nvCxnSpPr>
          <p:spPr>
            <a:xfrm>
              <a:off x="2940480" y="184752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473" name="Straight Arrow Connector 296"/>
            <p:cNvCxnSpPr/>
            <p:nvPr/>
          </p:nvCxnSpPr>
          <p:spPr>
            <a:xfrm>
              <a:off x="342144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474" name="Straight Arrow Connector 297"/>
            <p:cNvCxnSpPr/>
            <p:nvPr/>
          </p:nvCxnSpPr>
          <p:spPr>
            <a:xfrm>
              <a:off x="389304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475" name="Straight Arrow Connector 298"/>
            <p:cNvCxnSpPr/>
            <p:nvPr/>
          </p:nvCxnSpPr>
          <p:spPr>
            <a:xfrm>
              <a:off x="4366080" y="183744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476" name="Straight Arrow Connector 299"/>
            <p:cNvCxnSpPr/>
            <p:nvPr/>
          </p:nvCxnSpPr>
          <p:spPr>
            <a:xfrm>
              <a:off x="4835520" y="183024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sp>
        <p:nvSpPr>
          <p:cNvPr id="477" name="TextBox 300"/>
          <p:cNvSpPr/>
          <p:nvPr/>
        </p:nvSpPr>
        <p:spPr>
          <a:xfrm>
            <a:off x="2333880" y="1223280"/>
            <a:ext cx="12132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478" name="Picture 303" descr="A purple boxes with text&#10;&#10;Description automatically generated with medium confidence"/>
          <p:cNvPicPr/>
          <p:nvPr/>
        </p:nvPicPr>
        <p:blipFill>
          <a:blip r:embed="rId1"/>
          <a:stretch/>
        </p:blipFill>
        <p:spPr>
          <a:xfrm>
            <a:off x="6619680" y="1505160"/>
            <a:ext cx="1905840" cy="1221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1" dur="indefinite" restart="never" nodeType="tmRoot">
          <p:childTnLst>
            <p:seq>
              <p:cTn id="112" dur="indefinite" nodeType="mainSeq">
                <p:childTnLst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2-way Set Associative Cache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480" name="Straight Connector 3"/>
          <p:cNvCxnSpPr/>
          <p:nvPr/>
        </p:nvCxnSpPr>
        <p:spPr>
          <a:xfrm>
            <a:off x="761760" y="5294520"/>
            <a:ext cx="6599880" cy="18000"/>
          </a:xfrm>
          <a:prstGeom prst="straightConnector1">
            <a:avLst/>
          </a:prstGeom>
          <a:ln cap="rnd" w="76200">
            <a:solidFill>
              <a:srgbClr val="000000"/>
            </a:solidFill>
            <a:prstDash val="sysDot"/>
            <a:round/>
          </a:ln>
        </p:spPr>
      </p:cxnSp>
      <p:sp>
        <p:nvSpPr>
          <p:cNvPr id="481" name="TextBox 4"/>
          <p:cNvSpPr/>
          <p:nvPr/>
        </p:nvSpPr>
        <p:spPr>
          <a:xfrm>
            <a:off x="380880" y="1371600"/>
            <a:ext cx="321336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 = 2: Two lines per set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Assume: cache block size 8 bytes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2" name="Rectangle 9"/>
          <p:cNvSpPr/>
          <p:nvPr/>
        </p:nvSpPr>
        <p:spPr>
          <a:xfrm>
            <a:off x="457200" y="2731680"/>
            <a:ext cx="7085880" cy="61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917dd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83" name="Rectangle 10"/>
          <p:cNvSpPr/>
          <p:nvPr/>
        </p:nvSpPr>
        <p:spPr>
          <a:xfrm>
            <a:off x="606600" y="2807640"/>
            <a:ext cx="3321360" cy="459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84" name="Rectangle 11"/>
          <p:cNvSpPr/>
          <p:nvPr/>
        </p:nvSpPr>
        <p:spPr>
          <a:xfrm>
            <a:off x="1900080" y="29062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5" name="Rectangle 12"/>
          <p:cNvSpPr/>
          <p:nvPr/>
        </p:nvSpPr>
        <p:spPr>
          <a:xfrm>
            <a:off x="2135160" y="29062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6" name="Rectangle 13"/>
          <p:cNvSpPr/>
          <p:nvPr/>
        </p:nvSpPr>
        <p:spPr>
          <a:xfrm>
            <a:off x="2360520" y="29062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7" name="Rectangle 14"/>
          <p:cNvSpPr/>
          <p:nvPr/>
        </p:nvSpPr>
        <p:spPr>
          <a:xfrm>
            <a:off x="3587760" y="290628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8" name="Rectangle 15"/>
          <p:cNvSpPr/>
          <p:nvPr/>
        </p:nvSpPr>
        <p:spPr>
          <a:xfrm>
            <a:off x="1120680" y="2906280"/>
            <a:ext cx="619200" cy="26244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89" name="Rectangle 16"/>
          <p:cNvSpPr/>
          <p:nvPr/>
        </p:nvSpPr>
        <p:spPr>
          <a:xfrm>
            <a:off x="716040" y="29062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0" name="Rectangle 17"/>
          <p:cNvSpPr/>
          <p:nvPr/>
        </p:nvSpPr>
        <p:spPr>
          <a:xfrm>
            <a:off x="2596320" y="29062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1" name="Rectangle 18"/>
          <p:cNvSpPr/>
          <p:nvPr/>
        </p:nvSpPr>
        <p:spPr>
          <a:xfrm>
            <a:off x="3336480" y="290628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2" name="Rectangle 19"/>
          <p:cNvSpPr/>
          <p:nvPr/>
        </p:nvSpPr>
        <p:spPr>
          <a:xfrm>
            <a:off x="3084480" y="290628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3" name="Rectangle 20"/>
          <p:cNvSpPr/>
          <p:nvPr/>
        </p:nvSpPr>
        <p:spPr>
          <a:xfrm>
            <a:off x="2832480" y="290628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4" name="Rectangle 21"/>
          <p:cNvSpPr/>
          <p:nvPr/>
        </p:nvSpPr>
        <p:spPr>
          <a:xfrm>
            <a:off x="4080960" y="2810880"/>
            <a:ext cx="3321360" cy="459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95" name="Rectangle 22"/>
          <p:cNvSpPr/>
          <p:nvPr/>
        </p:nvSpPr>
        <p:spPr>
          <a:xfrm>
            <a:off x="5374080" y="29095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6" name="Rectangle 23"/>
          <p:cNvSpPr/>
          <p:nvPr/>
        </p:nvSpPr>
        <p:spPr>
          <a:xfrm>
            <a:off x="5609520" y="29095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7" name="Rectangle 24"/>
          <p:cNvSpPr/>
          <p:nvPr/>
        </p:nvSpPr>
        <p:spPr>
          <a:xfrm>
            <a:off x="5834520" y="29095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8" name="Rectangle 25"/>
          <p:cNvSpPr/>
          <p:nvPr/>
        </p:nvSpPr>
        <p:spPr>
          <a:xfrm>
            <a:off x="7062120" y="290952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9" name="Rectangle 26"/>
          <p:cNvSpPr/>
          <p:nvPr/>
        </p:nvSpPr>
        <p:spPr>
          <a:xfrm>
            <a:off x="4595040" y="2909520"/>
            <a:ext cx="619200" cy="26244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00" name="Rectangle 27"/>
          <p:cNvSpPr/>
          <p:nvPr/>
        </p:nvSpPr>
        <p:spPr>
          <a:xfrm>
            <a:off x="4190400" y="29095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1" name="Rectangle 28"/>
          <p:cNvSpPr/>
          <p:nvPr/>
        </p:nvSpPr>
        <p:spPr>
          <a:xfrm>
            <a:off x="6070680" y="29095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2" name="Rectangle 29"/>
          <p:cNvSpPr/>
          <p:nvPr/>
        </p:nvSpPr>
        <p:spPr>
          <a:xfrm>
            <a:off x="6810840" y="290952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3" name="Rectangle 30"/>
          <p:cNvSpPr/>
          <p:nvPr/>
        </p:nvSpPr>
        <p:spPr>
          <a:xfrm>
            <a:off x="6558840" y="290952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4" name="Rectangle 31"/>
          <p:cNvSpPr/>
          <p:nvPr/>
        </p:nvSpPr>
        <p:spPr>
          <a:xfrm>
            <a:off x="6306840" y="290952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5" name="Rectangle 32"/>
          <p:cNvSpPr/>
          <p:nvPr/>
        </p:nvSpPr>
        <p:spPr>
          <a:xfrm>
            <a:off x="457200" y="3542040"/>
            <a:ext cx="7085880" cy="61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917dd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06" name="Rectangle 33"/>
          <p:cNvSpPr/>
          <p:nvPr/>
        </p:nvSpPr>
        <p:spPr>
          <a:xfrm>
            <a:off x="606600" y="3618360"/>
            <a:ext cx="3321360" cy="459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07" name="Rectangle 34"/>
          <p:cNvSpPr/>
          <p:nvPr/>
        </p:nvSpPr>
        <p:spPr>
          <a:xfrm>
            <a:off x="1900080" y="37170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8" name="Rectangle 35"/>
          <p:cNvSpPr/>
          <p:nvPr/>
        </p:nvSpPr>
        <p:spPr>
          <a:xfrm>
            <a:off x="2135160" y="37170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9" name="Rectangle 36"/>
          <p:cNvSpPr/>
          <p:nvPr/>
        </p:nvSpPr>
        <p:spPr>
          <a:xfrm>
            <a:off x="2360520" y="37170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0" name="Rectangle 37"/>
          <p:cNvSpPr/>
          <p:nvPr/>
        </p:nvSpPr>
        <p:spPr>
          <a:xfrm>
            <a:off x="3587760" y="371700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1" name="Rectangle 38"/>
          <p:cNvSpPr/>
          <p:nvPr/>
        </p:nvSpPr>
        <p:spPr>
          <a:xfrm>
            <a:off x="1120680" y="3717000"/>
            <a:ext cx="619200" cy="26244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2" name="Rectangle 39"/>
          <p:cNvSpPr/>
          <p:nvPr/>
        </p:nvSpPr>
        <p:spPr>
          <a:xfrm>
            <a:off x="716040" y="37170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3" name="Rectangle 40"/>
          <p:cNvSpPr/>
          <p:nvPr/>
        </p:nvSpPr>
        <p:spPr>
          <a:xfrm>
            <a:off x="2596320" y="37170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4" name="Rectangle 41"/>
          <p:cNvSpPr/>
          <p:nvPr/>
        </p:nvSpPr>
        <p:spPr>
          <a:xfrm>
            <a:off x="3336480" y="371700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5" name="Rectangle 42"/>
          <p:cNvSpPr/>
          <p:nvPr/>
        </p:nvSpPr>
        <p:spPr>
          <a:xfrm>
            <a:off x="3084480" y="371700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6" name="Rectangle 43"/>
          <p:cNvSpPr/>
          <p:nvPr/>
        </p:nvSpPr>
        <p:spPr>
          <a:xfrm>
            <a:off x="2832480" y="371700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7" name="Rectangle 44"/>
          <p:cNvSpPr/>
          <p:nvPr/>
        </p:nvSpPr>
        <p:spPr>
          <a:xfrm>
            <a:off x="4080960" y="3621600"/>
            <a:ext cx="3321360" cy="459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18" name="Rectangle 45"/>
          <p:cNvSpPr/>
          <p:nvPr/>
        </p:nvSpPr>
        <p:spPr>
          <a:xfrm>
            <a:off x="5374080" y="372024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9" name="Rectangle 46"/>
          <p:cNvSpPr/>
          <p:nvPr/>
        </p:nvSpPr>
        <p:spPr>
          <a:xfrm>
            <a:off x="5609520" y="372024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0" name="Rectangle 47"/>
          <p:cNvSpPr/>
          <p:nvPr/>
        </p:nvSpPr>
        <p:spPr>
          <a:xfrm>
            <a:off x="5834520" y="372024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1" name="Rectangle 48"/>
          <p:cNvSpPr/>
          <p:nvPr/>
        </p:nvSpPr>
        <p:spPr>
          <a:xfrm>
            <a:off x="7062120" y="372024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2" name="Rectangle 49"/>
          <p:cNvSpPr/>
          <p:nvPr/>
        </p:nvSpPr>
        <p:spPr>
          <a:xfrm>
            <a:off x="4595040" y="3720240"/>
            <a:ext cx="619200" cy="26244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23" name="Rectangle 50"/>
          <p:cNvSpPr/>
          <p:nvPr/>
        </p:nvSpPr>
        <p:spPr>
          <a:xfrm>
            <a:off x="4190400" y="372024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4" name="Rectangle 51"/>
          <p:cNvSpPr/>
          <p:nvPr/>
        </p:nvSpPr>
        <p:spPr>
          <a:xfrm>
            <a:off x="6070680" y="372024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5" name="Rectangle 52"/>
          <p:cNvSpPr/>
          <p:nvPr/>
        </p:nvSpPr>
        <p:spPr>
          <a:xfrm>
            <a:off x="6810840" y="372024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6" name="Rectangle 53"/>
          <p:cNvSpPr/>
          <p:nvPr/>
        </p:nvSpPr>
        <p:spPr>
          <a:xfrm>
            <a:off x="6558840" y="372024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7" name="Rectangle 54"/>
          <p:cNvSpPr/>
          <p:nvPr/>
        </p:nvSpPr>
        <p:spPr>
          <a:xfrm>
            <a:off x="6306840" y="372024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8" name="Rectangle 55"/>
          <p:cNvSpPr/>
          <p:nvPr/>
        </p:nvSpPr>
        <p:spPr>
          <a:xfrm>
            <a:off x="457200" y="4380120"/>
            <a:ext cx="7085880" cy="61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917dd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29" name="Rectangle 56"/>
          <p:cNvSpPr/>
          <p:nvPr/>
        </p:nvSpPr>
        <p:spPr>
          <a:xfrm>
            <a:off x="606600" y="4456440"/>
            <a:ext cx="3321360" cy="459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30" name="Rectangle 57"/>
          <p:cNvSpPr/>
          <p:nvPr/>
        </p:nvSpPr>
        <p:spPr>
          <a:xfrm>
            <a:off x="1900080" y="45550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1" name="Rectangle 58"/>
          <p:cNvSpPr/>
          <p:nvPr/>
        </p:nvSpPr>
        <p:spPr>
          <a:xfrm>
            <a:off x="2135160" y="45550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2" name="Rectangle 59"/>
          <p:cNvSpPr/>
          <p:nvPr/>
        </p:nvSpPr>
        <p:spPr>
          <a:xfrm>
            <a:off x="2360520" y="45550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3" name="Rectangle 60"/>
          <p:cNvSpPr/>
          <p:nvPr/>
        </p:nvSpPr>
        <p:spPr>
          <a:xfrm>
            <a:off x="3587760" y="455508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4" name="Rectangle 61"/>
          <p:cNvSpPr/>
          <p:nvPr/>
        </p:nvSpPr>
        <p:spPr>
          <a:xfrm>
            <a:off x="1120680" y="4555080"/>
            <a:ext cx="619200" cy="26244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5" name="Rectangle 62"/>
          <p:cNvSpPr/>
          <p:nvPr/>
        </p:nvSpPr>
        <p:spPr>
          <a:xfrm>
            <a:off x="716040" y="45550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6" name="Rectangle 63"/>
          <p:cNvSpPr/>
          <p:nvPr/>
        </p:nvSpPr>
        <p:spPr>
          <a:xfrm>
            <a:off x="2596320" y="455508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7" name="Rectangle 64"/>
          <p:cNvSpPr/>
          <p:nvPr/>
        </p:nvSpPr>
        <p:spPr>
          <a:xfrm>
            <a:off x="3336480" y="455508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8" name="Rectangle 65"/>
          <p:cNvSpPr/>
          <p:nvPr/>
        </p:nvSpPr>
        <p:spPr>
          <a:xfrm>
            <a:off x="3084480" y="455508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9" name="Rectangle 66"/>
          <p:cNvSpPr/>
          <p:nvPr/>
        </p:nvSpPr>
        <p:spPr>
          <a:xfrm>
            <a:off x="2832480" y="455508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0" name="Rectangle 67"/>
          <p:cNvSpPr/>
          <p:nvPr/>
        </p:nvSpPr>
        <p:spPr>
          <a:xfrm>
            <a:off x="4080960" y="4459680"/>
            <a:ext cx="3321360" cy="459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41" name="Rectangle 68"/>
          <p:cNvSpPr/>
          <p:nvPr/>
        </p:nvSpPr>
        <p:spPr>
          <a:xfrm>
            <a:off x="5374080" y="45583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2" name="Rectangle 69"/>
          <p:cNvSpPr/>
          <p:nvPr/>
        </p:nvSpPr>
        <p:spPr>
          <a:xfrm>
            <a:off x="5609520" y="45583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3" name="Rectangle 70"/>
          <p:cNvSpPr/>
          <p:nvPr/>
        </p:nvSpPr>
        <p:spPr>
          <a:xfrm>
            <a:off x="5834520" y="45583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4" name="Rectangle 71"/>
          <p:cNvSpPr/>
          <p:nvPr/>
        </p:nvSpPr>
        <p:spPr>
          <a:xfrm>
            <a:off x="7062120" y="455832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5" name="Rectangle 72"/>
          <p:cNvSpPr/>
          <p:nvPr/>
        </p:nvSpPr>
        <p:spPr>
          <a:xfrm>
            <a:off x="4595040" y="4558320"/>
            <a:ext cx="619200" cy="26244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46" name="Rectangle 73"/>
          <p:cNvSpPr/>
          <p:nvPr/>
        </p:nvSpPr>
        <p:spPr>
          <a:xfrm>
            <a:off x="4190400" y="45583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7" name="Rectangle 74"/>
          <p:cNvSpPr/>
          <p:nvPr/>
        </p:nvSpPr>
        <p:spPr>
          <a:xfrm>
            <a:off x="6070680" y="455832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8" name="Rectangle 75"/>
          <p:cNvSpPr/>
          <p:nvPr/>
        </p:nvSpPr>
        <p:spPr>
          <a:xfrm>
            <a:off x="6810840" y="455832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9" name="Rectangle 76"/>
          <p:cNvSpPr/>
          <p:nvPr/>
        </p:nvSpPr>
        <p:spPr>
          <a:xfrm>
            <a:off x="6558840" y="455832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0" name="Rectangle 77"/>
          <p:cNvSpPr/>
          <p:nvPr/>
        </p:nvSpPr>
        <p:spPr>
          <a:xfrm>
            <a:off x="6306840" y="455832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1" name="Rectangle 78"/>
          <p:cNvSpPr/>
          <p:nvPr/>
        </p:nvSpPr>
        <p:spPr>
          <a:xfrm>
            <a:off x="457200" y="5596200"/>
            <a:ext cx="7085880" cy="61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917dd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52" name="Rectangle 79"/>
          <p:cNvSpPr/>
          <p:nvPr/>
        </p:nvSpPr>
        <p:spPr>
          <a:xfrm>
            <a:off x="606600" y="5672520"/>
            <a:ext cx="3321360" cy="459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53" name="Rectangle 80"/>
          <p:cNvSpPr/>
          <p:nvPr/>
        </p:nvSpPr>
        <p:spPr>
          <a:xfrm>
            <a:off x="1900080" y="577116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4" name="Rectangle 81"/>
          <p:cNvSpPr/>
          <p:nvPr/>
        </p:nvSpPr>
        <p:spPr>
          <a:xfrm>
            <a:off x="2135160" y="577116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5" name="Rectangle 82"/>
          <p:cNvSpPr/>
          <p:nvPr/>
        </p:nvSpPr>
        <p:spPr>
          <a:xfrm>
            <a:off x="2360520" y="577116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6" name="Rectangle 83"/>
          <p:cNvSpPr/>
          <p:nvPr/>
        </p:nvSpPr>
        <p:spPr>
          <a:xfrm>
            <a:off x="3587760" y="577116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7" name="Rectangle 84"/>
          <p:cNvSpPr/>
          <p:nvPr/>
        </p:nvSpPr>
        <p:spPr>
          <a:xfrm>
            <a:off x="1120680" y="5771160"/>
            <a:ext cx="619200" cy="26244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58" name="Rectangle 85"/>
          <p:cNvSpPr/>
          <p:nvPr/>
        </p:nvSpPr>
        <p:spPr>
          <a:xfrm>
            <a:off x="716040" y="577116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9" name="Rectangle 86"/>
          <p:cNvSpPr/>
          <p:nvPr/>
        </p:nvSpPr>
        <p:spPr>
          <a:xfrm>
            <a:off x="2596320" y="577116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0" name="Rectangle 87"/>
          <p:cNvSpPr/>
          <p:nvPr/>
        </p:nvSpPr>
        <p:spPr>
          <a:xfrm>
            <a:off x="3336480" y="577116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1" name="Rectangle 88"/>
          <p:cNvSpPr/>
          <p:nvPr/>
        </p:nvSpPr>
        <p:spPr>
          <a:xfrm>
            <a:off x="3084480" y="577116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2" name="Rectangle 89"/>
          <p:cNvSpPr/>
          <p:nvPr/>
        </p:nvSpPr>
        <p:spPr>
          <a:xfrm>
            <a:off x="2832480" y="577116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3" name="Rectangle 90"/>
          <p:cNvSpPr/>
          <p:nvPr/>
        </p:nvSpPr>
        <p:spPr>
          <a:xfrm>
            <a:off x="4080960" y="5675760"/>
            <a:ext cx="3321360" cy="459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64" name="Rectangle 91"/>
          <p:cNvSpPr/>
          <p:nvPr/>
        </p:nvSpPr>
        <p:spPr>
          <a:xfrm>
            <a:off x="5374080" y="57744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5" name="Rectangle 92"/>
          <p:cNvSpPr/>
          <p:nvPr/>
        </p:nvSpPr>
        <p:spPr>
          <a:xfrm>
            <a:off x="5609520" y="57744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6" name="Rectangle 93"/>
          <p:cNvSpPr/>
          <p:nvPr/>
        </p:nvSpPr>
        <p:spPr>
          <a:xfrm>
            <a:off x="5834520" y="57744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7" name="Rectangle 94"/>
          <p:cNvSpPr/>
          <p:nvPr/>
        </p:nvSpPr>
        <p:spPr>
          <a:xfrm>
            <a:off x="7062120" y="577440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8" name="Rectangle 95"/>
          <p:cNvSpPr/>
          <p:nvPr/>
        </p:nvSpPr>
        <p:spPr>
          <a:xfrm>
            <a:off x="4595040" y="5774400"/>
            <a:ext cx="619200" cy="26244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9" name="Rectangle 96"/>
          <p:cNvSpPr/>
          <p:nvPr/>
        </p:nvSpPr>
        <p:spPr>
          <a:xfrm>
            <a:off x="4190400" y="57744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0" name="Rectangle 97"/>
          <p:cNvSpPr/>
          <p:nvPr/>
        </p:nvSpPr>
        <p:spPr>
          <a:xfrm>
            <a:off x="6070680" y="5774400"/>
            <a:ext cx="23472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1" name="Rectangle 98"/>
          <p:cNvSpPr/>
          <p:nvPr/>
        </p:nvSpPr>
        <p:spPr>
          <a:xfrm>
            <a:off x="6810840" y="577440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2" name="Rectangle 99"/>
          <p:cNvSpPr/>
          <p:nvPr/>
        </p:nvSpPr>
        <p:spPr>
          <a:xfrm>
            <a:off x="6558840" y="577440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3" name="Rectangle 100"/>
          <p:cNvSpPr/>
          <p:nvPr/>
        </p:nvSpPr>
        <p:spPr>
          <a:xfrm>
            <a:off x="6306840" y="5774400"/>
            <a:ext cx="252000" cy="26244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574" name="Shape 182"/>
          <p:cNvCxnSpPr>
            <a:endCxn id="482" idx="3"/>
          </p:cNvCxnSpPr>
          <p:nvPr/>
        </p:nvCxnSpPr>
        <p:spPr>
          <a:xfrm>
            <a:off x="7315920" y="2386800"/>
            <a:ext cx="227520" cy="651240"/>
          </a:xfrm>
          <a:prstGeom prst="bentConnector3">
            <a:avLst>
              <a:gd name="adj1" fmla="val 100316"/>
            </a:avLst>
          </a:prstGeom>
          <a:ln w="25400">
            <a:solidFill>
              <a:srgbClr val="000000"/>
            </a:solidFill>
            <a:round/>
          </a:ln>
        </p:spPr>
      </p:cxnSp>
      <p:cxnSp>
        <p:nvCxnSpPr>
          <p:cNvPr id="575" name="Shape 182"/>
          <p:cNvCxnSpPr>
            <a:endCxn id="504" idx="2"/>
          </p:cNvCxnSpPr>
          <p:nvPr/>
        </p:nvCxnSpPr>
        <p:spPr>
          <a:xfrm rot="5400000">
            <a:off x="6825960" y="1971000"/>
            <a:ext cx="807840" cy="1594800"/>
          </a:xfrm>
          <a:prstGeom prst="bentConnector3">
            <a:avLst>
              <a:gd name="adj1" fmla="val 100089"/>
            </a:avLst>
          </a:prstGeom>
          <a:ln w="25400">
            <a:solidFill>
              <a:srgbClr val="000000"/>
            </a:solidFill>
            <a:round/>
          </a:ln>
        </p:spPr>
      </p:cxnSp>
      <p:sp>
        <p:nvSpPr>
          <p:cNvPr id="576" name="TextBox 103"/>
          <p:cNvSpPr/>
          <p:nvPr/>
        </p:nvSpPr>
        <p:spPr>
          <a:xfrm>
            <a:off x="4646520" y="2060640"/>
            <a:ext cx="1687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Address of data: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77" name="Group 106"/>
          <p:cNvGrpSpPr/>
          <p:nvPr/>
        </p:nvGrpSpPr>
        <p:grpSpPr>
          <a:xfrm>
            <a:off x="6398640" y="2097360"/>
            <a:ext cx="1922400" cy="285480"/>
            <a:chOff x="6398640" y="2097360"/>
            <a:chExt cx="1922400" cy="285480"/>
          </a:xfrm>
        </p:grpSpPr>
        <p:sp>
          <p:nvSpPr>
            <p:cNvPr id="578" name="Rectangle 107"/>
            <p:cNvSpPr/>
            <p:nvPr/>
          </p:nvSpPr>
          <p:spPr>
            <a:xfrm>
              <a:off x="6398640" y="2097360"/>
              <a:ext cx="459360" cy="285120"/>
            </a:xfrm>
            <a:prstGeom prst="rect">
              <a:avLst/>
            </a:prstGeom>
            <a:solidFill>
              <a:srgbClr val="8b58d2"/>
            </a:solidFill>
            <a:ln>
              <a:solidFill>
                <a:srgbClr val="66419b"/>
              </a:solidFill>
              <a:round/>
              <a:tailEnd len="med" type="triangle" w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rgbClr val="000000"/>
                  </a:solidFill>
                  <a:effectLst/>
                  <a:uFillTx/>
                  <a:latin typeface="Calibri"/>
                </a:rPr>
                <a:t>tag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9" name="Rectangle 109"/>
            <p:cNvSpPr/>
            <p:nvPr/>
          </p:nvSpPr>
          <p:spPr>
            <a:xfrm>
              <a:off x="7575120" y="2098440"/>
              <a:ext cx="745920" cy="284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offset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80" name="Rectangle 110"/>
            <p:cNvSpPr/>
            <p:nvPr/>
          </p:nvSpPr>
          <p:spPr>
            <a:xfrm>
              <a:off x="6836040" y="2097360"/>
              <a:ext cx="745920" cy="2851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index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581" name="Rectangle 111"/>
          <p:cNvSpPr/>
          <p:nvPr/>
        </p:nvSpPr>
        <p:spPr>
          <a:xfrm>
            <a:off x="6398640" y="2097360"/>
            <a:ext cx="1922760" cy="28512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582" name="Group 112"/>
          <p:cNvGrpSpPr/>
          <p:nvPr/>
        </p:nvGrpSpPr>
        <p:grpSpPr>
          <a:xfrm>
            <a:off x="6394320" y="319320"/>
            <a:ext cx="1640520" cy="1778400"/>
            <a:chOff x="6394320" y="319320"/>
            <a:chExt cx="1640520" cy="1778400"/>
          </a:xfrm>
        </p:grpSpPr>
        <p:sp>
          <p:nvSpPr>
            <p:cNvPr id="583" name="TextBox 113"/>
            <p:cNvSpPr/>
            <p:nvPr/>
          </p:nvSpPr>
          <p:spPr>
            <a:xfrm rot="18812400">
              <a:off x="6215400" y="986400"/>
              <a:ext cx="19976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the rest of the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84" name="Straight Arrow Connector 114"/>
            <p:cNvCxnSpPr/>
            <p:nvPr/>
          </p:nvCxnSpPr>
          <p:spPr>
            <a:xfrm>
              <a:off x="6628680" y="1931400"/>
              <a:ext cx="720" cy="16668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grpSp>
        <p:nvGrpSpPr>
          <p:cNvPr id="585" name="Group 115"/>
          <p:cNvGrpSpPr/>
          <p:nvPr/>
        </p:nvGrpSpPr>
        <p:grpSpPr>
          <a:xfrm>
            <a:off x="6920640" y="273600"/>
            <a:ext cx="1686240" cy="1823760"/>
            <a:chOff x="6920640" y="273600"/>
            <a:chExt cx="1686240" cy="1823760"/>
          </a:xfrm>
        </p:grpSpPr>
        <p:sp>
          <p:nvSpPr>
            <p:cNvPr id="586" name="TextBox 116"/>
            <p:cNvSpPr/>
            <p:nvPr/>
          </p:nvSpPr>
          <p:spPr>
            <a:xfrm rot="18812400">
              <a:off x="6731640" y="964800"/>
              <a:ext cx="206388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</a:t>
              </a:r>
              <a:r>
                <a:rPr b="1" lang="en-US" sz="1800" strike="noStrike" u="none">
                  <a:solidFill>
                    <a:schemeClr val="accent1"/>
                  </a:solidFill>
                  <a:effectLst/>
                  <a:uFillTx/>
                  <a:latin typeface="Arial"/>
                </a:rPr>
                <a:t># sets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87" name="Straight Arrow Connector 117"/>
            <p:cNvCxnSpPr>
              <a:endCxn id="580" idx="0"/>
            </p:cNvCxnSpPr>
            <p:nvPr/>
          </p:nvCxnSpPr>
          <p:spPr>
            <a:xfrm flipH="1">
              <a:off x="7209000" y="1927440"/>
              <a:ext cx="1080" cy="17028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grpSp>
        <p:nvGrpSpPr>
          <p:cNvPr id="588" name="Group 118"/>
          <p:cNvGrpSpPr/>
          <p:nvPr/>
        </p:nvGrpSpPr>
        <p:grpSpPr>
          <a:xfrm>
            <a:off x="7601040" y="236160"/>
            <a:ext cx="1684080" cy="1862280"/>
            <a:chOff x="7601040" y="236160"/>
            <a:chExt cx="1684080" cy="1862280"/>
          </a:xfrm>
        </p:grpSpPr>
        <p:sp>
          <p:nvSpPr>
            <p:cNvPr id="589" name="TextBox 119"/>
            <p:cNvSpPr/>
            <p:nvPr/>
          </p:nvSpPr>
          <p:spPr>
            <a:xfrm rot="18812400">
              <a:off x="7412400" y="926280"/>
              <a:ext cx="206100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log(block size)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90" name="Straight Arrow Connector 120"/>
            <p:cNvCxnSpPr>
              <a:endCxn id="579" idx="0"/>
            </p:cNvCxnSpPr>
            <p:nvPr/>
          </p:nvCxnSpPr>
          <p:spPr>
            <a:xfrm>
              <a:off x="7915680" y="1906200"/>
              <a:ext cx="32760" cy="1926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sp>
        <p:nvSpPr>
          <p:cNvPr id="591" name="TextBox 2"/>
          <p:cNvSpPr/>
          <p:nvPr/>
        </p:nvSpPr>
        <p:spPr>
          <a:xfrm rot="16200000">
            <a:off x="15480" y="2832840"/>
            <a:ext cx="6418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Set 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2" name="TextBox 5"/>
          <p:cNvSpPr/>
          <p:nvPr/>
        </p:nvSpPr>
        <p:spPr>
          <a:xfrm rot="16200000">
            <a:off x="25560" y="3685680"/>
            <a:ext cx="6418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Set 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3" name="TextBox 6"/>
          <p:cNvSpPr/>
          <p:nvPr/>
        </p:nvSpPr>
        <p:spPr>
          <a:xfrm rot="16200000">
            <a:off x="25560" y="4509720"/>
            <a:ext cx="6418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Set 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4" name="TextBox 7"/>
          <p:cNvSpPr/>
          <p:nvPr/>
        </p:nvSpPr>
        <p:spPr>
          <a:xfrm rot="16200000">
            <a:off x="-68760" y="5720760"/>
            <a:ext cx="83196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Set n-1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5" dur="indefinite" restart="never" nodeType="tmRoot">
          <p:childTnLst>
            <p:seq>
              <p:cTn id="256" dur="indefinite" nodeType="mainSeq">
                <p:childTnLst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5" name="Table 40"/>
          <p:cNvGraphicFramePr/>
          <p:nvPr/>
        </p:nvGraphicFramePr>
        <p:xfrm>
          <a:off x="4518360" y="2997000"/>
          <a:ext cx="4635720" cy="3337200"/>
        </p:xfrm>
        <a:graphic>
          <a:graphicData uri="http://schemas.openxmlformats.org/drawingml/2006/table">
            <a:tbl>
              <a:tblPr/>
              <a:tblGrid>
                <a:gridCol w="217440"/>
                <a:gridCol w="236520"/>
                <a:gridCol w="715320"/>
                <a:gridCol w="217440"/>
                <a:gridCol w="228960"/>
                <a:gridCol w="702360"/>
                <a:gridCol w="217440"/>
                <a:gridCol w="241920"/>
                <a:gridCol w="734760"/>
                <a:gridCol w="217440"/>
                <a:gridCol w="211680"/>
                <a:gridCol w="69480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3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49 50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a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51 52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53 54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9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6860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Direct-mapped Cache Example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7" name="TextBox 15"/>
          <p:cNvSpPr/>
          <p:nvPr/>
        </p:nvSpPr>
        <p:spPr>
          <a:xfrm>
            <a:off x="7315200" y="1219320"/>
            <a:ext cx="850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8" name="Rectangle 19"/>
          <p:cNvSpPr/>
          <p:nvPr/>
        </p:nvSpPr>
        <p:spPr>
          <a:xfrm>
            <a:off x="5199480" y="2678760"/>
            <a:ext cx="39157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8 byte data blocks (fit 2 ints)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599" name="Table 24"/>
          <p:cNvGraphicFramePr/>
          <p:nvPr/>
        </p:nvGraphicFramePr>
        <p:xfrm>
          <a:off x="0" y="3182760"/>
          <a:ext cx="4307040" cy="2966400"/>
        </p:xfrm>
        <a:graphic>
          <a:graphicData uri="http://schemas.openxmlformats.org/drawingml/2006/table">
            <a:tbl>
              <a:tblPr/>
              <a:tblGrid>
                <a:gridCol w="1143000"/>
                <a:gridCol w="914400"/>
                <a:gridCol w="533160"/>
                <a:gridCol w="533160"/>
                <a:gridCol w="609480"/>
                <a:gridCol w="574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00" name="TextBox 2"/>
          <p:cNvSpPr/>
          <p:nvPr/>
        </p:nvSpPr>
        <p:spPr>
          <a:xfrm>
            <a:off x="1672920" y="6248520"/>
            <a:ext cx="579708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well does this take advantage of spatial locality?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well does this take advantage of temporal locality?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1" name="Rectangle 6"/>
          <p:cNvSpPr/>
          <p:nvPr/>
        </p:nvSpPr>
        <p:spPr>
          <a:xfrm>
            <a:off x="2557080" y="355176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2" name="Rectangle 7"/>
          <p:cNvSpPr/>
          <p:nvPr/>
        </p:nvSpPr>
        <p:spPr>
          <a:xfrm>
            <a:off x="2132280" y="355176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3" name="Rectangle 8"/>
          <p:cNvSpPr/>
          <p:nvPr/>
        </p:nvSpPr>
        <p:spPr>
          <a:xfrm>
            <a:off x="1067040" y="358596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4" name="TextBox 10"/>
          <p:cNvSpPr/>
          <p:nvPr/>
        </p:nvSpPr>
        <p:spPr>
          <a:xfrm>
            <a:off x="3077280" y="35366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5" name="Rectangle 3"/>
          <p:cNvSpPr/>
          <p:nvPr/>
        </p:nvSpPr>
        <p:spPr>
          <a:xfrm>
            <a:off x="2562840" y="39452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6" name="Rectangle 9"/>
          <p:cNvSpPr/>
          <p:nvPr/>
        </p:nvSpPr>
        <p:spPr>
          <a:xfrm>
            <a:off x="2138040" y="394524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7" name="Rectangle 13"/>
          <p:cNvSpPr/>
          <p:nvPr/>
        </p:nvSpPr>
        <p:spPr>
          <a:xfrm>
            <a:off x="1072440" y="394668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8" name="TextBox 23"/>
          <p:cNvSpPr/>
          <p:nvPr/>
        </p:nvSpPr>
        <p:spPr>
          <a:xfrm>
            <a:off x="3083040" y="39297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9" name="Rectangle 27"/>
          <p:cNvSpPr/>
          <p:nvPr/>
        </p:nvSpPr>
        <p:spPr>
          <a:xfrm>
            <a:off x="2557080" y="43214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0" name="Rectangle 28"/>
          <p:cNvSpPr/>
          <p:nvPr/>
        </p:nvSpPr>
        <p:spPr>
          <a:xfrm>
            <a:off x="2132280" y="432144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1" name="Rectangle 29"/>
          <p:cNvSpPr/>
          <p:nvPr/>
        </p:nvSpPr>
        <p:spPr>
          <a:xfrm>
            <a:off x="1066680" y="432288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100=0x4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2" name="TextBox 30"/>
          <p:cNvSpPr/>
          <p:nvPr/>
        </p:nvSpPr>
        <p:spPr>
          <a:xfrm>
            <a:off x="3077280" y="43059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3" name="Rectangle 43"/>
          <p:cNvSpPr/>
          <p:nvPr/>
        </p:nvSpPr>
        <p:spPr>
          <a:xfrm>
            <a:off x="2557080" y="469152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4" name="Rectangle 44"/>
          <p:cNvSpPr/>
          <p:nvPr/>
        </p:nvSpPr>
        <p:spPr>
          <a:xfrm>
            <a:off x="2132280" y="469152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5" name="Rectangle 45"/>
          <p:cNvSpPr/>
          <p:nvPr/>
        </p:nvSpPr>
        <p:spPr>
          <a:xfrm>
            <a:off x="1066680" y="469296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6" name="TextBox 46"/>
          <p:cNvSpPr/>
          <p:nvPr/>
        </p:nvSpPr>
        <p:spPr>
          <a:xfrm>
            <a:off x="3077280" y="46760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7" name="Rectangle 47"/>
          <p:cNvSpPr/>
          <p:nvPr/>
        </p:nvSpPr>
        <p:spPr>
          <a:xfrm>
            <a:off x="2557080" y="504756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8" name="Rectangle 48"/>
          <p:cNvSpPr/>
          <p:nvPr/>
        </p:nvSpPr>
        <p:spPr>
          <a:xfrm>
            <a:off x="2132280" y="504756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9" name="Rectangle 49"/>
          <p:cNvSpPr/>
          <p:nvPr/>
        </p:nvSpPr>
        <p:spPr>
          <a:xfrm>
            <a:off x="1066680" y="504900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0" name="TextBox 50"/>
          <p:cNvSpPr/>
          <p:nvPr/>
        </p:nvSpPr>
        <p:spPr>
          <a:xfrm>
            <a:off x="3077280" y="50320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1" name="Rectangle 54"/>
          <p:cNvSpPr/>
          <p:nvPr/>
        </p:nvSpPr>
        <p:spPr>
          <a:xfrm>
            <a:off x="2557080" y="54284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2" name="Rectangle 55"/>
          <p:cNvSpPr/>
          <p:nvPr/>
        </p:nvSpPr>
        <p:spPr>
          <a:xfrm>
            <a:off x="2132280" y="542844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3" name="Rectangle 56"/>
          <p:cNvSpPr/>
          <p:nvPr/>
        </p:nvSpPr>
        <p:spPr>
          <a:xfrm>
            <a:off x="1066680" y="542988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011=0x3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4" name="TextBox 57"/>
          <p:cNvSpPr/>
          <p:nvPr/>
        </p:nvSpPr>
        <p:spPr>
          <a:xfrm>
            <a:off x="3077280" y="54129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5" name="TextBox 58"/>
          <p:cNvSpPr/>
          <p:nvPr/>
        </p:nvSpPr>
        <p:spPr>
          <a:xfrm>
            <a:off x="3651840" y="35413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6" name="TextBox 59"/>
          <p:cNvSpPr/>
          <p:nvPr/>
        </p:nvSpPr>
        <p:spPr>
          <a:xfrm>
            <a:off x="3657600" y="39344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7" name="TextBox 60"/>
          <p:cNvSpPr/>
          <p:nvPr/>
        </p:nvSpPr>
        <p:spPr>
          <a:xfrm>
            <a:off x="3651840" y="43106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8" name="TextBox 61"/>
          <p:cNvSpPr/>
          <p:nvPr/>
        </p:nvSpPr>
        <p:spPr>
          <a:xfrm>
            <a:off x="3651840" y="46807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9" name="TextBox 62"/>
          <p:cNvSpPr/>
          <p:nvPr/>
        </p:nvSpPr>
        <p:spPr>
          <a:xfrm>
            <a:off x="3651840" y="50367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30" name="TextBox 63"/>
          <p:cNvSpPr/>
          <p:nvPr/>
        </p:nvSpPr>
        <p:spPr>
          <a:xfrm>
            <a:off x="3651840" y="54176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31" name="Group 16"/>
          <p:cNvGrpSpPr/>
          <p:nvPr/>
        </p:nvGrpSpPr>
        <p:grpSpPr>
          <a:xfrm>
            <a:off x="4202640" y="3571200"/>
            <a:ext cx="364680" cy="2448720"/>
            <a:chOff x="4202640" y="3571200"/>
            <a:chExt cx="364680" cy="2448720"/>
          </a:xfrm>
        </p:grpSpPr>
        <p:cxnSp>
          <p:nvCxnSpPr>
            <p:cNvPr id="632" name="Straight Arrow Connector 4"/>
            <p:cNvCxnSpPr/>
            <p:nvPr/>
          </p:nvCxnSpPr>
          <p:spPr>
            <a:xfrm>
              <a:off x="4501440" y="3571200"/>
              <a:ext cx="720" cy="244908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arrow" w="med"/>
            </a:ln>
          </p:spPr>
        </p:cxnSp>
        <p:sp>
          <p:nvSpPr>
            <p:cNvPr id="633" name="TextBox 5"/>
            <p:cNvSpPr/>
            <p:nvPr/>
          </p:nvSpPr>
          <p:spPr>
            <a:xfrm rot="16200000">
              <a:off x="4044960" y="4687200"/>
              <a:ext cx="6800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34" name="Group 114"/>
          <p:cNvGrpSpPr/>
          <p:nvPr/>
        </p:nvGrpSpPr>
        <p:grpSpPr>
          <a:xfrm>
            <a:off x="4462560" y="3755880"/>
            <a:ext cx="4786920" cy="361800"/>
            <a:chOff x="4462560" y="3755880"/>
            <a:chExt cx="4786920" cy="361800"/>
          </a:xfrm>
        </p:grpSpPr>
        <p:grpSp>
          <p:nvGrpSpPr>
            <p:cNvPr id="635" name="Group 101"/>
            <p:cNvGrpSpPr/>
            <p:nvPr/>
          </p:nvGrpSpPr>
          <p:grpSpPr>
            <a:xfrm>
              <a:off x="4462560" y="3755880"/>
              <a:ext cx="1252800" cy="351720"/>
              <a:chOff x="4462560" y="3755880"/>
              <a:chExt cx="1252800" cy="351720"/>
            </a:xfrm>
          </p:grpSpPr>
          <p:sp>
            <p:nvSpPr>
              <p:cNvPr id="636" name="Rectangle 41"/>
              <p:cNvSpPr/>
              <p:nvPr/>
            </p:nvSpPr>
            <p:spPr>
              <a:xfrm>
                <a:off x="4462560" y="37580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37" name="Rectangle 42"/>
              <p:cNvSpPr/>
              <p:nvPr/>
            </p:nvSpPr>
            <p:spPr>
              <a:xfrm>
                <a:off x="4677840" y="37580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38" name="TextBox 100"/>
              <p:cNvSpPr/>
              <p:nvPr/>
            </p:nvSpPr>
            <p:spPr>
              <a:xfrm>
                <a:off x="4919760" y="37558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39" name="Group 102"/>
            <p:cNvGrpSpPr/>
            <p:nvPr/>
          </p:nvGrpSpPr>
          <p:grpSpPr>
            <a:xfrm>
              <a:off x="5631120" y="3758400"/>
              <a:ext cx="1252800" cy="351720"/>
              <a:chOff x="5631120" y="3758400"/>
              <a:chExt cx="1252800" cy="351720"/>
            </a:xfrm>
          </p:grpSpPr>
          <p:sp>
            <p:nvSpPr>
              <p:cNvPr id="640" name="Rectangle 103"/>
              <p:cNvSpPr/>
              <p:nvPr/>
            </p:nvSpPr>
            <p:spPr>
              <a:xfrm>
                <a:off x="5631120" y="37605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41" name="Rectangle 104"/>
              <p:cNvSpPr/>
              <p:nvPr/>
            </p:nvSpPr>
            <p:spPr>
              <a:xfrm>
                <a:off x="5846400" y="3760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42" name="TextBox 105"/>
              <p:cNvSpPr/>
              <p:nvPr/>
            </p:nvSpPr>
            <p:spPr>
              <a:xfrm>
                <a:off x="6088320" y="37584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43" name="Group 106"/>
            <p:cNvGrpSpPr/>
            <p:nvPr/>
          </p:nvGrpSpPr>
          <p:grpSpPr>
            <a:xfrm>
              <a:off x="6789600" y="3762360"/>
              <a:ext cx="1252800" cy="351720"/>
              <a:chOff x="6789600" y="3762360"/>
              <a:chExt cx="1252800" cy="351720"/>
            </a:xfrm>
          </p:grpSpPr>
          <p:sp>
            <p:nvSpPr>
              <p:cNvPr id="644" name="Rectangle 107"/>
              <p:cNvSpPr/>
              <p:nvPr/>
            </p:nvSpPr>
            <p:spPr>
              <a:xfrm>
                <a:off x="6789600" y="37645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45" name="Rectangle 108"/>
              <p:cNvSpPr/>
              <p:nvPr/>
            </p:nvSpPr>
            <p:spPr>
              <a:xfrm>
                <a:off x="7004880" y="3764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46" name="TextBox 109"/>
              <p:cNvSpPr/>
              <p:nvPr/>
            </p:nvSpPr>
            <p:spPr>
              <a:xfrm>
                <a:off x="7246800" y="37623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47" name="Group 110"/>
            <p:cNvGrpSpPr/>
            <p:nvPr/>
          </p:nvGrpSpPr>
          <p:grpSpPr>
            <a:xfrm>
              <a:off x="7996680" y="3765960"/>
              <a:ext cx="1252800" cy="351720"/>
              <a:chOff x="7996680" y="3765960"/>
              <a:chExt cx="1252800" cy="351720"/>
            </a:xfrm>
          </p:grpSpPr>
          <p:sp>
            <p:nvSpPr>
              <p:cNvPr id="648" name="Rectangle 111"/>
              <p:cNvSpPr/>
              <p:nvPr/>
            </p:nvSpPr>
            <p:spPr>
              <a:xfrm>
                <a:off x="7996680" y="37681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49" name="Rectangle 112"/>
              <p:cNvSpPr/>
              <p:nvPr/>
            </p:nvSpPr>
            <p:spPr>
              <a:xfrm>
                <a:off x="8211960" y="3768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0" name="TextBox 113"/>
              <p:cNvSpPr/>
              <p:nvPr/>
            </p:nvSpPr>
            <p:spPr>
              <a:xfrm>
                <a:off x="8453880" y="37659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651" name="Group 115"/>
          <p:cNvGrpSpPr/>
          <p:nvPr/>
        </p:nvGrpSpPr>
        <p:grpSpPr>
          <a:xfrm>
            <a:off x="4475880" y="4511880"/>
            <a:ext cx="4786560" cy="362160"/>
            <a:chOff x="4475880" y="4511880"/>
            <a:chExt cx="4786560" cy="362160"/>
          </a:xfrm>
        </p:grpSpPr>
        <p:grpSp>
          <p:nvGrpSpPr>
            <p:cNvPr id="652" name="Group 116"/>
            <p:cNvGrpSpPr/>
            <p:nvPr/>
          </p:nvGrpSpPr>
          <p:grpSpPr>
            <a:xfrm>
              <a:off x="4475880" y="4511880"/>
              <a:ext cx="1252800" cy="351720"/>
              <a:chOff x="4475880" y="4511880"/>
              <a:chExt cx="1252800" cy="351720"/>
            </a:xfrm>
          </p:grpSpPr>
          <p:sp>
            <p:nvSpPr>
              <p:cNvPr id="653" name="Rectangle 129"/>
              <p:cNvSpPr/>
              <p:nvPr/>
            </p:nvSpPr>
            <p:spPr>
              <a:xfrm>
                <a:off x="4475880" y="45140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4" name="Rectangle 130"/>
              <p:cNvSpPr/>
              <p:nvPr/>
            </p:nvSpPr>
            <p:spPr>
              <a:xfrm>
                <a:off x="4691160" y="45140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5" name="TextBox 131"/>
              <p:cNvSpPr/>
              <p:nvPr/>
            </p:nvSpPr>
            <p:spPr>
              <a:xfrm>
                <a:off x="4933080" y="45118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56" name="Group 117"/>
            <p:cNvGrpSpPr/>
            <p:nvPr/>
          </p:nvGrpSpPr>
          <p:grpSpPr>
            <a:xfrm>
              <a:off x="5644440" y="4514400"/>
              <a:ext cx="1252800" cy="351720"/>
              <a:chOff x="5644440" y="4514400"/>
              <a:chExt cx="1252800" cy="351720"/>
            </a:xfrm>
          </p:grpSpPr>
          <p:sp>
            <p:nvSpPr>
              <p:cNvPr id="657" name="Rectangle 126"/>
              <p:cNvSpPr/>
              <p:nvPr/>
            </p:nvSpPr>
            <p:spPr>
              <a:xfrm>
                <a:off x="5644440" y="45165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8" name="Rectangle 127"/>
              <p:cNvSpPr/>
              <p:nvPr/>
            </p:nvSpPr>
            <p:spPr>
              <a:xfrm>
                <a:off x="5859720" y="4516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9" name="TextBox 128"/>
              <p:cNvSpPr/>
              <p:nvPr/>
            </p:nvSpPr>
            <p:spPr>
              <a:xfrm>
                <a:off x="6101640" y="45144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60" name="Group 118"/>
            <p:cNvGrpSpPr/>
            <p:nvPr/>
          </p:nvGrpSpPr>
          <p:grpSpPr>
            <a:xfrm>
              <a:off x="6802560" y="4518360"/>
              <a:ext cx="1252800" cy="351720"/>
              <a:chOff x="6802560" y="4518360"/>
              <a:chExt cx="1252800" cy="351720"/>
            </a:xfrm>
          </p:grpSpPr>
          <p:sp>
            <p:nvSpPr>
              <p:cNvPr id="661" name="Rectangle 123"/>
              <p:cNvSpPr/>
              <p:nvPr/>
            </p:nvSpPr>
            <p:spPr>
              <a:xfrm>
                <a:off x="6802560" y="45205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62" name="Rectangle 124"/>
              <p:cNvSpPr/>
              <p:nvPr/>
            </p:nvSpPr>
            <p:spPr>
              <a:xfrm>
                <a:off x="7017840" y="4520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63" name="TextBox 125"/>
              <p:cNvSpPr/>
              <p:nvPr/>
            </p:nvSpPr>
            <p:spPr>
              <a:xfrm>
                <a:off x="7259760" y="45183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64" name="Group 119"/>
            <p:cNvGrpSpPr/>
            <p:nvPr/>
          </p:nvGrpSpPr>
          <p:grpSpPr>
            <a:xfrm>
              <a:off x="8009640" y="4521960"/>
              <a:ext cx="1252800" cy="352080"/>
              <a:chOff x="8009640" y="4521960"/>
              <a:chExt cx="1252800" cy="352080"/>
            </a:xfrm>
          </p:grpSpPr>
          <p:sp>
            <p:nvSpPr>
              <p:cNvPr id="665" name="Rectangle 120"/>
              <p:cNvSpPr/>
              <p:nvPr/>
            </p:nvSpPr>
            <p:spPr>
              <a:xfrm>
                <a:off x="8009640" y="45241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66" name="Rectangle 121"/>
              <p:cNvSpPr/>
              <p:nvPr/>
            </p:nvSpPr>
            <p:spPr>
              <a:xfrm>
                <a:off x="8224920" y="4524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67" name="TextBox 122"/>
              <p:cNvSpPr/>
              <p:nvPr/>
            </p:nvSpPr>
            <p:spPr>
              <a:xfrm>
                <a:off x="8466840" y="45219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668" name="Group 132"/>
          <p:cNvGrpSpPr/>
          <p:nvPr/>
        </p:nvGrpSpPr>
        <p:grpSpPr>
          <a:xfrm>
            <a:off x="4475880" y="4879800"/>
            <a:ext cx="4786560" cy="362160"/>
            <a:chOff x="4475880" y="4879800"/>
            <a:chExt cx="4786560" cy="362160"/>
          </a:xfrm>
        </p:grpSpPr>
        <p:grpSp>
          <p:nvGrpSpPr>
            <p:cNvPr id="669" name="Group 133"/>
            <p:cNvGrpSpPr/>
            <p:nvPr/>
          </p:nvGrpSpPr>
          <p:grpSpPr>
            <a:xfrm>
              <a:off x="4475880" y="4879800"/>
              <a:ext cx="1252800" cy="351720"/>
              <a:chOff x="4475880" y="4879800"/>
              <a:chExt cx="1252800" cy="351720"/>
            </a:xfrm>
          </p:grpSpPr>
          <p:sp>
            <p:nvSpPr>
              <p:cNvPr id="670" name="Rectangle 146"/>
              <p:cNvSpPr/>
              <p:nvPr/>
            </p:nvSpPr>
            <p:spPr>
              <a:xfrm>
                <a:off x="4475880" y="48819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71" name="Rectangle 147"/>
              <p:cNvSpPr/>
              <p:nvPr/>
            </p:nvSpPr>
            <p:spPr>
              <a:xfrm>
                <a:off x="4691160" y="4881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72" name="TextBox 148"/>
              <p:cNvSpPr/>
              <p:nvPr/>
            </p:nvSpPr>
            <p:spPr>
              <a:xfrm>
                <a:off x="4933080" y="48798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73" name="Group 134"/>
            <p:cNvGrpSpPr/>
            <p:nvPr/>
          </p:nvGrpSpPr>
          <p:grpSpPr>
            <a:xfrm>
              <a:off x="5644440" y="4882680"/>
              <a:ext cx="1252800" cy="351720"/>
              <a:chOff x="5644440" y="4882680"/>
              <a:chExt cx="1252800" cy="351720"/>
            </a:xfrm>
          </p:grpSpPr>
          <p:sp>
            <p:nvSpPr>
              <p:cNvPr id="674" name="Rectangle 143"/>
              <p:cNvSpPr/>
              <p:nvPr/>
            </p:nvSpPr>
            <p:spPr>
              <a:xfrm>
                <a:off x="5644440" y="48848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75" name="Rectangle 144"/>
              <p:cNvSpPr/>
              <p:nvPr/>
            </p:nvSpPr>
            <p:spPr>
              <a:xfrm>
                <a:off x="5859720" y="4884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76" name="TextBox 145"/>
              <p:cNvSpPr/>
              <p:nvPr/>
            </p:nvSpPr>
            <p:spPr>
              <a:xfrm>
                <a:off x="6101640" y="48826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77" name="Group 135"/>
            <p:cNvGrpSpPr/>
            <p:nvPr/>
          </p:nvGrpSpPr>
          <p:grpSpPr>
            <a:xfrm>
              <a:off x="6802560" y="4886280"/>
              <a:ext cx="1252800" cy="351720"/>
              <a:chOff x="6802560" y="4886280"/>
              <a:chExt cx="1252800" cy="351720"/>
            </a:xfrm>
          </p:grpSpPr>
          <p:sp>
            <p:nvSpPr>
              <p:cNvPr id="678" name="Rectangle 140"/>
              <p:cNvSpPr/>
              <p:nvPr/>
            </p:nvSpPr>
            <p:spPr>
              <a:xfrm>
                <a:off x="6802560" y="488844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79" name="Rectangle 141"/>
              <p:cNvSpPr/>
              <p:nvPr/>
            </p:nvSpPr>
            <p:spPr>
              <a:xfrm>
                <a:off x="7017840" y="4888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80" name="TextBox 142"/>
              <p:cNvSpPr/>
              <p:nvPr/>
            </p:nvSpPr>
            <p:spPr>
              <a:xfrm>
                <a:off x="7259760" y="488628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81" name="Group 136"/>
            <p:cNvGrpSpPr/>
            <p:nvPr/>
          </p:nvGrpSpPr>
          <p:grpSpPr>
            <a:xfrm>
              <a:off x="8009640" y="4890240"/>
              <a:ext cx="1252800" cy="351720"/>
              <a:chOff x="8009640" y="4890240"/>
              <a:chExt cx="1252800" cy="351720"/>
            </a:xfrm>
          </p:grpSpPr>
          <p:sp>
            <p:nvSpPr>
              <p:cNvPr id="682" name="Rectangle 137"/>
              <p:cNvSpPr/>
              <p:nvPr/>
            </p:nvSpPr>
            <p:spPr>
              <a:xfrm>
                <a:off x="8009640" y="48924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83" name="Rectangle 138"/>
              <p:cNvSpPr/>
              <p:nvPr/>
            </p:nvSpPr>
            <p:spPr>
              <a:xfrm>
                <a:off x="8224920" y="48924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84" name="TextBox 139"/>
              <p:cNvSpPr/>
              <p:nvPr/>
            </p:nvSpPr>
            <p:spPr>
              <a:xfrm>
                <a:off x="8466840" y="48902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685" name="Group 149"/>
          <p:cNvGrpSpPr/>
          <p:nvPr/>
        </p:nvGrpSpPr>
        <p:grpSpPr>
          <a:xfrm>
            <a:off x="4475880" y="5250240"/>
            <a:ext cx="4786560" cy="361800"/>
            <a:chOff x="4475880" y="5250240"/>
            <a:chExt cx="4786560" cy="361800"/>
          </a:xfrm>
        </p:grpSpPr>
        <p:grpSp>
          <p:nvGrpSpPr>
            <p:cNvPr id="686" name="Group 150"/>
            <p:cNvGrpSpPr/>
            <p:nvPr/>
          </p:nvGrpSpPr>
          <p:grpSpPr>
            <a:xfrm>
              <a:off x="4475880" y="5250240"/>
              <a:ext cx="1252800" cy="351720"/>
              <a:chOff x="4475880" y="5250240"/>
              <a:chExt cx="1252800" cy="351720"/>
            </a:xfrm>
          </p:grpSpPr>
          <p:sp>
            <p:nvSpPr>
              <p:cNvPr id="687" name="Rectangle 163"/>
              <p:cNvSpPr/>
              <p:nvPr/>
            </p:nvSpPr>
            <p:spPr>
              <a:xfrm>
                <a:off x="4475880" y="52524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88" name="Rectangle 164"/>
              <p:cNvSpPr/>
              <p:nvPr/>
            </p:nvSpPr>
            <p:spPr>
              <a:xfrm>
                <a:off x="4691160" y="52524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89" name="TextBox 165"/>
              <p:cNvSpPr/>
              <p:nvPr/>
            </p:nvSpPr>
            <p:spPr>
              <a:xfrm>
                <a:off x="4933080" y="52502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90" name="Group 151"/>
            <p:cNvGrpSpPr/>
            <p:nvPr/>
          </p:nvGrpSpPr>
          <p:grpSpPr>
            <a:xfrm>
              <a:off x="5644440" y="5252760"/>
              <a:ext cx="1252800" cy="351720"/>
              <a:chOff x="5644440" y="5252760"/>
              <a:chExt cx="1252800" cy="351720"/>
            </a:xfrm>
          </p:grpSpPr>
          <p:sp>
            <p:nvSpPr>
              <p:cNvPr id="691" name="Rectangle 160"/>
              <p:cNvSpPr/>
              <p:nvPr/>
            </p:nvSpPr>
            <p:spPr>
              <a:xfrm>
                <a:off x="5644440" y="52549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92" name="Rectangle 161"/>
              <p:cNvSpPr/>
              <p:nvPr/>
            </p:nvSpPr>
            <p:spPr>
              <a:xfrm>
                <a:off x="5859720" y="52549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93" name="TextBox 162"/>
              <p:cNvSpPr/>
              <p:nvPr/>
            </p:nvSpPr>
            <p:spPr>
              <a:xfrm>
                <a:off x="6101640" y="52527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94" name="Group 152"/>
            <p:cNvGrpSpPr/>
            <p:nvPr/>
          </p:nvGrpSpPr>
          <p:grpSpPr>
            <a:xfrm>
              <a:off x="6802560" y="5256720"/>
              <a:ext cx="1252800" cy="351720"/>
              <a:chOff x="6802560" y="5256720"/>
              <a:chExt cx="1252800" cy="351720"/>
            </a:xfrm>
          </p:grpSpPr>
          <p:sp>
            <p:nvSpPr>
              <p:cNvPr id="695" name="Rectangle 157"/>
              <p:cNvSpPr/>
              <p:nvPr/>
            </p:nvSpPr>
            <p:spPr>
              <a:xfrm>
                <a:off x="6802560" y="52588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96" name="Rectangle 158"/>
              <p:cNvSpPr/>
              <p:nvPr/>
            </p:nvSpPr>
            <p:spPr>
              <a:xfrm>
                <a:off x="7017840" y="52588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97" name="TextBox 159"/>
              <p:cNvSpPr/>
              <p:nvPr/>
            </p:nvSpPr>
            <p:spPr>
              <a:xfrm>
                <a:off x="7259760" y="52567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698" name="Group 153"/>
            <p:cNvGrpSpPr/>
            <p:nvPr/>
          </p:nvGrpSpPr>
          <p:grpSpPr>
            <a:xfrm>
              <a:off x="8009640" y="5260320"/>
              <a:ext cx="1252800" cy="351720"/>
              <a:chOff x="8009640" y="5260320"/>
              <a:chExt cx="1252800" cy="351720"/>
            </a:xfrm>
          </p:grpSpPr>
          <p:sp>
            <p:nvSpPr>
              <p:cNvPr id="699" name="Rectangle 154"/>
              <p:cNvSpPr/>
              <p:nvPr/>
            </p:nvSpPr>
            <p:spPr>
              <a:xfrm>
                <a:off x="8009640" y="52624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00" name="Rectangle 155"/>
              <p:cNvSpPr/>
              <p:nvPr/>
            </p:nvSpPr>
            <p:spPr>
              <a:xfrm>
                <a:off x="8224920" y="5262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01" name="TextBox 156"/>
              <p:cNvSpPr/>
              <p:nvPr/>
            </p:nvSpPr>
            <p:spPr>
              <a:xfrm>
                <a:off x="8466840" y="52603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702" name="Group 166"/>
          <p:cNvGrpSpPr/>
          <p:nvPr/>
        </p:nvGrpSpPr>
        <p:grpSpPr>
          <a:xfrm>
            <a:off x="4475880" y="5618520"/>
            <a:ext cx="4786560" cy="361800"/>
            <a:chOff x="4475880" y="5618520"/>
            <a:chExt cx="4786560" cy="361800"/>
          </a:xfrm>
        </p:grpSpPr>
        <p:grpSp>
          <p:nvGrpSpPr>
            <p:cNvPr id="703" name="Group 167"/>
            <p:cNvGrpSpPr/>
            <p:nvPr/>
          </p:nvGrpSpPr>
          <p:grpSpPr>
            <a:xfrm>
              <a:off x="4475880" y="5618520"/>
              <a:ext cx="1252800" cy="351720"/>
              <a:chOff x="4475880" y="5618520"/>
              <a:chExt cx="1252800" cy="351720"/>
            </a:xfrm>
          </p:grpSpPr>
          <p:sp>
            <p:nvSpPr>
              <p:cNvPr id="704" name="Rectangle 180"/>
              <p:cNvSpPr/>
              <p:nvPr/>
            </p:nvSpPr>
            <p:spPr>
              <a:xfrm>
                <a:off x="4475880" y="56206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05" name="Rectangle 181"/>
              <p:cNvSpPr/>
              <p:nvPr/>
            </p:nvSpPr>
            <p:spPr>
              <a:xfrm>
                <a:off x="4691160" y="56206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06" name="TextBox 182"/>
              <p:cNvSpPr/>
              <p:nvPr/>
            </p:nvSpPr>
            <p:spPr>
              <a:xfrm>
                <a:off x="4933080" y="56185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707" name="Group 168"/>
            <p:cNvGrpSpPr/>
            <p:nvPr/>
          </p:nvGrpSpPr>
          <p:grpSpPr>
            <a:xfrm>
              <a:off x="5644440" y="5621040"/>
              <a:ext cx="1252800" cy="351720"/>
              <a:chOff x="5644440" y="5621040"/>
              <a:chExt cx="1252800" cy="351720"/>
            </a:xfrm>
          </p:grpSpPr>
          <p:sp>
            <p:nvSpPr>
              <p:cNvPr id="708" name="Rectangle 177"/>
              <p:cNvSpPr/>
              <p:nvPr/>
            </p:nvSpPr>
            <p:spPr>
              <a:xfrm>
                <a:off x="5644440" y="56232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09" name="Rectangle 178"/>
              <p:cNvSpPr/>
              <p:nvPr/>
            </p:nvSpPr>
            <p:spPr>
              <a:xfrm>
                <a:off x="5859720" y="56232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10" name="TextBox 179"/>
              <p:cNvSpPr/>
              <p:nvPr/>
            </p:nvSpPr>
            <p:spPr>
              <a:xfrm>
                <a:off x="6101640" y="56210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711" name="Group 169"/>
            <p:cNvGrpSpPr/>
            <p:nvPr/>
          </p:nvGrpSpPr>
          <p:grpSpPr>
            <a:xfrm>
              <a:off x="6802560" y="5624640"/>
              <a:ext cx="1252800" cy="351720"/>
              <a:chOff x="6802560" y="5624640"/>
              <a:chExt cx="1252800" cy="351720"/>
            </a:xfrm>
          </p:grpSpPr>
          <p:sp>
            <p:nvSpPr>
              <p:cNvPr id="712" name="Rectangle 174"/>
              <p:cNvSpPr/>
              <p:nvPr/>
            </p:nvSpPr>
            <p:spPr>
              <a:xfrm>
                <a:off x="6802560" y="56268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13" name="Rectangle 175"/>
              <p:cNvSpPr/>
              <p:nvPr/>
            </p:nvSpPr>
            <p:spPr>
              <a:xfrm>
                <a:off x="7017840" y="56268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14" name="TextBox 176"/>
              <p:cNvSpPr/>
              <p:nvPr/>
            </p:nvSpPr>
            <p:spPr>
              <a:xfrm>
                <a:off x="7259760" y="56246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715" name="Group 170"/>
            <p:cNvGrpSpPr/>
            <p:nvPr/>
          </p:nvGrpSpPr>
          <p:grpSpPr>
            <a:xfrm>
              <a:off x="8009640" y="5628600"/>
              <a:ext cx="1252800" cy="351720"/>
              <a:chOff x="8009640" y="5628600"/>
              <a:chExt cx="1252800" cy="351720"/>
            </a:xfrm>
          </p:grpSpPr>
          <p:sp>
            <p:nvSpPr>
              <p:cNvPr id="716" name="Rectangle 171"/>
              <p:cNvSpPr/>
              <p:nvPr/>
            </p:nvSpPr>
            <p:spPr>
              <a:xfrm>
                <a:off x="8009640" y="56307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17" name="Rectangle 172"/>
              <p:cNvSpPr/>
              <p:nvPr/>
            </p:nvSpPr>
            <p:spPr>
              <a:xfrm>
                <a:off x="8224920" y="56307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18" name="TextBox 173"/>
              <p:cNvSpPr/>
              <p:nvPr/>
            </p:nvSpPr>
            <p:spPr>
              <a:xfrm>
                <a:off x="8466840" y="56286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719" name="Group 200"/>
          <p:cNvGrpSpPr/>
          <p:nvPr/>
        </p:nvGrpSpPr>
        <p:grpSpPr>
          <a:xfrm>
            <a:off x="4456800" y="4113360"/>
            <a:ext cx="4786920" cy="362160"/>
            <a:chOff x="4456800" y="4113360"/>
            <a:chExt cx="4786920" cy="362160"/>
          </a:xfrm>
        </p:grpSpPr>
        <p:grpSp>
          <p:nvGrpSpPr>
            <p:cNvPr id="720" name="Group 201"/>
            <p:cNvGrpSpPr/>
            <p:nvPr/>
          </p:nvGrpSpPr>
          <p:grpSpPr>
            <a:xfrm>
              <a:off x="4456800" y="4113360"/>
              <a:ext cx="1252800" cy="351720"/>
              <a:chOff x="4456800" y="4113360"/>
              <a:chExt cx="1252800" cy="351720"/>
            </a:xfrm>
          </p:grpSpPr>
          <p:sp>
            <p:nvSpPr>
              <p:cNvPr id="721" name="Rectangle 214"/>
              <p:cNvSpPr/>
              <p:nvPr/>
            </p:nvSpPr>
            <p:spPr>
              <a:xfrm>
                <a:off x="4456800" y="41155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22" name="Rectangle 215"/>
              <p:cNvSpPr/>
              <p:nvPr/>
            </p:nvSpPr>
            <p:spPr>
              <a:xfrm>
                <a:off x="4672440" y="4115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3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23" name="TextBox 216"/>
              <p:cNvSpPr/>
              <p:nvPr/>
            </p:nvSpPr>
            <p:spPr>
              <a:xfrm>
                <a:off x="4914000" y="41133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724" name="Group 202"/>
            <p:cNvGrpSpPr/>
            <p:nvPr/>
          </p:nvGrpSpPr>
          <p:grpSpPr>
            <a:xfrm>
              <a:off x="5625720" y="4116240"/>
              <a:ext cx="1252800" cy="351720"/>
              <a:chOff x="5625720" y="4116240"/>
              <a:chExt cx="1252800" cy="351720"/>
            </a:xfrm>
          </p:grpSpPr>
          <p:sp>
            <p:nvSpPr>
              <p:cNvPr id="725" name="Rectangle 211"/>
              <p:cNvSpPr/>
              <p:nvPr/>
            </p:nvSpPr>
            <p:spPr>
              <a:xfrm>
                <a:off x="5625720" y="41184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26" name="Rectangle 212"/>
              <p:cNvSpPr/>
              <p:nvPr/>
            </p:nvSpPr>
            <p:spPr>
              <a:xfrm>
                <a:off x="5841000" y="41184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27" name="TextBox 213"/>
              <p:cNvSpPr/>
              <p:nvPr/>
            </p:nvSpPr>
            <p:spPr>
              <a:xfrm>
                <a:off x="6082920" y="41162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728" name="Group 203"/>
            <p:cNvGrpSpPr/>
            <p:nvPr/>
          </p:nvGrpSpPr>
          <p:grpSpPr>
            <a:xfrm>
              <a:off x="6783840" y="4119840"/>
              <a:ext cx="1252800" cy="351720"/>
              <a:chOff x="6783840" y="4119840"/>
              <a:chExt cx="1252800" cy="351720"/>
            </a:xfrm>
          </p:grpSpPr>
          <p:sp>
            <p:nvSpPr>
              <p:cNvPr id="729" name="Rectangle 208"/>
              <p:cNvSpPr/>
              <p:nvPr/>
            </p:nvSpPr>
            <p:spPr>
              <a:xfrm>
                <a:off x="6783840" y="41220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30" name="Rectangle 209"/>
              <p:cNvSpPr/>
              <p:nvPr/>
            </p:nvSpPr>
            <p:spPr>
              <a:xfrm>
                <a:off x="6999120" y="41220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31" name="TextBox 210"/>
              <p:cNvSpPr/>
              <p:nvPr/>
            </p:nvSpPr>
            <p:spPr>
              <a:xfrm>
                <a:off x="7241040" y="41198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732" name="Group 204"/>
            <p:cNvGrpSpPr/>
            <p:nvPr/>
          </p:nvGrpSpPr>
          <p:grpSpPr>
            <a:xfrm>
              <a:off x="7990920" y="4123800"/>
              <a:ext cx="1252800" cy="351720"/>
              <a:chOff x="7990920" y="4123800"/>
              <a:chExt cx="1252800" cy="351720"/>
            </a:xfrm>
          </p:grpSpPr>
          <p:sp>
            <p:nvSpPr>
              <p:cNvPr id="733" name="Rectangle 205"/>
              <p:cNvSpPr/>
              <p:nvPr/>
            </p:nvSpPr>
            <p:spPr>
              <a:xfrm>
                <a:off x="7990920" y="412596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34" name="Rectangle 206"/>
              <p:cNvSpPr/>
              <p:nvPr/>
            </p:nvSpPr>
            <p:spPr>
              <a:xfrm>
                <a:off x="8206200" y="4125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35" name="TextBox 207"/>
              <p:cNvSpPr/>
              <p:nvPr/>
            </p:nvSpPr>
            <p:spPr>
              <a:xfrm>
                <a:off x="8448120" y="412380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sp>
        <p:nvSpPr>
          <p:cNvPr id="736" name="Rectangle 217"/>
          <p:cNvSpPr/>
          <p:nvPr/>
        </p:nvSpPr>
        <p:spPr>
          <a:xfrm>
            <a:off x="2558520" y="580032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37" name="Rectangle 218"/>
          <p:cNvSpPr/>
          <p:nvPr/>
        </p:nvSpPr>
        <p:spPr>
          <a:xfrm>
            <a:off x="2133720" y="5800320"/>
            <a:ext cx="4399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38" name="Rectangle 219"/>
          <p:cNvSpPr/>
          <p:nvPr/>
        </p:nvSpPr>
        <p:spPr>
          <a:xfrm>
            <a:off x="1068120" y="5801760"/>
            <a:ext cx="108936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100=0x4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39" name="TextBox 220"/>
          <p:cNvSpPr/>
          <p:nvPr/>
        </p:nvSpPr>
        <p:spPr>
          <a:xfrm>
            <a:off x="3078720" y="57848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40" name="TextBox 221"/>
          <p:cNvSpPr/>
          <p:nvPr/>
        </p:nvSpPr>
        <p:spPr>
          <a:xfrm>
            <a:off x="3653280" y="57895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741" name="Group 222"/>
          <p:cNvGrpSpPr/>
          <p:nvPr/>
        </p:nvGrpSpPr>
        <p:grpSpPr>
          <a:xfrm>
            <a:off x="4475880" y="6002640"/>
            <a:ext cx="4786560" cy="361800"/>
            <a:chOff x="4475880" y="6002640"/>
            <a:chExt cx="4786560" cy="361800"/>
          </a:xfrm>
        </p:grpSpPr>
        <p:grpSp>
          <p:nvGrpSpPr>
            <p:cNvPr id="742" name="Group 223"/>
            <p:cNvGrpSpPr/>
            <p:nvPr/>
          </p:nvGrpSpPr>
          <p:grpSpPr>
            <a:xfrm>
              <a:off x="4475880" y="6002640"/>
              <a:ext cx="1252800" cy="351720"/>
              <a:chOff x="4475880" y="6002640"/>
              <a:chExt cx="1252800" cy="351720"/>
            </a:xfrm>
          </p:grpSpPr>
          <p:sp>
            <p:nvSpPr>
              <p:cNvPr id="743" name="Rectangle 236"/>
              <p:cNvSpPr/>
              <p:nvPr/>
            </p:nvSpPr>
            <p:spPr>
              <a:xfrm>
                <a:off x="4475880" y="600480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44" name="Rectangle 237"/>
              <p:cNvSpPr/>
              <p:nvPr/>
            </p:nvSpPr>
            <p:spPr>
              <a:xfrm>
                <a:off x="4691160" y="60048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45" name="TextBox 238"/>
              <p:cNvSpPr/>
              <p:nvPr/>
            </p:nvSpPr>
            <p:spPr>
              <a:xfrm>
                <a:off x="4933080" y="600264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746" name="Group 224"/>
            <p:cNvGrpSpPr/>
            <p:nvPr/>
          </p:nvGrpSpPr>
          <p:grpSpPr>
            <a:xfrm>
              <a:off x="5644440" y="6005160"/>
              <a:ext cx="1252800" cy="351720"/>
              <a:chOff x="5644440" y="6005160"/>
              <a:chExt cx="1252800" cy="351720"/>
            </a:xfrm>
          </p:grpSpPr>
          <p:sp>
            <p:nvSpPr>
              <p:cNvPr id="747" name="Rectangle 233"/>
              <p:cNvSpPr/>
              <p:nvPr/>
            </p:nvSpPr>
            <p:spPr>
              <a:xfrm>
                <a:off x="5644440" y="600732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48" name="Rectangle 234"/>
              <p:cNvSpPr/>
              <p:nvPr/>
            </p:nvSpPr>
            <p:spPr>
              <a:xfrm>
                <a:off x="5859720" y="60073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49" name="TextBox 235"/>
              <p:cNvSpPr/>
              <p:nvPr/>
            </p:nvSpPr>
            <p:spPr>
              <a:xfrm>
                <a:off x="6101640" y="600516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49 50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750" name="Group 225"/>
            <p:cNvGrpSpPr/>
            <p:nvPr/>
          </p:nvGrpSpPr>
          <p:grpSpPr>
            <a:xfrm>
              <a:off x="6802560" y="6009120"/>
              <a:ext cx="1252800" cy="351720"/>
              <a:chOff x="6802560" y="6009120"/>
              <a:chExt cx="1252800" cy="351720"/>
            </a:xfrm>
          </p:grpSpPr>
          <p:sp>
            <p:nvSpPr>
              <p:cNvPr id="751" name="Rectangle 230"/>
              <p:cNvSpPr/>
              <p:nvPr/>
            </p:nvSpPr>
            <p:spPr>
              <a:xfrm>
                <a:off x="6802560" y="60112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52" name="Rectangle 231"/>
              <p:cNvSpPr/>
              <p:nvPr/>
            </p:nvSpPr>
            <p:spPr>
              <a:xfrm>
                <a:off x="7017840" y="60112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53" name="TextBox 232"/>
              <p:cNvSpPr/>
              <p:nvPr/>
            </p:nvSpPr>
            <p:spPr>
              <a:xfrm>
                <a:off x="7259760" y="60091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51 52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754" name="Group 226"/>
            <p:cNvGrpSpPr/>
            <p:nvPr/>
          </p:nvGrpSpPr>
          <p:grpSpPr>
            <a:xfrm>
              <a:off x="8009640" y="6012720"/>
              <a:ext cx="1252800" cy="351720"/>
              <a:chOff x="8009640" y="6012720"/>
              <a:chExt cx="1252800" cy="351720"/>
            </a:xfrm>
          </p:grpSpPr>
          <p:sp>
            <p:nvSpPr>
              <p:cNvPr id="755" name="Rectangle 227"/>
              <p:cNvSpPr/>
              <p:nvPr/>
            </p:nvSpPr>
            <p:spPr>
              <a:xfrm>
                <a:off x="8009640" y="6014880"/>
                <a:ext cx="2545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56" name="Rectangle 228"/>
              <p:cNvSpPr/>
              <p:nvPr/>
            </p:nvSpPr>
            <p:spPr>
              <a:xfrm>
                <a:off x="8224920" y="60148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57" name="TextBox 229"/>
              <p:cNvSpPr/>
              <p:nvPr/>
            </p:nvSpPr>
            <p:spPr>
              <a:xfrm>
                <a:off x="8466840" y="6012720"/>
                <a:ext cx="795600" cy="3340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53 54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758" name="Group 301"/>
          <p:cNvGrpSpPr/>
          <p:nvPr/>
        </p:nvGrpSpPr>
        <p:grpSpPr>
          <a:xfrm>
            <a:off x="291960" y="1605960"/>
            <a:ext cx="5019480" cy="704520"/>
            <a:chOff x="291960" y="1605960"/>
            <a:chExt cx="5019480" cy="704520"/>
          </a:xfrm>
        </p:grpSpPr>
        <p:grpSp>
          <p:nvGrpSpPr>
            <p:cNvPr id="759" name="Group 273"/>
            <p:cNvGrpSpPr/>
            <p:nvPr/>
          </p:nvGrpSpPr>
          <p:grpSpPr>
            <a:xfrm>
              <a:off x="585000" y="1995480"/>
              <a:ext cx="4726440" cy="315000"/>
              <a:chOff x="585000" y="1995480"/>
              <a:chExt cx="4726440" cy="315000"/>
            </a:xfrm>
          </p:grpSpPr>
          <p:sp>
            <p:nvSpPr>
              <p:cNvPr id="760" name="Rectangle 263"/>
              <p:cNvSpPr/>
              <p:nvPr/>
            </p:nvSpPr>
            <p:spPr>
              <a:xfrm>
                <a:off x="2949840" y="19983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61" name="Rectangle 264"/>
              <p:cNvSpPr/>
              <p:nvPr/>
            </p:nvSpPr>
            <p:spPr>
              <a:xfrm>
                <a:off x="2476800" y="20012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62" name="Rectangle 265"/>
              <p:cNvSpPr/>
              <p:nvPr/>
            </p:nvSpPr>
            <p:spPr>
              <a:xfrm>
                <a:off x="3894480" y="19983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63" name="Rectangle 266"/>
              <p:cNvSpPr/>
              <p:nvPr/>
            </p:nvSpPr>
            <p:spPr>
              <a:xfrm>
                <a:off x="3421440" y="20012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64" name="Rectangle 267"/>
              <p:cNvSpPr/>
              <p:nvPr/>
            </p:nvSpPr>
            <p:spPr>
              <a:xfrm>
                <a:off x="1058040" y="20034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65" name="Rectangle 268"/>
              <p:cNvSpPr/>
              <p:nvPr/>
            </p:nvSpPr>
            <p:spPr>
              <a:xfrm>
                <a:off x="585000" y="200628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66" name="Rectangle 269"/>
              <p:cNvSpPr/>
              <p:nvPr/>
            </p:nvSpPr>
            <p:spPr>
              <a:xfrm>
                <a:off x="2003040" y="20034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67" name="Rectangle 270"/>
              <p:cNvSpPr/>
              <p:nvPr/>
            </p:nvSpPr>
            <p:spPr>
              <a:xfrm>
                <a:off x="1530000" y="200628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68" name="Rectangle 271"/>
              <p:cNvSpPr/>
              <p:nvPr/>
            </p:nvSpPr>
            <p:spPr>
              <a:xfrm>
                <a:off x="4839120" y="199548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69" name="Rectangle 272"/>
              <p:cNvSpPr/>
              <p:nvPr/>
            </p:nvSpPr>
            <p:spPr>
              <a:xfrm>
                <a:off x="4366080" y="19983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770" name="TextBox 275"/>
            <p:cNvSpPr/>
            <p:nvPr/>
          </p:nvSpPr>
          <p:spPr>
            <a:xfrm>
              <a:off x="29196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1" name="TextBox 276"/>
            <p:cNvSpPr/>
            <p:nvPr/>
          </p:nvSpPr>
          <p:spPr>
            <a:xfrm>
              <a:off x="76392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2" name="TextBox 277"/>
            <p:cNvSpPr/>
            <p:nvPr/>
          </p:nvSpPr>
          <p:spPr>
            <a:xfrm>
              <a:off x="12330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3" name="TextBox 278"/>
            <p:cNvSpPr/>
            <p:nvPr/>
          </p:nvSpPr>
          <p:spPr>
            <a:xfrm>
              <a:off x="17046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4" name="TextBox 279"/>
            <p:cNvSpPr/>
            <p:nvPr/>
          </p:nvSpPr>
          <p:spPr>
            <a:xfrm>
              <a:off x="219636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5" name="TextBox 280"/>
            <p:cNvSpPr/>
            <p:nvPr/>
          </p:nvSpPr>
          <p:spPr>
            <a:xfrm>
              <a:off x="266796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6" name="TextBox 281"/>
            <p:cNvSpPr/>
            <p:nvPr/>
          </p:nvSpPr>
          <p:spPr>
            <a:xfrm>
              <a:off x="31374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7" name="TextBox 282"/>
            <p:cNvSpPr/>
            <p:nvPr/>
          </p:nvSpPr>
          <p:spPr>
            <a:xfrm>
              <a:off x="360900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8" name="TextBox 283"/>
            <p:cNvSpPr/>
            <p:nvPr/>
          </p:nvSpPr>
          <p:spPr>
            <a:xfrm>
              <a:off x="407808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9" name="TextBox 284"/>
            <p:cNvSpPr/>
            <p:nvPr/>
          </p:nvSpPr>
          <p:spPr>
            <a:xfrm>
              <a:off x="4549680" y="160596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780" name="Straight Arrow Connector 286"/>
            <p:cNvCxnSpPr/>
            <p:nvPr/>
          </p:nvCxnSpPr>
          <p:spPr>
            <a:xfrm>
              <a:off x="58500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781" name="Straight Arrow Connector 291"/>
            <p:cNvCxnSpPr/>
            <p:nvPr/>
          </p:nvCxnSpPr>
          <p:spPr>
            <a:xfrm>
              <a:off x="105804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782" name="Straight Arrow Connector 292"/>
            <p:cNvCxnSpPr/>
            <p:nvPr/>
          </p:nvCxnSpPr>
          <p:spPr>
            <a:xfrm>
              <a:off x="1529640" y="185076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783" name="Straight Arrow Connector 293"/>
            <p:cNvCxnSpPr/>
            <p:nvPr/>
          </p:nvCxnSpPr>
          <p:spPr>
            <a:xfrm>
              <a:off x="2002680" y="185076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784" name="Straight Arrow Connector 294"/>
            <p:cNvCxnSpPr/>
            <p:nvPr/>
          </p:nvCxnSpPr>
          <p:spPr>
            <a:xfrm>
              <a:off x="2475720" y="185076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785" name="Straight Arrow Connector 295"/>
            <p:cNvCxnSpPr/>
            <p:nvPr/>
          </p:nvCxnSpPr>
          <p:spPr>
            <a:xfrm>
              <a:off x="2940480" y="184752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786" name="Straight Arrow Connector 296"/>
            <p:cNvCxnSpPr/>
            <p:nvPr/>
          </p:nvCxnSpPr>
          <p:spPr>
            <a:xfrm>
              <a:off x="342144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787" name="Straight Arrow Connector 297"/>
            <p:cNvCxnSpPr/>
            <p:nvPr/>
          </p:nvCxnSpPr>
          <p:spPr>
            <a:xfrm>
              <a:off x="3893040" y="184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788" name="Straight Arrow Connector 298"/>
            <p:cNvCxnSpPr/>
            <p:nvPr/>
          </p:nvCxnSpPr>
          <p:spPr>
            <a:xfrm>
              <a:off x="4366080" y="183744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789" name="Straight Arrow Connector 299"/>
            <p:cNvCxnSpPr/>
            <p:nvPr/>
          </p:nvCxnSpPr>
          <p:spPr>
            <a:xfrm>
              <a:off x="4835520" y="183024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sp>
        <p:nvSpPr>
          <p:cNvPr id="790" name="TextBox 300"/>
          <p:cNvSpPr/>
          <p:nvPr/>
        </p:nvSpPr>
        <p:spPr>
          <a:xfrm>
            <a:off x="2333880" y="1223280"/>
            <a:ext cx="12132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791" name="Picture 303" descr="A purple boxes with text&#10;&#10;Description automatically generated with medium confidence"/>
          <p:cNvPicPr/>
          <p:nvPr/>
        </p:nvPicPr>
        <p:blipFill>
          <a:blip r:embed="rId1"/>
          <a:stretch/>
        </p:blipFill>
        <p:spPr>
          <a:xfrm>
            <a:off x="6619680" y="1505160"/>
            <a:ext cx="1905840" cy="1221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5" dur="indefinite" restart="never" nodeType="tmRoot">
          <p:childTnLst>
            <p:seq>
              <p:cTn id="276" dur="indefinite" nodeType="mainSeq">
                <p:childTnLst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2" name="Table 60"/>
          <p:cNvGraphicFramePr/>
          <p:nvPr/>
        </p:nvGraphicFramePr>
        <p:xfrm>
          <a:off x="0" y="5813640"/>
          <a:ext cx="4268880" cy="741600"/>
        </p:xfrm>
        <a:graphic>
          <a:graphicData uri="http://schemas.openxmlformats.org/drawingml/2006/table">
            <a:tbl>
              <a:tblPr/>
              <a:tblGrid>
                <a:gridCol w="1118880"/>
                <a:gridCol w="938160"/>
                <a:gridCol w="533160"/>
                <a:gridCol w="533160"/>
                <a:gridCol w="609480"/>
                <a:gridCol w="5364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0x70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9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2-way Set Associative Cache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4" name="TextBox 15"/>
          <p:cNvSpPr/>
          <p:nvPr/>
        </p:nvSpPr>
        <p:spPr>
          <a:xfrm>
            <a:off x="6887520" y="1254600"/>
            <a:ext cx="850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795" name="Table 24"/>
          <p:cNvGraphicFramePr/>
          <p:nvPr/>
        </p:nvGraphicFramePr>
        <p:xfrm>
          <a:off x="0" y="3212640"/>
          <a:ext cx="4277160" cy="2966400"/>
        </p:xfrm>
        <a:graphic>
          <a:graphicData uri="http://schemas.openxmlformats.org/drawingml/2006/table">
            <a:tbl>
              <a:tblPr/>
              <a:tblGrid>
                <a:gridCol w="1118160"/>
                <a:gridCol w="938880"/>
                <a:gridCol w="533160"/>
                <a:gridCol w="533160"/>
                <a:gridCol w="609480"/>
                <a:gridCol w="54468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96" name="Rectangle 6"/>
          <p:cNvSpPr/>
          <p:nvPr/>
        </p:nvSpPr>
        <p:spPr>
          <a:xfrm>
            <a:off x="2586600" y="358200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7" name="Rectangle 7"/>
          <p:cNvSpPr/>
          <p:nvPr/>
        </p:nvSpPr>
        <p:spPr>
          <a:xfrm>
            <a:off x="2161800" y="358200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8" name="Rectangle 8"/>
          <p:cNvSpPr/>
          <p:nvPr/>
        </p:nvSpPr>
        <p:spPr>
          <a:xfrm>
            <a:off x="1049040" y="359640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9" name="TextBox 10"/>
          <p:cNvSpPr/>
          <p:nvPr/>
        </p:nvSpPr>
        <p:spPr>
          <a:xfrm>
            <a:off x="3106800" y="35665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800" name="Table 44"/>
          <p:cNvGraphicFramePr/>
          <p:nvPr/>
        </p:nvGraphicFramePr>
        <p:xfrm>
          <a:off x="4506120" y="3051720"/>
          <a:ext cx="4635720" cy="3337200"/>
        </p:xfrm>
        <a:graphic>
          <a:graphicData uri="http://schemas.openxmlformats.org/drawingml/2006/table">
            <a:tbl>
              <a:tblPr/>
              <a:tblGrid>
                <a:gridCol w="217440"/>
                <a:gridCol w="236520"/>
                <a:gridCol w="715320"/>
                <a:gridCol w="217440"/>
                <a:gridCol w="228960"/>
                <a:gridCol w="702360"/>
                <a:gridCol w="217440"/>
                <a:gridCol w="241920"/>
                <a:gridCol w="734760"/>
                <a:gridCol w="217440"/>
                <a:gridCol w="211680"/>
                <a:gridCol w="69480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1" name="Table 46"/>
          <p:cNvGraphicFramePr/>
          <p:nvPr/>
        </p:nvGraphicFramePr>
        <p:xfrm>
          <a:off x="4506120" y="2680560"/>
          <a:ext cx="4637160" cy="370800"/>
        </p:xfrm>
        <a:graphic>
          <a:graphicData uri="http://schemas.openxmlformats.org/drawingml/2006/table">
            <a:tbl>
              <a:tblPr/>
              <a:tblGrid>
                <a:gridCol w="2318760"/>
                <a:gridCol w="23187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Set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Set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802" name="Group 47"/>
          <p:cNvGrpSpPr/>
          <p:nvPr/>
        </p:nvGrpSpPr>
        <p:grpSpPr>
          <a:xfrm>
            <a:off x="5257800" y="1631880"/>
            <a:ext cx="3790080" cy="335520"/>
            <a:chOff x="5257800" y="1631880"/>
            <a:chExt cx="3790080" cy="335520"/>
          </a:xfrm>
        </p:grpSpPr>
        <p:sp>
          <p:nvSpPr>
            <p:cNvPr id="803" name="Rectangle 48"/>
            <p:cNvSpPr/>
            <p:nvPr/>
          </p:nvSpPr>
          <p:spPr>
            <a:xfrm>
              <a:off x="5257800" y="1631880"/>
              <a:ext cx="3790080" cy="2948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917dd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pic>
          <p:nvPicPr>
            <p:cNvPr id="804" name="Picture 49" descr=""/>
            <p:cNvPicPr/>
            <p:nvPr/>
          </p:nvPicPr>
          <p:blipFill>
            <a:blip r:embed="rId1"/>
            <a:srcRect l="19113" t="13607" r="1512" b="68533"/>
            <a:stretch/>
          </p:blipFill>
          <p:spPr>
            <a:xfrm>
              <a:off x="5854320" y="1667520"/>
              <a:ext cx="1550880" cy="208080"/>
            </a:xfrm>
            <a:prstGeom prst="rect">
              <a:avLst/>
            </a:prstGeom>
            <a:noFill/>
            <a:ln w="0">
              <a:noFill/>
            </a:ln>
          </p:spPr>
        </p:pic>
        <p:pic>
          <p:nvPicPr>
            <p:cNvPr id="805" name="Picture 50" descr=""/>
            <p:cNvPicPr/>
            <p:nvPr/>
          </p:nvPicPr>
          <p:blipFill>
            <a:blip r:embed="rId2"/>
            <a:srcRect l="19113" t="13607" r="1512" b="68533"/>
            <a:stretch/>
          </p:blipFill>
          <p:spPr>
            <a:xfrm>
              <a:off x="7463520" y="1668960"/>
              <a:ext cx="1550880" cy="208080"/>
            </a:xfrm>
            <a:prstGeom prst="rect">
              <a:avLst/>
            </a:prstGeom>
            <a:noFill/>
            <a:ln w="0">
              <a:noFill/>
            </a:ln>
          </p:spPr>
        </p:pic>
        <p:sp>
          <p:nvSpPr>
            <p:cNvPr id="806" name="TextBox 51"/>
            <p:cNvSpPr/>
            <p:nvPr/>
          </p:nvSpPr>
          <p:spPr>
            <a:xfrm>
              <a:off x="5257800" y="1633320"/>
              <a:ext cx="653760" cy="334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Set 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07" name="Group 52"/>
          <p:cNvGrpSpPr/>
          <p:nvPr/>
        </p:nvGrpSpPr>
        <p:grpSpPr>
          <a:xfrm>
            <a:off x="5257800" y="2090160"/>
            <a:ext cx="3790080" cy="335520"/>
            <a:chOff x="5257800" y="2090160"/>
            <a:chExt cx="3790080" cy="335520"/>
          </a:xfrm>
        </p:grpSpPr>
        <p:sp>
          <p:nvSpPr>
            <p:cNvPr id="808" name="Rectangle 53"/>
            <p:cNvSpPr/>
            <p:nvPr/>
          </p:nvSpPr>
          <p:spPr>
            <a:xfrm>
              <a:off x="5257800" y="2090160"/>
              <a:ext cx="3790080" cy="2948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917dd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pic>
          <p:nvPicPr>
            <p:cNvPr id="809" name="Picture 54" descr=""/>
            <p:cNvPicPr/>
            <p:nvPr/>
          </p:nvPicPr>
          <p:blipFill>
            <a:blip r:embed="rId3"/>
            <a:srcRect l="19113" t="13607" r="1512" b="68533"/>
            <a:stretch/>
          </p:blipFill>
          <p:spPr>
            <a:xfrm>
              <a:off x="5854320" y="2125800"/>
              <a:ext cx="1550880" cy="208080"/>
            </a:xfrm>
            <a:prstGeom prst="rect">
              <a:avLst/>
            </a:prstGeom>
            <a:noFill/>
            <a:ln w="0">
              <a:noFill/>
            </a:ln>
          </p:spPr>
        </p:pic>
        <p:pic>
          <p:nvPicPr>
            <p:cNvPr id="810" name="Picture 55" descr=""/>
            <p:cNvPicPr/>
            <p:nvPr/>
          </p:nvPicPr>
          <p:blipFill>
            <a:blip r:embed="rId4"/>
            <a:srcRect l="19113" t="13607" r="1512" b="68533"/>
            <a:stretch/>
          </p:blipFill>
          <p:spPr>
            <a:xfrm>
              <a:off x="7463520" y="2127240"/>
              <a:ext cx="1550880" cy="208080"/>
            </a:xfrm>
            <a:prstGeom prst="rect">
              <a:avLst/>
            </a:prstGeom>
            <a:noFill/>
            <a:ln w="0">
              <a:noFill/>
            </a:ln>
          </p:spPr>
        </p:pic>
        <p:sp>
          <p:nvSpPr>
            <p:cNvPr id="811" name="TextBox 56"/>
            <p:cNvSpPr/>
            <p:nvPr/>
          </p:nvSpPr>
          <p:spPr>
            <a:xfrm>
              <a:off x="5257800" y="2091600"/>
              <a:ext cx="653760" cy="334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Set 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812" name="Rectangle 2"/>
          <p:cNvSpPr/>
          <p:nvPr/>
        </p:nvSpPr>
        <p:spPr>
          <a:xfrm>
            <a:off x="2564280" y="395892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13" name="Rectangle 3"/>
          <p:cNvSpPr/>
          <p:nvPr/>
        </p:nvSpPr>
        <p:spPr>
          <a:xfrm>
            <a:off x="2139480" y="395892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14" name="Rectangle 11"/>
          <p:cNvSpPr/>
          <p:nvPr/>
        </p:nvSpPr>
        <p:spPr>
          <a:xfrm>
            <a:off x="1049760" y="396036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15" name="TextBox 12"/>
          <p:cNvSpPr/>
          <p:nvPr/>
        </p:nvSpPr>
        <p:spPr>
          <a:xfrm>
            <a:off x="3084480" y="39434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16" name="Rectangle 14"/>
          <p:cNvSpPr/>
          <p:nvPr/>
        </p:nvSpPr>
        <p:spPr>
          <a:xfrm>
            <a:off x="2545920" y="432000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17" name="Rectangle 17"/>
          <p:cNvSpPr/>
          <p:nvPr/>
        </p:nvSpPr>
        <p:spPr>
          <a:xfrm>
            <a:off x="2121120" y="432000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18" name="Rectangle 19"/>
          <p:cNvSpPr/>
          <p:nvPr/>
        </p:nvSpPr>
        <p:spPr>
          <a:xfrm>
            <a:off x="1031400" y="432180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1000=0x8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19" name="TextBox 20"/>
          <p:cNvSpPr/>
          <p:nvPr/>
        </p:nvSpPr>
        <p:spPr>
          <a:xfrm>
            <a:off x="3066120" y="43048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0" name="Rectangle 27"/>
          <p:cNvSpPr/>
          <p:nvPr/>
        </p:nvSpPr>
        <p:spPr>
          <a:xfrm>
            <a:off x="2549880" y="469836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1" name="Rectangle 28"/>
          <p:cNvSpPr/>
          <p:nvPr/>
        </p:nvSpPr>
        <p:spPr>
          <a:xfrm>
            <a:off x="2125080" y="469836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2" name="Rectangle 29"/>
          <p:cNvSpPr/>
          <p:nvPr/>
        </p:nvSpPr>
        <p:spPr>
          <a:xfrm>
            <a:off x="1035360" y="469980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3" name="TextBox 30"/>
          <p:cNvSpPr/>
          <p:nvPr/>
        </p:nvSpPr>
        <p:spPr>
          <a:xfrm>
            <a:off x="3070080" y="46828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4" name="Rectangle 31"/>
          <p:cNvSpPr/>
          <p:nvPr/>
        </p:nvSpPr>
        <p:spPr>
          <a:xfrm>
            <a:off x="2564280" y="506232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5" name="Rectangle 38"/>
          <p:cNvSpPr/>
          <p:nvPr/>
        </p:nvSpPr>
        <p:spPr>
          <a:xfrm>
            <a:off x="2139480" y="506232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6" name="Rectangle 39"/>
          <p:cNvSpPr/>
          <p:nvPr/>
        </p:nvSpPr>
        <p:spPr>
          <a:xfrm>
            <a:off x="1049760" y="506376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7" name="TextBox 40"/>
          <p:cNvSpPr/>
          <p:nvPr/>
        </p:nvSpPr>
        <p:spPr>
          <a:xfrm>
            <a:off x="3084480" y="50468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8" name="Rectangle 41"/>
          <p:cNvSpPr/>
          <p:nvPr/>
        </p:nvSpPr>
        <p:spPr>
          <a:xfrm>
            <a:off x="2564280" y="54518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9" name="Rectangle 42"/>
          <p:cNvSpPr/>
          <p:nvPr/>
        </p:nvSpPr>
        <p:spPr>
          <a:xfrm>
            <a:off x="2139480" y="545184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0" name="Rectangle 43"/>
          <p:cNvSpPr/>
          <p:nvPr/>
        </p:nvSpPr>
        <p:spPr>
          <a:xfrm>
            <a:off x="1049760" y="545364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1" name="TextBox 62"/>
          <p:cNvSpPr/>
          <p:nvPr/>
        </p:nvSpPr>
        <p:spPr>
          <a:xfrm>
            <a:off x="3084480" y="54367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2" name="Rectangle 63"/>
          <p:cNvSpPr/>
          <p:nvPr/>
        </p:nvSpPr>
        <p:spPr>
          <a:xfrm>
            <a:off x="2586600" y="57758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3" name="Rectangle 64"/>
          <p:cNvSpPr/>
          <p:nvPr/>
        </p:nvSpPr>
        <p:spPr>
          <a:xfrm>
            <a:off x="2161800" y="577584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4" name="Rectangle 65"/>
          <p:cNvSpPr/>
          <p:nvPr/>
        </p:nvSpPr>
        <p:spPr>
          <a:xfrm>
            <a:off x="1049760" y="577728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1000=0x8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5" name="TextBox 66"/>
          <p:cNvSpPr/>
          <p:nvPr/>
        </p:nvSpPr>
        <p:spPr>
          <a:xfrm>
            <a:off x="3106800" y="57603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6" name="Rectangle 69"/>
          <p:cNvSpPr/>
          <p:nvPr/>
        </p:nvSpPr>
        <p:spPr>
          <a:xfrm>
            <a:off x="2589480" y="62042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7" name="Rectangle 70"/>
          <p:cNvSpPr/>
          <p:nvPr/>
        </p:nvSpPr>
        <p:spPr>
          <a:xfrm>
            <a:off x="2174400" y="619020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8" name="Rectangle 71"/>
          <p:cNvSpPr/>
          <p:nvPr/>
        </p:nvSpPr>
        <p:spPr>
          <a:xfrm>
            <a:off x="1032480" y="618300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0111=0x7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9" name="TextBox 72"/>
          <p:cNvSpPr/>
          <p:nvPr/>
        </p:nvSpPr>
        <p:spPr>
          <a:xfrm>
            <a:off x="3128760" y="620460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0" name="Rectangle 61"/>
          <p:cNvSpPr/>
          <p:nvPr/>
        </p:nvSpPr>
        <p:spPr>
          <a:xfrm>
            <a:off x="-12960" y="6176160"/>
            <a:ext cx="4314600" cy="48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grpSp>
        <p:nvGrpSpPr>
          <p:cNvPr id="841" name="Group 74"/>
          <p:cNvGrpSpPr/>
          <p:nvPr/>
        </p:nvGrpSpPr>
        <p:grpSpPr>
          <a:xfrm>
            <a:off x="-72720" y="1701720"/>
            <a:ext cx="5019120" cy="704520"/>
            <a:chOff x="-72720" y="1701720"/>
            <a:chExt cx="5019120" cy="704520"/>
          </a:xfrm>
        </p:grpSpPr>
        <p:grpSp>
          <p:nvGrpSpPr>
            <p:cNvPr id="842" name="Group 75"/>
            <p:cNvGrpSpPr/>
            <p:nvPr/>
          </p:nvGrpSpPr>
          <p:grpSpPr>
            <a:xfrm>
              <a:off x="219960" y="2091240"/>
              <a:ext cx="4726440" cy="315000"/>
              <a:chOff x="219960" y="2091240"/>
              <a:chExt cx="4726440" cy="315000"/>
            </a:xfrm>
          </p:grpSpPr>
          <p:sp>
            <p:nvSpPr>
              <p:cNvPr id="843" name="Rectangle 96"/>
              <p:cNvSpPr/>
              <p:nvPr/>
            </p:nvSpPr>
            <p:spPr>
              <a:xfrm>
                <a:off x="2584800" y="209412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44" name="Rectangle 97"/>
              <p:cNvSpPr/>
              <p:nvPr/>
            </p:nvSpPr>
            <p:spPr>
              <a:xfrm>
                <a:off x="2111760" y="20970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45" name="Rectangle 98"/>
              <p:cNvSpPr/>
              <p:nvPr/>
            </p:nvSpPr>
            <p:spPr>
              <a:xfrm>
                <a:off x="3529440" y="209412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46" name="Rectangle 99"/>
              <p:cNvSpPr/>
              <p:nvPr/>
            </p:nvSpPr>
            <p:spPr>
              <a:xfrm>
                <a:off x="3056400" y="20970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47" name="Rectangle 100"/>
              <p:cNvSpPr/>
              <p:nvPr/>
            </p:nvSpPr>
            <p:spPr>
              <a:xfrm>
                <a:off x="693000" y="20991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48" name="Rectangle 101"/>
              <p:cNvSpPr/>
              <p:nvPr/>
            </p:nvSpPr>
            <p:spPr>
              <a:xfrm>
                <a:off x="219960" y="21020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49" name="Rectangle 102"/>
              <p:cNvSpPr/>
              <p:nvPr/>
            </p:nvSpPr>
            <p:spPr>
              <a:xfrm>
                <a:off x="1638000" y="20991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50" name="Rectangle 103"/>
              <p:cNvSpPr/>
              <p:nvPr/>
            </p:nvSpPr>
            <p:spPr>
              <a:xfrm>
                <a:off x="1164960" y="21020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51" name="Rectangle 104"/>
              <p:cNvSpPr/>
              <p:nvPr/>
            </p:nvSpPr>
            <p:spPr>
              <a:xfrm>
                <a:off x="4474080" y="20912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52" name="Rectangle 105"/>
              <p:cNvSpPr/>
              <p:nvPr/>
            </p:nvSpPr>
            <p:spPr>
              <a:xfrm>
                <a:off x="4001040" y="209412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853" name="TextBox 76"/>
            <p:cNvSpPr/>
            <p:nvPr/>
          </p:nvSpPr>
          <p:spPr>
            <a:xfrm>
              <a:off x="-7272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54" name="TextBox 77"/>
            <p:cNvSpPr/>
            <p:nvPr/>
          </p:nvSpPr>
          <p:spPr>
            <a:xfrm>
              <a:off x="39888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55" name="TextBox 78"/>
            <p:cNvSpPr/>
            <p:nvPr/>
          </p:nvSpPr>
          <p:spPr>
            <a:xfrm>
              <a:off x="86796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56" name="TextBox 79"/>
            <p:cNvSpPr/>
            <p:nvPr/>
          </p:nvSpPr>
          <p:spPr>
            <a:xfrm>
              <a:off x="133956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57" name="TextBox 80"/>
            <p:cNvSpPr/>
            <p:nvPr/>
          </p:nvSpPr>
          <p:spPr>
            <a:xfrm>
              <a:off x="183132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58" name="TextBox 81"/>
            <p:cNvSpPr/>
            <p:nvPr/>
          </p:nvSpPr>
          <p:spPr>
            <a:xfrm>
              <a:off x="230292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59" name="TextBox 82"/>
            <p:cNvSpPr/>
            <p:nvPr/>
          </p:nvSpPr>
          <p:spPr>
            <a:xfrm>
              <a:off x="277236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60" name="TextBox 83"/>
            <p:cNvSpPr/>
            <p:nvPr/>
          </p:nvSpPr>
          <p:spPr>
            <a:xfrm>
              <a:off x="324396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61" name="TextBox 84"/>
            <p:cNvSpPr/>
            <p:nvPr/>
          </p:nvSpPr>
          <p:spPr>
            <a:xfrm>
              <a:off x="371304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62" name="TextBox 85"/>
            <p:cNvSpPr/>
            <p:nvPr/>
          </p:nvSpPr>
          <p:spPr>
            <a:xfrm>
              <a:off x="418464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863" name="Straight Arrow Connector 86"/>
            <p:cNvCxnSpPr/>
            <p:nvPr/>
          </p:nvCxnSpPr>
          <p:spPr>
            <a:xfrm>
              <a:off x="219960" y="19386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864" name="Straight Arrow Connector 87"/>
            <p:cNvCxnSpPr/>
            <p:nvPr/>
          </p:nvCxnSpPr>
          <p:spPr>
            <a:xfrm>
              <a:off x="693000" y="19386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865" name="Straight Arrow Connector 88"/>
            <p:cNvCxnSpPr/>
            <p:nvPr/>
          </p:nvCxnSpPr>
          <p:spPr>
            <a:xfrm>
              <a:off x="1164600" y="194616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866" name="Straight Arrow Connector 89"/>
            <p:cNvCxnSpPr/>
            <p:nvPr/>
          </p:nvCxnSpPr>
          <p:spPr>
            <a:xfrm>
              <a:off x="1637640" y="194616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867" name="Straight Arrow Connector 90"/>
            <p:cNvCxnSpPr/>
            <p:nvPr/>
          </p:nvCxnSpPr>
          <p:spPr>
            <a:xfrm>
              <a:off x="2110680" y="194616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868" name="Straight Arrow Connector 91"/>
            <p:cNvCxnSpPr/>
            <p:nvPr/>
          </p:nvCxnSpPr>
          <p:spPr>
            <a:xfrm>
              <a:off x="2575440" y="194328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869" name="Straight Arrow Connector 92"/>
            <p:cNvCxnSpPr/>
            <p:nvPr/>
          </p:nvCxnSpPr>
          <p:spPr>
            <a:xfrm>
              <a:off x="3056400" y="19386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870" name="Straight Arrow Connector 93"/>
            <p:cNvCxnSpPr/>
            <p:nvPr/>
          </p:nvCxnSpPr>
          <p:spPr>
            <a:xfrm>
              <a:off x="3528000" y="19386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871" name="Straight Arrow Connector 94"/>
            <p:cNvCxnSpPr/>
            <p:nvPr/>
          </p:nvCxnSpPr>
          <p:spPr>
            <a:xfrm>
              <a:off x="4001040" y="193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872" name="Straight Arrow Connector 95"/>
            <p:cNvCxnSpPr/>
            <p:nvPr/>
          </p:nvCxnSpPr>
          <p:spPr>
            <a:xfrm>
              <a:off x="4470480" y="19256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sp>
        <p:nvSpPr>
          <p:cNvPr id="873" name="TextBox 106"/>
          <p:cNvSpPr/>
          <p:nvPr/>
        </p:nvSpPr>
        <p:spPr>
          <a:xfrm>
            <a:off x="1960200" y="1295640"/>
            <a:ext cx="12132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874" name="Group 123"/>
          <p:cNvGrpSpPr/>
          <p:nvPr/>
        </p:nvGrpSpPr>
        <p:grpSpPr>
          <a:xfrm>
            <a:off x="4467960" y="3798000"/>
            <a:ext cx="4701960" cy="391680"/>
            <a:chOff x="4467960" y="3798000"/>
            <a:chExt cx="4701960" cy="391680"/>
          </a:xfrm>
        </p:grpSpPr>
        <p:grpSp>
          <p:nvGrpSpPr>
            <p:cNvPr id="875" name="Group 110"/>
            <p:cNvGrpSpPr/>
            <p:nvPr/>
          </p:nvGrpSpPr>
          <p:grpSpPr>
            <a:xfrm>
              <a:off x="4467960" y="3798000"/>
              <a:ext cx="1177560" cy="355680"/>
              <a:chOff x="4467960" y="3798000"/>
              <a:chExt cx="1177560" cy="355680"/>
            </a:xfrm>
          </p:grpSpPr>
          <p:sp>
            <p:nvSpPr>
              <p:cNvPr id="876" name="Rectangle 57"/>
              <p:cNvSpPr/>
              <p:nvPr/>
            </p:nvSpPr>
            <p:spPr>
              <a:xfrm>
                <a:off x="4679640" y="3804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77" name="Rectangle 58"/>
              <p:cNvSpPr/>
              <p:nvPr/>
            </p:nvSpPr>
            <p:spPr>
              <a:xfrm>
                <a:off x="4467960" y="3804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78" name="Rectangle 59"/>
              <p:cNvSpPr/>
              <p:nvPr/>
            </p:nvSpPr>
            <p:spPr>
              <a:xfrm>
                <a:off x="4923720" y="379800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879" name="Group 111"/>
            <p:cNvGrpSpPr/>
            <p:nvPr/>
          </p:nvGrpSpPr>
          <p:grpSpPr>
            <a:xfrm>
              <a:off x="5639040" y="3812760"/>
              <a:ext cx="1177560" cy="355320"/>
              <a:chOff x="5639040" y="3812760"/>
              <a:chExt cx="1177560" cy="355320"/>
            </a:xfrm>
          </p:grpSpPr>
          <p:sp>
            <p:nvSpPr>
              <p:cNvPr id="880" name="Rectangle 112"/>
              <p:cNvSpPr/>
              <p:nvPr/>
            </p:nvSpPr>
            <p:spPr>
              <a:xfrm>
                <a:off x="5850360" y="3818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81" name="Rectangle 113"/>
              <p:cNvSpPr/>
              <p:nvPr/>
            </p:nvSpPr>
            <p:spPr>
              <a:xfrm>
                <a:off x="5639040" y="3818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82" name="Rectangle 114"/>
              <p:cNvSpPr/>
              <p:nvPr/>
            </p:nvSpPr>
            <p:spPr>
              <a:xfrm>
                <a:off x="6094800" y="38127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883" name="Group 115"/>
            <p:cNvGrpSpPr/>
            <p:nvPr/>
          </p:nvGrpSpPr>
          <p:grpSpPr>
            <a:xfrm>
              <a:off x="6781680" y="3813480"/>
              <a:ext cx="1207440" cy="372960"/>
              <a:chOff x="6781680" y="3813480"/>
              <a:chExt cx="1207440" cy="372960"/>
            </a:xfrm>
          </p:grpSpPr>
          <p:sp>
            <p:nvSpPr>
              <p:cNvPr id="884" name="Rectangle 116"/>
              <p:cNvSpPr/>
              <p:nvPr/>
            </p:nvSpPr>
            <p:spPr>
              <a:xfrm>
                <a:off x="7022880" y="3819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85" name="Rectangle 117"/>
              <p:cNvSpPr/>
              <p:nvPr/>
            </p:nvSpPr>
            <p:spPr>
              <a:xfrm>
                <a:off x="6781680" y="38368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86" name="Rectangle 118"/>
              <p:cNvSpPr/>
              <p:nvPr/>
            </p:nvSpPr>
            <p:spPr>
              <a:xfrm>
                <a:off x="7267320" y="38134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887" name="Group 119"/>
            <p:cNvGrpSpPr/>
            <p:nvPr/>
          </p:nvGrpSpPr>
          <p:grpSpPr>
            <a:xfrm>
              <a:off x="7962840" y="3816720"/>
              <a:ext cx="1207080" cy="372960"/>
              <a:chOff x="7962840" y="3816720"/>
              <a:chExt cx="1207080" cy="372960"/>
            </a:xfrm>
          </p:grpSpPr>
          <p:sp>
            <p:nvSpPr>
              <p:cNvPr id="888" name="Rectangle 120"/>
              <p:cNvSpPr/>
              <p:nvPr/>
            </p:nvSpPr>
            <p:spPr>
              <a:xfrm>
                <a:off x="8204040" y="3822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89" name="Rectangle 121"/>
              <p:cNvSpPr/>
              <p:nvPr/>
            </p:nvSpPr>
            <p:spPr>
              <a:xfrm>
                <a:off x="7962840" y="3840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90" name="Rectangle 122"/>
              <p:cNvSpPr/>
              <p:nvPr/>
            </p:nvSpPr>
            <p:spPr>
              <a:xfrm>
                <a:off x="8448120" y="38167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891" name="Group 124"/>
          <p:cNvGrpSpPr/>
          <p:nvPr/>
        </p:nvGrpSpPr>
        <p:grpSpPr>
          <a:xfrm>
            <a:off x="4458240" y="4158720"/>
            <a:ext cx="4701960" cy="391680"/>
            <a:chOff x="4458240" y="4158720"/>
            <a:chExt cx="4701960" cy="391680"/>
          </a:xfrm>
        </p:grpSpPr>
        <p:grpSp>
          <p:nvGrpSpPr>
            <p:cNvPr id="892" name="Group 125"/>
            <p:cNvGrpSpPr/>
            <p:nvPr/>
          </p:nvGrpSpPr>
          <p:grpSpPr>
            <a:xfrm>
              <a:off x="4458240" y="4158720"/>
              <a:ext cx="1177560" cy="355680"/>
              <a:chOff x="4458240" y="4158720"/>
              <a:chExt cx="1177560" cy="355680"/>
            </a:xfrm>
          </p:grpSpPr>
          <p:sp>
            <p:nvSpPr>
              <p:cNvPr id="893" name="Rectangle 138"/>
              <p:cNvSpPr/>
              <p:nvPr/>
            </p:nvSpPr>
            <p:spPr>
              <a:xfrm>
                <a:off x="4669560" y="4164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94" name="Rectangle 139"/>
              <p:cNvSpPr/>
              <p:nvPr/>
            </p:nvSpPr>
            <p:spPr>
              <a:xfrm>
                <a:off x="4458240" y="4164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95" name="Rectangle 140"/>
              <p:cNvSpPr/>
              <p:nvPr/>
            </p:nvSpPr>
            <p:spPr>
              <a:xfrm>
                <a:off x="4914000" y="41587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896" name="Group 126"/>
            <p:cNvGrpSpPr/>
            <p:nvPr/>
          </p:nvGrpSpPr>
          <p:grpSpPr>
            <a:xfrm>
              <a:off x="5628960" y="4173480"/>
              <a:ext cx="1177560" cy="355680"/>
              <a:chOff x="5628960" y="4173480"/>
              <a:chExt cx="1177560" cy="355680"/>
            </a:xfrm>
          </p:grpSpPr>
          <p:sp>
            <p:nvSpPr>
              <p:cNvPr id="897" name="Rectangle 135"/>
              <p:cNvSpPr/>
              <p:nvPr/>
            </p:nvSpPr>
            <p:spPr>
              <a:xfrm>
                <a:off x="5840640" y="4179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98" name="Rectangle 136"/>
              <p:cNvSpPr/>
              <p:nvPr/>
            </p:nvSpPr>
            <p:spPr>
              <a:xfrm>
                <a:off x="5628960" y="4179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99" name="Rectangle 137"/>
              <p:cNvSpPr/>
              <p:nvPr/>
            </p:nvSpPr>
            <p:spPr>
              <a:xfrm>
                <a:off x="6084720" y="41734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00" name="Group 127"/>
            <p:cNvGrpSpPr/>
            <p:nvPr/>
          </p:nvGrpSpPr>
          <p:grpSpPr>
            <a:xfrm>
              <a:off x="6771960" y="4174560"/>
              <a:ext cx="1207080" cy="372960"/>
              <a:chOff x="6771960" y="4174560"/>
              <a:chExt cx="1207080" cy="372960"/>
            </a:xfrm>
          </p:grpSpPr>
          <p:sp>
            <p:nvSpPr>
              <p:cNvPr id="901" name="Rectangle 132"/>
              <p:cNvSpPr/>
              <p:nvPr/>
            </p:nvSpPr>
            <p:spPr>
              <a:xfrm>
                <a:off x="7012800" y="41803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02" name="Rectangle 133"/>
              <p:cNvSpPr/>
              <p:nvPr/>
            </p:nvSpPr>
            <p:spPr>
              <a:xfrm>
                <a:off x="6771960" y="4197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03" name="Rectangle 134"/>
              <p:cNvSpPr/>
              <p:nvPr/>
            </p:nvSpPr>
            <p:spPr>
              <a:xfrm>
                <a:off x="7257240" y="41745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04" name="Group 128"/>
            <p:cNvGrpSpPr/>
            <p:nvPr/>
          </p:nvGrpSpPr>
          <p:grpSpPr>
            <a:xfrm>
              <a:off x="7953120" y="4177440"/>
              <a:ext cx="1207080" cy="372960"/>
              <a:chOff x="7953120" y="4177440"/>
              <a:chExt cx="1207080" cy="372960"/>
            </a:xfrm>
          </p:grpSpPr>
          <p:sp>
            <p:nvSpPr>
              <p:cNvPr id="905" name="Rectangle 129"/>
              <p:cNvSpPr/>
              <p:nvPr/>
            </p:nvSpPr>
            <p:spPr>
              <a:xfrm>
                <a:off x="8193960" y="4183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06" name="Rectangle 130"/>
              <p:cNvSpPr/>
              <p:nvPr/>
            </p:nvSpPr>
            <p:spPr>
              <a:xfrm>
                <a:off x="7953120" y="4200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07" name="Rectangle 131"/>
              <p:cNvSpPr/>
              <p:nvPr/>
            </p:nvSpPr>
            <p:spPr>
              <a:xfrm>
                <a:off x="8438400" y="41774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908" name="Group 141"/>
          <p:cNvGrpSpPr/>
          <p:nvPr/>
        </p:nvGrpSpPr>
        <p:grpSpPr>
          <a:xfrm>
            <a:off x="4470840" y="4531680"/>
            <a:ext cx="4701960" cy="391680"/>
            <a:chOff x="4470840" y="4531680"/>
            <a:chExt cx="4701960" cy="391680"/>
          </a:xfrm>
        </p:grpSpPr>
        <p:grpSp>
          <p:nvGrpSpPr>
            <p:cNvPr id="909" name="Group 142"/>
            <p:cNvGrpSpPr/>
            <p:nvPr/>
          </p:nvGrpSpPr>
          <p:grpSpPr>
            <a:xfrm>
              <a:off x="4470840" y="4531680"/>
              <a:ext cx="1177560" cy="355320"/>
              <a:chOff x="4470840" y="4531680"/>
              <a:chExt cx="1177560" cy="355320"/>
            </a:xfrm>
          </p:grpSpPr>
          <p:sp>
            <p:nvSpPr>
              <p:cNvPr id="910" name="Rectangle 155"/>
              <p:cNvSpPr/>
              <p:nvPr/>
            </p:nvSpPr>
            <p:spPr>
              <a:xfrm>
                <a:off x="4682160" y="4537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11" name="Rectangle 156"/>
              <p:cNvSpPr/>
              <p:nvPr/>
            </p:nvSpPr>
            <p:spPr>
              <a:xfrm>
                <a:off x="4470840" y="4537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12" name="Rectangle 157"/>
              <p:cNvSpPr/>
              <p:nvPr/>
            </p:nvSpPr>
            <p:spPr>
              <a:xfrm>
                <a:off x="4926600" y="45316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13" name="Group 143"/>
            <p:cNvGrpSpPr/>
            <p:nvPr/>
          </p:nvGrpSpPr>
          <p:grpSpPr>
            <a:xfrm>
              <a:off x="5641920" y="4546080"/>
              <a:ext cx="1177560" cy="355680"/>
              <a:chOff x="5641920" y="4546080"/>
              <a:chExt cx="1177560" cy="355680"/>
            </a:xfrm>
          </p:grpSpPr>
          <p:sp>
            <p:nvSpPr>
              <p:cNvPr id="914" name="Rectangle 152"/>
              <p:cNvSpPr/>
              <p:nvPr/>
            </p:nvSpPr>
            <p:spPr>
              <a:xfrm>
                <a:off x="5853240" y="45522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15" name="Rectangle 153"/>
              <p:cNvSpPr/>
              <p:nvPr/>
            </p:nvSpPr>
            <p:spPr>
              <a:xfrm>
                <a:off x="5641920" y="45522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16" name="Rectangle 154"/>
              <p:cNvSpPr/>
              <p:nvPr/>
            </p:nvSpPr>
            <p:spPr>
              <a:xfrm>
                <a:off x="6097680" y="45460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17" name="Group 144"/>
            <p:cNvGrpSpPr/>
            <p:nvPr/>
          </p:nvGrpSpPr>
          <p:grpSpPr>
            <a:xfrm>
              <a:off x="6784560" y="4547160"/>
              <a:ext cx="1207440" cy="372960"/>
              <a:chOff x="6784560" y="4547160"/>
              <a:chExt cx="1207440" cy="372960"/>
            </a:xfrm>
          </p:grpSpPr>
          <p:sp>
            <p:nvSpPr>
              <p:cNvPr id="918" name="Rectangle 149"/>
              <p:cNvSpPr/>
              <p:nvPr/>
            </p:nvSpPr>
            <p:spPr>
              <a:xfrm>
                <a:off x="7025760" y="45532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19" name="Rectangle 150"/>
              <p:cNvSpPr/>
              <p:nvPr/>
            </p:nvSpPr>
            <p:spPr>
              <a:xfrm>
                <a:off x="6784560" y="4570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20" name="Rectangle 151"/>
              <p:cNvSpPr/>
              <p:nvPr/>
            </p:nvSpPr>
            <p:spPr>
              <a:xfrm>
                <a:off x="7270200" y="45471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21" name="Group 145"/>
            <p:cNvGrpSpPr/>
            <p:nvPr/>
          </p:nvGrpSpPr>
          <p:grpSpPr>
            <a:xfrm>
              <a:off x="7965720" y="4550040"/>
              <a:ext cx="1207080" cy="373320"/>
              <a:chOff x="7965720" y="4550040"/>
              <a:chExt cx="1207080" cy="373320"/>
            </a:xfrm>
          </p:grpSpPr>
          <p:sp>
            <p:nvSpPr>
              <p:cNvPr id="922" name="Rectangle 146"/>
              <p:cNvSpPr/>
              <p:nvPr/>
            </p:nvSpPr>
            <p:spPr>
              <a:xfrm>
                <a:off x="8206560" y="45561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23" name="Rectangle 147"/>
              <p:cNvSpPr/>
              <p:nvPr/>
            </p:nvSpPr>
            <p:spPr>
              <a:xfrm>
                <a:off x="7965720" y="45738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24" name="Rectangle 148"/>
              <p:cNvSpPr/>
              <p:nvPr/>
            </p:nvSpPr>
            <p:spPr>
              <a:xfrm>
                <a:off x="8451000" y="45500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925" name="Group 158"/>
          <p:cNvGrpSpPr/>
          <p:nvPr/>
        </p:nvGrpSpPr>
        <p:grpSpPr>
          <a:xfrm>
            <a:off x="4461120" y="4911840"/>
            <a:ext cx="4701960" cy="391680"/>
            <a:chOff x="4461120" y="4911840"/>
            <a:chExt cx="4701960" cy="391680"/>
          </a:xfrm>
        </p:grpSpPr>
        <p:grpSp>
          <p:nvGrpSpPr>
            <p:cNvPr id="926" name="Group 159"/>
            <p:cNvGrpSpPr/>
            <p:nvPr/>
          </p:nvGrpSpPr>
          <p:grpSpPr>
            <a:xfrm>
              <a:off x="4461120" y="4911840"/>
              <a:ext cx="1177560" cy="355320"/>
              <a:chOff x="4461120" y="4911840"/>
              <a:chExt cx="1177560" cy="355320"/>
            </a:xfrm>
          </p:grpSpPr>
          <p:sp>
            <p:nvSpPr>
              <p:cNvPr id="927" name="Rectangle 172"/>
              <p:cNvSpPr/>
              <p:nvPr/>
            </p:nvSpPr>
            <p:spPr>
              <a:xfrm>
                <a:off x="4672440" y="4917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28" name="Rectangle 173"/>
              <p:cNvSpPr/>
              <p:nvPr/>
            </p:nvSpPr>
            <p:spPr>
              <a:xfrm>
                <a:off x="4461120" y="4917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29" name="Rectangle 174"/>
              <p:cNvSpPr/>
              <p:nvPr/>
            </p:nvSpPr>
            <p:spPr>
              <a:xfrm>
                <a:off x="4916880" y="49118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30" name="Group 160"/>
            <p:cNvGrpSpPr/>
            <p:nvPr/>
          </p:nvGrpSpPr>
          <p:grpSpPr>
            <a:xfrm>
              <a:off x="5632200" y="4926240"/>
              <a:ext cx="1177560" cy="355680"/>
              <a:chOff x="5632200" y="4926240"/>
              <a:chExt cx="1177560" cy="355680"/>
            </a:xfrm>
          </p:grpSpPr>
          <p:sp>
            <p:nvSpPr>
              <p:cNvPr id="931" name="Rectangle 169"/>
              <p:cNvSpPr/>
              <p:nvPr/>
            </p:nvSpPr>
            <p:spPr>
              <a:xfrm>
                <a:off x="5843520" y="49323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32" name="Rectangle 170"/>
              <p:cNvSpPr/>
              <p:nvPr/>
            </p:nvSpPr>
            <p:spPr>
              <a:xfrm>
                <a:off x="5632200" y="49323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33" name="Rectangle 171"/>
              <p:cNvSpPr/>
              <p:nvPr/>
            </p:nvSpPr>
            <p:spPr>
              <a:xfrm>
                <a:off x="6087960" y="49262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34" name="Group 161"/>
            <p:cNvGrpSpPr/>
            <p:nvPr/>
          </p:nvGrpSpPr>
          <p:grpSpPr>
            <a:xfrm>
              <a:off x="6774840" y="4927320"/>
              <a:ext cx="1207440" cy="372960"/>
              <a:chOff x="6774840" y="4927320"/>
              <a:chExt cx="1207440" cy="372960"/>
            </a:xfrm>
          </p:grpSpPr>
          <p:sp>
            <p:nvSpPr>
              <p:cNvPr id="935" name="Rectangle 166"/>
              <p:cNvSpPr/>
              <p:nvPr/>
            </p:nvSpPr>
            <p:spPr>
              <a:xfrm>
                <a:off x="7016040" y="4933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36" name="Rectangle 167"/>
              <p:cNvSpPr/>
              <p:nvPr/>
            </p:nvSpPr>
            <p:spPr>
              <a:xfrm>
                <a:off x="6774840" y="49507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37" name="Rectangle 168"/>
              <p:cNvSpPr/>
              <p:nvPr/>
            </p:nvSpPr>
            <p:spPr>
              <a:xfrm>
                <a:off x="7260480" y="49273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38" name="Group 162"/>
            <p:cNvGrpSpPr/>
            <p:nvPr/>
          </p:nvGrpSpPr>
          <p:grpSpPr>
            <a:xfrm>
              <a:off x="7956000" y="4930200"/>
              <a:ext cx="1207080" cy="373320"/>
              <a:chOff x="7956000" y="4930200"/>
              <a:chExt cx="1207080" cy="373320"/>
            </a:xfrm>
          </p:grpSpPr>
          <p:sp>
            <p:nvSpPr>
              <p:cNvPr id="939" name="Rectangle 163"/>
              <p:cNvSpPr/>
              <p:nvPr/>
            </p:nvSpPr>
            <p:spPr>
              <a:xfrm>
                <a:off x="8197200" y="49363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40" name="Rectangle 164"/>
              <p:cNvSpPr/>
              <p:nvPr/>
            </p:nvSpPr>
            <p:spPr>
              <a:xfrm>
                <a:off x="7956000" y="4953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41" name="Rectangle 165"/>
              <p:cNvSpPr/>
              <p:nvPr/>
            </p:nvSpPr>
            <p:spPr>
              <a:xfrm>
                <a:off x="8441280" y="493020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942" name="Group 175"/>
          <p:cNvGrpSpPr/>
          <p:nvPr/>
        </p:nvGrpSpPr>
        <p:grpSpPr>
          <a:xfrm>
            <a:off x="4461120" y="5293080"/>
            <a:ext cx="4701960" cy="391680"/>
            <a:chOff x="4461120" y="5293080"/>
            <a:chExt cx="4701960" cy="391680"/>
          </a:xfrm>
        </p:grpSpPr>
        <p:grpSp>
          <p:nvGrpSpPr>
            <p:cNvPr id="943" name="Group 176"/>
            <p:cNvGrpSpPr/>
            <p:nvPr/>
          </p:nvGrpSpPr>
          <p:grpSpPr>
            <a:xfrm>
              <a:off x="4461120" y="5293080"/>
              <a:ext cx="1177560" cy="355320"/>
              <a:chOff x="4461120" y="5293080"/>
              <a:chExt cx="1177560" cy="355320"/>
            </a:xfrm>
          </p:grpSpPr>
          <p:sp>
            <p:nvSpPr>
              <p:cNvPr id="944" name="Rectangle 189"/>
              <p:cNvSpPr/>
              <p:nvPr/>
            </p:nvSpPr>
            <p:spPr>
              <a:xfrm>
                <a:off x="4672440" y="5298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45" name="Rectangle 190"/>
              <p:cNvSpPr/>
              <p:nvPr/>
            </p:nvSpPr>
            <p:spPr>
              <a:xfrm>
                <a:off x="4461120" y="5298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46" name="Rectangle 191"/>
              <p:cNvSpPr/>
              <p:nvPr/>
            </p:nvSpPr>
            <p:spPr>
              <a:xfrm>
                <a:off x="4916880" y="52930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47" name="Group 177"/>
            <p:cNvGrpSpPr/>
            <p:nvPr/>
          </p:nvGrpSpPr>
          <p:grpSpPr>
            <a:xfrm>
              <a:off x="5632200" y="5307480"/>
              <a:ext cx="1177560" cy="355680"/>
              <a:chOff x="5632200" y="5307480"/>
              <a:chExt cx="1177560" cy="355680"/>
            </a:xfrm>
          </p:grpSpPr>
          <p:sp>
            <p:nvSpPr>
              <p:cNvPr id="948" name="Rectangle 186"/>
              <p:cNvSpPr/>
              <p:nvPr/>
            </p:nvSpPr>
            <p:spPr>
              <a:xfrm>
                <a:off x="5843520" y="5313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49" name="Rectangle 187"/>
              <p:cNvSpPr/>
              <p:nvPr/>
            </p:nvSpPr>
            <p:spPr>
              <a:xfrm>
                <a:off x="5632200" y="5313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50" name="Rectangle 188"/>
              <p:cNvSpPr/>
              <p:nvPr/>
            </p:nvSpPr>
            <p:spPr>
              <a:xfrm>
                <a:off x="6087960" y="53074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51" name="Group 178"/>
            <p:cNvGrpSpPr/>
            <p:nvPr/>
          </p:nvGrpSpPr>
          <p:grpSpPr>
            <a:xfrm>
              <a:off x="6774840" y="5308560"/>
              <a:ext cx="1207440" cy="372960"/>
              <a:chOff x="6774840" y="5308560"/>
              <a:chExt cx="1207440" cy="372960"/>
            </a:xfrm>
          </p:grpSpPr>
          <p:sp>
            <p:nvSpPr>
              <p:cNvPr id="952" name="Rectangle 183"/>
              <p:cNvSpPr/>
              <p:nvPr/>
            </p:nvSpPr>
            <p:spPr>
              <a:xfrm>
                <a:off x="7016040" y="53146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53" name="Rectangle 184"/>
              <p:cNvSpPr/>
              <p:nvPr/>
            </p:nvSpPr>
            <p:spPr>
              <a:xfrm>
                <a:off x="6774840" y="5331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54" name="Rectangle 185"/>
              <p:cNvSpPr/>
              <p:nvPr/>
            </p:nvSpPr>
            <p:spPr>
              <a:xfrm>
                <a:off x="7260480" y="53085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55" name="Group 179"/>
            <p:cNvGrpSpPr/>
            <p:nvPr/>
          </p:nvGrpSpPr>
          <p:grpSpPr>
            <a:xfrm>
              <a:off x="7956000" y="5311800"/>
              <a:ext cx="1207080" cy="372960"/>
              <a:chOff x="7956000" y="5311800"/>
              <a:chExt cx="1207080" cy="372960"/>
            </a:xfrm>
          </p:grpSpPr>
          <p:sp>
            <p:nvSpPr>
              <p:cNvPr id="956" name="Rectangle 180"/>
              <p:cNvSpPr/>
              <p:nvPr/>
            </p:nvSpPr>
            <p:spPr>
              <a:xfrm>
                <a:off x="8197200" y="5317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57" name="Rectangle 181"/>
              <p:cNvSpPr/>
              <p:nvPr/>
            </p:nvSpPr>
            <p:spPr>
              <a:xfrm>
                <a:off x="7956000" y="53352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58" name="Rectangle 182"/>
              <p:cNvSpPr/>
              <p:nvPr/>
            </p:nvSpPr>
            <p:spPr>
              <a:xfrm>
                <a:off x="8441280" y="531180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959" name="Group 192"/>
          <p:cNvGrpSpPr/>
          <p:nvPr/>
        </p:nvGrpSpPr>
        <p:grpSpPr>
          <a:xfrm>
            <a:off x="4464000" y="5664960"/>
            <a:ext cx="4701960" cy="391680"/>
            <a:chOff x="4464000" y="5664960"/>
            <a:chExt cx="4701960" cy="391680"/>
          </a:xfrm>
        </p:grpSpPr>
        <p:grpSp>
          <p:nvGrpSpPr>
            <p:cNvPr id="960" name="Group 193"/>
            <p:cNvGrpSpPr/>
            <p:nvPr/>
          </p:nvGrpSpPr>
          <p:grpSpPr>
            <a:xfrm>
              <a:off x="4464000" y="5664960"/>
              <a:ext cx="1177560" cy="355680"/>
              <a:chOff x="4464000" y="5664960"/>
              <a:chExt cx="1177560" cy="355680"/>
            </a:xfrm>
          </p:grpSpPr>
          <p:sp>
            <p:nvSpPr>
              <p:cNvPr id="961" name="Rectangle 206"/>
              <p:cNvSpPr/>
              <p:nvPr/>
            </p:nvSpPr>
            <p:spPr>
              <a:xfrm>
                <a:off x="4675320" y="56710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62" name="Rectangle 207"/>
              <p:cNvSpPr/>
              <p:nvPr/>
            </p:nvSpPr>
            <p:spPr>
              <a:xfrm>
                <a:off x="4464000" y="56710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63" name="Rectangle 208"/>
              <p:cNvSpPr/>
              <p:nvPr/>
            </p:nvSpPr>
            <p:spPr>
              <a:xfrm>
                <a:off x="4919760" y="56649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64" name="Group 194"/>
            <p:cNvGrpSpPr/>
            <p:nvPr/>
          </p:nvGrpSpPr>
          <p:grpSpPr>
            <a:xfrm>
              <a:off x="5634720" y="5679720"/>
              <a:ext cx="1177920" cy="355320"/>
              <a:chOff x="5634720" y="5679720"/>
              <a:chExt cx="1177920" cy="355320"/>
            </a:xfrm>
          </p:grpSpPr>
          <p:sp>
            <p:nvSpPr>
              <p:cNvPr id="965" name="Rectangle 203"/>
              <p:cNvSpPr/>
              <p:nvPr/>
            </p:nvSpPr>
            <p:spPr>
              <a:xfrm>
                <a:off x="5846400" y="5685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66" name="Rectangle 204"/>
              <p:cNvSpPr/>
              <p:nvPr/>
            </p:nvSpPr>
            <p:spPr>
              <a:xfrm>
                <a:off x="5634720" y="5685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67" name="Rectangle 205"/>
              <p:cNvSpPr/>
              <p:nvPr/>
            </p:nvSpPr>
            <p:spPr>
              <a:xfrm>
                <a:off x="6090840" y="56797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68" name="Group 195"/>
            <p:cNvGrpSpPr/>
            <p:nvPr/>
          </p:nvGrpSpPr>
          <p:grpSpPr>
            <a:xfrm>
              <a:off x="6777720" y="5680440"/>
              <a:ext cx="1207080" cy="372960"/>
              <a:chOff x="6777720" y="5680440"/>
              <a:chExt cx="1207080" cy="372960"/>
            </a:xfrm>
          </p:grpSpPr>
          <p:sp>
            <p:nvSpPr>
              <p:cNvPr id="969" name="Rectangle 200"/>
              <p:cNvSpPr/>
              <p:nvPr/>
            </p:nvSpPr>
            <p:spPr>
              <a:xfrm>
                <a:off x="7018560" y="5686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70" name="Rectangle 201"/>
              <p:cNvSpPr/>
              <p:nvPr/>
            </p:nvSpPr>
            <p:spPr>
              <a:xfrm>
                <a:off x="6777720" y="5703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71" name="Rectangle 202"/>
              <p:cNvSpPr/>
              <p:nvPr/>
            </p:nvSpPr>
            <p:spPr>
              <a:xfrm>
                <a:off x="7263000" y="56804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72" name="Group 196"/>
            <p:cNvGrpSpPr/>
            <p:nvPr/>
          </p:nvGrpSpPr>
          <p:grpSpPr>
            <a:xfrm>
              <a:off x="7958880" y="5683680"/>
              <a:ext cx="1207080" cy="372960"/>
              <a:chOff x="7958880" y="5683680"/>
              <a:chExt cx="1207080" cy="372960"/>
            </a:xfrm>
          </p:grpSpPr>
          <p:sp>
            <p:nvSpPr>
              <p:cNvPr id="973" name="Rectangle 197"/>
              <p:cNvSpPr/>
              <p:nvPr/>
            </p:nvSpPr>
            <p:spPr>
              <a:xfrm>
                <a:off x="8199720" y="5689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74" name="Rectangle 198"/>
              <p:cNvSpPr/>
              <p:nvPr/>
            </p:nvSpPr>
            <p:spPr>
              <a:xfrm>
                <a:off x="7958880" y="57070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75" name="Rectangle 199"/>
              <p:cNvSpPr/>
              <p:nvPr/>
            </p:nvSpPr>
            <p:spPr>
              <a:xfrm>
                <a:off x="8444160" y="56836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976" name="Group 209"/>
          <p:cNvGrpSpPr/>
          <p:nvPr/>
        </p:nvGrpSpPr>
        <p:grpSpPr>
          <a:xfrm>
            <a:off x="4474080" y="6036480"/>
            <a:ext cx="4702320" cy="391680"/>
            <a:chOff x="4474080" y="6036480"/>
            <a:chExt cx="4702320" cy="391680"/>
          </a:xfrm>
        </p:grpSpPr>
        <p:grpSp>
          <p:nvGrpSpPr>
            <p:cNvPr id="977" name="Group 210"/>
            <p:cNvGrpSpPr/>
            <p:nvPr/>
          </p:nvGrpSpPr>
          <p:grpSpPr>
            <a:xfrm>
              <a:off x="4474080" y="6036480"/>
              <a:ext cx="1177920" cy="355320"/>
              <a:chOff x="4474080" y="6036480"/>
              <a:chExt cx="1177920" cy="355320"/>
            </a:xfrm>
          </p:grpSpPr>
          <p:sp>
            <p:nvSpPr>
              <p:cNvPr id="978" name="Rectangle 223"/>
              <p:cNvSpPr/>
              <p:nvPr/>
            </p:nvSpPr>
            <p:spPr>
              <a:xfrm>
                <a:off x="4685760" y="60422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79" name="Rectangle 224"/>
              <p:cNvSpPr/>
              <p:nvPr/>
            </p:nvSpPr>
            <p:spPr>
              <a:xfrm>
                <a:off x="4474080" y="60422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80" name="Rectangle 225"/>
              <p:cNvSpPr/>
              <p:nvPr/>
            </p:nvSpPr>
            <p:spPr>
              <a:xfrm>
                <a:off x="4930200" y="60364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81" name="Group 211"/>
            <p:cNvGrpSpPr/>
            <p:nvPr/>
          </p:nvGrpSpPr>
          <p:grpSpPr>
            <a:xfrm>
              <a:off x="5645160" y="6050880"/>
              <a:ext cx="1177560" cy="355680"/>
              <a:chOff x="5645160" y="6050880"/>
              <a:chExt cx="1177560" cy="355680"/>
            </a:xfrm>
          </p:grpSpPr>
          <p:sp>
            <p:nvSpPr>
              <p:cNvPr id="982" name="Rectangle 220"/>
              <p:cNvSpPr/>
              <p:nvPr/>
            </p:nvSpPr>
            <p:spPr>
              <a:xfrm>
                <a:off x="5856480" y="60570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83" name="Rectangle 221"/>
              <p:cNvSpPr/>
              <p:nvPr/>
            </p:nvSpPr>
            <p:spPr>
              <a:xfrm>
                <a:off x="5645160" y="60570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84" name="Rectangle 222"/>
              <p:cNvSpPr/>
              <p:nvPr/>
            </p:nvSpPr>
            <p:spPr>
              <a:xfrm>
                <a:off x="6100920" y="60508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85" name="Group 212"/>
            <p:cNvGrpSpPr/>
            <p:nvPr/>
          </p:nvGrpSpPr>
          <p:grpSpPr>
            <a:xfrm>
              <a:off x="6787800" y="6051960"/>
              <a:ext cx="1207440" cy="372960"/>
              <a:chOff x="6787800" y="6051960"/>
              <a:chExt cx="1207440" cy="372960"/>
            </a:xfrm>
          </p:grpSpPr>
          <p:sp>
            <p:nvSpPr>
              <p:cNvPr id="986" name="Rectangle 217"/>
              <p:cNvSpPr/>
              <p:nvPr/>
            </p:nvSpPr>
            <p:spPr>
              <a:xfrm>
                <a:off x="7029000" y="60577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87" name="Rectangle 218"/>
              <p:cNvSpPr/>
              <p:nvPr/>
            </p:nvSpPr>
            <p:spPr>
              <a:xfrm>
                <a:off x="6787800" y="60753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88" name="Rectangle 219"/>
              <p:cNvSpPr/>
              <p:nvPr/>
            </p:nvSpPr>
            <p:spPr>
              <a:xfrm>
                <a:off x="7273440" y="60519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989" name="Group 213"/>
            <p:cNvGrpSpPr/>
            <p:nvPr/>
          </p:nvGrpSpPr>
          <p:grpSpPr>
            <a:xfrm>
              <a:off x="7968960" y="6054840"/>
              <a:ext cx="1207440" cy="373320"/>
              <a:chOff x="7968960" y="6054840"/>
              <a:chExt cx="1207440" cy="373320"/>
            </a:xfrm>
          </p:grpSpPr>
          <p:sp>
            <p:nvSpPr>
              <p:cNvPr id="990" name="Rectangle 214"/>
              <p:cNvSpPr/>
              <p:nvPr/>
            </p:nvSpPr>
            <p:spPr>
              <a:xfrm>
                <a:off x="8210160" y="6060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91" name="Rectangle 215"/>
              <p:cNvSpPr/>
              <p:nvPr/>
            </p:nvSpPr>
            <p:spPr>
              <a:xfrm>
                <a:off x="7968960" y="6078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992" name="Rectangle 216"/>
              <p:cNvSpPr/>
              <p:nvPr/>
            </p:nvSpPr>
            <p:spPr>
              <a:xfrm>
                <a:off x="8454600" y="60548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sp>
        <p:nvSpPr>
          <p:cNvPr id="993" name="TextBox 226"/>
          <p:cNvSpPr/>
          <p:nvPr/>
        </p:nvSpPr>
        <p:spPr>
          <a:xfrm>
            <a:off x="3745800" y="35697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94" name="TextBox 227"/>
          <p:cNvSpPr/>
          <p:nvPr/>
        </p:nvSpPr>
        <p:spPr>
          <a:xfrm>
            <a:off x="3723480" y="39466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95" name="TextBox 228"/>
          <p:cNvSpPr/>
          <p:nvPr/>
        </p:nvSpPr>
        <p:spPr>
          <a:xfrm>
            <a:off x="3705120" y="43077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96" name="TextBox 229"/>
          <p:cNvSpPr/>
          <p:nvPr/>
        </p:nvSpPr>
        <p:spPr>
          <a:xfrm>
            <a:off x="3709080" y="46861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97" name="TextBox 230"/>
          <p:cNvSpPr/>
          <p:nvPr/>
        </p:nvSpPr>
        <p:spPr>
          <a:xfrm>
            <a:off x="3723480" y="50500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98" name="TextBox 231"/>
          <p:cNvSpPr/>
          <p:nvPr/>
        </p:nvSpPr>
        <p:spPr>
          <a:xfrm>
            <a:off x="3723480" y="543960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999" name="Table 68"/>
          <p:cNvGraphicFramePr/>
          <p:nvPr/>
        </p:nvGraphicFramePr>
        <p:xfrm>
          <a:off x="4502160" y="3069000"/>
          <a:ext cx="4635720" cy="3337200"/>
        </p:xfrm>
        <a:graphic>
          <a:graphicData uri="http://schemas.openxmlformats.org/drawingml/2006/table">
            <a:tbl>
              <a:tblPr/>
              <a:tblGrid>
                <a:gridCol w="217440"/>
                <a:gridCol w="236520"/>
                <a:gridCol w="715320"/>
                <a:gridCol w="217440"/>
                <a:gridCol w="228960"/>
                <a:gridCol w="702360"/>
                <a:gridCol w="217440"/>
                <a:gridCol w="241920"/>
                <a:gridCol w="734760"/>
                <a:gridCol w="217440"/>
                <a:gridCol w="211680"/>
                <a:gridCol w="69480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00" name="TextBox 232"/>
          <p:cNvSpPr/>
          <p:nvPr/>
        </p:nvSpPr>
        <p:spPr>
          <a:xfrm>
            <a:off x="3742560" y="58100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001" name="Table 233"/>
          <p:cNvGraphicFramePr/>
          <p:nvPr/>
        </p:nvGraphicFramePr>
        <p:xfrm>
          <a:off x="1080" y="3218760"/>
          <a:ext cx="4277160" cy="2966400"/>
        </p:xfrm>
        <a:graphic>
          <a:graphicData uri="http://schemas.openxmlformats.org/drawingml/2006/table">
            <a:tbl>
              <a:tblPr/>
              <a:tblGrid>
                <a:gridCol w="1118160"/>
                <a:gridCol w="938880"/>
                <a:gridCol w="533160"/>
                <a:gridCol w="533160"/>
                <a:gridCol w="609480"/>
                <a:gridCol w="54468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002" name="Group 16"/>
          <p:cNvGrpSpPr/>
          <p:nvPr/>
        </p:nvGrpSpPr>
        <p:grpSpPr>
          <a:xfrm>
            <a:off x="4176720" y="3546000"/>
            <a:ext cx="364680" cy="2449080"/>
            <a:chOff x="4176720" y="3546000"/>
            <a:chExt cx="364680" cy="2449080"/>
          </a:xfrm>
        </p:grpSpPr>
        <p:cxnSp>
          <p:nvCxnSpPr>
            <p:cNvPr id="1003" name="Straight Arrow Connector 4"/>
            <p:cNvCxnSpPr/>
            <p:nvPr/>
          </p:nvCxnSpPr>
          <p:spPr>
            <a:xfrm>
              <a:off x="4475520" y="3546000"/>
              <a:ext cx="720" cy="244944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arrow" w="med"/>
            </a:ln>
          </p:spPr>
        </p:cxnSp>
        <p:sp>
          <p:nvSpPr>
            <p:cNvPr id="1004" name="TextBox 5"/>
            <p:cNvSpPr/>
            <p:nvPr/>
          </p:nvSpPr>
          <p:spPr>
            <a:xfrm rot="16200000">
              <a:off x="4019040" y="4662360"/>
              <a:ext cx="6800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005" name="Rectangle 234"/>
          <p:cNvSpPr/>
          <p:nvPr/>
        </p:nvSpPr>
        <p:spPr>
          <a:xfrm>
            <a:off x="5263920" y="2338560"/>
            <a:ext cx="39157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8 byte data blocks (fit 2 ints)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9" dur="indefinite" restart="never" nodeType="tmRoot">
          <p:childTnLst>
            <p:seq>
              <p:cTn id="420" dur="indefinite" nodeType="mainSeq"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Eviction from the Cache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0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510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 a cache miss, a new block is loaded into the cache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Direct-mapped cache: A valid block at the same location must be evicted—no choice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Associative cache: If all blocks in the set are valid, one must be evicted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Random policy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FIFO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LIFO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Least-recently used; requires extra data in each set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Most-recently used; requires extra data in each set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Most-frequently used; requires extra data in each set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08" name="TextBox 4"/>
          <p:cNvSpPr/>
          <p:nvPr/>
        </p:nvSpPr>
        <p:spPr>
          <a:xfrm>
            <a:off x="457200" y="5543640"/>
            <a:ext cx="7009560" cy="39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457200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Least-recently used; requires extra data in each set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79" dur="indefinite" restart="never" nodeType="tmRoot">
          <p:childTnLst>
            <p:seq>
              <p:cTn id="580" dur="indefinite" nodeType="mainSeq">
                <p:childTnLst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>
                      <p:stCondLst>
                        <p:cond delay="indefinite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9" name="Table 60"/>
          <p:cNvGraphicFramePr/>
          <p:nvPr/>
        </p:nvGraphicFramePr>
        <p:xfrm>
          <a:off x="0" y="5813640"/>
          <a:ext cx="4268880" cy="741600"/>
        </p:xfrm>
        <a:graphic>
          <a:graphicData uri="http://schemas.openxmlformats.org/drawingml/2006/table">
            <a:tbl>
              <a:tblPr/>
              <a:tblGrid>
                <a:gridCol w="1118880"/>
                <a:gridCol w="938160"/>
                <a:gridCol w="533160"/>
                <a:gridCol w="533160"/>
                <a:gridCol w="609480"/>
                <a:gridCol w="5364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0x70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2-way Set Associative Cache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11" name="TextBox 15"/>
          <p:cNvSpPr/>
          <p:nvPr/>
        </p:nvSpPr>
        <p:spPr>
          <a:xfrm>
            <a:off x="6887520" y="1254600"/>
            <a:ext cx="8506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012" name="Table 24"/>
          <p:cNvGraphicFramePr/>
          <p:nvPr/>
        </p:nvGraphicFramePr>
        <p:xfrm>
          <a:off x="0" y="3212640"/>
          <a:ext cx="4277160" cy="2966400"/>
        </p:xfrm>
        <a:graphic>
          <a:graphicData uri="http://schemas.openxmlformats.org/drawingml/2006/table">
            <a:tbl>
              <a:tblPr/>
              <a:tblGrid>
                <a:gridCol w="1118160"/>
                <a:gridCol w="938880"/>
                <a:gridCol w="533160"/>
                <a:gridCol w="533160"/>
                <a:gridCol w="609480"/>
                <a:gridCol w="54468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13" name="Rectangle 6"/>
          <p:cNvSpPr/>
          <p:nvPr/>
        </p:nvSpPr>
        <p:spPr>
          <a:xfrm>
            <a:off x="2586600" y="358200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14" name="Rectangle 7"/>
          <p:cNvSpPr/>
          <p:nvPr/>
        </p:nvSpPr>
        <p:spPr>
          <a:xfrm>
            <a:off x="2161800" y="358200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15" name="Rectangle 8"/>
          <p:cNvSpPr/>
          <p:nvPr/>
        </p:nvSpPr>
        <p:spPr>
          <a:xfrm>
            <a:off x="1049040" y="359640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16" name="TextBox 10"/>
          <p:cNvSpPr/>
          <p:nvPr/>
        </p:nvSpPr>
        <p:spPr>
          <a:xfrm>
            <a:off x="3106800" y="35665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017" name="Table 44"/>
          <p:cNvGraphicFramePr/>
          <p:nvPr/>
        </p:nvGraphicFramePr>
        <p:xfrm>
          <a:off x="4506120" y="3051720"/>
          <a:ext cx="4635720" cy="3708000"/>
        </p:xfrm>
        <a:graphic>
          <a:graphicData uri="http://schemas.openxmlformats.org/drawingml/2006/table">
            <a:tbl>
              <a:tblPr/>
              <a:tblGrid>
                <a:gridCol w="217440"/>
                <a:gridCol w="236520"/>
                <a:gridCol w="715320"/>
                <a:gridCol w="217440"/>
                <a:gridCol w="228960"/>
                <a:gridCol w="702360"/>
                <a:gridCol w="217440"/>
                <a:gridCol w="241920"/>
                <a:gridCol w="734760"/>
                <a:gridCol w="217440"/>
                <a:gridCol w="211680"/>
                <a:gridCol w="69480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18" name="Table 46"/>
          <p:cNvGraphicFramePr/>
          <p:nvPr/>
        </p:nvGraphicFramePr>
        <p:xfrm>
          <a:off x="4506120" y="2680560"/>
          <a:ext cx="4637160" cy="370800"/>
        </p:xfrm>
        <a:graphic>
          <a:graphicData uri="http://schemas.openxmlformats.org/drawingml/2006/table">
            <a:tbl>
              <a:tblPr/>
              <a:tblGrid>
                <a:gridCol w="2318760"/>
                <a:gridCol w="23187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Set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Set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1019" name="Group 47"/>
          <p:cNvGrpSpPr/>
          <p:nvPr/>
        </p:nvGrpSpPr>
        <p:grpSpPr>
          <a:xfrm>
            <a:off x="5257800" y="1631880"/>
            <a:ext cx="3790080" cy="335520"/>
            <a:chOff x="5257800" y="1631880"/>
            <a:chExt cx="3790080" cy="335520"/>
          </a:xfrm>
        </p:grpSpPr>
        <p:sp>
          <p:nvSpPr>
            <p:cNvPr id="1020" name="Rectangle 48"/>
            <p:cNvSpPr/>
            <p:nvPr/>
          </p:nvSpPr>
          <p:spPr>
            <a:xfrm>
              <a:off x="5257800" y="1631880"/>
              <a:ext cx="3790080" cy="2948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917dd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pic>
          <p:nvPicPr>
            <p:cNvPr id="1021" name="Picture 49" descr=""/>
            <p:cNvPicPr/>
            <p:nvPr/>
          </p:nvPicPr>
          <p:blipFill>
            <a:blip r:embed="rId1"/>
            <a:srcRect l="19113" t="13607" r="1512" b="68533"/>
            <a:stretch/>
          </p:blipFill>
          <p:spPr>
            <a:xfrm>
              <a:off x="5854320" y="1667520"/>
              <a:ext cx="1550880" cy="208080"/>
            </a:xfrm>
            <a:prstGeom prst="rect">
              <a:avLst/>
            </a:prstGeom>
            <a:noFill/>
            <a:ln w="0">
              <a:noFill/>
            </a:ln>
          </p:spPr>
        </p:pic>
        <p:pic>
          <p:nvPicPr>
            <p:cNvPr id="1022" name="Picture 50" descr=""/>
            <p:cNvPicPr/>
            <p:nvPr/>
          </p:nvPicPr>
          <p:blipFill>
            <a:blip r:embed="rId2"/>
            <a:srcRect l="19113" t="13607" r="1512" b="68533"/>
            <a:stretch/>
          </p:blipFill>
          <p:spPr>
            <a:xfrm>
              <a:off x="7463520" y="1668960"/>
              <a:ext cx="1550880" cy="208080"/>
            </a:xfrm>
            <a:prstGeom prst="rect">
              <a:avLst/>
            </a:prstGeom>
            <a:noFill/>
            <a:ln w="0">
              <a:noFill/>
            </a:ln>
          </p:spPr>
        </p:pic>
        <p:sp>
          <p:nvSpPr>
            <p:cNvPr id="1023" name="TextBox 51"/>
            <p:cNvSpPr/>
            <p:nvPr/>
          </p:nvSpPr>
          <p:spPr>
            <a:xfrm>
              <a:off x="5257800" y="1633320"/>
              <a:ext cx="653760" cy="334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Set 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024" name="Group 52"/>
          <p:cNvGrpSpPr/>
          <p:nvPr/>
        </p:nvGrpSpPr>
        <p:grpSpPr>
          <a:xfrm>
            <a:off x="5257800" y="2090160"/>
            <a:ext cx="3790080" cy="335520"/>
            <a:chOff x="5257800" y="2090160"/>
            <a:chExt cx="3790080" cy="335520"/>
          </a:xfrm>
        </p:grpSpPr>
        <p:sp>
          <p:nvSpPr>
            <p:cNvPr id="1025" name="Rectangle 53"/>
            <p:cNvSpPr/>
            <p:nvPr/>
          </p:nvSpPr>
          <p:spPr>
            <a:xfrm>
              <a:off x="5257800" y="2090160"/>
              <a:ext cx="3790080" cy="2948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917dd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pic>
          <p:nvPicPr>
            <p:cNvPr id="1026" name="Picture 54" descr=""/>
            <p:cNvPicPr/>
            <p:nvPr/>
          </p:nvPicPr>
          <p:blipFill>
            <a:blip r:embed="rId3"/>
            <a:srcRect l="19113" t="13607" r="1512" b="68533"/>
            <a:stretch/>
          </p:blipFill>
          <p:spPr>
            <a:xfrm>
              <a:off x="5854320" y="2125800"/>
              <a:ext cx="1550880" cy="208080"/>
            </a:xfrm>
            <a:prstGeom prst="rect">
              <a:avLst/>
            </a:prstGeom>
            <a:noFill/>
            <a:ln w="0">
              <a:noFill/>
            </a:ln>
          </p:spPr>
        </p:pic>
        <p:pic>
          <p:nvPicPr>
            <p:cNvPr id="1027" name="Picture 55" descr=""/>
            <p:cNvPicPr/>
            <p:nvPr/>
          </p:nvPicPr>
          <p:blipFill>
            <a:blip r:embed="rId4"/>
            <a:srcRect l="19113" t="13607" r="1512" b="68533"/>
            <a:stretch/>
          </p:blipFill>
          <p:spPr>
            <a:xfrm>
              <a:off x="7463520" y="2127240"/>
              <a:ext cx="1550880" cy="208080"/>
            </a:xfrm>
            <a:prstGeom prst="rect">
              <a:avLst/>
            </a:prstGeom>
            <a:noFill/>
            <a:ln w="0">
              <a:noFill/>
            </a:ln>
          </p:spPr>
        </p:pic>
        <p:sp>
          <p:nvSpPr>
            <p:cNvPr id="1028" name="TextBox 56"/>
            <p:cNvSpPr/>
            <p:nvPr/>
          </p:nvSpPr>
          <p:spPr>
            <a:xfrm>
              <a:off x="5257800" y="2091600"/>
              <a:ext cx="653760" cy="334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Set 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029" name="Rectangle 2"/>
          <p:cNvSpPr/>
          <p:nvPr/>
        </p:nvSpPr>
        <p:spPr>
          <a:xfrm>
            <a:off x="2564280" y="395892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0" name="Rectangle 3"/>
          <p:cNvSpPr/>
          <p:nvPr/>
        </p:nvSpPr>
        <p:spPr>
          <a:xfrm>
            <a:off x="2139480" y="395892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1" name="Rectangle 11"/>
          <p:cNvSpPr/>
          <p:nvPr/>
        </p:nvSpPr>
        <p:spPr>
          <a:xfrm>
            <a:off x="1049760" y="396036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2" name="TextBox 12"/>
          <p:cNvSpPr/>
          <p:nvPr/>
        </p:nvSpPr>
        <p:spPr>
          <a:xfrm>
            <a:off x="3084480" y="39434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3" name="Rectangle 14"/>
          <p:cNvSpPr/>
          <p:nvPr/>
        </p:nvSpPr>
        <p:spPr>
          <a:xfrm>
            <a:off x="2545920" y="432000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4" name="Rectangle 17"/>
          <p:cNvSpPr/>
          <p:nvPr/>
        </p:nvSpPr>
        <p:spPr>
          <a:xfrm>
            <a:off x="2121120" y="432000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5" name="Rectangle 19"/>
          <p:cNvSpPr/>
          <p:nvPr/>
        </p:nvSpPr>
        <p:spPr>
          <a:xfrm>
            <a:off x="1031400" y="432180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1000=0x8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6" name="TextBox 20"/>
          <p:cNvSpPr/>
          <p:nvPr/>
        </p:nvSpPr>
        <p:spPr>
          <a:xfrm>
            <a:off x="3066120" y="43048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7" name="Rectangle 27"/>
          <p:cNvSpPr/>
          <p:nvPr/>
        </p:nvSpPr>
        <p:spPr>
          <a:xfrm>
            <a:off x="2549880" y="469836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8" name="Rectangle 28"/>
          <p:cNvSpPr/>
          <p:nvPr/>
        </p:nvSpPr>
        <p:spPr>
          <a:xfrm>
            <a:off x="2125080" y="469836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9" name="Rectangle 29"/>
          <p:cNvSpPr/>
          <p:nvPr/>
        </p:nvSpPr>
        <p:spPr>
          <a:xfrm>
            <a:off x="1035360" y="469980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0" name="TextBox 30"/>
          <p:cNvSpPr/>
          <p:nvPr/>
        </p:nvSpPr>
        <p:spPr>
          <a:xfrm>
            <a:off x="3070080" y="46828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1" name="Rectangle 31"/>
          <p:cNvSpPr/>
          <p:nvPr/>
        </p:nvSpPr>
        <p:spPr>
          <a:xfrm>
            <a:off x="2564280" y="506232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2" name="Rectangle 38"/>
          <p:cNvSpPr/>
          <p:nvPr/>
        </p:nvSpPr>
        <p:spPr>
          <a:xfrm>
            <a:off x="2139480" y="506232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3" name="Rectangle 39"/>
          <p:cNvSpPr/>
          <p:nvPr/>
        </p:nvSpPr>
        <p:spPr>
          <a:xfrm>
            <a:off x="1049760" y="506376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4" name="TextBox 40"/>
          <p:cNvSpPr/>
          <p:nvPr/>
        </p:nvSpPr>
        <p:spPr>
          <a:xfrm>
            <a:off x="3084480" y="50468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5" name="Rectangle 41"/>
          <p:cNvSpPr/>
          <p:nvPr/>
        </p:nvSpPr>
        <p:spPr>
          <a:xfrm>
            <a:off x="2564280" y="54518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6" name="Rectangle 42"/>
          <p:cNvSpPr/>
          <p:nvPr/>
        </p:nvSpPr>
        <p:spPr>
          <a:xfrm>
            <a:off x="2139480" y="545184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7" name="Rectangle 43"/>
          <p:cNvSpPr/>
          <p:nvPr/>
        </p:nvSpPr>
        <p:spPr>
          <a:xfrm>
            <a:off x="1049760" y="545364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0110=0x6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8" name="TextBox 62"/>
          <p:cNvSpPr/>
          <p:nvPr/>
        </p:nvSpPr>
        <p:spPr>
          <a:xfrm>
            <a:off x="3084480" y="54367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9" name="Rectangle 63"/>
          <p:cNvSpPr/>
          <p:nvPr/>
        </p:nvSpPr>
        <p:spPr>
          <a:xfrm>
            <a:off x="2586600" y="57758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0" name="Rectangle 64"/>
          <p:cNvSpPr/>
          <p:nvPr/>
        </p:nvSpPr>
        <p:spPr>
          <a:xfrm>
            <a:off x="2161800" y="577584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1" name="Rectangle 65"/>
          <p:cNvSpPr/>
          <p:nvPr/>
        </p:nvSpPr>
        <p:spPr>
          <a:xfrm>
            <a:off x="1049760" y="577728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1000=0x8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2" name="TextBox 66"/>
          <p:cNvSpPr/>
          <p:nvPr/>
        </p:nvSpPr>
        <p:spPr>
          <a:xfrm>
            <a:off x="3106800" y="57603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3" name="Rectangle 69"/>
          <p:cNvSpPr/>
          <p:nvPr/>
        </p:nvSpPr>
        <p:spPr>
          <a:xfrm>
            <a:off x="2589480" y="6204240"/>
            <a:ext cx="56988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4" name="Rectangle 70"/>
          <p:cNvSpPr/>
          <p:nvPr/>
        </p:nvSpPr>
        <p:spPr>
          <a:xfrm>
            <a:off x="2174400" y="6190200"/>
            <a:ext cx="310320" cy="3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5" name="Rectangle 71"/>
          <p:cNvSpPr/>
          <p:nvPr/>
        </p:nvSpPr>
        <p:spPr>
          <a:xfrm>
            <a:off x="1032480" y="6183000"/>
            <a:ext cx="1153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0111=0x7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6" name="TextBox 72"/>
          <p:cNvSpPr/>
          <p:nvPr/>
        </p:nvSpPr>
        <p:spPr>
          <a:xfrm>
            <a:off x="3128760" y="620460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057" name="Group 74"/>
          <p:cNvGrpSpPr/>
          <p:nvPr/>
        </p:nvGrpSpPr>
        <p:grpSpPr>
          <a:xfrm>
            <a:off x="-72720" y="1701720"/>
            <a:ext cx="5019120" cy="704520"/>
            <a:chOff x="-72720" y="1701720"/>
            <a:chExt cx="5019120" cy="704520"/>
          </a:xfrm>
        </p:grpSpPr>
        <p:grpSp>
          <p:nvGrpSpPr>
            <p:cNvPr id="1058" name="Group 75"/>
            <p:cNvGrpSpPr/>
            <p:nvPr/>
          </p:nvGrpSpPr>
          <p:grpSpPr>
            <a:xfrm>
              <a:off x="219960" y="2091240"/>
              <a:ext cx="4726440" cy="315000"/>
              <a:chOff x="219960" y="2091240"/>
              <a:chExt cx="4726440" cy="315000"/>
            </a:xfrm>
          </p:grpSpPr>
          <p:sp>
            <p:nvSpPr>
              <p:cNvPr id="1059" name="Rectangle 96"/>
              <p:cNvSpPr/>
              <p:nvPr/>
            </p:nvSpPr>
            <p:spPr>
              <a:xfrm>
                <a:off x="2584800" y="209412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60" name="Rectangle 97"/>
              <p:cNvSpPr/>
              <p:nvPr/>
            </p:nvSpPr>
            <p:spPr>
              <a:xfrm>
                <a:off x="2111760" y="20970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61" name="Rectangle 98"/>
              <p:cNvSpPr/>
              <p:nvPr/>
            </p:nvSpPr>
            <p:spPr>
              <a:xfrm>
                <a:off x="3529440" y="209412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62" name="Rectangle 99"/>
              <p:cNvSpPr/>
              <p:nvPr/>
            </p:nvSpPr>
            <p:spPr>
              <a:xfrm>
                <a:off x="3056400" y="209700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63" name="Rectangle 100"/>
              <p:cNvSpPr/>
              <p:nvPr/>
            </p:nvSpPr>
            <p:spPr>
              <a:xfrm>
                <a:off x="693000" y="20991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64" name="Rectangle 101"/>
              <p:cNvSpPr/>
              <p:nvPr/>
            </p:nvSpPr>
            <p:spPr>
              <a:xfrm>
                <a:off x="219960" y="21020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65" name="Rectangle 102"/>
              <p:cNvSpPr/>
              <p:nvPr/>
            </p:nvSpPr>
            <p:spPr>
              <a:xfrm>
                <a:off x="1638000" y="209916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66" name="Rectangle 103"/>
              <p:cNvSpPr/>
              <p:nvPr/>
            </p:nvSpPr>
            <p:spPr>
              <a:xfrm>
                <a:off x="1164960" y="21020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67" name="Rectangle 104"/>
              <p:cNvSpPr/>
              <p:nvPr/>
            </p:nvSpPr>
            <p:spPr>
              <a:xfrm>
                <a:off x="4474080" y="209124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68" name="Rectangle 105"/>
              <p:cNvSpPr/>
              <p:nvPr/>
            </p:nvSpPr>
            <p:spPr>
              <a:xfrm>
                <a:off x="4001040" y="2094120"/>
                <a:ext cx="472320" cy="30420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21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069" name="TextBox 76"/>
            <p:cNvSpPr/>
            <p:nvPr/>
          </p:nvSpPr>
          <p:spPr>
            <a:xfrm>
              <a:off x="-7272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0" name="TextBox 77"/>
            <p:cNvSpPr/>
            <p:nvPr/>
          </p:nvSpPr>
          <p:spPr>
            <a:xfrm>
              <a:off x="39888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1" name="TextBox 78"/>
            <p:cNvSpPr/>
            <p:nvPr/>
          </p:nvSpPr>
          <p:spPr>
            <a:xfrm>
              <a:off x="86796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2" name="TextBox 79"/>
            <p:cNvSpPr/>
            <p:nvPr/>
          </p:nvSpPr>
          <p:spPr>
            <a:xfrm>
              <a:off x="133956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0x6c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3" name="TextBox 80"/>
            <p:cNvSpPr/>
            <p:nvPr/>
          </p:nvSpPr>
          <p:spPr>
            <a:xfrm>
              <a:off x="183132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4" name="TextBox 81"/>
            <p:cNvSpPr/>
            <p:nvPr/>
          </p:nvSpPr>
          <p:spPr>
            <a:xfrm>
              <a:off x="230292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5" name="TextBox 82"/>
            <p:cNvSpPr/>
            <p:nvPr/>
          </p:nvSpPr>
          <p:spPr>
            <a:xfrm>
              <a:off x="277236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6" name="TextBox 83"/>
            <p:cNvSpPr/>
            <p:nvPr/>
          </p:nvSpPr>
          <p:spPr>
            <a:xfrm>
              <a:off x="324396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0x7c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7" name="TextBox 84"/>
            <p:cNvSpPr/>
            <p:nvPr/>
          </p:nvSpPr>
          <p:spPr>
            <a:xfrm>
              <a:off x="371304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8" name="TextBox 85"/>
            <p:cNvSpPr/>
            <p:nvPr/>
          </p:nvSpPr>
          <p:spPr>
            <a:xfrm>
              <a:off x="4184640" y="1701720"/>
              <a:ext cx="685080" cy="303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0x84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079" name="Straight Arrow Connector 86"/>
            <p:cNvCxnSpPr/>
            <p:nvPr/>
          </p:nvCxnSpPr>
          <p:spPr>
            <a:xfrm>
              <a:off x="219960" y="19386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080" name="Straight Arrow Connector 87"/>
            <p:cNvCxnSpPr/>
            <p:nvPr/>
          </p:nvCxnSpPr>
          <p:spPr>
            <a:xfrm>
              <a:off x="693000" y="19386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081" name="Straight Arrow Connector 88"/>
            <p:cNvCxnSpPr/>
            <p:nvPr/>
          </p:nvCxnSpPr>
          <p:spPr>
            <a:xfrm>
              <a:off x="1164600" y="194616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082" name="Straight Arrow Connector 89"/>
            <p:cNvCxnSpPr/>
            <p:nvPr/>
          </p:nvCxnSpPr>
          <p:spPr>
            <a:xfrm>
              <a:off x="1637640" y="194616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083" name="Straight Arrow Connector 90"/>
            <p:cNvCxnSpPr/>
            <p:nvPr/>
          </p:nvCxnSpPr>
          <p:spPr>
            <a:xfrm>
              <a:off x="2110680" y="194616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084" name="Straight Arrow Connector 91"/>
            <p:cNvCxnSpPr/>
            <p:nvPr/>
          </p:nvCxnSpPr>
          <p:spPr>
            <a:xfrm>
              <a:off x="2575440" y="194328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085" name="Straight Arrow Connector 92"/>
            <p:cNvCxnSpPr/>
            <p:nvPr/>
          </p:nvCxnSpPr>
          <p:spPr>
            <a:xfrm>
              <a:off x="3056400" y="19386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086" name="Straight Arrow Connector 93"/>
            <p:cNvCxnSpPr/>
            <p:nvPr/>
          </p:nvCxnSpPr>
          <p:spPr>
            <a:xfrm>
              <a:off x="3528000" y="1938600"/>
              <a:ext cx="720" cy="15300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087" name="Straight Arrow Connector 94"/>
            <p:cNvCxnSpPr/>
            <p:nvPr/>
          </p:nvCxnSpPr>
          <p:spPr>
            <a:xfrm>
              <a:off x="4001040" y="19328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  <p:cxnSp>
          <p:nvCxnSpPr>
            <p:cNvPr id="1088" name="Straight Arrow Connector 95"/>
            <p:cNvCxnSpPr/>
            <p:nvPr/>
          </p:nvCxnSpPr>
          <p:spPr>
            <a:xfrm>
              <a:off x="4470480" y="1925640"/>
              <a:ext cx="720" cy="15336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triangle" w="med"/>
            </a:ln>
          </p:spPr>
        </p:cxnSp>
      </p:grpSp>
      <p:sp>
        <p:nvSpPr>
          <p:cNvPr id="1089" name="TextBox 106"/>
          <p:cNvSpPr/>
          <p:nvPr/>
        </p:nvSpPr>
        <p:spPr>
          <a:xfrm>
            <a:off x="1960200" y="1295640"/>
            <a:ext cx="12132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090" name="Group 123"/>
          <p:cNvGrpSpPr/>
          <p:nvPr/>
        </p:nvGrpSpPr>
        <p:grpSpPr>
          <a:xfrm>
            <a:off x="4467960" y="3798000"/>
            <a:ext cx="4701960" cy="391680"/>
            <a:chOff x="4467960" y="3798000"/>
            <a:chExt cx="4701960" cy="391680"/>
          </a:xfrm>
        </p:grpSpPr>
        <p:grpSp>
          <p:nvGrpSpPr>
            <p:cNvPr id="1091" name="Group 110"/>
            <p:cNvGrpSpPr/>
            <p:nvPr/>
          </p:nvGrpSpPr>
          <p:grpSpPr>
            <a:xfrm>
              <a:off x="4467960" y="3798000"/>
              <a:ext cx="1177560" cy="355680"/>
              <a:chOff x="4467960" y="3798000"/>
              <a:chExt cx="1177560" cy="355680"/>
            </a:xfrm>
          </p:grpSpPr>
          <p:sp>
            <p:nvSpPr>
              <p:cNvPr id="1092" name="Rectangle 57"/>
              <p:cNvSpPr/>
              <p:nvPr/>
            </p:nvSpPr>
            <p:spPr>
              <a:xfrm>
                <a:off x="4679640" y="3804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93" name="Rectangle 58"/>
              <p:cNvSpPr/>
              <p:nvPr/>
            </p:nvSpPr>
            <p:spPr>
              <a:xfrm>
                <a:off x="4467960" y="3804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94" name="Rectangle 59"/>
              <p:cNvSpPr/>
              <p:nvPr/>
            </p:nvSpPr>
            <p:spPr>
              <a:xfrm>
                <a:off x="4923720" y="379800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095" name="Group 111"/>
            <p:cNvGrpSpPr/>
            <p:nvPr/>
          </p:nvGrpSpPr>
          <p:grpSpPr>
            <a:xfrm>
              <a:off x="5639040" y="3812760"/>
              <a:ext cx="1177560" cy="355320"/>
              <a:chOff x="5639040" y="3812760"/>
              <a:chExt cx="1177560" cy="355320"/>
            </a:xfrm>
          </p:grpSpPr>
          <p:sp>
            <p:nvSpPr>
              <p:cNvPr id="1096" name="Rectangle 112"/>
              <p:cNvSpPr/>
              <p:nvPr/>
            </p:nvSpPr>
            <p:spPr>
              <a:xfrm>
                <a:off x="5850360" y="3818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97" name="Rectangle 113"/>
              <p:cNvSpPr/>
              <p:nvPr/>
            </p:nvSpPr>
            <p:spPr>
              <a:xfrm>
                <a:off x="5639040" y="38185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098" name="Rectangle 114"/>
              <p:cNvSpPr/>
              <p:nvPr/>
            </p:nvSpPr>
            <p:spPr>
              <a:xfrm>
                <a:off x="6094800" y="38127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099" name="Group 115"/>
            <p:cNvGrpSpPr/>
            <p:nvPr/>
          </p:nvGrpSpPr>
          <p:grpSpPr>
            <a:xfrm>
              <a:off x="6781680" y="3813480"/>
              <a:ext cx="1207440" cy="372960"/>
              <a:chOff x="6781680" y="3813480"/>
              <a:chExt cx="1207440" cy="372960"/>
            </a:xfrm>
          </p:grpSpPr>
          <p:sp>
            <p:nvSpPr>
              <p:cNvPr id="1100" name="Rectangle 116"/>
              <p:cNvSpPr/>
              <p:nvPr/>
            </p:nvSpPr>
            <p:spPr>
              <a:xfrm>
                <a:off x="7022880" y="3819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01" name="Rectangle 117"/>
              <p:cNvSpPr/>
              <p:nvPr/>
            </p:nvSpPr>
            <p:spPr>
              <a:xfrm>
                <a:off x="6781680" y="38368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02" name="Rectangle 118"/>
              <p:cNvSpPr/>
              <p:nvPr/>
            </p:nvSpPr>
            <p:spPr>
              <a:xfrm>
                <a:off x="7267320" y="38134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03" name="Group 119"/>
            <p:cNvGrpSpPr/>
            <p:nvPr/>
          </p:nvGrpSpPr>
          <p:grpSpPr>
            <a:xfrm>
              <a:off x="7962840" y="3816720"/>
              <a:ext cx="1207080" cy="372960"/>
              <a:chOff x="7962840" y="3816720"/>
              <a:chExt cx="1207080" cy="372960"/>
            </a:xfrm>
          </p:grpSpPr>
          <p:sp>
            <p:nvSpPr>
              <p:cNvPr id="1104" name="Rectangle 120"/>
              <p:cNvSpPr/>
              <p:nvPr/>
            </p:nvSpPr>
            <p:spPr>
              <a:xfrm>
                <a:off x="8204040" y="3822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05" name="Rectangle 121"/>
              <p:cNvSpPr/>
              <p:nvPr/>
            </p:nvSpPr>
            <p:spPr>
              <a:xfrm>
                <a:off x="7962840" y="3840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06" name="Rectangle 122"/>
              <p:cNvSpPr/>
              <p:nvPr/>
            </p:nvSpPr>
            <p:spPr>
              <a:xfrm>
                <a:off x="8448120" y="38167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107" name="Group 124"/>
          <p:cNvGrpSpPr/>
          <p:nvPr/>
        </p:nvGrpSpPr>
        <p:grpSpPr>
          <a:xfrm>
            <a:off x="4458240" y="4158720"/>
            <a:ext cx="4701960" cy="391680"/>
            <a:chOff x="4458240" y="4158720"/>
            <a:chExt cx="4701960" cy="391680"/>
          </a:xfrm>
        </p:grpSpPr>
        <p:grpSp>
          <p:nvGrpSpPr>
            <p:cNvPr id="1108" name="Group 125"/>
            <p:cNvGrpSpPr/>
            <p:nvPr/>
          </p:nvGrpSpPr>
          <p:grpSpPr>
            <a:xfrm>
              <a:off x="4458240" y="4158720"/>
              <a:ext cx="1177560" cy="355680"/>
              <a:chOff x="4458240" y="4158720"/>
              <a:chExt cx="1177560" cy="355680"/>
            </a:xfrm>
          </p:grpSpPr>
          <p:sp>
            <p:nvSpPr>
              <p:cNvPr id="1109" name="Rectangle 138"/>
              <p:cNvSpPr/>
              <p:nvPr/>
            </p:nvSpPr>
            <p:spPr>
              <a:xfrm>
                <a:off x="4669560" y="4164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10" name="Rectangle 139"/>
              <p:cNvSpPr/>
              <p:nvPr/>
            </p:nvSpPr>
            <p:spPr>
              <a:xfrm>
                <a:off x="4458240" y="4164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11" name="Rectangle 140"/>
              <p:cNvSpPr/>
              <p:nvPr/>
            </p:nvSpPr>
            <p:spPr>
              <a:xfrm>
                <a:off x="4914000" y="41587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12" name="Group 126"/>
            <p:cNvGrpSpPr/>
            <p:nvPr/>
          </p:nvGrpSpPr>
          <p:grpSpPr>
            <a:xfrm>
              <a:off x="5628960" y="4173480"/>
              <a:ext cx="1177560" cy="355680"/>
              <a:chOff x="5628960" y="4173480"/>
              <a:chExt cx="1177560" cy="355680"/>
            </a:xfrm>
          </p:grpSpPr>
          <p:sp>
            <p:nvSpPr>
              <p:cNvPr id="1113" name="Rectangle 135"/>
              <p:cNvSpPr/>
              <p:nvPr/>
            </p:nvSpPr>
            <p:spPr>
              <a:xfrm>
                <a:off x="5840640" y="4179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14" name="Rectangle 136"/>
              <p:cNvSpPr/>
              <p:nvPr/>
            </p:nvSpPr>
            <p:spPr>
              <a:xfrm>
                <a:off x="5628960" y="4179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15" name="Rectangle 137"/>
              <p:cNvSpPr/>
              <p:nvPr/>
            </p:nvSpPr>
            <p:spPr>
              <a:xfrm>
                <a:off x="6084720" y="41734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16" name="Group 127"/>
            <p:cNvGrpSpPr/>
            <p:nvPr/>
          </p:nvGrpSpPr>
          <p:grpSpPr>
            <a:xfrm>
              <a:off x="6771960" y="4174560"/>
              <a:ext cx="1207080" cy="372960"/>
              <a:chOff x="6771960" y="4174560"/>
              <a:chExt cx="1207080" cy="372960"/>
            </a:xfrm>
          </p:grpSpPr>
          <p:sp>
            <p:nvSpPr>
              <p:cNvPr id="1117" name="Rectangle 132"/>
              <p:cNvSpPr/>
              <p:nvPr/>
            </p:nvSpPr>
            <p:spPr>
              <a:xfrm>
                <a:off x="7012800" y="41803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18" name="Rectangle 133"/>
              <p:cNvSpPr/>
              <p:nvPr/>
            </p:nvSpPr>
            <p:spPr>
              <a:xfrm>
                <a:off x="6771960" y="4197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19" name="Rectangle 134"/>
              <p:cNvSpPr/>
              <p:nvPr/>
            </p:nvSpPr>
            <p:spPr>
              <a:xfrm>
                <a:off x="7257240" y="41745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20" name="Group 128"/>
            <p:cNvGrpSpPr/>
            <p:nvPr/>
          </p:nvGrpSpPr>
          <p:grpSpPr>
            <a:xfrm>
              <a:off x="7953120" y="4177440"/>
              <a:ext cx="1207080" cy="372960"/>
              <a:chOff x="7953120" y="4177440"/>
              <a:chExt cx="1207080" cy="372960"/>
            </a:xfrm>
          </p:grpSpPr>
          <p:sp>
            <p:nvSpPr>
              <p:cNvPr id="1121" name="Rectangle 129"/>
              <p:cNvSpPr/>
              <p:nvPr/>
            </p:nvSpPr>
            <p:spPr>
              <a:xfrm>
                <a:off x="8193960" y="4183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22" name="Rectangle 130"/>
              <p:cNvSpPr/>
              <p:nvPr/>
            </p:nvSpPr>
            <p:spPr>
              <a:xfrm>
                <a:off x="7953120" y="4200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23" name="Rectangle 131"/>
              <p:cNvSpPr/>
              <p:nvPr/>
            </p:nvSpPr>
            <p:spPr>
              <a:xfrm>
                <a:off x="8438400" y="41774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124" name="Group 141"/>
          <p:cNvGrpSpPr/>
          <p:nvPr/>
        </p:nvGrpSpPr>
        <p:grpSpPr>
          <a:xfrm>
            <a:off x="4470840" y="4531680"/>
            <a:ext cx="4701960" cy="391680"/>
            <a:chOff x="4470840" y="4531680"/>
            <a:chExt cx="4701960" cy="391680"/>
          </a:xfrm>
        </p:grpSpPr>
        <p:grpSp>
          <p:nvGrpSpPr>
            <p:cNvPr id="1125" name="Group 142"/>
            <p:cNvGrpSpPr/>
            <p:nvPr/>
          </p:nvGrpSpPr>
          <p:grpSpPr>
            <a:xfrm>
              <a:off x="4470840" y="4531680"/>
              <a:ext cx="1177560" cy="355320"/>
              <a:chOff x="4470840" y="4531680"/>
              <a:chExt cx="1177560" cy="355320"/>
            </a:xfrm>
          </p:grpSpPr>
          <p:sp>
            <p:nvSpPr>
              <p:cNvPr id="1126" name="Rectangle 155"/>
              <p:cNvSpPr/>
              <p:nvPr/>
            </p:nvSpPr>
            <p:spPr>
              <a:xfrm>
                <a:off x="4682160" y="4537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27" name="Rectangle 156"/>
              <p:cNvSpPr/>
              <p:nvPr/>
            </p:nvSpPr>
            <p:spPr>
              <a:xfrm>
                <a:off x="4470840" y="4537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28" name="Rectangle 157"/>
              <p:cNvSpPr/>
              <p:nvPr/>
            </p:nvSpPr>
            <p:spPr>
              <a:xfrm>
                <a:off x="4926600" y="45316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29" name="Group 143"/>
            <p:cNvGrpSpPr/>
            <p:nvPr/>
          </p:nvGrpSpPr>
          <p:grpSpPr>
            <a:xfrm>
              <a:off x="5641920" y="4546080"/>
              <a:ext cx="1177560" cy="355680"/>
              <a:chOff x="5641920" y="4546080"/>
              <a:chExt cx="1177560" cy="355680"/>
            </a:xfrm>
          </p:grpSpPr>
          <p:sp>
            <p:nvSpPr>
              <p:cNvPr id="1130" name="Rectangle 152"/>
              <p:cNvSpPr/>
              <p:nvPr/>
            </p:nvSpPr>
            <p:spPr>
              <a:xfrm>
                <a:off x="5853240" y="45522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31" name="Rectangle 153"/>
              <p:cNvSpPr/>
              <p:nvPr/>
            </p:nvSpPr>
            <p:spPr>
              <a:xfrm>
                <a:off x="5641920" y="45522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32" name="Rectangle 154"/>
              <p:cNvSpPr/>
              <p:nvPr/>
            </p:nvSpPr>
            <p:spPr>
              <a:xfrm>
                <a:off x="6097680" y="45460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33" name="Group 144"/>
            <p:cNvGrpSpPr/>
            <p:nvPr/>
          </p:nvGrpSpPr>
          <p:grpSpPr>
            <a:xfrm>
              <a:off x="6784560" y="4547160"/>
              <a:ext cx="1207440" cy="372960"/>
              <a:chOff x="6784560" y="4547160"/>
              <a:chExt cx="1207440" cy="372960"/>
            </a:xfrm>
          </p:grpSpPr>
          <p:sp>
            <p:nvSpPr>
              <p:cNvPr id="1134" name="Rectangle 149"/>
              <p:cNvSpPr/>
              <p:nvPr/>
            </p:nvSpPr>
            <p:spPr>
              <a:xfrm>
                <a:off x="7025760" y="45532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35" name="Rectangle 150"/>
              <p:cNvSpPr/>
              <p:nvPr/>
            </p:nvSpPr>
            <p:spPr>
              <a:xfrm>
                <a:off x="6784560" y="4570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36" name="Rectangle 151"/>
              <p:cNvSpPr/>
              <p:nvPr/>
            </p:nvSpPr>
            <p:spPr>
              <a:xfrm>
                <a:off x="7270200" y="45471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37" name="Group 145"/>
            <p:cNvGrpSpPr/>
            <p:nvPr/>
          </p:nvGrpSpPr>
          <p:grpSpPr>
            <a:xfrm>
              <a:off x="7965720" y="4550040"/>
              <a:ext cx="1207080" cy="373320"/>
              <a:chOff x="7965720" y="4550040"/>
              <a:chExt cx="1207080" cy="373320"/>
            </a:xfrm>
          </p:grpSpPr>
          <p:sp>
            <p:nvSpPr>
              <p:cNvPr id="1138" name="Rectangle 146"/>
              <p:cNvSpPr/>
              <p:nvPr/>
            </p:nvSpPr>
            <p:spPr>
              <a:xfrm>
                <a:off x="8206560" y="45561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39" name="Rectangle 147"/>
              <p:cNvSpPr/>
              <p:nvPr/>
            </p:nvSpPr>
            <p:spPr>
              <a:xfrm>
                <a:off x="7965720" y="45738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40" name="Rectangle 148"/>
              <p:cNvSpPr/>
              <p:nvPr/>
            </p:nvSpPr>
            <p:spPr>
              <a:xfrm>
                <a:off x="8451000" y="45500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141" name="Group 158"/>
          <p:cNvGrpSpPr/>
          <p:nvPr/>
        </p:nvGrpSpPr>
        <p:grpSpPr>
          <a:xfrm>
            <a:off x="4461120" y="4911840"/>
            <a:ext cx="4701960" cy="391680"/>
            <a:chOff x="4461120" y="4911840"/>
            <a:chExt cx="4701960" cy="391680"/>
          </a:xfrm>
        </p:grpSpPr>
        <p:grpSp>
          <p:nvGrpSpPr>
            <p:cNvPr id="1142" name="Group 159"/>
            <p:cNvGrpSpPr/>
            <p:nvPr/>
          </p:nvGrpSpPr>
          <p:grpSpPr>
            <a:xfrm>
              <a:off x="4461120" y="4911840"/>
              <a:ext cx="1177560" cy="355320"/>
              <a:chOff x="4461120" y="4911840"/>
              <a:chExt cx="1177560" cy="355320"/>
            </a:xfrm>
          </p:grpSpPr>
          <p:sp>
            <p:nvSpPr>
              <p:cNvPr id="1143" name="Rectangle 172"/>
              <p:cNvSpPr/>
              <p:nvPr/>
            </p:nvSpPr>
            <p:spPr>
              <a:xfrm>
                <a:off x="4672440" y="4917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44" name="Rectangle 173"/>
              <p:cNvSpPr/>
              <p:nvPr/>
            </p:nvSpPr>
            <p:spPr>
              <a:xfrm>
                <a:off x="4461120" y="4917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45" name="Rectangle 174"/>
              <p:cNvSpPr/>
              <p:nvPr/>
            </p:nvSpPr>
            <p:spPr>
              <a:xfrm>
                <a:off x="4916880" y="49118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46" name="Group 160"/>
            <p:cNvGrpSpPr/>
            <p:nvPr/>
          </p:nvGrpSpPr>
          <p:grpSpPr>
            <a:xfrm>
              <a:off x="5632200" y="4926240"/>
              <a:ext cx="1177560" cy="355680"/>
              <a:chOff x="5632200" y="4926240"/>
              <a:chExt cx="1177560" cy="355680"/>
            </a:xfrm>
          </p:grpSpPr>
          <p:sp>
            <p:nvSpPr>
              <p:cNvPr id="1147" name="Rectangle 169"/>
              <p:cNvSpPr/>
              <p:nvPr/>
            </p:nvSpPr>
            <p:spPr>
              <a:xfrm>
                <a:off x="5843520" y="49323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48" name="Rectangle 170"/>
              <p:cNvSpPr/>
              <p:nvPr/>
            </p:nvSpPr>
            <p:spPr>
              <a:xfrm>
                <a:off x="5632200" y="49323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49" name="Rectangle 171"/>
              <p:cNvSpPr/>
              <p:nvPr/>
            </p:nvSpPr>
            <p:spPr>
              <a:xfrm>
                <a:off x="6087960" y="49262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50" name="Group 161"/>
            <p:cNvGrpSpPr/>
            <p:nvPr/>
          </p:nvGrpSpPr>
          <p:grpSpPr>
            <a:xfrm>
              <a:off x="6774840" y="4927320"/>
              <a:ext cx="1207440" cy="372960"/>
              <a:chOff x="6774840" y="4927320"/>
              <a:chExt cx="1207440" cy="372960"/>
            </a:xfrm>
          </p:grpSpPr>
          <p:sp>
            <p:nvSpPr>
              <p:cNvPr id="1151" name="Rectangle 166"/>
              <p:cNvSpPr/>
              <p:nvPr/>
            </p:nvSpPr>
            <p:spPr>
              <a:xfrm>
                <a:off x="7016040" y="4933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52" name="Rectangle 167"/>
              <p:cNvSpPr/>
              <p:nvPr/>
            </p:nvSpPr>
            <p:spPr>
              <a:xfrm>
                <a:off x="6774840" y="49507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53" name="Rectangle 168"/>
              <p:cNvSpPr/>
              <p:nvPr/>
            </p:nvSpPr>
            <p:spPr>
              <a:xfrm>
                <a:off x="7260480" y="49273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54" name="Group 162"/>
            <p:cNvGrpSpPr/>
            <p:nvPr/>
          </p:nvGrpSpPr>
          <p:grpSpPr>
            <a:xfrm>
              <a:off x="7956000" y="4930200"/>
              <a:ext cx="1207080" cy="373320"/>
              <a:chOff x="7956000" y="4930200"/>
              <a:chExt cx="1207080" cy="373320"/>
            </a:xfrm>
          </p:grpSpPr>
          <p:sp>
            <p:nvSpPr>
              <p:cNvPr id="1155" name="Rectangle 163"/>
              <p:cNvSpPr/>
              <p:nvPr/>
            </p:nvSpPr>
            <p:spPr>
              <a:xfrm>
                <a:off x="8197200" y="49363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56" name="Rectangle 164"/>
              <p:cNvSpPr/>
              <p:nvPr/>
            </p:nvSpPr>
            <p:spPr>
              <a:xfrm>
                <a:off x="7956000" y="4953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57" name="Rectangle 165"/>
              <p:cNvSpPr/>
              <p:nvPr/>
            </p:nvSpPr>
            <p:spPr>
              <a:xfrm>
                <a:off x="8441280" y="493020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158" name="Group 175"/>
          <p:cNvGrpSpPr/>
          <p:nvPr/>
        </p:nvGrpSpPr>
        <p:grpSpPr>
          <a:xfrm>
            <a:off x="4461120" y="5293080"/>
            <a:ext cx="4701960" cy="391680"/>
            <a:chOff x="4461120" y="5293080"/>
            <a:chExt cx="4701960" cy="391680"/>
          </a:xfrm>
        </p:grpSpPr>
        <p:grpSp>
          <p:nvGrpSpPr>
            <p:cNvPr id="1159" name="Group 176"/>
            <p:cNvGrpSpPr/>
            <p:nvPr/>
          </p:nvGrpSpPr>
          <p:grpSpPr>
            <a:xfrm>
              <a:off x="4461120" y="5293080"/>
              <a:ext cx="1177560" cy="355320"/>
              <a:chOff x="4461120" y="5293080"/>
              <a:chExt cx="1177560" cy="355320"/>
            </a:xfrm>
          </p:grpSpPr>
          <p:sp>
            <p:nvSpPr>
              <p:cNvPr id="1160" name="Rectangle 189"/>
              <p:cNvSpPr/>
              <p:nvPr/>
            </p:nvSpPr>
            <p:spPr>
              <a:xfrm>
                <a:off x="4672440" y="5298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61" name="Rectangle 190"/>
              <p:cNvSpPr/>
              <p:nvPr/>
            </p:nvSpPr>
            <p:spPr>
              <a:xfrm>
                <a:off x="4461120" y="5298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62" name="Rectangle 191"/>
              <p:cNvSpPr/>
              <p:nvPr/>
            </p:nvSpPr>
            <p:spPr>
              <a:xfrm>
                <a:off x="4916880" y="52930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63" name="Group 177"/>
            <p:cNvGrpSpPr/>
            <p:nvPr/>
          </p:nvGrpSpPr>
          <p:grpSpPr>
            <a:xfrm>
              <a:off x="5632200" y="5307480"/>
              <a:ext cx="1177560" cy="355680"/>
              <a:chOff x="5632200" y="5307480"/>
              <a:chExt cx="1177560" cy="355680"/>
            </a:xfrm>
          </p:grpSpPr>
          <p:sp>
            <p:nvSpPr>
              <p:cNvPr id="1164" name="Rectangle 186"/>
              <p:cNvSpPr/>
              <p:nvPr/>
            </p:nvSpPr>
            <p:spPr>
              <a:xfrm>
                <a:off x="5843520" y="5313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65" name="Rectangle 187"/>
              <p:cNvSpPr/>
              <p:nvPr/>
            </p:nvSpPr>
            <p:spPr>
              <a:xfrm>
                <a:off x="5632200" y="53136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66" name="Rectangle 188"/>
              <p:cNvSpPr/>
              <p:nvPr/>
            </p:nvSpPr>
            <p:spPr>
              <a:xfrm>
                <a:off x="6087960" y="53074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67" name="Group 178"/>
            <p:cNvGrpSpPr/>
            <p:nvPr/>
          </p:nvGrpSpPr>
          <p:grpSpPr>
            <a:xfrm>
              <a:off x="6774840" y="5308560"/>
              <a:ext cx="1207440" cy="372960"/>
              <a:chOff x="6774840" y="5308560"/>
              <a:chExt cx="1207440" cy="372960"/>
            </a:xfrm>
          </p:grpSpPr>
          <p:sp>
            <p:nvSpPr>
              <p:cNvPr id="1168" name="Rectangle 183"/>
              <p:cNvSpPr/>
              <p:nvPr/>
            </p:nvSpPr>
            <p:spPr>
              <a:xfrm>
                <a:off x="7016040" y="53146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69" name="Rectangle 184"/>
              <p:cNvSpPr/>
              <p:nvPr/>
            </p:nvSpPr>
            <p:spPr>
              <a:xfrm>
                <a:off x="6774840" y="53319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70" name="Rectangle 185"/>
              <p:cNvSpPr/>
              <p:nvPr/>
            </p:nvSpPr>
            <p:spPr>
              <a:xfrm>
                <a:off x="7260480" y="53085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71" name="Group 179"/>
            <p:cNvGrpSpPr/>
            <p:nvPr/>
          </p:nvGrpSpPr>
          <p:grpSpPr>
            <a:xfrm>
              <a:off x="7956000" y="5311800"/>
              <a:ext cx="1207080" cy="372960"/>
              <a:chOff x="7956000" y="5311800"/>
              <a:chExt cx="1207080" cy="372960"/>
            </a:xfrm>
          </p:grpSpPr>
          <p:sp>
            <p:nvSpPr>
              <p:cNvPr id="1172" name="Rectangle 180"/>
              <p:cNvSpPr/>
              <p:nvPr/>
            </p:nvSpPr>
            <p:spPr>
              <a:xfrm>
                <a:off x="8197200" y="5317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73" name="Rectangle 181"/>
              <p:cNvSpPr/>
              <p:nvPr/>
            </p:nvSpPr>
            <p:spPr>
              <a:xfrm>
                <a:off x="7956000" y="53352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74" name="Rectangle 182"/>
              <p:cNvSpPr/>
              <p:nvPr/>
            </p:nvSpPr>
            <p:spPr>
              <a:xfrm>
                <a:off x="8441280" y="531180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175" name="Group 192"/>
          <p:cNvGrpSpPr/>
          <p:nvPr/>
        </p:nvGrpSpPr>
        <p:grpSpPr>
          <a:xfrm>
            <a:off x="4464000" y="5664960"/>
            <a:ext cx="4701960" cy="391680"/>
            <a:chOff x="4464000" y="5664960"/>
            <a:chExt cx="4701960" cy="391680"/>
          </a:xfrm>
        </p:grpSpPr>
        <p:grpSp>
          <p:nvGrpSpPr>
            <p:cNvPr id="1176" name="Group 193"/>
            <p:cNvGrpSpPr/>
            <p:nvPr/>
          </p:nvGrpSpPr>
          <p:grpSpPr>
            <a:xfrm>
              <a:off x="4464000" y="5664960"/>
              <a:ext cx="1177560" cy="355680"/>
              <a:chOff x="4464000" y="5664960"/>
              <a:chExt cx="1177560" cy="355680"/>
            </a:xfrm>
          </p:grpSpPr>
          <p:sp>
            <p:nvSpPr>
              <p:cNvPr id="1177" name="Rectangle 206"/>
              <p:cNvSpPr/>
              <p:nvPr/>
            </p:nvSpPr>
            <p:spPr>
              <a:xfrm>
                <a:off x="4675320" y="56710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78" name="Rectangle 207"/>
              <p:cNvSpPr/>
              <p:nvPr/>
            </p:nvSpPr>
            <p:spPr>
              <a:xfrm>
                <a:off x="4464000" y="56710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79" name="Rectangle 208"/>
              <p:cNvSpPr/>
              <p:nvPr/>
            </p:nvSpPr>
            <p:spPr>
              <a:xfrm>
                <a:off x="4919760" y="56649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80" name="Group 194"/>
            <p:cNvGrpSpPr/>
            <p:nvPr/>
          </p:nvGrpSpPr>
          <p:grpSpPr>
            <a:xfrm>
              <a:off x="5634720" y="5679720"/>
              <a:ext cx="1177920" cy="355320"/>
              <a:chOff x="5634720" y="5679720"/>
              <a:chExt cx="1177920" cy="355320"/>
            </a:xfrm>
          </p:grpSpPr>
          <p:sp>
            <p:nvSpPr>
              <p:cNvPr id="1181" name="Rectangle 203"/>
              <p:cNvSpPr/>
              <p:nvPr/>
            </p:nvSpPr>
            <p:spPr>
              <a:xfrm>
                <a:off x="5846400" y="5685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82" name="Rectangle 204"/>
              <p:cNvSpPr/>
              <p:nvPr/>
            </p:nvSpPr>
            <p:spPr>
              <a:xfrm>
                <a:off x="5634720" y="5685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83" name="Rectangle 205"/>
              <p:cNvSpPr/>
              <p:nvPr/>
            </p:nvSpPr>
            <p:spPr>
              <a:xfrm>
                <a:off x="6090840" y="56797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84" name="Group 195"/>
            <p:cNvGrpSpPr/>
            <p:nvPr/>
          </p:nvGrpSpPr>
          <p:grpSpPr>
            <a:xfrm>
              <a:off x="6777720" y="5680440"/>
              <a:ext cx="1207080" cy="372960"/>
              <a:chOff x="6777720" y="5680440"/>
              <a:chExt cx="1207080" cy="372960"/>
            </a:xfrm>
          </p:grpSpPr>
          <p:sp>
            <p:nvSpPr>
              <p:cNvPr id="1185" name="Rectangle 200"/>
              <p:cNvSpPr/>
              <p:nvPr/>
            </p:nvSpPr>
            <p:spPr>
              <a:xfrm>
                <a:off x="7018560" y="56865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86" name="Rectangle 201"/>
              <p:cNvSpPr/>
              <p:nvPr/>
            </p:nvSpPr>
            <p:spPr>
              <a:xfrm>
                <a:off x="6777720" y="57038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87" name="Rectangle 202"/>
              <p:cNvSpPr/>
              <p:nvPr/>
            </p:nvSpPr>
            <p:spPr>
              <a:xfrm>
                <a:off x="7263000" y="56804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88" name="Group 196"/>
            <p:cNvGrpSpPr/>
            <p:nvPr/>
          </p:nvGrpSpPr>
          <p:grpSpPr>
            <a:xfrm>
              <a:off x="7958880" y="5683680"/>
              <a:ext cx="1207080" cy="372960"/>
              <a:chOff x="7958880" y="5683680"/>
              <a:chExt cx="1207080" cy="372960"/>
            </a:xfrm>
          </p:grpSpPr>
          <p:sp>
            <p:nvSpPr>
              <p:cNvPr id="1189" name="Rectangle 197"/>
              <p:cNvSpPr/>
              <p:nvPr/>
            </p:nvSpPr>
            <p:spPr>
              <a:xfrm>
                <a:off x="8199720" y="56894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90" name="Rectangle 198"/>
              <p:cNvSpPr/>
              <p:nvPr/>
            </p:nvSpPr>
            <p:spPr>
              <a:xfrm>
                <a:off x="7958880" y="57070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91" name="Rectangle 199"/>
              <p:cNvSpPr/>
              <p:nvPr/>
            </p:nvSpPr>
            <p:spPr>
              <a:xfrm>
                <a:off x="8444160" y="56836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1192" name="Group 209"/>
          <p:cNvGrpSpPr/>
          <p:nvPr/>
        </p:nvGrpSpPr>
        <p:grpSpPr>
          <a:xfrm>
            <a:off x="4461120" y="6050880"/>
            <a:ext cx="4701960" cy="391680"/>
            <a:chOff x="4461120" y="6050880"/>
            <a:chExt cx="4701960" cy="391680"/>
          </a:xfrm>
        </p:grpSpPr>
        <p:grpSp>
          <p:nvGrpSpPr>
            <p:cNvPr id="1193" name="Group 210"/>
            <p:cNvGrpSpPr/>
            <p:nvPr/>
          </p:nvGrpSpPr>
          <p:grpSpPr>
            <a:xfrm>
              <a:off x="4461120" y="6050880"/>
              <a:ext cx="1177560" cy="355680"/>
              <a:chOff x="4461120" y="6050880"/>
              <a:chExt cx="1177560" cy="355680"/>
            </a:xfrm>
          </p:grpSpPr>
          <p:sp>
            <p:nvSpPr>
              <p:cNvPr id="1194" name="Rectangle 223"/>
              <p:cNvSpPr/>
              <p:nvPr/>
            </p:nvSpPr>
            <p:spPr>
              <a:xfrm>
                <a:off x="4672440" y="60570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6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95" name="Rectangle 224"/>
              <p:cNvSpPr/>
              <p:nvPr/>
            </p:nvSpPr>
            <p:spPr>
              <a:xfrm>
                <a:off x="4461120" y="60570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96" name="Rectangle 225"/>
              <p:cNvSpPr/>
              <p:nvPr/>
            </p:nvSpPr>
            <p:spPr>
              <a:xfrm>
                <a:off x="4916880" y="60508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13 14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197" name="Group 211"/>
            <p:cNvGrpSpPr/>
            <p:nvPr/>
          </p:nvGrpSpPr>
          <p:grpSpPr>
            <a:xfrm>
              <a:off x="5632200" y="6065640"/>
              <a:ext cx="1177560" cy="355680"/>
              <a:chOff x="5632200" y="6065640"/>
              <a:chExt cx="1177560" cy="355680"/>
            </a:xfrm>
          </p:grpSpPr>
          <p:sp>
            <p:nvSpPr>
              <p:cNvPr id="1198" name="Rectangle 220"/>
              <p:cNvSpPr/>
              <p:nvPr/>
            </p:nvSpPr>
            <p:spPr>
              <a:xfrm>
                <a:off x="5843520" y="60717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99" name="Rectangle 221"/>
              <p:cNvSpPr/>
              <p:nvPr/>
            </p:nvSpPr>
            <p:spPr>
              <a:xfrm>
                <a:off x="5632200" y="60717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00" name="Rectangle 222"/>
              <p:cNvSpPr/>
              <p:nvPr/>
            </p:nvSpPr>
            <p:spPr>
              <a:xfrm>
                <a:off x="6087960" y="60656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201" name="Group 212"/>
            <p:cNvGrpSpPr/>
            <p:nvPr/>
          </p:nvGrpSpPr>
          <p:grpSpPr>
            <a:xfrm>
              <a:off x="6774840" y="6066720"/>
              <a:ext cx="1207440" cy="372960"/>
              <a:chOff x="6774840" y="6066720"/>
              <a:chExt cx="1207440" cy="372960"/>
            </a:xfrm>
          </p:grpSpPr>
          <p:sp>
            <p:nvSpPr>
              <p:cNvPr id="1202" name="Rectangle 217"/>
              <p:cNvSpPr/>
              <p:nvPr/>
            </p:nvSpPr>
            <p:spPr>
              <a:xfrm>
                <a:off x="7016040" y="607248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03" name="Rectangle 218"/>
              <p:cNvSpPr/>
              <p:nvPr/>
            </p:nvSpPr>
            <p:spPr>
              <a:xfrm>
                <a:off x="6774840" y="6090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04" name="Rectangle 219"/>
              <p:cNvSpPr/>
              <p:nvPr/>
            </p:nvSpPr>
            <p:spPr>
              <a:xfrm>
                <a:off x="7260480" y="60667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205" name="Group 213"/>
            <p:cNvGrpSpPr/>
            <p:nvPr/>
          </p:nvGrpSpPr>
          <p:grpSpPr>
            <a:xfrm>
              <a:off x="7956000" y="6069600"/>
              <a:ext cx="1207080" cy="372960"/>
              <a:chOff x="7956000" y="6069600"/>
              <a:chExt cx="1207080" cy="372960"/>
            </a:xfrm>
          </p:grpSpPr>
          <p:sp>
            <p:nvSpPr>
              <p:cNvPr id="1206" name="Rectangle 214"/>
              <p:cNvSpPr/>
              <p:nvPr/>
            </p:nvSpPr>
            <p:spPr>
              <a:xfrm>
                <a:off x="8197200" y="60757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07" name="Rectangle 215"/>
              <p:cNvSpPr/>
              <p:nvPr/>
            </p:nvSpPr>
            <p:spPr>
              <a:xfrm>
                <a:off x="7956000" y="60930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08" name="Rectangle 216"/>
              <p:cNvSpPr/>
              <p:nvPr/>
            </p:nvSpPr>
            <p:spPr>
              <a:xfrm>
                <a:off x="8441280" y="606960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sp>
        <p:nvSpPr>
          <p:cNvPr id="1209" name="TextBox 226"/>
          <p:cNvSpPr/>
          <p:nvPr/>
        </p:nvSpPr>
        <p:spPr>
          <a:xfrm>
            <a:off x="3745800" y="35697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0" name="TextBox 227"/>
          <p:cNvSpPr/>
          <p:nvPr/>
        </p:nvSpPr>
        <p:spPr>
          <a:xfrm>
            <a:off x="3723480" y="39466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1" name="TextBox 228"/>
          <p:cNvSpPr/>
          <p:nvPr/>
        </p:nvSpPr>
        <p:spPr>
          <a:xfrm>
            <a:off x="3705120" y="430776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2" name="TextBox 229"/>
          <p:cNvSpPr/>
          <p:nvPr/>
        </p:nvSpPr>
        <p:spPr>
          <a:xfrm>
            <a:off x="3709080" y="468612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3" name="TextBox 230"/>
          <p:cNvSpPr/>
          <p:nvPr/>
        </p:nvSpPr>
        <p:spPr>
          <a:xfrm>
            <a:off x="3723480" y="505008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4" name="TextBox 231"/>
          <p:cNvSpPr/>
          <p:nvPr/>
        </p:nvSpPr>
        <p:spPr>
          <a:xfrm>
            <a:off x="3723480" y="543960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5" name="TextBox 232"/>
          <p:cNvSpPr/>
          <p:nvPr/>
        </p:nvSpPr>
        <p:spPr>
          <a:xfrm>
            <a:off x="3742560" y="5810040"/>
            <a:ext cx="6850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216" name="Table 233"/>
          <p:cNvGraphicFramePr/>
          <p:nvPr/>
        </p:nvGraphicFramePr>
        <p:xfrm>
          <a:off x="1080" y="3218760"/>
          <a:ext cx="4277160" cy="3337200"/>
        </p:xfrm>
        <a:graphic>
          <a:graphicData uri="http://schemas.openxmlformats.org/drawingml/2006/table">
            <a:tbl>
              <a:tblPr/>
              <a:tblGrid>
                <a:gridCol w="1118160"/>
                <a:gridCol w="938880"/>
                <a:gridCol w="533160"/>
                <a:gridCol w="533160"/>
                <a:gridCol w="609480"/>
                <a:gridCol w="54468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0x80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0x70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217" name="Group 9"/>
          <p:cNvGrpSpPr/>
          <p:nvPr/>
        </p:nvGrpSpPr>
        <p:grpSpPr>
          <a:xfrm>
            <a:off x="4464720" y="6401520"/>
            <a:ext cx="4701960" cy="391680"/>
            <a:chOff x="4464720" y="6401520"/>
            <a:chExt cx="4701960" cy="391680"/>
          </a:xfrm>
        </p:grpSpPr>
        <p:grpSp>
          <p:nvGrpSpPr>
            <p:cNvPr id="1218" name="Group 13"/>
            <p:cNvGrpSpPr/>
            <p:nvPr/>
          </p:nvGrpSpPr>
          <p:grpSpPr>
            <a:xfrm>
              <a:off x="4464720" y="6401520"/>
              <a:ext cx="1177560" cy="355680"/>
              <a:chOff x="4464720" y="6401520"/>
              <a:chExt cx="1177560" cy="355680"/>
            </a:xfrm>
          </p:grpSpPr>
          <p:sp>
            <p:nvSpPr>
              <p:cNvPr id="1219" name="Rectangle 67"/>
              <p:cNvSpPr/>
              <p:nvPr/>
            </p:nvSpPr>
            <p:spPr>
              <a:xfrm>
                <a:off x="4676040" y="64076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7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20" name="Rectangle 73"/>
              <p:cNvSpPr/>
              <p:nvPr/>
            </p:nvSpPr>
            <p:spPr>
              <a:xfrm>
                <a:off x="4464720" y="64076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21" name="Rectangle 107"/>
              <p:cNvSpPr/>
              <p:nvPr/>
            </p:nvSpPr>
            <p:spPr>
              <a:xfrm>
                <a:off x="4920480" y="640152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17 18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222" name="Group 18"/>
            <p:cNvGrpSpPr/>
            <p:nvPr/>
          </p:nvGrpSpPr>
          <p:grpSpPr>
            <a:xfrm>
              <a:off x="5635800" y="6416280"/>
              <a:ext cx="1177560" cy="355680"/>
              <a:chOff x="5635800" y="6416280"/>
              <a:chExt cx="1177560" cy="355680"/>
            </a:xfrm>
          </p:grpSpPr>
          <p:sp>
            <p:nvSpPr>
              <p:cNvPr id="1223" name="Rectangle 35"/>
              <p:cNvSpPr/>
              <p:nvPr/>
            </p:nvSpPr>
            <p:spPr>
              <a:xfrm>
                <a:off x="5847120" y="64224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24" name="Rectangle 36"/>
              <p:cNvSpPr/>
              <p:nvPr/>
            </p:nvSpPr>
            <p:spPr>
              <a:xfrm>
                <a:off x="5635800" y="642240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25" name="Rectangle 37"/>
              <p:cNvSpPr/>
              <p:nvPr/>
            </p:nvSpPr>
            <p:spPr>
              <a:xfrm>
                <a:off x="6091560" y="641628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21 22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226" name="Group 21"/>
            <p:cNvGrpSpPr/>
            <p:nvPr/>
          </p:nvGrpSpPr>
          <p:grpSpPr>
            <a:xfrm>
              <a:off x="6778440" y="6417360"/>
              <a:ext cx="1207080" cy="372960"/>
              <a:chOff x="6778440" y="6417360"/>
              <a:chExt cx="1207080" cy="372960"/>
            </a:xfrm>
          </p:grpSpPr>
          <p:sp>
            <p:nvSpPr>
              <p:cNvPr id="1227" name="Rectangle 32"/>
              <p:cNvSpPr/>
              <p:nvPr/>
            </p:nvSpPr>
            <p:spPr>
              <a:xfrm>
                <a:off x="7019640" y="642312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28" name="Rectangle 33"/>
              <p:cNvSpPr/>
              <p:nvPr/>
            </p:nvSpPr>
            <p:spPr>
              <a:xfrm>
                <a:off x="6778440" y="64407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29" name="Rectangle 34"/>
              <p:cNvSpPr/>
              <p:nvPr/>
            </p:nvSpPr>
            <p:spPr>
              <a:xfrm>
                <a:off x="7263720" y="641736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1230" name="Group 22"/>
            <p:cNvGrpSpPr/>
            <p:nvPr/>
          </p:nvGrpSpPr>
          <p:grpSpPr>
            <a:xfrm>
              <a:off x="7959600" y="6420240"/>
              <a:ext cx="1207080" cy="372960"/>
              <a:chOff x="7959600" y="6420240"/>
              <a:chExt cx="1207080" cy="372960"/>
            </a:xfrm>
          </p:grpSpPr>
          <p:sp>
            <p:nvSpPr>
              <p:cNvPr id="1231" name="Rectangle 23"/>
              <p:cNvSpPr/>
              <p:nvPr/>
            </p:nvSpPr>
            <p:spPr>
              <a:xfrm>
                <a:off x="8200440" y="642636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32" name="Rectangle 25"/>
              <p:cNvSpPr/>
              <p:nvPr/>
            </p:nvSpPr>
            <p:spPr>
              <a:xfrm>
                <a:off x="7959600" y="6443640"/>
                <a:ext cx="31032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Courier New"/>
                  </a:rPr>
                  <a:t>0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33" name="Rectangle 26"/>
              <p:cNvSpPr/>
              <p:nvPr/>
            </p:nvSpPr>
            <p:spPr>
              <a:xfrm>
                <a:off x="8444880" y="6420240"/>
                <a:ext cx="721800" cy="349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700" strike="noStrike" u="none">
                    <a:solidFill>
                      <a:schemeClr val="lt2"/>
                    </a:solidFill>
                    <a:effectLst/>
                    <a:uFillTx/>
                    <a:latin typeface="Arial"/>
                  </a:rPr>
                  <a:t>47 48</a:t>
                </a:r>
                <a:endParaRPr b="0" lang="en-US" sz="17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aphicFrame>
        <p:nvGraphicFramePr>
          <p:cNvPr id="1234" name="Table 68"/>
          <p:cNvGraphicFramePr/>
          <p:nvPr/>
        </p:nvGraphicFramePr>
        <p:xfrm>
          <a:off x="4504320" y="3057480"/>
          <a:ext cx="4635720" cy="3708000"/>
        </p:xfrm>
        <a:graphic>
          <a:graphicData uri="http://schemas.openxmlformats.org/drawingml/2006/table">
            <a:tbl>
              <a:tblPr/>
              <a:tblGrid>
                <a:gridCol w="217440"/>
                <a:gridCol w="236520"/>
                <a:gridCol w="715320"/>
                <a:gridCol w="217440"/>
                <a:gridCol w="228960"/>
                <a:gridCol w="702360"/>
                <a:gridCol w="217440"/>
                <a:gridCol w="241920"/>
                <a:gridCol w="734760"/>
                <a:gridCol w="217440"/>
                <a:gridCol w="211680"/>
                <a:gridCol w="69480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47 48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235" name="Group 16"/>
          <p:cNvGrpSpPr/>
          <p:nvPr/>
        </p:nvGrpSpPr>
        <p:grpSpPr>
          <a:xfrm>
            <a:off x="4176720" y="3546000"/>
            <a:ext cx="364680" cy="2449080"/>
            <a:chOff x="4176720" y="3546000"/>
            <a:chExt cx="364680" cy="2449080"/>
          </a:xfrm>
        </p:grpSpPr>
        <p:cxnSp>
          <p:nvCxnSpPr>
            <p:cNvPr id="1236" name="Straight Arrow Connector 4"/>
            <p:cNvCxnSpPr/>
            <p:nvPr/>
          </p:nvCxnSpPr>
          <p:spPr>
            <a:xfrm>
              <a:off x="4475520" y="3546000"/>
              <a:ext cx="720" cy="2449440"/>
            </a:xfrm>
            <a:prstGeom prst="straightConnector1">
              <a:avLst/>
            </a:prstGeom>
            <a:ln w="0">
              <a:solidFill>
                <a:srgbClr val="521b92"/>
              </a:solidFill>
              <a:tailEnd len="med" type="arrow" w="med"/>
            </a:ln>
          </p:spPr>
        </p:cxnSp>
        <p:sp>
          <p:nvSpPr>
            <p:cNvPr id="1237" name="TextBox 5"/>
            <p:cNvSpPr/>
            <p:nvPr/>
          </p:nvSpPr>
          <p:spPr>
            <a:xfrm rot="16200000">
              <a:off x="4019040" y="4662360"/>
              <a:ext cx="68004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238" name="Rectangle 108"/>
          <p:cNvSpPr/>
          <p:nvPr/>
        </p:nvSpPr>
        <p:spPr>
          <a:xfrm>
            <a:off x="5254200" y="2347920"/>
            <a:ext cx="39157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8 byte data blocks (fit 2 ints)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03" dur="indefinite" restart="never" nodeType="tmRoot">
          <p:childTnLst>
            <p:seq>
              <p:cTn id="604" dur="indefinite" nodeType="mainSeq">
                <p:childTnLst>
                  <p:par>
                    <p:cTn id="605" fill="hold">
                      <p:stCondLst>
                        <p:cond delay="0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1" fill="hold">
                      <p:stCondLst>
                        <p:cond delay="indefinite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0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7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8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9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15188</TotalTime>
  <Application>LibreOffice/25.2.0.3$Linux_X86_64 LibreOffice_project/e1cf4a87eb02d755bce1a01209907ea5ddc8f069</Application>
  <AppVersion>15.0000</AppVersion>
  <Words>2914</Words>
  <Paragraphs>1515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2019-03-03T22:05:37Z</dcterms:created>
  <dc:creator>Eleanor  Birrell</dc:creator>
  <dc:description/>
  <dc:language>en-US</dc:language>
  <cp:lastModifiedBy/>
  <cp:lastPrinted>2025-02-25T09:48:03Z</cp:lastPrinted>
  <dcterms:modified xsi:type="dcterms:W3CDTF">2025-02-25T09:58:12Z</dcterms:modified>
  <cp:revision>202</cp:revision>
  <dc:subject/>
  <dc:title>Lecture 12: Caches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3</vt:i4>
  </property>
  <property fmtid="{D5CDD505-2E9C-101B-9397-08002B2CF9AE}" pid="3" name="Notes">
    <vt:i4>11</vt:i4>
  </property>
  <property fmtid="{D5CDD505-2E9C-101B-9397-08002B2CF9AE}" pid="4" name="PresentationFormat">
    <vt:lpwstr>On-screen Show (4:3)</vt:lpwstr>
  </property>
  <property fmtid="{D5CDD505-2E9C-101B-9397-08002B2CF9AE}" pid="5" name="Slides">
    <vt:i4>17</vt:i4>
  </property>
</Properties>
</file>