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1302" r:id="rId3"/>
    <p:sldId id="330" r:id="rId4"/>
    <p:sldId id="1296" r:id="rId5"/>
    <p:sldId id="538" r:id="rId6"/>
    <p:sldId id="539" r:id="rId7"/>
    <p:sldId id="1297" r:id="rId8"/>
    <p:sldId id="537" r:id="rId9"/>
    <p:sldId id="490" r:id="rId10"/>
    <p:sldId id="540" r:id="rId11"/>
    <p:sldId id="1293" r:id="rId12"/>
    <p:sldId id="541" r:id="rId13"/>
    <p:sldId id="491" r:id="rId14"/>
    <p:sldId id="489" r:id="rId15"/>
    <p:sldId id="543" r:id="rId16"/>
    <p:sldId id="544" r:id="rId17"/>
    <p:sldId id="498" r:id="rId18"/>
    <p:sldId id="546" r:id="rId19"/>
    <p:sldId id="548" r:id="rId20"/>
    <p:sldId id="1299" r:id="rId21"/>
    <p:sldId id="1300" r:id="rId22"/>
    <p:sldId id="1301" r:id="rId23"/>
    <p:sldId id="54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89" autoAdjust="0"/>
    <p:restoredTop sz="88819" autoAdjust="0"/>
  </p:normalViewPr>
  <p:slideViewPr>
    <p:cSldViewPr>
      <p:cViewPr varScale="1">
        <p:scale>
          <a:sx n="109" d="100"/>
          <a:sy n="109" d="100"/>
        </p:scale>
        <p:origin x="135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em:cpumemgap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em:cpumemgap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em:cpumemgap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8880015299171499"/>
          <c:y val="6.0185185185185203E-2"/>
          <c:w val="0.51180020900165302"/>
          <c:h val="0.80722222222222195"/>
        </c:manualLayout>
      </c:layout>
      <c:lineChart>
        <c:grouping val="standard"/>
        <c:varyColors val="0"/>
        <c:ser>
          <c:idx val="3"/>
          <c:order val="0"/>
          <c:tx>
            <c:strRef>
              <c:f>data!$D$1</c:f>
              <c:strCache>
                <c:ptCount val="1"/>
                <c:pt idx="0">
                  <c:v>DRAM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data!$D$2:$D$9</c:f>
              <c:numCache>
                <c:formatCode>#,##0</c:formatCode>
                <c:ptCount val="8"/>
                <c:pt idx="0" formatCode="General">
                  <c:v>200</c:v>
                </c:pt>
                <c:pt idx="1">
                  <c:v>100</c:v>
                </c:pt>
                <c:pt idx="2" formatCode="General">
                  <c:v>70</c:v>
                </c:pt>
                <c:pt idx="3" formatCode="General">
                  <c:v>60</c:v>
                </c:pt>
                <c:pt idx="4" formatCode="General">
                  <c:v>55</c:v>
                </c:pt>
                <c:pt idx="5" formatCode="General">
                  <c:v>50</c:v>
                </c:pt>
                <c:pt idx="6" formatCode="General">
                  <c:v>40</c:v>
                </c:pt>
                <c:pt idx="7" formatCode="General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C4-5D4D-90B3-C2468C443002}"/>
            </c:ext>
          </c:extLst>
        </c:ser>
        <c:ser>
          <c:idx val="5"/>
          <c:order val="1"/>
          <c:tx>
            <c:strRef>
              <c:f>data!$F$1</c:f>
              <c:strCache>
                <c:ptCount val="1"/>
                <c:pt idx="0">
                  <c:v>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data!$F$2:$F$9</c:f>
              <c:numCache>
                <c:formatCode>General</c:formatCode>
                <c:ptCount val="8"/>
                <c:pt idx="0">
                  <c:v>166</c:v>
                </c:pt>
                <c:pt idx="1">
                  <c:v>50</c:v>
                </c:pt>
                <c:pt idx="2">
                  <c:v>6</c:v>
                </c:pt>
                <c:pt idx="3">
                  <c:v>1.6</c:v>
                </c:pt>
                <c:pt idx="4">
                  <c:v>0.3</c:v>
                </c:pt>
                <c:pt idx="5">
                  <c:v>0.5</c:v>
                </c:pt>
                <c:pt idx="6">
                  <c:v>0.4</c:v>
                </c:pt>
                <c:pt idx="7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DC4-5D4D-90B3-C2468C443002}"/>
            </c:ext>
          </c:extLst>
        </c:ser>
        <c:ser>
          <c:idx val="6"/>
          <c:order val="2"/>
          <c:tx>
            <c:strRef>
              <c:f>data!$G$1</c:f>
              <c:strCache>
                <c:ptCount val="1"/>
                <c:pt idx="0">
                  <c:v>Effective 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data!$G$2:$G$9</c:f>
              <c:numCache>
                <c:formatCode>General</c:formatCode>
                <c:ptCount val="8"/>
                <c:pt idx="4">
                  <c:v>0.3</c:v>
                </c:pt>
                <c:pt idx="5">
                  <c:v>0.25</c:v>
                </c:pt>
                <c:pt idx="6">
                  <c:v>0.1</c:v>
                </c:pt>
                <c:pt idx="7">
                  <c:v>0.08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DC4-5D4D-90B3-C2468C443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273640"/>
        <c:axId val="2109281032"/>
      </c:lineChart>
      <c:catAx>
        <c:axId val="2109273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txPr>
          <a:bodyPr rot="0" vert="horz" anchor="ctr" anchorCtr="1"/>
          <a:lstStyle/>
          <a:p>
            <a:pPr>
              <a:defRPr/>
            </a:pPr>
            <a:endParaRPr lang="en-US"/>
          </a:p>
        </c:txPr>
        <c:crossAx val="2109281032"/>
        <c:crossesAt val="0"/>
        <c:auto val="1"/>
        <c:lblAlgn val="ctr"/>
        <c:lblOffset val="100"/>
        <c:noMultiLvlLbl val="0"/>
      </c:catAx>
      <c:valAx>
        <c:axId val="2109281032"/>
        <c:scaling>
          <c:logBase val="10"/>
          <c:orientation val="minMax"/>
          <c:min val="0.0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(ns)</a:t>
                </a:r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2109273640"/>
        <c:crosses val="autoZero"/>
        <c:crossBetween val="between"/>
        <c:min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>
          <a:latin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8880015299171499"/>
          <c:y val="6.0185185185185203E-2"/>
          <c:w val="0.51180020900165302"/>
          <c:h val="0.80722222222222195"/>
        </c:manualLayout>
      </c:layout>
      <c:lineChart>
        <c:grouping val="standard"/>
        <c:varyColors val="0"/>
        <c:ser>
          <c:idx val="3"/>
          <c:order val="0"/>
          <c:tx>
            <c:strRef>
              <c:f>data!$D$1</c:f>
              <c:strCache>
                <c:ptCount val="1"/>
                <c:pt idx="0">
                  <c:v>DRAM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data!$D$2:$D$9</c:f>
              <c:numCache>
                <c:formatCode>#,##0</c:formatCode>
                <c:ptCount val="8"/>
                <c:pt idx="0" formatCode="General">
                  <c:v>200</c:v>
                </c:pt>
                <c:pt idx="1">
                  <c:v>100</c:v>
                </c:pt>
                <c:pt idx="2" formatCode="General">
                  <c:v>70</c:v>
                </c:pt>
                <c:pt idx="3" formatCode="General">
                  <c:v>60</c:v>
                </c:pt>
                <c:pt idx="4" formatCode="General">
                  <c:v>55</c:v>
                </c:pt>
                <c:pt idx="5" formatCode="General">
                  <c:v>50</c:v>
                </c:pt>
                <c:pt idx="6" formatCode="General">
                  <c:v>40</c:v>
                </c:pt>
                <c:pt idx="7" formatCode="General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6C0-604C-BC00-9DD2D7489EE2}"/>
            </c:ext>
          </c:extLst>
        </c:ser>
        <c:ser>
          <c:idx val="4"/>
          <c:order val="1"/>
          <c:tx>
            <c:strRef>
              <c:f>data!$E$1</c:f>
              <c:strCache>
                <c:ptCount val="1"/>
                <c:pt idx="0">
                  <c:v>SRAM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data!$E$2:$E$9</c:f>
              <c:numCache>
                <c:formatCode>General</c:formatCode>
                <c:ptCount val="8"/>
                <c:pt idx="0">
                  <c:v>150</c:v>
                </c:pt>
                <c:pt idx="1">
                  <c:v>35</c:v>
                </c:pt>
                <c:pt idx="2">
                  <c:v>15</c:v>
                </c:pt>
                <c:pt idx="3">
                  <c:v>3</c:v>
                </c:pt>
                <c:pt idx="4">
                  <c:v>2.5</c:v>
                </c:pt>
                <c:pt idx="5">
                  <c:v>2</c:v>
                </c:pt>
                <c:pt idx="6">
                  <c:v>1.5</c:v>
                </c:pt>
                <c:pt idx="7">
                  <c:v>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6C0-604C-BC00-9DD2D7489EE2}"/>
            </c:ext>
          </c:extLst>
        </c:ser>
        <c:ser>
          <c:idx val="5"/>
          <c:order val="2"/>
          <c:tx>
            <c:strRef>
              <c:f>data!$F$1</c:f>
              <c:strCache>
                <c:ptCount val="1"/>
                <c:pt idx="0">
                  <c:v>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data!$F$2:$F$9</c:f>
              <c:numCache>
                <c:formatCode>General</c:formatCode>
                <c:ptCount val="8"/>
                <c:pt idx="0">
                  <c:v>166</c:v>
                </c:pt>
                <c:pt idx="1">
                  <c:v>50</c:v>
                </c:pt>
                <c:pt idx="2">
                  <c:v>6</c:v>
                </c:pt>
                <c:pt idx="3">
                  <c:v>1.6</c:v>
                </c:pt>
                <c:pt idx="4">
                  <c:v>0.3</c:v>
                </c:pt>
                <c:pt idx="5">
                  <c:v>0.5</c:v>
                </c:pt>
                <c:pt idx="6">
                  <c:v>0.4</c:v>
                </c:pt>
                <c:pt idx="7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6C0-604C-BC00-9DD2D7489EE2}"/>
            </c:ext>
          </c:extLst>
        </c:ser>
        <c:ser>
          <c:idx val="6"/>
          <c:order val="3"/>
          <c:tx>
            <c:strRef>
              <c:f>data!$G$1</c:f>
              <c:strCache>
                <c:ptCount val="1"/>
                <c:pt idx="0">
                  <c:v>Effective 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data!$G$2:$G$9</c:f>
              <c:numCache>
                <c:formatCode>General</c:formatCode>
                <c:ptCount val="8"/>
                <c:pt idx="4">
                  <c:v>0.3</c:v>
                </c:pt>
                <c:pt idx="5">
                  <c:v>0.25</c:v>
                </c:pt>
                <c:pt idx="6">
                  <c:v>0.1</c:v>
                </c:pt>
                <c:pt idx="7">
                  <c:v>0.08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6C0-604C-BC00-9DD2D7489E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273640"/>
        <c:axId val="2109281032"/>
      </c:lineChart>
      <c:catAx>
        <c:axId val="2109273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txPr>
          <a:bodyPr rot="0" vert="horz" anchor="ctr" anchorCtr="1"/>
          <a:lstStyle/>
          <a:p>
            <a:pPr>
              <a:defRPr/>
            </a:pPr>
            <a:endParaRPr lang="en-US"/>
          </a:p>
        </c:txPr>
        <c:crossAx val="2109281032"/>
        <c:crossesAt val="0"/>
        <c:auto val="1"/>
        <c:lblAlgn val="ctr"/>
        <c:lblOffset val="100"/>
        <c:noMultiLvlLbl val="0"/>
      </c:catAx>
      <c:valAx>
        <c:axId val="2109281032"/>
        <c:scaling>
          <c:logBase val="10"/>
          <c:orientation val="minMax"/>
          <c:min val="0.0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(ns)</a:t>
                </a:r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2109273640"/>
        <c:crosses val="autoZero"/>
        <c:crossBetween val="between"/>
        <c:minorUnit val="10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200">
          <a:latin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8880015299171499"/>
          <c:y val="6.0185185185185203E-2"/>
          <c:w val="0.51180020900165302"/>
          <c:h val="0.80722222222222195"/>
        </c:manualLayout>
      </c:layout>
      <c:lineChart>
        <c:grouping val="standard"/>
        <c:varyColors val="0"/>
        <c:ser>
          <c:idx val="3"/>
          <c:order val="0"/>
          <c:tx>
            <c:strRef>
              <c:f>data!$D$1</c:f>
              <c:strCache>
                <c:ptCount val="1"/>
                <c:pt idx="0">
                  <c:v>DRAM access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tx1"/>
              </a:solidFill>
              <a:ln>
                <a:noFill/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data!$D$2:$D$9</c:f>
              <c:numCache>
                <c:formatCode>#,##0</c:formatCode>
                <c:ptCount val="8"/>
                <c:pt idx="0" formatCode="General">
                  <c:v>200</c:v>
                </c:pt>
                <c:pt idx="1">
                  <c:v>100</c:v>
                </c:pt>
                <c:pt idx="2" formatCode="General">
                  <c:v>70</c:v>
                </c:pt>
                <c:pt idx="3" formatCode="General">
                  <c:v>60</c:v>
                </c:pt>
                <c:pt idx="4" formatCode="General">
                  <c:v>55</c:v>
                </c:pt>
                <c:pt idx="5" formatCode="General">
                  <c:v>50</c:v>
                </c:pt>
                <c:pt idx="6" formatCode="General">
                  <c:v>40</c:v>
                </c:pt>
                <c:pt idx="7" formatCode="General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C4-5D4D-90B3-C2468C443002}"/>
            </c:ext>
          </c:extLst>
        </c:ser>
        <c:ser>
          <c:idx val="5"/>
          <c:order val="1"/>
          <c:tx>
            <c:strRef>
              <c:f>data!$F$1</c:f>
              <c:strCache>
                <c:ptCount val="1"/>
                <c:pt idx="0">
                  <c:v>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data!$F$2:$F$9</c:f>
              <c:numCache>
                <c:formatCode>General</c:formatCode>
                <c:ptCount val="8"/>
                <c:pt idx="0">
                  <c:v>166</c:v>
                </c:pt>
                <c:pt idx="1">
                  <c:v>50</c:v>
                </c:pt>
                <c:pt idx="2">
                  <c:v>6</c:v>
                </c:pt>
                <c:pt idx="3">
                  <c:v>1.6</c:v>
                </c:pt>
                <c:pt idx="4">
                  <c:v>0.3</c:v>
                </c:pt>
                <c:pt idx="5">
                  <c:v>0.5</c:v>
                </c:pt>
                <c:pt idx="6">
                  <c:v>0.4</c:v>
                </c:pt>
                <c:pt idx="7">
                  <c:v>0.33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DC4-5D4D-90B3-C2468C443002}"/>
            </c:ext>
          </c:extLst>
        </c:ser>
        <c:ser>
          <c:idx val="6"/>
          <c:order val="2"/>
          <c:tx>
            <c:strRef>
              <c:f>data!$G$1</c:f>
              <c:strCache>
                <c:ptCount val="1"/>
                <c:pt idx="0">
                  <c:v>Effective CPU cycle time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data!$A$2:$A$9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2003</c:v>
                </c:pt>
                <c:pt idx="5">
                  <c:v>2005</c:v>
                </c:pt>
                <c:pt idx="6">
                  <c:v>2010</c:v>
                </c:pt>
                <c:pt idx="7">
                  <c:v>2015</c:v>
                </c:pt>
              </c:numCache>
            </c:numRef>
          </c:cat>
          <c:val>
            <c:numRef>
              <c:f>data!$G$2:$G$9</c:f>
              <c:numCache>
                <c:formatCode>General</c:formatCode>
                <c:ptCount val="8"/>
                <c:pt idx="4">
                  <c:v>0.3</c:v>
                </c:pt>
                <c:pt idx="5">
                  <c:v>0.25</c:v>
                </c:pt>
                <c:pt idx="6">
                  <c:v>0.1</c:v>
                </c:pt>
                <c:pt idx="7">
                  <c:v>0.08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DC4-5D4D-90B3-C2468C443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273640"/>
        <c:axId val="2109281032"/>
      </c:lineChart>
      <c:catAx>
        <c:axId val="2109273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txPr>
          <a:bodyPr rot="0" vert="horz" anchor="ctr" anchorCtr="1"/>
          <a:lstStyle/>
          <a:p>
            <a:pPr>
              <a:defRPr/>
            </a:pPr>
            <a:endParaRPr lang="en-US"/>
          </a:p>
        </c:txPr>
        <c:crossAx val="2109281032"/>
        <c:crossesAt val="0"/>
        <c:auto val="1"/>
        <c:lblAlgn val="ctr"/>
        <c:lblOffset val="100"/>
        <c:noMultiLvlLbl val="0"/>
      </c:catAx>
      <c:valAx>
        <c:axId val="2109281032"/>
        <c:scaling>
          <c:logBase val="10"/>
          <c:orientation val="minMax"/>
          <c:min val="0.0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Time (ns)</a:t>
                </a:r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2109273640"/>
        <c:crosses val="autoZero"/>
        <c:crossBetween val="between"/>
        <c:minorUnit val="10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200">
          <a:latin typeface="Arial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numbers for CPU: actual cycle time (white squares) and effective CPU cycle time (allows for parallelization, circles)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98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low-order bits are always zero if we assume 4-byte words (since we'll always be looking up the address of a word), but we'll just think about those bits as part of the offset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35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73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setup, except now assume 8 byte data blocks, 2 cache 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65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latency: each time takes 40 mins to access book (15*2 walking + 10mins checkout)</a:t>
            </a:r>
            <a:br>
              <a:rPr lang="en-US" dirty="0"/>
            </a:br>
            <a:r>
              <a:rPr lang="en-US" dirty="0"/>
              <a:t>throughput: read 3 books in 2.5 hours -&gt; 3/2.5 = 1.2 books/hour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28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SRAM: Faster (only 10 or so times slower than the CPU)</a:t>
            </a:r>
          </a:p>
          <a:p>
            <a:pPr lvl="1"/>
            <a:r>
              <a:rPr lang="en-US" dirty="0"/>
              <a:t>	  Expensive (1000x relative to DRAM)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1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people.eecs.berkeley.edu</a:t>
            </a:r>
            <a:r>
              <a:rPr lang="en-US" dirty="0"/>
              <a:t>/~</a:t>
            </a:r>
            <a:r>
              <a:rPr lang="en-US" dirty="0" err="1"/>
              <a:t>rcs</a:t>
            </a:r>
            <a:r>
              <a:rPr lang="en-US" dirty="0"/>
              <a:t>/research/</a:t>
            </a:r>
            <a:r>
              <a:rPr lang="en-US" dirty="0" err="1"/>
              <a:t>interactive_latency.html</a:t>
            </a:r>
            <a:endParaRPr lang="en-US" dirty="0"/>
          </a:p>
          <a:p>
            <a:r>
              <a:rPr lang="en-US" dirty="0"/>
              <a:t>register access ~.2-.4ns (2.6 GHz cycle =&gt; register ~.38ns 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48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07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average latency: (45 + 5 + 5)/3 = 18.3 minutes</a:t>
            </a:r>
          </a:p>
          <a:p>
            <a:r>
              <a:rPr lang="en-US" dirty="0"/>
              <a:t>throughput: read 3 books in 85 minutes = 2.1 books/</a:t>
            </a:r>
            <a:r>
              <a:rPr lang="en-US" dirty="0" err="1"/>
              <a:t>hr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79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40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low-order bits are always zero if we assume 4-byte words (since we'll always be looking up the address of a word), but we'll just think about those bits as part of the offset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36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6 tag, 3 index, 3 offset</a:t>
            </a:r>
            <a:br>
              <a:rPr lang="en-US" dirty="0"/>
            </a:br>
            <a:r>
              <a:rPr lang="en-US" dirty="0"/>
              <a:t>2. 6 tag, 4 index, 2 offset</a:t>
            </a:r>
            <a:br>
              <a:rPr lang="en-US" dirty="0"/>
            </a:br>
            <a:r>
              <a:rPr lang="en-US" dirty="0"/>
              <a:t>2. 5 tag, 4 index, 3 offset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3/2/26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         	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10: Caches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BF14-611E-A248-A546-4EDDC850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with caching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DD8A51-B316-DF41-BC66-F5993BE2E9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722"/>
          <a:stretch/>
        </p:blipFill>
        <p:spPr>
          <a:xfrm>
            <a:off x="457200" y="1364699"/>
            <a:ext cx="8229600" cy="1892925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749112A-BD5D-DF44-B358-BF46E79DDA70}"/>
              </a:ext>
            </a:extLst>
          </p:cNvPr>
          <p:cNvSpPr/>
          <p:nvPr/>
        </p:nvSpPr>
        <p:spPr>
          <a:xfrm>
            <a:off x="5791200" y="4953000"/>
            <a:ext cx="1676400" cy="3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CEA698-B37D-274F-825F-36C0DE9E5F9C}"/>
              </a:ext>
            </a:extLst>
          </p:cNvPr>
          <p:cNvSpPr/>
          <p:nvPr/>
        </p:nvSpPr>
        <p:spPr>
          <a:xfrm>
            <a:off x="5824780" y="5510496"/>
            <a:ext cx="1676400" cy="304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B388D0-6EAE-6A46-888C-A8C2D76727A3}"/>
              </a:ext>
            </a:extLst>
          </p:cNvPr>
          <p:cNvSpPr/>
          <p:nvPr/>
        </p:nvSpPr>
        <p:spPr>
          <a:xfrm>
            <a:off x="6781800" y="4648200"/>
            <a:ext cx="1676400" cy="15240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0A0E45B1-FF93-F84C-93DE-B77336221CC3}"/>
              </a:ext>
            </a:extLst>
          </p:cNvPr>
          <p:cNvSpPr txBox="1">
            <a:spLocks/>
          </p:cNvSpPr>
          <p:nvPr/>
        </p:nvSpPr>
        <p:spPr>
          <a:xfrm>
            <a:off x="990600" y="5955686"/>
            <a:ext cx="6781800" cy="94882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Average latency to access a book: &lt;20mins</a:t>
            </a:r>
          </a:p>
          <a:p>
            <a:r>
              <a:rPr lang="en-US" sz="2000" dirty="0"/>
              <a:t>Average throughput (incl. reading time): ~2 books/</a:t>
            </a:r>
            <a:r>
              <a:rPr lang="en-US" sz="2000" dirty="0" err="1"/>
              <a:t>hr</a:t>
            </a:r>
            <a:endParaRPr lang="en-US" sz="20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866134-00C8-C254-E752-2DB5A0357F6D}"/>
              </a:ext>
            </a:extLst>
          </p:cNvPr>
          <p:cNvCxnSpPr>
            <a:cxnSpLocks/>
          </p:cNvCxnSpPr>
          <p:nvPr/>
        </p:nvCxnSpPr>
        <p:spPr>
          <a:xfrm>
            <a:off x="2519198" y="3385009"/>
            <a:ext cx="7636" cy="24302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F0E10B-E182-C882-9C3F-9148161D0565}"/>
              </a:ext>
            </a:extLst>
          </p:cNvPr>
          <p:cNvCxnSpPr>
            <a:cxnSpLocks/>
          </p:cNvCxnSpPr>
          <p:nvPr/>
        </p:nvCxnSpPr>
        <p:spPr>
          <a:xfrm>
            <a:off x="4724400" y="3385009"/>
            <a:ext cx="12935" cy="24302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F3BA385-4C57-F54B-2A5C-1BF422C836B3}"/>
              </a:ext>
            </a:extLst>
          </p:cNvPr>
          <p:cNvSpPr txBox="1"/>
          <p:nvPr/>
        </p:nvSpPr>
        <p:spPr>
          <a:xfrm>
            <a:off x="1358385" y="3391350"/>
            <a:ext cx="1199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Need book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BBDD28-238C-B0A3-4B90-D71C893BA1BF}"/>
              </a:ext>
            </a:extLst>
          </p:cNvPr>
          <p:cNvSpPr txBox="1"/>
          <p:nvPr/>
        </p:nvSpPr>
        <p:spPr>
          <a:xfrm>
            <a:off x="6947553" y="3820839"/>
            <a:ext cx="18966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Checkout book 1 &amp; 2 </a:t>
            </a:r>
            <a:br>
              <a:rPr lang="en-US" sz="1400" dirty="0"/>
            </a:br>
            <a:r>
              <a:rPr lang="en-US" sz="1400" dirty="0"/>
              <a:t>(10 mins)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9625D1-FCCC-B814-0B88-BC4342D8A26F}"/>
              </a:ext>
            </a:extLst>
          </p:cNvPr>
          <p:cNvSpPr txBox="1"/>
          <p:nvPr/>
        </p:nvSpPr>
        <p:spPr>
          <a:xfrm>
            <a:off x="348610" y="4523889"/>
            <a:ext cx="2192864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400" dirty="0"/>
              <a:t>Read book 1 (10 mins)</a:t>
            </a:r>
          </a:p>
          <a:p>
            <a:pPr algn="r">
              <a:lnSpc>
                <a:spcPts val="1400"/>
              </a:lnSpc>
            </a:pPr>
            <a:r>
              <a:rPr lang="en-US" sz="1400" dirty="0"/>
              <a:t>Need book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3BF70D-ABE0-605B-42E1-5DFDD7C674B1}"/>
              </a:ext>
            </a:extLst>
          </p:cNvPr>
          <p:cNvSpPr txBox="1"/>
          <p:nvPr/>
        </p:nvSpPr>
        <p:spPr>
          <a:xfrm>
            <a:off x="553102" y="4966686"/>
            <a:ext cx="1994457" cy="451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400" dirty="0"/>
              <a:t>Read book 2 (10 mins)</a:t>
            </a:r>
          </a:p>
          <a:p>
            <a:pPr algn="r">
              <a:lnSpc>
                <a:spcPts val="1400"/>
              </a:lnSpc>
            </a:pPr>
            <a:r>
              <a:rPr lang="en-US" sz="1400" dirty="0"/>
              <a:t>Need book 1 again!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24C5C16-F9EE-B497-24FE-ECE23434E5DE}"/>
              </a:ext>
            </a:extLst>
          </p:cNvPr>
          <p:cNvGrpSpPr/>
          <p:nvPr/>
        </p:nvGrpSpPr>
        <p:grpSpPr>
          <a:xfrm>
            <a:off x="4826213" y="3562225"/>
            <a:ext cx="2058320" cy="413209"/>
            <a:chOff x="1512152" y="3015791"/>
            <a:chExt cx="2058320" cy="413209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1FDE870-E750-6291-9F9B-08E91393F8F4}"/>
                </a:ext>
              </a:extLst>
            </p:cNvPr>
            <p:cNvCxnSpPr/>
            <p:nvPr/>
          </p:nvCxnSpPr>
          <p:spPr>
            <a:xfrm>
              <a:off x="1600200" y="3124200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2821B7F-F7E8-8FF2-7A7F-BBB5754C71DD}"/>
                </a:ext>
              </a:extLst>
            </p:cNvPr>
            <p:cNvSpPr txBox="1"/>
            <p:nvPr/>
          </p:nvSpPr>
          <p:spPr>
            <a:xfrm rot="590837">
              <a:off x="1512152" y="3015791"/>
              <a:ext cx="20583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library (15mins)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48A28B-A487-DA47-9049-E33995B44086}"/>
              </a:ext>
            </a:extLst>
          </p:cNvPr>
          <p:cNvGrpSpPr/>
          <p:nvPr/>
        </p:nvGrpSpPr>
        <p:grpSpPr>
          <a:xfrm rot="21017708">
            <a:off x="2551404" y="3319784"/>
            <a:ext cx="2154756" cy="399323"/>
            <a:chOff x="1456501" y="4212344"/>
            <a:chExt cx="2154756" cy="399323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F013769-FFA3-41EC-08F2-B436BE02930A}"/>
                </a:ext>
              </a:extLst>
            </p:cNvPr>
            <p:cNvCxnSpPr/>
            <p:nvPr/>
          </p:nvCxnSpPr>
          <p:spPr>
            <a:xfrm>
              <a:off x="1600200" y="4306867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398166B-66BD-F556-6047-8882CC34D84E}"/>
                </a:ext>
              </a:extLst>
            </p:cNvPr>
            <p:cNvSpPr txBox="1"/>
            <p:nvPr/>
          </p:nvSpPr>
          <p:spPr>
            <a:xfrm rot="590837">
              <a:off x="1456501" y="4212344"/>
              <a:ext cx="21547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Check bookshelf (5mins)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03EDB89-2C99-4A72-D738-B23F3D7627B8}"/>
              </a:ext>
            </a:extLst>
          </p:cNvPr>
          <p:cNvGrpSpPr/>
          <p:nvPr/>
        </p:nvGrpSpPr>
        <p:grpSpPr>
          <a:xfrm>
            <a:off x="4858853" y="4155074"/>
            <a:ext cx="1978170" cy="453968"/>
            <a:chOff x="1544792" y="3608640"/>
            <a:chExt cx="1978170" cy="453968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D5CA3EE-C940-A116-7E6F-639C006803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0200" y="3725970"/>
              <a:ext cx="1828800" cy="3366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3D3785F-72CE-D62B-DD38-48518FCB24E8}"/>
                </a:ext>
              </a:extLst>
            </p:cNvPr>
            <p:cNvSpPr txBox="1"/>
            <p:nvPr/>
          </p:nvSpPr>
          <p:spPr>
            <a:xfrm rot="20952879">
              <a:off x="1544792" y="3608640"/>
              <a:ext cx="19781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dorm (15mins)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B69A8C7-A0C4-8787-5792-CE7FAF312976}"/>
              </a:ext>
            </a:extLst>
          </p:cNvPr>
          <p:cNvGrpSpPr/>
          <p:nvPr/>
        </p:nvGrpSpPr>
        <p:grpSpPr>
          <a:xfrm>
            <a:off x="2632122" y="4852984"/>
            <a:ext cx="3274124" cy="307777"/>
            <a:chOff x="1658345" y="4439775"/>
            <a:chExt cx="3274124" cy="307777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56D4A7FF-6483-4B17-E0E1-EE66D3C20D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58345" y="4647130"/>
              <a:ext cx="200162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4329723-6A53-7804-244C-A2547716D10B}"/>
                </a:ext>
              </a:extLst>
            </p:cNvPr>
            <p:cNvSpPr txBox="1"/>
            <p:nvPr/>
          </p:nvSpPr>
          <p:spPr>
            <a:xfrm>
              <a:off x="3763558" y="4439775"/>
              <a:ext cx="11689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Find book 2!</a:t>
              </a:r>
            </a:p>
          </p:txBody>
        </p:sp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EB37D8E-C992-746F-D156-2B74E7A8D349}"/>
              </a:ext>
            </a:extLst>
          </p:cNvPr>
          <p:cNvCxnSpPr>
            <a:cxnSpLocks/>
          </p:cNvCxnSpPr>
          <p:nvPr/>
        </p:nvCxnSpPr>
        <p:spPr>
          <a:xfrm>
            <a:off x="6934200" y="3385009"/>
            <a:ext cx="0" cy="24302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A82F1D8-55F7-90F7-74E4-223CA5981EC2}"/>
              </a:ext>
            </a:extLst>
          </p:cNvPr>
          <p:cNvGrpSpPr/>
          <p:nvPr/>
        </p:nvGrpSpPr>
        <p:grpSpPr>
          <a:xfrm rot="21017708">
            <a:off x="2551404" y="4677770"/>
            <a:ext cx="2154756" cy="399323"/>
            <a:chOff x="1456501" y="4212344"/>
            <a:chExt cx="2154756" cy="399323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115D6AE2-9849-7C30-217B-1EE2B017C554}"/>
                </a:ext>
              </a:extLst>
            </p:cNvPr>
            <p:cNvCxnSpPr/>
            <p:nvPr/>
          </p:nvCxnSpPr>
          <p:spPr>
            <a:xfrm>
              <a:off x="1600200" y="4306867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406A4E4-64ED-F6F2-9C9C-1E40764D93C7}"/>
                </a:ext>
              </a:extLst>
            </p:cNvPr>
            <p:cNvSpPr txBox="1"/>
            <p:nvPr/>
          </p:nvSpPr>
          <p:spPr>
            <a:xfrm rot="590837">
              <a:off x="1456501" y="4212344"/>
              <a:ext cx="21547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Check bookshelf (5mins)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848DDCC-9611-B1D2-D297-6FA1D00FD404}"/>
              </a:ext>
            </a:extLst>
          </p:cNvPr>
          <p:cNvGrpSpPr/>
          <p:nvPr/>
        </p:nvGrpSpPr>
        <p:grpSpPr>
          <a:xfrm>
            <a:off x="2616353" y="5254717"/>
            <a:ext cx="3274124" cy="307777"/>
            <a:chOff x="1658345" y="4439775"/>
            <a:chExt cx="3274124" cy="307777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C85DCA55-61B3-2EFD-C84F-806F22C5D0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58345" y="4647130"/>
              <a:ext cx="200162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E4DA1C8-5294-608F-9F1A-A0B41105BEC8}"/>
                </a:ext>
              </a:extLst>
            </p:cNvPr>
            <p:cNvSpPr txBox="1"/>
            <p:nvPr/>
          </p:nvSpPr>
          <p:spPr>
            <a:xfrm>
              <a:off x="3763559" y="4439775"/>
              <a:ext cx="11689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Find book 1!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7C1E17F-0033-CC53-92BE-A77E61BFB6FA}"/>
              </a:ext>
            </a:extLst>
          </p:cNvPr>
          <p:cNvGrpSpPr/>
          <p:nvPr/>
        </p:nvGrpSpPr>
        <p:grpSpPr>
          <a:xfrm rot="21017708">
            <a:off x="2535635" y="5079503"/>
            <a:ext cx="2154756" cy="399323"/>
            <a:chOff x="1456501" y="4212344"/>
            <a:chExt cx="2154756" cy="399323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65277CD5-F87B-20E9-F450-506B4F1732D9}"/>
                </a:ext>
              </a:extLst>
            </p:cNvPr>
            <p:cNvCxnSpPr/>
            <p:nvPr/>
          </p:nvCxnSpPr>
          <p:spPr>
            <a:xfrm>
              <a:off x="1600200" y="4306867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54B3247-1800-FB6F-C728-8CAE35327881}"/>
                </a:ext>
              </a:extLst>
            </p:cNvPr>
            <p:cNvSpPr txBox="1"/>
            <p:nvPr/>
          </p:nvSpPr>
          <p:spPr>
            <a:xfrm rot="590837">
              <a:off x="1456501" y="4212344"/>
              <a:ext cx="21547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Check bookshelf (5mins)</a:t>
              </a:r>
            </a:p>
          </p:txBody>
        </p: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2298351-31A6-ABCC-6723-BF449ED1EB2C}"/>
              </a:ext>
            </a:extLst>
          </p:cNvPr>
          <p:cNvCxnSpPr>
            <a:cxnSpLocks/>
          </p:cNvCxnSpPr>
          <p:nvPr/>
        </p:nvCxnSpPr>
        <p:spPr>
          <a:xfrm flipH="1">
            <a:off x="2640401" y="4618221"/>
            <a:ext cx="20016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83F7047A-FA02-D656-280F-7353FB9E377D}"/>
              </a:ext>
            </a:extLst>
          </p:cNvPr>
          <p:cNvSpPr txBox="1"/>
          <p:nvPr/>
        </p:nvSpPr>
        <p:spPr>
          <a:xfrm>
            <a:off x="1365414" y="5368443"/>
            <a:ext cx="1199366" cy="451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400" dirty="0"/>
              <a:t>Read book 1</a:t>
            </a:r>
            <a:br>
              <a:rPr lang="en-US" sz="1400" dirty="0"/>
            </a:br>
            <a:r>
              <a:rPr lang="en-US" sz="1400" dirty="0"/>
              <a:t>(10 mins)</a:t>
            </a:r>
          </a:p>
        </p:txBody>
      </p:sp>
    </p:spTree>
    <p:extLst>
      <p:ext uri="{BB962C8B-B14F-4D97-AF65-F5344CB8AC3E}">
        <p14:creationId xmlns:p14="http://schemas.microsoft.com/office/powerpoint/2010/main" val="177005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Caching—The Vocabulary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Size:</a:t>
            </a:r>
            <a:r>
              <a:rPr lang="en-US" dirty="0"/>
              <a:t> the total number of bytes that can be stored in the cache</a:t>
            </a:r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>
                <a:solidFill>
                  <a:schemeClr val="accent1"/>
                </a:solidFill>
              </a:rPr>
              <a:t>Cache Hit: </a:t>
            </a:r>
            <a:r>
              <a:rPr lang="en-US" dirty="0"/>
              <a:t>the desired value is in the cache and returned quickly</a:t>
            </a:r>
          </a:p>
          <a:p>
            <a:r>
              <a:rPr lang="en-US" b="1" dirty="0">
                <a:solidFill>
                  <a:schemeClr val="accent1"/>
                </a:solidFill>
              </a:rPr>
              <a:t>Cache Miss: </a:t>
            </a:r>
            <a:r>
              <a:rPr lang="en-US" dirty="0"/>
              <a:t>the desired value is not in the cache and must be fetched from a more distant cache (or ultimately from main memory)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4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960E7-9E61-BC4C-B002-4937EB864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Exercise 1: Caching Strategies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F6B315-199B-4845-BFF3-85D4ECA81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 want to refresh on Return-Oriented Programming. In the library, there is a book about:</a:t>
            </a:r>
          </a:p>
          <a:p>
            <a:r>
              <a:rPr lang="en-US" dirty="0"/>
              <a:t>C-programming, </a:t>
            </a:r>
          </a:p>
          <a:p>
            <a:r>
              <a:rPr lang="en-US" dirty="0"/>
              <a:t>Assembly Instructions,</a:t>
            </a:r>
          </a:p>
          <a:p>
            <a:r>
              <a:rPr lang="en-US" dirty="0"/>
              <a:t>Assembly Function Calls,</a:t>
            </a:r>
          </a:p>
          <a:p>
            <a:r>
              <a:rPr lang="en-US" dirty="0"/>
              <a:t>Register Usage,</a:t>
            </a:r>
          </a:p>
          <a:p>
            <a:r>
              <a:rPr lang="en-US" dirty="0"/>
              <a:t>Buffer Overflows,</a:t>
            </a:r>
          </a:p>
          <a:p>
            <a:r>
              <a:rPr lang="en-US" dirty="0"/>
              <a:t>and Return-Oriented Programming.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My bookshelf can hold three books at a time. How should we decide which books to keep in the bookshelf?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D13FE464-AE46-394B-9B8A-C7735B2FA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124200"/>
            <a:ext cx="2165350" cy="212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81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Access Patterns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6876" y="3250942"/>
            <a:ext cx="6308724" cy="345465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references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 array elements in succession.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 variable </a:t>
            </a:r>
            <a:r>
              <a:rPr lang="en-US" b="1" dirty="0">
                <a:latin typeface="Courier New"/>
                <a:cs typeface="Courier New"/>
              </a:rPr>
              <a:t>sum</a:t>
            </a:r>
            <a:r>
              <a:rPr lang="en-US" dirty="0"/>
              <a:t> each iteration.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Instruction references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Reference instructions in sequence.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Cycle through loop repeatedly. </a:t>
            </a:r>
          </a:p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48693" y="1524000"/>
            <a:ext cx="4646613" cy="162865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2000" b="1" dirty="0">
                <a:latin typeface="Courier New" charset="0"/>
              </a:rPr>
              <a:t>int sum = 0;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2000" b="1" dirty="0">
                <a:latin typeface="Courier New" charset="0"/>
              </a:rPr>
              <a:t>for (int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 = 0;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 &lt; n;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++){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2000" b="1" dirty="0">
                <a:latin typeface="Courier New" charset="0"/>
              </a:rPr>
              <a:t>	 sum += a[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2000" b="1" dirty="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  <a:tabLst>
                <a:tab pos="457200" algn="l"/>
              </a:tabLst>
            </a:pPr>
            <a:r>
              <a:rPr lang="en-US" sz="2000" b="1" dirty="0">
                <a:latin typeface="Courier New" charset="0"/>
              </a:rPr>
              <a:t>return sum;</a:t>
            </a:r>
          </a:p>
        </p:txBody>
      </p:sp>
    </p:spTree>
    <p:extLst>
      <p:ext uri="{BB962C8B-B14F-4D97-AF65-F5344CB8AC3E}">
        <p14:creationId xmlns:p14="http://schemas.microsoft.com/office/powerpoint/2010/main" val="2007643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Locality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47800"/>
            <a:ext cx="8229600" cy="493776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Programs tend to use data and instructions with addresses near or equal to those they have used recently</a:t>
            </a: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>
                <a:solidFill>
                  <a:srgbClr val="C00000"/>
                </a:solidFill>
              </a:rPr>
              <a:t>Temporal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Recently referenced items are likely </a:t>
            </a:r>
            <a:br>
              <a:rPr lang="en-GB" dirty="0"/>
            </a:br>
            <a:r>
              <a:rPr lang="en-GB" dirty="0"/>
              <a:t>to be referenced again in the near future</a:t>
            </a: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>
                <a:solidFill>
                  <a:srgbClr val="C00000"/>
                </a:solidFill>
              </a:rPr>
              <a:t>Spatial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Items with nearby addresses tend </a:t>
            </a:r>
            <a:br>
              <a:rPr lang="en-GB" dirty="0"/>
            </a:br>
            <a:r>
              <a:rPr lang="en-GB" dirty="0"/>
              <a:t>to be referenced close together in time</a:t>
            </a:r>
          </a:p>
          <a:p>
            <a:pPr>
              <a:buFont typeface="Wingdings 3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096000" y="31242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489700" y="3124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319056" y="2614411"/>
            <a:ext cx="627844" cy="433589"/>
          </a:xfrm>
          <a:custGeom>
            <a:avLst/>
            <a:gdLst>
              <a:gd name="connsiteX0" fmla="*/ 290847 w 627844"/>
              <a:gd name="connsiteY0" fmla="*/ 433589 h 433589"/>
              <a:gd name="connsiteX1" fmla="*/ 46149 w 627844"/>
              <a:gd name="connsiteY1" fmla="*/ 72980 h 433589"/>
              <a:gd name="connsiteX2" fmla="*/ 567743 w 627844"/>
              <a:gd name="connsiteY2" fmla="*/ 60101 h 433589"/>
              <a:gd name="connsiteX3" fmla="*/ 406757 w 627844"/>
              <a:gd name="connsiteY3" fmla="*/ 433589 h 433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844" h="433589">
                <a:moveTo>
                  <a:pt x="290847" y="433589"/>
                </a:moveTo>
                <a:cubicBezTo>
                  <a:pt x="145423" y="284408"/>
                  <a:pt x="0" y="135228"/>
                  <a:pt x="46149" y="72980"/>
                </a:cubicBezTo>
                <a:cubicBezTo>
                  <a:pt x="92298" y="10732"/>
                  <a:pt x="507642" y="0"/>
                  <a:pt x="567743" y="60101"/>
                </a:cubicBezTo>
                <a:cubicBezTo>
                  <a:pt x="627844" y="120202"/>
                  <a:pt x="517300" y="276895"/>
                  <a:pt x="406757" y="433589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6102261" y="48768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495961" y="48768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70700" y="48768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416720" y="4446431"/>
            <a:ext cx="841420" cy="359535"/>
          </a:xfrm>
          <a:custGeom>
            <a:avLst/>
            <a:gdLst>
              <a:gd name="connsiteX0" fmla="*/ 200695 w 841420"/>
              <a:gd name="connsiteY0" fmla="*/ 353095 h 359535"/>
              <a:gd name="connsiteX1" fmla="*/ 91225 w 841420"/>
              <a:gd name="connsiteY1" fmla="*/ 56881 h 359535"/>
              <a:gd name="connsiteX2" fmla="*/ 748048 w 841420"/>
              <a:gd name="connsiteY2" fmla="*/ 50442 h 359535"/>
              <a:gd name="connsiteX3" fmla="*/ 651456 w 841420"/>
              <a:gd name="connsiteY3" fmla="*/ 359535 h 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1420" h="359535">
                <a:moveTo>
                  <a:pt x="200695" y="353095"/>
                </a:moveTo>
                <a:cubicBezTo>
                  <a:pt x="100347" y="230209"/>
                  <a:pt x="0" y="107323"/>
                  <a:pt x="91225" y="56881"/>
                </a:cubicBezTo>
                <a:cubicBezTo>
                  <a:pt x="182450" y="6439"/>
                  <a:pt x="654676" y="0"/>
                  <a:pt x="748048" y="50442"/>
                </a:cubicBezTo>
                <a:cubicBezTo>
                  <a:pt x="841420" y="100884"/>
                  <a:pt x="746438" y="230209"/>
                  <a:pt x="651456" y="359535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45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35458-641A-094E-A911-4E8D2972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Organization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02667-0ACA-E545-82B8-46B487A9D7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79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DB48-9C46-A046-9981-D8C97D021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Lines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78644CC0-6002-2D41-B075-DE5C72EBE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29000"/>
            <a:ext cx="8534400" cy="30480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data block: </a:t>
            </a:r>
            <a:r>
              <a:rPr lang="en-US" dirty="0"/>
              <a:t>cached data (i.e., copy of bytes from memory)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tag:</a:t>
            </a:r>
            <a:r>
              <a:rPr lang="en-US" dirty="0"/>
              <a:t> uniquely identifies which data is stored in the cache line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valid bit: </a:t>
            </a:r>
            <a:r>
              <a:rPr lang="en-US" dirty="0"/>
              <a:t>indicates whether or not the line contains meaningful information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D6CA4C-537D-704D-AF43-B5BBE99D602F}"/>
              </a:ext>
            </a:extLst>
          </p:cNvPr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277ACE-5275-FD43-871E-B0911B1B29B9}"/>
              </a:ext>
            </a:extLst>
          </p:cNvPr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548F1B-7A05-5F4D-A0C5-20CDB9928123}"/>
              </a:ext>
            </a:extLst>
          </p:cNvPr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F2E5E6-72D5-E44A-BEA7-A4F8027AD5C2}"/>
              </a:ext>
            </a:extLst>
          </p:cNvPr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6C7FA5-3117-ED44-94F3-4201114AD4F9}"/>
              </a:ext>
            </a:extLst>
          </p:cNvPr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CEF0FC-8DAF-9F4C-8DEC-640F19093892}"/>
              </a:ext>
            </a:extLst>
          </p:cNvPr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D9D393-A4D2-554E-82B6-AE68B3BE7FCB}"/>
              </a:ext>
            </a:extLst>
          </p:cNvPr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9E1A03-C089-3249-BEDB-B9981EDA73B3}"/>
              </a:ext>
            </a:extLst>
          </p:cNvPr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CE65FE-D999-FA4F-B781-D3699584B699}"/>
              </a:ext>
            </a:extLst>
          </p:cNvPr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861D87-ED95-BC46-819B-CF36B74F090F}"/>
              </a:ext>
            </a:extLst>
          </p:cNvPr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E1B1AD-7FB7-C648-90A9-35E6E8651D2C}"/>
              </a:ext>
            </a:extLst>
          </p:cNvPr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51ED692-ECD8-6141-99D3-B124C5E76D13}"/>
              </a:ext>
            </a:extLst>
          </p:cNvPr>
          <p:cNvGrpSpPr/>
          <p:nvPr/>
        </p:nvGrpSpPr>
        <p:grpSpPr>
          <a:xfrm>
            <a:off x="781868" y="1701306"/>
            <a:ext cx="1005078" cy="851394"/>
            <a:chOff x="781868" y="1701306"/>
            <a:chExt cx="1005078" cy="85139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B25878D-8E73-D94E-A460-ED0BB1A29A67}"/>
                </a:ext>
              </a:extLst>
            </p:cNvPr>
            <p:cNvSpPr txBox="1"/>
            <p:nvPr/>
          </p:nvSpPr>
          <p:spPr>
            <a:xfrm>
              <a:off x="781868" y="1701306"/>
              <a:ext cx="966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valid bit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6F7B5B1-FA3E-9841-9252-FD4DDA7131DF}"/>
                </a:ext>
              </a:extLst>
            </p:cNvPr>
            <p:cNvCxnSpPr>
              <a:stCxn id="18" idx="2"/>
              <a:endCxn id="12" idx="0"/>
            </p:cNvCxnSpPr>
            <p:nvPr/>
          </p:nvCxnSpPr>
          <p:spPr>
            <a:xfrm>
              <a:off x="1265334" y="2070638"/>
              <a:ext cx="521612" cy="4820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067B4F0-3276-164C-BF14-568B58461057}"/>
              </a:ext>
            </a:extLst>
          </p:cNvPr>
          <p:cNvGrpSpPr/>
          <p:nvPr/>
        </p:nvGrpSpPr>
        <p:grpSpPr>
          <a:xfrm>
            <a:off x="2273573" y="1701306"/>
            <a:ext cx="966931" cy="864677"/>
            <a:chOff x="2273573" y="1701306"/>
            <a:chExt cx="966931" cy="864677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59D495-0DB1-1440-8269-2B6B88206F2C}"/>
                </a:ext>
              </a:extLst>
            </p:cNvPr>
            <p:cNvSpPr txBox="1"/>
            <p:nvPr/>
          </p:nvSpPr>
          <p:spPr>
            <a:xfrm>
              <a:off x="2273573" y="1701306"/>
              <a:ext cx="9669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tag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1A3538B-33FB-AC44-B3C8-E1B9C981224A}"/>
                </a:ext>
              </a:extLst>
            </p:cNvPr>
            <p:cNvCxnSpPr>
              <a:cxnSpLocks/>
            </p:cNvCxnSpPr>
            <p:nvPr/>
          </p:nvCxnSpPr>
          <p:spPr>
            <a:xfrm>
              <a:off x="2503158" y="2070638"/>
              <a:ext cx="0" cy="49534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230D976-B19B-544C-99FD-33D813668CE0}"/>
              </a:ext>
            </a:extLst>
          </p:cNvPr>
          <p:cNvGrpSpPr/>
          <p:nvPr/>
        </p:nvGrpSpPr>
        <p:grpSpPr>
          <a:xfrm>
            <a:off x="3145629" y="1701306"/>
            <a:ext cx="1959767" cy="851396"/>
            <a:chOff x="3145629" y="1701306"/>
            <a:chExt cx="1959767" cy="85139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A6B9491-07BA-9749-9BB2-D004A6ACC6CB}"/>
                </a:ext>
              </a:extLst>
            </p:cNvPr>
            <p:cNvSpPr txBox="1"/>
            <p:nvPr/>
          </p:nvSpPr>
          <p:spPr>
            <a:xfrm>
              <a:off x="3507395" y="1701306"/>
              <a:ext cx="123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data block</a:t>
              </a:r>
            </a:p>
          </p:txBody>
        </p:sp>
        <p:sp>
          <p:nvSpPr>
            <p:cNvPr id="28" name="Left Brace 27">
              <a:extLst>
                <a:ext uri="{FF2B5EF4-FFF2-40B4-BE49-F238E27FC236}">
                  <a16:creationId xmlns:a16="http://schemas.microsoft.com/office/drawing/2014/main" id="{A4A70799-4A7A-7649-BDDB-D3DC9A56F054}"/>
                </a:ext>
              </a:extLst>
            </p:cNvPr>
            <p:cNvSpPr/>
            <p:nvPr/>
          </p:nvSpPr>
          <p:spPr>
            <a:xfrm rot="5400000">
              <a:off x="3883697" y="1331002"/>
              <a:ext cx="483632" cy="1959767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97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371601" y="50972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990600" y="4267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888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761448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022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4442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586253" y="4381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117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295571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41530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861166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569244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90600" y="3581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88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761448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022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4442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586253" y="3695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117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3295571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1530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861166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569244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990600" y="28956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888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61448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3022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4442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1586253" y="30099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1117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295571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41530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861166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3569244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90600" y="5334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4888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761448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30222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4444288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1586253" y="5448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11172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3295571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153088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3861166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569244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B71C26D-0BFD-8F42-878C-54148C21F76D}"/>
              </a:ext>
            </a:extLst>
          </p:cNvPr>
          <p:cNvSpPr txBox="1"/>
          <p:nvPr/>
        </p:nvSpPr>
        <p:spPr>
          <a:xfrm>
            <a:off x="4191000" y="2282517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B5D24A2-084C-424D-9ED8-44A1312ADCA9}"/>
              </a:ext>
            </a:extLst>
          </p:cNvPr>
          <p:cNvGrpSpPr/>
          <p:nvPr/>
        </p:nvGrpSpPr>
        <p:grpSpPr>
          <a:xfrm>
            <a:off x="5943272" y="2320485"/>
            <a:ext cx="1923359" cy="286006"/>
            <a:chOff x="5943272" y="2319242"/>
            <a:chExt cx="1923359" cy="286006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7C1542C-F8CE-974D-B32A-5798934D8308}"/>
                </a:ext>
              </a:extLst>
            </p:cNvPr>
            <p:cNvSpPr/>
            <p:nvPr/>
          </p:nvSpPr>
          <p:spPr bwMode="auto">
            <a:xfrm>
              <a:off x="5943272" y="2319242"/>
              <a:ext cx="460173" cy="286006"/>
            </a:xfrm>
            <a:prstGeom prst="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ysClr val="windowText" lastClr="00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ED6F0B4-55EC-0B42-8476-F6E86CF0FA21}"/>
                </a:ext>
              </a:extLst>
            </p:cNvPr>
            <p:cNvSpPr/>
            <p:nvPr/>
          </p:nvSpPr>
          <p:spPr bwMode="auto">
            <a:xfrm>
              <a:off x="7119815" y="2320245"/>
              <a:ext cx="746816" cy="28500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80ED784-C8E1-4943-B05C-F4F9F06FBE58}"/>
                </a:ext>
              </a:extLst>
            </p:cNvPr>
            <p:cNvSpPr/>
            <p:nvPr/>
          </p:nvSpPr>
          <p:spPr bwMode="auto">
            <a:xfrm>
              <a:off x="6380589" y="2319242"/>
              <a:ext cx="746817" cy="28600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index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3DDCBEF-FA74-EE4B-B91A-C8C9AC1758BA}"/>
              </a:ext>
            </a:extLst>
          </p:cNvPr>
          <p:cNvSpPr/>
          <p:nvPr/>
        </p:nvSpPr>
        <p:spPr>
          <a:xfrm>
            <a:off x="5943272" y="2319241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4CF47A31-AC07-EB4B-BD2A-81B85EBA13ED}"/>
              </a:ext>
            </a:extLst>
          </p:cNvPr>
          <p:cNvGrpSpPr/>
          <p:nvPr/>
        </p:nvGrpSpPr>
        <p:grpSpPr>
          <a:xfrm>
            <a:off x="6173358" y="382942"/>
            <a:ext cx="772939" cy="2018501"/>
            <a:chOff x="6173358" y="382942"/>
            <a:chExt cx="772939" cy="201850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D4A1CAE-3DEB-E843-A461-21C4BFF09A56}"/>
                </a:ext>
              </a:extLst>
            </p:cNvPr>
            <p:cNvSpPr txBox="1"/>
            <p:nvPr/>
          </p:nvSpPr>
          <p:spPr>
            <a:xfrm rot="18812500">
              <a:off x="5752380" y="1207527"/>
              <a:ext cx="2018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the rest of the bits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B627B1FC-0111-3C45-8EC6-7CF69CDD8421}"/>
                </a:ext>
              </a:extLst>
            </p:cNvPr>
            <p:cNvCxnSpPr>
              <a:cxnSpLocks/>
            </p:cNvCxnSpPr>
            <p:nvPr/>
          </p:nvCxnSpPr>
          <p:spPr>
            <a:xfrm>
              <a:off x="6173358" y="2153253"/>
              <a:ext cx="0" cy="16598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AF33AB35-67FA-0C4D-9FD1-94AB552D5336}"/>
              </a:ext>
            </a:extLst>
          </p:cNvPr>
          <p:cNvGrpSpPr/>
          <p:nvPr/>
        </p:nvGrpSpPr>
        <p:grpSpPr>
          <a:xfrm>
            <a:off x="6753998" y="338378"/>
            <a:ext cx="884704" cy="2064609"/>
            <a:chOff x="6753998" y="338378"/>
            <a:chExt cx="884704" cy="206460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DD5983B-9A19-AD48-9076-89C7D26D38CA}"/>
                </a:ext>
              </a:extLst>
            </p:cNvPr>
            <p:cNvSpPr txBox="1"/>
            <p:nvPr/>
          </p:nvSpPr>
          <p:spPr>
            <a:xfrm rot="18812500">
              <a:off x="6421731" y="1186017"/>
              <a:ext cx="20646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log(# lines) bits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464364E0-12C0-2A47-9E8D-00B25FA5BAAA}"/>
                </a:ext>
              </a:extLst>
            </p:cNvPr>
            <p:cNvCxnSpPr>
              <a:cxnSpLocks/>
              <a:endCxn id="62" idx="0"/>
            </p:cNvCxnSpPr>
            <p:nvPr/>
          </p:nvCxnSpPr>
          <p:spPr>
            <a:xfrm>
              <a:off x="6753998" y="2154496"/>
              <a:ext cx="0" cy="1659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C4C3B72-563F-F143-8D6D-4C3CACDED954}"/>
              </a:ext>
            </a:extLst>
          </p:cNvPr>
          <p:cNvGrpSpPr/>
          <p:nvPr/>
        </p:nvGrpSpPr>
        <p:grpSpPr>
          <a:xfrm>
            <a:off x="7493222" y="297921"/>
            <a:ext cx="908045" cy="2082621"/>
            <a:chOff x="7493222" y="297921"/>
            <a:chExt cx="908045" cy="2082621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1B726A4-F2F7-1242-9510-76BA1C3BA235}"/>
                </a:ext>
              </a:extLst>
            </p:cNvPr>
            <p:cNvSpPr txBox="1"/>
            <p:nvPr/>
          </p:nvSpPr>
          <p:spPr>
            <a:xfrm rot="18812500">
              <a:off x="7175290" y="1154566"/>
              <a:ext cx="20826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log(block size) bits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4835EF5C-41AF-1F4C-A397-695987BF1621}"/>
                </a:ext>
              </a:extLst>
            </p:cNvPr>
            <p:cNvCxnSpPr>
              <a:cxnSpLocks/>
              <a:endCxn id="59" idx="0"/>
            </p:cNvCxnSpPr>
            <p:nvPr/>
          </p:nvCxnSpPr>
          <p:spPr>
            <a:xfrm>
              <a:off x="7493222" y="2141497"/>
              <a:ext cx="1" cy="17999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C05D7F2-C8CF-20CF-882C-9FF0ED69AE05}"/>
              </a:ext>
            </a:extLst>
          </p:cNvPr>
          <p:cNvGrpSpPr/>
          <p:nvPr/>
        </p:nvGrpSpPr>
        <p:grpSpPr>
          <a:xfrm>
            <a:off x="381852" y="2998871"/>
            <a:ext cx="494046" cy="2786495"/>
            <a:chOff x="381852" y="2998871"/>
            <a:chExt cx="494046" cy="278649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DF2C3C2-EE41-F800-427B-548DF765191F}"/>
                </a:ext>
              </a:extLst>
            </p:cNvPr>
            <p:cNvSpPr txBox="1"/>
            <p:nvPr/>
          </p:nvSpPr>
          <p:spPr>
            <a:xfrm>
              <a:off x="492509" y="29988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9989647-571B-251B-D7B4-16B8BC358BB7}"/>
                </a:ext>
              </a:extLst>
            </p:cNvPr>
            <p:cNvSpPr txBox="1"/>
            <p:nvPr/>
          </p:nvSpPr>
          <p:spPr>
            <a:xfrm>
              <a:off x="478032" y="36583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6503DD1-0C89-CF1F-ECA0-B039116BC7F0}"/>
                </a:ext>
              </a:extLst>
            </p:cNvPr>
            <p:cNvSpPr txBox="1"/>
            <p:nvPr/>
          </p:nvSpPr>
          <p:spPr>
            <a:xfrm>
              <a:off x="490504" y="43492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2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E3FB20C-E73D-E553-C293-0338E281E2E6}"/>
                </a:ext>
              </a:extLst>
            </p:cNvPr>
            <p:cNvSpPr txBox="1"/>
            <p:nvPr/>
          </p:nvSpPr>
          <p:spPr>
            <a:xfrm>
              <a:off x="381852" y="5416034"/>
              <a:ext cx="494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n-1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D498B0C-1072-C52C-F9E7-8AF29D643723}"/>
              </a:ext>
            </a:extLst>
          </p:cNvPr>
          <p:cNvGrpSpPr/>
          <p:nvPr/>
        </p:nvGrpSpPr>
        <p:grpSpPr>
          <a:xfrm>
            <a:off x="4867141" y="2605247"/>
            <a:ext cx="1886858" cy="655388"/>
            <a:chOff x="4867141" y="2605247"/>
            <a:chExt cx="1886858" cy="655388"/>
          </a:xfrm>
        </p:grpSpPr>
        <p:cxnSp>
          <p:nvCxnSpPr>
            <p:cNvPr id="53" name="Shape 182">
              <a:extLst>
                <a:ext uri="{FF2B5EF4-FFF2-40B4-BE49-F238E27FC236}">
                  <a16:creationId xmlns:a16="http://schemas.microsoft.com/office/drawing/2014/main" id="{EF3FEFB4-9A06-6B13-E11A-3DFC11D03445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5521425" y="1950963"/>
              <a:ext cx="578289" cy="1886858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B31F9A3-1961-7A50-7C98-4DD060DC6071}"/>
                </a:ext>
              </a:extLst>
            </p:cNvPr>
            <p:cNvSpPr txBox="1"/>
            <p:nvPr/>
          </p:nvSpPr>
          <p:spPr>
            <a:xfrm>
              <a:off x="5274662" y="2860525"/>
              <a:ext cx="10887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find line 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854CD3C-C75C-9D16-378A-8F809E825363}"/>
              </a:ext>
            </a:extLst>
          </p:cNvPr>
          <p:cNvGrpSpPr/>
          <p:nvPr/>
        </p:nvGrpSpPr>
        <p:grpSpPr>
          <a:xfrm>
            <a:off x="3715566" y="2605249"/>
            <a:ext cx="4151065" cy="1287741"/>
            <a:chOff x="3715566" y="2605249"/>
            <a:chExt cx="4151065" cy="1287741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296FC93-76CB-DEE8-4BB8-84DEE64EDE17}"/>
                </a:ext>
              </a:extLst>
            </p:cNvPr>
            <p:cNvSpPr txBox="1"/>
            <p:nvPr/>
          </p:nvSpPr>
          <p:spPr>
            <a:xfrm>
              <a:off x="5279017" y="3492880"/>
              <a:ext cx="25876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identifies byte in line</a:t>
              </a:r>
            </a:p>
          </p:txBody>
        </p:sp>
        <p:cxnSp>
          <p:nvCxnSpPr>
            <p:cNvPr id="67" name="Shape 182">
              <a:extLst>
                <a:ext uri="{FF2B5EF4-FFF2-40B4-BE49-F238E27FC236}">
                  <a16:creationId xmlns:a16="http://schemas.microsoft.com/office/drawing/2014/main" id="{DE295D2F-96EA-E103-38F7-63E1A4F6DA0B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5249669" y="1071146"/>
              <a:ext cx="709452" cy="3777657"/>
            </a:xfrm>
            <a:prstGeom prst="bentConnector3">
              <a:avLst>
                <a:gd name="adj1" fmla="val 132222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774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DEC5B-EDEB-1847-B411-12280BAA0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Direct-mapped Cache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BAD29D-84E3-9844-BEA1-72F1099A136D}"/>
              </a:ext>
            </a:extLst>
          </p:cNvPr>
          <p:cNvSpPr/>
          <p:nvPr/>
        </p:nvSpPr>
        <p:spPr bwMode="auto">
          <a:xfrm>
            <a:off x="990600" y="4267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BC2DAC-3251-1E40-8E61-DACED059EC02}"/>
              </a:ext>
            </a:extLst>
          </p:cNvPr>
          <p:cNvSpPr/>
          <p:nvPr/>
        </p:nvSpPr>
        <p:spPr bwMode="auto">
          <a:xfrm>
            <a:off x="24888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23BFEC-E829-C140-B94F-E387F9DCF859}"/>
              </a:ext>
            </a:extLst>
          </p:cNvPr>
          <p:cNvSpPr/>
          <p:nvPr/>
        </p:nvSpPr>
        <p:spPr bwMode="auto">
          <a:xfrm>
            <a:off x="2761448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E4541-5981-FB49-A3A6-91FB91ADDC0F}"/>
              </a:ext>
            </a:extLst>
          </p:cNvPr>
          <p:cNvSpPr/>
          <p:nvPr/>
        </p:nvSpPr>
        <p:spPr bwMode="auto">
          <a:xfrm>
            <a:off x="3022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D020F6-8105-8C41-A939-FC43E64144C1}"/>
              </a:ext>
            </a:extLst>
          </p:cNvPr>
          <p:cNvSpPr/>
          <p:nvPr/>
        </p:nvSpPr>
        <p:spPr bwMode="auto">
          <a:xfrm>
            <a:off x="44442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9259FE-D993-8F42-9E91-E7D5889664A0}"/>
              </a:ext>
            </a:extLst>
          </p:cNvPr>
          <p:cNvSpPr/>
          <p:nvPr/>
        </p:nvSpPr>
        <p:spPr bwMode="auto">
          <a:xfrm>
            <a:off x="1586253" y="4381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101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4665B2-4D67-F645-8C98-0EE583B0E68E}"/>
              </a:ext>
            </a:extLst>
          </p:cNvPr>
          <p:cNvSpPr/>
          <p:nvPr/>
        </p:nvSpPr>
        <p:spPr bwMode="auto">
          <a:xfrm>
            <a:off x="1117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C5E6C6-CF7C-7549-9475-4C84185E46F3}"/>
              </a:ext>
            </a:extLst>
          </p:cNvPr>
          <p:cNvSpPr/>
          <p:nvPr/>
        </p:nvSpPr>
        <p:spPr bwMode="auto">
          <a:xfrm>
            <a:off x="3295571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EE226-B2F1-0D41-83CC-3C059FF05D68}"/>
              </a:ext>
            </a:extLst>
          </p:cNvPr>
          <p:cNvSpPr/>
          <p:nvPr/>
        </p:nvSpPr>
        <p:spPr bwMode="auto">
          <a:xfrm>
            <a:off x="41530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FF0B43-49F5-F642-8F35-8DCAD187BCE5}"/>
              </a:ext>
            </a:extLst>
          </p:cNvPr>
          <p:cNvSpPr/>
          <p:nvPr/>
        </p:nvSpPr>
        <p:spPr bwMode="auto">
          <a:xfrm>
            <a:off x="3861166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F7E04D-05F7-0A48-B486-ACC5A69AA77E}"/>
              </a:ext>
            </a:extLst>
          </p:cNvPr>
          <p:cNvSpPr/>
          <p:nvPr/>
        </p:nvSpPr>
        <p:spPr bwMode="auto">
          <a:xfrm>
            <a:off x="3569244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96DD70-0EF8-C64C-BD2F-5300FFFE22E5}"/>
              </a:ext>
            </a:extLst>
          </p:cNvPr>
          <p:cNvSpPr/>
          <p:nvPr/>
        </p:nvSpPr>
        <p:spPr bwMode="auto">
          <a:xfrm>
            <a:off x="990600" y="3581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931B5B-EC6C-8C4A-AB9B-BF9918D34A77}"/>
              </a:ext>
            </a:extLst>
          </p:cNvPr>
          <p:cNvSpPr/>
          <p:nvPr/>
        </p:nvSpPr>
        <p:spPr bwMode="auto">
          <a:xfrm>
            <a:off x="24888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B87E04-7C4E-4549-A9A9-76C73E29CF8B}"/>
              </a:ext>
            </a:extLst>
          </p:cNvPr>
          <p:cNvSpPr/>
          <p:nvPr/>
        </p:nvSpPr>
        <p:spPr bwMode="auto">
          <a:xfrm>
            <a:off x="2761448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3BAD04-E661-0A42-B642-0A462D274100}"/>
              </a:ext>
            </a:extLst>
          </p:cNvPr>
          <p:cNvSpPr/>
          <p:nvPr/>
        </p:nvSpPr>
        <p:spPr bwMode="auto">
          <a:xfrm>
            <a:off x="3022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B1673C-A45C-1A4E-89FF-48CF60D4AB27}"/>
              </a:ext>
            </a:extLst>
          </p:cNvPr>
          <p:cNvSpPr/>
          <p:nvPr/>
        </p:nvSpPr>
        <p:spPr bwMode="auto">
          <a:xfrm>
            <a:off x="44442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E40E10-59D9-8F48-9580-4E92C353EA57}"/>
              </a:ext>
            </a:extLst>
          </p:cNvPr>
          <p:cNvSpPr/>
          <p:nvPr/>
        </p:nvSpPr>
        <p:spPr bwMode="auto">
          <a:xfrm>
            <a:off x="1586253" y="3695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B8215DB-0068-E34B-BCC3-16671276DC3A}"/>
              </a:ext>
            </a:extLst>
          </p:cNvPr>
          <p:cNvSpPr/>
          <p:nvPr/>
        </p:nvSpPr>
        <p:spPr bwMode="auto">
          <a:xfrm>
            <a:off x="1117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93C1DE5-025E-E044-919C-22FE03F72890}"/>
              </a:ext>
            </a:extLst>
          </p:cNvPr>
          <p:cNvSpPr/>
          <p:nvPr/>
        </p:nvSpPr>
        <p:spPr bwMode="auto">
          <a:xfrm>
            <a:off x="3295571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CA6DCC-7F9C-D049-A845-C313E5D8FE6F}"/>
              </a:ext>
            </a:extLst>
          </p:cNvPr>
          <p:cNvSpPr/>
          <p:nvPr/>
        </p:nvSpPr>
        <p:spPr bwMode="auto">
          <a:xfrm>
            <a:off x="41530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828F795-C3BD-CA46-92CC-80BA005B28A7}"/>
              </a:ext>
            </a:extLst>
          </p:cNvPr>
          <p:cNvSpPr/>
          <p:nvPr/>
        </p:nvSpPr>
        <p:spPr bwMode="auto">
          <a:xfrm>
            <a:off x="3861166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5F83CC-57D0-AE40-B5C8-E1351F71E9AF}"/>
              </a:ext>
            </a:extLst>
          </p:cNvPr>
          <p:cNvSpPr/>
          <p:nvPr/>
        </p:nvSpPr>
        <p:spPr bwMode="auto">
          <a:xfrm>
            <a:off x="3569244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3783417-00DA-C840-B9E7-F59B4E303265}"/>
              </a:ext>
            </a:extLst>
          </p:cNvPr>
          <p:cNvSpPr/>
          <p:nvPr/>
        </p:nvSpPr>
        <p:spPr bwMode="auto">
          <a:xfrm>
            <a:off x="990600" y="28956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0A0609-8A39-2640-8B5A-D8041DBF7A2F}"/>
              </a:ext>
            </a:extLst>
          </p:cNvPr>
          <p:cNvSpPr/>
          <p:nvPr/>
        </p:nvSpPr>
        <p:spPr bwMode="auto">
          <a:xfrm>
            <a:off x="24888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0F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7B2887-93ED-2545-AC87-D8639F5E3633}"/>
              </a:ext>
            </a:extLst>
          </p:cNvPr>
          <p:cNvSpPr/>
          <p:nvPr/>
        </p:nvSpPr>
        <p:spPr bwMode="auto">
          <a:xfrm>
            <a:off x="2761448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836E0F4-ECFC-1B40-932A-3FE743C8215F}"/>
              </a:ext>
            </a:extLst>
          </p:cNvPr>
          <p:cNvSpPr/>
          <p:nvPr/>
        </p:nvSpPr>
        <p:spPr bwMode="auto">
          <a:xfrm>
            <a:off x="3022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AB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4445F3-9541-D04B-ACBC-A9E653918935}"/>
              </a:ext>
            </a:extLst>
          </p:cNvPr>
          <p:cNvSpPr/>
          <p:nvPr/>
        </p:nvSpPr>
        <p:spPr bwMode="auto">
          <a:xfrm>
            <a:off x="44442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68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86DF607-196C-CA4C-B9AF-B0A37E03D7F1}"/>
              </a:ext>
            </a:extLst>
          </p:cNvPr>
          <p:cNvSpPr/>
          <p:nvPr/>
        </p:nvSpPr>
        <p:spPr bwMode="auto">
          <a:xfrm>
            <a:off x="1586253" y="30099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110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319697C-4CB3-9E4A-9F62-9DB5F9A247EA}"/>
              </a:ext>
            </a:extLst>
          </p:cNvPr>
          <p:cNvSpPr/>
          <p:nvPr/>
        </p:nvSpPr>
        <p:spPr bwMode="auto">
          <a:xfrm>
            <a:off x="1117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E8DB67-6632-9342-A4DC-D3AAE2474BEF}"/>
              </a:ext>
            </a:extLst>
          </p:cNvPr>
          <p:cNvSpPr/>
          <p:nvPr/>
        </p:nvSpPr>
        <p:spPr bwMode="auto">
          <a:xfrm>
            <a:off x="3295571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34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191043-DEF8-A74E-A477-46C8E1D1F385}"/>
              </a:ext>
            </a:extLst>
          </p:cNvPr>
          <p:cNvSpPr/>
          <p:nvPr/>
        </p:nvSpPr>
        <p:spPr bwMode="auto">
          <a:xfrm>
            <a:off x="41530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EA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B4F7447-BE95-2242-94B3-72CE22D6D92F}"/>
              </a:ext>
            </a:extLst>
          </p:cNvPr>
          <p:cNvSpPr/>
          <p:nvPr/>
        </p:nvSpPr>
        <p:spPr bwMode="auto">
          <a:xfrm>
            <a:off x="3861166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FF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196AAE-CA67-9D4B-A05A-A8CD61EBF6BF}"/>
              </a:ext>
            </a:extLst>
          </p:cNvPr>
          <p:cNvSpPr/>
          <p:nvPr/>
        </p:nvSpPr>
        <p:spPr bwMode="auto">
          <a:xfrm>
            <a:off x="3569244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FF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3EE5CB0-4C23-B74B-820B-03205AC71E8F}"/>
              </a:ext>
            </a:extLst>
          </p:cNvPr>
          <p:cNvSpPr/>
          <p:nvPr/>
        </p:nvSpPr>
        <p:spPr bwMode="auto">
          <a:xfrm>
            <a:off x="990600" y="4953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CC7E3E-82E3-654F-B3EB-F5B6BE08F385}"/>
              </a:ext>
            </a:extLst>
          </p:cNvPr>
          <p:cNvSpPr/>
          <p:nvPr/>
        </p:nvSpPr>
        <p:spPr bwMode="auto">
          <a:xfrm>
            <a:off x="2488843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3BE3302-11B7-FC4E-9554-DB860DD8E72D}"/>
              </a:ext>
            </a:extLst>
          </p:cNvPr>
          <p:cNvSpPr/>
          <p:nvPr/>
        </p:nvSpPr>
        <p:spPr bwMode="auto">
          <a:xfrm>
            <a:off x="2761448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1CB539-4B3A-D645-81DD-35FBCECBA653}"/>
              </a:ext>
            </a:extLst>
          </p:cNvPr>
          <p:cNvSpPr/>
          <p:nvPr/>
        </p:nvSpPr>
        <p:spPr bwMode="auto">
          <a:xfrm>
            <a:off x="3022243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943D350-5295-DE45-B713-B0EAF1176941}"/>
              </a:ext>
            </a:extLst>
          </p:cNvPr>
          <p:cNvSpPr/>
          <p:nvPr/>
        </p:nvSpPr>
        <p:spPr bwMode="auto">
          <a:xfrm>
            <a:off x="4444288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8E5F82E-FCB4-644B-BE56-FFA89E3C3B67}"/>
              </a:ext>
            </a:extLst>
          </p:cNvPr>
          <p:cNvSpPr/>
          <p:nvPr/>
        </p:nvSpPr>
        <p:spPr bwMode="auto">
          <a:xfrm>
            <a:off x="1586253" y="5067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23B5491-586F-0145-AD95-AEC11D2A336C}"/>
              </a:ext>
            </a:extLst>
          </p:cNvPr>
          <p:cNvSpPr/>
          <p:nvPr/>
        </p:nvSpPr>
        <p:spPr bwMode="auto">
          <a:xfrm>
            <a:off x="1117243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5FACFA-30C6-BD45-B73E-41BE6ED44DD8}"/>
              </a:ext>
            </a:extLst>
          </p:cNvPr>
          <p:cNvSpPr/>
          <p:nvPr/>
        </p:nvSpPr>
        <p:spPr bwMode="auto">
          <a:xfrm>
            <a:off x="3295571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5778FB1-D650-C645-86F4-1AF45202FAA9}"/>
              </a:ext>
            </a:extLst>
          </p:cNvPr>
          <p:cNvSpPr/>
          <p:nvPr/>
        </p:nvSpPr>
        <p:spPr bwMode="auto">
          <a:xfrm>
            <a:off x="4153088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66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D1361C9-519F-3846-8672-51732C265584}"/>
              </a:ext>
            </a:extLst>
          </p:cNvPr>
          <p:cNvSpPr/>
          <p:nvPr/>
        </p:nvSpPr>
        <p:spPr bwMode="auto">
          <a:xfrm>
            <a:off x="3861166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55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0C84DF8-5AE5-774D-8C0D-0A8DC39C5DD4}"/>
              </a:ext>
            </a:extLst>
          </p:cNvPr>
          <p:cNvSpPr/>
          <p:nvPr/>
        </p:nvSpPr>
        <p:spPr bwMode="auto">
          <a:xfrm>
            <a:off x="3569244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3CB48D4-BF20-194C-BCD7-B8B2896B692F}"/>
              </a:ext>
            </a:extLst>
          </p:cNvPr>
          <p:cNvSpPr txBox="1"/>
          <p:nvPr/>
        </p:nvSpPr>
        <p:spPr>
          <a:xfrm>
            <a:off x="381000" y="1443335"/>
            <a:ext cx="7429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Assume: cache block size 8 bytes, total cache size 32 bytes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6CD3265-5679-7748-9404-BB2608C45F28}"/>
              </a:ext>
            </a:extLst>
          </p:cNvPr>
          <p:cNvSpPr txBox="1"/>
          <p:nvPr/>
        </p:nvSpPr>
        <p:spPr>
          <a:xfrm>
            <a:off x="4191000" y="2282517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012D7A1-2387-3344-AC12-07D926195BB9}"/>
              </a:ext>
            </a:extLst>
          </p:cNvPr>
          <p:cNvSpPr/>
          <p:nvPr/>
        </p:nvSpPr>
        <p:spPr>
          <a:xfrm>
            <a:off x="5943272" y="2319241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DD9AFCD-0D3C-2547-AF67-CCF2B0E3BD2D}"/>
              </a:ext>
            </a:extLst>
          </p:cNvPr>
          <p:cNvSpPr txBox="1"/>
          <p:nvPr/>
        </p:nvSpPr>
        <p:spPr>
          <a:xfrm>
            <a:off x="381000" y="1779523"/>
            <a:ext cx="4057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Assume: assume 8-bit machine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5E61CE6-D84B-6F48-887F-83DCF5C215CA}"/>
              </a:ext>
            </a:extLst>
          </p:cNvPr>
          <p:cNvSpPr txBox="1"/>
          <p:nvPr/>
        </p:nvSpPr>
        <p:spPr>
          <a:xfrm>
            <a:off x="6549725" y="227680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0xB4</a:t>
            </a: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EF893AF9-1834-6743-B8BB-394F8CA192AB}"/>
              </a:ext>
            </a:extLst>
          </p:cNvPr>
          <p:cNvGrpSpPr/>
          <p:nvPr/>
        </p:nvGrpSpPr>
        <p:grpSpPr>
          <a:xfrm>
            <a:off x="5943272" y="3040963"/>
            <a:ext cx="1923359" cy="369332"/>
            <a:chOff x="5943272" y="3040963"/>
            <a:chExt cx="1923359" cy="36933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BCCB9606-BBC8-9C49-911D-2AF642EA24B1}"/>
                </a:ext>
              </a:extLst>
            </p:cNvPr>
            <p:cNvSpPr/>
            <p:nvPr/>
          </p:nvSpPr>
          <p:spPr>
            <a:xfrm>
              <a:off x="5943272" y="3084229"/>
              <a:ext cx="1923359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673C9F1-019C-0E4C-AD33-65907B854768}"/>
                </a:ext>
              </a:extLst>
            </p:cNvPr>
            <p:cNvSpPr txBox="1"/>
            <p:nvPr/>
          </p:nvSpPr>
          <p:spPr>
            <a:xfrm>
              <a:off x="6300478" y="3040963"/>
              <a:ext cx="1257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1011 0100</a:t>
              </a: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ECE704CD-26E7-BC4B-8149-D8D10C417216}"/>
              </a:ext>
            </a:extLst>
          </p:cNvPr>
          <p:cNvGrpSpPr/>
          <p:nvPr/>
        </p:nvGrpSpPr>
        <p:grpSpPr>
          <a:xfrm>
            <a:off x="5791200" y="3845007"/>
            <a:ext cx="2075430" cy="1622328"/>
            <a:chOff x="5791200" y="3845007"/>
            <a:chExt cx="2075430" cy="1622328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60E7BA3-09DB-BF4B-B7F2-B82028D1D4D5}"/>
                </a:ext>
              </a:extLst>
            </p:cNvPr>
            <p:cNvGrpSpPr/>
            <p:nvPr/>
          </p:nvGrpSpPr>
          <p:grpSpPr>
            <a:xfrm>
              <a:off x="5791200" y="4114800"/>
              <a:ext cx="464651" cy="1144132"/>
              <a:chOff x="7033837" y="231262"/>
              <a:chExt cx="464651" cy="1144132"/>
            </a:xfrm>
          </p:grpSpPr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645673D5-FDFC-2940-988A-E405D760D7D9}"/>
                  </a:ext>
                </a:extLst>
              </p:cNvPr>
              <p:cNvSpPr txBox="1"/>
              <p:nvPr/>
            </p:nvSpPr>
            <p:spPr>
              <a:xfrm rot="18812500">
                <a:off x="6715801" y="688027"/>
                <a:ext cx="10054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bit tag</a:t>
                </a:r>
              </a:p>
            </p:txBody>
          </p:sp>
          <p:cxnSp>
            <p:nvCxnSpPr>
              <p:cNvPr id="63" name="Straight Arrow Connector 62">
                <a:extLst>
                  <a:ext uri="{FF2B5EF4-FFF2-40B4-BE49-F238E27FC236}">
                    <a16:creationId xmlns:a16="http://schemas.microsoft.com/office/drawing/2014/main" id="{685EE6DB-4BB5-5D4C-A199-0F9537E4C6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98488" y="231262"/>
                <a:ext cx="0" cy="2672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B80A7A9F-93FF-AB44-AB26-1BB2B2FA2476}"/>
                </a:ext>
              </a:extLst>
            </p:cNvPr>
            <p:cNvGrpSpPr/>
            <p:nvPr/>
          </p:nvGrpSpPr>
          <p:grpSpPr>
            <a:xfrm>
              <a:off x="6291544" y="4131013"/>
              <a:ext cx="616071" cy="1308778"/>
              <a:chOff x="7359016" y="338378"/>
              <a:chExt cx="616071" cy="1308778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339F97AA-A227-7C4B-AF66-B30DCE1C89B3}"/>
                  </a:ext>
                </a:extLst>
              </p:cNvPr>
              <p:cNvSpPr txBox="1"/>
              <p:nvPr/>
            </p:nvSpPr>
            <p:spPr>
              <a:xfrm rot="18812500">
                <a:off x="6918819" y="837628"/>
                <a:ext cx="12497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bit index</a:t>
                </a:r>
              </a:p>
            </p:txBody>
          </p:sp>
          <p:cxnSp>
            <p:nvCxnSpPr>
              <p:cNvPr id="66" name="Straight Arrow Connector 65">
                <a:extLst>
                  <a:ext uri="{FF2B5EF4-FFF2-40B4-BE49-F238E27FC236}">
                    <a16:creationId xmlns:a16="http://schemas.microsoft.com/office/drawing/2014/main" id="{AC75F642-BE28-B44D-B75F-103093D094CB}"/>
                  </a:ext>
                </a:extLst>
              </p:cNvPr>
              <p:cNvCxnSpPr>
                <a:cxnSpLocks/>
                <a:stCxn id="65" idx="3"/>
                <a:endCxn id="77" idx="2"/>
              </p:cNvCxnSpPr>
              <p:nvPr/>
            </p:nvCxnSpPr>
            <p:spPr>
              <a:xfrm flipV="1">
                <a:off x="7974138" y="338378"/>
                <a:ext cx="949" cy="23097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36438D1E-B8B4-5E4F-B1A3-3B6B7161ACF3}"/>
                </a:ext>
              </a:extLst>
            </p:cNvPr>
            <p:cNvGrpSpPr/>
            <p:nvPr/>
          </p:nvGrpSpPr>
          <p:grpSpPr>
            <a:xfrm>
              <a:off x="6934200" y="4114800"/>
              <a:ext cx="593246" cy="1352535"/>
              <a:chOff x="8127977" y="420814"/>
              <a:chExt cx="593246" cy="1352535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50F14EE4-D02B-DB41-A135-A9CBFC5B9460}"/>
                  </a:ext>
                </a:extLst>
              </p:cNvPr>
              <p:cNvSpPr txBox="1"/>
              <p:nvPr/>
            </p:nvSpPr>
            <p:spPr>
              <a:xfrm rot="18812500">
                <a:off x="7690196" y="966237"/>
                <a:ext cx="12448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bit offset</a:t>
                </a:r>
              </a:p>
            </p:txBody>
          </p:sp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0009DF6E-C2AA-3343-ADA5-B6883A0C30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21223" y="420814"/>
                <a:ext cx="0" cy="2662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9C9F5FCF-C626-5E45-9D2C-ED1D0E74629C}"/>
                </a:ext>
              </a:extLst>
            </p:cNvPr>
            <p:cNvGrpSpPr/>
            <p:nvPr/>
          </p:nvGrpSpPr>
          <p:grpSpPr>
            <a:xfrm>
              <a:off x="5943273" y="3846010"/>
              <a:ext cx="1923357" cy="286007"/>
              <a:chOff x="5943273" y="2319241"/>
              <a:chExt cx="1923357" cy="286007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36B70C10-F366-CD4A-A19A-319C262F54EC}"/>
                  </a:ext>
                </a:extLst>
              </p:cNvPr>
              <p:cNvSpPr/>
              <p:nvPr/>
            </p:nvSpPr>
            <p:spPr bwMode="auto">
              <a:xfrm>
                <a:off x="5943273" y="2319241"/>
                <a:ext cx="665768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101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A17A7CAD-98C1-1D4F-AB5F-21A6A1EA2D45}"/>
                  </a:ext>
                </a:extLst>
              </p:cNvPr>
              <p:cNvSpPr/>
              <p:nvPr/>
            </p:nvSpPr>
            <p:spPr bwMode="auto">
              <a:xfrm>
                <a:off x="7206191" y="2320246"/>
                <a:ext cx="660439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100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63BD213-7CDE-0C49-88EE-9E5D1B939F0B}"/>
                  </a:ext>
                </a:extLst>
              </p:cNvPr>
              <p:cNvSpPr/>
              <p:nvPr/>
            </p:nvSpPr>
            <p:spPr bwMode="auto">
              <a:xfrm>
                <a:off x="6609040" y="2319242"/>
                <a:ext cx="597149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</a:t>
                </a:r>
              </a:p>
            </p:txBody>
          </p:sp>
        </p:grp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BCF2B386-CE9A-B54C-ADE2-14D894404A95}"/>
                </a:ext>
              </a:extLst>
            </p:cNvPr>
            <p:cNvSpPr/>
            <p:nvPr/>
          </p:nvSpPr>
          <p:spPr>
            <a:xfrm>
              <a:off x="5943270" y="3845007"/>
              <a:ext cx="1923359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DEAE6848-CD31-B14E-8D23-646C8FD94ED2}"/>
              </a:ext>
            </a:extLst>
          </p:cNvPr>
          <p:cNvSpPr txBox="1"/>
          <p:nvPr/>
        </p:nvSpPr>
        <p:spPr>
          <a:xfrm>
            <a:off x="-22242" y="293146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0B975BC-F4AA-B546-BBD7-4BC13F31914A}"/>
              </a:ext>
            </a:extLst>
          </p:cNvPr>
          <p:cNvSpPr txBox="1"/>
          <p:nvPr/>
        </p:nvSpPr>
        <p:spPr>
          <a:xfrm>
            <a:off x="-9488" y="365432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C2D8947-3A79-614A-AB29-90728EBBFA0C}"/>
              </a:ext>
            </a:extLst>
          </p:cNvPr>
          <p:cNvSpPr txBox="1"/>
          <p:nvPr/>
        </p:nvSpPr>
        <p:spPr>
          <a:xfrm>
            <a:off x="-23886" y="430306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F6F0E47-BF25-BB4B-BE04-DF82620DCCB3}"/>
              </a:ext>
            </a:extLst>
          </p:cNvPr>
          <p:cNvSpPr txBox="1"/>
          <p:nvPr/>
        </p:nvSpPr>
        <p:spPr>
          <a:xfrm>
            <a:off x="-9488" y="500923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3</a:t>
            </a:r>
          </a:p>
        </p:txBody>
      </p:sp>
    </p:spTree>
    <p:extLst>
      <p:ext uri="{BB962C8B-B14F-4D97-AF65-F5344CB8AC3E}">
        <p14:creationId xmlns:p14="http://schemas.microsoft.com/office/powerpoint/2010/main" val="33891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685EF-AD41-C149-8334-11C1059BA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Interpreting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88BC4-FDAA-064F-9156-14539B730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Consider the 12-bit address 0xA59. What would be the tag, index, and offset for this address with each of the following cache configurations? 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direct-mapped cache with 8 cache lines and 8-byte data blocks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direct-mapped cache with 16 cache lines and 4-byte data blocks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 direct-mapped cache with 16 cache lines and 8-byte data blocks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D852FC-C462-5670-A917-858240E45C90}"/>
              </a:ext>
            </a:extLst>
          </p:cNvPr>
          <p:cNvSpPr txBox="1"/>
          <p:nvPr/>
        </p:nvSpPr>
        <p:spPr>
          <a:xfrm>
            <a:off x="1447800" y="3821668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tag = 1010 01 = 0x29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06228D-D3F5-6717-2D10-88D1F4B0FF04}"/>
              </a:ext>
            </a:extLst>
          </p:cNvPr>
          <p:cNvSpPr txBox="1"/>
          <p:nvPr/>
        </p:nvSpPr>
        <p:spPr>
          <a:xfrm>
            <a:off x="3657600" y="2281535"/>
            <a:ext cx="2858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0xA59 = 1010 0101 1001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CB068F-F19C-4A39-A92E-7E60156FD94C}"/>
              </a:ext>
            </a:extLst>
          </p:cNvPr>
          <p:cNvSpPr txBox="1"/>
          <p:nvPr/>
        </p:nvSpPr>
        <p:spPr>
          <a:xfrm>
            <a:off x="3943038" y="3821668"/>
            <a:ext cx="20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index = 011 = 0x3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FA8912-734F-6CE3-3FA1-90BC98F983B5}"/>
              </a:ext>
            </a:extLst>
          </p:cNvPr>
          <p:cNvSpPr txBox="1"/>
          <p:nvPr/>
        </p:nvSpPr>
        <p:spPr>
          <a:xfrm>
            <a:off x="6117675" y="3821668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offset = 001 = 0x1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D4A9FA-938C-F131-2FB2-11DFEE243774}"/>
              </a:ext>
            </a:extLst>
          </p:cNvPr>
          <p:cNvSpPr txBox="1"/>
          <p:nvPr/>
        </p:nvSpPr>
        <p:spPr>
          <a:xfrm>
            <a:off x="1447800" y="4964668"/>
            <a:ext cx="2403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tag = 1010 01 = 0x29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F0D9FA-EB25-36A9-1C9C-63134B6139CF}"/>
              </a:ext>
            </a:extLst>
          </p:cNvPr>
          <p:cNvSpPr txBox="1"/>
          <p:nvPr/>
        </p:nvSpPr>
        <p:spPr>
          <a:xfrm>
            <a:off x="3943038" y="4964668"/>
            <a:ext cx="2198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index = 0110 = 0x6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3D96EC-6F2B-B8CD-686D-B47A80E2F0C9}"/>
              </a:ext>
            </a:extLst>
          </p:cNvPr>
          <p:cNvSpPr txBox="1"/>
          <p:nvPr/>
        </p:nvSpPr>
        <p:spPr>
          <a:xfrm>
            <a:off x="6245915" y="4964668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offset = 01 = 0x1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C3A4FA-92E5-3D2E-61DE-1B8A81D85CF4}"/>
              </a:ext>
            </a:extLst>
          </p:cNvPr>
          <p:cNvSpPr txBox="1"/>
          <p:nvPr/>
        </p:nvSpPr>
        <p:spPr>
          <a:xfrm>
            <a:off x="1447800" y="6107668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tag = 1010 0 = 0x14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A858A5-A1C1-93A8-5948-2F6C4785EB7F}"/>
              </a:ext>
            </a:extLst>
          </p:cNvPr>
          <p:cNvSpPr txBox="1"/>
          <p:nvPr/>
        </p:nvSpPr>
        <p:spPr>
          <a:xfrm>
            <a:off x="3943038" y="6107668"/>
            <a:ext cx="223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index = 1011 = 0xB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C0730C-DAD6-94BF-3A43-FEE6FFE3EFF3}"/>
              </a:ext>
            </a:extLst>
          </p:cNvPr>
          <p:cNvSpPr txBox="1"/>
          <p:nvPr/>
        </p:nvSpPr>
        <p:spPr>
          <a:xfrm>
            <a:off x="6245915" y="6107668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offset = 001 = 0x1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B6F02E1-B217-2BD8-69C2-499A7117A609}"/>
              </a:ext>
            </a:extLst>
          </p:cNvPr>
          <p:cNvSpPr/>
          <p:nvPr/>
        </p:nvSpPr>
        <p:spPr>
          <a:xfrm>
            <a:off x="3657600" y="2281535"/>
            <a:ext cx="2845715" cy="33260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D825958-B635-813F-3574-4FF78680DBAD}"/>
              </a:ext>
            </a:extLst>
          </p:cNvPr>
          <p:cNvSpPr/>
          <p:nvPr/>
        </p:nvSpPr>
        <p:spPr>
          <a:xfrm>
            <a:off x="1401179" y="3806806"/>
            <a:ext cx="6787152" cy="33260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A5F0673-E620-BF1C-2086-E5B4A02617DB}"/>
              </a:ext>
            </a:extLst>
          </p:cNvPr>
          <p:cNvSpPr/>
          <p:nvPr/>
        </p:nvSpPr>
        <p:spPr>
          <a:xfrm>
            <a:off x="1438792" y="4962745"/>
            <a:ext cx="6787152" cy="33260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E5A6329-D025-064F-FB18-A15CD36EF507}"/>
              </a:ext>
            </a:extLst>
          </p:cNvPr>
          <p:cNvSpPr/>
          <p:nvPr/>
        </p:nvSpPr>
        <p:spPr>
          <a:xfrm>
            <a:off x="1468871" y="6107668"/>
            <a:ext cx="6787152" cy="33260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0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509E55D5-A14A-EFF2-3217-C9AAB7686134}"/>
              </a:ext>
            </a:extLst>
          </p:cNvPr>
          <p:cNvGrpSpPr/>
          <p:nvPr/>
        </p:nvGrpSpPr>
        <p:grpSpPr>
          <a:xfrm>
            <a:off x="5905500" y="1355599"/>
            <a:ext cx="2806885" cy="3064001"/>
            <a:chOff x="5905500" y="1355599"/>
            <a:chExt cx="2806885" cy="306400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AC2399A-162A-A6D2-19AD-C824D2A1A691}"/>
                </a:ext>
              </a:extLst>
            </p:cNvPr>
            <p:cNvSpPr/>
            <p:nvPr/>
          </p:nvSpPr>
          <p:spPr>
            <a:xfrm>
              <a:off x="5905500" y="1676400"/>
              <a:ext cx="1752600" cy="252360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D30F069-3450-1E83-937D-713FE8B28830}"/>
                </a:ext>
              </a:extLst>
            </p:cNvPr>
            <p:cNvSpPr txBox="1"/>
            <p:nvPr/>
          </p:nvSpPr>
          <p:spPr>
            <a:xfrm>
              <a:off x="6272686" y="1355599"/>
              <a:ext cx="1018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Memory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FAE4DD7-6ED7-F1C2-1C06-F98E74A6B941}"/>
                </a:ext>
              </a:extLst>
            </p:cNvPr>
            <p:cNvSpPr txBox="1"/>
            <p:nvPr/>
          </p:nvSpPr>
          <p:spPr>
            <a:xfrm>
              <a:off x="7732630" y="1522359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0x7FFF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A9FF781-3AEC-C845-1A62-2FC2271A7B49}"/>
                </a:ext>
              </a:extLst>
            </p:cNvPr>
            <p:cNvSpPr txBox="1"/>
            <p:nvPr/>
          </p:nvSpPr>
          <p:spPr>
            <a:xfrm>
              <a:off x="7732630" y="4050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0x0000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55C40CF-E551-7FC4-09ED-78C3B7751846}"/>
              </a:ext>
            </a:extLst>
          </p:cNvPr>
          <p:cNvGrpSpPr/>
          <p:nvPr/>
        </p:nvGrpSpPr>
        <p:grpSpPr>
          <a:xfrm>
            <a:off x="727264" y="1676401"/>
            <a:ext cx="3423761" cy="2523598"/>
            <a:chOff x="727264" y="1676401"/>
            <a:chExt cx="3423761" cy="252359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F2990DD-83AD-53EF-07A6-23830FCC0E47}"/>
                </a:ext>
              </a:extLst>
            </p:cNvPr>
            <p:cNvSpPr/>
            <p:nvPr/>
          </p:nvSpPr>
          <p:spPr>
            <a:xfrm>
              <a:off x="727264" y="1676401"/>
              <a:ext cx="3310216" cy="252359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60F4DAA-68C5-9D7C-4A66-234EE8C00AB5}"/>
                </a:ext>
              </a:extLst>
            </p:cNvPr>
            <p:cNvSpPr txBox="1"/>
            <p:nvPr/>
          </p:nvSpPr>
          <p:spPr>
            <a:xfrm>
              <a:off x="727265" y="1688068"/>
              <a:ext cx="3423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Central Processing Unit (CPU)</a:t>
              </a:r>
            </a:p>
          </p:txBody>
        </p:sp>
      </p:grpSp>
      <p:sp>
        <p:nvSpPr>
          <p:cNvPr id="42" name="Title 1">
            <a:extLst>
              <a:ext uri="{FF2B5EF4-FFF2-40B4-BE49-F238E27FC236}">
                <a16:creationId xmlns:a16="http://schemas.microsoft.com/office/drawing/2014/main" id="{CB62E093-F5F4-19C4-B61B-EC848BCAC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Review: Machine Code View</a:t>
            </a:r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E9178D9A-5794-92B2-8B3E-03EFFAAFE55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4571999"/>
            <a:ext cx="4852987" cy="1932903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013" indent="-227013" defTabSz="895350">
              <a:buFont typeface="Wingdings 3"/>
              <a:buNone/>
              <a:tabLst>
                <a:tab pos="1371600" algn="l"/>
                <a:tab pos="4572000" algn="l"/>
              </a:tabLst>
            </a:pPr>
            <a:r>
              <a:rPr lang="en-US" sz="2400" dirty="0">
                <a:latin typeface="+mn-lt"/>
              </a:rPr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PC: Program counter (%rip)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Register file: 16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Float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Condition codes</a:t>
            </a:r>
          </a:p>
        </p:txBody>
      </p:sp>
      <p:sp>
        <p:nvSpPr>
          <p:cNvPr id="44" name="Rectangle 17">
            <a:extLst>
              <a:ext uri="{FF2B5EF4-FFF2-40B4-BE49-F238E27FC236}">
                <a16:creationId xmlns:a16="http://schemas.microsoft.com/office/drawing/2014/main" id="{BAE4ECF8-EA62-8EEA-4012-00F4905B0BCC}"/>
              </a:ext>
            </a:extLst>
          </p:cNvPr>
          <p:cNvSpPr txBox="1">
            <a:spLocks noChangeArrowheads="1"/>
          </p:cNvSpPr>
          <p:nvPr/>
        </p:nvSpPr>
        <p:spPr>
          <a:xfrm>
            <a:off x="5067300" y="4591050"/>
            <a:ext cx="3619500" cy="195576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2" indent="0">
              <a:buNone/>
            </a:pPr>
            <a:r>
              <a:rPr lang="en-US" sz="2400" dirty="0"/>
              <a:t>Memory</a:t>
            </a:r>
          </a:p>
          <a:p>
            <a:pPr marL="571500" lvl="2" indent="-165100"/>
            <a:r>
              <a:rPr lang="en-US" dirty="0"/>
              <a:t>Byte addressable array</a:t>
            </a:r>
          </a:p>
          <a:p>
            <a:pPr marL="571500" lvl="2" indent="-165100"/>
            <a:r>
              <a:rPr lang="en-US" dirty="0"/>
              <a:t>Code and user data</a:t>
            </a:r>
          </a:p>
          <a:p>
            <a:pPr marL="571500" lvl="2" indent="-165100"/>
            <a:r>
              <a:rPr lang="en-US" dirty="0"/>
              <a:t>Stack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7DEBC57-96EB-0D0B-F321-920E7DE71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683" y="2138099"/>
            <a:ext cx="8001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PC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D938D7A-15A7-22B7-A64C-7DB782178DA8}"/>
              </a:ext>
            </a:extLst>
          </p:cNvPr>
          <p:cNvGrpSpPr/>
          <p:nvPr/>
        </p:nvGrpSpPr>
        <p:grpSpPr>
          <a:xfrm>
            <a:off x="4114800" y="3603200"/>
            <a:ext cx="1788824" cy="816400"/>
            <a:chOff x="4114800" y="3641055"/>
            <a:chExt cx="1788824" cy="816400"/>
          </a:xfrm>
        </p:grpSpPr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3E1F4069-16FB-3B68-76F7-2EBCCA68B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399140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8" name="Line 11">
              <a:extLst>
                <a:ext uri="{FF2B5EF4-FFF2-40B4-BE49-F238E27FC236}">
                  <a16:creationId xmlns:a16="http://schemas.microsoft.com/office/drawing/2014/main" id="{547DF05B-1520-CBB5-CB94-B672A7CBD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413611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49" name="Text Box 12">
              <a:extLst>
                <a:ext uri="{FF2B5EF4-FFF2-40B4-BE49-F238E27FC236}">
                  <a16:creationId xmlns:a16="http://schemas.microsoft.com/office/drawing/2014/main" id="{F0A9837F-9DA9-739A-8E4C-E2C833426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1024" y="3641055"/>
              <a:ext cx="17526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Addresses</a:t>
              </a:r>
            </a:p>
          </p:txBody>
        </p:sp>
        <p:sp>
          <p:nvSpPr>
            <p:cNvPr id="50" name="Text Box 14">
              <a:extLst>
                <a:ext uri="{FF2B5EF4-FFF2-40B4-BE49-F238E27FC236}">
                  <a16:creationId xmlns:a16="http://schemas.microsoft.com/office/drawing/2014/main" id="{F236C74E-8690-36D3-B429-FD82A34DA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2900" y="4059910"/>
              <a:ext cx="16764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Instructions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26DEF47-58B9-94AD-FA0E-9B2DD4E92E18}"/>
              </a:ext>
            </a:extLst>
          </p:cNvPr>
          <p:cNvGrpSpPr/>
          <p:nvPr/>
        </p:nvGrpSpPr>
        <p:grpSpPr>
          <a:xfrm>
            <a:off x="5905500" y="1676400"/>
            <a:ext cx="1752601" cy="2523601"/>
            <a:chOff x="5905500" y="1676400"/>
            <a:chExt cx="1752601" cy="2523601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EC81E54-DD1A-1830-39F9-99A9A6879EC5}"/>
                </a:ext>
              </a:extLst>
            </p:cNvPr>
            <p:cNvSpPr/>
            <p:nvPr/>
          </p:nvSpPr>
          <p:spPr>
            <a:xfrm>
              <a:off x="5905500" y="3870817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0A853D2-CE13-037E-2561-CC65B0B4A7E0}"/>
                </a:ext>
              </a:extLst>
            </p:cNvPr>
            <p:cNvSpPr/>
            <p:nvPr/>
          </p:nvSpPr>
          <p:spPr>
            <a:xfrm>
              <a:off x="5905500" y="3541633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C38368C-7DCD-4D71-A498-9DDA8BD26D6C}"/>
                </a:ext>
              </a:extLst>
            </p:cNvPr>
            <p:cNvSpPr/>
            <p:nvPr/>
          </p:nvSpPr>
          <p:spPr>
            <a:xfrm>
              <a:off x="5905501" y="1676400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Stack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9EF8E93-B938-46D0-F67D-375D7E804BD6}"/>
                </a:ext>
              </a:extLst>
            </p:cNvPr>
            <p:cNvSpPr/>
            <p:nvPr/>
          </p:nvSpPr>
          <p:spPr>
            <a:xfrm>
              <a:off x="5905500" y="3024705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Heap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857CA65-F767-D693-05C7-8E9E222281F0}"/>
                </a:ext>
              </a:extLst>
            </p:cNvPr>
            <p:cNvCxnSpPr>
              <a:stCxn id="55" idx="0"/>
            </p:cNvCxnSpPr>
            <p:nvPr/>
          </p:nvCxnSpPr>
          <p:spPr>
            <a:xfrm flipH="1" flipV="1">
              <a:off x="6781799" y="2732568"/>
              <a:ext cx="1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876BD259-5125-0FB6-0D22-0E95ADCAC4E9}"/>
                </a:ext>
              </a:extLst>
            </p:cNvPr>
            <p:cNvCxnSpPr>
              <a:cxnSpLocks/>
              <a:stCxn id="54" idx="2"/>
            </p:cNvCxnSpPr>
            <p:nvPr/>
          </p:nvCxnSpPr>
          <p:spPr>
            <a:xfrm>
              <a:off x="6781801" y="2184400"/>
              <a:ext cx="0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D6D6DB6A-0518-64B8-3A02-9C13DEF64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133600"/>
            <a:ext cx="1676400" cy="64603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32FB423-CC9C-0173-1CD8-A3B90E79C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7300" y="3276600"/>
            <a:ext cx="1066800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Codes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0E8A916-BD5A-5331-DD55-68A62C39D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883033"/>
            <a:ext cx="1676400" cy="29488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Float registers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3C58971-8C41-DB8A-8ECB-DC47E5E606E6}"/>
              </a:ext>
            </a:extLst>
          </p:cNvPr>
          <p:cNvGrpSpPr/>
          <p:nvPr/>
        </p:nvGrpSpPr>
        <p:grpSpPr>
          <a:xfrm>
            <a:off x="785956" y="3273687"/>
            <a:ext cx="1576244" cy="866934"/>
            <a:chOff x="785956" y="3273687"/>
            <a:chExt cx="1576244" cy="866934"/>
          </a:xfrm>
        </p:grpSpPr>
        <p:pic>
          <p:nvPicPr>
            <p:cNvPr id="62" name="Picture 61" descr="A close up of a clock&#10;&#10;Description automatically generated">
              <a:extLst>
                <a:ext uri="{FF2B5EF4-FFF2-40B4-BE49-F238E27FC236}">
                  <a16:creationId xmlns:a16="http://schemas.microsoft.com/office/drawing/2014/main" id="{BC6D15FC-DC8A-16E3-1E4D-3C8F8369DA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956" y="3273687"/>
              <a:ext cx="1576244" cy="86693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1F1D436-4FE8-2203-DDCF-7062B78EE266}"/>
                </a:ext>
              </a:extLst>
            </p:cNvPr>
            <p:cNvSpPr txBox="1"/>
            <p:nvPr/>
          </p:nvSpPr>
          <p:spPr>
            <a:xfrm>
              <a:off x="1272613" y="3532705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ALU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6026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Direct-mapped Cache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371601" y="50972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990600" y="4267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888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761448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022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4442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586253" y="4381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117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295571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41530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861166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569244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90600" y="3581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88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761448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022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4442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586253" y="3695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117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3295571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1530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861166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569244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990600" y="28956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888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61448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3022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4442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1586253" y="30099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1117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295571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41530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861166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3569244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90600" y="5334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4888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761448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30222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4444288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1586253" y="5448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11172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3295571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153088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3861166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569244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8267E39-5DC0-404B-B958-778A6096445E}"/>
              </a:ext>
            </a:extLst>
          </p:cNvPr>
          <p:cNvGrpSpPr/>
          <p:nvPr/>
        </p:nvGrpSpPr>
        <p:grpSpPr>
          <a:xfrm>
            <a:off x="4867141" y="2605247"/>
            <a:ext cx="1886858" cy="655388"/>
            <a:chOff x="4867141" y="2605247"/>
            <a:chExt cx="1886858" cy="655388"/>
          </a:xfrm>
        </p:grpSpPr>
        <p:cxnSp>
          <p:nvCxnSpPr>
            <p:cNvPr id="53" name="Shape 182"/>
            <p:cNvCxnSpPr>
              <a:cxnSpLocks/>
              <a:stCxn id="62" idx="2"/>
            </p:cNvCxnSpPr>
            <p:nvPr/>
          </p:nvCxnSpPr>
          <p:spPr bwMode="auto">
            <a:xfrm rot="5400000">
              <a:off x="5521425" y="1950963"/>
              <a:ext cx="578289" cy="1886858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54" name="TextBox 53"/>
            <p:cNvSpPr txBox="1"/>
            <p:nvPr/>
          </p:nvSpPr>
          <p:spPr>
            <a:xfrm>
              <a:off x="5274662" y="2860525"/>
              <a:ext cx="10887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find line 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6B0C452-C1FE-9444-8387-C8DE2D8236B2}"/>
              </a:ext>
            </a:extLst>
          </p:cNvPr>
          <p:cNvGrpSpPr/>
          <p:nvPr/>
        </p:nvGrpSpPr>
        <p:grpSpPr>
          <a:xfrm>
            <a:off x="3715566" y="2605249"/>
            <a:ext cx="4151065" cy="1287741"/>
            <a:chOff x="3715566" y="2605249"/>
            <a:chExt cx="4151065" cy="1287741"/>
          </a:xfrm>
        </p:grpSpPr>
        <p:sp>
          <p:nvSpPr>
            <p:cNvPr id="56" name="TextBox 55"/>
            <p:cNvSpPr txBox="1"/>
            <p:nvPr/>
          </p:nvSpPr>
          <p:spPr>
            <a:xfrm>
              <a:off x="5279017" y="3492880"/>
              <a:ext cx="25876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identifies byte in line</a:t>
              </a:r>
            </a:p>
          </p:txBody>
        </p:sp>
        <p:cxnSp>
          <p:nvCxnSpPr>
            <p:cNvPr id="57" name="Shape 182"/>
            <p:cNvCxnSpPr>
              <a:cxnSpLocks/>
              <a:stCxn id="59" idx="2"/>
              <a:endCxn id="41" idx="2"/>
            </p:cNvCxnSpPr>
            <p:nvPr/>
          </p:nvCxnSpPr>
          <p:spPr bwMode="auto">
            <a:xfrm rot="5400000">
              <a:off x="5249669" y="1071146"/>
              <a:ext cx="709452" cy="3777657"/>
            </a:xfrm>
            <a:prstGeom prst="bentConnector3">
              <a:avLst>
                <a:gd name="adj1" fmla="val 132222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B71C26D-0BFD-8F42-878C-54148C21F76D}"/>
              </a:ext>
            </a:extLst>
          </p:cNvPr>
          <p:cNvSpPr txBox="1"/>
          <p:nvPr/>
        </p:nvSpPr>
        <p:spPr>
          <a:xfrm>
            <a:off x="4191000" y="2282517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B5D24A2-084C-424D-9ED8-44A1312ADCA9}"/>
              </a:ext>
            </a:extLst>
          </p:cNvPr>
          <p:cNvGrpSpPr/>
          <p:nvPr/>
        </p:nvGrpSpPr>
        <p:grpSpPr>
          <a:xfrm>
            <a:off x="5943272" y="2319242"/>
            <a:ext cx="1923359" cy="286006"/>
            <a:chOff x="5943272" y="2319242"/>
            <a:chExt cx="1923359" cy="286006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7C1542C-F8CE-974D-B32A-5798934D8308}"/>
                </a:ext>
              </a:extLst>
            </p:cNvPr>
            <p:cNvSpPr/>
            <p:nvPr/>
          </p:nvSpPr>
          <p:spPr bwMode="auto">
            <a:xfrm>
              <a:off x="5943272" y="2319242"/>
              <a:ext cx="460173" cy="286006"/>
            </a:xfrm>
            <a:prstGeom prst="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ysClr val="windowText" lastClr="00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ED6F0B4-55EC-0B42-8476-F6E86CF0FA21}"/>
                </a:ext>
              </a:extLst>
            </p:cNvPr>
            <p:cNvSpPr/>
            <p:nvPr/>
          </p:nvSpPr>
          <p:spPr bwMode="auto">
            <a:xfrm>
              <a:off x="7119815" y="2320245"/>
              <a:ext cx="746816" cy="28500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80ED784-C8E1-4943-B05C-F4F9F06FBE58}"/>
                </a:ext>
              </a:extLst>
            </p:cNvPr>
            <p:cNvSpPr/>
            <p:nvPr/>
          </p:nvSpPr>
          <p:spPr bwMode="auto">
            <a:xfrm>
              <a:off x="6380589" y="2319242"/>
              <a:ext cx="746817" cy="28600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index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3DDCBEF-FA74-EE4B-B91A-C8C9AC1758BA}"/>
              </a:ext>
            </a:extLst>
          </p:cNvPr>
          <p:cNvSpPr/>
          <p:nvPr/>
        </p:nvSpPr>
        <p:spPr>
          <a:xfrm>
            <a:off x="5943272" y="2319241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4CF47A31-AC07-EB4B-BD2A-81B85EBA13ED}"/>
              </a:ext>
            </a:extLst>
          </p:cNvPr>
          <p:cNvGrpSpPr/>
          <p:nvPr/>
        </p:nvGrpSpPr>
        <p:grpSpPr>
          <a:xfrm>
            <a:off x="6173358" y="382942"/>
            <a:ext cx="772939" cy="2018501"/>
            <a:chOff x="6173358" y="382942"/>
            <a:chExt cx="772939" cy="201850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D4A1CAE-3DEB-E843-A461-21C4BFF09A56}"/>
                </a:ext>
              </a:extLst>
            </p:cNvPr>
            <p:cNvSpPr txBox="1"/>
            <p:nvPr/>
          </p:nvSpPr>
          <p:spPr>
            <a:xfrm rot="18812500">
              <a:off x="5752380" y="1207527"/>
              <a:ext cx="2018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the rest of the bits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B627B1FC-0111-3C45-8EC6-7CF69CDD8421}"/>
                </a:ext>
              </a:extLst>
            </p:cNvPr>
            <p:cNvCxnSpPr>
              <a:cxnSpLocks/>
            </p:cNvCxnSpPr>
            <p:nvPr/>
          </p:nvCxnSpPr>
          <p:spPr>
            <a:xfrm>
              <a:off x="6173358" y="2153253"/>
              <a:ext cx="0" cy="16598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AF33AB35-67FA-0C4D-9FD1-94AB552D5336}"/>
              </a:ext>
            </a:extLst>
          </p:cNvPr>
          <p:cNvGrpSpPr/>
          <p:nvPr/>
        </p:nvGrpSpPr>
        <p:grpSpPr>
          <a:xfrm>
            <a:off x="6753998" y="338378"/>
            <a:ext cx="884704" cy="2064609"/>
            <a:chOff x="6753998" y="338378"/>
            <a:chExt cx="884704" cy="206460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DD5983B-9A19-AD48-9076-89C7D26D38CA}"/>
                </a:ext>
              </a:extLst>
            </p:cNvPr>
            <p:cNvSpPr txBox="1"/>
            <p:nvPr/>
          </p:nvSpPr>
          <p:spPr>
            <a:xfrm rot="18812500">
              <a:off x="6421731" y="1186017"/>
              <a:ext cx="20646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log(# lines) bits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464364E0-12C0-2A47-9E8D-00B25FA5BAAA}"/>
                </a:ext>
              </a:extLst>
            </p:cNvPr>
            <p:cNvCxnSpPr>
              <a:cxnSpLocks/>
              <a:endCxn id="62" idx="0"/>
            </p:cNvCxnSpPr>
            <p:nvPr/>
          </p:nvCxnSpPr>
          <p:spPr>
            <a:xfrm>
              <a:off x="6753998" y="2153253"/>
              <a:ext cx="0" cy="1659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C4C3B72-563F-F143-8D6D-4C3CACDED954}"/>
              </a:ext>
            </a:extLst>
          </p:cNvPr>
          <p:cNvGrpSpPr/>
          <p:nvPr/>
        </p:nvGrpSpPr>
        <p:grpSpPr>
          <a:xfrm>
            <a:off x="7493222" y="297921"/>
            <a:ext cx="908045" cy="2082621"/>
            <a:chOff x="7493222" y="297921"/>
            <a:chExt cx="908045" cy="2082621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1B726A4-F2F7-1242-9510-76BA1C3BA235}"/>
                </a:ext>
              </a:extLst>
            </p:cNvPr>
            <p:cNvSpPr txBox="1"/>
            <p:nvPr/>
          </p:nvSpPr>
          <p:spPr>
            <a:xfrm rot="18812500">
              <a:off x="7175290" y="1154566"/>
              <a:ext cx="20826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log(block size) bits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4835EF5C-41AF-1F4C-A397-695987BF1621}"/>
                </a:ext>
              </a:extLst>
            </p:cNvPr>
            <p:cNvCxnSpPr>
              <a:cxnSpLocks/>
              <a:endCxn id="59" idx="0"/>
            </p:cNvCxnSpPr>
            <p:nvPr/>
          </p:nvCxnSpPr>
          <p:spPr>
            <a:xfrm>
              <a:off x="7493222" y="2140254"/>
              <a:ext cx="1" cy="17999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C05D7F2-C8CF-20CF-882C-9FF0ED69AE05}"/>
              </a:ext>
            </a:extLst>
          </p:cNvPr>
          <p:cNvGrpSpPr/>
          <p:nvPr/>
        </p:nvGrpSpPr>
        <p:grpSpPr>
          <a:xfrm>
            <a:off x="381852" y="2998871"/>
            <a:ext cx="494046" cy="2786495"/>
            <a:chOff x="381852" y="2998871"/>
            <a:chExt cx="494046" cy="278649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DF2C3C2-EE41-F800-427B-548DF765191F}"/>
                </a:ext>
              </a:extLst>
            </p:cNvPr>
            <p:cNvSpPr txBox="1"/>
            <p:nvPr/>
          </p:nvSpPr>
          <p:spPr>
            <a:xfrm>
              <a:off x="492509" y="29988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9989647-571B-251B-D7B4-16B8BC358BB7}"/>
                </a:ext>
              </a:extLst>
            </p:cNvPr>
            <p:cNvSpPr txBox="1"/>
            <p:nvPr/>
          </p:nvSpPr>
          <p:spPr>
            <a:xfrm>
              <a:off x="478032" y="36583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6503DD1-0C89-CF1F-ECA0-B039116BC7F0}"/>
                </a:ext>
              </a:extLst>
            </p:cNvPr>
            <p:cNvSpPr txBox="1"/>
            <p:nvPr/>
          </p:nvSpPr>
          <p:spPr>
            <a:xfrm>
              <a:off x="490504" y="43492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2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E3FB20C-E73D-E553-C293-0338E281E2E6}"/>
                </a:ext>
              </a:extLst>
            </p:cNvPr>
            <p:cNvSpPr txBox="1"/>
            <p:nvPr/>
          </p:nvSpPr>
          <p:spPr>
            <a:xfrm>
              <a:off x="381852" y="5416034"/>
              <a:ext cx="494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n-1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289AE30-42C4-1730-D855-ADB46A706A1A}"/>
              </a:ext>
            </a:extLst>
          </p:cNvPr>
          <p:cNvSpPr txBox="1"/>
          <p:nvPr/>
        </p:nvSpPr>
        <p:spPr>
          <a:xfrm>
            <a:off x="5074399" y="4026068"/>
            <a:ext cx="408316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Checking the cache (i.e., "bookshelf"):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index tells you which line to check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Is that line valid?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If no, cache miss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Does the tag match?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If no, cache miss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If valid and tag matches, cache hit!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Read from </a:t>
            </a:r>
            <a:r>
              <a:rPr lang="en-US" dirty="0" err="1"/>
              <a:t>datablock</a:t>
            </a:r>
            <a:r>
              <a:rPr lang="en-US" dirty="0"/>
              <a:t> at offset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6979AB4-A62A-82B8-B1F3-FE023B332002}"/>
              </a:ext>
            </a:extLst>
          </p:cNvPr>
          <p:cNvGrpSpPr/>
          <p:nvPr/>
        </p:nvGrpSpPr>
        <p:grpSpPr>
          <a:xfrm>
            <a:off x="1928719" y="2497318"/>
            <a:ext cx="4279806" cy="523237"/>
            <a:chOff x="1928719" y="2497318"/>
            <a:chExt cx="4279806" cy="523237"/>
          </a:xfrm>
        </p:grpSpPr>
        <p:cxnSp>
          <p:nvCxnSpPr>
            <p:cNvPr id="67" name="Shape 182">
              <a:extLst>
                <a:ext uri="{FF2B5EF4-FFF2-40B4-BE49-F238E27FC236}">
                  <a16:creationId xmlns:a16="http://schemas.microsoft.com/office/drawing/2014/main" id="{0284E49D-75F9-675F-8C5F-387FBDF43D91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3866295" y="678326"/>
              <a:ext cx="404653" cy="4279806"/>
            </a:xfrm>
            <a:prstGeom prst="bentConnector3">
              <a:avLst>
                <a:gd name="adj1" fmla="val 5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30EC8584-C107-B010-BFE8-542F205FC35C}"/>
                </a:ext>
              </a:extLst>
            </p:cNvPr>
            <p:cNvSpPr txBox="1"/>
            <p:nvPr/>
          </p:nvSpPr>
          <p:spPr>
            <a:xfrm>
              <a:off x="2450570" y="2497318"/>
              <a:ext cx="18262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check value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8B43ECDF-C10A-BBA6-164B-A638C49BFB92}"/>
              </a:ext>
            </a:extLst>
          </p:cNvPr>
          <p:cNvGrpSpPr/>
          <p:nvPr/>
        </p:nvGrpSpPr>
        <p:grpSpPr>
          <a:xfrm>
            <a:off x="911026" y="2494282"/>
            <a:ext cx="799034" cy="515618"/>
            <a:chOff x="911026" y="2494282"/>
            <a:chExt cx="799034" cy="515618"/>
          </a:xfrm>
        </p:grpSpPr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32D3795B-C182-B01D-78E4-FA3C37249C64}"/>
                </a:ext>
              </a:extLst>
            </p:cNvPr>
            <p:cNvCxnSpPr>
              <a:cxnSpLocks/>
              <a:endCxn id="37" idx="0"/>
            </p:cNvCxnSpPr>
            <p:nvPr/>
          </p:nvCxnSpPr>
          <p:spPr>
            <a:xfrm>
              <a:off x="1253546" y="2819400"/>
              <a:ext cx="0" cy="1905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66C1382A-BDA7-48FC-7C35-08A0DD15F47C}"/>
                </a:ext>
              </a:extLst>
            </p:cNvPr>
            <p:cNvSpPr txBox="1"/>
            <p:nvPr/>
          </p:nvSpPr>
          <p:spPr>
            <a:xfrm>
              <a:off x="911026" y="2494282"/>
              <a:ext cx="7990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valid?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13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DEC5B-EDEB-1847-B411-12280BAA0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Cache Hits and Misses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BAD29D-84E3-9844-BEA1-72F1099A136D}"/>
              </a:ext>
            </a:extLst>
          </p:cNvPr>
          <p:cNvSpPr/>
          <p:nvPr/>
        </p:nvSpPr>
        <p:spPr bwMode="auto">
          <a:xfrm>
            <a:off x="990600" y="4267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BC2DAC-3251-1E40-8E61-DACED059EC02}"/>
              </a:ext>
            </a:extLst>
          </p:cNvPr>
          <p:cNvSpPr/>
          <p:nvPr/>
        </p:nvSpPr>
        <p:spPr bwMode="auto">
          <a:xfrm>
            <a:off x="24888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23BFEC-E829-C140-B94F-E387F9DCF859}"/>
              </a:ext>
            </a:extLst>
          </p:cNvPr>
          <p:cNvSpPr/>
          <p:nvPr/>
        </p:nvSpPr>
        <p:spPr bwMode="auto">
          <a:xfrm>
            <a:off x="2761448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E4541-5981-FB49-A3A6-91FB91ADDC0F}"/>
              </a:ext>
            </a:extLst>
          </p:cNvPr>
          <p:cNvSpPr/>
          <p:nvPr/>
        </p:nvSpPr>
        <p:spPr bwMode="auto">
          <a:xfrm>
            <a:off x="3022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D020F6-8105-8C41-A939-FC43E64144C1}"/>
              </a:ext>
            </a:extLst>
          </p:cNvPr>
          <p:cNvSpPr/>
          <p:nvPr/>
        </p:nvSpPr>
        <p:spPr bwMode="auto">
          <a:xfrm>
            <a:off x="44442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9259FE-D993-8F42-9E91-E7D5889664A0}"/>
              </a:ext>
            </a:extLst>
          </p:cNvPr>
          <p:cNvSpPr/>
          <p:nvPr/>
        </p:nvSpPr>
        <p:spPr bwMode="auto">
          <a:xfrm>
            <a:off x="1586253" y="4381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101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4665B2-4D67-F645-8C98-0EE583B0E68E}"/>
              </a:ext>
            </a:extLst>
          </p:cNvPr>
          <p:cNvSpPr/>
          <p:nvPr/>
        </p:nvSpPr>
        <p:spPr bwMode="auto">
          <a:xfrm>
            <a:off x="1117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C5E6C6-CF7C-7549-9475-4C84185E46F3}"/>
              </a:ext>
            </a:extLst>
          </p:cNvPr>
          <p:cNvSpPr/>
          <p:nvPr/>
        </p:nvSpPr>
        <p:spPr bwMode="auto">
          <a:xfrm>
            <a:off x="3295571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EE226-B2F1-0D41-83CC-3C059FF05D68}"/>
              </a:ext>
            </a:extLst>
          </p:cNvPr>
          <p:cNvSpPr/>
          <p:nvPr/>
        </p:nvSpPr>
        <p:spPr bwMode="auto">
          <a:xfrm>
            <a:off x="41530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FF0B43-49F5-F642-8F35-8DCAD187BCE5}"/>
              </a:ext>
            </a:extLst>
          </p:cNvPr>
          <p:cNvSpPr/>
          <p:nvPr/>
        </p:nvSpPr>
        <p:spPr bwMode="auto">
          <a:xfrm>
            <a:off x="3861166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F7E04D-05F7-0A48-B486-ACC5A69AA77E}"/>
              </a:ext>
            </a:extLst>
          </p:cNvPr>
          <p:cNvSpPr/>
          <p:nvPr/>
        </p:nvSpPr>
        <p:spPr bwMode="auto">
          <a:xfrm>
            <a:off x="3569244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2F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96DD70-0EF8-C64C-BD2F-5300FFFE22E5}"/>
              </a:ext>
            </a:extLst>
          </p:cNvPr>
          <p:cNvSpPr/>
          <p:nvPr/>
        </p:nvSpPr>
        <p:spPr bwMode="auto">
          <a:xfrm>
            <a:off x="990600" y="3581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931B5B-EC6C-8C4A-AB9B-BF9918D34A77}"/>
              </a:ext>
            </a:extLst>
          </p:cNvPr>
          <p:cNvSpPr/>
          <p:nvPr/>
        </p:nvSpPr>
        <p:spPr bwMode="auto">
          <a:xfrm>
            <a:off x="24888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B87E04-7C4E-4549-A9A9-76C73E29CF8B}"/>
              </a:ext>
            </a:extLst>
          </p:cNvPr>
          <p:cNvSpPr/>
          <p:nvPr/>
        </p:nvSpPr>
        <p:spPr bwMode="auto">
          <a:xfrm>
            <a:off x="2761448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F3BAD04-E661-0A42-B642-0A462D274100}"/>
              </a:ext>
            </a:extLst>
          </p:cNvPr>
          <p:cNvSpPr/>
          <p:nvPr/>
        </p:nvSpPr>
        <p:spPr bwMode="auto">
          <a:xfrm>
            <a:off x="3022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B1673C-A45C-1A4E-89FF-48CF60D4AB27}"/>
              </a:ext>
            </a:extLst>
          </p:cNvPr>
          <p:cNvSpPr/>
          <p:nvPr/>
        </p:nvSpPr>
        <p:spPr bwMode="auto">
          <a:xfrm>
            <a:off x="44442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E40E10-59D9-8F48-9580-4E92C353EA57}"/>
              </a:ext>
            </a:extLst>
          </p:cNvPr>
          <p:cNvSpPr/>
          <p:nvPr/>
        </p:nvSpPr>
        <p:spPr bwMode="auto">
          <a:xfrm>
            <a:off x="1586253" y="3695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B8215DB-0068-E34B-BCC3-16671276DC3A}"/>
              </a:ext>
            </a:extLst>
          </p:cNvPr>
          <p:cNvSpPr/>
          <p:nvPr/>
        </p:nvSpPr>
        <p:spPr bwMode="auto">
          <a:xfrm>
            <a:off x="1117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93C1DE5-025E-E044-919C-22FE03F72890}"/>
              </a:ext>
            </a:extLst>
          </p:cNvPr>
          <p:cNvSpPr/>
          <p:nvPr/>
        </p:nvSpPr>
        <p:spPr bwMode="auto">
          <a:xfrm>
            <a:off x="3295571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FCA6DCC-7F9C-D049-A845-C313E5D8FE6F}"/>
              </a:ext>
            </a:extLst>
          </p:cNvPr>
          <p:cNvSpPr/>
          <p:nvPr/>
        </p:nvSpPr>
        <p:spPr bwMode="auto">
          <a:xfrm>
            <a:off x="41530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828F795-C3BD-CA46-92CC-80BA005B28A7}"/>
              </a:ext>
            </a:extLst>
          </p:cNvPr>
          <p:cNvSpPr/>
          <p:nvPr/>
        </p:nvSpPr>
        <p:spPr bwMode="auto">
          <a:xfrm>
            <a:off x="3861166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85F83CC-57D0-AE40-B5C8-E1351F71E9AF}"/>
              </a:ext>
            </a:extLst>
          </p:cNvPr>
          <p:cNvSpPr/>
          <p:nvPr/>
        </p:nvSpPr>
        <p:spPr bwMode="auto">
          <a:xfrm>
            <a:off x="3569244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3783417-00DA-C840-B9E7-F59B4E303265}"/>
              </a:ext>
            </a:extLst>
          </p:cNvPr>
          <p:cNvSpPr/>
          <p:nvPr/>
        </p:nvSpPr>
        <p:spPr bwMode="auto">
          <a:xfrm>
            <a:off x="990600" y="28956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D0A0609-8A39-2640-8B5A-D8041DBF7A2F}"/>
              </a:ext>
            </a:extLst>
          </p:cNvPr>
          <p:cNvSpPr/>
          <p:nvPr/>
        </p:nvSpPr>
        <p:spPr bwMode="auto">
          <a:xfrm>
            <a:off x="24888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0F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67B2887-93ED-2545-AC87-D8639F5E3633}"/>
              </a:ext>
            </a:extLst>
          </p:cNvPr>
          <p:cNvSpPr/>
          <p:nvPr/>
        </p:nvSpPr>
        <p:spPr bwMode="auto">
          <a:xfrm>
            <a:off x="2761448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836E0F4-ECFC-1B40-932A-3FE743C8215F}"/>
              </a:ext>
            </a:extLst>
          </p:cNvPr>
          <p:cNvSpPr/>
          <p:nvPr/>
        </p:nvSpPr>
        <p:spPr bwMode="auto">
          <a:xfrm>
            <a:off x="3022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AB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24445F3-9541-D04B-ACBC-A9E653918935}"/>
              </a:ext>
            </a:extLst>
          </p:cNvPr>
          <p:cNvSpPr/>
          <p:nvPr/>
        </p:nvSpPr>
        <p:spPr bwMode="auto">
          <a:xfrm>
            <a:off x="44442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68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86DF607-196C-CA4C-B9AF-B0A37E03D7F1}"/>
              </a:ext>
            </a:extLst>
          </p:cNvPr>
          <p:cNvSpPr/>
          <p:nvPr/>
        </p:nvSpPr>
        <p:spPr bwMode="auto">
          <a:xfrm>
            <a:off x="1586253" y="30099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110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319697C-4CB3-9E4A-9F62-9DB5F9A247EA}"/>
              </a:ext>
            </a:extLst>
          </p:cNvPr>
          <p:cNvSpPr/>
          <p:nvPr/>
        </p:nvSpPr>
        <p:spPr bwMode="auto">
          <a:xfrm>
            <a:off x="1117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E8DB67-6632-9342-A4DC-D3AAE2474BEF}"/>
              </a:ext>
            </a:extLst>
          </p:cNvPr>
          <p:cNvSpPr/>
          <p:nvPr/>
        </p:nvSpPr>
        <p:spPr bwMode="auto">
          <a:xfrm>
            <a:off x="3295571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34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191043-DEF8-A74E-A477-46C8E1D1F385}"/>
              </a:ext>
            </a:extLst>
          </p:cNvPr>
          <p:cNvSpPr/>
          <p:nvPr/>
        </p:nvSpPr>
        <p:spPr bwMode="auto">
          <a:xfrm>
            <a:off x="41530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EA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B4F7447-BE95-2242-94B3-72CE22D6D92F}"/>
              </a:ext>
            </a:extLst>
          </p:cNvPr>
          <p:cNvSpPr/>
          <p:nvPr/>
        </p:nvSpPr>
        <p:spPr bwMode="auto">
          <a:xfrm>
            <a:off x="3861166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FF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196AAE-CA67-9D4B-A05A-A8CD61EBF6BF}"/>
              </a:ext>
            </a:extLst>
          </p:cNvPr>
          <p:cNvSpPr/>
          <p:nvPr/>
        </p:nvSpPr>
        <p:spPr bwMode="auto">
          <a:xfrm>
            <a:off x="3569244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FF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3EE5CB0-4C23-B74B-820B-03205AC71E8F}"/>
              </a:ext>
            </a:extLst>
          </p:cNvPr>
          <p:cNvSpPr/>
          <p:nvPr/>
        </p:nvSpPr>
        <p:spPr bwMode="auto">
          <a:xfrm>
            <a:off x="990600" y="4953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CC7E3E-82E3-654F-B3EB-F5B6BE08F385}"/>
              </a:ext>
            </a:extLst>
          </p:cNvPr>
          <p:cNvSpPr/>
          <p:nvPr/>
        </p:nvSpPr>
        <p:spPr bwMode="auto">
          <a:xfrm>
            <a:off x="2488843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3BE3302-11B7-FC4E-9554-DB860DD8E72D}"/>
              </a:ext>
            </a:extLst>
          </p:cNvPr>
          <p:cNvSpPr/>
          <p:nvPr/>
        </p:nvSpPr>
        <p:spPr bwMode="auto">
          <a:xfrm>
            <a:off x="2761448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1CB539-4B3A-D645-81DD-35FBCECBA653}"/>
              </a:ext>
            </a:extLst>
          </p:cNvPr>
          <p:cNvSpPr/>
          <p:nvPr/>
        </p:nvSpPr>
        <p:spPr bwMode="auto">
          <a:xfrm>
            <a:off x="3022243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943D350-5295-DE45-B713-B0EAF1176941}"/>
              </a:ext>
            </a:extLst>
          </p:cNvPr>
          <p:cNvSpPr/>
          <p:nvPr/>
        </p:nvSpPr>
        <p:spPr bwMode="auto">
          <a:xfrm>
            <a:off x="4444288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8E5F82E-FCB4-644B-BE56-FFA89E3C3B67}"/>
              </a:ext>
            </a:extLst>
          </p:cNvPr>
          <p:cNvSpPr/>
          <p:nvPr/>
        </p:nvSpPr>
        <p:spPr bwMode="auto">
          <a:xfrm>
            <a:off x="1586253" y="5067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001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23B5491-586F-0145-AD95-AEC11D2A336C}"/>
              </a:ext>
            </a:extLst>
          </p:cNvPr>
          <p:cNvSpPr/>
          <p:nvPr/>
        </p:nvSpPr>
        <p:spPr bwMode="auto">
          <a:xfrm>
            <a:off x="1117243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5FACFA-30C6-BD45-B73E-41BE6ED44DD8}"/>
              </a:ext>
            </a:extLst>
          </p:cNvPr>
          <p:cNvSpPr/>
          <p:nvPr/>
        </p:nvSpPr>
        <p:spPr bwMode="auto">
          <a:xfrm>
            <a:off x="3295571" y="5067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5778FB1-D650-C645-86F4-1AF45202FAA9}"/>
              </a:ext>
            </a:extLst>
          </p:cNvPr>
          <p:cNvSpPr/>
          <p:nvPr/>
        </p:nvSpPr>
        <p:spPr bwMode="auto">
          <a:xfrm>
            <a:off x="4153088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66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D1361C9-519F-3846-8672-51732C265584}"/>
              </a:ext>
            </a:extLst>
          </p:cNvPr>
          <p:cNvSpPr/>
          <p:nvPr/>
        </p:nvSpPr>
        <p:spPr bwMode="auto">
          <a:xfrm>
            <a:off x="3861166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55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0C84DF8-5AE5-774D-8C0D-0A8DC39C5DD4}"/>
              </a:ext>
            </a:extLst>
          </p:cNvPr>
          <p:cNvSpPr/>
          <p:nvPr/>
        </p:nvSpPr>
        <p:spPr bwMode="auto">
          <a:xfrm>
            <a:off x="3569244" y="5067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3CB48D4-BF20-194C-BCD7-B8B2896B692F}"/>
              </a:ext>
            </a:extLst>
          </p:cNvPr>
          <p:cNvSpPr txBox="1"/>
          <p:nvPr/>
        </p:nvSpPr>
        <p:spPr>
          <a:xfrm>
            <a:off x="381000" y="1443335"/>
            <a:ext cx="7429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Assume: cache block size 8 bytes, total cache size 32 bytes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DD9AFCD-0D3C-2547-AF67-CCF2B0E3BD2D}"/>
              </a:ext>
            </a:extLst>
          </p:cNvPr>
          <p:cNvSpPr txBox="1"/>
          <p:nvPr/>
        </p:nvSpPr>
        <p:spPr>
          <a:xfrm>
            <a:off x="381000" y="1779523"/>
            <a:ext cx="4057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Assume: assume 8-bit machine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EAE6848-CD31-B14E-8D23-646C8FD94ED2}"/>
              </a:ext>
            </a:extLst>
          </p:cNvPr>
          <p:cNvSpPr txBox="1"/>
          <p:nvPr/>
        </p:nvSpPr>
        <p:spPr>
          <a:xfrm>
            <a:off x="-22242" y="293146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0B975BC-F4AA-B546-BBD7-4BC13F31914A}"/>
              </a:ext>
            </a:extLst>
          </p:cNvPr>
          <p:cNvSpPr txBox="1"/>
          <p:nvPr/>
        </p:nvSpPr>
        <p:spPr>
          <a:xfrm>
            <a:off x="-9488" y="365432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C2D8947-3A79-614A-AB29-90728EBBFA0C}"/>
              </a:ext>
            </a:extLst>
          </p:cNvPr>
          <p:cNvSpPr txBox="1"/>
          <p:nvPr/>
        </p:nvSpPr>
        <p:spPr>
          <a:xfrm>
            <a:off x="-23886" y="430306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F6F0E47-BF25-BB4B-BE04-DF82620DCCB3}"/>
              </a:ext>
            </a:extLst>
          </p:cNvPr>
          <p:cNvSpPr txBox="1"/>
          <p:nvPr/>
        </p:nvSpPr>
        <p:spPr>
          <a:xfrm>
            <a:off x="-9488" y="5009237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Line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760970-5551-7C5B-692E-18E2FDCC7068}"/>
              </a:ext>
            </a:extLst>
          </p:cNvPr>
          <p:cNvSpPr txBox="1"/>
          <p:nvPr/>
        </p:nvSpPr>
        <p:spPr>
          <a:xfrm>
            <a:off x="5023483" y="2409195"/>
            <a:ext cx="42729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itchFamily="34" charset="0"/>
              </a:rPr>
              <a:t>For each address, is it a hit or </a:t>
            </a:r>
          </a:p>
          <a:p>
            <a:r>
              <a:rPr lang="en-US" sz="2400" dirty="0">
                <a:latin typeface="Calibri" pitchFamily="34" charset="0"/>
              </a:rPr>
              <a:t>a miss? For hits, what data is at that address in memory?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</a:rPr>
              <a:t>0x2D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</a:rPr>
              <a:t>0x2E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</a:rPr>
              <a:t>0x74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itchFamily="34" charset="0"/>
              </a:rPr>
              <a:t>0x3A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E11C6A8-BCA4-83DB-802B-03C9F26E3818}"/>
              </a:ext>
            </a:extLst>
          </p:cNvPr>
          <p:cNvGrpSpPr/>
          <p:nvPr/>
        </p:nvGrpSpPr>
        <p:grpSpPr>
          <a:xfrm>
            <a:off x="6214760" y="3599190"/>
            <a:ext cx="1557640" cy="287010"/>
            <a:chOff x="6032571" y="3845007"/>
            <a:chExt cx="1557640" cy="287010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8BBC96C-1583-7CCC-E876-347578C65697}"/>
                </a:ext>
              </a:extLst>
            </p:cNvPr>
            <p:cNvGrpSpPr/>
            <p:nvPr/>
          </p:nvGrpSpPr>
          <p:grpSpPr>
            <a:xfrm>
              <a:off x="6032571" y="3846010"/>
              <a:ext cx="1557640" cy="286007"/>
              <a:chOff x="6032571" y="2319241"/>
              <a:chExt cx="1557640" cy="286007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B11AE976-6808-DCD8-A340-FB13610F35C7}"/>
                  </a:ext>
                </a:extLst>
              </p:cNvPr>
              <p:cNvSpPr/>
              <p:nvPr/>
            </p:nvSpPr>
            <p:spPr bwMode="auto">
              <a:xfrm>
                <a:off x="6032571" y="2319241"/>
                <a:ext cx="576469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001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10C40CC7-8BA1-4226-A610-4D354A2C410D}"/>
                  </a:ext>
                </a:extLst>
              </p:cNvPr>
              <p:cNvSpPr/>
              <p:nvPr/>
            </p:nvSpPr>
            <p:spPr bwMode="auto">
              <a:xfrm>
                <a:off x="7012006" y="2320246"/>
                <a:ext cx="578205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101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3198DA83-D0E8-CBC8-876F-B24034E89C5E}"/>
                  </a:ext>
                </a:extLst>
              </p:cNvPr>
              <p:cNvSpPr/>
              <p:nvPr/>
            </p:nvSpPr>
            <p:spPr bwMode="auto">
              <a:xfrm>
                <a:off x="6609041" y="2319242"/>
                <a:ext cx="414132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01</a:t>
                </a:r>
              </a:p>
            </p:txBody>
          </p:sp>
        </p:grp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84B77F3-6BB6-D8C9-36FC-C2A6BBC15702}"/>
                </a:ext>
              </a:extLst>
            </p:cNvPr>
            <p:cNvSpPr/>
            <p:nvPr/>
          </p:nvSpPr>
          <p:spPr>
            <a:xfrm>
              <a:off x="6032571" y="3845007"/>
              <a:ext cx="1557640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C8802E76-1608-D2A1-EBB0-07D199DDCF6E}"/>
              </a:ext>
            </a:extLst>
          </p:cNvPr>
          <p:cNvSpPr txBox="1"/>
          <p:nvPr/>
        </p:nvSpPr>
        <p:spPr>
          <a:xfrm>
            <a:off x="7852352" y="357378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Hit 0x40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148C139-CEFC-C72C-3B58-7A8E4523EC86}"/>
              </a:ext>
            </a:extLst>
          </p:cNvPr>
          <p:cNvGrpSpPr/>
          <p:nvPr/>
        </p:nvGrpSpPr>
        <p:grpSpPr>
          <a:xfrm>
            <a:off x="6214760" y="3971295"/>
            <a:ext cx="1557640" cy="287010"/>
            <a:chOff x="6032571" y="3845007"/>
            <a:chExt cx="1557640" cy="287010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1F8227D-A5C0-0E2C-7D62-DC0048DA1D7E}"/>
                </a:ext>
              </a:extLst>
            </p:cNvPr>
            <p:cNvGrpSpPr/>
            <p:nvPr/>
          </p:nvGrpSpPr>
          <p:grpSpPr>
            <a:xfrm>
              <a:off x="6032571" y="3846010"/>
              <a:ext cx="1557640" cy="286007"/>
              <a:chOff x="6032571" y="2319241"/>
              <a:chExt cx="1557640" cy="286007"/>
            </a:xfrm>
          </p:grpSpPr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8EBD6795-3689-31B0-31AF-F33225E20523}"/>
                  </a:ext>
                </a:extLst>
              </p:cNvPr>
              <p:cNvSpPr/>
              <p:nvPr/>
            </p:nvSpPr>
            <p:spPr bwMode="auto">
              <a:xfrm>
                <a:off x="6032571" y="2319241"/>
                <a:ext cx="576469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001</a:t>
                </a: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6087C701-C127-D078-02D3-E931F63E01CB}"/>
                  </a:ext>
                </a:extLst>
              </p:cNvPr>
              <p:cNvSpPr/>
              <p:nvPr/>
            </p:nvSpPr>
            <p:spPr bwMode="auto">
              <a:xfrm>
                <a:off x="7012006" y="2320246"/>
                <a:ext cx="578205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110</a:t>
                </a: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9D744B62-FC23-EAC6-BBF1-7C1C28E3D2D2}"/>
                  </a:ext>
                </a:extLst>
              </p:cNvPr>
              <p:cNvSpPr/>
              <p:nvPr/>
            </p:nvSpPr>
            <p:spPr bwMode="auto">
              <a:xfrm>
                <a:off x="6609041" y="2319242"/>
                <a:ext cx="414132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01</a:t>
                </a:r>
              </a:p>
            </p:txBody>
          </p:sp>
        </p:grp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46AA4DC-2743-70F8-6A3E-5525502CA305}"/>
                </a:ext>
              </a:extLst>
            </p:cNvPr>
            <p:cNvSpPr/>
            <p:nvPr/>
          </p:nvSpPr>
          <p:spPr>
            <a:xfrm>
              <a:off x="6032571" y="3845007"/>
              <a:ext cx="1557640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557E9E74-6A00-5CF0-C10D-0704793F010E}"/>
              </a:ext>
            </a:extLst>
          </p:cNvPr>
          <p:cNvSpPr txBox="1"/>
          <p:nvPr/>
        </p:nvSpPr>
        <p:spPr>
          <a:xfrm>
            <a:off x="7852352" y="3945885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Hit 0x06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2BBA03B-C3FB-88D9-F85C-8EA1E3725E80}"/>
              </a:ext>
            </a:extLst>
          </p:cNvPr>
          <p:cNvGrpSpPr/>
          <p:nvPr/>
        </p:nvGrpSpPr>
        <p:grpSpPr>
          <a:xfrm>
            <a:off x="6214760" y="4353808"/>
            <a:ext cx="1557640" cy="287010"/>
            <a:chOff x="6032571" y="3845007"/>
            <a:chExt cx="1557640" cy="287010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6288D5E2-487B-416A-DD6B-27334AB37641}"/>
                </a:ext>
              </a:extLst>
            </p:cNvPr>
            <p:cNvGrpSpPr/>
            <p:nvPr/>
          </p:nvGrpSpPr>
          <p:grpSpPr>
            <a:xfrm>
              <a:off x="6032571" y="3846010"/>
              <a:ext cx="1557640" cy="286007"/>
              <a:chOff x="6032571" y="2319241"/>
              <a:chExt cx="1557640" cy="286007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3A254F2-4128-1335-F122-C8ABA17158E6}"/>
                  </a:ext>
                </a:extLst>
              </p:cNvPr>
              <p:cNvSpPr/>
              <p:nvPr/>
            </p:nvSpPr>
            <p:spPr bwMode="auto">
              <a:xfrm>
                <a:off x="6032571" y="2319241"/>
                <a:ext cx="576469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011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ECA594F9-C5D0-0DAC-D875-B58514A7CDED}"/>
                  </a:ext>
                </a:extLst>
              </p:cNvPr>
              <p:cNvSpPr/>
              <p:nvPr/>
            </p:nvSpPr>
            <p:spPr bwMode="auto">
              <a:xfrm>
                <a:off x="7012006" y="2320246"/>
                <a:ext cx="578205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100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7767B35D-E052-D33B-28C5-AC241C4DEF65}"/>
                  </a:ext>
                </a:extLst>
              </p:cNvPr>
              <p:cNvSpPr/>
              <p:nvPr/>
            </p:nvSpPr>
            <p:spPr bwMode="auto">
              <a:xfrm>
                <a:off x="6609041" y="2319242"/>
                <a:ext cx="414132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CAD40FB-2F4E-2170-FC7B-57D8BC511649}"/>
                </a:ext>
              </a:extLst>
            </p:cNvPr>
            <p:cNvSpPr/>
            <p:nvPr/>
          </p:nvSpPr>
          <p:spPr>
            <a:xfrm>
              <a:off x="6032571" y="3845007"/>
              <a:ext cx="1557640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154E6578-20E4-A8EE-B7B6-B3BE37B08F1D}"/>
              </a:ext>
            </a:extLst>
          </p:cNvPr>
          <p:cNvSpPr txBox="1"/>
          <p:nvPr/>
        </p:nvSpPr>
        <p:spPr>
          <a:xfrm>
            <a:off x="7852352" y="432839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Miss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10FF935-67C2-5263-7CE5-3017E3A9EF72}"/>
              </a:ext>
            </a:extLst>
          </p:cNvPr>
          <p:cNvGrpSpPr/>
          <p:nvPr/>
        </p:nvGrpSpPr>
        <p:grpSpPr>
          <a:xfrm>
            <a:off x="6212207" y="4720589"/>
            <a:ext cx="1557640" cy="287010"/>
            <a:chOff x="6032571" y="3845007"/>
            <a:chExt cx="1557640" cy="287010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2BCB9B05-5E61-7ADD-8FC5-C62A6EE25D3F}"/>
                </a:ext>
              </a:extLst>
            </p:cNvPr>
            <p:cNvGrpSpPr/>
            <p:nvPr/>
          </p:nvGrpSpPr>
          <p:grpSpPr>
            <a:xfrm>
              <a:off x="6032571" y="3846010"/>
              <a:ext cx="1557640" cy="286007"/>
              <a:chOff x="6032571" y="2319241"/>
              <a:chExt cx="1557640" cy="286007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B3701945-15E9-F7CD-6137-AC15BA627246}"/>
                  </a:ext>
                </a:extLst>
              </p:cNvPr>
              <p:cNvSpPr/>
              <p:nvPr/>
            </p:nvSpPr>
            <p:spPr bwMode="auto">
              <a:xfrm>
                <a:off x="6032571" y="2319241"/>
                <a:ext cx="576469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001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5CB22963-99D3-88FF-3E96-0886B0471505}"/>
                  </a:ext>
                </a:extLst>
              </p:cNvPr>
              <p:cNvSpPr/>
              <p:nvPr/>
            </p:nvSpPr>
            <p:spPr bwMode="auto">
              <a:xfrm>
                <a:off x="7012006" y="2320246"/>
                <a:ext cx="578205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010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E68CB08A-1C71-36B9-835D-55D91084AFBE}"/>
                  </a:ext>
                </a:extLst>
              </p:cNvPr>
              <p:cNvSpPr/>
              <p:nvPr/>
            </p:nvSpPr>
            <p:spPr bwMode="auto">
              <a:xfrm>
                <a:off x="6609041" y="2319242"/>
                <a:ext cx="414132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11</a:t>
                </a:r>
              </a:p>
            </p:txBody>
          </p:sp>
        </p:grp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654AB6BF-A33C-CF84-AD79-0581333658B2}"/>
                </a:ext>
              </a:extLst>
            </p:cNvPr>
            <p:cNvSpPr/>
            <p:nvPr/>
          </p:nvSpPr>
          <p:spPr>
            <a:xfrm>
              <a:off x="6032571" y="3845007"/>
              <a:ext cx="1557640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37C4ED6B-E867-1A9C-48C2-7338654520AB}"/>
              </a:ext>
            </a:extLst>
          </p:cNvPr>
          <p:cNvSpPr txBox="1"/>
          <p:nvPr/>
        </p:nvSpPr>
        <p:spPr>
          <a:xfrm>
            <a:off x="7849799" y="469517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Miss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0986F75-38A8-056D-E4EC-A087ABEF5063}"/>
              </a:ext>
            </a:extLst>
          </p:cNvPr>
          <p:cNvSpPr/>
          <p:nvPr/>
        </p:nvSpPr>
        <p:spPr>
          <a:xfrm>
            <a:off x="6134889" y="3573526"/>
            <a:ext cx="2845715" cy="155881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6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71" grpId="0"/>
      <p:bldP spid="79" grpId="0"/>
      <p:bldP spid="86" grpId="0"/>
      <p:bldP spid="8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820C-A9E7-AB1C-2520-B3793C2B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a Cache Miss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A4C33-719C-A63A-250E-A0E53C8B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93237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a cache miss occurs update cache line at that index: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Replace data block with bytes from memory</a:t>
            </a:r>
          </a:p>
          <a:p>
            <a:pPr lvl="2"/>
            <a:r>
              <a:rPr lang="en-US" dirty="0"/>
              <a:t>Copies all bytes with same tag + index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Update tag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Set valid bit to 1 (if not already)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80D20F7-EF15-EF4A-3EBB-B2D8A8EE35B9}"/>
              </a:ext>
            </a:extLst>
          </p:cNvPr>
          <p:cNvGrpSpPr/>
          <p:nvPr/>
        </p:nvGrpSpPr>
        <p:grpSpPr>
          <a:xfrm>
            <a:off x="17813" y="4191000"/>
            <a:ext cx="4862774" cy="2590800"/>
            <a:chOff x="17813" y="4191000"/>
            <a:chExt cx="4862774" cy="259080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14BE9F7F-AFCE-EC60-9FDC-2CED893468E7}"/>
                </a:ext>
              </a:extLst>
            </p:cNvPr>
            <p:cNvGrpSpPr/>
            <p:nvPr/>
          </p:nvGrpSpPr>
          <p:grpSpPr>
            <a:xfrm>
              <a:off x="1032299" y="5562600"/>
              <a:ext cx="3848288" cy="533400"/>
              <a:chOff x="1032299" y="5562600"/>
              <a:chExt cx="3848288" cy="5334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2640E25-4B3D-0031-19ED-D99E92BB3EEF}"/>
                  </a:ext>
                </a:extLst>
              </p:cNvPr>
              <p:cNvSpPr/>
              <p:nvPr/>
            </p:nvSpPr>
            <p:spPr bwMode="auto">
              <a:xfrm>
                <a:off x="1032299" y="5562600"/>
                <a:ext cx="3848288" cy="533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3F5BBB2-001B-B8F4-E8C1-B1301B3E4F47}"/>
                  </a:ext>
                </a:extLst>
              </p:cNvPr>
              <p:cNvSpPr/>
              <p:nvPr/>
            </p:nvSpPr>
            <p:spPr bwMode="auto">
              <a:xfrm>
                <a:off x="2530542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0D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4E7E5E2-90BB-E791-F8B1-862DE32A1031}"/>
                  </a:ext>
                </a:extLst>
              </p:cNvPr>
              <p:cNvSpPr/>
              <p:nvPr/>
            </p:nvSpPr>
            <p:spPr bwMode="auto">
              <a:xfrm>
                <a:off x="2803147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2ECFD63-D3A6-6202-F0F1-249B1D87724A}"/>
                  </a:ext>
                </a:extLst>
              </p:cNvPr>
              <p:cNvSpPr/>
              <p:nvPr/>
            </p:nvSpPr>
            <p:spPr bwMode="auto">
              <a:xfrm>
                <a:off x="3063942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267ED30-E08A-6FD5-2D99-F1EE0D576AFD}"/>
                  </a:ext>
                </a:extLst>
              </p:cNvPr>
              <p:cNvSpPr/>
              <p:nvPr/>
            </p:nvSpPr>
            <p:spPr bwMode="auto">
              <a:xfrm>
                <a:off x="4485987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EC7688-E7F6-A2D5-D573-66C45CEA5663}"/>
                  </a:ext>
                </a:extLst>
              </p:cNvPr>
              <p:cNvSpPr/>
              <p:nvPr/>
            </p:nvSpPr>
            <p:spPr bwMode="auto">
              <a:xfrm>
                <a:off x="1627952" y="5676900"/>
                <a:ext cx="717995" cy="30480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101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831491E-B477-AE19-5DAA-84C43CC0D3B3}"/>
                  </a:ext>
                </a:extLst>
              </p:cNvPr>
              <p:cNvSpPr/>
              <p:nvPr/>
            </p:nvSpPr>
            <p:spPr bwMode="auto">
              <a:xfrm>
                <a:off x="1158942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91889C5-902A-4212-DA61-D73A652AB58C}"/>
                  </a:ext>
                </a:extLst>
              </p:cNvPr>
              <p:cNvSpPr/>
              <p:nvPr/>
            </p:nvSpPr>
            <p:spPr bwMode="auto">
              <a:xfrm>
                <a:off x="3337270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CEF873-D9A5-67F3-429D-130B013B026A}"/>
                  </a:ext>
                </a:extLst>
              </p:cNvPr>
              <p:cNvSpPr/>
              <p:nvPr/>
            </p:nvSpPr>
            <p:spPr bwMode="auto">
              <a:xfrm>
                <a:off x="4194787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CD6BB32-4B6E-7DB3-7BF2-0B10A0B0D6C3}"/>
                  </a:ext>
                </a:extLst>
              </p:cNvPr>
              <p:cNvSpPr/>
              <p:nvPr/>
            </p:nvSpPr>
            <p:spPr bwMode="auto">
              <a:xfrm>
                <a:off x="3902865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CF86E1E-57AB-A11C-1F56-F9672475C04B}"/>
                  </a:ext>
                </a:extLst>
              </p:cNvPr>
              <p:cNvSpPr/>
              <p:nvPr/>
            </p:nvSpPr>
            <p:spPr bwMode="auto">
              <a:xfrm>
                <a:off x="3610943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2F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711B9A-E202-9F07-B8E9-17134D1C2C76}"/>
                </a:ext>
              </a:extLst>
            </p:cNvPr>
            <p:cNvSpPr/>
            <p:nvPr/>
          </p:nvSpPr>
          <p:spPr bwMode="auto">
            <a:xfrm>
              <a:off x="1032299" y="48768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673F1B6-59D3-162B-116F-30A13A1ADDFA}"/>
                </a:ext>
              </a:extLst>
            </p:cNvPr>
            <p:cNvSpPr/>
            <p:nvPr/>
          </p:nvSpPr>
          <p:spPr bwMode="auto">
            <a:xfrm>
              <a:off x="2530542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F05CF86-6076-EB70-30FA-936B6E5DE662}"/>
                </a:ext>
              </a:extLst>
            </p:cNvPr>
            <p:cNvSpPr/>
            <p:nvPr/>
          </p:nvSpPr>
          <p:spPr bwMode="auto">
            <a:xfrm>
              <a:off x="2803147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6E9EF4-EB6F-AD1B-A77E-03A28DF075DC}"/>
                </a:ext>
              </a:extLst>
            </p:cNvPr>
            <p:cNvSpPr/>
            <p:nvPr/>
          </p:nvSpPr>
          <p:spPr bwMode="auto">
            <a:xfrm>
              <a:off x="3063942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504B054-3B2C-841D-CE1B-48642A0BB237}"/>
                </a:ext>
              </a:extLst>
            </p:cNvPr>
            <p:cNvSpPr/>
            <p:nvPr/>
          </p:nvSpPr>
          <p:spPr bwMode="auto">
            <a:xfrm>
              <a:off x="4485987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36F9FCA-C297-EA67-8915-DB8612F37F8F}"/>
                </a:ext>
              </a:extLst>
            </p:cNvPr>
            <p:cNvSpPr/>
            <p:nvPr/>
          </p:nvSpPr>
          <p:spPr bwMode="auto">
            <a:xfrm>
              <a:off x="1627952" y="49911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001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FC9872-ABD6-D088-2DAA-2E99708923F5}"/>
                </a:ext>
              </a:extLst>
            </p:cNvPr>
            <p:cNvSpPr/>
            <p:nvPr/>
          </p:nvSpPr>
          <p:spPr bwMode="auto">
            <a:xfrm>
              <a:off x="1158942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BB8C9A-889B-8D64-B946-0F9A3023B146}"/>
                </a:ext>
              </a:extLst>
            </p:cNvPr>
            <p:cNvSpPr/>
            <p:nvPr/>
          </p:nvSpPr>
          <p:spPr bwMode="auto">
            <a:xfrm>
              <a:off x="3337270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D4F6E07-8B3A-DFB4-6524-AB372F7AD73D}"/>
                </a:ext>
              </a:extLst>
            </p:cNvPr>
            <p:cNvSpPr/>
            <p:nvPr/>
          </p:nvSpPr>
          <p:spPr bwMode="auto">
            <a:xfrm>
              <a:off x="4194787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4A6E880-E4D1-46EF-CA37-DF71AC7A5E09}"/>
                </a:ext>
              </a:extLst>
            </p:cNvPr>
            <p:cNvSpPr/>
            <p:nvPr/>
          </p:nvSpPr>
          <p:spPr bwMode="auto">
            <a:xfrm>
              <a:off x="3902865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40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C87E43B-278D-8F8F-240C-51FC1C068FB9}"/>
                </a:ext>
              </a:extLst>
            </p:cNvPr>
            <p:cNvSpPr/>
            <p:nvPr/>
          </p:nvSpPr>
          <p:spPr bwMode="auto">
            <a:xfrm>
              <a:off x="3610943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48616C4-5ECB-ED7B-4ECE-3DB7AC4448BE}"/>
                </a:ext>
              </a:extLst>
            </p:cNvPr>
            <p:cNvSpPr/>
            <p:nvPr/>
          </p:nvSpPr>
          <p:spPr bwMode="auto">
            <a:xfrm>
              <a:off x="1032299" y="41910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rm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4557A20-EB39-2D8A-9021-37CD2AE7F240}"/>
                </a:ext>
              </a:extLst>
            </p:cNvPr>
            <p:cNvSpPr/>
            <p:nvPr/>
          </p:nvSpPr>
          <p:spPr bwMode="auto">
            <a:xfrm>
              <a:off x="2530542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0F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E03FF1D-31D5-3972-747C-DD8E229F9A64}"/>
                </a:ext>
              </a:extLst>
            </p:cNvPr>
            <p:cNvSpPr/>
            <p:nvPr/>
          </p:nvSpPr>
          <p:spPr bwMode="auto">
            <a:xfrm>
              <a:off x="2803147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FC2FCE1-E18C-767C-BC89-55DCD8AA5E42}"/>
                </a:ext>
              </a:extLst>
            </p:cNvPr>
            <p:cNvSpPr/>
            <p:nvPr/>
          </p:nvSpPr>
          <p:spPr bwMode="auto">
            <a:xfrm>
              <a:off x="3063942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AB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5B33571-CB7F-0515-2E06-5872E764511F}"/>
                </a:ext>
              </a:extLst>
            </p:cNvPr>
            <p:cNvSpPr/>
            <p:nvPr/>
          </p:nvSpPr>
          <p:spPr bwMode="auto">
            <a:xfrm>
              <a:off x="4485987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68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596A7CA-4276-2FEA-E5B0-FE1AF451AAD4}"/>
                </a:ext>
              </a:extLst>
            </p:cNvPr>
            <p:cNvSpPr/>
            <p:nvPr/>
          </p:nvSpPr>
          <p:spPr bwMode="auto">
            <a:xfrm>
              <a:off x="1627952" y="43053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110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80B0D59-41B8-2933-092F-85101E2C3BD6}"/>
                </a:ext>
              </a:extLst>
            </p:cNvPr>
            <p:cNvSpPr/>
            <p:nvPr/>
          </p:nvSpPr>
          <p:spPr bwMode="auto">
            <a:xfrm>
              <a:off x="1158942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1E34E5F-5BA3-77E4-E391-FF4646092CCD}"/>
                </a:ext>
              </a:extLst>
            </p:cNvPr>
            <p:cNvSpPr/>
            <p:nvPr/>
          </p:nvSpPr>
          <p:spPr bwMode="auto">
            <a:xfrm>
              <a:off x="3337270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5F14063-119C-B123-5693-DB2096E02ED9}"/>
                </a:ext>
              </a:extLst>
            </p:cNvPr>
            <p:cNvSpPr/>
            <p:nvPr/>
          </p:nvSpPr>
          <p:spPr bwMode="auto">
            <a:xfrm>
              <a:off x="4194787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EA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29FD6D6-A00E-4649-E212-C3A64DB67605}"/>
                </a:ext>
              </a:extLst>
            </p:cNvPr>
            <p:cNvSpPr/>
            <p:nvPr/>
          </p:nvSpPr>
          <p:spPr bwMode="auto">
            <a:xfrm>
              <a:off x="3902865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FF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8785F38-B7E7-DC74-8203-7A921C003C5C}"/>
                </a:ext>
              </a:extLst>
            </p:cNvPr>
            <p:cNvSpPr/>
            <p:nvPr/>
          </p:nvSpPr>
          <p:spPr bwMode="auto">
            <a:xfrm>
              <a:off x="3610943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FF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E304997-2281-1225-57F1-FF97BF0D47F1}"/>
                </a:ext>
              </a:extLst>
            </p:cNvPr>
            <p:cNvSpPr/>
            <p:nvPr/>
          </p:nvSpPr>
          <p:spPr bwMode="auto">
            <a:xfrm>
              <a:off x="1032299" y="62484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3398062-EB12-4763-A6FA-C54AF67A62E3}"/>
                </a:ext>
              </a:extLst>
            </p:cNvPr>
            <p:cNvSpPr/>
            <p:nvPr/>
          </p:nvSpPr>
          <p:spPr bwMode="auto">
            <a:xfrm>
              <a:off x="2530542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18CF39D-5408-4602-87AD-AB63FF9600A8}"/>
                </a:ext>
              </a:extLst>
            </p:cNvPr>
            <p:cNvSpPr/>
            <p:nvPr/>
          </p:nvSpPr>
          <p:spPr bwMode="auto">
            <a:xfrm>
              <a:off x="2803147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9188ADD-F546-A0E9-27AE-ECF69A061001}"/>
                </a:ext>
              </a:extLst>
            </p:cNvPr>
            <p:cNvSpPr/>
            <p:nvPr/>
          </p:nvSpPr>
          <p:spPr bwMode="auto">
            <a:xfrm>
              <a:off x="3063942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22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27C1874-D46A-4761-22C5-FEF7A4E23A82}"/>
                </a:ext>
              </a:extLst>
            </p:cNvPr>
            <p:cNvSpPr/>
            <p:nvPr/>
          </p:nvSpPr>
          <p:spPr bwMode="auto">
            <a:xfrm>
              <a:off x="4485987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958BE31-2947-BFDA-C2E8-2094E2CE1586}"/>
                </a:ext>
              </a:extLst>
            </p:cNvPr>
            <p:cNvSpPr/>
            <p:nvPr/>
          </p:nvSpPr>
          <p:spPr bwMode="auto">
            <a:xfrm>
              <a:off x="1627952" y="63627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rmAutofit fontScale="92500" lnSpcReduction="10000"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001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62B915F-B04D-198B-62E4-6843CC30C7B6}"/>
                </a:ext>
              </a:extLst>
            </p:cNvPr>
            <p:cNvSpPr/>
            <p:nvPr/>
          </p:nvSpPr>
          <p:spPr bwMode="auto">
            <a:xfrm>
              <a:off x="1158942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7E10566-F721-23FD-5F8B-0F490A209CF8}"/>
                </a:ext>
              </a:extLst>
            </p:cNvPr>
            <p:cNvSpPr/>
            <p:nvPr/>
          </p:nvSpPr>
          <p:spPr bwMode="auto">
            <a:xfrm>
              <a:off x="3337270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33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5491B83-B38B-0695-04D9-D1A8DA129F0D}"/>
                </a:ext>
              </a:extLst>
            </p:cNvPr>
            <p:cNvSpPr/>
            <p:nvPr/>
          </p:nvSpPr>
          <p:spPr bwMode="auto">
            <a:xfrm>
              <a:off x="4194787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66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DA16A27-68E6-94CA-F79F-F2C846FF66ED}"/>
                </a:ext>
              </a:extLst>
            </p:cNvPr>
            <p:cNvSpPr/>
            <p:nvPr/>
          </p:nvSpPr>
          <p:spPr bwMode="auto">
            <a:xfrm>
              <a:off x="3902865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55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95AA7B8-CAF2-3302-4861-C9DED762EC26}"/>
                </a:ext>
              </a:extLst>
            </p:cNvPr>
            <p:cNvSpPr/>
            <p:nvPr/>
          </p:nvSpPr>
          <p:spPr bwMode="auto">
            <a:xfrm>
              <a:off x="3610943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44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154AA3A-65D0-E7A2-E8DB-2B208940F8EB}"/>
                </a:ext>
              </a:extLst>
            </p:cNvPr>
            <p:cNvSpPr txBox="1"/>
            <p:nvPr/>
          </p:nvSpPr>
          <p:spPr>
            <a:xfrm>
              <a:off x="19457" y="422686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0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7B6DDC3-AB61-5D83-737F-DD36675A8BD5}"/>
                </a:ext>
              </a:extLst>
            </p:cNvPr>
            <p:cNvSpPr txBox="1"/>
            <p:nvPr/>
          </p:nvSpPr>
          <p:spPr>
            <a:xfrm>
              <a:off x="32211" y="494972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1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51DE157-29B3-95C5-B152-4E0C8895BBF6}"/>
                </a:ext>
              </a:extLst>
            </p:cNvPr>
            <p:cNvSpPr txBox="1"/>
            <p:nvPr/>
          </p:nvSpPr>
          <p:spPr>
            <a:xfrm>
              <a:off x="17813" y="559846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2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79CB126-3C6C-6F4A-FA35-9528198E6E91}"/>
                </a:ext>
              </a:extLst>
            </p:cNvPr>
            <p:cNvSpPr txBox="1"/>
            <p:nvPr/>
          </p:nvSpPr>
          <p:spPr>
            <a:xfrm>
              <a:off x="32211" y="630463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3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A7000701-1607-2F4D-4C58-11FD0011CE80}"/>
              </a:ext>
            </a:extLst>
          </p:cNvPr>
          <p:cNvSpPr txBox="1"/>
          <p:nvPr/>
        </p:nvSpPr>
        <p:spPr>
          <a:xfrm>
            <a:off x="5334328" y="572876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A26B2FD-920C-66AC-5776-5890250D1429}"/>
              </a:ext>
            </a:extLst>
          </p:cNvPr>
          <p:cNvSpPr/>
          <p:nvPr/>
        </p:nvSpPr>
        <p:spPr>
          <a:xfrm>
            <a:off x="7086600" y="609600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D95CCBB-836B-F900-3881-38DFBAFBC7E4}"/>
              </a:ext>
            </a:extLst>
          </p:cNvPr>
          <p:cNvSpPr txBox="1"/>
          <p:nvPr/>
        </p:nvSpPr>
        <p:spPr>
          <a:xfrm>
            <a:off x="7693053" y="56716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0x74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77BA9AC-B1DE-BBBA-BAD4-1C94B1DEF1A5}"/>
              </a:ext>
            </a:extLst>
          </p:cNvPr>
          <p:cNvGrpSpPr/>
          <p:nvPr/>
        </p:nvGrpSpPr>
        <p:grpSpPr>
          <a:xfrm>
            <a:off x="7086598" y="976518"/>
            <a:ext cx="1923359" cy="369332"/>
            <a:chOff x="5943272" y="3040963"/>
            <a:chExt cx="1923359" cy="36933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9A36097-A777-BC05-5F92-EA788E34D9BF}"/>
                </a:ext>
              </a:extLst>
            </p:cNvPr>
            <p:cNvSpPr/>
            <p:nvPr/>
          </p:nvSpPr>
          <p:spPr>
            <a:xfrm>
              <a:off x="5943272" y="3084229"/>
              <a:ext cx="1923359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FEB3D14-9152-4EE2-7CFA-BC97308CFF88}"/>
                </a:ext>
              </a:extLst>
            </p:cNvPr>
            <p:cNvSpPr txBox="1"/>
            <p:nvPr/>
          </p:nvSpPr>
          <p:spPr>
            <a:xfrm>
              <a:off x="6300478" y="3040963"/>
              <a:ext cx="1240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0111 0100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46DCDB1-5E36-C49F-6FBD-EC0BECF50F91}"/>
              </a:ext>
            </a:extLst>
          </p:cNvPr>
          <p:cNvGrpSpPr/>
          <p:nvPr/>
        </p:nvGrpSpPr>
        <p:grpSpPr>
          <a:xfrm>
            <a:off x="6934527" y="1422050"/>
            <a:ext cx="2075430" cy="1622328"/>
            <a:chOff x="5791200" y="3845007"/>
            <a:chExt cx="2075430" cy="1622328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23E881D-1BB5-2E95-8EC5-F74AB9507678}"/>
                </a:ext>
              </a:extLst>
            </p:cNvPr>
            <p:cNvGrpSpPr/>
            <p:nvPr/>
          </p:nvGrpSpPr>
          <p:grpSpPr>
            <a:xfrm>
              <a:off x="5791200" y="4114800"/>
              <a:ext cx="464651" cy="1144132"/>
              <a:chOff x="7033837" y="231262"/>
              <a:chExt cx="464651" cy="1144132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F5D7ECBC-ECA4-BF90-E3C1-B5DFD531F397}"/>
                  </a:ext>
                </a:extLst>
              </p:cNvPr>
              <p:cNvSpPr txBox="1"/>
              <p:nvPr/>
            </p:nvSpPr>
            <p:spPr>
              <a:xfrm rot="18812500">
                <a:off x="6715801" y="688027"/>
                <a:ext cx="10054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bit tag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15F40644-CD7E-F522-763D-787EB7537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98488" y="231262"/>
                <a:ext cx="0" cy="2672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39E544A-89B3-6915-7A8B-DFE2E0A54A49}"/>
                </a:ext>
              </a:extLst>
            </p:cNvPr>
            <p:cNvGrpSpPr/>
            <p:nvPr/>
          </p:nvGrpSpPr>
          <p:grpSpPr>
            <a:xfrm>
              <a:off x="6291544" y="4131013"/>
              <a:ext cx="616071" cy="1308778"/>
              <a:chOff x="7359016" y="338378"/>
              <a:chExt cx="616071" cy="1308778"/>
            </a:xfrm>
          </p:grpSpPr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89B2F59-9E04-7031-6E99-D51143A4F308}"/>
                  </a:ext>
                </a:extLst>
              </p:cNvPr>
              <p:cNvSpPr txBox="1"/>
              <p:nvPr/>
            </p:nvSpPr>
            <p:spPr>
              <a:xfrm rot="18812500">
                <a:off x="6918819" y="837628"/>
                <a:ext cx="12497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bit index</a:t>
                </a:r>
              </a:p>
            </p:txBody>
          </p:sp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29B8E980-FF59-8D7A-80E2-72DF8A1AD7A8}"/>
                  </a:ext>
                </a:extLst>
              </p:cNvPr>
              <p:cNvCxnSpPr>
                <a:cxnSpLocks/>
                <a:stCxn id="69" idx="3"/>
                <a:endCxn id="66" idx="2"/>
              </p:cNvCxnSpPr>
              <p:nvPr/>
            </p:nvCxnSpPr>
            <p:spPr>
              <a:xfrm flipV="1">
                <a:off x="7974138" y="338378"/>
                <a:ext cx="949" cy="23097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228FB46A-A3FC-DC72-AA18-3319D0C847A2}"/>
                </a:ext>
              </a:extLst>
            </p:cNvPr>
            <p:cNvGrpSpPr/>
            <p:nvPr/>
          </p:nvGrpSpPr>
          <p:grpSpPr>
            <a:xfrm>
              <a:off x="6934200" y="4114800"/>
              <a:ext cx="593246" cy="1352535"/>
              <a:chOff x="8127977" y="420814"/>
              <a:chExt cx="593246" cy="1352535"/>
            </a:xfrm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D258F01-9926-6399-FE65-5DE7829194B5}"/>
                  </a:ext>
                </a:extLst>
              </p:cNvPr>
              <p:cNvSpPr txBox="1"/>
              <p:nvPr/>
            </p:nvSpPr>
            <p:spPr>
              <a:xfrm rot="18812500">
                <a:off x="7690196" y="966237"/>
                <a:ext cx="12448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bit offset</a:t>
                </a:r>
              </a:p>
            </p:txBody>
          </p: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0E3E9F38-80BB-D514-5050-F3DE5BE229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21223" y="420814"/>
                <a:ext cx="0" cy="2662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358C3337-9215-7465-17CA-2EC53606AEC8}"/>
                </a:ext>
              </a:extLst>
            </p:cNvPr>
            <p:cNvGrpSpPr/>
            <p:nvPr/>
          </p:nvGrpSpPr>
          <p:grpSpPr>
            <a:xfrm>
              <a:off x="5943273" y="3846010"/>
              <a:ext cx="1923357" cy="286007"/>
              <a:chOff x="5943273" y="2319241"/>
              <a:chExt cx="1923357" cy="286007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8F9B505-1D1D-0341-BD7E-C2A6AA3F05F3}"/>
                  </a:ext>
                </a:extLst>
              </p:cNvPr>
              <p:cNvSpPr/>
              <p:nvPr/>
            </p:nvSpPr>
            <p:spPr bwMode="auto">
              <a:xfrm>
                <a:off x="5943273" y="2319241"/>
                <a:ext cx="665768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011</a:t>
                </a: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36499B3A-0DF8-9861-44D6-FF08E6AB5663}"/>
                  </a:ext>
                </a:extLst>
              </p:cNvPr>
              <p:cNvSpPr/>
              <p:nvPr/>
            </p:nvSpPr>
            <p:spPr bwMode="auto">
              <a:xfrm>
                <a:off x="7206191" y="2320246"/>
                <a:ext cx="660439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100</a:t>
                </a: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D7EF043-6188-8438-2CB5-A909632CBCDE}"/>
                  </a:ext>
                </a:extLst>
              </p:cNvPr>
              <p:cNvSpPr/>
              <p:nvPr/>
            </p:nvSpPr>
            <p:spPr bwMode="auto">
              <a:xfrm>
                <a:off x="6609040" y="2319242"/>
                <a:ext cx="597149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</a:t>
                </a:r>
              </a:p>
            </p:txBody>
          </p:sp>
        </p:grp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DC69FD1-9F56-89B2-195A-2DAC4895CEB3}"/>
                </a:ext>
              </a:extLst>
            </p:cNvPr>
            <p:cNvSpPr/>
            <p:nvPr/>
          </p:nvSpPr>
          <p:spPr>
            <a:xfrm>
              <a:off x="5943270" y="3845007"/>
              <a:ext cx="1923359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98B024D-61E7-1DEC-BC93-8070994C93E0}"/>
              </a:ext>
            </a:extLst>
          </p:cNvPr>
          <p:cNvGrpSpPr/>
          <p:nvPr/>
        </p:nvGrpSpPr>
        <p:grpSpPr>
          <a:xfrm>
            <a:off x="6543641" y="2743448"/>
            <a:ext cx="2111425" cy="4038352"/>
            <a:chOff x="6543641" y="2743448"/>
            <a:chExt cx="2111425" cy="4038352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E78211D3-0C1D-0CDA-4D5E-83D553296CCF}"/>
                </a:ext>
              </a:extLst>
            </p:cNvPr>
            <p:cNvGrpSpPr/>
            <p:nvPr/>
          </p:nvGrpSpPr>
          <p:grpSpPr>
            <a:xfrm>
              <a:off x="6543641" y="4574657"/>
              <a:ext cx="2111425" cy="2207143"/>
              <a:chOff x="3338903" y="1254711"/>
              <a:chExt cx="2111425" cy="2207143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19E8AF3-0467-E543-8A09-0E1B19482476}"/>
                  </a:ext>
                </a:extLst>
              </p:cNvPr>
              <p:cNvSpPr txBox="1"/>
              <p:nvPr/>
            </p:nvSpPr>
            <p:spPr>
              <a:xfrm>
                <a:off x="3338903" y="1254711"/>
                <a:ext cx="2111425" cy="2207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 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0x73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0x72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0x71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0x70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0x6F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0x6E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C10FB231-9BEF-2C3A-4A4E-8E9406871756}"/>
                  </a:ext>
                </a:extLst>
              </p:cNvPr>
              <p:cNvGrpSpPr/>
              <p:nvPr/>
            </p:nvGrpSpPr>
            <p:grpSpPr>
              <a:xfrm>
                <a:off x="4202659" y="1856258"/>
                <a:ext cx="518073" cy="1511060"/>
                <a:chOff x="4238060" y="1953673"/>
                <a:chExt cx="518073" cy="1511060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196B37F6-6D73-5164-A59C-D98631807228}"/>
                    </a:ext>
                  </a:extLst>
                </p:cNvPr>
                <p:cNvSpPr/>
                <p:nvPr/>
              </p:nvSpPr>
              <p:spPr>
                <a:xfrm>
                  <a:off x="4238060" y="195367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47</a:t>
                  </a:r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0835BE4A-A686-87FC-D4FF-71E52686A4EF}"/>
                    </a:ext>
                  </a:extLst>
                </p:cNvPr>
                <p:cNvSpPr/>
                <p:nvPr/>
              </p:nvSpPr>
              <p:spPr>
                <a:xfrm>
                  <a:off x="4238060" y="31599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00</a:t>
                  </a:r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58D5EEC8-51E5-154D-FE24-2BF5C303223B}"/>
                    </a:ext>
                  </a:extLst>
                </p:cNvPr>
                <p:cNvSpPr/>
                <p:nvPr/>
              </p:nvSpPr>
              <p:spPr>
                <a:xfrm>
                  <a:off x="4238060" y="225200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33</a:t>
                  </a:r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F813096D-854F-4E50-5938-B0BD822C5595}"/>
                    </a:ext>
                  </a:extLst>
                </p:cNvPr>
                <p:cNvSpPr/>
                <p:nvPr/>
              </p:nvSpPr>
              <p:spPr>
                <a:xfrm>
                  <a:off x="4238060" y="25503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2F</a:t>
                  </a:r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CC92CA79-47CD-28B5-60BA-D22433944F32}"/>
                    </a:ext>
                  </a:extLst>
                </p:cNvPr>
                <p:cNvSpPr/>
                <p:nvPr/>
              </p:nvSpPr>
              <p:spPr>
                <a:xfrm>
                  <a:off x="4238730" y="2857064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0A</a:t>
                  </a:r>
                </a:p>
              </p:txBody>
            </p:sp>
          </p:grpSp>
        </p:grp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EC1083A5-6774-A18F-9197-2DE7C52DF79C}"/>
                </a:ext>
              </a:extLst>
            </p:cNvPr>
            <p:cNvSpPr/>
            <p:nvPr/>
          </p:nvSpPr>
          <p:spPr>
            <a:xfrm>
              <a:off x="7407397" y="4864934"/>
              <a:ext cx="517403" cy="3048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1A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23C92CB7-9677-C961-3598-05255BDC7B7F}"/>
                </a:ext>
              </a:extLst>
            </p:cNvPr>
            <p:cNvGrpSpPr/>
            <p:nvPr/>
          </p:nvGrpSpPr>
          <p:grpSpPr>
            <a:xfrm>
              <a:off x="6543641" y="2743448"/>
              <a:ext cx="2111425" cy="2207143"/>
              <a:chOff x="3338903" y="1254711"/>
              <a:chExt cx="2111425" cy="2207143"/>
            </a:xfrm>
          </p:grpSpPr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B1D1897-96C7-21BD-E9EB-91C8F3E84109}"/>
                  </a:ext>
                </a:extLst>
              </p:cNvPr>
              <p:cNvSpPr txBox="1"/>
              <p:nvPr/>
            </p:nvSpPr>
            <p:spPr>
              <a:xfrm>
                <a:off x="3338903" y="1254711"/>
                <a:ext cx="2111425" cy="2207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 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0x79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0x78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0x77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0x76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0x75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0x74</a:t>
                </a:r>
              </a:p>
            </p:txBody>
          </p: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2E506C3C-C81F-675B-A948-8276E35E09EE}"/>
                  </a:ext>
                </a:extLst>
              </p:cNvPr>
              <p:cNvGrpSpPr/>
              <p:nvPr/>
            </p:nvGrpSpPr>
            <p:grpSpPr>
              <a:xfrm>
                <a:off x="4202659" y="1856258"/>
                <a:ext cx="518073" cy="1511060"/>
                <a:chOff x="4238060" y="1953673"/>
                <a:chExt cx="518073" cy="151106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C75D8478-298C-50E7-92AB-CE9F7C6521BC}"/>
                    </a:ext>
                  </a:extLst>
                </p:cNvPr>
                <p:cNvSpPr/>
                <p:nvPr/>
              </p:nvSpPr>
              <p:spPr>
                <a:xfrm>
                  <a:off x="4238060" y="195367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B7</a:t>
                  </a:r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6389BCC8-2B98-393E-C07A-3070276B617A}"/>
                    </a:ext>
                  </a:extLst>
                </p:cNvPr>
                <p:cNvSpPr/>
                <p:nvPr/>
              </p:nvSpPr>
              <p:spPr>
                <a:xfrm>
                  <a:off x="4238060" y="31599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AB</a:t>
                  </a:r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DB0974C3-0DA9-6DF7-DD89-707294DCA9D7}"/>
                    </a:ext>
                  </a:extLst>
                </p:cNvPr>
                <p:cNvSpPr/>
                <p:nvPr/>
              </p:nvSpPr>
              <p:spPr>
                <a:xfrm>
                  <a:off x="4238060" y="225200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64</a:t>
                  </a:r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5F5CF2C1-A276-00FB-253F-C649056C966B}"/>
                    </a:ext>
                  </a:extLst>
                </p:cNvPr>
                <p:cNvSpPr/>
                <p:nvPr/>
              </p:nvSpPr>
              <p:spPr>
                <a:xfrm>
                  <a:off x="4238060" y="25503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15</a:t>
                  </a:r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45826FF8-600B-1B74-88C1-FBCCB5610FFF}"/>
                    </a:ext>
                  </a:extLst>
                </p:cNvPr>
                <p:cNvSpPr/>
                <p:nvPr/>
              </p:nvSpPr>
              <p:spPr>
                <a:xfrm>
                  <a:off x="4238730" y="2857064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E0</a:t>
                  </a:r>
                </a:p>
              </p:txBody>
            </p:sp>
          </p:grpSp>
        </p:grp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2C1F012C-2784-AF59-D1A5-8CD2A77FCE69}"/>
                </a:ext>
              </a:extLst>
            </p:cNvPr>
            <p:cNvSpPr/>
            <p:nvPr/>
          </p:nvSpPr>
          <p:spPr>
            <a:xfrm>
              <a:off x="7407397" y="3023896"/>
              <a:ext cx="517403" cy="3048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23</a:t>
              </a:r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5093BFC-9C25-B080-13F1-1FBE55A7F8FA}"/>
              </a:ext>
            </a:extLst>
          </p:cNvPr>
          <p:cNvSpPr/>
          <p:nvPr/>
        </p:nvSpPr>
        <p:spPr bwMode="auto">
          <a:xfrm>
            <a:off x="1627952" y="5677395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011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2701B43-531A-6A44-25CB-38543D43D4CC}"/>
              </a:ext>
            </a:extLst>
          </p:cNvPr>
          <p:cNvSpPr/>
          <p:nvPr/>
        </p:nvSpPr>
        <p:spPr bwMode="auto">
          <a:xfrm>
            <a:off x="1158942" y="5677395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E982551-3705-D80A-34D0-1E509AC44D9B}"/>
              </a:ext>
            </a:extLst>
          </p:cNvPr>
          <p:cNvGrpSpPr/>
          <p:nvPr/>
        </p:nvGrpSpPr>
        <p:grpSpPr>
          <a:xfrm>
            <a:off x="2530542" y="5677395"/>
            <a:ext cx="2248089" cy="304800"/>
            <a:chOff x="2530542" y="5677395"/>
            <a:chExt cx="2248089" cy="304800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6FA94BA3-C067-7EE7-A817-3318973DE5A9}"/>
                </a:ext>
              </a:extLst>
            </p:cNvPr>
            <p:cNvSpPr/>
            <p:nvPr/>
          </p:nvSpPr>
          <p:spPr bwMode="auto">
            <a:xfrm>
              <a:off x="2530542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2F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CD32E4D-32CF-6AEA-854C-CDBA3BF210E4}"/>
                </a:ext>
              </a:extLst>
            </p:cNvPr>
            <p:cNvSpPr/>
            <p:nvPr/>
          </p:nvSpPr>
          <p:spPr bwMode="auto">
            <a:xfrm>
              <a:off x="2803147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33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CD647BC-CB39-60D7-F2B8-018D8496102C}"/>
                </a:ext>
              </a:extLst>
            </p:cNvPr>
            <p:cNvSpPr/>
            <p:nvPr/>
          </p:nvSpPr>
          <p:spPr bwMode="auto">
            <a:xfrm>
              <a:off x="3063942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47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FB81E49D-60E8-D714-88F7-0D6E1BCF4B12}"/>
                </a:ext>
              </a:extLst>
            </p:cNvPr>
            <p:cNvSpPr/>
            <p:nvPr/>
          </p:nvSpPr>
          <p:spPr bwMode="auto">
            <a:xfrm>
              <a:off x="4485987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64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BEC21F8A-C14B-4071-30BB-E2E939DF32E8}"/>
                </a:ext>
              </a:extLst>
            </p:cNvPr>
            <p:cNvSpPr/>
            <p:nvPr/>
          </p:nvSpPr>
          <p:spPr bwMode="auto">
            <a:xfrm>
              <a:off x="3337270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1A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DB14BDFC-585B-F718-0418-045D8B856F8C}"/>
                </a:ext>
              </a:extLst>
            </p:cNvPr>
            <p:cNvSpPr/>
            <p:nvPr/>
          </p:nvSpPr>
          <p:spPr bwMode="auto">
            <a:xfrm>
              <a:off x="4194787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FAA2918-109D-6990-556E-7C4F12C57DC0}"/>
                </a:ext>
              </a:extLst>
            </p:cNvPr>
            <p:cNvSpPr/>
            <p:nvPr/>
          </p:nvSpPr>
          <p:spPr bwMode="auto">
            <a:xfrm>
              <a:off x="3902865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E0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35C58C82-2BF0-380B-DAA4-A43B643E3828}"/>
                </a:ext>
              </a:extLst>
            </p:cNvPr>
            <p:cNvSpPr/>
            <p:nvPr/>
          </p:nvSpPr>
          <p:spPr bwMode="auto">
            <a:xfrm>
              <a:off x="3610943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AB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268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 animBg="1"/>
      <p:bldP spid="54" grpId="0"/>
      <p:bldP spid="102" grpId="0" animBg="1"/>
      <p:bldP spid="10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51FDC92C-CAFC-F44B-B961-8AF9E2746A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826411"/>
              </p:ext>
            </p:extLst>
          </p:nvPr>
        </p:nvGraphicFramePr>
        <p:xfrm>
          <a:off x="4571998" y="3352800"/>
          <a:ext cx="438697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64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591429">
                  <a:extLst>
                    <a:ext uri="{9D8B030D-6E8A-4147-A177-3AD203B41FA5}">
                      <a16:colId xmlns:a16="http://schemas.microsoft.com/office/drawing/2014/main" val="751848080"/>
                    </a:ext>
                  </a:extLst>
                </a:gridCol>
                <a:gridCol w="1381809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3076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625124">
                  <a:extLst>
                    <a:ext uri="{9D8B030D-6E8A-4147-A177-3AD203B41FA5}">
                      <a16:colId xmlns:a16="http://schemas.microsoft.com/office/drawing/2014/main" val="475153507"/>
                    </a:ext>
                  </a:extLst>
                </a:gridCol>
                <a:gridCol w="1338970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" pitchFamily="2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47      48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" pitchFamily="2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49      50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9DF7F96-4B58-6B49-85DD-B6BEFA33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Direct-mapped Cache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A15CC4-E31D-4546-AC82-2C4949ABBCB8}"/>
              </a:ext>
            </a:extLst>
          </p:cNvPr>
          <p:cNvSpPr txBox="1"/>
          <p:nvPr/>
        </p:nvSpPr>
        <p:spPr>
          <a:xfrm>
            <a:off x="6887683" y="1254711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Cache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ECAF541-1667-304F-B665-860FA840E5C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492"/>
          <a:stretch/>
        </p:blipFill>
        <p:spPr>
          <a:xfrm>
            <a:off x="6159242" y="1599743"/>
            <a:ext cx="2308399" cy="7989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8AA6339A-87BD-FD45-9F49-4EBFFC98AD16}"/>
              </a:ext>
            </a:extLst>
          </p:cNvPr>
          <p:cNvSpPr/>
          <p:nvPr/>
        </p:nvSpPr>
        <p:spPr>
          <a:xfrm>
            <a:off x="6027525" y="3048000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Assume 8 byte data blocks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44D6C3D-1E29-3746-B185-9BFE1B98D67C}"/>
              </a:ext>
            </a:extLst>
          </p:cNvPr>
          <p:cNvSpPr/>
          <p:nvPr/>
        </p:nvSpPr>
        <p:spPr>
          <a:xfrm>
            <a:off x="1654887" y="1576071"/>
            <a:ext cx="1228140" cy="304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18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8A34018-DB2C-CB45-8C35-026415C0796E}"/>
              </a:ext>
            </a:extLst>
          </p:cNvPr>
          <p:cNvGrpSpPr/>
          <p:nvPr/>
        </p:nvGrpSpPr>
        <p:grpSpPr>
          <a:xfrm>
            <a:off x="784214" y="1272854"/>
            <a:ext cx="2111425" cy="2207143"/>
            <a:chOff x="3338903" y="1254711"/>
            <a:chExt cx="2111425" cy="220714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05570C3-D0EF-8847-83CA-A2F2E35EC5B0}"/>
                </a:ext>
              </a:extLst>
            </p:cNvPr>
            <p:cNvSpPr txBox="1"/>
            <p:nvPr/>
          </p:nvSpPr>
          <p:spPr>
            <a:xfrm>
              <a:off x="3338903" y="1254711"/>
              <a:ext cx="2111425" cy="22071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Memory </a:t>
              </a:r>
            </a:p>
            <a:p>
              <a:pPr>
                <a:lnSpc>
                  <a:spcPts val="2400"/>
                </a:lnSpc>
              </a:pPr>
              <a:r>
                <a:rPr lang="en-US" dirty="0">
                  <a:latin typeface="Courier" pitchFamily="2" charset="0"/>
                </a:rPr>
                <a:t> 0x74</a:t>
              </a:r>
            </a:p>
            <a:p>
              <a:pPr>
                <a:lnSpc>
                  <a:spcPts val="2400"/>
                </a:lnSpc>
              </a:pPr>
              <a:r>
                <a:rPr lang="en-US" dirty="0">
                  <a:latin typeface="Courier" pitchFamily="2" charset="0"/>
                </a:rPr>
                <a:t> 0x70</a:t>
              </a:r>
            </a:p>
            <a:p>
              <a:pPr>
                <a:lnSpc>
                  <a:spcPts val="2400"/>
                </a:lnSpc>
              </a:pPr>
              <a:r>
                <a:rPr lang="en-US" dirty="0">
                  <a:latin typeface="Courier" pitchFamily="2" charset="0"/>
                </a:rPr>
                <a:t> 0x6c</a:t>
              </a:r>
            </a:p>
            <a:p>
              <a:pPr>
                <a:lnSpc>
                  <a:spcPts val="2400"/>
                </a:lnSpc>
              </a:pPr>
              <a:r>
                <a:rPr lang="en-US" dirty="0">
                  <a:latin typeface="Courier" pitchFamily="2" charset="0"/>
                </a:rPr>
                <a:t> 0x68</a:t>
              </a:r>
            </a:p>
            <a:p>
              <a:pPr>
                <a:lnSpc>
                  <a:spcPts val="2400"/>
                </a:lnSpc>
              </a:pPr>
              <a:r>
                <a:rPr lang="en-US" dirty="0">
                  <a:latin typeface="Courier" pitchFamily="2" charset="0"/>
                </a:rPr>
                <a:t> 0x64</a:t>
              </a:r>
            </a:p>
            <a:p>
              <a:pPr>
                <a:lnSpc>
                  <a:spcPts val="2400"/>
                </a:lnSpc>
              </a:pPr>
              <a:r>
                <a:rPr lang="en-US" dirty="0">
                  <a:latin typeface="Courier" pitchFamily="2" charset="0"/>
                </a:rPr>
                <a:t> 0x60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5004703-3A82-344A-9A7F-4F19573AD37D}"/>
                </a:ext>
              </a:extLst>
            </p:cNvPr>
            <p:cNvGrpSpPr/>
            <p:nvPr/>
          </p:nvGrpSpPr>
          <p:grpSpPr>
            <a:xfrm>
              <a:off x="4202659" y="1856258"/>
              <a:ext cx="1228810" cy="1511060"/>
              <a:chOff x="4238060" y="1953673"/>
              <a:chExt cx="1228810" cy="1511060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F6D76725-D4CC-804E-AF38-0F55E649C239}"/>
                  </a:ext>
                </a:extLst>
              </p:cNvPr>
              <p:cNvSpPr/>
              <p:nvPr/>
            </p:nvSpPr>
            <p:spPr>
              <a:xfrm>
                <a:off x="4238060" y="1953673"/>
                <a:ext cx="1228140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17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AA94E63-5CBF-2248-8B48-BE3A7F3816D2}"/>
                  </a:ext>
                </a:extLst>
              </p:cNvPr>
              <p:cNvSpPr/>
              <p:nvPr/>
            </p:nvSpPr>
            <p:spPr>
              <a:xfrm>
                <a:off x="4238060" y="3159933"/>
                <a:ext cx="1228140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13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51E0194-34BE-3E4C-8D9C-616D38707796}"/>
                  </a:ext>
                </a:extLst>
              </p:cNvPr>
              <p:cNvSpPr/>
              <p:nvPr/>
            </p:nvSpPr>
            <p:spPr>
              <a:xfrm>
                <a:off x="4238060" y="2252003"/>
                <a:ext cx="1228140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C2078B56-78B0-CC49-81CC-6B00F4143DA6}"/>
                  </a:ext>
                </a:extLst>
              </p:cNvPr>
              <p:cNvSpPr/>
              <p:nvPr/>
            </p:nvSpPr>
            <p:spPr>
              <a:xfrm>
                <a:off x="4238060" y="2550333"/>
                <a:ext cx="1228140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15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7657C82-F9C5-534E-9BCD-9BB8AC048821}"/>
                  </a:ext>
                </a:extLst>
              </p:cNvPr>
              <p:cNvSpPr/>
              <p:nvPr/>
            </p:nvSpPr>
            <p:spPr>
              <a:xfrm>
                <a:off x="4238730" y="2857064"/>
                <a:ext cx="1228140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14</a:t>
                </a:r>
              </a:p>
            </p:txBody>
          </p:sp>
        </p:grpSp>
      </p:grp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5DA2ED4-66EE-1946-B7CD-EB23B7A28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647566"/>
              </p:ext>
            </p:extLst>
          </p:nvPr>
        </p:nvGraphicFramePr>
        <p:xfrm>
          <a:off x="145256" y="3571240"/>
          <a:ext cx="416290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73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760933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2653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2653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8746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608746">
                  <a:extLst>
                    <a:ext uri="{9D8B030D-6E8A-4147-A177-3AD203B41FA5}">
                      <a16:colId xmlns:a16="http://schemas.microsoft.com/office/drawing/2014/main" val="2327046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8593E9E-9636-0A1D-761B-1905EDF11932}"/>
              </a:ext>
            </a:extLst>
          </p:cNvPr>
          <p:cNvSpPr txBox="1"/>
          <p:nvPr/>
        </p:nvSpPr>
        <p:spPr>
          <a:xfrm>
            <a:off x="1645557" y="6248400"/>
            <a:ext cx="5852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How well does this take advantage of spatial locality?</a:t>
            </a:r>
          </a:p>
          <a:p>
            <a:pPr algn="ctr"/>
            <a:r>
              <a:rPr lang="en-US" dirty="0"/>
              <a:t>How well does this take advantage of temporal locality?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79CBC7-F505-5A35-D0E2-F02D5ADE1CB3}"/>
              </a:ext>
            </a:extLst>
          </p:cNvPr>
          <p:cNvSpPr/>
          <p:nvPr/>
        </p:nvSpPr>
        <p:spPr>
          <a:xfrm>
            <a:off x="2557205" y="3940323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9D8D1F-8FC8-B699-47C9-3BDB0E277A0B}"/>
              </a:ext>
            </a:extLst>
          </p:cNvPr>
          <p:cNvSpPr/>
          <p:nvPr/>
        </p:nvSpPr>
        <p:spPr>
          <a:xfrm>
            <a:off x="2132449" y="3940322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2230DF-4191-5625-C320-59A91A8B9C17}"/>
              </a:ext>
            </a:extLst>
          </p:cNvPr>
          <p:cNvSpPr/>
          <p:nvPr/>
        </p:nvSpPr>
        <p:spPr>
          <a:xfrm>
            <a:off x="1304781" y="3941854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FDB4FC-3072-6F11-87B1-2BA93BFD7C0B}"/>
              </a:ext>
            </a:extLst>
          </p:cNvPr>
          <p:cNvSpPr txBox="1"/>
          <p:nvPr/>
        </p:nvSpPr>
        <p:spPr>
          <a:xfrm>
            <a:off x="3077405" y="3924933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420254-AEE0-9B45-BCE2-B73A388CC980}"/>
              </a:ext>
            </a:extLst>
          </p:cNvPr>
          <p:cNvSpPr/>
          <p:nvPr/>
        </p:nvSpPr>
        <p:spPr>
          <a:xfrm>
            <a:off x="4534833" y="4117292"/>
            <a:ext cx="25515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  <a:endParaRPr lang="en-US" sz="17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9C8362-8A0A-AB11-EAE0-F34E387AF703}"/>
              </a:ext>
            </a:extLst>
          </p:cNvPr>
          <p:cNvSpPr/>
          <p:nvPr/>
        </p:nvSpPr>
        <p:spPr>
          <a:xfrm>
            <a:off x="4750174" y="4117293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F3F2AF-24FC-26AE-A41E-1ED7F6669816}"/>
              </a:ext>
            </a:extLst>
          </p:cNvPr>
          <p:cNvSpPr txBox="1"/>
          <p:nvPr/>
        </p:nvSpPr>
        <p:spPr>
          <a:xfrm>
            <a:off x="5338750" y="4114269"/>
            <a:ext cx="1506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13      14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4D1BB2-B08A-DBEF-1324-666A301B429C}"/>
              </a:ext>
            </a:extLst>
          </p:cNvPr>
          <p:cNvSpPr/>
          <p:nvPr/>
        </p:nvSpPr>
        <p:spPr>
          <a:xfrm>
            <a:off x="2562855" y="4333589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F12BEB-E444-C6B1-2B82-B4E10320A11B}"/>
              </a:ext>
            </a:extLst>
          </p:cNvPr>
          <p:cNvSpPr/>
          <p:nvPr/>
        </p:nvSpPr>
        <p:spPr>
          <a:xfrm>
            <a:off x="2138099" y="4333588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7D9708-DD49-4268-5CB7-1AF4A38B9A89}"/>
              </a:ext>
            </a:extLst>
          </p:cNvPr>
          <p:cNvSpPr/>
          <p:nvPr/>
        </p:nvSpPr>
        <p:spPr>
          <a:xfrm>
            <a:off x="1310431" y="4335120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28840D3-5E5A-89CF-53C6-D8CE4210ECF9}"/>
              </a:ext>
            </a:extLst>
          </p:cNvPr>
          <p:cNvSpPr txBox="1"/>
          <p:nvPr/>
        </p:nvSpPr>
        <p:spPr>
          <a:xfrm>
            <a:off x="3083055" y="431819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E36908-DB06-95DE-DC09-450B4CB11C08}"/>
              </a:ext>
            </a:extLst>
          </p:cNvPr>
          <p:cNvSpPr/>
          <p:nvPr/>
        </p:nvSpPr>
        <p:spPr>
          <a:xfrm>
            <a:off x="2557205" y="4709933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EB6177-978A-990A-EB12-A4C52C08A221}"/>
              </a:ext>
            </a:extLst>
          </p:cNvPr>
          <p:cNvSpPr/>
          <p:nvPr/>
        </p:nvSpPr>
        <p:spPr>
          <a:xfrm>
            <a:off x="2132449" y="4709932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75E03E7-5044-4F6C-FBFE-03A462352E9E}"/>
              </a:ext>
            </a:extLst>
          </p:cNvPr>
          <p:cNvSpPr/>
          <p:nvPr/>
        </p:nvSpPr>
        <p:spPr>
          <a:xfrm>
            <a:off x="1304781" y="4711464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0111</a:t>
            </a:r>
            <a:endParaRPr lang="en-US" sz="17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45D7D1E-EF4B-8283-CEA0-57C01B2A161C}"/>
              </a:ext>
            </a:extLst>
          </p:cNvPr>
          <p:cNvSpPr txBox="1"/>
          <p:nvPr/>
        </p:nvSpPr>
        <p:spPr>
          <a:xfrm>
            <a:off x="3077405" y="4694543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04DF3B5-45CE-BCE3-0EB7-D17EDC975571}"/>
              </a:ext>
            </a:extLst>
          </p:cNvPr>
          <p:cNvSpPr/>
          <p:nvPr/>
        </p:nvSpPr>
        <p:spPr>
          <a:xfrm>
            <a:off x="4534833" y="4854626"/>
            <a:ext cx="25515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  <a:endParaRPr lang="en-US" sz="17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F58EC0D-1479-A3EC-743A-92F8A8D285D5}"/>
              </a:ext>
            </a:extLst>
          </p:cNvPr>
          <p:cNvSpPr/>
          <p:nvPr/>
        </p:nvSpPr>
        <p:spPr>
          <a:xfrm>
            <a:off x="4750174" y="4854627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0111</a:t>
            </a:r>
            <a:endParaRPr lang="en-US" sz="17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A63F1C-8E82-2150-1A55-CEE786D534B4}"/>
              </a:ext>
            </a:extLst>
          </p:cNvPr>
          <p:cNvSpPr txBox="1"/>
          <p:nvPr/>
        </p:nvSpPr>
        <p:spPr>
          <a:xfrm>
            <a:off x="5338750" y="4851603"/>
            <a:ext cx="1506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17      18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E2962E8-9ED0-F1C4-BE3F-75EF78F11352}"/>
              </a:ext>
            </a:extLst>
          </p:cNvPr>
          <p:cNvSpPr/>
          <p:nvPr/>
        </p:nvSpPr>
        <p:spPr>
          <a:xfrm>
            <a:off x="2557205" y="5080012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4A5FBE8-FCBA-A502-40E5-F3743D01A282}"/>
              </a:ext>
            </a:extLst>
          </p:cNvPr>
          <p:cNvSpPr/>
          <p:nvPr/>
        </p:nvSpPr>
        <p:spPr>
          <a:xfrm>
            <a:off x="2132449" y="5080011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DCA8CF2-81BF-9736-C4BB-6A14870FEA06}"/>
              </a:ext>
            </a:extLst>
          </p:cNvPr>
          <p:cNvSpPr/>
          <p:nvPr/>
        </p:nvSpPr>
        <p:spPr>
          <a:xfrm>
            <a:off x="1304781" y="5081543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D830A1-DFE9-5616-628D-EB4313D38E3C}"/>
              </a:ext>
            </a:extLst>
          </p:cNvPr>
          <p:cNvSpPr txBox="1"/>
          <p:nvPr/>
        </p:nvSpPr>
        <p:spPr>
          <a:xfrm>
            <a:off x="3077405" y="5064622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582EE0F-EB84-421B-162B-5E197AFBA0DC}"/>
              </a:ext>
            </a:extLst>
          </p:cNvPr>
          <p:cNvSpPr/>
          <p:nvPr/>
        </p:nvSpPr>
        <p:spPr>
          <a:xfrm>
            <a:off x="2557205" y="5435836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E2640BE-55E5-CF2C-28DC-335F4B7A1F8F}"/>
              </a:ext>
            </a:extLst>
          </p:cNvPr>
          <p:cNvSpPr/>
          <p:nvPr/>
        </p:nvSpPr>
        <p:spPr>
          <a:xfrm>
            <a:off x="2132449" y="5435835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0B87D0E-C9E2-250F-E344-36BAFF97B29B}"/>
              </a:ext>
            </a:extLst>
          </p:cNvPr>
          <p:cNvSpPr/>
          <p:nvPr/>
        </p:nvSpPr>
        <p:spPr>
          <a:xfrm>
            <a:off x="1304781" y="5437367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E412236-9A4C-B0EA-02B0-8285C449B504}"/>
              </a:ext>
            </a:extLst>
          </p:cNvPr>
          <p:cNvSpPr txBox="1"/>
          <p:nvPr/>
        </p:nvSpPr>
        <p:spPr>
          <a:xfrm>
            <a:off x="3077405" y="542044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3F5DD6E-8E75-D9A2-2D18-448E3A31128E}"/>
              </a:ext>
            </a:extLst>
          </p:cNvPr>
          <p:cNvSpPr/>
          <p:nvPr/>
        </p:nvSpPr>
        <p:spPr>
          <a:xfrm>
            <a:off x="4534833" y="5238803"/>
            <a:ext cx="25515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  <a:endParaRPr lang="en-US" sz="17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0414FA5-DB13-8A43-AD26-7A27F764B410}"/>
              </a:ext>
            </a:extLst>
          </p:cNvPr>
          <p:cNvSpPr/>
          <p:nvPr/>
        </p:nvSpPr>
        <p:spPr>
          <a:xfrm>
            <a:off x="4750174" y="5238804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6DDD401-F150-D564-F73F-EE2F19F6739F}"/>
              </a:ext>
            </a:extLst>
          </p:cNvPr>
          <p:cNvSpPr txBox="1"/>
          <p:nvPr/>
        </p:nvSpPr>
        <p:spPr>
          <a:xfrm>
            <a:off x="5338750" y="5235780"/>
            <a:ext cx="1506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13      14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63C7951-E445-BFA3-D241-4312007BF0B5}"/>
              </a:ext>
            </a:extLst>
          </p:cNvPr>
          <p:cNvSpPr/>
          <p:nvPr/>
        </p:nvSpPr>
        <p:spPr>
          <a:xfrm>
            <a:off x="2557205" y="5816714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D54244F-2E17-CC82-7CBC-8E432F13AAA5}"/>
              </a:ext>
            </a:extLst>
          </p:cNvPr>
          <p:cNvSpPr/>
          <p:nvPr/>
        </p:nvSpPr>
        <p:spPr>
          <a:xfrm>
            <a:off x="2132449" y="581671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329B14B-D174-D82A-BE24-5DAC09A02E58}"/>
              </a:ext>
            </a:extLst>
          </p:cNvPr>
          <p:cNvSpPr/>
          <p:nvPr/>
        </p:nvSpPr>
        <p:spPr>
          <a:xfrm>
            <a:off x="1304781" y="5818245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0110</a:t>
            </a:r>
            <a:endParaRPr lang="en-US" sz="17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C539FEC-E1BB-78B6-27E6-ECA1BB7909EF}"/>
              </a:ext>
            </a:extLst>
          </p:cNvPr>
          <p:cNvSpPr txBox="1"/>
          <p:nvPr/>
        </p:nvSpPr>
        <p:spPr>
          <a:xfrm>
            <a:off x="3077405" y="5801324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51DE27-0752-5C86-101C-F0CF2069C8EC}"/>
              </a:ext>
            </a:extLst>
          </p:cNvPr>
          <p:cNvSpPr txBox="1"/>
          <p:nvPr/>
        </p:nvSpPr>
        <p:spPr>
          <a:xfrm>
            <a:off x="3651952" y="3929603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098813F-03EC-C8BF-CD70-3C6BD226F689}"/>
              </a:ext>
            </a:extLst>
          </p:cNvPr>
          <p:cNvSpPr txBox="1"/>
          <p:nvPr/>
        </p:nvSpPr>
        <p:spPr>
          <a:xfrm>
            <a:off x="3657602" y="432286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4020B66-8BF8-729D-A1D1-483192B249D9}"/>
              </a:ext>
            </a:extLst>
          </p:cNvPr>
          <p:cNvSpPr txBox="1"/>
          <p:nvPr/>
        </p:nvSpPr>
        <p:spPr>
          <a:xfrm>
            <a:off x="3651952" y="4699213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17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6194767-7519-4FAB-F768-BCE5378D16A7}"/>
              </a:ext>
            </a:extLst>
          </p:cNvPr>
          <p:cNvSpPr txBox="1"/>
          <p:nvPr/>
        </p:nvSpPr>
        <p:spPr>
          <a:xfrm>
            <a:off x="3651952" y="5069292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453D652-81A5-DDF3-D0C0-1F627186398C}"/>
              </a:ext>
            </a:extLst>
          </p:cNvPr>
          <p:cNvSpPr txBox="1"/>
          <p:nvPr/>
        </p:nvSpPr>
        <p:spPr>
          <a:xfrm>
            <a:off x="3651952" y="542511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3D2F059-8FC3-E6C5-A622-93E1CC20FDAD}"/>
              </a:ext>
            </a:extLst>
          </p:cNvPr>
          <p:cNvSpPr txBox="1"/>
          <p:nvPr/>
        </p:nvSpPr>
        <p:spPr>
          <a:xfrm>
            <a:off x="3651952" y="5805994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13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9867B9FF-5355-6143-3FB8-B4C0A476FEDA}"/>
              </a:ext>
            </a:extLst>
          </p:cNvPr>
          <p:cNvGrpSpPr/>
          <p:nvPr/>
        </p:nvGrpSpPr>
        <p:grpSpPr>
          <a:xfrm>
            <a:off x="4528986" y="4471235"/>
            <a:ext cx="2310522" cy="369332"/>
            <a:chOff x="4528986" y="4471235"/>
            <a:chExt cx="2310522" cy="369332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45D53CC-E92E-365F-7EF1-04AB81932924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1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1B54F13-9A50-654C-7229-1CB81B9B467A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0110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A1C82004-F24E-BEC3-CDEF-8E6B66856CD5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13      14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AE2D4C6-B074-532E-6D1D-785F95ED39B9}"/>
              </a:ext>
            </a:extLst>
          </p:cNvPr>
          <p:cNvGrpSpPr/>
          <p:nvPr/>
        </p:nvGrpSpPr>
        <p:grpSpPr>
          <a:xfrm>
            <a:off x="4534476" y="5605401"/>
            <a:ext cx="2310522" cy="369332"/>
            <a:chOff x="4528986" y="4471235"/>
            <a:chExt cx="2310522" cy="369332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C80DF7B2-2EF9-0A50-B5EA-1EB457873E18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1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1376C1CF-887E-4A4C-51D9-B35D78897D0F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0110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54F3201-9EEE-C44F-2C14-17928A998992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13      14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DC977C5-5F80-F696-6EB3-FB8BB49B990E}"/>
              </a:ext>
            </a:extLst>
          </p:cNvPr>
          <p:cNvGrpSpPr/>
          <p:nvPr/>
        </p:nvGrpSpPr>
        <p:grpSpPr>
          <a:xfrm>
            <a:off x="4538802" y="5963793"/>
            <a:ext cx="2310522" cy="369332"/>
            <a:chOff x="4528986" y="4471235"/>
            <a:chExt cx="2310522" cy="36933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028821DD-E0F7-E28D-DC3B-2DF03255B66D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1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77A3A445-CEF4-32C3-807D-43BC6E9983AE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0110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D7F7C55C-C838-FC65-758C-7C818D19004F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13      14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BF259C5-0307-BD3E-3472-DB55AB941871}"/>
              </a:ext>
            </a:extLst>
          </p:cNvPr>
          <p:cNvGrpSpPr/>
          <p:nvPr/>
        </p:nvGrpSpPr>
        <p:grpSpPr>
          <a:xfrm>
            <a:off x="6741548" y="4099417"/>
            <a:ext cx="2310522" cy="369332"/>
            <a:chOff x="4528986" y="4471235"/>
            <a:chExt cx="2310522" cy="36933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7802DA08-D031-09E1-E4E3-C62661739F50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832C6C48-12CC-6ADA-685D-3356EBE35FBC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0000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1DC09268-080F-4406-5AB8-860A4E6E4764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49      50</a:t>
              </a: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45D4E61-3A9E-4AA6-2924-357FB8F2FE8B}"/>
              </a:ext>
            </a:extLst>
          </p:cNvPr>
          <p:cNvGrpSpPr/>
          <p:nvPr/>
        </p:nvGrpSpPr>
        <p:grpSpPr>
          <a:xfrm>
            <a:off x="6743978" y="4467419"/>
            <a:ext cx="2310522" cy="369332"/>
            <a:chOff x="4528986" y="4471235"/>
            <a:chExt cx="2310522" cy="369332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8B58F1C3-FC42-AD21-E4B2-B848DE11B23D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CC11F8C9-BC9C-A2B9-1250-EDD6D01DF30A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0000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DF8873EB-DB6E-E4CF-A8C3-26F110FA7F83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49      50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2F14C2B6-F829-103E-717D-3DD9E371ED68}"/>
              </a:ext>
            </a:extLst>
          </p:cNvPr>
          <p:cNvGrpSpPr/>
          <p:nvPr/>
        </p:nvGrpSpPr>
        <p:grpSpPr>
          <a:xfrm>
            <a:off x="6735356" y="4848074"/>
            <a:ext cx="2310522" cy="369332"/>
            <a:chOff x="4528986" y="4471235"/>
            <a:chExt cx="2310522" cy="369332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89B772D0-CCC7-C5AD-A887-C5F6ABE17953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63783DA5-1C99-81AA-45F7-B8E64C612858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0000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2785A91-20A0-5A63-D95A-8763287DB5A7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49      50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7B9C79A6-E596-8A97-F32F-99A09DC6111C}"/>
              </a:ext>
            </a:extLst>
          </p:cNvPr>
          <p:cNvGrpSpPr/>
          <p:nvPr/>
        </p:nvGrpSpPr>
        <p:grpSpPr>
          <a:xfrm>
            <a:off x="6735356" y="5206466"/>
            <a:ext cx="2310522" cy="369332"/>
            <a:chOff x="4528986" y="4471235"/>
            <a:chExt cx="2310522" cy="369332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335331B7-85F2-CE3F-466C-4AD776CB0CF5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61F79887-CC24-D600-FC99-351214B584D7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0000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519AA69-B984-F9D9-834B-562D0D3D2B26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49      50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3FE7C7D-8F6F-ADC9-9E75-CEF32DE5CB12}"/>
              </a:ext>
            </a:extLst>
          </p:cNvPr>
          <p:cNvGrpSpPr/>
          <p:nvPr/>
        </p:nvGrpSpPr>
        <p:grpSpPr>
          <a:xfrm>
            <a:off x="6742372" y="5588452"/>
            <a:ext cx="2310522" cy="369332"/>
            <a:chOff x="4528986" y="4471235"/>
            <a:chExt cx="2310522" cy="369332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803B190-3E60-038B-A35D-14EB02CD1415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0B0052E2-0C8B-7456-E717-D815C3DCE3A0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0000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F91961F-C749-0025-3BB0-F3E00C223632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49      50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FA61948-6FBE-C54E-A684-881695113152}"/>
              </a:ext>
            </a:extLst>
          </p:cNvPr>
          <p:cNvGrpSpPr/>
          <p:nvPr/>
        </p:nvGrpSpPr>
        <p:grpSpPr>
          <a:xfrm>
            <a:off x="6726415" y="5969107"/>
            <a:ext cx="2310522" cy="369332"/>
            <a:chOff x="4528986" y="4471235"/>
            <a:chExt cx="2310522" cy="369332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88F1B380-F6BB-BA35-0425-004388DCB6CF}"/>
                </a:ext>
              </a:extLst>
            </p:cNvPr>
            <p:cNvSpPr/>
            <p:nvPr/>
          </p:nvSpPr>
          <p:spPr>
            <a:xfrm>
              <a:off x="4528986" y="4474258"/>
              <a:ext cx="255153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9387CC8C-7882-3159-3094-77F61CBC56DD}"/>
                </a:ext>
              </a:extLst>
            </p:cNvPr>
            <p:cNvSpPr/>
            <p:nvPr/>
          </p:nvSpPr>
          <p:spPr>
            <a:xfrm>
              <a:off x="4744327" y="4474259"/>
              <a:ext cx="710451" cy="3539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700" dirty="0">
                  <a:solidFill>
                    <a:schemeClr val="bg2"/>
                  </a:solidFill>
                  <a:latin typeface="Courier" pitchFamily="2" charset="0"/>
                </a:rPr>
                <a:t>0000</a:t>
              </a:r>
              <a:endParaRPr lang="en-US" sz="1700" dirty="0">
                <a:solidFill>
                  <a:schemeClr val="bg2"/>
                </a:solidFill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9B42EF84-6A80-D4FB-51AF-673AE9D94CC2}"/>
                </a:ext>
              </a:extLst>
            </p:cNvPr>
            <p:cNvSpPr txBox="1"/>
            <p:nvPr/>
          </p:nvSpPr>
          <p:spPr>
            <a:xfrm>
              <a:off x="5332903" y="4471235"/>
              <a:ext cx="150660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2"/>
                  </a:solidFill>
                </a:rPr>
                <a:t>49      50</a:t>
              </a:r>
            </a:p>
          </p:txBody>
        </p:sp>
      </p:grpSp>
      <p:graphicFrame>
        <p:nvGraphicFramePr>
          <p:cNvPr id="101" name="Table 100">
            <a:extLst>
              <a:ext uri="{FF2B5EF4-FFF2-40B4-BE49-F238E27FC236}">
                <a16:creationId xmlns:a16="http://schemas.microsoft.com/office/drawing/2014/main" id="{F9400092-2629-B656-C786-C114C6123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791171"/>
              </p:ext>
            </p:extLst>
          </p:nvPr>
        </p:nvGraphicFramePr>
        <p:xfrm>
          <a:off x="147961" y="3571240"/>
          <a:ext cx="416290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73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760933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2653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2653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8746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608746">
                  <a:extLst>
                    <a:ext uri="{9D8B030D-6E8A-4147-A177-3AD203B41FA5}">
                      <a16:colId xmlns:a16="http://schemas.microsoft.com/office/drawing/2014/main" val="2327046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</a:tbl>
          </a:graphicData>
        </a:graphic>
      </p:graphicFrame>
      <p:graphicFrame>
        <p:nvGraphicFramePr>
          <p:cNvPr id="102" name="Table 101">
            <a:extLst>
              <a:ext uri="{FF2B5EF4-FFF2-40B4-BE49-F238E27FC236}">
                <a16:creationId xmlns:a16="http://schemas.microsoft.com/office/drawing/2014/main" id="{8B175944-F632-9EF9-FEB9-897B8D8974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370261"/>
              </p:ext>
            </p:extLst>
          </p:nvPr>
        </p:nvGraphicFramePr>
        <p:xfrm>
          <a:off x="4565949" y="3351560"/>
          <a:ext cx="438697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64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591429">
                  <a:extLst>
                    <a:ext uri="{9D8B030D-6E8A-4147-A177-3AD203B41FA5}">
                      <a16:colId xmlns:a16="http://schemas.microsoft.com/office/drawing/2014/main" val="751848080"/>
                    </a:ext>
                  </a:extLst>
                </a:gridCol>
                <a:gridCol w="1381809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3076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625124">
                  <a:extLst>
                    <a:ext uri="{9D8B030D-6E8A-4147-A177-3AD203B41FA5}">
                      <a16:colId xmlns:a16="http://schemas.microsoft.com/office/drawing/2014/main" val="475153507"/>
                    </a:ext>
                  </a:extLst>
                </a:gridCol>
                <a:gridCol w="1338970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" pitchFamily="2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47      48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" pitchFamily="2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49      50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B510AF37-A517-8C43-890F-59542301A80E}"/>
              </a:ext>
            </a:extLst>
          </p:cNvPr>
          <p:cNvSpPr/>
          <p:nvPr/>
        </p:nvSpPr>
        <p:spPr>
          <a:xfrm>
            <a:off x="4747326" y="3722132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0000</a:t>
            </a:r>
            <a:endParaRPr lang="en-US" sz="17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92C70EF-3D34-E742-9A32-69A1FB924487}"/>
              </a:ext>
            </a:extLst>
          </p:cNvPr>
          <p:cNvSpPr/>
          <p:nvPr/>
        </p:nvSpPr>
        <p:spPr>
          <a:xfrm>
            <a:off x="6934200" y="3724310"/>
            <a:ext cx="7104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0000</a:t>
            </a:r>
            <a:endParaRPr lang="en-US" sz="17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06CD5F3-11E8-81EA-5C1F-118D603D1184}"/>
              </a:ext>
            </a:extLst>
          </p:cNvPr>
          <p:cNvGrpSpPr/>
          <p:nvPr/>
        </p:nvGrpSpPr>
        <p:grpSpPr>
          <a:xfrm>
            <a:off x="4202668" y="3810000"/>
            <a:ext cx="369332" cy="2448560"/>
            <a:chOff x="3968232" y="3571240"/>
            <a:chExt cx="369332" cy="244856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9E7C2472-2F46-2A67-360B-22F1FA8CEC6B}"/>
                </a:ext>
              </a:extLst>
            </p:cNvPr>
            <p:cNvCxnSpPr/>
            <p:nvPr/>
          </p:nvCxnSpPr>
          <p:spPr>
            <a:xfrm>
              <a:off x="4267200" y="3571240"/>
              <a:ext cx="0" cy="244856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FFF5A1-BE7B-0D56-18C4-1A4677B7D17F}"/>
                </a:ext>
              </a:extLst>
            </p:cNvPr>
            <p:cNvSpPr txBox="1"/>
            <p:nvPr/>
          </p:nvSpPr>
          <p:spPr>
            <a:xfrm rot="16200000">
              <a:off x="3808380" y="4684513"/>
              <a:ext cx="689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931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1" grpId="0"/>
      <p:bldP spid="12" grpId="0"/>
      <p:bldP spid="13" grpId="0"/>
      <p:bldP spid="15" grpId="0"/>
      <p:bldP spid="4" grpId="0"/>
      <p:bldP spid="10" grpId="0"/>
      <p:bldP spid="14" grpId="0"/>
      <p:bldP spid="24" grpId="0"/>
      <p:bldP spid="28" grpId="0"/>
      <p:bldP spid="29" grpId="0"/>
      <p:bldP spid="30" grpId="0"/>
      <p:bldP spid="31" grpId="0"/>
      <p:bldP spid="32" grpId="0"/>
      <p:bldP spid="39" grpId="0"/>
      <p:bldP spid="40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18A1-56F4-9740-AF32-2590EF8A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Computer System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223BFFB-49BE-6349-8518-2E0FE51ED029}"/>
              </a:ext>
            </a:extLst>
          </p:cNvPr>
          <p:cNvGrpSpPr/>
          <p:nvPr/>
        </p:nvGrpSpPr>
        <p:grpSpPr>
          <a:xfrm>
            <a:off x="782924" y="1524000"/>
            <a:ext cx="7867650" cy="5334000"/>
            <a:chOff x="76200" y="228600"/>
            <a:chExt cx="7867650" cy="5334000"/>
          </a:xfrm>
        </p:grpSpPr>
        <p:sp>
          <p:nvSpPr>
            <p:cNvPr id="19" name="Rectangle 223">
              <a:extLst>
                <a:ext uri="{FF2B5EF4-FFF2-40B4-BE49-F238E27FC236}">
                  <a16:creationId xmlns:a16="http://schemas.microsoft.com/office/drawing/2014/main" id="{98FA320B-C413-F94F-9A74-CD7EAE5BC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" y="228600"/>
              <a:ext cx="2971800" cy="2438400"/>
            </a:xfrm>
            <a:prstGeom prst="rect">
              <a:avLst/>
            </a:prstGeom>
            <a:ln w="28575">
              <a:solidFill>
                <a:schemeClr val="tx1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Rectangle 146">
              <a:extLst>
                <a:ext uri="{FF2B5EF4-FFF2-40B4-BE49-F238E27FC236}">
                  <a16:creationId xmlns:a16="http://schemas.microsoft.com/office/drawing/2014/main" id="{D49D6D34-53ED-F84D-A753-D19A1B34B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0763" y="1752600"/>
              <a:ext cx="964913" cy="9144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 dirty="0"/>
                <a:t>Main</a:t>
              </a:r>
            </a:p>
            <a:p>
              <a:r>
                <a:rPr lang="en-US" dirty="0"/>
                <a:t>memory</a:t>
              </a:r>
            </a:p>
          </p:txBody>
        </p:sp>
        <p:sp>
          <p:nvSpPr>
            <p:cNvPr id="5" name="AutoShape 201">
              <a:extLst>
                <a:ext uri="{FF2B5EF4-FFF2-40B4-BE49-F238E27FC236}">
                  <a16:creationId xmlns:a16="http://schemas.microsoft.com/office/drawing/2014/main" id="{C9E819F0-A650-B84B-8942-01BFFD12D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763" y="1905000"/>
              <a:ext cx="1492250" cy="533400"/>
            </a:xfrm>
            <a:prstGeom prst="leftRightArrow">
              <a:avLst>
                <a:gd name="adj1" fmla="val 50000"/>
                <a:gd name="adj2" fmla="val 55952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202">
              <a:extLst>
                <a:ext uri="{FF2B5EF4-FFF2-40B4-BE49-F238E27FC236}">
                  <a16:creationId xmlns:a16="http://schemas.microsoft.com/office/drawing/2014/main" id="{B9304D33-0761-CE47-A5A1-5D4791F14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2363" y="1936750"/>
              <a:ext cx="909637" cy="57785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I/O </a:t>
              </a:r>
            </a:p>
            <a:p>
              <a:r>
                <a:rPr lang="en-US"/>
                <a:t>bridge</a:t>
              </a:r>
            </a:p>
          </p:txBody>
        </p:sp>
        <p:sp>
          <p:nvSpPr>
            <p:cNvPr id="7" name="AutoShape 205">
              <a:extLst>
                <a:ext uri="{FF2B5EF4-FFF2-40B4-BE49-F238E27FC236}">
                  <a16:creationId xmlns:a16="http://schemas.microsoft.com/office/drawing/2014/main" id="{798E4587-474F-6B4F-824E-E749D33021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5038" y="1905000"/>
              <a:ext cx="1452562" cy="533400"/>
            </a:xfrm>
            <a:prstGeom prst="leftRightArrow">
              <a:avLst>
                <a:gd name="adj1" fmla="val 50000"/>
                <a:gd name="adj2" fmla="val 54464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206">
              <a:extLst>
                <a:ext uri="{FF2B5EF4-FFF2-40B4-BE49-F238E27FC236}">
                  <a16:creationId xmlns:a16="http://schemas.microsoft.com/office/drawing/2014/main" id="{B60A910F-7C8F-254B-B7E8-6A3CEFB16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1936750"/>
              <a:ext cx="1873250" cy="57785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Bus interface</a:t>
              </a:r>
            </a:p>
          </p:txBody>
        </p:sp>
        <p:sp>
          <p:nvSpPr>
            <p:cNvPr id="9" name="Rectangle 207">
              <a:extLst>
                <a:ext uri="{FF2B5EF4-FFF2-40B4-BE49-F238E27FC236}">
                  <a16:creationId xmlns:a16="http://schemas.microsoft.com/office/drawing/2014/main" id="{7D2D5557-E1E2-7240-8F8C-963B62F26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788" y="609600"/>
              <a:ext cx="684212" cy="1524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208">
              <a:extLst>
                <a:ext uri="{FF2B5EF4-FFF2-40B4-BE49-F238E27FC236}">
                  <a16:creationId xmlns:a16="http://schemas.microsoft.com/office/drawing/2014/main" id="{13802FD8-352A-A645-A4EC-3E331047C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788" y="762000"/>
              <a:ext cx="684212" cy="1524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210">
              <a:extLst>
                <a:ext uri="{FF2B5EF4-FFF2-40B4-BE49-F238E27FC236}">
                  <a16:creationId xmlns:a16="http://schemas.microsoft.com/office/drawing/2014/main" id="{18CA01B8-6B52-4B4A-8CD7-B51176C2E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788" y="914400"/>
              <a:ext cx="684212" cy="1524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211">
              <a:extLst>
                <a:ext uri="{FF2B5EF4-FFF2-40B4-BE49-F238E27FC236}">
                  <a16:creationId xmlns:a16="http://schemas.microsoft.com/office/drawing/2014/main" id="{40988D00-EC6D-EA42-9393-0ACAF8AF0F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788" y="1066800"/>
              <a:ext cx="684212" cy="1524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212">
              <a:extLst>
                <a:ext uri="{FF2B5EF4-FFF2-40B4-BE49-F238E27FC236}">
                  <a16:creationId xmlns:a16="http://schemas.microsoft.com/office/drawing/2014/main" id="{2A0E20C1-1C75-7A44-A8FB-4D6D4A8D6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788" y="1219200"/>
              <a:ext cx="684212" cy="1524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214">
              <a:extLst>
                <a:ext uri="{FF2B5EF4-FFF2-40B4-BE49-F238E27FC236}">
                  <a16:creationId xmlns:a16="http://schemas.microsoft.com/office/drawing/2014/main" id="{DD9C96A3-7EA1-5647-BC85-08D66BDEF3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3900" y="609600"/>
              <a:ext cx="444500" cy="381000"/>
            </a:xfrm>
            <a:prstGeom prst="rightArrow">
              <a:avLst>
                <a:gd name="adj1" fmla="val 50000"/>
                <a:gd name="adj2" fmla="val 29167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215">
              <a:extLst>
                <a:ext uri="{FF2B5EF4-FFF2-40B4-BE49-F238E27FC236}">
                  <a16:creationId xmlns:a16="http://schemas.microsoft.com/office/drawing/2014/main" id="{0A5E5C30-6454-3B40-AD1C-138E87D450F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05000" y="990600"/>
              <a:ext cx="444500" cy="381000"/>
            </a:xfrm>
            <a:prstGeom prst="rightArrow">
              <a:avLst>
                <a:gd name="adj1" fmla="val 50000"/>
                <a:gd name="adj2" fmla="val 29167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220">
              <a:extLst>
                <a:ext uri="{FF2B5EF4-FFF2-40B4-BE49-F238E27FC236}">
                  <a16:creationId xmlns:a16="http://schemas.microsoft.com/office/drawing/2014/main" id="{CC05FF05-ABEE-2449-957C-C10B37507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399" y="457200"/>
              <a:ext cx="606425" cy="10668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ALU</a:t>
              </a:r>
            </a:p>
          </p:txBody>
        </p:sp>
        <p:sp>
          <p:nvSpPr>
            <p:cNvPr id="17" name="Text Box 221">
              <a:extLst>
                <a:ext uri="{FF2B5EF4-FFF2-40B4-BE49-F238E27FC236}">
                  <a16:creationId xmlns:a16="http://schemas.microsoft.com/office/drawing/2014/main" id="{A4960960-47D4-A54D-ABBE-7DF15F905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00" y="288925"/>
              <a:ext cx="1255713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/>
                <a:t>Register file</a:t>
              </a:r>
            </a:p>
          </p:txBody>
        </p:sp>
        <p:sp>
          <p:nvSpPr>
            <p:cNvPr id="18" name="AutoShape 222">
              <a:extLst>
                <a:ext uri="{FF2B5EF4-FFF2-40B4-BE49-F238E27FC236}">
                  <a16:creationId xmlns:a16="http://schemas.microsoft.com/office/drawing/2014/main" id="{9A19E81C-AF38-594D-A667-FCD953BFF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400" y="1447800"/>
              <a:ext cx="609600" cy="457200"/>
            </a:xfrm>
            <a:prstGeom prst="upDownArrow">
              <a:avLst>
                <a:gd name="adj1" fmla="val 50000"/>
                <a:gd name="adj2" fmla="val 20000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25">
              <a:extLst>
                <a:ext uri="{FF2B5EF4-FFF2-40B4-BE49-F238E27FC236}">
                  <a16:creationId xmlns:a16="http://schemas.microsoft.com/office/drawing/2014/main" id="{1BECBD70-2700-FE4D-B4C7-4BD9ABE73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606" y="2654300"/>
              <a:ext cx="611187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dirty="0"/>
                <a:t>CPU</a:t>
              </a:r>
            </a:p>
          </p:txBody>
        </p:sp>
        <p:sp>
          <p:nvSpPr>
            <p:cNvPr id="21" name="Text Box 229">
              <a:extLst>
                <a:ext uri="{FF2B5EF4-FFF2-40B4-BE49-F238E27FC236}">
                  <a16:creationId xmlns:a16="http://schemas.microsoft.com/office/drawing/2014/main" id="{E18F1C4D-2FE7-994F-97CE-752EAF28CF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4675" y="1219200"/>
              <a:ext cx="124618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/>
                <a:t>System bus</a:t>
              </a:r>
            </a:p>
          </p:txBody>
        </p:sp>
        <p:sp>
          <p:nvSpPr>
            <p:cNvPr id="22" name="Line 230">
              <a:extLst>
                <a:ext uri="{FF2B5EF4-FFF2-40B4-BE49-F238E27FC236}">
                  <a16:creationId xmlns:a16="http://schemas.microsoft.com/office/drawing/2014/main" id="{8CAE88F7-9A19-F447-AA38-A6FEF80A08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1800" y="1524000"/>
              <a:ext cx="68580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231">
              <a:extLst>
                <a:ext uri="{FF2B5EF4-FFF2-40B4-BE49-F238E27FC236}">
                  <a16:creationId xmlns:a16="http://schemas.microsoft.com/office/drawing/2014/main" id="{C4E278B8-6EC5-354B-97F2-0BBEAB8D6E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1375" y="1219200"/>
              <a:ext cx="1303338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/>
                <a:t>Memory bus</a:t>
              </a:r>
            </a:p>
          </p:txBody>
        </p:sp>
        <p:sp>
          <p:nvSpPr>
            <p:cNvPr id="24" name="Line 232">
              <a:extLst>
                <a:ext uri="{FF2B5EF4-FFF2-40B4-BE49-F238E27FC236}">
                  <a16:creationId xmlns:a16="http://schemas.microsoft.com/office/drawing/2014/main" id="{8740B08F-2080-1C49-95E5-3255E127C4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1524000"/>
              <a:ext cx="0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236">
              <a:extLst>
                <a:ext uri="{FF2B5EF4-FFF2-40B4-BE49-F238E27FC236}">
                  <a16:creationId xmlns:a16="http://schemas.microsoft.com/office/drawing/2014/main" id="{D7BEB71F-11F6-084C-9525-CD5BCD102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2590800"/>
              <a:ext cx="495300" cy="685800"/>
            </a:xfrm>
            <a:prstGeom prst="upArrow">
              <a:avLst>
                <a:gd name="adj1" fmla="val 36667"/>
                <a:gd name="adj2" fmla="val 44872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238">
              <a:extLst>
                <a:ext uri="{FF2B5EF4-FFF2-40B4-BE49-F238E27FC236}">
                  <a16:creationId xmlns:a16="http://schemas.microsoft.com/office/drawing/2014/main" id="{B13D58FC-B069-0F45-BC64-41CD735638F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991100" y="3327400"/>
              <a:ext cx="495300" cy="685800"/>
            </a:xfrm>
            <a:prstGeom prst="upArrow">
              <a:avLst>
                <a:gd name="adj1" fmla="val 36667"/>
                <a:gd name="adj2" fmla="val 44872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9">
              <a:extLst>
                <a:ext uri="{FF2B5EF4-FFF2-40B4-BE49-F238E27FC236}">
                  <a16:creationId xmlns:a16="http://schemas.microsoft.com/office/drawing/2014/main" id="{56E5D275-59C0-2346-9A8E-F9953686A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4051300"/>
              <a:ext cx="1295400" cy="5207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Disk </a:t>
              </a:r>
            </a:p>
            <a:p>
              <a:r>
                <a:rPr lang="en-US"/>
                <a:t>controller</a:t>
              </a:r>
            </a:p>
          </p:txBody>
        </p:sp>
        <p:sp>
          <p:nvSpPr>
            <p:cNvPr id="28" name="AutoShape 240">
              <a:extLst>
                <a:ext uri="{FF2B5EF4-FFF2-40B4-BE49-F238E27FC236}">
                  <a16:creationId xmlns:a16="http://schemas.microsoft.com/office/drawing/2014/main" id="{5812FF2B-99DC-F84F-B5F7-F2370C6797B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660650" y="3327400"/>
              <a:ext cx="495300" cy="685800"/>
            </a:xfrm>
            <a:prstGeom prst="upArrow">
              <a:avLst>
                <a:gd name="adj1" fmla="val 36667"/>
                <a:gd name="adj2" fmla="val 44872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41">
              <a:extLst>
                <a:ext uri="{FF2B5EF4-FFF2-40B4-BE49-F238E27FC236}">
                  <a16:creationId xmlns:a16="http://schemas.microsoft.com/office/drawing/2014/main" id="{C5F96A57-41BD-7847-96EE-097315D87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1550" y="4051300"/>
              <a:ext cx="1295400" cy="5207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Graphics</a:t>
              </a:r>
            </a:p>
            <a:p>
              <a:r>
                <a:rPr lang="en-US"/>
                <a:t>adapter</a:t>
              </a:r>
            </a:p>
          </p:txBody>
        </p:sp>
        <p:sp>
          <p:nvSpPr>
            <p:cNvPr id="30" name="AutoShape 242">
              <a:extLst>
                <a:ext uri="{FF2B5EF4-FFF2-40B4-BE49-F238E27FC236}">
                  <a16:creationId xmlns:a16="http://schemas.microsoft.com/office/drawing/2014/main" id="{7A1FB2DB-8F8F-BD40-8567-EDE4BD619BB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984250" y="3327400"/>
              <a:ext cx="495300" cy="685800"/>
            </a:xfrm>
            <a:prstGeom prst="upArrow">
              <a:avLst>
                <a:gd name="adj1" fmla="val 36667"/>
                <a:gd name="adj2" fmla="val 44872"/>
              </a:avLst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43">
              <a:extLst>
                <a:ext uri="{FF2B5EF4-FFF2-40B4-BE49-F238E27FC236}">
                  <a16:creationId xmlns:a16="http://schemas.microsoft.com/office/drawing/2014/main" id="{67E0A229-07C0-594C-8B14-9528E95F5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350" y="4038600"/>
              <a:ext cx="1143000" cy="5207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USB</a:t>
              </a:r>
            </a:p>
            <a:p>
              <a:r>
                <a:rPr lang="en-US"/>
                <a:t>controller</a:t>
              </a:r>
            </a:p>
          </p:txBody>
        </p:sp>
        <p:sp>
          <p:nvSpPr>
            <p:cNvPr id="32" name="Line 246">
              <a:extLst>
                <a:ext uri="{FF2B5EF4-FFF2-40B4-BE49-F238E27FC236}">
                  <a16:creationId xmlns:a16="http://schemas.microsoft.com/office/drawing/2014/main" id="{A736851E-1F07-B042-AF7B-64721C531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826" y="45720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247">
              <a:extLst>
                <a:ext uri="{FF2B5EF4-FFF2-40B4-BE49-F238E27FC236}">
                  <a16:creationId xmlns:a16="http://schemas.microsoft.com/office/drawing/2014/main" id="{380C4C38-DD41-6741-B76C-6C4F90D5D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7089" y="45720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248">
              <a:extLst>
                <a:ext uri="{FF2B5EF4-FFF2-40B4-BE49-F238E27FC236}">
                  <a16:creationId xmlns:a16="http://schemas.microsoft.com/office/drawing/2014/main" id="{532E496C-C489-B943-A82F-F6878F391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76" y="4800600"/>
              <a:ext cx="79375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dirty="0"/>
                <a:t>Mouse</a:t>
              </a:r>
            </a:p>
          </p:txBody>
        </p:sp>
        <p:sp>
          <p:nvSpPr>
            <p:cNvPr id="35" name="Text Box 249">
              <a:extLst>
                <a:ext uri="{FF2B5EF4-FFF2-40B4-BE49-F238E27FC236}">
                  <a16:creationId xmlns:a16="http://schemas.microsoft.com/office/drawing/2014/main" id="{8633EFAD-FBE1-7E4A-A73B-643A576CC9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5439" y="4800600"/>
              <a:ext cx="1052513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dirty="0"/>
                <a:t>Keyboard</a:t>
              </a:r>
            </a:p>
          </p:txBody>
        </p:sp>
        <p:sp>
          <p:nvSpPr>
            <p:cNvPr id="36" name="Line 250">
              <a:extLst>
                <a:ext uri="{FF2B5EF4-FFF2-40B4-BE49-F238E27FC236}">
                  <a16:creationId xmlns:a16="http://schemas.microsoft.com/office/drawing/2014/main" id="{12C018D3-14F1-A74E-B0BA-4F187D6990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7350" y="45720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251">
              <a:extLst>
                <a:ext uri="{FF2B5EF4-FFF2-40B4-BE49-F238E27FC236}">
                  <a16:creationId xmlns:a16="http://schemas.microsoft.com/office/drawing/2014/main" id="{B2C4A6C7-685B-6E4E-994C-3A6B446BAC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9675" y="4800600"/>
              <a:ext cx="8477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/>
                <a:t>Display</a:t>
              </a:r>
            </a:p>
          </p:txBody>
        </p:sp>
        <p:sp>
          <p:nvSpPr>
            <p:cNvPr id="38" name="Line 258">
              <a:extLst>
                <a:ext uri="{FF2B5EF4-FFF2-40B4-BE49-F238E27FC236}">
                  <a16:creationId xmlns:a16="http://schemas.microsoft.com/office/drawing/2014/main" id="{414D6DBB-367D-4646-82A8-5CF79EA880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2400" y="4572000"/>
              <a:ext cx="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259">
              <a:extLst>
                <a:ext uri="{FF2B5EF4-FFF2-40B4-BE49-F238E27FC236}">
                  <a16:creationId xmlns:a16="http://schemas.microsoft.com/office/drawing/2014/main" id="{71D9F2C9-BFE6-AE4A-A889-FB724B859F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7600" y="4953000"/>
              <a:ext cx="609600" cy="609600"/>
            </a:xfrm>
            <a:prstGeom prst="can">
              <a:avLst>
                <a:gd name="adj" fmla="val 25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/>
                <a:t>Disk</a:t>
              </a:r>
            </a:p>
          </p:txBody>
        </p:sp>
        <p:sp>
          <p:nvSpPr>
            <p:cNvPr id="40" name="AutoShape 235">
              <a:extLst>
                <a:ext uri="{FF2B5EF4-FFF2-40B4-BE49-F238E27FC236}">
                  <a16:creationId xmlns:a16="http://schemas.microsoft.com/office/drawing/2014/main" id="{4DA4E2A8-B6EF-B04B-B55B-9C4746DA1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" y="3111500"/>
              <a:ext cx="7277100" cy="393700"/>
            </a:xfrm>
            <a:prstGeom prst="leftRightArrow">
              <a:avLst>
                <a:gd name="adj1" fmla="val 48611"/>
                <a:gd name="adj2" fmla="val 95500"/>
              </a:avLst>
            </a:prstGeom>
            <a:ln>
              <a:headEnd/>
              <a:tailEnd/>
            </a:ln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265">
              <a:extLst>
                <a:ext uri="{FF2B5EF4-FFF2-40B4-BE49-F238E27FC236}">
                  <a16:creationId xmlns:a16="http://schemas.microsoft.com/office/drawing/2014/main" id="{0064E218-3C0E-3D47-AFD2-4FB741D843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5550" y="3416300"/>
              <a:ext cx="84137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/>
                <a:t>I/O bus</a:t>
              </a:r>
            </a:p>
          </p:txBody>
        </p:sp>
        <p:sp>
          <p:nvSpPr>
            <p:cNvPr id="46" name="Rectangle 267">
              <a:extLst>
                <a:ext uri="{FF2B5EF4-FFF2-40B4-BE49-F238E27FC236}">
                  <a16:creationId xmlns:a16="http://schemas.microsoft.com/office/drawing/2014/main" id="{E3CDBCEB-8B38-C047-AA60-9EC077C65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600" y="3124200"/>
              <a:ext cx="127000" cy="406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268">
              <a:extLst>
                <a:ext uri="{FF2B5EF4-FFF2-40B4-BE49-F238E27FC236}">
                  <a16:creationId xmlns:a16="http://schemas.microsoft.com/office/drawing/2014/main" id="{D46AED23-FD7A-374D-AB30-819753B46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400" y="3124200"/>
              <a:ext cx="127000" cy="406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269">
              <a:extLst>
                <a:ext uri="{FF2B5EF4-FFF2-40B4-BE49-F238E27FC236}">
                  <a16:creationId xmlns:a16="http://schemas.microsoft.com/office/drawing/2014/main" id="{C9F5D7AC-96AD-284B-8A11-E2301ABE9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3200" y="3124200"/>
              <a:ext cx="127000" cy="406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270">
              <a:extLst>
                <a:ext uri="{FF2B5EF4-FFF2-40B4-BE49-F238E27FC236}">
                  <a16:creationId xmlns:a16="http://schemas.microsoft.com/office/drawing/2014/main" id="{BE5B73B5-389D-9B49-AE0C-E1E701546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9313" y="3505200"/>
              <a:ext cx="2014537" cy="1069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/>
              <a:r>
                <a:rPr lang="en-US"/>
                <a:t>Expansion slots for</a:t>
              </a:r>
            </a:p>
            <a:p>
              <a:pPr algn="l"/>
              <a:r>
                <a:rPr lang="en-US"/>
                <a:t>other devices such</a:t>
              </a:r>
            </a:p>
            <a:p>
              <a:pPr algn="l"/>
              <a:r>
                <a:rPr lang="en-US"/>
                <a:t>as network adapters</a:t>
              </a:r>
            </a:p>
            <a:p>
              <a:pPr algn="l"/>
              <a:endParaRPr lang="en-US"/>
            </a:p>
          </p:txBody>
        </p:sp>
        <p:sp>
          <p:nvSpPr>
            <p:cNvPr id="50" name="Text Box 271">
              <a:extLst>
                <a:ext uri="{FF2B5EF4-FFF2-40B4-BE49-F238E27FC236}">
                  <a16:creationId xmlns:a16="http://schemas.microsoft.com/office/drawing/2014/main" id="{30A4A527-7999-CB41-9489-F1A80D27DD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8800" y="4981575"/>
              <a:ext cx="1890713" cy="58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i="1">
                  <a:latin typeface="Courier New" charset="0"/>
                </a:rPr>
                <a:t>hello</a:t>
              </a:r>
              <a:r>
                <a:rPr lang="en-US" i="1"/>
                <a:t> executable </a:t>
              </a:r>
            </a:p>
            <a:p>
              <a:r>
                <a:rPr lang="en-US" i="1"/>
                <a:t>stored on disk</a:t>
              </a:r>
            </a:p>
          </p:txBody>
        </p:sp>
        <p:sp>
          <p:nvSpPr>
            <p:cNvPr id="51" name="Rectangle 320">
              <a:extLst>
                <a:ext uri="{FF2B5EF4-FFF2-40B4-BE49-F238E27FC236}">
                  <a16:creationId xmlns:a16="http://schemas.microsoft.com/office/drawing/2014/main" id="{FFEBBC87-6ACC-1B43-B87E-D6AE2F321C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838200"/>
              <a:ext cx="762000" cy="304800"/>
            </a:xfrm>
            <a:prstGeom prst="rect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/>
                <a:t>PC</a:t>
              </a:r>
            </a:p>
          </p:txBody>
        </p:sp>
      </p:grp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4EC7F59D-60FE-784D-9BC9-4A9DE79F9940}"/>
              </a:ext>
            </a:extLst>
          </p:cNvPr>
          <p:cNvCxnSpPr/>
          <p:nvPr/>
        </p:nvCxnSpPr>
        <p:spPr>
          <a:xfrm>
            <a:off x="2491074" y="3384550"/>
            <a:ext cx="4464050" cy="12700"/>
          </a:xfrm>
          <a:prstGeom prst="bentConnector3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A0330F63-A350-E247-AC10-EEC2CB5F483F}"/>
              </a:ext>
            </a:extLst>
          </p:cNvPr>
          <p:cNvCxnSpPr/>
          <p:nvPr/>
        </p:nvCxnSpPr>
        <p:spPr>
          <a:xfrm>
            <a:off x="2491074" y="3524250"/>
            <a:ext cx="4464050" cy="12700"/>
          </a:xfrm>
          <a:prstGeom prst="bentConnector3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>
            <a:extLst>
              <a:ext uri="{FF2B5EF4-FFF2-40B4-BE49-F238E27FC236}">
                <a16:creationId xmlns:a16="http://schemas.microsoft.com/office/drawing/2014/main" id="{6F16A05D-30D9-4145-A17B-C920AFEEB2D2}"/>
              </a:ext>
            </a:extLst>
          </p:cNvPr>
          <p:cNvCxnSpPr>
            <a:cxnSpLocks/>
            <a:stCxn id="13" idx="2"/>
          </p:cNvCxnSpPr>
          <p:nvPr/>
        </p:nvCxnSpPr>
        <p:spPr>
          <a:xfrm rot="5400000">
            <a:off x="1868872" y="3066356"/>
            <a:ext cx="800102" cy="1390"/>
          </a:xfrm>
          <a:prstGeom prst="bentConnector3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19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7103926"/>
              </p:ext>
            </p:extLst>
          </p:nvPr>
        </p:nvGraphicFramePr>
        <p:xfrm>
          <a:off x="-1066800" y="1580953"/>
          <a:ext cx="10744200" cy="4728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CPU-Memory Gap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64512" y="2944772"/>
            <a:ext cx="801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DRAM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64512" y="4572612"/>
            <a:ext cx="580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CPU</a:t>
            </a:r>
          </a:p>
        </p:txBody>
      </p:sp>
    </p:spTree>
    <p:extLst>
      <p:ext uri="{BB962C8B-B14F-4D97-AF65-F5344CB8AC3E}">
        <p14:creationId xmlns:p14="http://schemas.microsoft.com/office/powerpoint/2010/main" val="2191152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BDA1-199A-8746-9C7E-662EFA34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without caches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E943B-FE6A-9C41-84CC-50200CBBA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19400"/>
          </a:xfrm>
        </p:spPr>
        <p:txBody>
          <a:bodyPr>
            <a:normAutofit/>
          </a:bodyPr>
          <a:lstStyle/>
          <a:p>
            <a:r>
              <a:rPr lang="en-US" dirty="0"/>
              <a:t>You decide that you want to learn more about computer systems than is covered in this course</a:t>
            </a:r>
          </a:p>
          <a:p>
            <a:r>
              <a:rPr lang="en-US" dirty="0"/>
              <a:t>The library contains all the books you could possibly want, but you don't like to study in libraries, you prefer to study in your dorm room.</a:t>
            </a:r>
          </a:p>
          <a:p>
            <a:r>
              <a:rPr lang="en-US" dirty="0"/>
              <a:t>You have the following constraints: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79E835-A54F-9143-B08D-FAB2B9346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854" y="4190999"/>
            <a:ext cx="2076367" cy="1828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24B747-C1DD-984D-8B58-C8D0A70F6D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191000"/>
            <a:ext cx="2526748" cy="1828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02AF8D-9C4F-854F-A26C-D128DC289EDD}"/>
              </a:ext>
            </a:extLst>
          </p:cNvPr>
          <p:cNvSpPr txBox="1"/>
          <p:nvPr/>
        </p:nvSpPr>
        <p:spPr>
          <a:xfrm>
            <a:off x="1516251" y="6001434"/>
            <a:ext cx="2223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Desk</a:t>
            </a:r>
          </a:p>
          <a:p>
            <a:pPr algn="ctr"/>
            <a:r>
              <a:rPr lang="en-US" dirty="0"/>
              <a:t>(can hold one book)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62D96B-18DE-5E4E-826E-9C546D36CD67}"/>
              </a:ext>
            </a:extLst>
          </p:cNvPr>
          <p:cNvSpPr txBox="1"/>
          <p:nvPr/>
        </p:nvSpPr>
        <p:spPr>
          <a:xfrm>
            <a:off x="5322379" y="6019799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Library</a:t>
            </a:r>
          </a:p>
          <a:p>
            <a:pPr algn="ctr"/>
            <a:r>
              <a:rPr lang="en-US" dirty="0"/>
              <a:t>(can hold many books)</a:t>
            </a:r>
          </a:p>
        </p:txBody>
      </p:sp>
    </p:spTree>
    <p:extLst>
      <p:ext uri="{BB962C8B-B14F-4D97-AF65-F5344CB8AC3E}">
        <p14:creationId xmlns:p14="http://schemas.microsoft.com/office/powerpoint/2010/main" val="135532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1D744-4A8B-FE49-B1D1-49044664F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Quantifying Speed (without caches)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9D53485-64CF-E042-91EF-4CAB4A7F8AE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918"/>
          <a:stretch/>
        </p:blipFill>
        <p:spPr>
          <a:xfrm>
            <a:off x="-137980" y="1437986"/>
            <a:ext cx="5014780" cy="1522053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D5EFE7-C0C4-4D43-AFF3-E60C27497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05400" y="3429000"/>
            <a:ext cx="4038600" cy="3343656"/>
          </a:xfrm>
        </p:spPr>
        <p:txBody>
          <a:bodyPr>
            <a:normAutofit/>
          </a:bodyPr>
          <a:lstStyle/>
          <a:p>
            <a:r>
              <a:rPr lang="en-US" sz="2000" dirty="0"/>
              <a:t>Average latency to access a book: 40mins</a:t>
            </a:r>
          </a:p>
          <a:p>
            <a:endParaRPr lang="en-US" sz="2000" dirty="0"/>
          </a:p>
          <a:p>
            <a:r>
              <a:rPr lang="en-US" sz="2000" dirty="0"/>
              <a:t>Average throughput              (incl. reading time): 1.2 books/</a:t>
            </a:r>
            <a:r>
              <a:rPr lang="en-US" sz="2000" dirty="0" err="1"/>
              <a:t>hr</a:t>
            </a:r>
            <a:endParaRPr lang="en-US" sz="20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E837E69-B806-7560-777E-E907109A5C44}"/>
              </a:ext>
            </a:extLst>
          </p:cNvPr>
          <p:cNvCxnSpPr>
            <a:cxnSpLocks/>
          </p:cNvCxnSpPr>
          <p:nvPr/>
        </p:nvCxnSpPr>
        <p:spPr>
          <a:xfrm>
            <a:off x="1545421" y="2971800"/>
            <a:ext cx="0" cy="38008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965011F-7070-456A-A470-7D7AE5B46566}"/>
              </a:ext>
            </a:extLst>
          </p:cNvPr>
          <p:cNvCxnSpPr>
            <a:cxnSpLocks/>
          </p:cNvCxnSpPr>
          <p:nvPr/>
        </p:nvCxnSpPr>
        <p:spPr>
          <a:xfrm>
            <a:off x="3488377" y="2971800"/>
            <a:ext cx="0" cy="38008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FE8E163-7AC8-06C6-1CC2-8433183F1528}"/>
              </a:ext>
            </a:extLst>
          </p:cNvPr>
          <p:cNvSpPr txBox="1"/>
          <p:nvPr/>
        </p:nvSpPr>
        <p:spPr>
          <a:xfrm>
            <a:off x="384608" y="2978141"/>
            <a:ext cx="1199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/>
              <a:t>Need book 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34DC29-D65B-76DD-4269-AC1CDB6D4367}"/>
              </a:ext>
            </a:extLst>
          </p:cNvPr>
          <p:cNvSpPr txBox="1"/>
          <p:nvPr/>
        </p:nvSpPr>
        <p:spPr>
          <a:xfrm>
            <a:off x="3488377" y="3295782"/>
            <a:ext cx="1577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Checkout book 1 </a:t>
            </a:r>
            <a:br>
              <a:rPr lang="en-US" sz="1400" dirty="0"/>
            </a:br>
            <a:r>
              <a:rPr lang="en-US" sz="1400" dirty="0"/>
              <a:t>(10 mins)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E7EC63-CF08-658F-314F-1C5F3FF1605B}"/>
              </a:ext>
            </a:extLst>
          </p:cNvPr>
          <p:cNvSpPr txBox="1"/>
          <p:nvPr/>
        </p:nvSpPr>
        <p:spPr>
          <a:xfrm>
            <a:off x="384608" y="3906052"/>
            <a:ext cx="119936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400" dirty="0"/>
              <a:t>Read book 1</a:t>
            </a:r>
            <a:br>
              <a:rPr lang="en-US" sz="1400" dirty="0"/>
            </a:br>
            <a:r>
              <a:rPr lang="en-US" sz="1400" dirty="0"/>
              <a:t>(10 mins)</a:t>
            </a:r>
          </a:p>
          <a:p>
            <a:pPr algn="r">
              <a:lnSpc>
                <a:spcPts val="1400"/>
              </a:lnSpc>
            </a:pPr>
            <a:r>
              <a:rPr lang="en-US" sz="1400" dirty="0"/>
              <a:t>Need book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0620D0-2D7C-F007-BB22-1D3FF3F3C9F0}"/>
              </a:ext>
            </a:extLst>
          </p:cNvPr>
          <p:cNvSpPr txBox="1"/>
          <p:nvPr/>
        </p:nvSpPr>
        <p:spPr>
          <a:xfrm>
            <a:off x="3527724" y="4392088"/>
            <a:ext cx="15776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400" dirty="0"/>
              <a:t>Return book 1</a:t>
            </a:r>
          </a:p>
          <a:p>
            <a:pPr>
              <a:lnSpc>
                <a:spcPts val="1400"/>
              </a:lnSpc>
            </a:pPr>
            <a:r>
              <a:rPr lang="en-US" sz="1400" dirty="0"/>
              <a:t>Checkout book 2 </a:t>
            </a:r>
            <a:br>
              <a:rPr lang="en-US" sz="1400" dirty="0"/>
            </a:br>
            <a:r>
              <a:rPr lang="en-US" sz="1400" dirty="0"/>
              <a:t>(10 mins)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77F5131-2D37-AE9B-D879-9C356E765D30}"/>
              </a:ext>
            </a:extLst>
          </p:cNvPr>
          <p:cNvSpPr txBox="1"/>
          <p:nvPr/>
        </p:nvSpPr>
        <p:spPr>
          <a:xfrm>
            <a:off x="3506329" y="5497155"/>
            <a:ext cx="157767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400" dirty="0"/>
              <a:t>Return book 2</a:t>
            </a:r>
          </a:p>
          <a:p>
            <a:pPr>
              <a:lnSpc>
                <a:spcPts val="1400"/>
              </a:lnSpc>
            </a:pPr>
            <a:r>
              <a:rPr lang="en-US" sz="1400" dirty="0"/>
              <a:t>Checkout book 1 </a:t>
            </a:r>
            <a:br>
              <a:rPr lang="en-US" sz="1400" dirty="0"/>
            </a:br>
            <a:r>
              <a:rPr lang="en-US" sz="1400" dirty="0"/>
              <a:t>(10 mins)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4D973C-93A3-1923-432E-0F2D52AD3034}"/>
              </a:ext>
            </a:extLst>
          </p:cNvPr>
          <p:cNvSpPr txBox="1"/>
          <p:nvPr/>
        </p:nvSpPr>
        <p:spPr>
          <a:xfrm>
            <a:off x="-152400" y="5064478"/>
            <a:ext cx="173637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400" dirty="0"/>
              <a:t>Read book 2</a:t>
            </a:r>
            <a:br>
              <a:rPr lang="en-US" sz="1400" dirty="0"/>
            </a:br>
            <a:r>
              <a:rPr lang="en-US" sz="1400" dirty="0"/>
              <a:t>(10 mins)</a:t>
            </a:r>
          </a:p>
          <a:p>
            <a:pPr algn="r">
              <a:lnSpc>
                <a:spcPts val="1400"/>
              </a:lnSpc>
            </a:pPr>
            <a:r>
              <a:rPr lang="en-US" sz="1400" dirty="0"/>
              <a:t>Need book 1 again!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09FF83-86B9-AF0B-C463-D04C4C7C6CE6}"/>
              </a:ext>
            </a:extLst>
          </p:cNvPr>
          <p:cNvSpPr txBox="1"/>
          <p:nvPr/>
        </p:nvSpPr>
        <p:spPr>
          <a:xfrm>
            <a:off x="402421" y="6219065"/>
            <a:ext cx="1199366" cy="451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1400"/>
              </a:lnSpc>
            </a:pPr>
            <a:r>
              <a:rPr lang="en-US" sz="1400" dirty="0"/>
              <a:t>Read book 1</a:t>
            </a:r>
            <a:br>
              <a:rPr lang="en-US" sz="1400" dirty="0"/>
            </a:br>
            <a:r>
              <a:rPr lang="en-US" sz="1400" dirty="0"/>
              <a:t>(10 mins)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B1EF771-E573-789B-B3E9-C0C0DD468DBD}"/>
              </a:ext>
            </a:extLst>
          </p:cNvPr>
          <p:cNvGrpSpPr/>
          <p:nvPr/>
        </p:nvGrpSpPr>
        <p:grpSpPr>
          <a:xfrm>
            <a:off x="1512152" y="3015791"/>
            <a:ext cx="2058320" cy="413209"/>
            <a:chOff x="1512152" y="3015791"/>
            <a:chExt cx="2058320" cy="413209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1AF23DA-62D1-9342-4D98-F8EAD5462F17}"/>
                </a:ext>
              </a:extLst>
            </p:cNvPr>
            <p:cNvCxnSpPr/>
            <p:nvPr/>
          </p:nvCxnSpPr>
          <p:spPr>
            <a:xfrm>
              <a:off x="1600200" y="3124200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3D34F61-9622-12B8-BBC5-23B0080ADFEE}"/>
                </a:ext>
              </a:extLst>
            </p:cNvPr>
            <p:cNvSpPr txBox="1"/>
            <p:nvPr/>
          </p:nvSpPr>
          <p:spPr>
            <a:xfrm rot="590837">
              <a:off x="1512152" y="3015791"/>
              <a:ext cx="20583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library (15mins)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0B1D6CC-99BB-5906-D611-F0AC8B6490BC}"/>
              </a:ext>
            </a:extLst>
          </p:cNvPr>
          <p:cNvGrpSpPr/>
          <p:nvPr/>
        </p:nvGrpSpPr>
        <p:grpSpPr>
          <a:xfrm>
            <a:off x="1504716" y="4212343"/>
            <a:ext cx="2058320" cy="399324"/>
            <a:chOff x="1504716" y="4212343"/>
            <a:chExt cx="2058320" cy="399324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60CFC477-F25C-939A-7A4B-298AE5784B94}"/>
                </a:ext>
              </a:extLst>
            </p:cNvPr>
            <p:cNvCxnSpPr/>
            <p:nvPr/>
          </p:nvCxnSpPr>
          <p:spPr>
            <a:xfrm>
              <a:off x="1600200" y="4306867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B106DF2-1754-DE4F-1AFC-41ABE8060265}"/>
                </a:ext>
              </a:extLst>
            </p:cNvPr>
            <p:cNvSpPr txBox="1"/>
            <p:nvPr/>
          </p:nvSpPr>
          <p:spPr>
            <a:xfrm rot="590837">
              <a:off x="1504716" y="4212343"/>
              <a:ext cx="20583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library (15mins)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E139C85-C05F-B8CC-FC78-83B0B732E2C6}"/>
              </a:ext>
            </a:extLst>
          </p:cNvPr>
          <p:cNvGrpSpPr/>
          <p:nvPr/>
        </p:nvGrpSpPr>
        <p:grpSpPr>
          <a:xfrm>
            <a:off x="1511924" y="5309680"/>
            <a:ext cx="2058320" cy="425153"/>
            <a:chOff x="1511924" y="5309680"/>
            <a:chExt cx="2058320" cy="425153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350527D-2DD1-A53E-9270-BD8F999428B4}"/>
                </a:ext>
              </a:extLst>
            </p:cNvPr>
            <p:cNvCxnSpPr/>
            <p:nvPr/>
          </p:nvCxnSpPr>
          <p:spPr>
            <a:xfrm>
              <a:off x="1600200" y="5430033"/>
              <a:ext cx="1828800" cy="3048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8825F9F-5E64-174E-0235-C5FBEDB36432}"/>
                </a:ext>
              </a:extLst>
            </p:cNvPr>
            <p:cNvSpPr txBox="1"/>
            <p:nvPr/>
          </p:nvSpPr>
          <p:spPr>
            <a:xfrm rot="590837">
              <a:off x="1511924" y="5309680"/>
              <a:ext cx="20583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library (15mins)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9D4D682-8374-697B-D0FB-85799F546256}"/>
              </a:ext>
            </a:extLst>
          </p:cNvPr>
          <p:cNvGrpSpPr/>
          <p:nvPr/>
        </p:nvGrpSpPr>
        <p:grpSpPr>
          <a:xfrm>
            <a:off x="1544792" y="3608640"/>
            <a:ext cx="1978170" cy="453968"/>
            <a:chOff x="1544792" y="3608640"/>
            <a:chExt cx="1978170" cy="453968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05AAA72-BF89-AB50-B171-D6ED5BE170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0200" y="3725970"/>
              <a:ext cx="1828800" cy="3366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7C92564-BD53-9C33-B4DF-BB81078AF231}"/>
                </a:ext>
              </a:extLst>
            </p:cNvPr>
            <p:cNvSpPr txBox="1"/>
            <p:nvPr/>
          </p:nvSpPr>
          <p:spPr>
            <a:xfrm rot="20952879">
              <a:off x="1544792" y="3608640"/>
              <a:ext cx="19781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dorm (15mins)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F870D54-7E16-67F6-179B-8782E0F450D9}"/>
              </a:ext>
            </a:extLst>
          </p:cNvPr>
          <p:cNvGrpSpPr/>
          <p:nvPr/>
        </p:nvGrpSpPr>
        <p:grpSpPr>
          <a:xfrm>
            <a:off x="1525515" y="4725190"/>
            <a:ext cx="1978170" cy="448060"/>
            <a:chOff x="1525515" y="4725190"/>
            <a:chExt cx="1978170" cy="448060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A412E82-9E6A-C8F9-B552-210E84EFC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0200" y="4836612"/>
              <a:ext cx="1828800" cy="3366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F0183BD-A627-2B02-05BE-37E66148CD24}"/>
                </a:ext>
              </a:extLst>
            </p:cNvPr>
            <p:cNvSpPr txBox="1"/>
            <p:nvPr/>
          </p:nvSpPr>
          <p:spPr>
            <a:xfrm rot="20952879">
              <a:off x="1525515" y="4725190"/>
              <a:ext cx="19781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dorm (15mins)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204E97E-09A9-7107-66EC-6E99184FE0F8}"/>
              </a:ext>
            </a:extLst>
          </p:cNvPr>
          <p:cNvGrpSpPr/>
          <p:nvPr/>
        </p:nvGrpSpPr>
        <p:grpSpPr>
          <a:xfrm>
            <a:off x="1522467" y="5851308"/>
            <a:ext cx="1978170" cy="445108"/>
            <a:chOff x="1522467" y="5851308"/>
            <a:chExt cx="1978170" cy="445108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A530E1E4-3AE6-2B0A-9319-454DAF7ED12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0200" y="5959778"/>
              <a:ext cx="1828800" cy="3366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C3001F4-EF2C-AC53-E939-77826207ABED}"/>
                </a:ext>
              </a:extLst>
            </p:cNvPr>
            <p:cNvSpPr txBox="1"/>
            <p:nvPr/>
          </p:nvSpPr>
          <p:spPr>
            <a:xfrm rot="20952879">
              <a:off x="1522467" y="5851308"/>
              <a:ext cx="19781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/>
                <a:t>Walk to dorm (15mins)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26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B1B6C50-0D1A-5047-BC48-7F07AD568EEA}"/>
              </a:ext>
            </a:extLst>
          </p:cNvPr>
          <p:cNvGraphicFramePr>
            <a:graphicFrameLocks/>
          </p:cNvGraphicFramePr>
          <p:nvPr/>
        </p:nvGraphicFramePr>
        <p:xfrm>
          <a:off x="-1076155" y="1580953"/>
          <a:ext cx="10744200" cy="4728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CPU-Memory Gap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0186014"/>
              </p:ext>
            </p:extLst>
          </p:nvPr>
        </p:nvGraphicFramePr>
        <p:xfrm>
          <a:off x="-1066800" y="1580953"/>
          <a:ext cx="10744200" cy="4728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64512" y="2944772"/>
            <a:ext cx="801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DRAM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7805" y="4572612"/>
            <a:ext cx="580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CPU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64512" y="3851025"/>
            <a:ext cx="746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RAM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50AD26-91DF-7DF7-8F3F-A97496AC78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588" y="2759160"/>
            <a:ext cx="684413" cy="60281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F1C990-2740-8199-2DDC-5D4870F9CE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764" y="3649797"/>
            <a:ext cx="670058" cy="6572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DF5204C-1E68-E3BB-4FDE-55C7C8B734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890" y="4486873"/>
            <a:ext cx="768111" cy="55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06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5" grpId="0">
        <p:bldAsOne/>
      </p:bldGraphic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5F5B-E420-1040-AC6F-69CA16AE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6096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Latency numbers (2020)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976C52AD-D909-634A-8989-F9145A8B4BD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29592229"/>
                  </p:ext>
                </p:extLst>
              </p:nvPr>
            </p:nvGraphicFramePr>
            <p:xfrm>
              <a:off x="1066798" y="1645920"/>
              <a:ext cx="6781799" cy="222504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864049">
                      <a:extLst>
                        <a:ext uri="{9D8B030D-6E8A-4147-A177-3AD203B41FA5}">
                          <a16:colId xmlns:a16="http://schemas.microsoft.com/office/drawing/2014/main" val="935833876"/>
                        </a:ext>
                      </a:extLst>
                    </a:gridCol>
                    <a:gridCol w="1801757">
                      <a:extLst>
                        <a:ext uri="{9D8B030D-6E8A-4147-A177-3AD203B41FA5}">
                          <a16:colId xmlns:a16="http://schemas.microsoft.com/office/drawing/2014/main" val="3620493183"/>
                        </a:ext>
                      </a:extLst>
                    </a:gridCol>
                    <a:gridCol w="1115993">
                      <a:extLst>
                        <a:ext uri="{9D8B030D-6E8A-4147-A177-3AD203B41FA5}">
                          <a16:colId xmlns:a16="http://schemas.microsoft.com/office/drawing/2014/main" val="340582666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01630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Register access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0.3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844955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L1 cache reference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42285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L2 cache reference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4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037237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Main memory reference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23775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memory 1MB sequential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oMath>
                          </a14:m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670918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976C52AD-D909-634A-8989-F9145A8B4BD3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429592229"/>
                  </p:ext>
                </p:extLst>
              </p:nvPr>
            </p:nvGraphicFramePr>
            <p:xfrm>
              <a:off x="1066798" y="1645920"/>
              <a:ext cx="6781799" cy="222504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864049">
                      <a:extLst>
                        <a:ext uri="{9D8B030D-6E8A-4147-A177-3AD203B41FA5}">
                          <a16:colId xmlns:a16="http://schemas.microsoft.com/office/drawing/2014/main" val="935833876"/>
                        </a:ext>
                      </a:extLst>
                    </a:gridCol>
                    <a:gridCol w="1801757">
                      <a:extLst>
                        <a:ext uri="{9D8B030D-6E8A-4147-A177-3AD203B41FA5}">
                          <a16:colId xmlns:a16="http://schemas.microsoft.com/office/drawing/2014/main" val="3620493183"/>
                        </a:ext>
                      </a:extLst>
                    </a:gridCol>
                    <a:gridCol w="1115993">
                      <a:extLst>
                        <a:ext uri="{9D8B030D-6E8A-4147-A177-3AD203B41FA5}">
                          <a16:colId xmlns:a16="http://schemas.microsoft.com/office/drawing/2014/main" val="340582666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01630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Register access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0.3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844955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L1 cache reference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42285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L2 cache reference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4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037237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Main memory reference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23775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memory 1MB sequential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3,000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507955" t="-510345" r="-2273" b="-27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7091846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B7F6BB90-B72F-7AE4-A2E3-B3402D51B3D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2022435"/>
                  </p:ext>
                </p:extLst>
              </p:nvPr>
            </p:nvGraphicFramePr>
            <p:xfrm>
              <a:off x="1066799" y="3870960"/>
              <a:ext cx="6781799" cy="148336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864049">
                      <a:extLst>
                        <a:ext uri="{9D8B030D-6E8A-4147-A177-3AD203B41FA5}">
                          <a16:colId xmlns:a16="http://schemas.microsoft.com/office/drawing/2014/main" val="3866942193"/>
                        </a:ext>
                      </a:extLst>
                    </a:gridCol>
                    <a:gridCol w="1801757">
                      <a:extLst>
                        <a:ext uri="{9D8B030D-6E8A-4147-A177-3AD203B41FA5}">
                          <a16:colId xmlns:a16="http://schemas.microsoft.com/office/drawing/2014/main" val="260421754"/>
                        </a:ext>
                      </a:extLst>
                    </a:gridCol>
                    <a:gridCol w="1115993">
                      <a:extLst>
                        <a:ext uri="{9D8B030D-6E8A-4147-A177-3AD203B41FA5}">
                          <a16:colId xmlns:a16="http://schemas.microsoft.com/office/drawing/2014/main" val="163964683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SSD random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16,000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16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oMath>
                          </a14:m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363223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SSD 1MB sequential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49,000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49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oMath>
                          </a14:m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13844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Magnetic Disk seek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2,000,000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 </a:t>
                          </a:r>
                          <a:r>
                            <a:rPr lang="en-US" dirty="0" err="1"/>
                            <a:t>ms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59853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Magnetic Disk 1MB sequential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825,000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i="0" dirty="0">
                              <a:latin typeface="+mn-lt"/>
                            </a:rPr>
                            <a:t>825</a:t>
                          </a:r>
                          <a:r>
                            <a:rPr lang="en-US" b="0" i="0" baseline="0" dirty="0"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oMath>
                          </a14:m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823614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B7F6BB90-B72F-7AE4-A2E3-B3402D51B3D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62022435"/>
                  </p:ext>
                </p:extLst>
              </p:nvPr>
            </p:nvGraphicFramePr>
            <p:xfrm>
              <a:off x="1066799" y="3870960"/>
              <a:ext cx="6781799" cy="148336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864049">
                      <a:extLst>
                        <a:ext uri="{9D8B030D-6E8A-4147-A177-3AD203B41FA5}">
                          <a16:colId xmlns:a16="http://schemas.microsoft.com/office/drawing/2014/main" val="3866942193"/>
                        </a:ext>
                      </a:extLst>
                    </a:gridCol>
                    <a:gridCol w="1801757">
                      <a:extLst>
                        <a:ext uri="{9D8B030D-6E8A-4147-A177-3AD203B41FA5}">
                          <a16:colId xmlns:a16="http://schemas.microsoft.com/office/drawing/2014/main" val="260421754"/>
                        </a:ext>
                      </a:extLst>
                    </a:gridCol>
                    <a:gridCol w="1115993">
                      <a:extLst>
                        <a:ext uri="{9D8B030D-6E8A-4147-A177-3AD203B41FA5}">
                          <a16:colId xmlns:a16="http://schemas.microsoft.com/office/drawing/2014/main" val="163964683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SSD random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16,000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7955" t="-6667" r="-2273" b="-32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63223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SSD 1MB sequential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49,000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7955" t="-110345" r="-2273" b="-2310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138444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Magnetic Disk seek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2,000,000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 </a:t>
                          </a:r>
                          <a:r>
                            <a:rPr lang="en-US" dirty="0" err="1"/>
                            <a:t>ms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59853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Magnetic Disk 1MB sequential read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825,000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7955" t="-313793" r="-2273" b="-27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8236140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560CF6C-1CC3-427B-E19D-3B6F1420EAD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1966209"/>
                  </p:ext>
                </p:extLst>
              </p:nvPr>
            </p:nvGraphicFramePr>
            <p:xfrm>
              <a:off x="1066798" y="5354320"/>
              <a:ext cx="6781799" cy="74168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864049">
                      <a:extLst>
                        <a:ext uri="{9D8B030D-6E8A-4147-A177-3AD203B41FA5}">
                          <a16:colId xmlns:a16="http://schemas.microsoft.com/office/drawing/2014/main" val="930997606"/>
                        </a:ext>
                      </a:extLst>
                    </a:gridCol>
                    <a:gridCol w="1801757">
                      <a:extLst>
                        <a:ext uri="{9D8B030D-6E8A-4147-A177-3AD203B41FA5}">
                          <a16:colId xmlns:a16="http://schemas.microsoft.com/office/drawing/2014/main" val="3730964825"/>
                        </a:ext>
                      </a:extLst>
                    </a:gridCol>
                    <a:gridCol w="1115993">
                      <a:extLst>
                        <a:ext uri="{9D8B030D-6E8A-4147-A177-3AD203B41FA5}">
                          <a16:colId xmlns:a16="http://schemas.microsoft.com/office/drawing/2014/main" val="34462028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Round trip in Datacenter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500,000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500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oMath>
                          </a14:m>
                          <a:r>
                            <a:rPr lang="en-US" dirty="0"/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374586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Round trip CA&lt;-&gt;Europe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150,000,000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150 </a:t>
                          </a:r>
                          <a:r>
                            <a:rPr lang="en-US" dirty="0" err="1"/>
                            <a:t>ms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69615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3560CF6C-1CC3-427B-E19D-3B6F1420EAD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1966209"/>
                  </p:ext>
                </p:extLst>
              </p:nvPr>
            </p:nvGraphicFramePr>
            <p:xfrm>
              <a:off x="1066798" y="5354320"/>
              <a:ext cx="6781799" cy="741680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864049">
                      <a:extLst>
                        <a:ext uri="{9D8B030D-6E8A-4147-A177-3AD203B41FA5}">
                          <a16:colId xmlns:a16="http://schemas.microsoft.com/office/drawing/2014/main" val="930997606"/>
                        </a:ext>
                      </a:extLst>
                    </a:gridCol>
                    <a:gridCol w="1801757">
                      <a:extLst>
                        <a:ext uri="{9D8B030D-6E8A-4147-A177-3AD203B41FA5}">
                          <a16:colId xmlns:a16="http://schemas.microsoft.com/office/drawing/2014/main" val="3730964825"/>
                        </a:ext>
                      </a:extLst>
                    </a:gridCol>
                    <a:gridCol w="1115993">
                      <a:extLst>
                        <a:ext uri="{9D8B030D-6E8A-4147-A177-3AD203B41FA5}">
                          <a16:colId xmlns:a16="http://schemas.microsoft.com/office/drawing/2014/main" val="34462028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Round trip in Datacenter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500,000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507955" t="-6667" r="-2273" b="-12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374586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Round trip CA&lt;-&gt;Europe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/>
                            <a:t>150,000,000 ns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150 </a:t>
                          </a:r>
                          <a:r>
                            <a:rPr lang="en-US" dirty="0" err="1"/>
                            <a:t>ms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7969615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A025C60F-F2E6-961F-6AB3-C6969B56528C}"/>
              </a:ext>
            </a:extLst>
          </p:cNvPr>
          <p:cNvSpPr/>
          <p:nvPr/>
        </p:nvSpPr>
        <p:spPr>
          <a:xfrm>
            <a:off x="1066798" y="1600200"/>
            <a:ext cx="678179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6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Hierarchy</a:t>
            </a:r>
          </a:p>
        </p:txBody>
      </p:sp>
      <p:sp>
        <p:nvSpPr>
          <p:cNvPr id="4" name="AutoShape 195"/>
          <p:cNvSpPr>
            <a:spLocks noChangeAspect="1" noChangeArrowheads="1"/>
          </p:cNvSpPr>
          <p:nvPr/>
        </p:nvSpPr>
        <p:spPr bwMode="auto">
          <a:xfrm>
            <a:off x="1066800" y="1432044"/>
            <a:ext cx="6902450" cy="5349754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140000" scaled="0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" name="Text Box 196"/>
          <p:cNvSpPr txBox="1">
            <a:spLocks noChangeAspect="1" noChangeArrowheads="1"/>
          </p:cNvSpPr>
          <p:nvPr/>
        </p:nvSpPr>
        <p:spPr bwMode="auto">
          <a:xfrm>
            <a:off x="4200577" y="1763514"/>
            <a:ext cx="6636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Regs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" name="Text Box 198"/>
          <p:cNvSpPr txBox="1">
            <a:spLocks noChangeAspect="1" noChangeArrowheads="1"/>
          </p:cNvSpPr>
          <p:nvPr/>
        </p:nvSpPr>
        <p:spPr bwMode="auto">
          <a:xfrm>
            <a:off x="4053910" y="2214840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L1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7" name="Text Box 199"/>
          <p:cNvSpPr txBox="1">
            <a:spLocks noChangeAspect="1" noChangeArrowheads="1"/>
          </p:cNvSpPr>
          <p:nvPr/>
        </p:nvSpPr>
        <p:spPr bwMode="auto">
          <a:xfrm>
            <a:off x="3818712" y="4460935"/>
            <a:ext cx="142739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Main memory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(DRAM)</a:t>
            </a:r>
          </a:p>
        </p:txBody>
      </p:sp>
      <p:sp>
        <p:nvSpPr>
          <p:cNvPr id="8" name="Text Box 200"/>
          <p:cNvSpPr txBox="1">
            <a:spLocks noChangeAspect="1" noChangeArrowheads="1"/>
          </p:cNvSpPr>
          <p:nvPr/>
        </p:nvSpPr>
        <p:spPr bwMode="auto">
          <a:xfrm>
            <a:off x="3353446" y="5249775"/>
            <a:ext cx="242025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Local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(local disks)</a:t>
            </a:r>
          </a:p>
        </p:txBody>
      </p:sp>
      <p:sp>
        <p:nvSpPr>
          <p:cNvPr id="9" name="Line 203"/>
          <p:cNvSpPr>
            <a:spLocks noChangeAspect="1" noChangeShapeType="1"/>
          </p:cNvSpPr>
          <p:nvPr/>
        </p:nvSpPr>
        <p:spPr bwMode="auto">
          <a:xfrm>
            <a:off x="3578225" y="2818353"/>
            <a:ext cx="187848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Line 205"/>
          <p:cNvSpPr>
            <a:spLocks noChangeAspect="1" noChangeShapeType="1"/>
          </p:cNvSpPr>
          <p:nvPr/>
        </p:nvSpPr>
        <p:spPr bwMode="auto">
          <a:xfrm>
            <a:off x="3325775" y="3559800"/>
            <a:ext cx="24479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2" name="Line 222"/>
          <p:cNvSpPr>
            <a:spLocks noChangeAspect="1" noChangeShapeType="1"/>
          </p:cNvSpPr>
          <p:nvPr/>
        </p:nvSpPr>
        <p:spPr bwMode="auto">
          <a:xfrm>
            <a:off x="228600" y="4360862"/>
            <a:ext cx="0" cy="2344738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3" name="Text Box 223"/>
          <p:cNvSpPr txBox="1">
            <a:spLocks noChangeAspect="1" noChangeArrowheads="1"/>
          </p:cNvSpPr>
          <p:nvPr/>
        </p:nvSpPr>
        <p:spPr bwMode="auto">
          <a:xfrm>
            <a:off x="276225" y="4620300"/>
            <a:ext cx="95295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Larger,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slower,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cheaper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4" name="Line 224"/>
          <p:cNvSpPr>
            <a:spLocks noChangeAspect="1" noChangeShapeType="1"/>
          </p:cNvSpPr>
          <p:nvPr/>
        </p:nvSpPr>
        <p:spPr bwMode="auto">
          <a:xfrm>
            <a:off x="2786063" y="4369852"/>
            <a:ext cx="34750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Text Box 225"/>
          <p:cNvSpPr txBox="1">
            <a:spLocks noChangeAspect="1" noChangeArrowheads="1"/>
          </p:cNvSpPr>
          <p:nvPr/>
        </p:nvSpPr>
        <p:spPr bwMode="auto">
          <a:xfrm>
            <a:off x="3208319" y="6092703"/>
            <a:ext cx="2648181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Remote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(e.g., cloud,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w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eb servers)</a:t>
            </a:r>
          </a:p>
        </p:txBody>
      </p:sp>
      <p:sp>
        <p:nvSpPr>
          <p:cNvPr id="16" name="Text Box 227"/>
          <p:cNvSpPr txBox="1">
            <a:spLocks noChangeAspect="1" noChangeArrowheads="1"/>
          </p:cNvSpPr>
          <p:nvPr/>
        </p:nvSpPr>
        <p:spPr bwMode="auto">
          <a:xfrm>
            <a:off x="7396667" y="5142563"/>
            <a:ext cx="20627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Local disks hold files retrieved from disks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on remote</a:t>
            </a:r>
            <a:r>
              <a:rPr kumimoji="0" lang="en-US" sz="120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servers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" name="Text Box 236"/>
          <p:cNvSpPr txBox="1">
            <a:spLocks noChangeAspect="1" noChangeArrowheads="1"/>
          </p:cNvSpPr>
          <p:nvPr/>
        </p:nvSpPr>
        <p:spPr bwMode="auto">
          <a:xfrm>
            <a:off x="3987843" y="2903874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L2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9" name="Text Box 243"/>
          <p:cNvSpPr txBox="1">
            <a:spLocks noChangeAspect="1" noChangeArrowheads="1"/>
          </p:cNvSpPr>
          <p:nvPr/>
        </p:nvSpPr>
        <p:spPr bwMode="auto">
          <a:xfrm>
            <a:off x="5486929" y="2287923"/>
            <a:ext cx="2838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L1 cache holds cache lines retrieved from the L2 cache.</a:t>
            </a:r>
          </a:p>
        </p:txBody>
      </p:sp>
      <p:sp>
        <p:nvSpPr>
          <p:cNvPr id="20" name="Text Box 233"/>
          <p:cNvSpPr txBox="1">
            <a:spLocks noChangeAspect="1" noChangeArrowheads="1"/>
          </p:cNvSpPr>
          <p:nvPr/>
        </p:nvSpPr>
        <p:spPr bwMode="auto">
          <a:xfrm>
            <a:off x="5080052" y="1666625"/>
            <a:ext cx="29194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CPU registers hold words retrieved from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th</a:t>
            </a:r>
            <a:r>
              <a:rPr lang="en-US" sz="1200" kern="0" dirty="0">
                <a:solidFill>
                  <a:srgbClr val="FF0000"/>
                </a:solidFill>
                <a:latin typeface="Arial"/>
                <a:cs typeface="Arial"/>
              </a:rPr>
              <a:t>e L1 cache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</p:txBody>
      </p:sp>
      <p:sp>
        <p:nvSpPr>
          <p:cNvPr id="21" name="Text Box 231"/>
          <p:cNvSpPr txBox="1">
            <a:spLocks noChangeAspect="1" noChangeArrowheads="1"/>
          </p:cNvSpPr>
          <p:nvPr/>
        </p:nvSpPr>
        <p:spPr bwMode="auto">
          <a:xfrm>
            <a:off x="5886714" y="2948610"/>
            <a:ext cx="2628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L2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L3 cache</a:t>
            </a:r>
          </a:p>
        </p:txBody>
      </p:sp>
      <p:sp>
        <p:nvSpPr>
          <p:cNvPr id="22" name="Text Box 247"/>
          <p:cNvSpPr txBox="1">
            <a:spLocks noChangeAspect="1" noChangeArrowheads="1"/>
          </p:cNvSpPr>
          <p:nvPr/>
        </p:nvSpPr>
        <p:spPr bwMode="auto">
          <a:xfrm>
            <a:off x="3721100" y="17188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L0:</a:t>
            </a:r>
          </a:p>
        </p:txBody>
      </p:sp>
      <p:sp>
        <p:nvSpPr>
          <p:cNvPr id="23" name="Text Box 248"/>
          <p:cNvSpPr txBox="1">
            <a:spLocks noChangeAspect="1" noChangeArrowheads="1"/>
          </p:cNvSpPr>
          <p:nvPr/>
        </p:nvSpPr>
        <p:spPr bwMode="auto">
          <a:xfrm>
            <a:off x="3276600" y="23284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L1:</a:t>
            </a:r>
          </a:p>
        </p:txBody>
      </p:sp>
      <p:sp>
        <p:nvSpPr>
          <p:cNvPr id="24" name="Text Box 249"/>
          <p:cNvSpPr txBox="1">
            <a:spLocks noChangeAspect="1" noChangeArrowheads="1"/>
          </p:cNvSpPr>
          <p:nvPr/>
        </p:nvSpPr>
        <p:spPr bwMode="auto">
          <a:xfrm>
            <a:off x="2895600" y="294439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L2:</a:t>
            </a:r>
          </a:p>
        </p:txBody>
      </p:sp>
      <p:sp>
        <p:nvSpPr>
          <p:cNvPr id="25" name="Text Box 250"/>
          <p:cNvSpPr txBox="1">
            <a:spLocks noChangeAspect="1" noChangeArrowheads="1"/>
          </p:cNvSpPr>
          <p:nvPr/>
        </p:nvSpPr>
        <p:spPr bwMode="auto">
          <a:xfrm>
            <a:off x="2430462" y="37000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L3:</a:t>
            </a:r>
          </a:p>
        </p:txBody>
      </p:sp>
      <p:sp>
        <p:nvSpPr>
          <p:cNvPr id="26" name="Text Box 251"/>
          <p:cNvSpPr txBox="1">
            <a:spLocks noChangeAspect="1" noChangeArrowheads="1"/>
          </p:cNvSpPr>
          <p:nvPr/>
        </p:nvSpPr>
        <p:spPr bwMode="auto">
          <a:xfrm>
            <a:off x="1905000" y="4538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L4:</a:t>
            </a:r>
          </a:p>
        </p:txBody>
      </p:sp>
      <p:sp>
        <p:nvSpPr>
          <p:cNvPr id="27" name="Text Box 252"/>
          <p:cNvSpPr txBox="1">
            <a:spLocks noChangeAspect="1" noChangeArrowheads="1"/>
          </p:cNvSpPr>
          <p:nvPr/>
        </p:nvSpPr>
        <p:spPr bwMode="auto">
          <a:xfrm>
            <a:off x="1371600" y="5300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L5:</a:t>
            </a:r>
          </a:p>
        </p:txBody>
      </p:sp>
      <p:sp>
        <p:nvSpPr>
          <p:cNvPr id="28" name="Text Box 289"/>
          <p:cNvSpPr txBox="1">
            <a:spLocks noChangeAspect="1" noChangeArrowheads="1"/>
          </p:cNvSpPr>
          <p:nvPr/>
        </p:nvSpPr>
        <p:spPr bwMode="auto">
          <a:xfrm>
            <a:off x="228600" y="2353319"/>
            <a:ext cx="95295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Smaller,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faster,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costlier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29" name="Line 291"/>
          <p:cNvSpPr>
            <a:spLocks noChangeShapeType="1"/>
          </p:cNvSpPr>
          <p:nvPr/>
        </p:nvSpPr>
        <p:spPr bwMode="auto">
          <a:xfrm flipV="1">
            <a:off x="228600" y="2205244"/>
            <a:ext cx="15876" cy="2018445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0" name="Line 292"/>
          <p:cNvSpPr>
            <a:spLocks noChangeAspect="1" noChangeShapeType="1"/>
          </p:cNvSpPr>
          <p:nvPr/>
        </p:nvSpPr>
        <p:spPr bwMode="auto">
          <a:xfrm>
            <a:off x="6509544" y="436985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Text Box 293"/>
          <p:cNvSpPr txBox="1">
            <a:spLocks noChangeAspect="1" noChangeArrowheads="1"/>
          </p:cNvSpPr>
          <p:nvPr/>
        </p:nvSpPr>
        <p:spPr bwMode="auto">
          <a:xfrm>
            <a:off x="4009312" y="3658278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L3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32" name="Text Box 295"/>
          <p:cNvSpPr txBox="1">
            <a:spLocks noChangeAspect="1" noChangeArrowheads="1"/>
          </p:cNvSpPr>
          <p:nvPr/>
        </p:nvSpPr>
        <p:spPr bwMode="auto">
          <a:xfrm>
            <a:off x="6277505" y="3675751"/>
            <a:ext cx="2876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L3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main memory.</a:t>
            </a:r>
          </a:p>
        </p:txBody>
      </p:sp>
      <p:sp>
        <p:nvSpPr>
          <p:cNvPr id="33" name="Text Box 297"/>
          <p:cNvSpPr txBox="1">
            <a:spLocks noChangeAspect="1" noChangeArrowheads="1"/>
          </p:cNvSpPr>
          <p:nvPr/>
        </p:nvSpPr>
        <p:spPr bwMode="auto">
          <a:xfrm>
            <a:off x="838200" y="6062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L6:</a:t>
            </a:r>
          </a:p>
        </p:txBody>
      </p:sp>
      <p:sp>
        <p:nvSpPr>
          <p:cNvPr id="34" name="Text Box 229"/>
          <p:cNvSpPr txBox="1">
            <a:spLocks noChangeAspect="1" noChangeArrowheads="1"/>
          </p:cNvSpPr>
          <p:nvPr/>
        </p:nvSpPr>
        <p:spPr bwMode="auto">
          <a:xfrm>
            <a:off x="6807419" y="4419600"/>
            <a:ext cx="21841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Main memory holds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disk blocks retrieved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from local disks.</a:t>
            </a:r>
          </a:p>
        </p:txBody>
      </p:sp>
      <p:sp>
        <p:nvSpPr>
          <p:cNvPr id="35" name="Line 292">
            <a:extLst>
              <a:ext uri="{FF2B5EF4-FFF2-40B4-BE49-F238E27FC236}">
                <a16:creationId xmlns:a16="http://schemas.microsoft.com/office/drawing/2014/main" id="{FBE8AA64-64E2-C240-A74E-0D996DADA75F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553030" y="6781798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6" name="Line 292">
            <a:extLst>
              <a:ext uri="{FF2B5EF4-FFF2-40B4-BE49-F238E27FC236}">
                <a16:creationId xmlns:a16="http://schemas.microsoft.com/office/drawing/2014/main" id="{E63C5BBD-3F04-D54D-B7A0-6901ABBCA2A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265363" y="5121963"/>
            <a:ext cx="449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7" name="Line 292">
            <a:extLst>
              <a:ext uri="{FF2B5EF4-FFF2-40B4-BE49-F238E27FC236}">
                <a16:creationId xmlns:a16="http://schemas.microsoft.com/office/drawing/2014/main" id="{30DFD0B2-3ACD-4C41-886A-F8B9694D7DF8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5116564" y="224100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8" name="Line 292">
            <a:extLst>
              <a:ext uri="{FF2B5EF4-FFF2-40B4-BE49-F238E27FC236}">
                <a16:creationId xmlns:a16="http://schemas.microsoft.com/office/drawing/2014/main" id="{78A44D5E-395F-F447-8B08-D7977AD9F7A1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689100" y="596236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9" name="Line 203">
            <a:extLst>
              <a:ext uri="{FF2B5EF4-FFF2-40B4-BE49-F238E27FC236}">
                <a16:creationId xmlns:a16="http://schemas.microsoft.com/office/drawing/2014/main" id="{17D1816C-0C44-6B4C-8C3A-187DA9426FB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4023696" y="2234486"/>
            <a:ext cx="981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27B38481-0D12-7F4D-8C34-6FA672D1CE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79" y="5749042"/>
            <a:ext cx="661586" cy="49935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D365759-A43D-2440-9819-011BFA51B6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4409896"/>
            <a:ext cx="684413" cy="60281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FD1B702-F3F0-234F-AEDA-6A832B8EAF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375" y="2814565"/>
            <a:ext cx="778288" cy="76339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D2FDD7F-9CD4-BF42-BF49-ABE9FBF86A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248" y="1600200"/>
            <a:ext cx="768111" cy="555941"/>
          </a:xfrm>
          <a:prstGeom prst="rect">
            <a:avLst/>
          </a:prstGeom>
        </p:spPr>
      </p:pic>
      <p:sp>
        <p:nvSpPr>
          <p:cNvPr id="49" name="Line 292">
            <a:extLst>
              <a:ext uri="{FF2B5EF4-FFF2-40B4-BE49-F238E27FC236}">
                <a16:creationId xmlns:a16="http://schemas.microsoft.com/office/drawing/2014/main" id="{B7DE7034-6C1B-FA4D-A06C-F667CB3A505F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6934200" y="5142563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0039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15570</TotalTime>
  <Words>2122</Words>
  <Application>Microsoft Macintosh PowerPoint</Application>
  <PresentationFormat>On-screen Show (4:3)</PresentationFormat>
  <Paragraphs>751</Paragraphs>
  <Slides>23</Slides>
  <Notes>12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</vt:lpstr>
      <vt:lpstr>Courier New</vt:lpstr>
      <vt:lpstr>Wingdings 3</vt:lpstr>
      <vt:lpstr>Clarity</vt:lpstr>
      <vt:lpstr>Lecture 10: Caches</vt:lpstr>
      <vt:lpstr>Review: Machine Code View</vt:lpstr>
      <vt:lpstr>A Computer System</vt:lpstr>
      <vt:lpstr>The CPU-Memory Gap</vt:lpstr>
      <vt:lpstr>Life without caches</vt:lpstr>
      <vt:lpstr>Quantifying Speed (without caches)</vt:lpstr>
      <vt:lpstr>The CPU-Memory Gap</vt:lpstr>
      <vt:lpstr>Latency numbers (2020)</vt:lpstr>
      <vt:lpstr>Memory Hierarchy</vt:lpstr>
      <vt:lpstr>Life with caching</vt:lpstr>
      <vt:lpstr>Caching—The Vocabulary</vt:lpstr>
      <vt:lpstr>Exercise 1: Caching Strategies</vt:lpstr>
      <vt:lpstr>Example Access Patterns</vt:lpstr>
      <vt:lpstr>Principle of Locality</vt:lpstr>
      <vt:lpstr>Cache Organization</vt:lpstr>
      <vt:lpstr>Cache Lines</vt:lpstr>
      <vt:lpstr>Direct-mapped Cache</vt:lpstr>
      <vt:lpstr>Example: Direct-mapped Cache</vt:lpstr>
      <vt:lpstr>Exercise 2: Interpreting Addresses</vt:lpstr>
      <vt:lpstr>Direct-mapped Cache</vt:lpstr>
      <vt:lpstr>Exercise 3: Cache Hits and Misses</vt:lpstr>
      <vt:lpstr>Handling a Cache Miss</vt:lpstr>
      <vt:lpstr>Exercise 4: Direct-mapped Cache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12: Caches</dc:title>
  <dc:creator>Eleanor  Birrell</dc:creator>
  <cp:lastModifiedBy>Sam Thomas</cp:lastModifiedBy>
  <cp:revision>194</cp:revision>
  <cp:lastPrinted>2023-10-09T20:56:42Z</cp:lastPrinted>
  <dcterms:created xsi:type="dcterms:W3CDTF">2019-03-03T22:05:37Z</dcterms:created>
  <dcterms:modified xsi:type="dcterms:W3CDTF">2026-03-02T22:18:47Z</dcterms:modified>
</cp:coreProperties>
</file>