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9.xml.rels" ContentType="application/vnd.openxmlformats-package.relationships+xml"/>
  <Override PartName="/ppt/theme/_rels/theme8.xml.rels" ContentType="application/vnd.openxmlformats-package.relationships+xml"/>
  <Override PartName="/ppt/theme/_rels/theme7.xml.rels" ContentType="application/vnd.openxmlformats-package.relationships+xml"/>
  <Override PartName="/ppt/theme/_rels/theme6.xml.rels" ContentType="application/vnd.openxmlformats-package.relationships+xml"/>
  <Override PartName="/ppt/theme/_rels/theme5.xml.rels" ContentType="application/vnd.openxmlformats-package.relationships+xml"/>
  <Override PartName="/ppt/theme/_rels/theme4.xml.rels" ContentType="application/vnd.openxmlformats-package.relationships+xml"/>
  <Override PartName="/ppt/theme/_rels/theme3.xml.rels" ContentType="application/vnd.openxmlformats-package.relationships+xml"/>
  <Override PartName="/ppt/theme/_rels/theme2.xml.rels" ContentType="application/vnd.openxmlformats-package.relationships+xml"/>
  <Override PartName="/ppt/theme/_rels/theme11.xml.rels" ContentType="application/vnd.openxmlformats-package.relationships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10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7.png" ContentType="image/png"/>
  <Override PartName="/ppt/media/image11.png" ContentType="image/png"/>
  <Override PartName="/ppt/media/image8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7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_rels/notesSlide19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9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8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9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9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30" Type="http://schemas.openxmlformats.org/officeDocument/2006/relationships/slide" Target="slides/slide17.xml"/><Relationship Id="rId31" Type="http://schemas.openxmlformats.org/officeDocument/2006/relationships/slide" Target="slides/slide18.xml"/><Relationship Id="rId32" Type="http://schemas.openxmlformats.org/officeDocument/2006/relationships/slide" Target="slides/slide19.xml"/><Relationship Id="rId33" Type="http://schemas.openxmlformats.org/officeDocument/2006/relationships/slide" Target="slides/slide20.xml"/><Relationship Id="rId34" Type="http://schemas.openxmlformats.org/officeDocument/2006/relationships/slide" Target="slides/slide21.xml"/><Relationship Id="rId35" Type="http://schemas.openxmlformats.org/officeDocument/2006/relationships/slide" Target="slides/slide22.xml"/><Relationship Id="rId36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88808845702798"/>
          <c:y val="0.0601446516939475"/>
          <c:w val="0.511777517172056"/>
          <c:h val="0.807156452226875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DRAM access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0</c:f>
              <c:numCache>
                <c:formatCode>#,##0</c:formatCode>
                <c:ptCount val="8"/>
                <c:pt idx="0">
                  <c:v>200</c:v>
                </c:pt>
                <c:pt idx="1">
                  <c:v>100</c:v>
                </c:pt>
                <c:pt idx="2">
                  <c:v>70</c:v>
                </c:pt>
                <c:pt idx="3">
                  <c:v>60</c:v>
                </c:pt>
                <c:pt idx="4">
                  <c:v>55</c:v>
                </c:pt>
                <c:pt idx="5">
                  <c:v>50</c:v>
                </c:pt>
                <c:pt idx="6">
                  <c:v>40</c:v>
                </c:pt>
                <c:pt idx="7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CPU cycle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circl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22189348"/>
        <c:axId val="79982282"/>
      </c:lineChart>
      <c:catAx>
        <c:axId val="22189348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Year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low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79982282"/>
        <c:crossesAt val="0"/>
        <c:auto val="1"/>
        <c:lblAlgn val="ctr"/>
        <c:lblOffset val="100"/>
        <c:noMultiLvlLbl val="0"/>
      </c:catAx>
      <c:valAx>
        <c:axId val="79982282"/>
        <c:scaling>
          <c:logBase val="10"/>
          <c:orientation val="minMax"/>
          <c:min val="0.01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title>
          <c:tx>
            <c:rich>
              <a:bodyPr rot="-540000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Time (ns)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#,##0.0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22189348"/>
        <c:crosses val="autoZero"/>
        <c:crossBetween val="between"/>
        <c:minorUnit val="9"/>
      </c:valAx>
      <c:spPr>
        <a:noFill/>
        <a:ln w="25560">
          <a:noFill/>
        </a:ln>
      </c:spPr>
    </c:plotArea>
    <c:plotVisOnly val="1"/>
    <c:dispBlanksAs val="gap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88808845702798"/>
          <c:y val="0.0601446516939475"/>
          <c:w val="0.511777517172056"/>
          <c:h val="0.807156452226875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DRAM access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0</c:f>
              <c:numCache>
                <c:formatCode>#,##0</c:formatCode>
                <c:ptCount val="8"/>
                <c:pt idx="0">
                  <c:v>200</c:v>
                </c:pt>
                <c:pt idx="1">
                  <c:v>100</c:v>
                </c:pt>
                <c:pt idx="2">
                  <c:v>70</c:v>
                </c:pt>
                <c:pt idx="3">
                  <c:v>60</c:v>
                </c:pt>
                <c:pt idx="4">
                  <c:v>55</c:v>
                </c:pt>
                <c:pt idx="5">
                  <c:v>50</c:v>
                </c:pt>
                <c:pt idx="6">
                  <c:v>40</c:v>
                </c:pt>
                <c:pt idx="7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SRAM access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circl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8"/>
                <c:pt idx="0">
                  <c:v>150</c:v>
                </c:pt>
                <c:pt idx="1">
                  <c:v>35</c:v>
                </c:pt>
                <c:pt idx="2">
                  <c:v>15</c:v>
                </c:pt>
                <c:pt idx="3">
                  <c:v>3</c:v>
                </c:pt>
                <c:pt idx="4">
                  <c:v>2.5</c:v>
                </c:pt>
                <c:pt idx="5">
                  <c:v>2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CPU cycle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circl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43824255"/>
        <c:axId val="98092198"/>
      </c:lineChart>
      <c:catAx>
        <c:axId val="43824255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Year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low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98092198"/>
        <c:crossesAt val="0"/>
        <c:auto val="1"/>
        <c:lblAlgn val="ctr"/>
        <c:lblOffset val="100"/>
        <c:noMultiLvlLbl val="0"/>
      </c:catAx>
      <c:valAx>
        <c:axId val="98092198"/>
        <c:scaling>
          <c:logBase val="10"/>
          <c:orientation val="minMax"/>
          <c:min val="0.01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title>
          <c:tx>
            <c:rich>
              <a:bodyPr rot="-540000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Time (ns)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#,##0.0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43824255"/>
        <c:crosses val="autoZero"/>
        <c:crossBetween val="between"/>
        <c:minorUnit val="9"/>
      </c:valAx>
      <c:spPr>
        <a:noFill/>
        <a:ln w="0">
          <a:noFill/>
        </a:ln>
      </c:spPr>
    </c:plotArea>
    <c:plotVisOnly val="1"/>
    <c:dispBlanksAs val="gap"/>
  </c:chart>
  <c:spPr>
    <a:noFill/>
    <a:ln w="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88808845702798"/>
          <c:y val="0.0601446516939475"/>
          <c:w val="0.511777517172056"/>
          <c:h val="0.807156452226875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DRAM access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0</c:f>
              <c:numCache>
                <c:formatCode>#,##0</c:formatCode>
                <c:ptCount val="8"/>
                <c:pt idx="0">
                  <c:v>200</c:v>
                </c:pt>
                <c:pt idx="1">
                  <c:v>100</c:v>
                </c:pt>
                <c:pt idx="2">
                  <c:v>70</c:v>
                </c:pt>
                <c:pt idx="3">
                  <c:v>60</c:v>
                </c:pt>
                <c:pt idx="4">
                  <c:v>55</c:v>
                </c:pt>
                <c:pt idx="5">
                  <c:v>50</c:v>
                </c:pt>
                <c:pt idx="6">
                  <c:v>40</c:v>
                </c:pt>
                <c:pt idx="7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CPU cycle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squar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solidFill>
              <a:srgbClr val="000000"/>
            </a:solidFill>
            <a:ln w="12600">
              <a:solidFill>
                <a:srgbClr val="000000"/>
              </a:solidFill>
              <a:round/>
            </a:ln>
          </c:spPr>
          <c:marker>
            <c:symbol val="circle"/>
            <c:size val="8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1260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1675774"/>
        <c:axId val="84276716"/>
      </c:lineChart>
      <c:catAx>
        <c:axId val="1675774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Year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low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84276716"/>
        <c:crossesAt val="0"/>
        <c:auto val="1"/>
        <c:lblAlgn val="ctr"/>
        <c:lblOffset val="100"/>
        <c:noMultiLvlLbl val="0"/>
      </c:catAx>
      <c:valAx>
        <c:axId val="84276716"/>
        <c:scaling>
          <c:logBase val="10"/>
          <c:orientation val="minMax"/>
          <c:min val="0.01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title>
          <c:tx>
            <c:rich>
              <a:bodyPr rot="-540000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</a:rPr>
                  <a:t>Time (ns)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#,##0.0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</a:defRPr>
            </a:pPr>
          </a:p>
        </c:txPr>
        <c:crossAx val="1675774"/>
        <c:crosses val="autoZero"/>
        <c:crossBetween val="between"/>
        <c:minorUnit val="9"/>
      </c:valAx>
      <c:spPr>
        <a:noFill/>
        <a:ln w="0">
          <a:noFill/>
        </a:ln>
      </c:spPr>
    </c:plotArea>
    <c:plotVisOnly val="1"/>
    <c:dispBlanksAs val="gap"/>
  </c:chart>
  <c:spPr>
    <a:noFill/>
    <a:ln w="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edit the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63F5E776-8737-4240-A660-ECC754CA6776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z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if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'l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)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,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'l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j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1" name="PlaceHolder 3"/>
          <p:cNvSpPr>
            <a:spLocks noGrp="1"/>
          </p:cNvSpPr>
          <p:nvPr>
            <p:ph type="sldNum" idx="4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68FF210-F6C2-4ADA-A214-B27A8935510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1. 6 tag, 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index, 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offset</a:t>
            </a:r>
            <a:br>
              <a:rPr sz="2000"/>
            </a:b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 6 tag, 4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index, 2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offset</a:t>
            </a:r>
            <a:br>
              <a:rPr sz="2000"/>
            </a:b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 5 tag, 4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index, 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offset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4" name="PlaceHolder 3"/>
          <p:cNvSpPr>
            <a:spLocks noGrp="1"/>
          </p:cNvSpPr>
          <p:nvPr>
            <p:ph type="sldNum" idx="4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2ABCF5B-ED5F-4D67-8DFB-003909386EE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z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'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)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,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'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j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7" name="PlaceHolder 3"/>
          <p:cNvSpPr>
            <a:spLocks noGrp="1"/>
          </p:cNvSpPr>
          <p:nvPr>
            <p:ph type="sldNum" idx="44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FD608C6-D376-42C6-9F60-A1C50386ADD2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70" name="PlaceHolder 3"/>
          <p:cNvSpPr>
            <a:spLocks noGrp="1"/>
          </p:cNvSpPr>
          <p:nvPr>
            <p:ph type="sldNum" idx="45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A203012-D2AC-44DA-BA9A-106AD22650F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up,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ex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8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byt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dat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blo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cks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, 2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lin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73" name="PlaceHolder 3"/>
          <p:cNvSpPr>
            <a:spLocks noGrp="1"/>
          </p:cNvSpPr>
          <p:nvPr>
            <p:ph type="sldNum" idx="4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CDF1442-E219-40C4-A49B-B5ECF700639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4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two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num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bers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actu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al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cycl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time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(whi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squ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ares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)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effe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ctiv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cycl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time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(allo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para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lleliz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atio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n,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circl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3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58F345D-9BA0-4956-BA1C-2432EC89A49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4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cy: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tim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tak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40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to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ok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(15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*2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wal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kin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 +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10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ut)</a:t>
            </a:r>
            <a:br>
              <a:rPr sz="2000"/>
            </a:b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ou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put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 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in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2.5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urs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-&gt;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3/2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.5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=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1.2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ok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s/h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our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6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0B3EF14-59E1-48FD-8403-2DBBD0CF4B45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4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AM: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Fast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(onl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 10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so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time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slow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than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Exp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ensi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ve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(100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0x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relat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ive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to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AM)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9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B697A86-764B-4C1B-821E-D499A388705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5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s:/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/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u/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~r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cs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/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/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int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tiv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_l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y.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~.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2-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.4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(2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.6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z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=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&gt;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gi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er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~.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8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2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F59A5FD-D6B4-4F74-9726-440BE0258C1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5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5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13F00E8-86CF-4E7B-ABFB-EAA1DD3BB362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5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ave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rag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late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ncy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(45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+ 5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+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5)/3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=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18.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min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ute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thro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ugh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put: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rea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 3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boo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in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85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min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ute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 =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2.1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boo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ks/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8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1294646-C2FE-489D-BED0-E93BD0A9321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21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A5C5F6-D1B4-4006-9978-67A9AB36EDE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74C85F4-78F3-4582-A0F1-33E7C211E56E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C961C5B2-4DFE-4870-8255-504675670BF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6903C486-ED78-43A9-82B9-C33804930A8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E2CC08CC-FBAB-403E-8FE9-24A938B190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14C16D39-9C97-4A12-9FEC-F03960DAF8D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226C9A8-43DC-429A-93B6-F85DB5C480B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B693F7F-E870-4EE0-BD1F-C978B0E7E50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90796AE-BD6E-48F8-9468-363D9904523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6C74FC8-BE19-4C98-A124-37AD0735DD0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D0709C6-67BC-4504-A0E3-21A8014BA68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A0212EC-39D0-45C7-AE01-FEBC875B85E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63DA09E-58F4-426D-98A9-47A080843EB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FB742F09-299A-441B-A91B-1C7E5A9CA99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3CFB051-6B64-49F8-A896-00377EB1AA8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4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6EF7971-12E0-4AFD-9D39-36D93A59FE3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81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7DF47DB-1521-4A7A-987F-F765E078595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33B59E2-ADA9-4062-9288-3AC541758C5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9390423-10F1-4088-8CA9-F6242EFB9D7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2A0FD82-5185-4398-A79F-C1C12F4AD32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  <p:sldLayoutId id="2147483656" r:id="rId3"/>
    <p:sldLayoutId id="2147483657" r:id="rId4"/>
    <p:sldLayoutId id="2147483658" r:id="rId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0A77B50-62C7-48B5-90A4-67FE2AC52F4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8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0C88B53-6E58-431B-B147-BEAB5ABDD80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1F9283FE-4676-40BC-A040-11D37CE0943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9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10C4A34-A9A3-472B-9318-487563FEED2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7DCB5AE-18CB-4649-9148-DFB2B07C470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chart" Target="../charts/chart3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slideLayout" Target="../slideLayouts/slideLayout11.xml"/><Relationship Id="rId7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7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slideLayout" Target="../slideLayouts/slideLayout7.xml"/><Relationship Id="rId7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1.xml"/><Relationship Id="rId6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Spring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ure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10: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8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—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V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Size: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the total number of bytes that can be stored in the cache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3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Cache Hit: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desired value is in the cache and returned quickly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Cache Miss: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desired value is not in the cache and must be fetched from a more distant cache (or ultimately from main memory)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9" dur="indefinite" restart="never" nodeType="tmRoot">
          <p:childTnLst>
            <p:seq>
              <p:cTn id="170" dur="indefinite" nodeType="mainSeq">
                <p:childTnLst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ise 1: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Strate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gies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/>
          </p:nvPr>
        </p:nvSpPr>
        <p:spPr>
          <a:xfrm>
            <a:off x="457200" y="2133720"/>
            <a:ext cx="8229240" cy="434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should we decide which books to keep in the bookshelf?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83" name="Content Placeholder 4" descr=""/>
          <p:cNvPicPr/>
          <p:nvPr/>
        </p:nvPicPr>
        <p:blipFill>
          <a:blip r:embed="rId1"/>
          <a:stretch/>
        </p:blipFill>
        <p:spPr>
          <a:xfrm>
            <a:off x="3244680" y="3414600"/>
            <a:ext cx="2653920" cy="26031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5" name="Content Placeholder 2"/>
          <p:cNvSpPr/>
          <p:nvPr/>
        </p:nvSpPr>
        <p:spPr>
          <a:xfrm>
            <a:off x="396720" y="3250800"/>
            <a:ext cx="6308280" cy="345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Data references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Arial"/>
              <a:buChar char="•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Reference array elements in succession.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Arial"/>
              <a:buChar char="•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Reference variable </a:t>
            </a:r>
            <a:r>
              <a:rPr b="1" lang="en-US" sz="2300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sum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 each iteration.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Arial"/>
              <a:buChar char="•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Instruction references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Arial"/>
              <a:buChar char="•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Reference instructions in sequence.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Arial"/>
              <a:buChar char="•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Cycle through loop repeatedly. 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6" name="Rectangle 4"/>
          <p:cNvSpPr/>
          <p:nvPr/>
        </p:nvSpPr>
        <p:spPr>
          <a:xfrm>
            <a:off x="2248560" y="1523880"/>
            <a:ext cx="4646160" cy="16290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sum = 0;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 (int i = 0; i &lt; n; i++){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sum += a[i];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return sum;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Princi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ple of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Locali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8" name="Content Placeholder 2"/>
          <p:cNvSpPr/>
          <p:nvPr/>
        </p:nvSpPr>
        <p:spPr>
          <a:xfrm>
            <a:off x="457200" y="1447920"/>
            <a:ext cx="8229240" cy="49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GB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Programs tend to use data and instructions with addresses near or equal to those they have used recently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Wingdings 3" charset="2"/>
              <a:buChar char="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0" lang="en-GB" sz="26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Temporal locality:  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Recently referenced items are likely </a:t>
            </a:r>
            <a:br>
              <a:rPr sz="2300"/>
            </a:b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to be referenced again in the near future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Wingdings 3" charset="2"/>
              <a:buChar char="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0" lang="en-GB" sz="26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Spatial locality:  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4864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384120"/>
                <a:tab algn="l" pos="911160"/>
                <a:tab algn="l" pos="1825560"/>
                <a:tab algn="l" pos="2739960"/>
                <a:tab algn="l" pos="3654360"/>
                <a:tab algn="l" pos="4568760"/>
                <a:tab algn="l" pos="5483160"/>
                <a:tab algn="l" pos="6397560"/>
                <a:tab algn="l" pos="7311960"/>
                <a:tab algn="l" pos="8226360"/>
                <a:tab algn="l" pos="9140760"/>
                <a:tab algn="l" pos="10055160"/>
              </a:tabLst>
            </a:pP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Items with nearby addresses tend </a:t>
            </a:r>
            <a:br>
              <a:rPr sz="2300"/>
            </a:br>
            <a:r>
              <a:rPr b="0" lang="en-GB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to be referenced close together in time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Rectangle 4"/>
          <p:cNvSpPr/>
          <p:nvPr/>
        </p:nvSpPr>
        <p:spPr>
          <a:xfrm>
            <a:off x="6095880" y="3124080"/>
            <a:ext cx="19047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0" name="Rectangle 5"/>
          <p:cNvSpPr/>
          <p:nvPr/>
        </p:nvSpPr>
        <p:spPr>
          <a:xfrm>
            <a:off x="6489720" y="3124080"/>
            <a:ext cx="380520" cy="304560"/>
          </a:xfrm>
          <a:prstGeom prst="rect">
            <a:avLst/>
          </a:prstGeom>
          <a:solidFill>
            <a:srgbClr val="ff9999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1" name="Freeform 6"/>
          <p:cNvSpPr/>
          <p:nvPr/>
        </p:nvSpPr>
        <p:spPr>
          <a:xfrm>
            <a:off x="6319080" y="2614320"/>
            <a:ext cx="627480" cy="433080"/>
          </a:xfrm>
          <a:custGeom>
            <a:avLst/>
            <a:gdLst>
              <a:gd name="textAreaLeft" fmla="*/ 0 w 627480"/>
              <a:gd name="textAreaRight" fmla="*/ 627840 w 627480"/>
              <a:gd name="textAreaTop" fmla="*/ 0 h 433080"/>
              <a:gd name="textAreaBottom" fmla="*/ 433440 h 433080"/>
            </a:gdLst>
            <a:ahLst/>
            <a:rect l="textAreaLeft" t="textAreaTop" r="textAreaRight" b="textAreaBottom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7"/>
          <p:cNvSpPr/>
          <p:nvPr/>
        </p:nvSpPr>
        <p:spPr>
          <a:xfrm>
            <a:off x="6102360" y="4876920"/>
            <a:ext cx="19047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3" name="Rectangle 8"/>
          <p:cNvSpPr/>
          <p:nvPr/>
        </p:nvSpPr>
        <p:spPr>
          <a:xfrm>
            <a:off x="6495840" y="4876920"/>
            <a:ext cx="380520" cy="304560"/>
          </a:xfrm>
          <a:prstGeom prst="rect">
            <a:avLst/>
          </a:prstGeom>
          <a:solidFill>
            <a:srgbClr val="ff9999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4" name="Rectangle 9"/>
          <p:cNvSpPr/>
          <p:nvPr/>
        </p:nvSpPr>
        <p:spPr>
          <a:xfrm>
            <a:off x="6870600" y="4876920"/>
            <a:ext cx="380520" cy="304560"/>
          </a:xfrm>
          <a:prstGeom prst="rect">
            <a:avLst/>
          </a:prstGeom>
          <a:solidFill>
            <a:srgbClr val="ff9999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5" name="Freeform 10"/>
          <p:cNvSpPr/>
          <p:nvPr/>
        </p:nvSpPr>
        <p:spPr>
          <a:xfrm>
            <a:off x="6416640" y="4446360"/>
            <a:ext cx="840960" cy="359280"/>
          </a:xfrm>
          <a:custGeom>
            <a:avLst/>
            <a:gdLst>
              <a:gd name="textAreaLeft" fmla="*/ 0 w 840960"/>
              <a:gd name="textAreaRight" fmla="*/ 841320 w 840960"/>
              <a:gd name="textAreaTop" fmla="*/ 0 h 359280"/>
              <a:gd name="textAreaBottom" fmla="*/ 359640 h 359280"/>
            </a:gdLst>
            <a:ahLst/>
            <a:rect l="textAreaLeft" t="textAreaTop" r="textAreaRight" b="textAreaBottom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iz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/>
          </p:nvPr>
        </p:nvSpPr>
        <p:spPr>
          <a:xfrm>
            <a:off x="457200" y="3429000"/>
            <a:ext cx="8534160" cy="3047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data block: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cached data (i.e., copy of bytes from memory)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tag: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uniquely identifies which data is stored in the cache line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valid bit: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indicates whether or not the line contains meaningful information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0" name="Rectangle 5"/>
          <p:cNvSpPr/>
          <p:nvPr/>
        </p:nvSpPr>
        <p:spPr>
          <a:xfrm>
            <a:off x="1523880" y="24382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rm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01" name="Rectangle 6"/>
          <p:cNvSpPr/>
          <p:nvPr/>
        </p:nvSpPr>
        <p:spPr>
          <a:xfrm>
            <a:off x="3022200" y="2552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Rectangle 7"/>
          <p:cNvSpPr/>
          <p:nvPr/>
        </p:nvSpPr>
        <p:spPr>
          <a:xfrm>
            <a:off x="3294720" y="2552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3" name="Rectangle 8"/>
          <p:cNvSpPr/>
          <p:nvPr/>
        </p:nvSpPr>
        <p:spPr>
          <a:xfrm>
            <a:off x="3555720" y="2552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4" name="Rectangle 9"/>
          <p:cNvSpPr/>
          <p:nvPr/>
        </p:nvSpPr>
        <p:spPr>
          <a:xfrm>
            <a:off x="4977720" y="2552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5" name="Rectangle 10"/>
          <p:cNvSpPr/>
          <p:nvPr/>
        </p:nvSpPr>
        <p:spPr>
          <a:xfrm>
            <a:off x="2119680" y="25527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6" name="Rectangle 11"/>
          <p:cNvSpPr/>
          <p:nvPr/>
        </p:nvSpPr>
        <p:spPr>
          <a:xfrm>
            <a:off x="1650600" y="2552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7" name="Rectangle 12"/>
          <p:cNvSpPr/>
          <p:nvPr/>
        </p:nvSpPr>
        <p:spPr>
          <a:xfrm>
            <a:off x="3828960" y="2552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8" name="Rectangle 13"/>
          <p:cNvSpPr/>
          <p:nvPr/>
        </p:nvSpPr>
        <p:spPr>
          <a:xfrm>
            <a:off x="4686480" y="2552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9" name="Rectangle 14"/>
          <p:cNvSpPr/>
          <p:nvPr/>
        </p:nvSpPr>
        <p:spPr>
          <a:xfrm>
            <a:off x="4394520" y="2552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Rectangle 15"/>
          <p:cNvSpPr/>
          <p:nvPr/>
        </p:nvSpPr>
        <p:spPr>
          <a:xfrm>
            <a:off x="4102560" y="2552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11" name="Group 29"/>
          <p:cNvGrpSpPr/>
          <p:nvPr/>
        </p:nvGrpSpPr>
        <p:grpSpPr>
          <a:xfrm>
            <a:off x="781920" y="1701360"/>
            <a:ext cx="1004760" cy="851400"/>
            <a:chOff x="781920" y="1701360"/>
            <a:chExt cx="1004760" cy="851400"/>
          </a:xfrm>
        </p:grpSpPr>
        <p:sp>
          <p:nvSpPr>
            <p:cNvPr id="312" name="TextBox 17"/>
            <p:cNvSpPr/>
            <p:nvPr/>
          </p:nvSpPr>
          <p:spPr>
            <a:xfrm>
              <a:off x="781920" y="1701360"/>
              <a:ext cx="955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valid bit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13" name="Straight Arrow Connector 19"/>
            <p:cNvCxnSpPr>
              <a:stCxn id="312" idx="2"/>
              <a:endCxn id="306" idx="0"/>
            </p:cNvCxnSpPr>
            <p:nvPr/>
          </p:nvCxnSpPr>
          <p:spPr>
            <a:xfrm>
              <a:off x="1259640" y="2071080"/>
              <a:ext cx="527400" cy="48204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14" name="Group 30"/>
          <p:cNvGrpSpPr/>
          <p:nvPr/>
        </p:nvGrpSpPr>
        <p:grpSpPr>
          <a:xfrm>
            <a:off x="2273400" y="1701360"/>
            <a:ext cx="966600" cy="864360"/>
            <a:chOff x="2273400" y="1701360"/>
            <a:chExt cx="966600" cy="864360"/>
          </a:xfrm>
        </p:grpSpPr>
        <p:sp>
          <p:nvSpPr>
            <p:cNvPr id="315" name="TextBox 20"/>
            <p:cNvSpPr/>
            <p:nvPr/>
          </p:nvSpPr>
          <p:spPr>
            <a:xfrm>
              <a:off x="2273400" y="1701360"/>
              <a:ext cx="9666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tag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16" name="Straight Arrow Connector 21"/>
            <p:cNvCxnSpPr/>
            <p:nvPr/>
          </p:nvCxnSpPr>
          <p:spPr>
            <a:xfrm>
              <a:off x="2503080" y="2070360"/>
              <a:ext cx="360" cy="4957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17" name="Group 31"/>
          <p:cNvGrpSpPr/>
          <p:nvPr/>
        </p:nvGrpSpPr>
        <p:grpSpPr>
          <a:xfrm>
            <a:off x="3146040" y="1701360"/>
            <a:ext cx="1959480" cy="850680"/>
            <a:chOff x="3146040" y="1701360"/>
            <a:chExt cx="1959480" cy="850680"/>
          </a:xfrm>
        </p:grpSpPr>
        <p:sp>
          <p:nvSpPr>
            <p:cNvPr id="318" name="TextBox 25"/>
            <p:cNvSpPr/>
            <p:nvPr/>
          </p:nvSpPr>
          <p:spPr>
            <a:xfrm>
              <a:off x="3507480" y="1701360"/>
              <a:ext cx="12229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 block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9" name="Left Brace 27"/>
            <p:cNvSpPr/>
            <p:nvPr/>
          </p:nvSpPr>
          <p:spPr>
            <a:xfrm rot="5400000">
              <a:off x="3884040" y="1330560"/>
              <a:ext cx="483120" cy="195948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7" dur="indefinite" restart="never" nodeType="tmRoot">
          <p:childTnLst>
            <p:seq>
              <p:cTn id="178" dur="indefinite" nodeType="mainSeq">
                <p:childTnLst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Direct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mapp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321" name="Straight Connector 3"/>
          <p:cNvCxnSpPr/>
          <p:nvPr/>
        </p:nvCxnSpPr>
        <p:spPr>
          <a:xfrm>
            <a:off x="1371600" y="5097240"/>
            <a:ext cx="3124440" cy="8280"/>
          </a:xfrm>
          <a:prstGeom prst="straightConnector1">
            <a:avLst/>
          </a:prstGeom>
          <a:ln cap="rnd" w="76200">
            <a:solidFill>
              <a:srgbClr val="000000"/>
            </a:solidFill>
            <a:prstDash val="sysDot"/>
            <a:round/>
          </a:ln>
        </p:spPr>
      </p:cxnSp>
      <p:sp>
        <p:nvSpPr>
          <p:cNvPr id="322" name="Rectangle 8"/>
          <p:cNvSpPr/>
          <p:nvPr/>
        </p:nvSpPr>
        <p:spPr>
          <a:xfrm>
            <a:off x="990720" y="42670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23" name="Rectangle 9"/>
          <p:cNvSpPr/>
          <p:nvPr/>
        </p:nvSpPr>
        <p:spPr>
          <a:xfrm>
            <a:off x="24886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4" name="Rectangle 10"/>
          <p:cNvSpPr/>
          <p:nvPr/>
        </p:nvSpPr>
        <p:spPr>
          <a:xfrm>
            <a:off x="276156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5" name="Rectangle 11"/>
          <p:cNvSpPr/>
          <p:nvPr/>
        </p:nvSpPr>
        <p:spPr>
          <a:xfrm>
            <a:off x="302220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6" name="Rectangle 12"/>
          <p:cNvSpPr/>
          <p:nvPr/>
        </p:nvSpPr>
        <p:spPr>
          <a:xfrm>
            <a:off x="44442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7" name="Rectangle 13"/>
          <p:cNvSpPr/>
          <p:nvPr/>
        </p:nvSpPr>
        <p:spPr>
          <a:xfrm>
            <a:off x="1586160" y="43815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8" name="Rectangle 14"/>
          <p:cNvSpPr/>
          <p:nvPr/>
        </p:nvSpPr>
        <p:spPr>
          <a:xfrm>
            <a:off x="11170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9" name="Rectangle 15"/>
          <p:cNvSpPr/>
          <p:nvPr/>
        </p:nvSpPr>
        <p:spPr>
          <a:xfrm>
            <a:off x="329544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Rectangle 16"/>
          <p:cNvSpPr/>
          <p:nvPr/>
        </p:nvSpPr>
        <p:spPr>
          <a:xfrm>
            <a:off x="415296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1" name="Rectangle 17"/>
          <p:cNvSpPr/>
          <p:nvPr/>
        </p:nvSpPr>
        <p:spPr>
          <a:xfrm>
            <a:off x="38610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2" name="Rectangle 18"/>
          <p:cNvSpPr/>
          <p:nvPr/>
        </p:nvSpPr>
        <p:spPr>
          <a:xfrm>
            <a:off x="35694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3" name="Rectangle 19"/>
          <p:cNvSpPr/>
          <p:nvPr/>
        </p:nvSpPr>
        <p:spPr>
          <a:xfrm>
            <a:off x="990720" y="35812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34" name="Rectangle 20"/>
          <p:cNvSpPr/>
          <p:nvPr/>
        </p:nvSpPr>
        <p:spPr>
          <a:xfrm>
            <a:off x="24886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5" name="Rectangle 21"/>
          <p:cNvSpPr/>
          <p:nvPr/>
        </p:nvSpPr>
        <p:spPr>
          <a:xfrm>
            <a:off x="276156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6" name="Rectangle 22"/>
          <p:cNvSpPr/>
          <p:nvPr/>
        </p:nvSpPr>
        <p:spPr>
          <a:xfrm>
            <a:off x="302220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7" name="Rectangle 23"/>
          <p:cNvSpPr/>
          <p:nvPr/>
        </p:nvSpPr>
        <p:spPr>
          <a:xfrm>
            <a:off x="44442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8" name="Rectangle 24"/>
          <p:cNvSpPr/>
          <p:nvPr/>
        </p:nvSpPr>
        <p:spPr>
          <a:xfrm>
            <a:off x="1586160" y="36957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9" name="Rectangle 25"/>
          <p:cNvSpPr/>
          <p:nvPr/>
        </p:nvSpPr>
        <p:spPr>
          <a:xfrm>
            <a:off x="11170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0" name="Rectangle 26"/>
          <p:cNvSpPr/>
          <p:nvPr/>
        </p:nvSpPr>
        <p:spPr>
          <a:xfrm>
            <a:off x="329544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1" name="Rectangle 27"/>
          <p:cNvSpPr/>
          <p:nvPr/>
        </p:nvSpPr>
        <p:spPr>
          <a:xfrm>
            <a:off x="415296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2" name="Rectangle 28"/>
          <p:cNvSpPr/>
          <p:nvPr/>
        </p:nvSpPr>
        <p:spPr>
          <a:xfrm>
            <a:off x="38610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29"/>
          <p:cNvSpPr/>
          <p:nvPr/>
        </p:nvSpPr>
        <p:spPr>
          <a:xfrm>
            <a:off x="35694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4" name="Rectangle 30"/>
          <p:cNvSpPr/>
          <p:nvPr/>
        </p:nvSpPr>
        <p:spPr>
          <a:xfrm>
            <a:off x="990720" y="28954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rm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45" name="Rectangle 31"/>
          <p:cNvSpPr/>
          <p:nvPr/>
        </p:nvSpPr>
        <p:spPr>
          <a:xfrm>
            <a:off x="24886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6" name="Rectangle 32"/>
          <p:cNvSpPr/>
          <p:nvPr/>
        </p:nvSpPr>
        <p:spPr>
          <a:xfrm>
            <a:off x="276156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7" name="Rectangle 33"/>
          <p:cNvSpPr/>
          <p:nvPr/>
        </p:nvSpPr>
        <p:spPr>
          <a:xfrm>
            <a:off x="302220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8" name="Rectangle 34"/>
          <p:cNvSpPr/>
          <p:nvPr/>
        </p:nvSpPr>
        <p:spPr>
          <a:xfrm>
            <a:off x="44442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35"/>
          <p:cNvSpPr/>
          <p:nvPr/>
        </p:nvSpPr>
        <p:spPr>
          <a:xfrm>
            <a:off x="1586160" y="30099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0" name="Rectangle 36"/>
          <p:cNvSpPr/>
          <p:nvPr/>
        </p:nvSpPr>
        <p:spPr>
          <a:xfrm>
            <a:off x="11170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1" name="Rectangle 37"/>
          <p:cNvSpPr/>
          <p:nvPr/>
        </p:nvSpPr>
        <p:spPr>
          <a:xfrm>
            <a:off x="329544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2" name="Rectangle 38"/>
          <p:cNvSpPr/>
          <p:nvPr/>
        </p:nvSpPr>
        <p:spPr>
          <a:xfrm>
            <a:off x="415296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3" name="Rectangle 39"/>
          <p:cNvSpPr/>
          <p:nvPr/>
        </p:nvSpPr>
        <p:spPr>
          <a:xfrm>
            <a:off x="38610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4" name="Rectangle 40"/>
          <p:cNvSpPr/>
          <p:nvPr/>
        </p:nvSpPr>
        <p:spPr>
          <a:xfrm>
            <a:off x="35694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5" name="Rectangle 41"/>
          <p:cNvSpPr/>
          <p:nvPr/>
        </p:nvSpPr>
        <p:spPr>
          <a:xfrm>
            <a:off x="990720" y="533412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56" name="Rectangle 42"/>
          <p:cNvSpPr/>
          <p:nvPr/>
        </p:nvSpPr>
        <p:spPr>
          <a:xfrm>
            <a:off x="248868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7" name="Rectangle 43"/>
          <p:cNvSpPr/>
          <p:nvPr/>
        </p:nvSpPr>
        <p:spPr>
          <a:xfrm>
            <a:off x="276156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8" name="Rectangle 44"/>
          <p:cNvSpPr/>
          <p:nvPr/>
        </p:nvSpPr>
        <p:spPr>
          <a:xfrm>
            <a:off x="302220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9" name="Rectangle 45"/>
          <p:cNvSpPr/>
          <p:nvPr/>
        </p:nvSpPr>
        <p:spPr>
          <a:xfrm>
            <a:off x="444420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0" name="Rectangle 46"/>
          <p:cNvSpPr/>
          <p:nvPr/>
        </p:nvSpPr>
        <p:spPr>
          <a:xfrm>
            <a:off x="1586160" y="544824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rmAutofit fontScale="92500" lnSpcReduction="9999"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1" name="Rectangle 47"/>
          <p:cNvSpPr/>
          <p:nvPr/>
        </p:nvSpPr>
        <p:spPr>
          <a:xfrm>
            <a:off x="111708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2" name="Rectangle 48"/>
          <p:cNvSpPr/>
          <p:nvPr/>
        </p:nvSpPr>
        <p:spPr>
          <a:xfrm>
            <a:off x="329544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3" name="Rectangle 49"/>
          <p:cNvSpPr/>
          <p:nvPr/>
        </p:nvSpPr>
        <p:spPr>
          <a:xfrm>
            <a:off x="415296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4" name="Rectangle 50"/>
          <p:cNvSpPr/>
          <p:nvPr/>
        </p:nvSpPr>
        <p:spPr>
          <a:xfrm>
            <a:off x="386100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5" name="Rectangle 51"/>
          <p:cNvSpPr/>
          <p:nvPr/>
        </p:nvSpPr>
        <p:spPr>
          <a:xfrm>
            <a:off x="356940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6" name="TextBox 60"/>
          <p:cNvSpPr/>
          <p:nvPr/>
        </p:nvSpPr>
        <p:spPr>
          <a:xfrm>
            <a:off x="4191120" y="2282400"/>
            <a:ext cx="1688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67" name="Group 77"/>
          <p:cNvGrpSpPr/>
          <p:nvPr/>
        </p:nvGrpSpPr>
        <p:grpSpPr>
          <a:xfrm>
            <a:off x="5943240" y="2320560"/>
            <a:ext cx="1922760" cy="285840"/>
            <a:chOff x="5943240" y="2320560"/>
            <a:chExt cx="1922760" cy="285840"/>
          </a:xfrm>
        </p:grpSpPr>
        <p:sp>
          <p:nvSpPr>
            <p:cNvPr id="368" name="Rectangle 57"/>
            <p:cNvSpPr/>
            <p:nvPr/>
          </p:nvSpPr>
          <p:spPr>
            <a:xfrm>
              <a:off x="5943240" y="2320560"/>
              <a:ext cx="459720" cy="285480"/>
            </a:xfrm>
            <a:prstGeom prst="rect">
              <a:avLst/>
            </a:prstGeom>
            <a:solidFill>
              <a:srgbClr val="8b58d2"/>
            </a:solidFill>
            <a:ln>
              <a:solidFill>
                <a:srgbClr val="66419b"/>
              </a:solidFill>
              <a:round/>
              <a:tailEnd len="med" type="triangle" w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rgbClr val="000000"/>
                  </a:solidFill>
                  <a:effectLst/>
                  <a:uFillTx/>
                  <a:latin typeface="Calibri"/>
                </a:rPr>
                <a:t>tag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9" name="Rectangle 58"/>
            <p:cNvSpPr/>
            <p:nvPr/>
          </p:nvSpPr>
          <p:spPr>
            <a:xfrm>
              <a:off x="7119720" y="2321640"/>
              <a:ext cx="746280" cy="284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offset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0" name="Rectangle 61"/>
            <p:cNvSpPr/>
            <p:nvPr/>
          </p:nvSpPr>
          <p:spPr>
            <a:xfrm>
              <a:off x="6380640" y="2320560"/>
              <a:ext cx="746280" cy="285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index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71" name="Rectangle 6"/>
          <p:cNvSpPr/>
          <p:nvPr/>
        </p:nvSpPr>
        <p:spPr>
          <a:xfrm>
            <a:off x="5943240" y="2319120"/>
            <a:ext cx="1923120" cy="28548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72" name="Group 82"/>
          <p:cNvGrpSpPr/>
          <p:nvPr/>
        </p:nvGrpSpPr>
        <p:grpSpPr>
          <a:xfrm>
            <a:off x="5939280" y="541080"/>
            <a:ext cx="1644480" cy="1778040"/>
            <a:chOff x="5939280" y="541080"/>
            <a:chExt cx="1644480" cy="1778040"/>
          </a:xfrm>
        </p:grpSpPr>
        <p:sp>
          <p:nvSpPr>
            <p:cNvPr id="373" name="TextBox 63"/>
            <p:cNvSpPr/>
            <p:nvPr/>
          </p:nvSpPr>
          <p:spPr>
            <a:xfrm rot="18812400">
              <a:off x="5762160" y="1207440"/>
              <a:ext cx="19980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the rest of the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74" name="Straight Arrow Connector 65"/>
            <p:cNvCxnSpPr/>
            <p:nvPr/>
          </p:nvCxnSpPr>
          <p:spPr>
            <a:xfrm>
              <a:off x="6173280" y="2153160"/>
              <a:ext cx="360" cy="1663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75" name="Group 81"/>
          <p:cNvGrpSpPr/>
          <p:nvPr/>
        </p:nvGrpSpPr>
        <p:grpSpPr>
          <a:xfrm>
            <a:off x="6608880" y="495360"/>
            <a:ext cx="1689840" cy="1825200"/>
            <a:chOff x="6608880" y="495360"/>
            <a:chExt cx="1689840" cy="1825200"/>
          </a:xfrm>
        </p:grpSpPr>
        <p:sp>
          <p:nvSpPr>
            <p:cNvPr id="376" name="TextBox 7"/>
            <p:cNvSpPr/>
            <p:nvPr/>
          </p:nvSpPr>
          <p:spPr>
            <a:xfrm rot="18812400">
              <a:off x="6421680" y="1185840"/>
              <a:ext cx="2064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log(# lines)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77" name="Straight Arrow Connector 67"/>
            <p:cNvCxnSpPr>
              <a:endCxn id="370" idx="0"/>
            </p:cNvCxnSpPr>
            <p:nvPr/>
          </p:nvCxnSpPr>
          <p:spPr>
            <a:xfrm flipH="1">
              <a:off x="6753600" y="2154240"/>
              <a:ext cx="720" cy="1666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78" name="Group 80"/>
          <p:cNvGrpSpPr/>
          <p:nvPr/>
        </p:nvGrpSpPr>
        <p:grpSpPr>
          <a:xfrm>
            <a:off x="7372440" y="464760"/>
            <a:ext cx="1688040" cy="1856880"/>
            <a:chOff x="7372440" y="464760"/>
            <a:chExt cx="1688040" cy="1856880"/>
          </a:xfrm>
        </p:grpSpPr>
        <p:sp>
          <p:nvSpPr>
            <p:cNvPr id="379" name="TextBox 62"/>
            <p:cNvSpPr/>
            <p:nvPr/>
          </p:nvSpPr>
          <p:spPr>
            <a:xfrm rot="18812400">
              <a:off x="7185600" y="1154160"/>
              <a:ext cx="20613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log(block size)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80" name="Straight Arrow Connector 68"/>
            <p:cNvCxnSpPr>
              <a:endCxn id="369" idx="0"/>
            </p:cNvCxnSpPr>
            <p:nvPr/>
          </p:nvCxnSpPr>
          <p:spPr>
            <a:xfrm flipH="1">
              <a:off x="7492680" y="2141280"/>
              <a:ext cx="720" cy="1807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381" name="Group 64"/>
          <p:cNvGrpSpPr/>
          <p:nvPr/>
        </p:nvGrpSpPr>
        <p:grpSpPr>
          <a:xfrm>
            <a:off x="381960" y="2998800"/>
            <a:ext cx="486720" cy="2787120"/>
            <a:chOff x="381960" y="2998800"/>
            <a:chExt cx="486720" cy="2787120"/>
          </a:xfrm>
        </p:grpSpPr>
        <p:sp>
          <p:nvSpPr>
            <p:cNvPr id="382" name="TextBox 4"/>
            <p:cNvSpPr/>
            <p:nvPr/>
          </p:nvSpPr>
          <p:spPr>
            <a:xfrm>
              <a:off x="492480" y="2998800"/>
              <a:ext cx="296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3" name="TextBox 5"/>
            <p:cNvSpPr/>
            <p:nvPr/>
          </p:nvSpPr>
          <p:spPr>
            <a:xfrm>
              <a:off x="478080" y="3658320"/>
              <a:ext cx="296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4" name="TextBox 54"/>
            <p:cNvSpPr/>
            <p:nvPr/>
          </p:nvSpPr>
          <p:spPr>
            <a:xfrm>
              <a:off x="490680" y="4349160"/>
              <a:ext cx="296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5" name="TextBox 59"/>
            <p:cNvSpPr/>
            <p:nvPr/>
          </p:nvSpPr>
          <p:spPr>
            <a:xfrm>
              <a:off x="381960" y="5416200"/>
              <a:ext cx="4867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n-1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86" name="Group 2"/>
          <p:cNvGrpSpPr/>
          <p:nvPr/>
        </p:nvGrpSpPr>
        <p:grpSpPr>
          <a:xfrm>
            <a:off x="4866840" y="2604960"/>
            <a:ext cx="1887120" cy="655920"/>
            <a:chOff x="4866840" y="2604960"/>
            <a:chExt cx="1887120" cy="655920"/>
          </a:xfrm>
        </p:grpSpPr>
        <p:cxnSp>
          <p:nvCxnSpPr>
            <p:cNvPr id="387" name="Shape 182"/>
            <p:cNvCxnSpPr/>
            <p:nvPr/>
          </p:nvCxnSpPr>
          <p:spPr>
            <a:xfrm rot="5400000">
              <a:off x="5520960" y="1950480"/>
              <a:ext cx="578880" cy="1887480"/>
            </a:xfrm>
            <a:prstGeom prst="bentConnector3">
              <a:avLst>
                <a:gd name="adj1" fmla="val 0"/>
              </a:avLst>
            </a:prstGeom>
            <a:ln w="25400">
              <a:solidFill>
                <a:srgbClr val="000000"/>
              </a:solidFill>
              <a:round/>
            </a:ln>
          </p:spPr>
        </p:cxnSp>
        <p:sp>
          <p:nvSpPr>
            <p:cNvPr id="388" name="TextBox 53"/>
            <p:cNvSpPr/>
            <p:nvPr/>
          </p:nvSpPr>
          <p:spPr>
            <a:xfrm>
              <a:off x="5274720" y="2860560"/>
              <a:ext cx="1088280" cy="400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find line 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89" name="Group 55"/>
          <p:cNvGrpSpPr/>
          <p:nvPr/>
        </p:nvGrpSpPr>
        <p:grpSpPr>
          <a:xfrm>
            <a:off x="4716000" y="2598120"/>
            <a:ext cx="4150800" cy="1288080"/>
            <a:chOff x="4716000" y="2598120"/>
            <a:chExt cx="4150800" cy="1288080"/>
          </a:xfrm>
        </p:grpSpPr>
        <p:sp>
          <p:nvSpPr>
            <p:cNvPr id="390" name="TextBox 56"/>
            <p:cNvSpPr/>
            <p:nvPr/>
          </p:nvSpPr>
          <p:spPr>
            <a:xfrm>
              <a:off x="6279480" y="3485880"/>
              <a:ext cx="2587320" cy="400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identifies byte in line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91" name="Shape 182"/>
            <p:cNvCxnSpPr/>
            <p:nvPr/>
          </p:nvCxnSpPr>
          <p:spPr>
            <a:xfrm flipV="1" rot="10800000">
              <a:off x="4715640" y="2597760"/>
              <a:ext cx="3777840" cy="709920"/>
            </a:xfrm>
            <a:prstGeom prst="bentConnector3">
              <a:avLst>
                <a:gd name="adj1" fmla="val 34546"/>
              </a:avLst>
            </a:prstGeom>
            <a:ln w="25400">
              <a:solidFill>
                <a:srgbClr val="000000"/>
              </a:solidFill>
              <a:round/>
            </a:ln>
          </p:spPr>
        </p:cxn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7" dur="indefinite" restart="never" nodeType="tmRoot">
          <p:childTnLst>
            <p:seq>
              <p:cTn id="198" dur="indefinite" nodeType="mainSeq">
                <p:childTnLst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ct-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3" name="Rectangle 3"/>
          <p:cNvSpPr/>
          <p:nvPr/>
        </p:nvSpPr>
        <p:spPr>
          <a:xfrm>
            <a:off x="990720" y="42670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4" name="Rectangle 4"/>
          <p:cNvSpPr/>
          <p:nvPr/>
        </p:nvSpPr>
        <p:spPr>
          <a:xfrm>
            <a:off x="24886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5" name="Rectangle 5"/>
          <p:cNvSpPr/>
          <p:nvPr/>
        </p:nvSpPr>
        <p:spPr>
          <a:xfrm>
            <a:off x="276156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6" name="Rectangle 6"/>
          <p:cNvSpPr/>
          <p:nvPr/>
        </p:nvSpPr>
        <p:spPr>
          <a:xfrm>
            <a:off x="302220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7" name="Rectangle 7"/>
          <p:cNvSpPr/>
          <p:nvPr/>
        </p:nvSpPr>
        <p:spPr>
          <a:xfrm>
            <a:off x="44442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8" name="Rectangle 8"/>
          <p:cNvSpPr/>
          <p:nvPr/>
        </p:nvSpPr>
        <p:spPr>
          <a:xfrm>
            <a:off x="1586160" y="43815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101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9" name="Rectangle 9"/>
          <p:cNvSpPr/>
          <p:nvPr/>
        </p:nvSpPr>
        <p:spPr>
          <a:xfrm>
            <a:off x="11170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0" name="Rectangle 10"/>
          <p:cNvSpPr/>
          <p:nvPr/>
        </p:nvSpPr>
        <p:spPr>
          <a:xfrm>
            <a:off x="329544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1" name="Rectangle 11"/>
          <p:cNvSpPr/>
          <p:nvPr/>
        </p:nvSpPr>
        <p:spPr>
          <a:xfrm>
            <a:off x="415296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2" name="Rectangle 12"/>
          <p:cNvSpPr/>
          <p:nvPr/>
        </p:nvSpPr>
        <p:spPr>
          <a:xfrm>
            <a:off x="38610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3" name="Rectangle 13"/>
          <p:cNvSpPr/>
          <p:nvPr/>
        </p:nvSpPr>
        <p:spPr>
          <a:xfrm>
            <a:off x="35694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4" name="Rectangle 14"/>
          <p:cNvSpPr/>
          <p:nvPr/>
        </p:nvSpPr>
        <p:spPr>
          <a:xfrm>
            <a:off x="990720" y="35812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05" name="Rectangle 15"/>
          <p:cNvSpPr/>
          <p:nvPr/>
        </p:nvSpPr>
        <p:spPr>
          <a:xfrm>
            <a:off x="24886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6" name="Rectangle 16"/>
          <p:cNvSpPr/>
          <p:nvPr/>
        </p:nvSpPr>
        <p:spPr>
          <a:xfrm>
            <a:off x="276156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7" name="Rectangle 17"/>
          <p:cNvSpPr/>
          <p:nvPr/>
        </p:nvSpPr>
        <p:spPr>
          <a:xfrm>
            <a:off x="302220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8" name="Rectangle 18"/>
          <p:cNvSpPr/>
          <p:nvPr/>
        </p:nvSpPr>
        <p:spPr>
          <a:xfrm>
            <a:off x="44442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9" name="Rectangle 19"/>
          <p:cNvSpPr/>
          <p:nvPr/>
        </p:nvSpPr>
        <p:spPr>
          <a:xfrm>
            <a:off x="1586160" y="36957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0" name="Rectangle 20"/>
          <p:cNvSpPr/>
          <p:nvPr/>
        </p:nvSpPr>
        <p:spPr>
          <a:xfrm>
            <a:off x="11170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1" name="Rectangle 21"/>
          <p:cNvSpPr/>
          <p:nvPr/>
        </p:nvSpPr>
        <p:spPr>
          <a:xfrm>
            <a:off x="329544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2" name="Rectangle 22"/>
          <p:cNvSpPr/>
          <p:nvPr/>
        </p:nvSpPr>
        <p:spPr>
          <a:xfrm>
            <a:off x="415296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3" name="Rectangle 23"/>
          <p:cNvSpPr/>
          <p:nvPr/>
        </p:nvSpPr>
        <p:spPr>
          <a:xfrm>
            <a:off x="38610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4" name="Rectangle 24"/>
          <p:cNvSpPr/>
          <p:nvPr/>
        </p:nvSpPr>
        <p:spPr>
          <a:xfrm>
            <a:off x="35694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5" name="Rectangle 25"/>
          <p:cNvSpPr/>
          <p:nvPr/>
        </p:nvSpPr>
        <p:spPr>
          <a:xfrm>
            <a:off x="990720" y="28954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rm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16" name="Rectangle 26"/>
          <p:cNvSpPr/>
          <p:nvPr/>
        </p:nvSpPr>
        <p:spPr>
          <a:xfrm>
            <a:off x="24886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7" name="Rectangle 27"/>
          <p:cNvSpPr/>
          <p:nvPr/>
        </p:nvSpPr>
        <p:spPr>
          <a:xfrm>
            <a:off x="276156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8" name="Rectangle 28"/>
          <p:cNvSpPr/>
          <p:nvPr/>
        </p:nvSpPr>
        <p:spPr>
          <a:xfrm>
            <a:off x="302220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AB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9" name="Rectangle 29"/>
          <p:cNvSpPr/>
          <p:nvPr/>
        </p:nvSpPr>
        <p:spPr>
          <a:xfrm>
            <a:off x="44442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0" name="Rectangle 30"/>
          <p:cNvSpPr/>
          <p:nvPr/>
        </p:nvSpPr>
        <p:spPr>
          <a:xfrm>
            <a:off x="1586160" y="30099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110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1" name="Rectangle 31"/>
          <p:cNvSpPr/>
          <p:nvPr/>
        </p:nvSpPr>
        <p:spPr>
          <a:xfrm>
            <a:off x="11170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2" name="Rectangle 32"/>
          <p:cNvSpPr/>
          <p:nvPr/>
        </p:nvSpPr>
        <p:spPr>
          <a:xfrm>
            <a:off x="329544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3" name="Rectangle 33"/>
          <p:cNvSpPr/>
          <p:nvPr/>
        </p:nvSpPr>
        <p:spPr>
          <a:xfrm>
            <a:off x="415296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EA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4" name="Rectangle 34"/>
          <p:cNvSpPr/>
          <p:nvPr/>
        </p:nvSpPr>
        <p:spPr>
          <a:xfrm>
            <a:off x="38610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5" name="Rectangle 35"/>
          <p:cNvSpPr/>
          <p:nvPr/>
        </p:nvSpPr>
        <p:spPr>
          <a:xfrm>
            <a:off x="35694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6" name="Rectangle 36"/>
          <p:cNvSpPr/>
          <p:nvPr/>
        </p:nvSpPr>
        <p:spPr>
          <a:xfrm>
            <a:off x="990720" y="49528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7" name="Rectangle 37"/>
          <p:cNvSpPr/>
          <p:nvPr/>
        </p:nvSpPr>
        <p:spPr>
          <a:xfrm>
            <a:off x="248868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8" name="Rectangle 38"/>
          <p:cNvSpPr/>
          <p:nvPr/>
        </p:nvSpPr>
        <p:spPr>
          <a:xfrm>
            <a:off x="276156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9" name="Rectangle 39"/>
          <p:cNvSpPr/>
          <p:nvPr/>
        </p:nvSpPr>
        <p:spPr>
          <a:xfrm>
            <a:off x="302220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0" name="Rectangle 40"/>
          <p:cNvSpPr/>
          <p:nvPr/>
        </p:nvSpPr>
        <p:spPr>
          <a:xfrm>
            <a:off x="444420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1" name="Rectangle 41"/>
          <p:cNvSpPr/>
          <p:nvPr/>
        </p:nvSpPr>
        <p:spPr>
          <a:xfrm>
            <a:off x="1586160" y="50673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rmAutofit fontScale="92500" lnSpcReduction="9999"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2" name="Rectangle 42"/>
          <p:cNvSpPr/>
          <p:nvPr/>
        </p:nvSpPr>
        <p:spPr>
          <a:xfrm>
            <a:off x="111708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3" name="Rectangle 43"/>
          <p:cNvSpPr/>
          <p:nvPr/>
        </p:nvSpPr>
        <p:spPr>
          <a:xfrm>
            <a:off x="329544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4" name="Rectangle 44"/>
          <p:cNvSpPr/>
          <p:nvPr/>
        </p:nvSpPr>
        <p:spPr>
          <a:xfrm>
            <a:off x="415296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5" name="Rectangle 45"/>
          <p:cNvSpPr/>
          <p:nvPr/>
        </p:nvSpPr>
        <p:spPr>
          <a:xfrm>
            <a:off x="386100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6" name="Rectangle 46"/>
          <p:cNvSpPr/>
          <p:nvPr/>
        </p:nvSpPr>
        <p:spPr>
          <a:xfrm>
            <a:off x="356940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7" name="TextBox 50"/>
          <p:cNvSpPr/>
          <p:nvPr/>
        </p:nvSpPr>
        <p:spPr>
          <a:xfrm>
            <a:off x="380880" y="1443240"/>
            <a:ext cx="736380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Assume: cache block size 8 bytes, total cache size 32 bytes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8" name="TextBox 54"/>
          <p:cNvSpPr/>
          <p:nvPr/>
        </p:nvSpPr>
        <p:spPr>
          <a:xfrm>
            <a:off x="4191120" y="2282400"/>
            <a:ext cx="1688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9" name="Rectangle 59"/>
          <p:cNvSpPr/>
          <p:nvPr/>
        </p:nvSpPr>
        <p:spPr>
          <a:xfrm>
            <a:off x="5943240" y="2319120"/>
            <a:ext cx="1923120" cy="28548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0" name="TextBox 72"/>
          <p:cNvSpPr/>
          <p:nvPr/>
        </p:nvSpPr>
        <p:spPr>
          <a:xfrm>
            <a:off x="380880" y="1779480"/>
            <a:ext cx="4019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Assume: assume 8-bit machine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1" name="TextBox 78"/>
          <p:cNvSpPr/>
          <p:nvPr/>
        </p:nvSpPr>
        <p:spPr>
          <a:xfrm>
            <a:off x="6549840" y="2276640"/>
            <a:ext cx="701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0xB4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42" name="Group 100"/>
          <p:cNvGrpSpPr/>
          <p:nvPr/>
        </p:nvGrpSpPr>
        <p:grpSpPr>
          <a:xfrm>
            <a:off x="5943240" y="3040920"/>
            <a:ext cx="1923120" cy="369720"/>
            <a:chOff x="5943240" y="3040920"/>
            <a:chExt cx="1923120" cy="369720"/>
          </a:xfrm>
        </p:grpSpPr>
        <p:sp>
          <p:nvSpPr>
            <p:cNvPr id="443" name="Rectangle 77"/>
            <p:cNvSpPr/>
            <p:nvPr/>
          </p:nvSpPr>
          <p:spPr>
            <a:xfrm>
              <a:off x="5943240" y="3084120"/>
              <a:ext cx="192312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4" name="TextBox 79"/>
            <p:cNvSpPr/>
            <p:nvPr/>
          </p:nvSpPr>
          <p:spPr>
            <a:xfrm>
              <a:off x="6300360" y="3040920"/>
              <a:ext cx="12445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1011 0100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445" name="Group 95"/>
          <p:cNvGrpSpPr/>
          <p:nvPr/>
        </p:nvGrpSpPr>
        <p:grpSpPr>
          <a:xfrm>
            <a:off x="5499360" y="3845160"/>
            <a:ext cx="2367000" cy="1573560"/>
            <a:chOff x="5499360" y="3845160"/>
            <a:chExt cx="2367000" cy="1573560"/>
          </a:xfrm>
        </p:grpSpPr>
        <p:grpSp>
          <p:nvGrpSpPr>
            <p:cNvPr id="446" name="Group 60"/>
            <p:cNvGrpSpPr/>
            <p:nvPr/>
          </p:nvGrpSpPr>
          <p:grpSpPr>
            <a:xfrm>
              <a:off x="5499360" y="4114800"/>
              <a:ext cx="952920" cy="1129320"/>
              <a:chOff x="5499360" y="4114800"/>
              <a:chExt cx="952920" cy="1129320"/>
            </a:xfrm>
          </p:grpSpPr>
          <p:sp>
            <p:nvSpPr>
              <p:cNvPr id="447" name="TextBox 61"/>
              <p:cNvSpPr/>
              <p:nvPr/>
            </p:nvSpPr>
            <p:spPr>
              <a:xfrm rot="18812400">
                <a:off x="5478480" y="4571640"/>
                <a:ext cx="99432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 bit tag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448" name="Straight Arrow Connector 62"/>
              <p:cNvCxnSpPr/>
              <p:nvPr/>
            </p:nvCxnSpPr>
            <p:spPr>
              <a:xfrm flipV="1">
                <a:off x="6255720" y="4114800"/>
                <a:ext cx="360" cy="267480"/>
              </a:xfrm>
              <a:prstGeom prst="straightConnector1">
                <a:avLst/>
              </a:prstGeom>
              <a:ln>
                <a:solidFill>
                  <a:srgbClr val="521b92"/>
                </a:solidFill>
                <a:round/>
                <a:tailEnd len="med" type="triangle" w="med"/>
              </a:ln>
            </p:spPr>
          </p:cxnSp>
        </p:grpSp>
        <p:grpSp>
          <p:nvGrpSpPr>
            <p:cNvPr id="449" name="Group 63"/>
            <p:cNvGrpSpPr/>
            <p:nvPr/>
          </p:nvGrpSpPr>
          <p:grpSpPr>
            <a:xfrm>
              <a:off x="5911920" y="4131000"/>
              <a:ext cx="1128600" cy="1264320"/>
              <a:chOff x="5911920" y="4131000"/>
              <a:chExt cx="1128600" cy="1264320"/>
            </a:xfrm>
          </p:grpSpPr>
          <p:sp>
            <p:nvSpPr>
              <p:cNvPr id="450" name="TextBox 64"/>
              <p:cNvSpPr/>
              <p:nvPr/>
            </p:nvSpPr>
            <p:spPr>
              <a:xfrm rot="18812400">
                <a:off x="5851440" y="4630320"/>
                <a:ext cx="124920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 bit index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451" name="Straight Arrow Connector 65"/>
              <p:cNvCxnSpPr/>
              <p:nvPr/>
            </p:nvCxnSpPr>
            <p:spPr>
              <a:xfrm flipV="1">
                <a:off x="6906600" y="4131000"/>
                <a:ext cx="1080" cy="231120"/>
              </a:xfrm>
              <a:prstGeom prst="straightConnector1">
                <a:avLst/>
              </a:prstGeom>
              <a:ln>
                <a:solidFill>
                  <a:srgbClr val="521b92"/>
                </a:solidFill>
                <a:round/>
                <a:tailEnd len="med" type="triangle" w="med"/>
              </a:ln>
            </p:spPr>
          </p:cxnSp>
        </p:grpSp>
        <p:grpSp>
          <p:nvGrpSpPr>
            <p:cNvPr id="452" name="Group 66"/>
            <p:cNvGrpSpPr/>
            <p:nvPr/>
          </p:nvGrpSpPr>
          <p:grpSpPr>
            <a:xfrm>
              <a:off x="6560640" y="4114800"/>
              <a:ext cx="1116360" cy="1303920"/>
              <a:chOff x="6560640" y="4114800"/>
              <a:chExt cx="1116360" cy="1303920"/>
            </a:xfrm>
          </p:grpSpPr>
          <p:sp>
            <p:nvSpPr>
              <p:cNvPr id="453" name="TextBox 67"/>
              <p:cNvSpPr/>
              <p:nvPr/>
            </p:nvSpPr>
            <p:spPr>
              <a:xfrm rot="18812400">
                <a:off x="6503040" y="4660200"/>
                <a:ext cx="123156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 bit offset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454" name="Straight Arrow Connector 68"/>
              <p:cNvCxnSpPr/>
              <p:nvPr/>
            </p:nvCxnSpPr>
            <p:spPr>
              <a:xfrm flipV="1">
                <a:off x="7527240" y="4114800"/>
                <a:ext cx="360" cy="266400"/>
              </a:xfrm>
              <a:prstGeom prst="straightConnector1">
                <a:avLst/>
              </a:prstGeom>
              <a:ln>
                <a:solidFill>
                  <a:srgbClr val="521b92"/>
                </a:solidFill>
                <a:round/>
                <a:tailEnd len="med" type="triangle" w="med"/>
              </a:ln>
            </p:spPr>
          </p:cxnSp>
        </p:grpSp>
        <p:grpSp>
          <p:nvGrpSpPr>
            <p:cNvPr id="455" name="Group 73"/>
            <p:cNvGrpSpPr/>
            <p:nvPr/>
          </p:nvGrpSpPr>
          <p:grpSpPr>
            <a:xfrm>
              <a:off x="5943240" y="3845880"/>
              <a:ext cx="1923120" cy="285480"/>
              <a:chOff x="5943240" y="3845880"/>
              <a:chExt cx="1923120" cy="285480"/>
            </a:xfrm>
          </p:grpSpPr>
          <p:sp>
            <p:nvSpPr>
              <p:cNvPr id="456" name="Rectangle 74"/>
              <p:cNvSpPr/>
              <p:nvPr/>
            </p:nvSpPr>
            <p:spPr>
              <a:xfrm>
                <a:off x="5943240" y="3845880"/>
                <a:ext cx="665280" cy="28548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101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7" name="Rectangle 75"/>
              <p:cNvSpPr/>
              <p:nvPr/>
            </p:nvSpPr>
            <p:spPr>
              <a:xfrm>
                <a:off x="7206120" y="3846960"/>
                <a:ext cx="660240" cy="2836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8" name="Rectangle 76"/>
              <p:cNvSpPr/>
              <p:nvPr/>
            </p:nvSpPr>
            <p:spPr>
              <a:xfrm>
                <a:off x="6608880" y="3845880"/>
                <a:ext cx="596880" cy="284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59" name="Rectangle 80"/>
            <p:cNvSpPr/>
            <p:nvPr/>
          </p:nvSpPr>
          <p:spPr>
            <a:xfrm>
              <a:off x="5943240" y="3845160"/>
              <a:ext cx="192312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60" name="TextBox 96"/>
          <p:cNvSpPr/>
          <p:nvPr/>
        </p:nvSpPr>
        <p:spPr>
          <a:xfrm>
            <a:off x="-22320" y="293148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1" name="TextBox 97"/>
          <p:cNvSpPr/>
          <p:nvPr/>
        </p:nvSpPr>
        <p:spPr>
          <a:xfrm>
            <a:off x="-9360" y="365436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2" name="TextBox 98"/>
          <p:cNvSpPr/>
          <p:nvPr/>
        </p:nvSpPr>
        <p:spPr>
          <a:xfrm>
            <a:off x="-23760" y="430308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3" name="TextBox 99"/>
          <p:cNvSpPr/>
          <p:nvPr/>
        </p:nvSpPr>
        <p:spPr>
          <a:xfrm>
            <a:off x="-9360" y="500940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2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: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Consider the 12-bit address 0xA59. What would be the tag, index, and offset for this address with each of the following cache configurations?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direct-mapped cache with 8 cache lines and 8-byte data blocks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direct-mapped cache with 16 cache lines and 4-byte data blocks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direct-mapped cache with 16 cache lines and 8-byte data blocks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6" name="TextBox 3"/>
          <p:cNvSpPr/>
          <p:nvPr/>
        </p:nvSpPr>
        <p:spPr>
          <a:xfrm>
            <a:off x="1447920" y="3821760"/>
            <a:ext cx="2379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tag = 1010 01 = 0x29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7" name="TextBox 6"/>
          <p:cNvSpPr/>
          <p:nvPr/>
        </p:nvSpPr>
        <p:spPr>
          <a:xfrm>
            <a:off x="3657600" y="2281680"/>
            <a:ext cx="2831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0xA59 = 1010 0101 1001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8" name="TextBox 7"/>
          <p:cNvSpPr/>
          <p:nvPr/>
        </p:nvSpPr>
        <p:spPr>
          <a:xfrm>
            <a:off x="3943080" y="3821760"/>
            <a:ext cx="20491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index = 011 = 0x3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9" name="TextBox 8"/>
          <p:cNvSpPr/>
          <p:nvPr/>
        </p:nvSpPr>
        <p:spPr>
          <a:xfrm>
            <a:off x="6117840" y="3821760"/>
            <a:ext cx="2086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offset = 001 = 0x1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0" name="TextBox 9"/>
          <p:cNvSpPr/>
          <p:nvPr/>
        </p:nvSpPr>
        <p:spPr>
          <a:xfrm>
            <a:off x="1447920" y="4964760"/>
            <a:ext cx="2379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tag = 1010 01 = 0x29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1" name="TextBox 10"/>
          <p:cNvSpPr/>
          <p:nvPr/>
        </p:nvSpPr>
        <p:spPr>
          <a:xfrm>
            <a:off x="3943080" y="4964760"/>
            <a:ext cx="2176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index = 0110 = 0x6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2" name="TextBox 11"/>
          <p:cNvSpPr/>
          <p:nvPr/>
        </p:nvSpPr>
        <p:spPr>
          <a:xfrm>
            <a:off x="6246000" y="4964760"/>
            <a:ext cx="19598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offset = 01 = 0x1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3" name="TextBox 12"/>
          <p:cNvSpPr/>
          <p:nvPr/>
        </p:nvSpPr>
        <p:spPr>
          <a:xfrm>
            <a:off x="1447920" y="6107760"/>
            <a:ext cx="2252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tag = 1010 0 = 0x14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4" name="TextBox 13"/>
          <p:cNvSpPr/>
          <p:nvPr/>
        </p:nvSpPr>
        <p:spPr>
          <a:xfrm>
            <a:off x="3943080" y="6107760"/>
            <a:ext cx="22140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index = 1011 = 0xB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5" name="TextBox 14"/>
          <p:cNvSpPr/>
          <p:nvPr/>
        </p:nvSpPr>
        <p:spPr>
          <a:xfrm>
            <a:off x="6246000" y="6107760"/>
            <a:ext cx="2086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offset = 001 = 0x1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6" name="Rectangle 15"/>
          <p:cNvSpPr/>
          <p:nvPr/>
        </p:nvSpPr>
        <p:spPr>
          <a:xfrm>
            <a:off x="3657600" y="2281680"/>
            <a:ext cx="2845440" cy="332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7" name="Rectangle 16"/>
          <p:cNvSpPr/>
          <p:nvPr/>
        </p:nvSpPr>
        <p:spPr>
          <a:xfrm>
            <a:off x="1401120" y="3806640"/>
            <a:ext cx="6786720" cy="332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8" name="Rectangle 17"/>
          <p:cNvSpPr/>
          <p:nvPr/>
        </p:nvSpPr>
        <p:spPr>
          <a:xfrm>
            <a:off x="1438920" y="4962600"/>
            <a:ext cx="6786720" cy="332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9" name="Rectangle 18"/>
          <p:cNvSpPr/>
          <p:nvPr/>
        </p:nvSpPr>
        <p:spPr>
          <a:xfrm>
            <a:off x="1468800" y="6107760"/>
            <a:ext cx="6786720" cy="332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9" dur="indefinite" restart="never" nodeType="tmRoot">
          <p:childTnLst>
            <p:seq>
              <p:cTn id="240" dur="indefinite" nodeType="mainSeq"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Direct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mapp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481" name="Straight Connector 3"/>
          <p:cNvCxnSpPr/>
          <p:nvPr/>
        </p:nvCxnSpPr>
        <p:spPr>
          <a:xfrm>
            <a:off x="1371600" y="5097240"/>
            <a:ext cx="3124440" cy="8280"/>
          </a:xfrm>
          <a:prstGeom prst="straightConnector1">
            <a:avLst/>
          </a:prstGeom>
          <a:ln cap="rnd" w="76200">
            <a:solidFill>
              <a:srgbClr val="000000"/>
            </a:solidFill>
            <a:prstDash val="sysDot"/>
            <a:round/>
          </a:ln>
        </p:spPr>
      </p:cxnSp>
      <p:sp>
        <p:nvSpPr>
          <p:cNvPr id="482" name="Rectangle 8"/>
          <p:cNvSpPr/>
          <p:nvPr/>
        </p:nvSpPr>
        <p:spPr>
          <a:xfrm>
            <a:off x="990720" y="42670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83" name="Rectangle 9"/>
          <p:cNvSpPr/>
          <p:nvPr/>
        </p:nvSpPr>
        <p:spPr>
          <a:xfrm>
            <a:off x="24886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4" name="Rectangle 10"/>
          <p:cNvSpPr/>
          <p:nvPr/>
        </p:nvSpPr>
        <p:spPr>
          <a:xfrm>
            <a:off x="276156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5" name="Rectangle 11"/>
          <p:cNvSpPr/>
          <p:nvPr/>
        </p:nvSpPr>
        <p:spPr>
          <a:xfrm>
            <a:off x="302220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6" name="Rectangle 12"/>
          <p:cNvSpPr/>
          <p:nvPr/>
        </p:nvSpPr>
        <p:spPr>
          <a:xfrm>
            <a:off x="44442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7" name="Rectangle 13"/>
          <p:cNvSpPr/>
          <p:nvPr/>
        </p:nvSpPr>
        <p:spPr>
          <a:xfrm>
            <a:off x="1586160" y="43815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88" name="Rectangle 14"/>
          <p:cNvSpPr/>
          <p:nvPr/>
        </p:nvSpPr>
        <p:spPr>
          <a:xfrm>
            <a:off x="11170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9" name="Rectangle 15"/>
          <p:cNvSpPr/>
          <p:nvPr/>
        </p:nvSpPr>
        <p:spPr>
          <a:xfrm>
            <a:off x="329544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0" name="Rectangle 16"/>
          <p:cNvSpPr/>
          <p:nvPr/>
        </p:nvSpPr>
        <p:spPr>
          <a:xfrm>
            <a:off x="415296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1" name="Rectangle 17"/>
          <p:cNvSpPr/>
          <p:nvPr/>
        </p:nvSpPr>
        <p:spPr>
          <a:xfrm>
            <a:off x="38610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2" name="Rectangle 18"/>
          <p:cNvSpPr/>
          <p:nvPr/>
        </p:nvSpPr>
        <p:spPr>
          <a:xfrm>
            <a:off x="35694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3" name="Rectangle 19"/>
          <p:cNvSpPr/>
          <p:nvPr/>
        </p:nvSpPr>
        <p:spPr>
          <a:xfrm>
            <a:off x="990720" y="35812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94" name="Rectangle 20"/>
          <p:cNvSpPr/>
          <p:nvPr/>
        </p:nvSpPr>
        <p:spPr>
          <a:xfrm>
            <a:off x="24886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5" name="Rectangle 21"/>
          <p:cNvSpPr/>
          <p:nvPr/>
        </p:nvSpPr>
        <p:spPr>
          <a:xfrm>
            <a:off x="276156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6" name="Rectangle 22"/>
          <p:cNvSpPr/>
          <p:nvPr/>
        </p:nvSpPr>
        <p:spPr>
          <a:xfrm>
            <a:off x="302220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7" name="Rectangle 23"/>
          <p:cNvSpPr/>
          <p:nvPr/>
        </p:nvSpPr>
        <p:spPr>
          <a:xfrm>
            <a:off x="44442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8" name="Rectangle 24"/>
          <p:cNvSpPr/>
          <p:nvPr/>
        </p:nvSpPr>
        <p:spPr>
          <a:xfrm>
            <a:off x="1586160" y="36957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9" name="Rectangle 25"/>
          <p:cNvSpPr/>
          <p:nvPr/>
        </p:nvSpPr>
        <p:spPr>
          <a:xfrm>
            <a:off x="11170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0" name="Rectangle 26"/>
          <p:cNvSpPr/>
          <p:nvPr/>
        </p:nvSpPr>
        <p:spPr>
          <a:xfrm>
            <a:off x="329544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1" name="Rectangle 27"/>
          <p:cNvSpPr/>
          <p:nvPr/>
        </p:nvSpPr>
        <p:spPr>
          <a:xfrm>
            <a:off x="415296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2" name="Rectangle 28"/>
          <p:cNvSpPr/>
          <p:nvPr/>
        </p:nvSpPr>
        <p:spPr>
          <a:xfrm>
            <a:off x="38610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3" name="Rectangle 29"/>
          <p:cNvSpPr/>
          <p:nvPr/>
        </p:nvSpPr>
        <p:spPr>
          <a:xfrm>
            <a:off x="35694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4" name="Rectangle 30"/>
          <p:cNvSpPr/>
          <p:nvPr/>
        </p:nvSpPr>
        <p:spPr>
          <a:xfrm>
            <a:off x="990720" y="28954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rm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05" name="Rectangle 31"/>
          <p:cNvSpPr/>
          <p:nvPr/>
        </p:nvSpPr>
        <p:spPr>
          <a:xfrm>
            <a:off x="24886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6" name="Rectangle 32"/>
          <p:cNvSpPr/>
          <p:nvPr/>
        </p:nvSpPr>
        <p:spPr>
          <a:xfrm>
            <a:off x="276156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7" name="Rectangle 33"/>
          <p:cNvSpPr/>
          <p:nvPr/>
        </p:nvSpPr>
        <p:spPr>
          <a:xfrm>
            <a:off x="302220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8" name="Rectangle 34"/>
          <p:cNvSpPr/>
          <p:nvPr/>
        </p:nvSpPr>
        <p:spPr>
          <a:xfrm>
            <a:off x="44442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9" name="Rectangle 35"/>
          <p:cNvSpPr/>
          <p:nvPr/>
        </p:nvSpPr>
        <p:spPr>
          <a:xfrm>
            <a:off x="1586160" y="30099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0" name="Rectangle 36"/>
          <p:cNvSpPr/>
          <p:nvPr/>
        </p:nvSpPr>
        <p:spPr>
          <a:xfrm>
            <a:off x="11170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1" name="Rectangle 37"/>
          <p:cNvSpPr/>
          <p:nvPr/>
        </p:nvSpPr>
        <p:spPr>
          <a:xfrm>
            <a:off x="329544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2" name="Rectangle 38"/>
          <p:cNvSpPr/>
          <p:nvPr/>
        </p:nvSpPr>
        <p:spPr>
          <a:xfrm>
            <a:off x="415296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3" name="Rectangle 39"/>
          <p:cNvSpPr/>
          <p:nvPr/>
        </p:nvSpPr>
        <p:spPr>
          <a:xfrm>
            <a:off x="38610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4" name="Rectangle 40"/>
          <p:cNvSpPr/>
          <p:nvPr/>
        </p:nvSpPr>
        <p:spPr>
          <a:xfrm>
            <a:off x="35694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5" name="Rectangle 41"/>
          <p:cNvSpPr/>
          <p:nvPr/>
        </p:nvSpPr>
        <p:spPr>
          <a:xfrm>
            <a:off x="990720" y="533412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16" name="Rectangle 42"/>
          <p:cNvSpPr/>
          <p:nvPr/>
        </p:nvSpPr>
        <p:spPr>
          <a:xfrm>
            <a:off x="248868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7" name="Rectangle 43"/>
          <p:cNvSpPr/>
          <p:nvPr/>
        </p:nvSpPr>
        <p:spPr>
          <a:xfrm>
            <a:off x="276156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8" name="Rectangle 44"/>
          <p:cNvSpPr/>
          <p:nvPr/>
        </p:nvSpPr>
        <p:spPr>
          <a:xfrm>
            <a:off x="302220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9" name="Rectangle 45"/>
          <p:cNvSpPr/>
          <p:nvPr/>
        </p:nvSpPr>
        <p:spPr>
          <a:xfrm>
            <a:off x="444420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0" name="Rectangle 46"/>
          <p:cNvSpPr/>
          <p:nvPr/>
        </p:nvSpPr>
        <p:spPr>
          <a:xfrm>
            <a:off x="1586160" y="544824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rmAutofit fontScale="92500" lnSpcReduction="9999"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21" name="Rectangle 47"/>
          <p:cNvSpPr/>
          <p:nvPr/>
        </p:nvSpPr>
        <p:spPr>
          <a:xfrm>
            <a:off x="111708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2" name="Rectangle 48"/>
          <p:cNvSpPr/>
          <p:nvPr/>
        </p:nvSpPr>
        <p:spPr>
          <a:xfrm>
            <a:off x="3295440" y="544824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3" name="Rectangle 49"/>
          <p:cNvSpPr/>
          <p:nvPr/>
        </p:nvSpPr>
        <p:spPr>
          <a:xfrm>
            <a:off x="415296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4" name="Rectangle 50"/>
          <p:cNvSpPr/>
          <p:nvPr/>
        </p:nvSpPr>
        <p:spPr>
          <a:xfrm>
            <a:off x="386100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5" name="Rectangle 51"/>
          <p:cNvSpPr/>
          <p:nvPr/>
        </p:nvSpPr>
        <p:spPr>
          <a:xfrm>
            <a:off x="3569400" y="544824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26" name="Group 78"/>
          <p:cNvGrpSpPr/>
          <p:nvPr/>
        </p:nvGrpSpPr>
        <p:grpSpPr>
          <a:xfrm>
            <a:off x="4866840" y="2604600"/>
            <a:ext cx="1886760" cy="656280"/>
            <a:chOff x="4866840" y="2604600"/>
            <a:chExt cx="1886760" cy="656280"/>
          </a:xfrm>
        </p:grpSpPr>
        <p:cxnSp>
          <p:nvCxnSpPr>
            <p:cNvPr id="527" name="Shape 182"/>
            <p:cNvCxnSpPr>
              <a:stCxn id="528" idx="2"/>
            </p:cNvCxnSpPr>
            <p:nvPr/>
          </p:nvCxnSpPr>
          <p:spPr>
            <a:xfrm rot="5400000">
              <a:off x="5520600" y="1950840"/>
              <a:ext cx="579240" cy="1887120"/>
            </a:xfrm>
            <a:prstGeom prst="bentConnector3">
              <a:avLst>
                <a:gd name="adj1" fmla="val 100000"/>
              </a:avLst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29" name="TextBox 53"/>
            <p:cNvSpPr/>
            <p:nvPr/>
          </p:nvSpPr>
          <p:spPr>
            <a:xfrm>
              <a:off x="5274720" y="2860560"/>
              <a:ext cx="1088280" cy="400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find line 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30" name="Group 79"/>
          <p:cNvGrpSpPr/>
          <p:nvPr/>
        </p:nvGrpSpPr>
        <p:grpSpPr>
          <a:xfrm>
            <a:off x="3715560" y="2604960"/>
            <a:ext cx="4150800" cy="1288080"/>
            <a:chOff x="3715560" y="2604960"/>
            <a:chExt cx="4150800" cy="1288080"/>
          </a:xfrm>
        </p:grpSpPr>
        <p:sp>
          <p:nvSpPr>
            <p:cNvPr id="531" name="TextBox 55"/>
            <p:cNvSpPr/>
            <p:nvPr/>
          </p:nvSpPr>
          <p:spPr>
            <a:xfrm>
              <a:off x="5279040" y="3492720"/>
              <a:ext cx="2587320" cy="400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identifies byte in line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32" name="Shape 182"/>
            <p:cNvCxnSpPr>
              <a:stCxn id="533" idx="2"/>
              <a:endCxn id="514" idx="2"/>
            </p:cNvCxnSpPr>
            <p:nvPr/>
          </p:nvCxnSpPr>
          <p:spPr>
            <a:xfrm rot="5400000">
              <a:off x="5249160" y="1071000"/>
              <a:ext cx="709920" cy="3777480"/>
            </a:xfrm>
            <a:prstGeom prst="bentConnector3">
              <a:avLst>
                <a:gd name="adj1" fmla="val 132267"/>
              </a:avLst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</p:cxnSp>
      </p:grpSp>
      <p:sp>
        <p:nvSpPr>
          <p:cNvPr id="534" name="TextBox 60"/>
          <p:cNvSpPr/>
          <p:nvPr/>
        </p:nvSpPr>
        <p:spPr>
          <a:xfrm>
            <a:off x="4191120" y="2282400"/>
            <a:ext cx="1688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35" name="Group 77"/>
          <p:cNvGrpSpPr/>
          <p:nvPr/>
        </p:nvGrpSpPr>
        <p:grpSpPr>
          <a:xfrm>
            <a:off x="5943240" y="2319120"/>
            <a:ext cx="1922760" cy="285840"/>
            <a:chOff x="5943240" y="2319120"/>
            <a:chExt cx="1922760" cy="285840"/>
          </a:xfrm>
        </p:grpSpPr>
        <p:sp>
          <p:nvSpPr>
            <p:cNvPr id="536" name="Rectangle 57"/>
            <p:cNvSpPr/>
            <p:nvPr/>
          </p:nvSpPr>
          <p:spPr>
            <a:xfrm>
              <a:off x="5943240" y="2319120"/>
              <a:ext cx="459720" cy="285480"/>
            </a:xfrm>
            <a:prstGeom prst="rect">
              <a:avLst/>
            </a:prstGeom>
            <a:solidFill>
              <a:srgbClr val="8b58d2"/>
            </a:solidFill>
            <a:ln>
              <a:solidFill>
                <a:srgbClr val="66419b"/>
              </a:solidFill>
              <a:round/>
              <a:tailEnd len="med" type="triangle" w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rgbClr val="000000"/>
                  </a:solidFill>
                  <a:effectLst/>
                  <a:uFillTx/>
                  <a:latin typeface="Calibri"/>
                </a:rPr>
                <a:t>tag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3" name="Rectangle 58"/>
            <p:cNvSpPr/>
            <p:nvPr/>
          </p:nvSpPr>
          <p:spPr>
            <a:xfrm>
              <a:off x="7119720" y="2320200"/>
              <a:ext cx="746280" cy="2847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offset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8" name="Rectangle 61"/>
            <p:cNvSpPr/>
            <p:nvPr/>
          </p:nvSpPr>
          <p:spPr>
            <a:xfrm>
              <a:off x="6380640" y="2319120"/>
              <a:ext cx="746280" cy="285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index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37" name="Rectangle 6"/>
          <p:cNvSpPr/>
          <p:nvPr/>
        </p:nvSpPr>
        <p:spPr>
          <a:xfrm>
            <a:off x="5943240" y="2319120"/>
            <a:ext cx="1923120" cy="28548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538" name="Group 82"/>
          <p:cNvGrpSpPr/>
          <p:nvPr/>
        </p:nvGrpSpPr>
        <p:grpSpPr>
          <a:xfrm>
            <a:off x="5939280" y="541080"/>
            <a:ext cx="1644480" cy="1778040"/>
            <a:chOff x="5939280" y="541080"/>
            <a:chExt cx="1644480" cy="1778040"/>
          </a:xfrm>
        </p:grpSpPr>
        <p:sp>
          <p:nvSpPr>
            <p:cNvPr id="539" name="TextBox 63"/>
            <p:cNvSpPr/>
            <p:nvPr/>
          </p:nvSpPr>
          <p:spPr>
            <a:xfrm rot="18812400">
              <a:off x="5762160" y="1207440"/>
              <a:ext cx="19980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the rest of the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40" name="Straight Arrow Connector 65"/>
            <p:cNvCxnSpPr/>
            <p:nvPr/>
          </p:nvCxnSpPr>
          <p:spPr>
            <a:xfrm>
              <a:off x="6173280" y="2153160"/>
              <a:ext cx="360" cy="1663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541" name="Group 81"/>
          <p:cNvGrpSpPr/>
          <p:nvPr/>
        </p:nvGrpSpPr>
        <p:grpSpPr>
          <a:xfrm>
            <a:off x="6608880" y="495360"/>
            <a:ext cx="1689840" cy="1823760"/>
            <a:chOff x="6608880" y="495360"/>
            <a:chExt cx="1689840" cy="1823760"/>
          </a:xfrm>
        </p:grpSpPr>
        <p:sp>
          <p:nvSpPr>
            <p:cNvPr id="542" name="TextBox 7"/>
            <p:cNvSpPr/>
            <p:nvPr/>
          </p:nvSpPr>
          <p:spPr>
            <a:xfrm rot="18812400">
              <a:off x="6421680" y="1185840"/>
              <a:ext cx="2064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log(# lines)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43" name="Straight Arrow Connector 67"/>
            <p:cNvCxnSpPr>
              <a:endCxn id="528" idx="0"/>
            </p:cNvCxnSpPr>
            <p:nvPr/>
          </p:nvCxnSpPr>
          <p:spPr>
            <a:xfrm flipH="1">
              <a:off x="6753600" y="2153160"/>
              <a:ext cx="720" cy="1663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544" name="Group 80"/>
          <p:cNvGrpSpPr/>
          <p:nvPr/>
        </p:nvGrpSpPr>
        <p:grpSpPr>
          <a:xfrm>
            <a:off x="7372440" y="464760"/>
            <a:ext cx="1688040" cy="1855440"/>
            <a:chOff x="7372440" y="464760"/>
            <a:chExt cx="1688040" cy="1855440"/>
          </a:xfrm>
        </p:grpSpPr>
        <p:sp>
          <p:nvSpPr>
            <p:cNvPr id="545" name="TextBox 62"/>
            <p:cNvSpPr/>
            <p:nvPr/>
          </p:nvSpPr>
          <p:spPr>
            <a:xfrm rot="18812400">
              <a:off x="7185600" y="1154160"/>
              <a:ext cx="20613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log(block size) bits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46" name="Straight Arrow Connector 68"/>
            <p:cNvCxnSpPr>
              <a:endCxn id="533" idx="0"/>
            </p:cNvCxnSpPr>
            <p:nvPr/>
          </p:nvCxnSpPr>
          <p:spPr>
            <a:xfrm flipH="1">
              <a:off x="7492680" y="2140200"/>
              <a:ext cx="720" cy="180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547" name="Group 64"/>
          <p:cNvGrpSpPr/>
          <p:nvPr/>
        </p:nvGrpSpPr>
        <p:grpSpPr>
          <a:xfrm>
            <a:off x="381960" y="2998800"/>
            <a:ext cx="486720" cy="2787120"/>
            <a:chOff x="381960" y="2998800"/>
            <a:chExt cx="486720" cy="2787120"/>
          </a:xfrm>
        </p:grpSpPr>
        <p:sp>
          <p:nvSpPr>
            <p:cNvPr id="548" name="TextBox 4"/>
            <p:cNvSpPr/>
            <p:nvPr/>
          </p:nvSpPr>
          <p:spPr>
            <a:xfrm>
              <a:off x="492480" y="2998800"/>
              <a:ext cx="296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9" name="TextBox 5"/>
            <p:cNvSpPr/>
            <p:nvPr/>
          </p:nvSpPr>
          <p:spPr>
            <a:xfrm>
              <a:off x="478080" y="3658320"/>
              <a:ext cx="296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0" name="TextBox 54"/>
            <p:cNvSpPr/>
            <p:nvPr/>
          </p:nvSpPr>
          <p:spPr>
            <a:xfrm>
              <a:off x="490680" y="4349160"/>
              <a:ext cx="296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1" name="TextBox 59"/>
            <p:cNvSpPr/>
            <p:nvPr/>
          </p:nvSpPr>
          <p:spPr>
            <a:xfrm>
              <a:off x="381960" y="5416200"/>
              <a:ext cx="4867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n-1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52" name="TextBox 2"/>
          <p:cNvSpPr/>
          <p:nvPr/>
        </p:nvSpPr>
        <p:spPr>
          <a:xfrm>
            <a:off x="5074560" y="4026240"/>
            <a:ext cx="4043520" cy="258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Checking the cache (i.e., "bookshelf"):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index tells you which line to check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Is that line valid?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no, cache 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Does the tag match?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no, cache 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valid and tag matches, cache hit!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from datablock at offset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53" name="Group 90"/>
          <p:cNvGrpSpPr/>
          <p:nvPr/>
        </p:nvGrpSpPr>
        <p:grpSpPr>
          <a:xfrm>
            <a:off x="1928520" y="2497320"/>
            <a:ext cx="4279680" cy="523080"/>
            <a:chOff x="1928520" y="2497320"/>
            <a:chExt cx="4279680" cy="523080"/>
          </a:xfrm>
        </p:grpSpPr>
        <p:cxnSp>
          <p:nvCxnSpPr>
            <p:cNvPr id="554" name="Shape 182"/>
            <p:cNvCxnSpPr/>
            <p:nvPr/>
          </p:nvCxnSpPr>
          <p:spPr>
            <a:xfrm flipV="1" rot="10800000">
              <a:off x="1928520" y="2615760"/>
              <a:ext cx="4280040" cy="405000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55" name="TextBox 89"/>
            <p:cNvSpPr/>
            <p:nvPr/>
          </p:nvSpPr>
          <p:spPr>
            <a:xfrm>
              <a:off x="2450520" y="2497320"/>
              <a:ext cx="1825920" cy="400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check value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56" name="Group 99"/>
          <p:cNvGrpSpPr/>
          <p:nvPr/>
        </p:nvGrpSpPr>
        <p:grpSpPr>
          <a:xfrm>
            <a:off x="911160" y="2494440"/>
            <a:ext cx="798840" cy="515520"/>
            <a:chOff x="911160" y="2494440"/>
            <a:chExt cx="798840" cy="515520"/>
          </a:xfrm>
        </p:grpSpPr>
        <p:cxnSp>
          <p:nvCxnSpPr>
            <p:cNvPr id="557" name="Straight Arrow Connector 92"/>
            <p:cNvCxnSpPr>
              <a:endCxn id="510" idx="0"/>
            </p:cNvCxnSpPr>
            <p:nvPr/>
          </p:nvCxnSpPr>
          <p:spPr>
            <a:xfrm flipH="1">
              <a:off x="1253160" y="2819160"/>
              <a:ext cx="720" cy="1911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58" name="TextBox 98"/>
            <p:cNvSpPr/>
            <p:nvPr/>
          </p:nvSpPr>
          <p:spPr>
            <a:xfrm>
              <a:off x="911160" y="2494440"/>
              <a:ext cx="798840" cy="400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valid?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1" dur="indefinite" restart="never" nodeType="tmRoot">
          <p:childTnLst>
            <p:seq>
              <p:cTn id="292" dur="indefinite" nodeType="mainSeq">
                <p:childTnLst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Syst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em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00" name="Group 51"/>
          <p:cNvGrpSpPr/>
          <p:nvPr/>
        </p:nvGrpSpPr>
        <p:grpSpPr>
          <a:xfrm>
            <a:off x="783000" y="1523880"/>
            <a:ext cx="8091360" cy="5333760"/>
            <a:chOff x="783000" y="1523880"/>
            <a:chExt cx="8091360" cy="5333760"/>
          </a:xfrm>
        </p:grpSpPr>
        <p:sp>
          <p:nvSpPr>
            <p:cNvPr id="101" name="Rectangle 223"/>
            <p:cNvSpPr/>
            <p:nvPr/>
          </p:nvSpPr>
          <p:spPr>
            <a:xfrm>
              <a:off x="858960" y="1523880"/>
              <a:ext cx="2971440" cy="2437920"/>
            </a:xfrm>
            <a:prstGeom prst="rect">
              <a:avLst/>
            </a:prstGeom>
            <a:gradFill rotWithShape="0">
              <a:gsLst>
                <a:gs pos="0">
                  <a:srgbClr val="d8d2ee"/>
                </a:gs>
                <a:gs pos="45000">
                  <a:srgbClr val="e7e1ff"/>
                </a:gs>
                <a:gs pos="100000">
                  <a:srgbClr val="f1eeff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2" name="Rectangle 146"/>
            <p:cNvSpPr/>
            <p:nvPr/>
          </p:nvSpPr>
          <p:spPr>
            <a:xfrm>
              <a:off x="6807600" y="3048120"/>
              <a:ext cx="964440" cy="9140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Main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memory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3" name="AutoShape 201"/>
            <p:cNvSpPr/>
            <p:nvPr/>
          </p:nvSpPr>
          <p:spPr>
            <a:xfrm>
              <a:off x="5283360" y="3200400"/>
              <a:ext cx="1491840" cy="533160"/>
            </a:xfrm>
            <a:prstGeom prst="leftRightArrow">
              <a:avLst>
                <a:gd name="adj1" fmla="val 50000"/>
                <a:gd name="adj2" fmla="val 55952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4" name="Rectangle 202"/>
            <p:cNvSpPr/>
            <p:nvPr/>
          </p:nvSpPr>
          <p:spPr>
            <a:xfrm>
              <a:off x="4368960" y="3232080"/>
              <a:ext cx="909360" cy="5774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I/O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bridge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5" name="AutoShape 205"/>
            <p:cNvSpPr/>
            <p:nvPr/>
          </p:nvSpPr>
          <p:spPr>
            <a:xfrm>
              <a:off x="2911680" y="3200400"/>
              <a:ext cx="1452240" cy="533160"/>
            </a:xfrm>
            <a:prstGeom prst="leftRightArrow">
              <a:avLst>
                <a:gd name="adj1" fmla="val 50000"/>
                <a:gd name="adj2" fmla="val 54464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6" name="Rectangle 206"/>
            <p:cNvSpPr/>
            <p:nvPr/>
          </p:nvSpPr>
          <p:spPr>
            <a:xfrm>
              <a:off x="1011600" y="3232080"/>
              <a:ext cx="1872720" cy="5774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Bus interface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" name="Rectangle 207"/>
            <p:cNvSpPr/>
            <p:nvPr/>
          </p:nvSpPr>
          <p:spPr>
            <a:xfrm>
              <a:off x="1927440" y="1905120"/>
              <a:ext cx="684000" cy="1519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8" name="Rectangle 208"/>
            <p:cNvSpPr/>
            <p:nvPr/>
          </p:nvSpPr>
          <p:spPr>
            <a:xfrm>
              <a:off x="1927440" y="2057400"/>
              <a:ext cx="684000" cy="1519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9" name="Rectangle 210"/>
            <p:cNvSpPr/>
            <p:nvPr/>
          </p:nvSpPr>
          <p:spPr>
            <a:xfrm>
              <a:off x="1927440" y="2209680"/>
              <a:ext cx="684000" cy="1519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0" name="Rectangle 211"/>
            <p:cNvSpPr/>
            <p:nvPr/>
          </p:nvSpPr>
          <p:spPr>
            <a:xfrm>
              <a:off x="1927440" y="2362320"/>
              <a:ext cx="684000" cy="1519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1" name="Rectangle 212"/>
            <p:cNvSpPr/>
            <p:nvPr/>
          </p:nvSpPr>
          <p:spPr>
            <a:xfrm>
              <a:off x="1927440" y="2514600"/>
              <a:ext cx="684000" cy="1519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2" name="AutoShape 214"/>
            <p:cNvSpPr/>
            <p:nvPr/>
          </p:nvSpPr>
          <p:spPr>
            <a:xfrm>
              <a:off x="2700720" y="1905120"/>
              <a:ext cx="444240" cy="380520"/>
            </a:xfrm>
            <a:prstGeom prst="rightArrow">
              <a:avLst>
                <a:gd name="adj1" fmla="val 50000"/>
                <a:gd name="adj2" fmla="val 29167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3" name="AutoShape 215"/>
            <p:cNvSpPr/>
            <p:nvPr/>
          </p:nvSpPr>
          <p:spPr>
            <a:xfrm flipH="1">
              <a:off x="2611800" y="2286000"/>
              <a:ext cx="444240" cy="380520"/>
            </a:xfrm>
            <a:prstGeom prst="rightArrow">
              <a:avLst>
                <a:gd name="adj1" fmla="val 50000"/>
                <a:gd name="adj2" fmla="val 29167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4" name="Rectangle 220"/>
            <p:cNvSpPr/>
            <p:nvPr/>
          </p:nvSpPr>
          <p:spPr>
            <a:xfrm>
              <a:off x="3144960" y="1752480"/>
              <a:ext cx="606240" cy="10663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ALU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5" name="Text Box 221"/>
            <p:cNvSpPr/>
            <p:nvPr/>
          </p:nvSpPr>
          <p:spPr>
            <a:xfrm>
              <a:off x="1659240" y="1570680"/>
              <a:ext cx="138708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Register file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6" name="AutoShape 222"/>
            <p:cNvSpPr/>
            <p:nvPr/>
          </p:nvSpPr>
          <p:spPr>
            <a:xfrm>
              <a:off x="2001960" y="2743200"/>
              <a:ext cx="609120" cy="456840"/>
            </a:xfrm>
            <a:prstGeom prst="upDownArrow">
              <a:avLst>
                <a:gd name="adj1" fmla="val 50000"/>
                <a:gd name="adj2" fmla="val 20000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7" name="Text Box 225"/>
            <p:cNvSpPr/>
            <p:nvPr/>
          </p:nvSpPr>
          <p:spPr>
            <a:xfrm>
              <a:off x="858240" y="3935880"/>
              <a:ext cx="66276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CPU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8" name="Text Box 229"/>
            <p:cNvSpPr/>
            <p:nvPr/>
          </p:nvSpPr>
          <p:spPr>
            <a:xfrm>
              <a:off x="3821400" y="2500920"/>
              <a:ext cx="137412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System bus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9" name="Line 230"/>
            <p:cNvSpPr/>
            <p:nvPr/>
          </p:nvSpPr>
          <p:spPr>
            <a:xfrm flipH="1">
              <a:off x="3678480" y="2819160"/>
              <a:ext cx="685800" cy="457200"/>
            </a:xfrm>
            <a:prstGeom prst="line">
              <a:avLst/>
            </a:prstGeom>
            <a:ln w="12700">
              <a:solidFill>
                <a:srgbClr val="000000"/>
              </a:solidFill>
              <a:prstDash val="dash"/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0" name="Text Box 231"/>
            <p:cNvSpPr/>
            <p:nvPr/>
          </p:nvSpPr>
          <p:spPr>
            <a:xfrm>
              <a:off x="5358240" y="2500920"/>
              <a:ext cx="143748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Memory bus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1" name="Line 232"/>
            <p:cNvSpPr/>
            <p:nvPr/>
          </p:nvSpPr>
          <p:spPr>
            <a:xfrm>
              <a:off x="5964480" y="2819160"/>
              <a:ext cx="360" cy="457200"/>
            </a:xfrm>
            <a:prstGeom prst="line">
              <a:avLst/>
            </a:prstGeom>
            <a:ln w="12700">
              <a:solidFill>
                <a:srgbClr val="000000"/>
              </a:solidFill>
              <a:prstDash val="dash"/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2" name="AutoShape 236"/>
            <p:cNvSpPr/>
            <p:nvPr/>
          </p:nvSpPr>
          <p:spPr>
            <a:xfrm>
              <a:off x="4592880" y="3886200"/>
              <a:ext cx="495000" cy="685440"/>
            </a:xfrm>
            <a:prstGeom prst="upArrow">
              <a:avLst>
                <a:gd name="adj1" fmla="val 36667"/>
                <a:gd name="adj2" fmla="val 44872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3" name="AutoShape 238"/>
            <p:cNvSpPr/>
            <p:nvPr/>
          </p:nvSpPr>
          <p:spPr>
            <a:xfrm flipV="1">
              <a:off x="5697720" y="4622760"/>
              <a:ext cx="495000" cy="685440"/>
            </a:xfrm>
            <a:prstGeom prst="upArrow">
              <a:avLst>
                <a:gd name="adj1" fmla="val 36667"/>
                <a:gd name="adj2" fmla="val 44872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Rectangle 239"/>
            <p:cNvSpPr/>
            <p:nvPr/>
          </p:nvSpPr>
          <p:spPr>
            <a:xfrm>
              <a:off x="5278680" y="5346720"/>
              <a:ext cx="1294920" cy="5202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Disk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controller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5" name="AutoShape 240"/>
            <p:cNvSpPr/>
            <p:nvPr/>
          </p:nvSpPr>
          <p:spPr>
            <a:xfrm flipV="1">
              <a:off x="3367440" y="4622760"/>
              <a:ext cx="495000" cy="685440"/>
            </a:xfrm>
            <a:prstGeom prst="upArrow">
              <a:avLst>
                <a:gd name="adj1" fmla="val 36667"/>
                <a:gd name="adj2" fmla="val 44872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6" name="Rectangle 241"/>
            <p:cNvSpPr/>
            <p:nvPr/>
          </p:nvSpPr>
          <p:spPr>
            <a:xfrm>
              <a:off x="2948400" y="5346720"/>
              <a:ext cx="1294920" cy="5202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Graphics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adapter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7" name="AutoShape 242"/>
            <p:cNvSpPr/>
            <p:nvPr/>
          </p:nvSpPr>
          <p:spPr>
            <a:xfrm flipV="1">
              <a:off x="1690920" y="4622760"/>
              <a:ext cx="495000" cy="685440"/>
            </a:xfrm>
            <a:prstGeom prst="upArrow">
              <a:avLst>
                <a:gd name="adj1" fmla="val 36667"/>
                <a:gd name="adj2" fmla="val 44872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8" name="Rectangle 243"/>
            <p:cNvSpPr/>
            <p:nvPr/>
          </p:nvSpPr>
          <p:spPr>
            <a:xfrm>
              <a:off x="1348200" y="5334120"/>
              <a:ext cx="1142640" cy="5202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USB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controller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9" name="Line 246"/>
            <p:cNvSpPr/>
            <p:nvPr/>
          </p:nvSpPr>
          <p:spPr>
            <a:xfrm>
              <a:off x="1479240" y="5867280"/>
              <a:ext cx="360" cy="30492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head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" name="Line 247"/>
            <p:cNvSpPr/>
            <p:nvPr/>
          </p:nvSpPr>
          <p:spPr>
            <a:xfrm>
              <a:off x="2323800" y="5867280"/>
              <a:ext cx="360" cy="30492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head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" name="Text Box 248"/>
            <p:cNvSpPr/>
            <p:nvPr/>
          </p:nvSpPr>
          <p:spPr>
            <a:xfrm>
              <a:off x="1066680" y="6082200"/>
              <a:ext cx="86616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Mouse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" name="Text Box 249"/>
            <p:cNvSpPr/>
            <p:nvPr/>
          </p:nvSpPr>
          <p:spPr>
            <a:xfrm>
              <a:off x="1822320" y="6082200"/>
              <a:ext cx="115848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Keyboard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3" name="Line 250"/>
            <p:cNvSpPr/>
            <p:nvPr/>
          </p:nvSpPr>
          <p:spPr>
            <a:xfrm>
              <a:off x="3633840" y="5867280"/>
              <a:ext cx="360" cy="30492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" name="Text Box 251"/>
            <p:cNvSpPr/>
            <p:nvPr/>
          </p:nvSpPr>
          <p:spPr>
            <a:xfrm>
              <a:off x="3186360" y="6082200"/>
              <a:ext cx="92952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Display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" name="Line 258"/>
            <p:cNvSpPr/>
            <p:nvPr/>
          </p:nvSpPr>
          <p:spPr>
            <a:xfrm>
              <a:off x="5938920" y="5867280"/>
              <a:ext cx="360" cy="38088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6" name="AutoShape 259"/>
            <p:cNvSpPr/>
            <p:nvPr/>
          </p:nvSpPr>
          <p:spPr>
            <a:xfrm>
              <a:off x="5634360" y="6248520"/>
              <a:ext cx="609120" cy="609120"/>
            </a:xfrm>
            <a:prstGeom prst="can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Disk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7" name="AutoShape 235"/>
            <p:cNvSpPr/>
            <p:nvPr/>
          </p:nvSpPr>
          <p:spPr>
            <a:xfrm>
              <a:off x="783000" y="4406760"/>
              <a:ext cx="7276680" cy="393480"/>
            </a:xfrm>
            <a:prstGeom prst="leftRightArrow">
              <a:avLst>
                <a:gd name="adj1" fmla="val 48611"/>
                <a:gd name="adj2" fmla="val 95500"/>
              </a:avLst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8" name="Text Box 265"/>
            <p:cNvSpPr/>
            <p:nvPr/>
          </p:nvSpPr>
          <p:spPr>
            <a:xfrm>
              <a:off x="4472280" y="4698000"/>
              <a:ext cx="916920" cy="336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I/O bus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9" name="Rectangle 267"/>
            <p:cNvSpPr/>
            <p:nvPr/>
          </p:nvSpPr>
          <p:spPr>
            <a:xfrm>
              <a:off x="6650280" y="4419720"/>
              <a:ext cx="126720" cy="4060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0" name="Rectangle 268"/>
            <p:cNvSpPr/>
            <p:nvPr/>
          </p:nvSpPr>
          <p:spPr>
            <a:xfrm>
              <a:off x="6955200" y="4419720"/>
              <a:ext cx="126720" cy="4060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1" name="Rectangle 269"/>
            <p:cNvSpPr/>
            <p:nvPr/>
          </p:nvSpPr>
          <p:spPr>
            <a:xfrm>
              <a:off x="7259760" y="4419720"/>
              <a:ext cx="126720" cy="4060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2" name="Text Box 270"/>
            <p:cNvSpPr/>
            <p:nvPr/>
          </p:nvSpPr>
          <p:spPr>
            <a:xfrm>
              <a:off x="6635880" y="4742280"/>
              <a:ext cx="2238480" cy="1070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Expansion slots for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other devices such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as network adapters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3" name="Text Box 271"/>
            <p:cNvSpPr/>
            <p:nvPr/>
          </p:nvSpPr>
          <p:spPr>
            <a:xfrm>
              <a:off x="6345360" y="6248520"/>
              <a:ext cx="2098440" cy="581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hello</a:t>
              </a: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executable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stored on disk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4" name="Rectangle 320"/>
            <p:cNvSpPr/>
            <p:nvPr/>
          </p:nvSpPr>
          <p:spPr>
            <a:xfrm>
              <a:off x="1011600" y="2133720"/>
              <a:ext cx="761760" cy="30456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145" name="Elbow Connector 40"/>
          <p:cNvCxnSpPr/>
          <p:nvPr/>
        </p:nvCxnSpPr>
        <p:spPr>
          <a:xfrm>
            <a:off x="2490840" y="3384360"/>
            <a:ext cx="4464360" cy="12960"/>
          </a:xfrm>
          <a:prstGeom prst="bentConnector3">
            <a:avLst>
              <a:gd name="adj1" fmla="val 50008"/>
            </a:avLst>
          </a:prstGeom>
          <a:ln>
            <a:solidFill>
              <a:srgbClr val="521b92"/>
            </a:solidFill>
            <a:round/>
            <a:tailEnd len="med" type="arrow" w="med"/>
          </a:ln>
        </p:spPr>
      </p:cxnSp>
      <p:cxnSp>
        <p:nvCxnSpPr>
          <p:cNvPr id="146" name="Elbow Connector 52"/>
          <p:cNvCxnSpPr/>
          <p:nvPr/>
        </p:nvCxnSpPr>
        <p:spPr>
          <a:xfrm>
            <a:off x="2490840" y="3524040"/>
            <a:ext cx="4464360" cy="12960"/>
          </a:xfrm>
          <a:prstGeom prst="bentConnector3">
            <a:avLst>
              <a:gd name="adj1" fmla="val 50008"/>
            </a:avLst>
          </a:prstGeom>
          <a:ln>
            <a:solidFill>
              <a:srgbClr val="521b92"/>
            </a:solidFill>
            <a:round/>
            <a:headEnd len="med" type="arrow" w="med"/>
          </a:ln>
        </p:spPr>
      </p:cxnSp>
      <p:cxnSp>
        <p:nvCxnSpPr>
          <p:cNvPr id="147" name="Elbow Connector 53"/>
          <p:cNvCxnSpPr>
            <a:stCxn id="111" idx="2"/>
          </p:cNvCxnSpPr>
          <p:nvPr/>
        </p:nvCxnSpPr>
        <p:spPr>
          <a:xfrm rot="5400000">
            <a:off x="1868400" y="3065760"/>
            <a:ext cx="800640" cy="1800"/>
          </a:xfrm>
          <a:prstGeom prst="bentConnector3">
            <a:avLst>
              <a:gd name="adj1" fmla="val 50067"/>
            </a:avLst>
          </a:prstGeom>
          <a:ln>
            <a:solidFill>
              <a:srgbClr val="521b92"/>
            </a:solidFill>
            <a:round/>
            <a:head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rci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3: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ts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0" name="Rectangle 3"/>
          <p:cNvSpPr/>
          <p:nvPr/>
        </p:nvSpPr>
        <p:spPr>
          <a:xfrm>
            <a:off x="990720" y="42670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61" name="Rectangle 4"/>
          <p:cNvSpPr/>
          <p:nvPr/>
        </p:nvSpPr>
        <p:spPr>
          <a:xfrm>
            <a:off x="24886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2" name="Rectangle 5"/>
          <p:cNvSpPr/>
          <p:nvPr/>
        </p:nvSpPr>
        <p:spPr>
          <a:xfrm>
            <a:off x="276156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3" name="Rectangle 6"/>
          <p:cNvSpPr/>
          <p:nvPr/>
        </p:nvSpPr>
        <p:spPr>
          <a:xfrm>
            <a:off x="302220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4" name="Rectangle 7"/>
          <p:cNvSpPr/>
          <p:nvPr/>
        </p:nvSpPr>
        <p:spPr>
          <a:xfrm>
            <a:off x="44442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5" name="Rectangle 8"/>
          <p:cNvSpPr/>
          <p:nvPr/>
        </p:nvSpPr>
        <p:spPr>
          <a:xfrm>
            <a:off x="1586160" y="43815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101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6" name="Rectangle 9"/>
          <p:cNvSpPr/>
          <p:nvPr/>
        </p:nvSpPr>
        <p:spPr>
          <a:xfrm>
            <a:off x="111708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7" name="Rectangle 10"/>
          <p:cNvSpPr/>
          <p:nvPr/>
        </p:nvSpPr>
        <p:spPr>
          <a:xfrm>
            <a:off x="3295440" y="4381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8" name="Rectangle 11"/>
          <p:cNvSpPr/>
          <p:nvPr/>
        </p:nvSpPr>
        <p:spPr>
          <a:xfrm>
            <a:off x="415296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9" name="Rectangle 12"/>
          <p:cNvSpPr/>
          <p:nvPr/>
        </p:nvSpPr>
        <p:spPr>
          <a:xfrm>
            <a:off x="38610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0" name="Rectangle 13"/>
          <p:cNvSpPr/>
          <p:nvPr/>
        </p:nvSpPr>
        <p:spPr>
          <a:xfrm>
            <a:off x="3569400" y="43815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1" name="Rectangle 14"/>
          <p:cNvSpPr/>
          <p:nvPr/>
        </p:nvSpPr>
        <p:spPr>
          <a:xfrm>
            <a:off x="990720" y="35812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72" name="Rectangle 15"/>
          <p:cNvSpPr/>
          <p:nvPr/>
        </p:nvSpPr>
        <p:spPr>
          <a:xfrm>
            <a:off x="24886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3" name="Rectangle 16"/>
          <p:cNvSpPr/>
          <p:nvPr/>
        </p:nvSpPr>
        <p:spPr>
          <a:xfrm>
            <a:off x="276156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4" name="Rectangle 17"/>
          <p:cNvSpPr/>
          <p:nvPr/>
        </p:nvSpPr>
        <p:spPr>
          <a:xfrm>
            <a:off x="302220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5" name="Rectangle 18"/>
          <p:cNvSpPr/>
          <p:nvPr/>
        </p:nvSpPr>
        <p:spPr>
          <a:xfrm>
            <a:off x="44442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6" name="Rectangle 19"/>
          <p:cNvSpPr/>
          <p:nvPr/>
        </p:nvSpPr>
        <p:spPr>
          <a:xfrm>
            <a:off x="1586160" y="36957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7" name="Rectangle 20"/>
          <p:cNvSpPr/>
          <p:nvPr/>
        </p:nvSpPr>
        <p:spPr>
          <a:xfrm>
            <a:off x="111708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8" name="Rectangle 21"/>
          <p:cNvSpPr/>
          <p:nvPr/>
        </p:nvSpPr>
        <p:spPr>
          <a:xfrm>
            <a:off x="3295440" y="36957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9" name="Rectangle 22"/>
          <p:cNvSpPr/>
          <p:nvPr/>
        </p:nvSpPr>
        <p:spPr>
          <a:xfrm>
            <a:off x="415296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0" name="Rectangle 23"/>
          <p:cNvSpPr/>
          <p:nvPr/>
        </p:nvSpPr>
        <p:spPr>
          <a:xfrm>
            <a:off x="38610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1" name="Rectangle 24"/>
          <p:cNvSpPr/>
          <p:nvPr/>
        </p:nvSpPr>
        <p:spPr>
          <a:xfrm>
            <a:off x="3569400" y="36957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2" name="Rectangle 25"/>
          <p:cNvSpPr/>
          <p:nvPr/>
        </p:nvSpPr>
        <p:spPr>
          <a:xfrm>
            <a:off x="990720" y="28954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rm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83" name="Rectangle 26"/>
          <p:cNvSpPr/>
          <p:nvPr/>
        </p:nvSpPr>
        <p:spPr>
          <a:xfrm>
            <a:off x="24886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4" name="Rectangle 27"/>
          <p:cNvSpPr/>
          <p:nvPr/>
        </p:nvSpPr>
        <p:spPr>
          <a:xfrm>
            <a:off x="276156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5" name="Rectangle 28"/>
          <p:cNvSpPr/>
          <p:nvPr/>
        </p:nvSpPr>
        <p:spPr>
          <a:xfrm>
            <a:off x="302220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AB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6" name="Rectangle 29"/>
          <p:cNvSpPr/>
          <p:nvPr/>
        </p:nvSpPr>
        <p:spPr>
          <a:xfrm>
            <a:off x="44442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7" name="Rectangle 30"/>
          <p:cNvSpPr/>
          <p:nvPr/>
        </p:nvSpPr>
        <p:spPr>
          <a:xfrm>
            <a:off x="1586160" y="30099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110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8" name="Rectangle 31"/>
          <p:cNvSpPr/>
          <p:nvPr/>
        </p:nvSpPr>
        <p:spPr>
          <a:xfrm>
            <a:off x="111708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9" name="Rectangle 32"/>
          <p:cNvSpPr/>
          <p:nvPr/>
        </p:nvSpPr>
        <p:spPr>
          <a:xfrm>
            <a:off x="3295440" y="30099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0" name="Rectangle 33"/>
          <p:cNvSpPr/>
          <p:nvPr/>
        </p:nvSpPr>
        <p:spPr>
          <a:xfrm>
            <a:off x="415296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EA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1" name="Rectangle 34"/>
          <p:cNvSpPr/>
          <p:nvPr/>
        </p:nvSpPr>
        <p:spPr>
          <a:xfrm>
            <a:off x="38610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2" name="Rectangle 35"/>
          <p:cNvSpPr/>
          <p:nvPr/>
        </p:nvSpPr>
        <p:spPr>
          <a:xfrm>
            <a:off x="3569400" y="30099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FF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3" name="Rectangle 36"/>
          <p:cNvSpPr/>
          <p:nvPr/>
        </p:nvSpPr>
        <p:spPr>
          <a:xfrm>
            <a:off x="990720" y="4952880"/>
            <a:ext cx="3848040" cy="533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94" name="Rectangle 37"/>
          <p:cNvSpPr/>
          <p:nvPr/>
        </p:nvSpPr>
        <p:spPr>
          <a:xfrm>
            <a:off x="248868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5" name="Rectangle 38"/>
          <p:cNvSpPr/>
          <p:nvPr/>
        </p:nvSpPr>
        <p:spPr>
          <a:xfrm>
            <a:off x="276156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6" name="Rectangle 39"/>
          <p:cNvSpPr/>
          <p:nvPr/>
        </p:nvSpPr>
        <p:spPr>
          <a:xfrm>
            <a:off x="302220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7" name="Rectangle 40"/>
          <p:cNvSpPr/>
          <p:nvPr/>
        </p:nvSpPr>
        <p:spPr>
          <a:xfrm>
            <a:off x="444420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77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8" name="Rectangle 41"/>
          <p:cNvSpPr/>
          <p:nvPr/>
        </p:nvSpPr>
        <p:spPr>
          <a:xfrm>
            <a:off x="1586160" y="50673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rmAutofit fontScale="92500" lnSpcReduction="9999"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001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99" name="Rectangle 42"/>
          <p:cNvSpPr/>
          <p:nvPr/>
        </p:nvSpPr>
        <p:spPr>
          <a:xfrm>
            <a:off x="111708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0" name="Rectangle 43"/>
          <p:cNvSpPr/>
          <p:nvPr/>
        </p:nvSpPr>
        <p:spPr>
          <a:xfrm>
            <a:off x="3295440" y="50673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33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1" name="Rectangle 44"/>
          <p:cNvSpPr/>
          <p:nvPr/>
        </p:nvSpPr>
        <p:spPr>
          <a:xfrm>
            <a:off x="415296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66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2" name="Rectangle 45"/>
          <p:cNvSpPr/>
          <p:nvPr/>
        </p:nvSpPr>
        <p:spPr>
          <a:xfrm>
            <a:off x="386100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55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3" name="Rectangle 46"/>
          <p:cNvSpPr/>
          <p:nvPr/>
        </p:nvSpPr>
        <p:spPr>
          <a:xfrm>
            <a:off x="3569400" y="5067360"/>
            <a:ext cx="29232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44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4" name="TextBox 50"/>
          <p:cNvSpPr/>
          <p:nvPr/>
        </p:nvSpPr>
        <p:spPr>
          <a:xfrm>
            <a:off x="380880" y="1443240"/>
            <a:ext cx="736380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Assume: cache block size 8 bytes, total cache size 32 bytes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5" name="TextBox 72"/>
          <p:cNvSpPr/>
          <p:nvPr/>
        </p:nvSpPr>
        <p:spPr>
          <a:xfrm>
            <a:off x="380880" y="1779480"/>
            <a:ext cx="4019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Assume: assume 8-bit machine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6" name="TextBox 96"/>
          <p:cNvSpPr/>
          <p:nvPr/>
        </p:nvSpPr>
        <p:spPr>
          <a:xfrm>
            <a:off x="-22320" y="293148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7" name="TextBox 97"/>
          <p:cNvSpPr/>
          <p:nvPr/>
        </p:nvSpPr>
        <p:spPr>
          <a:xfrm>
            <a:off x="-9360" y="365436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8" name="TextBox 98"/>
          <p:cNvSpPr/>
          <p:nvPr/>
        </p:nvSpPr>
        <p:spPr>
          <a:xfrm>
            <a:off x="-23760" y="430308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9" name="TextBox 99"/>
          <p:cNvSpPr/>
          <p:nvPr/>
        </p:nvSpPr>
        <p:spPr>
          <a:xfrm>
            <a:off x="-9360" y="5009400"/>
            <a:ext cx="914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Line 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0" name="TextBox 2"/>
          <p:cNvSpPr/>
          <p:nvPr/>
        </p:nvSpPr>
        <p:spPr>
          <a:xfrm>
            <a:off x="5023440" y="2409120"/>
            <a:ext cx="4272480" cy="267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For each address, is it a hit or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 miss? For hits, what data is at that address in memory?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0x2D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0x2E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0x74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0x3A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11" name="Group 47"/>
          <p:cNvGrpSpPr/>
          <p:nvPr/>
        </p:nvGrpSpPr>
        <p:grpSpPr>
          <a:xfrm>
            <a:off x="6214680" y="3599280"/>
            <a:ext cx="1557360" cy="286560"/>
            <a:chOff x="6214680" y="3599280"/>
            <a:chExt cx="1557360" cy="286560"/>
          </a:xfrm>
        </p:grpSpPr>
        <p:grpSp>
          <p:nvGrpSpPr>
            <p:cNvPr id="612" name="Group 52"/>
            <p:cNvGrpSpPr/>
            <p:nvPr/>
          </p:nvGrpSpPr>
          <p:grpSpPr>
            <a:xfrm>
              <a:off x="6214680" y="3600360"/>
              <a:ext cx="1557360" cy="285480"/>
              <a:chOff x="6214680" y="3600360"/>
              <a:chExt cx="1557360" cy="285480"/>
            </a:xfrm>
          </p:grpSpPr>
          <p:sp>
            <p:nvSpPr>
              <p:cNvPr id="613" name="Rectangle 54"/>
              <p:cNvSpPr/>
              <p:nvPr/>
            </p:nvSpPr>
            <p:spPr>
              <a:xfrm>
                <a:off x="6214680" y="3600360"/>
                <a:ext cx="576000" cy="28548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001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14" name="Rectangle 55"/>
              <p:cNvSpPr/>
              <p:nvPr/>
            </p:nvSpPr>
            <p:spPr>
              <a:xfrm>
                <a:off x="7194240" y="3601080"/>
                <a:ext cx="577800" cy="2836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15" name="Rectangle 56"/>
              <p:cNvSpPr/>
              <p:nvPr/>
            </p:nvSpPr>
            <p:spPr>
              <a:xfrm>
                <a:off x="6791400" y="3600360"/>
                <a:ext cx="413640" cy="284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616" name="Rectangle 53"/>
            <p:cNvSpPr/>
            <p:nvPr/>
          </p:nvSpPr>
          <p:spPr>
            <a:xfrm>
              <a:off x="6214680" y="3599280"/>
              <a:ext cx="155736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17" name="TextBox 63"/>
          <p:cNvSpPr/>
          <p:nvPr/>
        </p:nvSpPr>
        <p:spPr>
          <a:xfrm>
            <a:off x="7852320" y="3573720"/>
            <a:ext cx="1057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Hit 0x40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18" name="Group 64"/>
          <p:cNvGrpSpPr/>
          <p:nvPr/>
        </p:nvGrpSpPr>
        <p:grpSpPr>
          <a:xfrm>
            <a:off x="6214680" y="3971160"/>
            <a:ext cx="1557360" cy="286560"/>
            <a:chOff x="6214680" y="3971160"/>
            <a:chExt cx="1557360" cy="286560"/>
          </a:xfrm>
        </p:grpSpPr>
        <p:grpSp>
          <p:nvGrpSpPr>
            <p:cNvPr id="619" name="Group 65"/>
            <p:cNvGrpSpPr/>
            <p:nvPr/>
          </p:nvGrpSpPr>
          <p:grpSpPr>
            <a:xfrm>
              <a:off x="6214680" y="3972240"/>
              <a:ext cx="1557360" cy="285480"/>
              <a:chOff x="6214680" y="3972240"/>
              <a:chExt cx="1557360" cy="285480"/>
            </a:xfrm>
          </p:grpSpPr>
          <p:sp>
            <p:nvSpPr>
              <p:cNvPr id="620" name="Rectangle 67"/>
              <p:cNvSpPr/>
              <p:nvPr/>
            </p:nvSpPr>
            <p:spPr>
              <a:xfrm>
                <a:off x="6214680" y="3972240"/>
                <a:ext cx="576000" cy="28548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001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21" name="Rectangle 68"/>
              <p:cNvSpPr/>
              <p:nvPr/>
            </p:nvSpPr>
            <p:spPr>
              <a:xfrm>
                <a:off x="7194240" y="3973320"/>
                <a:ext cx="577800" cy="2836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110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22" name="Rectangle 69"/>
              <p:cNvSpPr/>
              <p:nvPr/>
            </p:nvSpPr>
            <p:spPr>
              <a:xfrm>
                <a:off x="6791400" y="3972240"/>
                <a:ext cx="413640" cy="284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623" name="Rectangle 66"/>
            <p:cNvSpPr/>
            <p:nvPr/>
          </p:nvSpPr>
          <p:spPr>
            <a:xfrm>
              <a:off x="6214680" y="3971160"/>
              <a:ext cx="155736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24" name="TextBox 70"/>
          <p:cNvSpPr/>
          <p:nvPr/>
        </p:nvSpPr>
        <p:spPr>
          <a:xfrm>
            <a:off x="7852320" y="3945960"/>
            <a:ext cx="1057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Hit 0x06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25" name="Group 71"/>
          <p:cNvGrpSpPr/>
          <p:nvPr/>
        </p:nvGrpSpPr>
        <p:grpSpPr>
          <a:xfrm>
            <a:off x="6214680" y="4353840"/>
            <a:ext cx="1557360" cy="286560"/>
            <a:chOff x="6214680" y="4353840"/>
            <a:chExt cx="1557360" cy="286560"/>
          </a:xfrm>
        </p:grpSpPr>
        <p:grpSp>
          <p:nvGrpSpPr>
            <p:cNvPr id="626" name="Group 73"/>
            <p:cNvGrpSpPr/>
            <p:nvPr/>
          </p:nvGrpSpPr>
          <p:grpSpPr>
            <a:xfrm>
              <a:off x="6214680" y="4354920"/>
              <a:ext cx="1557360" cy="285480"/>
              <a:chOff x="6214680" y="4354920"/>
              <a:chExt cx="1557360" cy="285480"/>
            </a:xfrm>
          </p:grpSpPr>
          <p:sp>
            <p:nvSpPr>
              <p:cNvPr id="627" name="Rectangle 75"/>
              <p:cNvSpPr/>
              <p:nvPr/>
            </p:nvSpPr>
            <p:spPr>
              <a:xfrm>
                <a:off x="6214680" y="4354920"/>
                <a:ext cx="576000" cy="28548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011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28" name="Rectangle 76"/>
              <p:cNvSpPr/>
              <p:nvPr/>
            </p:nvSpPr>
            <p:spPr>
              <a:xfrm>
                <a:off x="7194240" y="4355640"/>
                <a:ext cx="577800" cy="2836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29" name="Rectangle 77"/>
              <p:cNvSpPr/>
              <p:nvPr/>
            </p:nvSpPr>
            <p:spPr>
              <a:xfrm>
                <a:off x="6791400" y="4354920"/>
                <a:ext cx="413640" cy="284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630" name="Rectangle 74"/>
            <p:cNvSpPr/>
            <p:nvPr/>
          </p:nvSpPr>
          <p:spPr>
            <a:xfrm>
              <a:off x="6214680" y="4353840"/>
              <a:ext cx="155736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31" name="TextBox 78"/>
          <p:cNvSpPr/>
          <p:nvPr/>
        </p:nvSpPr>
        <p:spPr>
          <a:xfrm>
            <a:off x="7852320" y="4328280"/>
            <a:ext cx="689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32" name="Group 79"/>
          <p:cNvGrpSpPr/>
          <p:nvPr/>
        </p:nvGrpSpPr>
        <p:grpSpPr>
          <a:xfrm>
            <a:off x="6212160" y="4720680"/>
            <a:ext cx="1557360" cy="286560"/>
            <a:chOff x="6212160" y="4720680"/>
            <a:chExt cx="1557360" cy="286560"/>
          </a:xfrm>
        </p:grpSpPr>
        <p:grpSp>
          <p:nvGrpSpPr>
            <p:cNvPr id="633" name="Group 80"/>
            <p:cNvGrpSpPr/>
            <p:nvPr/>
          </p:nvGrpSpPr>
          <p:grpSpPr>
            <a:xfrm>
              <a:off x="6212160" y="4721760"/>
              <a:ext cx="1557360" cy="285480"/>
              <a:chOff x="6212160" y="4721760"/>
              <a:chExt cx="1557360" cy="285480"/>
            </a:xfrm>
          </p:grpSpPr>
          <p:sp>
            <p:nvSpPr>
              <p:cNvPr id="634" name="Rectangle 82"/>
              <p:cNvSpPr/>
              <p:nvPr/>
            </p:nvSpPr>
            <p:spPr>
              <a:xfrm>
                <a:off x="6212160" y="4721760"/>
                <a:ext cx="576000" cy="28548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001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35" name="Rectangle 83"/>
              <p:cNvSpPr/>
              <p:nvPr/>
            </p:nvSpPr>
            <p:spPr>
              <a:xfrm>
                <a:off x="7191720" y="4722480"/>
                <a:ext cx="577800" cy="2836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010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36" name="Rectangle 84"/>
              <p:cNvSpPr/>
              <p:nvPr/>
            </p:nvSpPr>
            <p:spPr>
              <a:xfrm>
                <a:off x="6788520" y="4721760"/>
                <a:ext cx="413640" cy="284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637" name="Rectangle 81"/>
            <p:cNvSpPr/>
            <p:nvPr/>
          </p:nvSpPr>
          <p:spPr>
            <a:xfrm>
              <a:off x="6212160" y="4720680"/>
              <a:ext cx="155736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38" name="TextBox 85"/>
          <p:cNvSpPr/>
          <p:nvPr/>
        </p:nvSpPr>
        <p:spPr>
          <a:xfrm>
            <a:off x="7849800" y="4695120"/>
            <a:ext cx="689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39" name="Rectangle 86"/>
          <p:cNvSpPr/>
          <p:nvPr/>
        </p:nvSpPr>
        <p:spPr>
          <a:xfrm>
            <a:off x="6134760" y="3573360"/>
            <a:ext cx="2845440" cy="1558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9" dur="indefinite" restart="never" nodeType="tmRoot">
          <p:childTnLst>
            <p:seq>
              <p:cTn id="340" dur="indefinite" nodeType="mainSeq"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4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593208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a cache miss occurs update cache line at that index: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Replace data block with bytes from memory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Copies all bytes with same tag + index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Update tag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Set valid bit to 1 (if not already)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642" name="Group 107"/>
          <p:cNvGrpSpPr/>
          <p:nvPr/>
        </p:nvGrpSpPr>
        <p:grpSpPr>
          <a:xfrm>
            <a:off x="17640" y="4191120"/>
            <a:ext cx="4862520" cy="2590560"/>
            <a:chOff x="17640" y="4191120"/>
            <a:chExt cx="4862520" cy="2590560"/>
          </a:xfrm>
        </p:grpSpPr>
        <p:grpSp>
          <p:nvGrpSpPr>
            <p:cNvPr id="643" name="Group 94"/>
            <p:cNvGrpSpPr/>
            <p:nvPr/>
          </p:nvGrpSpPr>
          <p:grpSpPr>
            <a:xfrm>
              <a:off x="1032120" y="5562720"/>
              <a:ext cx="3848040" cy="533160"/>
              <a:chOff x="1032120" y="5562720"/>
              <a:chExt cx="3848040" cy="533160"/>
            </a:xfrm>
          </p:grpSpPr>
          <p:sp>
            <p:nvSpPr>
              <p:cNvPr id="644" name="Rectangle 3"/>
              <p:cNvSpPr/>
              <p:nvPr/>
            </p:nvSpPr>
            <p:spPr>
              <a:xfrm>
                <a:off x="1032120" y="5562720"/>
                <a:ext cx="3848040" cy="5331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en-US" sz="14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645" name="Rectangle 4"/>
              <p:cNvSpPr/>
              <p:nvPr/>
            </p:nvSpPr>
            <p:spPr>
              <a:xfrm>
                <a:off x="2530440" y="5676840"/>
                <a:ext cx="27216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0D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6" name="Rectangle 5"/>
              <p:cNvSpPr/>
              <p:nvPr/>
            </p:nvSpPr>
            <p:spPr>
              <a:xfrm>
                <a:off x="2803320" y="5676840"/>
                <a:ext cx="27216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7" name="Rectangle 6"/>
              <p:cNvSpPr/>
              <p:nvPr/>
            </p:nvSpPr>
            <p:spPr>
              <a:xfrm>
                <a:off x="3063960" y="5676840"/>
                <a:ext cx="27216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8" name="Rectangle 7"/>
              <p:cNvSpPr/>
              <p:nvPr/>
            </p:nvSpPr>
            <p:spPr>
              <a:xfrm>
                <a:off x="4485960" y="5676840"/>
                <a:ext cx="29232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49" name="Rectangle 8"/>
              <p:cNvSpPr/>
              <p:nvPr/>
            </p:nvSpPr>
            <p:spPr>
              <a:xfrm>
                <a:off x="1627920" y="5676840"/>
                <a:ext cx="717480" cy="304560"/>
              </a:xfrm>
              <a:prstGeom prst="rect">
                <a:avLst/>
              </a:prstGeom>
              <a:solidFill>
                <a:schemeClr val="accent3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0" name="Rectangle 9"/>
              <p:cNvSpPr/>
              <p:nvPr/>
            </p:nvSpPr>
            <p:spPr>
              <a:xfrm>
                <a:off x="1158840" y="5676840"/>
                <a:ext cx="27216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1" name="Rectangle 10"/>
              <p:cNvSpPr/>
              <p:nvPr/>
            </p:nvSpPr>
            <p:spPr>
              <a:xfrm>
                <a:off x="3337200" y="5676840"/>
                <a:ext cx="27216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2" name="Rectangle 11"/>
              <p:cNvSpPr/>
              <p:nvPr/>
            </p:nvSpPr>
            <p:spPr>
              <a:xfrm>
                <a:off x="4194720" y="5676840"/>
                <a:ext cx="29232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3" name="Rectangle 12"/>
              <p:cNvSpPr/>
              <p:nvPr/>
            </p:nvSpPr>
            <p:spPr>
              <a:xfrm>
                <a:off x="3902760" y="5676840"/>
                <a:ext cx="29232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654" name="Rectangle 13"/>
              <p:cNvSpPr/>
              <p:nvPr/>
            </p:nvSpPr>
            <p:spPr>
              <a:xfrm>
                <a:off x="3610800" y="5676840"/>
                <a:ext cx="292320" cy="304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wrap="none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2F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655" name="Rectangle 14"/>
            <p:cNvSpPr/>
            <p:nvPr/>
          </p:nvSpPr>
          <p:spPr>
            <a:xfrm>
              <a:off x="1032120" y="4876920"/>
              <a:ext cx="3848040" cy="5331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656" name="Rectangle 15"/>
            <p:cNvSpPr/>
            <p:nvPr/>
          </p:nvSpPr>
          <p:spPr>
            <a:xfrm>
              <a:off x="2530440" y="49910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7" name="Rectangle 16"/>
            <p:cNvSpPr/>
            <p:nvPr/>
          </p:nvSpPr>
          <p:spPr>
            <a:xfrm>
              <a:off x="2803320" y="49910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8" name="Rectangle 17"/>
            <p:cNvSpPr/>
            <p:nvPr/>
          </p:nvSpPr>
          <p:spPr>
            <a:xfrm>
              <a:off x="3063960" y="49910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9" name="Rectangle 18"/>
            <p:cNvSpPr/>
            <p:nvPr/>
          </p:nvSpPr>
          <p:spPr>
            <a:xfrm>
              <a:off x="4485960" y="49910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1D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0" name="Rectangle 19"/>
            <p:cNvSpPr/>
            <p:nvPr/>
          </p:nvSpPr>
          <p:spPr>
            <a:xfrm>
              <a:off x="1627920" y="4991040"/>
              <a:ext cx="717480" cy="304560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001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1" name="Rectangle 20"/>
            <p:cNvSpPr/>
            <p:nvPr/>
          </p:nvSpPr>
          <p:spPr>
            <a:xfrm>
              <a:off x="1158840" y="49910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2" name="Rectangle 21"/>
            <p:cNvSpPr/>
            <p:nvPr/>
          </p:nvSpPr>
          <p:spPr>
            <a:xfrm>
              <a:off x="3337200" y="49910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3" name="Rectangle 22"/>
            <p:cNvSpPr/>
            <p:nvPr/>
          </p:nvSpPr>
          <p:spPr>
            <a:xfrm>
              <a:off x="4194720" y="49910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4" name="Rectangle 23"/>
            <p:cNvSpPr/>
            <p:nvPr/>
          </p:nvSpPr>
          <p:spPr>
            <a:xfrm>
              <a:off x="3902760" y="49910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5" name="Rectangle 24"/>
            <p:cNvSpPr/>
            <p:nvPr/>
          </p:nvSpPr>
          <p:spPr>
            <a:xfrm>
              <a:off x="3610800" y="49910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6" name="Rectangle 25"/>
            <p:cNvSpPr/>
            <p:nvPr/>
          </p:nvSpPr>
          <p:spPr>
            <a:xfrm>
              <a:off x="1032120" y="4191120"/>
              <a:ext cx="3848040" cy="5331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rm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667" name="Rectangle 26"/>
            <p:cNvSpPr/>
            <p:nvPr/>
          </p:nvSpPr>
          <p:spPr>
            <a:xfrm>
              <a:off x="2530440" y="43052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8" name="Rectangle 27"/>
            <p:cNvSpPr/>
            <p:nvPr/>
          </p:nvSpPr>
          <p:spPr>
            <a:xfrm>
              <a:off x="2803320" y="43052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9" name="Rectangle 28"/>
            <p:cNvSpPr/>
            <p:nvPr/>
          </p:nvSpPr>
          <p:spPr>
            <a:xfrm>
              <a:off x="3063960" y="43052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AB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0" name="Rectangle 29"/>
            <p:cNvSpPr/>
            <p:nvPr/>
          </p:nvSpPr>
          <p:spPr>
            <a:xfrm>
              <a:off x="4485960" y="43052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68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1" name="Rectangle 30"/>
            <p:cNvSpPr/>
            <p:nvPr/>
          </p:nvSpPr>
          <p:spPr>
            <a:xfrm>
              <a:off x="1627920" y="4305240"/>
              <a:ext cx="717480" cy="304560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110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2" name="Rectangle 31"/>
            <p:cNvSpPr/>
            <p:nvPr/>
          </p:nvSpPr>
          <p:spPr>
            <a:xfrm>
              <a:off x="1158840" y="43052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3" name="Rectangle 32"/>
            <p:cNvSpPr/>
            <p:nvPr/>
          </p:nvSpPr>
          <p:spPr>
            <a:xfrm>
              <a:off x="3337200" y="43052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4" name="Rectangle 33"/>
            <p:cNvSpPr/>
            <p:nvPr/>
          </p:nvSpPr>
          <p:spPr>
            <a:xfrm>
              <a:off x="4194720" y="43052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EA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5" name="Rectangle 34"/>
            <p:cNvSpPr/>
            <p:nvPr/>
          </p:nvSpPr>
          <p:spPr>
            <a:xfrm>
              <a:off x="3902760" y="43052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6" name="Rectangle 35"/>
            <p:cNvSpPr/>
            <p:nvPr/>
          </p:nvSpPr>
          <p:spPr>
            <a:xfrm>
              <a:off x="3610800" y="43052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7" name="Rectangle 36"/>
            <p:cNvSpPr/>
            <p:nvPr/>
          </p:nvSpPr>
          <p:spPr>
            <a:xfrm>
              <a:off x="1032120" y="6248520"/>
              <a:ext cx="3848040" cy="5331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678" name="Rectangle 37"/>
            <p:cNvSpPr/>
            <p:nvPr/>
          </p:nvSpPr>
          <p:spPr>
            <a:xfrm>
              <a:off x="2530440" y="63626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9" name="Rectangle 38"/>
            <p:cNvSpPr/>
            <p:nvPr/>
          </p:nvSpPr>
          <p:spPr>
            <a:xfrm>
              <a:off x="2803320" y="63626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0" name="Rectangle 39"/>
            <p:cNvSpPr/>
            <p:nvPr/>
          </p:nvSpPr>
          <p:spPr>
            <a:xfrm>
              <a:off x="3063960" y="63626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1" name="Rectangle 40"/>
            <p:cNvSpPr/>
            <p:nvPr/>
          </p:nvSpPr>
          <p:spPr>
            <a:xfrm>
              <a:off x="4485960" y="63626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77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2" name="Rectangle 41"/>
            <p:cNvSpPr/>
            <p:nvPr/>
          </p:nvSpPr>
          <p:spPr>
            <a:xfrm>
              <a:off x="1627920" y="6362640"/>
              <a:ext cx="717480" cy="304560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rmAutofit fontScale="92500" lnSpcReduction="9999"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001</a:t>
              </a:r>
              <a:endParaRPr b="0" lang="en-US" sz="16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3" name="Rectangle 42"/>
            <p:cNvSpPr/>
            <p:nvPr/>
          </p:nvSpPr>
          <p:spPr>
            <a:xfrm>
              <a:off x="1158840" y="63626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4" name="Rectangle 43"/>
            <p:cNvSpPr/>
            <p:nvPr/>
          </p:nvSpPr>
          <p:spPr>
            <a:xfrm>
              <a:off x="3337200" y="636264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33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5" name="Rectangle 44"/>
            <p:cNvSpPr/>
            <p:nvPr/>
          </p:nvSpPr>
          <p:spPr>
            <a:xfrm>
              <a:off x="4194720" y="63626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66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6" name="Rectangle 45"/>
            <p:cNvSpPr/>
            <p:nvPr/>
          </p:nvSpPr>
          <p:spPr>
            <a:xfrm>
              <a:off x="3902760" y="63626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55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7" name="Rectangle 46"/>
            <p:cNvSpPr/>
            <p:nvPr/>
          </p:nvSpPr>
          <p:spPr>
            <a:xfrm>
              <a:off x="3610800" y="636264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8" name="TextBox 47"/>
            <p:cNvSpPr/>
            <p:nvPr/>
          </p:nvSpPr>
          <p:spPr>
            <a:xfrm>
              <a:off x="19440" y="4226760"/>
              <a:ext cx="9140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0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9" name="TextBox 48"/>
            <p:cNvSpPr/>
            <p:nvPr/>
          </p:nvSpPr>
          <p:spPr>
            <a:xfrm>
              <a:off x="32040" y="4949640"/>
              <a:ext cx="9140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1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0" name="TextBox 49"/>
            <p:cNvSpPr/>
            <p:nvPr/>
          </p:nvSpPr>
          <p:spPr>
            <a:xfrm>
              <a:off x="17640" y="5598360"/>
              <a:ext cx="9140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2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1" name="TextBox 50"/>
            <p:cNvSpPr/>
            <p:nvPr/>
          </p:nvSpPr>
          <p:spPr>
            <a:xfrm>
              <a:off x="32040" y="6304680"/>
              <a:ext cx="9140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Line 3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92" name="TextBox 51"/>
          <p:cNvSpPr/>
          <p:nvPr/>
        </p:nvSpPr>
        <p:spPr>
          <a:xfrm>
            <a:off x="5334480" y="572760"/>
            <a:ext cx="1688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 of data: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93" name="Rectangle 52"/>
          <p:cNvSpPr/>
          <p:nvPr/>
        </p:nvSpPr>
        <p:spPr>
          <a:xfrm>
            <a:off x="7086600" y="609480"/>
            <a:ext cx="1923120" cy="28548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4" name="TextBox 53"/>
          <p:cNvSpPr/>
          <p:nvPr/>
        </p:nvSpPr>
        <p:spPr>
          <a:xfrm>
            <a:off x="7693200" y="567000"/>
            <a:ext cx="676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95" name="Group 54"/>
          <p:cNvGrpSpPr/>
          <p:nvPr/>
        </p:nvGrpSpPr>
        <p:grpSpPr>
          <a:xfrm>
            <a:off x="7086600" y="976680"/>
            <a:ext cx="1923120" cy="369720"/>
            <a:chOff x="7086600" y="976680"/>
            <a:chExt cx="1923120" cy="369720"/>
          </a:xfrm>
        </p:grpSpPr>
        <p:sp>
          <p:nvSpPr>
            <p:cNvPr id="696" name="Rectangle 55"/>
            <p:cNvSpPr/>
            <p:nvPr/>
          </p:nvSpPr>
          <p:spPr>
            <a:xfrm>
              <a:off x="7086600" y="1019880"/>
              <a:ext cx="192312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7" name="TextBox 56"/>
            <p:cNvSpPr/>
            <p:nvPr/>
          </p:nvSpPr>
          <p:spPr>
            <a:xfrm>
              <a:off x="7443720" y="976680"/>
              <a:ext cx="1227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0111 0100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98" name="Group 57"/>
          <p:cNvGrpSpPr/>
          <p:nvPr/>
        </p:nvGrpSpPr>
        <p:grpSpPr>
          <a:xfrm>
            <a:off x="6642720" y="1422000"/>
            <a:ext cx="2367000" cy="1573920"/>
            <a:chOff x="6642720" y="1422000"/>
            <a:chExt cx="2367000" cy="1573920"/>
          </a:xfrm>
        </p:grpSpPr>
        <p:grpSp>
          <p:nvGrpSpPr>
            <p:cNvPr id="699" name="Group 58"/>
            <p:cNvGrpSpPr/>
            <p:nvPr/>
          </p:nvGrpSpPr>
          <p:grpSpPr>
            <a:xfrm>
              <a:off x="6642720" y="1691640"/>
              <a:ext cx="952920" cy="1129320"/>
              <a:chOff x="6642720" y="1691640"/>
              <a:chExt cx="952920" cy="1129320"/>
            </a:xfrm>
          </p:grpSpPr>
          <p:sp>
            <p:nvSpPr>
              <p:cNvPr id="700" name="TextBox 70"/>
              <p:cNvSpPr/>
              <p:nvPr/>
            </p:nvSpPr>
            <p:spPr>
              <a:xfrm rot="18812400">
                <a:off x="6621840" y="2148480"/>
                <a:ext cx="99432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 bit tag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701" name="Straight Arrow Connector 71"/>
              <p:cNvCxnSpPr/>
              <p:nvPr/>
            </p:nvCxnSpPr>
            <p:spPr>
              <a:xfrm flipV="1">
                <a:off x="7399080" y="1691640"/>
                <a:ext cx="360" cy="267480"/>
              </a:xfrm>
              <a:prstGeom prst="straightConnector1">
                <a:avLst/>
              </a:prstGeom>
              <a:ln>
                <a:solidFill>
                  <a:srgbClr val="521b92"/>
                </a:solidFill>
                <a:round/>
                <a:tailEnd len="med" type="triangle" w="med"/>
              </a:ln>
            </p:spPr>
          </p:cxnSp>
        </p:grpSp>
        <p:grpSp>
          <p:nvGrpSpPr>
            <p:cNvPr id="702" name="Group 59"/>
            <p:cNvGrpSpPr/>
            <p:nvPr/>
          </p:nvGrpSpPr>
          <p:grpSpPr>
            <a:xfrm>
              <a:off x="7055280" y="1707840"/>
              <a:ext cx="1128600" cy="1264320"/>
              <a:chOff x="7055280" y="1707840"/>
              <a:chExt cx="1128600" cy="1264320"/>
            </a:xfrm>
          </p:grpSpPr>
          <p:sp>
            <p:nvSpPr>
              <p:cNvPr id="703" name="TextBox 68"/>
              <p:cNvSpPr/>
              <p:nvPr/>
            </p:nvSpPr>
            <p:spPr>
              <a:xfrm rot="18812400">
                <a:off x="6994800" y="2207160"/>
                <a:ext cx="124920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2 bit index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704" name="Straight Arrow Connector 69"/>
              <p:cNvCxnSpPr/>
              <p:nvPr/>
            </p:nvCxnSpPr>
            <p:spPr>
              <a:xfrm flipV="1">
                <a:off x="8049960" y="1707840"/>
                <a:ext cx="1080" cy="231480"/>
              </a:xfrm>
              <a:prstGeom prst="straightConnector1">
                <a:avLst/>
              </a:prstGeom>
              <a:ln>
                <a:solidFill>
                  <a:srgbClr val="521b92"/>
                </a:solidFill>
                <a:round/>
                <a:tailEnd len="med" type="triangle" w="med"/>
              </a:ln>
            </p:spPr>
          </p:cxnSp>
        </p:grpSp>
        <p:grpSp>
          <p:nvGrpSpPr>
            <p:cNvPr id="705" name="Group 60"/>
            <p:cNvGrpSpPr/>
            <p:nvPr/>
          </p:nvGrpSpPr>
          <p:grpSpPr>
            <a:xfrm>
              <a:off x="7704000" y="1691640"/>
              <a:ext cx="1116360" cy="1304280"/>
              <a:chOff x="7704000" y="1691640"/>
              <a:chExt cx="1116360" cy="1304280"/>
            </a:xfrm>
          </p:grpSpPr>
          <p:sp>
            <p:nvSpPr>
              <p:cNvPr id="706" name="TextBox 66"/>
              <p:cNvSpPr/>
              <p:nvPr/>
            </p:nvSpPr>
            <p:spPr>
              <a:xfrm rot="18812400">
                <a:off x="7646400" y="2237400"/>
                <a:ext cx="123156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 bit offset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707" name="Straight Arrow Connector 67"/>
              <p:cNvCxnSpPr/>
              <p:nvPr/>
            </p:nvCxnSpPr>
            <p:spPr>
              <a:xfrm flipV="1">
                <a:off x="8670600" y="1691640"/>
                <a:ext cx="360" cy="266760"/>
              </a:xfrm>
              <a:prstGeom prst="straightConnector1">
                <a:avLst/>
              </a:prstGeom>
              <a:ln>
                <a:solidFill>
                  <a:srgbClr val="521b92"/>
                </a:solidFill>
                <a:round/>
                <a:tailEnd len="med" type="triangle" w="med"/>
              </a:ln>
            </p:spPr>
          </p:cxnSp>
        </p:grpSp>
        <p:grpSp>
          <p:nvGrpSpPr>
            <p:cNvPr id="708" name="Group 61"/>
            <p:cNvGrpSpPr/>
            <p:nvPr/>
          </p:nvGrpSpPr>
          <p:grpSpPr>
            <a:xfrm>
              <a:off x="7086600" y="1423080"/>
              <a:ext cx="1923120" cy="285480"/>
              <a:chOff x="7086600" y="1423080"/>
              <a:chExt cx="1923120" cy="285480"/>
            </a:xfrm>
          </p:grpSpPr>
          <p:sp>
            <p:nvSpPr>
              <p:cNvPr id="709" name="Rectangle 63"/>
              <p:cNvSpPr/>
              <p:nvPr/>
            </p:nvSpPr>
            <p:spPr>
              <a:xfrm>
                <a:off x="7086600" y="1423080"/>
                <a:ext cx="665280" cy="285480"/>
              </a:xfrm>
              <a:prstGeom prst="rect">
                <a:avLst/>
              </a:prstGeom>
              <a:solidFill>
                <a:srgbClr val="8b58d2"/>
              </a:solidFill>
              <a:ln>
                <a:solidFill>
                  <a:srgbClr val="66419b"/>
                </a:solidFill>
                <a:round/>
                <a:tailEnd len="med" type="triangle" w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Calibri"/>
                  </a:rPr>
                  <a:t>011</a:t>
                </a:r>
                <a:endParaRPr b="0" lang="en-US" sz="1600" strike="noStrike" u="none">
                  <a:solidFill>
                    <a:srgbClr val="ffffff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0" name="Rectangle 64"/>
              <p:cNvSpPr/>
              <p:nvPr/>
            </p:nvSpPr>
            <p:spPr>
              <a:xfrm>
                <a:off x="8349480" y="1424160"/>
                <a:ext cx="660240" cy="2836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11" name="Rectangle 65"/>
              <p:cNvSpPr/>
              <p:nvPr/>
            </p:nvSpPr>
            <p:spPr>
              <a:xfrm>
                <a:off x="7752240" y="1423080"/>
                <a:ext cx="596880" cy="284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anchor="ctr" anchorCtr="1">
                <a:no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</a:tabLst>
                </a:pPr>
                <a:r>
                  <a:rPr b="0" lang="en-US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10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712" name="Rectangle 62"/>
            <p:cNvSpPr/>
            <p:nvPr/>
          </p:nvSpPr>
          <p:spPr>
            <a:xfrm>
              <a:off x="7086600" y="1422000"/>
              <a:ext cx="1923120" cy="285480"/>
            </a:xfrm>
            <a:prstGeom prst="rect">
              <a:avLst/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713" name="Group 92"/>
          <p:cNvGrpSpPr/>
          <p:nvPr/>
        </p:nvGrpSpPr>
        <p:grpSpPr>
          <a:xfrm>
            <a:off x="6543720" y="2743560"/>
            <a:ext cx="2111040" cy="4038480"/>
            <a:chOff x="6543720" y="2743560"/>
            <a:chExt cx="2111040" cy="4038480"/>
          </a:xfrm>
        </p:grpSpPr>
        <p:grpSp>
          <p:nvGrpSpPr>
            <p:cNvPr id="714" name="Group 72"/>
            <p:cNvGrpSpPr/>
            <p:nvPr/>
          </p:nvGrpSpPr>
          <p:grpSpPr>
            <a:xfrm>
              <a:off x="6543720" y="4574520"/>
              <a:ext cx="2111040" cy="2207520"/>
              <a:chOff x="6543720" y="4574520"/>
              <a:chExt cx="2111040" cy="2207520"/>
            </a:xfrm>
          </p:grpSpPr>
          <p:sp>
            <p:nvSpPr>
              <p:cNvPr id="715" name="TextBox 73"/>
              <p:cNvSpPr/>
              <p:nvPr/>
            </p:nvSpPr>
            <p:spPr>
              <a:xfrm>
                <a:off x="6543720" y="4574520"/>
                <a:ext cx="2111040" cy="2207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 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0x6F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0x6E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grpSp>
            <p:nvGrpSpPr>
              <p:cNvPr id="716" name="Group 74"/>
              <p:cNvGrpSpPr/>
              <p:nvPr/>
            </p:nvGrpSpPr>
            <p:grpSpPr>
              <a:xfrm>
                <a:off x="7407360" y="5176080"/>
                <a:ext cx="517680" cy="1510920"/>
                <a:chOff x="7407360" y="5176080"/>
                <a:chExt cx="517680" cy="1510920"/>
              </a:xfrm>
            </p:grpSpPr>
            <p:sp>
              <p:nvSpPr>
                <p:cNvPr id="717" name="Rectangle 75"/>
                <p:cNvSpPr/>
                <p:nvPr/>
              </p:nvSpPr>
              <p:spPr>
                <a:xfrm>
                  <a:off x="7407360" y="517608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47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18" name="Rectangle 76"/>
                <p:cNvSpPr/>
                <p:nvPr/>
              </p:nvSpPr>
              <p:spPr>
                <a:xfrm>
                  <a:off x="7407360" y="638244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00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19" name="Rectangle 77"/>
                <p:cNvSpPr/>
                <p:nvPr/>
              </p:nvSpPr>
              <p:spPr>
                <a:xfrm>
                  <a:off x="7407360" y="547452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33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20" name="Rectangle 78"/>
                <p:cNvSpPr/>
                <p:nvPr/>
              </p:nvSpPr>
              <p:spPr>
                <a:xfrm>
                  <a:off x="7407360" y="577296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2F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21" name="Rectangle 79"/>
                <p:cNvSpPr/>
                <p:nvPr/>
              </p:nvSpPr>
              <p:spPr>
                <a:xfrm>
                  <a:off x="7408080" y="607968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0A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722" name="Rectangle 80"/>
            <p:cNvSpPr/>
            <p:nvPr/>
          </p:nvSpPr>
          <p:spPr>
            <a:xfrm>
              <a:off x="7407360" y="4865040"/>
              <a:ext cx="516960" cy="30456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8b77a5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1A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723" name="Group 82"/>
            <p:cNvGrpSpPr/>
            <p:nvPr/>
          </p:nvGrpSpPr>
          <p:grpSpPr>
            <a:xfrm>
              <a:off x="6543720" y="2743560"/>
              <a:ext cx="2111040" cy="2207520"/>
              <a:chOff x="6543720" y="2743560"/>
              <a:chExt cx="2111040" cy="2207520"/>
            </a:xfrm>
          </p:grpSpPr>
          <p:sp>
            <p:nvSpPr>
              <p:cNvPr id="724" name="TextBox 83"/>
              <p:cNvSpPr/>
              <p:nvPr/>
            </p:nvSpPr>
            <p:spPr>
              <a:xfrm>
                <a:off x="6543720" y="2743560"/>
                <a:ext cx="2111040" cy="2207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 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  <a:p>
                <a:pPr defTabSz="914400">
                  <a:lnSpc>
                    <a:spcPts val="2401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 0x74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grpSp>
            <p:nvGrpSpPr>
              <p:cNvPr id="725" name="Group 84"/>
              <p:cNvGrpSpPr/>
              <p:nvPr/>
            </p:nvGrpSpPr>
            <p:grpSpPr>
              <a:xfrm>
                <a:off x="7407360" y="3345120"/>
                <a:ext cx="517680" cy="1510560"/>
                <a:chOff x="7407360" y="3345120"/>
                <a:chExt cx="517680" cy="1510560"/>
              </a:xfrm>
            </p:grpSpPr>
            <p:sp>
              <p:nvSpPr>
                <p:cNvPr id="726" name="Rectangle 85"/>
                <p:cNvSpPr/>
                <p:nvPr/>
              </p:nvSpPr>
              <p:spPr>
                <a:xfrm>
                  <a:off x="7407360" y="334512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B7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27" name="Rectangle 86"/>
                <p:cNvSpPr/>
                <p:nvPr/>
              </p:nvSpPr>
              <p:spPr>
                <a:xfrm>
                  <a:off x="7407360" y="455112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AB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28" name="Rectangle 87"/>
                <p:cNvSpPr/>
                <p:nvPr/>
              </p:nvSpPr>
              <p:spPr>
                <a:xfrm>
                  <a:off x="7407360" y="364320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64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29" name="Rectangle 88"/>
                <p:cNvSpPr/>
                <p:nvPr/>
              </p:nvSpPr>
              <p:spPr>
                <a:xfrm>
                  <a:off x="7407360" y="394164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15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730" name="Rectangle 89"/>
                <p:cNvSpPr/>
                <p:nvPr/>
              </p:nvSpPr>
              <p:spPr>
                <a:xfrm>
                  <a:off x="7408080" y="4248360"/>
                  <a:ext cx="516960" cy="304560"/>
                </a:xfrm>
                <a:prstGeom prst="rect">
                  <a:avLst/>
                </a:prstGeom>
                <a:solidFill>
                  <a:srgbClr val="bda2e0"/>
                </a:solidFill>
                <a:ln>
                  <a:solidFill>
                    <a:srgbClr val="8b77a5"/>
                  </a:solidFill>
                  <a:rou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</a:pPr>
                  <a:r>
                    <a:rPr b="0" lang="en-US" sz="1800" strike="noStrike" u="none">
                      <a:solidFill>
                        <a:srgbClr val="000000"/>
                      </a:solidFill>
                      <a:effectLst/>
                      <a:uFillTx/>
                      <a:latin typeface="Arial"/>
                    </a:rPr>
                    <a:t>E0</a:t>
                  </a:r>
                  <a:endPara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731" name="Rectangle 91"/>
            <p:cNvSpPr/>
            <p:nvPr/>
          </p:nvSpPr>
          <p:spPr>
            <a:xfrm>
              <a:off x="7407360" y="3024000"/>
              <a:ext cx="516960" cy="304560"/>
            </a:xfrm>
            <a:prstGeom prst="rect">
              <a:avLst/>
            </a:prstGeom>
            <a:solidFill>
              <a:srgbClr val="bda2e0"/>
            </a:solidFill>
            <a:ln>
              <a:solidFill>
                <a:srgbClr val="8b77a5"/>
              </a:solidFill>
              <a:rou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23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732" name="Rectangle 101"/>
          <p:cNvSpPr/>
          <p:nvPr/>
        </p:nvSpPr>
        <p:spPr>
          <a:xfrm>
            <a:off x="1627920" y="5677560"/>
            <a:ext cx="717480" cy="30456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011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3" name="Rectangle 102"/>
          <p:cNvSpPr/>
          <p:nvPr/>
        </p:nvSpPr>
        <p:spPr>
          <a:xfrm>
            <a:off x="1158840" y="5677560"/>
            <a:ext cx="272160" cy="30456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734" name="Group 81"/>
          <p:cNvGrpSpPr/>
          <p:nvPr/>
        </p:nvGrpSpPr>
        <p:grpSpPr>
          <a:xfrm>
            <a:off x="2530440" y="5677560"/>
            <a:ext cx="2247840" cy="304560"/>
            <a:chOff x="2530440" y="5677560"/>
            <a:chExt cx="2247840" cy="304560"/>
          </a:xfrm>
        </p:grpSpPr>
        <p:sp>
          <p:nvSpPr>
            <p:cNvPr id="735" name="Rectangle 97"/>
            <p:cNvSpPr/>
            <p:nvPr/>
          </p:nvSpPr>
          <p:spPr>
            <a:xfrm>
              <a:off x="2530440" y="567756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6" name="Rectangle 98"/>
            <p:cNvSpPr/>
            <p:nvPr/>
          </p:nvSpPr>
          <p:spPr>
            <a:xfrm>
              <a:off x="2803320" y="567756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33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7" name="Rectangle 99"/>
            <p:cNvSpPr/>
            <p:nvPr/>
          </p:nvSpPr>
          <p:spPr>
            <a:xfrm>
              <a:off x="3063960" y="567756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8" name="Rectangle 100"/>
            <p:cNvSpPr/>
            <p:nvPr/>
          </p:nvSpPr>
          <p:spPr>
            <a:xfrm>
              <a:off x="4485960" y="567756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64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9" name="Rectangle 103"/>
            <p:cNvSpPr/>
            <p:nvPr/>
          </p:nvSpPr>
          <p:spPr>
            <a:xfrm>
              <a:off x="3337200" y="5677560"/>
              <a:ext cx="27216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1A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40" name="Rectangle 104"/>
            <p:cNvSpPr/>
            <p:nvPr/>
          </p:nvSpPr>
          <p:spPr>
            <a:xfrm>
              <a:off x="4194720" y="567756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15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41" name="Rectangle 105"/>
            <p:cNvSpPr/>
            <p:nvPr/>
          </p:nvSpPr>
          <p:spPr>
            <a:xfrm>
              <a:off x="3902760" y="567756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E0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42" name="Rectangle 106"/>
            <p:cNvSpPr/>
            <p:nvPr/>
          </p:nvSpPr>
          <p:spPr>
            <a:xfrm>
              <a:off x="3610800" y="5677560"/>
              <a:ext cx="292320" cy="3045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wrap="none" anchor="ctr" anchorCtr="1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AB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7" dur="indefinite" restart="never" nodeType="tmRoot">
          <p:childTnLst>
            <p:seq>
              <p:cTn id="378" dur="indefinite" nodeType="mainSeq">
                <p:childTnLst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3" name="Table 20"/>
          <p:cNvGraphicFramePr/>
          <p:nvPr/>
        </p:nvGraphicFramePr>
        <p:xfrm>
          <a:off x="4572000" y="3352680"/>
          <a:ext cx="4386600" cy="2966400"/>
        </p:xfrm>
        <a:graphic>
          <a:graphicData uri="http://schemas.openxmlformats.org/drawingml/2006/table">
            <a:tbl>
              <a:tblPr/>
              <a:tblGrid>
                <a:gridCol w="236520"/>
                <a:gridCol w="591120"/>
                <a:gridCol w="1381680"/>
                <a:gridCol w="212760"/>
                <a:gridCol w="624960"/>
                <a:gridCol w="133884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47      48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49      50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4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4: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45" name="TextBox 15"/>
          <p:cNvSpPr/>
          <p:nvPr/>
        </p:nvSpPr>
        <p:spPr>
          <a:xfrm>
            <a:off x="6887520" y="1254600"/>
            <a:ext cx="851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Cache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746" name="Picture 17" descr=""/>
          <p:cNvPicPr/>
          <p:nvPr/>
        </p:nvPicPr>
        <p:blipFill>
          <a:blip r:embed="rId1"/>
          <a:srcRect l="0" t="0" r="0" b="45485"/>
          <a:stretch/>
        </p:blipFill>
        <p:spPr>
          <a:xfrm>
            <a:off x="6159240" y="1599840"/>
            <a:ext cx="2307960" cy="798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47" name="Rectangle 19"/>
          <p:cNvSpPr/>
          <p:nvPr/>
        </p:nvSpPr>
        <p:spPr>
          <a:xfrm>
            <a:off x="6027480" y="3048120"/>
            <a:ext cx="2912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8 byte data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48" name="Rectangle 32"/>
          <p:cNvSpPr/>
          <p:nvPr/>
        </p:nvSpPr>
        <p:spPr>
          <a:xfrm>
            <a:off x="1654920" y="1576080"/>
            <a:ext cx="1227960" cy="3045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749" name="Group 18"/>
          <p:cNvGrpSpPr/>
          <p:nvPr/>
        </p:nvGrpSpPr>
        <p:grpSpPr>
          <a:xfrm>
            <a:off x="784080" y="1272960"/>
            <a:ext cx="2111040" cy="2207520"/>
            <a:chOff x="784080" y="1272960"/>
            <a:chExt cx="2111040" cy="2207520"/>
          </a:xfrm>
        </p:grpSpPr>
        <p:sp>
          <p:nvSpPr>
            <p:cNvPr id="750" name="TextBox 21"/>
            <p:cNvSpPr/>
            <p:nvPr/>
          </p:nvSpPr>
          <p:spPr>
            <a:xfrm>
              <a:off x="784080" y="1272960"/>
              <a:ext cx="2111040" cy="2207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Memory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ts val="2401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0x74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ts val="2401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0x70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ts val="2401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0x6c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ts val="2401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0x68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ts val="2401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0x64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ts val="2401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 0x60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751" name="Group 22"/>
            <p:cNvGrpSpPr/>
            <p:nvPr/>
          </p:nvGrpSpPr>
          <p:grpSpPr>
            <a:xfrm>
              <a:off x="1648080" y="1874520"/>
              <a:ext cx="1228680" cy="1510560"/>
              <a:chOff x="1648080" y="1874520"/>
              <a:chExt cx="1228680" cy="1510560"/>
            </a:xfrm>
          </p:grpSpPr>
          <p:sp>
            <p:nvSpPr>
              <p:cNvPr id="752" name="Rectangle 33"/>
              <p:cNvSpPr/>
              <p:nvPr/>
            </p:nvSpPr>
            <p:spPr>
              <a:xfrm>
                <a:off x="1648080" y="1874520"/>
                <a:ext cx="1227960" cy="30456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3" name="Rectangle 34"/>
              <p:cNvSpPr/>
              <p:nvPr/>
            </p:nvSpPr>
            <p:spPr>
              <a:xfrm>
                <a:off x="1648080" y="3080520"/>
                <a:ext cx="1227960" cy="30456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4" name="Rectangle 35"/>
              <p:cNvSpPr/>
              <p:nvPr/>
            </p:nvSpPr>
            <p:spPr>
              <a:xfrm>
                <a:off x="1648080" y="2172600"/>
                <a:ext cx="1227960" cy="30456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5" name="Rectangle 36"/>
              <p:cNvSpPr/>
              <p:nvPr/>
            </p:nvSpPr>
            <p:spPr>
              <a:xfrm>
                <a:off x="1648080" y="2471040"/>
                <a:ext cx="1227960" cy="30456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56" name="Rectangle 37"/>
              <p:cNvSpPr/>
              <p:nvPr/>
            </p:nvSpPr>
            <p:spPr>
              <a:xfrm>
                <a:off x="1648800" y="2777760"/>
                <a:ext cx="1227960" cy="304560"/>
              </a:xfrm>
              <a:prstGeom prst="rect">
                <a:avLst/>
              </a:prstGeom>
              <a:solidFill>
                <a:srgbClr val="bda2e0"/>
              </a:solidFill>
              <a:ln>
                <a:solidFill>
                  <a:srgbClr val="8b77a5"/>
                </a:solidFill>
                <a:rou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rPr>
                  <a:t>14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aphicFrame>
        <p:nvGraphicFramePr>
          <p:cNvPr id="757" name="Table 24"/>
          <p:cNvGraphicFramePr/>
          <p:nvPr/>
        </p:nvGraphicFramePr>
        <p:xfrm>
          <a:off x="145080" y="3571200"/>
          <a:ext cx="4162680" cy="2595600"/>
        </p:xfrm>
        <a:graphic>
          <a:graphicData uri="http://schemas.openxmlformats.org/drawingml/2006/table">
            <a:tbl>
              <a:tblPr/>
              <a:tblGrid>
                <a:gridCol w="1118880"/>
                <a:gridCol w="760680"/>
                <a:gridCol w="532440"/>
                <a:gridCol w="532440"/>
                <a:gridCol w="608400"/>
                <a:gridCol w="6084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0x70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58" name="TextBox 2"/>
          <p:cNvSpPr/>
          <p:nvPr/>
        </p:nvSpPr>
        <p:spPr>
          <a:xfrm>
            <a:off x="1672920" y="6248520"/>
            <a:ext cx="579744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well does this take advantage of spatial locality?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well does this take advantage of temporal locality?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59" name="Rectangle 6"/>
          <p:cNvSpPr/>
          <p:nvPr/>
        </p:nvSpPr>
        <p:spPr>
          <a:xfrm>
            <a:off x="2557080" y="3940200"/>
            <a:ext cx="57024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0" name="Rectangle 7"/>
          <p:cNvSpPr/>
          <p:nvPr/>
        </p:nvSpPr>
        <p:spPr>
          <a:xfrm>
            <a:off x="2132280" y="3940200"/>
            <a:ext cx="3106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1" name="Rectangle 8"/>
          <p:cNvSpPr/>
          <p:nvPr/>
        </p:nvSpPr>
        <p:spPr>
          <a:xfrm>
            <a:off x="1304640" y="394200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2" name="TextBox 10"/>
          <p:cNvSpPr/>
          <p:nvPr/>
        </p:nvSpPr>
        <p:spPr>
          <a:xfrm>
            <a:off x="3077280" y="392508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3" name="Rectangle 11"/>
          <p:cNvSpPr/>
          <p:nvPr/>
        </p:nvSpPr>
        <p:spPr>
          <a:xfrm>
            <a:off x="4534920" y="4117320"/>
            <a:ext cx="2548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4" name="Rectangle 12"/>
          <p:cNvSpPr/>
          <p:nvPr/>
        </p:nvSpPr>
        <p:spPr>
          <a:xfrm>
            <a:off x="4750200" y="411732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5" name="TextBox 14"/>
          <p:cNvSpPr/>
          <p:nvPr/>
        </p:nvSpPr>
        <p:spPr>
          <a:xfrm>
            <a:off x="5338800" y="4114440"/>
            <a:ext cx="1506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13      14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6" name="Rectangle 3"/>
          <p:cNvSpPr/>
          <p:nvPr/>
        </p:nvSpPr>
        <p:spPr>
          <a:xfrm>
            <a:off x="2562840" y="4333680"/>
            <a:ext cx="57024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7" name="Rectangle 9"/>
          <p:cNvSpPr/>
          <p:nvPr/>
        </p:nvSpPr>
        <p:spPr>
          <a:xfrm>
            <a:off x="2138040" y="4333680"/>
            <a:ext cx="3106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8" name="Rectangle 13"/>
          <p:cNvSpPr/>
          <p:nvPr/>
        </p:nvSpPr>
        <p:spPr>
          <a:xfrm>
            <a:off x="1310400" y="433512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9" name="TextBox 23"/>
          <p:cNvSpPr/>
          <p:nvPr/>
        </p:nvSpPr>
        <p:spPr>
          <a:xfrm>
            <a:off x="3083040" y="431820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0" name="Rectangle 27"/>
          <p:cNvSpPr/>
          <p:nvPr/>
        </p:nvSpPr>
        <p:spPr>
          <a:xfrm>
            <a:off x="2557080" y="4709880"/>
            <a:ext cx="57024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1" name="Rectangle 28"/>
          <p:cNvSpPr/>
          <p:nvPr/>
        </p:nvSpPr>
        <p:spPr>
          <a:xfrm>
            <a:off x="2132280" y="4709880"/>
            <a:ext cx="3106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2" name="Rectangle 29"/>
          <p:cNvSpPr/>
          <p:nvPr/>
        </p:nvSpPr>
        <p:spPr>
          <a:xfrm>
            <a:off x="1304640" y="471132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3" name="TextBox 30"/>
          <p:cNvSpPr/>
          <p:nvPr/>
        </p:nvSpPr>
        <p:spPr>
          <a:xfrm>
            <a:off x="3077280" y="469440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4" name="Rectangle 31"/>
          <p:cNvSpPr/>
          <p:nvPr/>
        </p:nvSpPr>
        <p:spPr>
          <a:xfrm>
            <a:off x="4534920" y="4854600"/>
            <a:ext cx="2548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5" name="Rectangle 38"/>
          <p:cNvSpPr/>
          <p:nvPr/>
        </p:nvSpPr>
        <p:spPr>
          <a:xfrm>
            <a:off x="4750200" y="485460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6" name="TextBox 39"/>
          <p:cNvSpPr/>
          <p:nvPr/>
        </p:nvSpPr>
        <p:spPr>
          <a:xfrm>
            <a:off x="5338800" y="4851720"/>
            <a:ext cx="1506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17      18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7" name="Rectangle 43"/>
          <p:cNvSpPr/>
          <p:nvPr/>
        </p:nvSpPr>
        <p:spPr>
          <a:xfrm>
            <a:off x="2557080" y="5079960"/>
            <a:ext cx="57024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8" name="Rectangle 44"/>
          <p:cNvSpPr/>
          <p:nvPr/>
        </p:nvSpPr>
        <p:spPr>
          <a:xfrm>
            <a:off x="2132280" y="5079960"/>
            <a:ext cx="3106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9" name="Rectangle 45"/>
          <p:cNvSpPr/>
          <p:nvPr/>
        </p:nvSpPr>
        <p:spPr>
          <a:xfrm>
            <a:off x="1304640" y="508140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0" name="TextBox 46"/>
          <p:cNvSpPr/>
          <p:nvPr/>
        </p:nvSpPr>
        <p:spPr>
          <a:xfrm>
            <a:off x="3077280" y="506448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1" name="Rectangle 47"/>
          <p:cNvSpPr/>
          <p:nvPr/>
        </p:nvSpPr>
        <p:spPr>
          <a:xfrm>
            <a:off x="2557080" y="5436000"/>
            <a:ext cx="57024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2" name="Rectangle 48"/>
          <p:cNvSpPr/>
          <p:nvPr/>
        </p:nvSpPr>
        <p:spPr>
          <a:xfrm>
            <a:off x="2132280" y="5436000"/>
            <a:ext cx="3106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3" name="Rectangle 49"/>
          <p:cNvSpPr/>
          <p:nvPr/>
        </p:nvSpPr>
        <p:spPr>
          <a:xfrm>
            <a:off x="1304640" y="543744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4" name="TextBox 50"/>
          <p:cNvSpPr/>
          <p:nvPr/>
        </p:nvSpPr>
        <p:spPr>
          <a:xfrm>
            <a:off x="3077280" y="542052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5" name="Rectangle 51"/>
          <p:cNvSpPr/>
          <p:nvPr/>
        </p:nvSpPr>
        <p:spPr>
          <a:xfrm>
            <a:off x="4534920" y="5238720"/>
            <a:ext cx="2548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6" name="Rectangle 52"/>
          <p:cNvSpPr/>
          <p:nvPr/>
        </p:nvSpPr>
        <p:spPr>
          <a:xfrm>
            <a:off x="4750200" y="523872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7" name="TextBox 53"/>
          <p:cNvSpPr/>
          <p:nvPr/>
        </p:nvSpPr>
        <p:spPr>
          <a:xfrm>
            <a:off x="5338800" y="5235840"/>
            <a:ext cx="1506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13      14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8" name="Rectangle 54"/>
          <p:cNvSpPr/>
          <p:nvPr/>
        </p:nvSpPr>
        <p:spPr>
          <a:xfrm>
            <a:off x="2557080" y="5816880"/>
            <a:ext cx="57024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9" name="Rectangle 55"/>
          <p:cNvSpPr/>
          <p:nvPr/>
        </p:nvSpPr>
        <p:spPr>
          <a:xfrm>
            <a:off x="2132280" y="5816880"/>
            <a:ext cx="31068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0" name="Rectangle 56"/>
          <p:cNvSpPr/>
          <p:nvPr/>
        </p:nvSpPr>
        <p:spPr>
          <a:xfrm>
            <a:off x="1304640" y="581832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0110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1" name="TextBox 57"/>
          <p:cNvSpPr/>
          <p:nvPr/>
        </p:nvSpPr>
        <p:spPr>
          <a:xfrm>
            <a:off x="3077280" y="580140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2" name="TextBox 58"/>
          <p:cNvSpPr/>
          <p:nvPr/>
        </p:nvSpPr>
        <p:spPr>
          <a:xfrm>
            <a:off x="3651840" y="392976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3" name="TextBox 59"/>
          <p:cNvSpPr/>
          <p:nvPr/>
        </p:nvSpPr>
        <p:spPr>
          <a:xfrm>
            <a:off x="3657600" y="432288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4" name="TextBox 60"/>
          <p:cNvSpPr/>
          <p:nvPr/>
        </p:nvSpPr>
        <p:spPr>
          <a:xfrm>
            <a:off x="3651840" y="469908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5" name="TextBox 61"/>
          <p:cNvSpPr/>
          <p:nvPr/>
        </p:nvSpPr>
        <p:spPr>
          <a:xfrm>
            <a:off x="3651840" y="506916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6" name="TextBox 62"/>
          <p:cNvSpPr/>
          <p:nvPr/>
        </p:nvSpPr>
        <p:spPr>
          <a:xfrm>
            <a:off x="3651840" y="542520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7" name="TextBox 63"/>
          <p:cNvSpPr/>
          <p:nvPr/>
        </p:nvSpPr>
        <p:spPr>
          <a:xfrm>
            <a:off x="3651840" y="5806080"/>
            <a:ext cx="685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798" name="Group 67"/>
          <p:cNvGrpSpPr/>
          <p:nvPr/>
        </p:nvGrpSpPr>
        <p:grpSpPr>
          <a:xfrm>
            <a:off x="4529160" y="4471200"/>
            <a:ext cx="2310120" cy="369720"/>
            <a:chOff x="4529160" y="4471200"/>
            <a:chExt cx="2310120" cy="369720"/>
          </a:xfrm>
        </p:grpSpPr>
        <p:sp>
          <p:nvSpPr>
            <p:cNvPr id="799" name="Rectangle 64"/>
            <p:cNvSpPr/>
            <p:nvPr/>
          </p:nvSpPr>
          <p:spPr>
            <a:xfrm>
              <a:off x="4529160" y="447408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00" name="Rectangle 65"/>
            <p:cNvSpPr/>
            <p:nvPr/>
          </p:nvSpPr>
          <p:spPr>
            <a:xfrm>
              <a:off x="4744440" y="447408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0110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01" name="TextBox 66"/>
            <p:cNvSpPr/>
            <p:nvPr/>
          </p:nvSpPr>
          <p:spPr>
            <a:xfrm>
              <a:off x="5333040" y="447120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13      14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02" name="Group 68"/>
          <p:cNvGrpSpPr/>
          <p:nvPr/>
        </p:nvGrpSpPr>
        <p:grpSpPr>
          <a:xfrm>
            <a:off x="4534560" y="5605560"/>
            <a:ext cx="2310120" cy="369720"/>
            <a:chOff x="4534560" y="5605560"/>
            <a:chExt cx="2310120" cy="369720"/>
          </a:xfrm>
        </p:grpSpPr>
        <p:sp>
          <p:nvSpPr>
            <p:cNvPr id="803" name="Rectangle 69"/>
            <p:cNvSpPr/>
            <p:nvPr/>
          </p:nvSpPr>
          <p:spPr>
            <a:xfrm>
              <a:off x="4534560" y="560844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04" name="Rectangle 70"/>
            <p:cNvSpPr/>
            <p:nvPr/>
          </p:nvSpPr>
          <p:spPr>
            <a:xfrm>
              <a:off x="4749840" y="560844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0110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05" name="TextBox 71"/>
            <p:cNvSpPr/>
            <p:nvPr/>
          </p:nvSpPr>
          <p:spPr>
            <a:xfrm>
              <a:off x="5338440" y="560556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13      14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06" name="Group 72"/>
          <p:cNvGrpSpPr/>
          <p:nvPr/>
        </p:nvGrpSpPr>
        <p:grpSpPr>
          <a:xfrm>
            <a:off x="4538880" y="5963760"/>
            <a:ext cx="2310120" cy="369720"/>
            <a:chOff x="4538880" y="5963760"/>
            <a:chExt cx="2310120" cy="369720"/>
          </a:xfrm>
        </p:grpSpPr>
        <p:sp>
          <p:nvSpPr>
            <p:cNvPr id="807" name="Rectangle 73"/>
            <p:cNvSpPr/>
            <p:nvPr/>
          </p:nvSpPr>
          <p:spPr>
            <a:xfrm>
              <a:off x="4538880" y="596664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08" name="Rectangle 74"/>
            <p:cNvSpPr/>
            <p:nvPr/>
          </p:nvSpPr>
          <p:spPr>
            <a:xfrm>
              <a:off x="4754160" y="596664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0110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09" name="TextBox 75"/>
            <p:cNvSpPr/>
            <p:nvPr/>
          </p:nvSpPr>
          <p:spPr>
            <a:xfrm>
              <a:off x="5342760" y="596376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13      14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10" name="Group 76"/>
          <p:cNvGrpSpPr/>
          <p:nvPr/>
        </p:nvGrpSpPr>
        <p:grpSpPr>
          <a:xfrm>
            <a:off x="6741720" y="4099320"/>
            <a:ext cx="2310120" cy="369720"/>
            <a:chOff x="6741720" y="4099320"/>
            <a:chExt cx="2310120" cy="369720"/>
          </a:xfrm>
        </p:grpSpPr>
        <p:sp>
          <p:nvSpPr>
            <p:cNvPr id="811" name="Rectangle 77"/>
            <p:cNvSpPr/>
            <p:nvPr/>
          </p:nvSpPr>
          <p:spPr>
            <a:xfrm>
              <a:off x="6741720" y="410256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12" name="Rectangle 78"/>
            <p:cNvSpPr/>
            <p:nvPr/>
          </p:nvSpPr>
          <p:spPr>
            <a:xfrm>
              <a:off x="6957000" y="410256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0000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13" name="TextBox 79"/>
            <p:cNvSpPr/>
            <p:nvPr/>
          </p:nvSpPr>
          <p:spPr>
            <a:xfrm>
              <a:off x="7545600" y="409932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49      50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14" name="Group 80"/>
          <p:cNvGrpSpPr/>
          <p:nvPr/>
        </p:nvGrpSpPr>
        <p:grpSpPr>
          <a:xfrm>
            <a:off x="6743880" y="4467240"/>
            <a:ext cx="2310120" cy="369720"/>
            <a:chOff x="6743880" y="4467240"/>
            <a:chExt cx="2310120" cy="369720"/>
          </a:xfrm>
        </p:grpSpPr>
        <p:sp>
          <p:nvSpPr>
            <p:cNvPr id="815" name="Rectangle 81"/>
            <p:cNvSpPr/>
            <p:nvPr/>
          </p:nvSpPr>
          <p:spPr>
            <a:xfrm>
              <a:off x="6743880" y="447048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16" name="Rectangle 82"/>
            <p:cNvSpPr/>
            <p:nvPr/>
          </p:nvSpPr>
          <p:spPr>
            <a:xfrm>
              <a:off x="6959160" y="447048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0000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17" name="TextBox 83"/>
            <p:cNvSpPr/>
            <p:nvPr/>
          </p:nvSpPr>
          <p:spPr>
            <a:xfrm>
              <a:off x="7547760" y="446724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49      50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18" name="Group 84"/>
          <p:cNvGrpSpPr/>
          <p:nvPr/>
        </p:nvGrpSpPr>
        <p:grpSpPr>
          <a:xfrm>
            <a:off x="6735240" y="4848120"/>
            <a:ext cx="2310120" cy="369720"/>
            <a:chOff x="6735240" y="4848120"/>
            <a:chExt cx="2310120" cy="369720"/>
          </a:xfrm>
        </p:grpSpPr>
        <p:sp>
          <p:nvSpPr>
            <p:cNvPr id="819" name="Rectangle 85"/>
            <p:cNvSpPr/>
            <p:nvPr/>
          </p:nvSpPr>
          <p:spPr>
            <a:xfrm>
              <a:off x="6735240" y="485100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20" name="Rectangle 86"/>
            <p:cNvSpPr/>
            <p:nvPr/>
          </p:nvSpPr>
          <p:spPr>
            <a:xfrm>
              <a:off x="6950520" y="485100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0000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21" name="TextBox 87"/>
            <p:cNvSpPr/>
            <p:nvPr/>
          </p:nvSpPr>
          <p:spPr>
            <a:xfrm>
              <a:off x="7539120" y="484812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49      50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22" name="Group 88"/>
          <p:cNvGrpSpPr/>
          <p:nvPr/>
        </p:nvGrpSpPr>
        <p:grpSpPr>
          <a:xfrm>
            <a:off x="6735240" y="5206320"/>
            <a:ext cx="2310120" cy="369720"/>
            <a:chOff x="6735240" y="5206320"/>
            <a:chExt cx="2310120" cy="369720"/>
          </a:xfrm>
        </p:grpSpPr>
        <p:sp>
          <p:nvSpPr>
            <p:cNvPr id="823" name="Rectangle 89"/>
            <p:cNvSpPr/>
            <p:nvPr/>
          </p:nvSpPr>
          <p:spPr>
            <a:xfrm>
              <a:off x="6735240" y="520956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24" name="Rectangle 90"/>
            <p:cNvSpPr/>
            <p:nvPr/>
          </p:nvSpPr>
          <p:spPr>
            <a:xfrm>
              <a:off x="6950520" y="520956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0000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25" name="TextBox 91"/>
            <p:cNvSpPr/>
            <p:nvPr/>
          </p:nvSpPr>
          <p:spPr>
            <a:xfrm>
              <a:off x="7539120" y="520632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49      50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26" name="Group 92"/>
          <p:cNvGrpSpPr/>
          <p:nvPr/>
        </p:nvGrpSpPr>
        <p:grpSpPr>
          <a:xfrm>
            <a:off x="6742440" y="5588280"/>
            <a:ext cx="2310120" cy="369720"/>
            <a:chOff x="6742440" y="5588280"/>
            <a:chExt cx="2310120" cy="369720"/>
          </a:xfrm>
        </p:grpSpPr>
        <p:sp>
          <p:nvSpPr>
            <p:cNvPr id="827" name="Rectangle 93"/>
            <p:cNvSpPr/>
            <p:nvPr/>
          </p:nvSpPr>
          <p:spPr>
            <a:xfrm>
              <a:off x="6742440" y="559152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28" name="Rectangle 94"/>
            <p:cNvSpPr/>
            <p:nvPr/>
          </p:nvSpPr>
          <p:spPr>
            <a:xfrm>
              <a:off x="6957720" y="559152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0000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29" name="TextBox 95"/>
            <p:cNvSpPr/>
            <p:nvPr/>
          </p:nvSpPr>
          <p:spPr>
            <a:xfrm>
              <a:off x="7546320" y="558828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49      50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30" name="Group 96"/>
          <p:cNvGrpSpPr/>
          <p:nvPr/>
        </p:nvGrpSpPr>
        <p:grpSpPr>
          <a:xfrm>
            <a:off x="6726240" y="5969160"/>
            <a:ext cx="2310480" cy="369720"/>
            <a:chOff x="6726240" y="5969160"/>
            <a:chExt cx="2310480" cy="369720"/>
          </a:xfrm>
        </p:grpSpPr>
        <p:sp>
          <p:nvSpPr>
            <p:cNvPr id="831" name="Rectangle 97"/>
            <p:cNvSpPr/>
            <p:nvPr/>
          </p:nvSpPr>
          <p:spPr>
            <a:xfrm>
              <a:off x="6726240" y="5972040"/>
              <a:ext cx="25488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32" name="Rectangle 98"/>
            <p:cNvSpPr/>
            <p:nvPr/>
          </p:nvSpPr>
          <p:spPr>
            <a:xfrm>
              <a:off x="6941880" y="5972040"/>
              <a:ext cx="700200" cy="35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700" strike="noStrike" u="none">
                  <a:solidFill>
                    <a:schemeClr val="lt2"/>
                  </a:solidFill>
                  <a:effectLst/>
                  <a:uFillTx/>
                  <a:latin typeface="Courier New"/>
                </a:rPr>
                <a:t>0000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833" name="TextBox 99"/>
            <p:cNvSpPr/>
            <p:nvPr/>
          </p:nvSpPr>
          <p:spPr>
            <a:xfrm>
              <a:off x="7530480" y="5969160"/>
              <a:ext cx="1506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2"/>
                  </a:solidFill>
                  <a:effectLst/>
                  <a:uFillTx/>
                  <a:latin typeface="Arial"/>
                </a:rPr>
                <a:t>49      50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aphicFrame>
        <p:nvGraphicFramePr>
          <p:cNvPr id="834" name="Table 100"/>
          <p:cNvGraphicFramePr/>
          <p:nvPr/>
        </p:nvGraphicFramePr>
        <p:xfrm>
          <a:off x="147960" y="3571200"/>
          <a:ext cx="4162680" cy="2595600"/>
        </p:xfrm>
        <a:graphic>
          <a:graphicData uri="http://schemas.openxmlformats.org/drawingml/2006/table">
            <a:tbl>
              <a:tblPr/>
              <a:tblGrid>
                <a:gridCol w="1118880"/>
                <a:gridCol w="760680"/>
                <a:gridCol w="532440"/>
                <a:gridCol w="532440"/>
                <a:gridCol w="608400"/>
                <a:gridCol w="6084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tag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idx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off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h/m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0x70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0x64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7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rd 0x60</a:t>
                      </a:r>
                      <a:endParaRPr b="0" lang="en-US" sz="17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7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5" name="Table 101"/>
          <p:cNvGraphicFramePr/>
          <p:nvPr/>
        </p:nvGraphicFramePr>
        <p:xfrm>
          <a:off x="4565880" y="3351600"/>
          <a:ext cx="4386600" cy="2966400"/>
        </p:xfrm>
        <a:graphic>
          <a:graphicData uri="http://schemas.openxmlformats.org/drawingml/2006/table">
            <a:tbl>
              <a:tblPr/>
              <a:tblGrid>
                <a:gridCol w="236520"/>
                <a:gridCol w="591120"/>
                <a:gridCol w="1381680"/>
                <a:gridCol w="212760"/>
                <a:gridCol w="624960"/>
                <a:gridCol w="1338840"/>
              </a:tblGrid>
              <a:tr h="370800"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Line 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47      48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49      50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36" name="Rectangle 25"/>
          <p:cNvSpPr/>
          <p:nvPr/>
        </p:nvSpPr>
        <p:spPr>
          <a:xfrm>
            <a:off x="4747320" y="372204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7" name="Rectangle 26"/>
          <p:cNvSpPr/>
          <p:nvPr/>
        </p:nvSpPr>
        <p:spPr>
          <a:xfrm>
            <a:off x="6934320" y="3724200"/>
            <a:ext cx="7002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0000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838" name="Group 16"/>
          <p:cNvGrpSpPr/>
          <p:nvPr/>
        </p:nvGrpSpPr>
        <p:grpSpPr>
          <a:xfrm>
            <a:off x="4202640" y="3809880"/>
            <a:ext cx="369720" cy="2448360"/>
            <a:chOff x="4202640" y="3809880"/>
            <a:chExt cx="369720" cy="2448360"/>
          </a:xfrm>
        </p:grpSpPr>
        <p:cxnSp>
          <p:nvCxnSpPr>
            <p:cNvPr id="839" name="Straight Arrow Connector 4"/>
            <p:cNvCxnSpPr/>
            <p:nvPr/>
          </p:nvCxnSpPr>
          <p:spPr>
            <a:xfrm>
              <a:off x="4501440" y="3809880"/>
              <a:ext cx="360" cy="24487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arrow" w="med"/>
            </a:ln>
          </p:spPr>
        </p:cxnSp>
        <p:sp>
          <p:nvSpPr>
            <p:cNvPr id="840" name="TextBox 5"/>
            <p:cNvSpPr/>
            <p:nvPr/>
          </p:nvSpPr>
          <p:spPr>
            <a:xfrm rot="16200000">
              <a:off x="4047120" y="4923360"/>
              <a:ext cx="680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Time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5" dur="indefinite" restart="never" nodeType="tmRoot">
          <p:childTnLst>
            <p:seq>
              <p:cTn id="426" dur="indefinite" nodeType="mainSeq"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Chart 4"/>
          <p:cNvGraphicFramePr/>
          <p:nvPr/>
        </p:nvGraphicFramePr>
        <p:xfrm>
          <a:off x="-1066680" y="1581120"/>
          <a:ext cx="10743840" cy="472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Gap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0" name="TextBox 5"/>
          <p:cNvSpPr/>
          <p:nvPr/>
        </p:nvSpPr>
        <p:spPr>
          <a:xfrm>
            <a:off x="6164640" y="2944800"/>
            <a:ext cx="7732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DRAM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TextBox 6"/>
          <p:cNvSpPr/>
          <p:nvPr/>
        </p:nvSpPr>
        <p:spPr>
          <a:xfrm>
            <a:off x="6164640" y="4572720"/>
            <a:ext cx="567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CPU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" name=""/>
          <p:cNvSpPr txBox="1"/>
          <p:nvPr/>
        </p:nvSpPr>
        <p:spPr>
          <a:xfrm>
            <a:off x="6172200" y="5029200"/>
            <a:ext cx="2057400" cy="369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CPU (eff.)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Life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with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out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819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decide that you want to learn more about computer systems than is covered in this course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library contains all the books you could possibly want, but you don't like to study in libraries, you prefer to study in your dorm room.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 have the following constraints: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155" name="Picture 4" descr=""/>
          <p:cNvPicPr/>
          <p:nvPr/>
        </p:nvPicPr>
        <p:blipFill>
          <a:blip r:embed="rId1"/>
          <a:stretch/>
        </p:blipFill>
        <p:spPr>
          <a:xfrm>
            <a:off x="5469840" y="4191120"/>
            <a:ext cx="2076120" cy="18284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56" name="Picture 6" descr=""/>
          <p:cNvPicPr/>
          <p:nvPr/>
        </p:nvPicPr>
        <p:blipFill>
          <a:blip r:embed="rId2"/>
          <a:stretch/>
        </p:blipFill>
        <p:spPr>
          <a:xfrm>
            <a:off x="1523880" y="4191120"/>
            <a:ext cx="2526480" cy="18284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57" name="TextBox 7"/>
          <p:cNvSpPr/>
          <p:nvPr/>
        </p:nvSpPr>
        <p:spPr>
          <a:xfrm>
            <a:off x="1527120" y="6001560"/>
            <a:ext cx="220176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Desk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(can hold one book)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" name="TextBox 8"/>
          <p:cNvSpPr/>
          <p:nvPr/>
        </p:nvSpPr>
        <p:spPr>
          <a:xfrm>
            <a:off x="5334480" y="6019920"/>
            <a:ext cx="249372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Library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(can hold many books)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Qua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ntify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Spe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(wit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hout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hes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160" name="Content Placeholder 4" descr=""/>
          <p:cNvPicPr/>
          <p:nvPr/>
        </p:nvPicPr>
        <p:blipFill>
          <a:blip r:embed="rId1"/>
          <a:srcRect l="0" t="0" r="0" b="71919"/>
          <a:stretch/>
        </p:blipFill>
        <p:spPr>
          <a:xfrm>
            <a:off x="-137880" y="1437840"/>
            <a:ext cx="5014440" cy="15217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5105520" y="3429000"/>
            <a:ext cx="4038120" cy="33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Average latency to access a book: 40mins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Average throughput              (incl. reading time): 1.2 books/hr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162" name="Straight Connector 3"/>
          <p:cNvCxnSpPr/>
          <p:nvPr/>
        </p:nvCxnSpPr>
        <p:spPr>
          <a:xfrm>
            <a:off x="1545120" y="2971800"/>
            <a:ext cx="360" cy="380088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163" name="Straight Connector 7"/>
          <p:cNvCxnSpPr/>
          <p:nvPr/>
        </p:nvCxnSpPr>
        <p:spPr>
          <a:xfrm>
            <a:off x="3488040" y="2971800"/>
            <a:ext cx="360" cy="380088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sp>
        <p:nvSpPr>
          <p:cNvPr id="164" name="TextBox 19"/>
          <p:cNvSpPr/>
          <p:nvPr/>
        </p:nvSpPr>
        <p:spPr>
          <a:xfrm>
            <a:off x="391680" y="2978280"/>
            <a:ext cx="1191960" cy="30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book 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5" name="TextBox 20"/>
          <p:cNvSpPr/>
          <p:nvPr/>
        </p:nvSpPr>
        <p:spPr>
          <a:xfrm>
            <a:off x="3488400" y="3295800"/>
            <a:ext cx="156852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Checkout book 1 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6" name="TextBox 21"/>
          <p:cNvSpPr/>
          <p:nvPr/>
        </p:nvSpPr>
        <p:spPr>
          <a:xfrm>
            <a:off x="391680" y="3906000"/>
            <a:ext cx="11919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book 1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book 2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7" name="TextBox 22"/>
          <p:cNvSpPr/>
          <p:nvPr/>
        </p:nvSpPr>
        <p:spPr>
          <a:xfrm>
            <a:off x="3527640" y="4392000"/>
            <a:ext cx="156852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 book 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Checkout book 2 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TextBox 23"/>
          <p:cNvSpPr/>
          <p:nvPr/>
        </p:nvSpPr>
        <p:spPr>
          <a:xfrm>
            <a:off x="3506400" y="5497200"/>
            <a:ext cx="156852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 book 2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Checkout book 1 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9" name="TextBox 24"/>
          <p:cNvSpPr/>
          <p:nvPr/>
        </p:nvSpPr>
        <p:spPr>
          <a:xfrm>
            <a:off x="-143640" y="5064480"/>
            <a:ext cx="172728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book 2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book 1 again!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TextBox 25"/>
          <p:cNvSpPr/>
          <p:nvPr/>
        </p:nvSpPr>
        <p:spPr>
          <a:xfrm>
            <a:off x="409680" y="6219000"/>
            <a:ext cx="119196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book 1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71" name="Group 34"/>
          <p:cNvGrpSpPr/>
          <p:nvPr/>
        </p:nvGrpSpPr>
        <p:grpSpPr>
          <a:xfrm>
            <a:off x="1506600" y="2842920"/>
            <a:ext cx="2069280" cy="653760"/>
            <a:chOff x="1506600" y="2842920"/>
            <a:chExt cx="2069280" cy="653760"/>
          </a:xfrm>
        </p:grpSpPr>
        <p:cxnSp>
          <p:nvCxnSpPr>
            <p:cNvPr id="172" name="Straight Arrow Connector 9"/>
            <p:cNvCxnSpPr/>
            <p:nvPr/>
          </p:nvCxnSpPr>
          <p:spPr>
            <a:xfrm>
              <a:off x="1600200" y="3124080"/>
              <a:ext cx="1829160" cy="305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73" name="TextBox 26"/>
            <p:cNvSpPr/>
            <p:nvPr/>
          </p:nvSpPr>
          <p:spPr>
            <a:xfrm rot="591000">
              <a:off x="1517400" y="3015720"/>
              <a:ext cx="20469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library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74" name="Group 36"/>
          <p:cNvGrpSpPr/>
          <p:nvPr/>
        </p:nvGrpSpPr>
        <p:grpSpPr>
          <a:xfrm>
            <a:off x="1499040" y="4039200"/>
            <a:ext cx="2069280" cy="653760"/>
            <a:chOff x="1499040" y="4039200"/>
            <a:chExt cx="2069280" cy="653760"/>
          </a:xfrm>
        </p:grpSpPr>
        <p:cxnSp>
          <p:nvCxnSpPr>
            <p:cNvPr id="175" name="Straight Arrow Connector 10"/>
            <p:cNvCxnSpPr/>
            <p:nvPr/>
          </p:nvCxnSpPr>
          <p:spPr>
            <a:xfrm>
              <a:off x="1600200" y="4306680"/>
              <a:ext cx="1829160" cy="305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76" name="TextBox 27"/>
            <p:cNvSpPr/>
            <p:nvPr/>
          </p:nvSpPr>
          <p:spPr>
            <a:xfrm rot="591000">
              <a:off x="1509840" y="4212000"/>
              <a:ext cx="20469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library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77" name="Group 38"/>
          <p:cNvGrpSpPr/>
          <p:nvPr/>
        </p:nvGrpSpPr>
        <p:grpSpPr>
          <a:xfrm>
            <a:off x="1506240" y="5136480"/>
            <a:ext cx="2069280" cy="653760"/>
            <a:chOff x="1506240" y="5136480"/>
            <a:chExt cx="2069280" cy="653760"/>
          </a:xfrm>
        </p:grpSpPr>
        <p:cxnSp>
          <p:nvCxnSpPr>
            <p:cNvPr id="178" name="Straight Arrow Connector 11"/>
            <p:cNvCxnSpPr/>
            <p:nvPr/>
          </p:nvCxnSpPr>
          <p:spPr>
            <a:xfrm>
              <a:off x="1600200" y="5429880"/>
              <a:ext cx="1829160" cy="305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79" name="TextBox 28"/>
            <p:cNvSpPr/>
            <p:nvPr/>
          </p:nvSpPr>
          <p:spPr>
            <a:xfrm rot="591000">
              <a:off x="1517040" y="5309280"/>
              <a:ext cx="20469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library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0" name="Group 35"/>
          <p:cNvGrpSpPr/>
          <p:nvPr/>
        </p:nvGrpSpPr>
        <p:grpSpPr>
          <a:xfrm>
            <a:off x="1538640" y="3427560"/>
            <a:ext cx="1990800" cy="671040"/>
            <a:chOff x="1538640" y="3427560"/>
            <a:chExt cx="1990800" cy="671040"/>
          </a:xfrm>
        </p:grpSpPr>
        <p:cxnSp>
          <p:nvCxnSpPr>
            <p:cNvPr id="181" name="Straight Arrow Connector 12"/>
            <p:cNvCxnSpPr/>
            <p:nvPr/>
          </p:nvCxnSpPr>
          <p:spPr>
            <a:xfrm flipH="1">
              <a:off x="1600200" y="3725640"/>
              <a:ext cx="1829160" cy="3373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82" name="TextBox 29"/>
            <p:cNvSpPr/>
            <p:nvPr/>
          </p:nvSpPr>
          <p:spPr>
            <a:xfrm rot="20952600">
              <a:off x="1549800" y="3608640"/>
              <a:ext cx="19677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dorm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3" name="Group 37"/>
          <p:cNvGrpSpPr/>
          <p:nvPr/>
        </p:nvGrpSpPr>
        <p:grpSpPr>
          <a:xfrm>
            <a:off x="1519200" y="4543920"/>
            <a:ext cx="1990800" cy="671040"/>
            <a:chOff x="1519200" y="4543920"/>
            <a:chExt cx="1990800" cy="671040"/>
          </a:xfrm>
        </p:grpSpPr>
        <p:cxnSp>
          <p:nvCxnSpPr>
            <p:cNvPr id="184" name="Straight Arrow Connector 17"/>
            <p:cNvCxnSpPr/>
            <p:nvPr/>
          </p:nvCxnSpPr>
          <p:spPr>
            <a:xfrm flipH="1">
              <a:off x="1600200" y="4836600"/>
              <a:ext cx="1829160" cy="3369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85" name="TextBox 30"/>
            <p:cNvSpPr/>
            <p:nvPr/>
          </p:nvSpPr>
          <p:spPr>
            <a:xfrm rot="20952600">
              <a:off x="1530360" y="4725000"/>
              <a:ext cx="19677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dorm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6" name="Group 39"/>
          <p:cNvGrpSpPr/>
          <p:nvPr/>
        </p:nvGrpSpPr>
        <p:grpSpPr>
          <a:xfrm>
            <a:off x="1516320" y="5670000"/>
            <a:ext cx="1990800" cy="671040"/>
            <a:chOff x="1516320" y="5670000"/>
            <a:chExt cx="1990800" cy="671040"/>
          </a:xfrm>
        </p:grpSpPr>
        <p:cxnSp>
          <p:nvCxnSpPr>
            <p:cNvPr id="187" name="Straight Arrow Connector 18"/>
            <p:cNvCxnSpPr/>
            <p:nvPr/>
          </p:nvCxnSpPr>
          <p:spPr>
            <a:xfrm flipH="1">
              <a:off x="1600200" y="5959440"/>
              <a:ext cx="1829160" cy="3373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88" name="TextBox 31"/>
            <p:cNvSpPr/>
            <p:nvPr/>
          </p:nvSpPr>
          <p:spPr>
            <a:xfrm rot="20952600">
              <a:off x="1527480" y="5851080"/>
              <a:ext cx="19677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dorm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" name="Chart 10"/>
          <p:cNvGraphicFramePr/>
          <p:nvPr/>
        </p:nvGraphicFramePr>
        <p:xfrm>
          <a:off x="-1076040" y="1581120"/>
          <a:ext cx="10743840" cy="472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Gap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91" name="Chart 4"/>
          <p:cNvGraphicFramePr/>
          <p:nvPr/>
        </p:nvGraphicFramePr>
        <p:xfrm>
          <a:off x="-1066680" y="1581120"/>
          <a:ext cx="10743840" cy="472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2" name="TextBox 5"/>
          <p:cNvSpPr/>
          <p:nvPr/>
        </p:nvSpPr>
        <p:spPr>
          <a:xfrm>
            <a:off x="6164640" y="2944800"/>
            <a:ext cx="7732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DRAM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3" name="TextBox 6"/>
          <p:cNvSpPr/>
          <p:nvPr/>
        </p:nvSpPr>
        <p:spPr>
          <a:xfrm>
            <a:off x="6187680" y="4572720"/>
            <a:ext cx="567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CPU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4" name="TextBox 9"/>
          <p:cNvSpPr/>
          <p:nvPr/>
        </p:nvSpPr>
        <p:spPr>
          <a:xfrm>
            <a:off x="6164640" y="3850920"/>
            <a:ext cx="737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SRAM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95" name="Picture 2" descr=""/>
          <p:cNvPicPr/>
          <p:nvPr/>
        </p:nvPicPr>
        <p:blipFill>
          <a:blip r:embed="rId3"/>
          <a:stretch/>
        </p:blipFill>
        <p:spPr>
          <a:xfrm>
            <a:off x="6956640" y="2759040"/>
            <a:ext cx="684000" cy="602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96" name="Picture 3" descr=""/>
          <p:cNvPicPr/>
          <p:nvPr/>
        </p:nvPicPr>
        <p:blipFill>
          <a:blip r:embed="rId4"/>
          <a:stretch/>
        </p:blipFill>
        <p:spPr>
          <a:xfrm>
            <a:off x="6963840" y="3649680"/>
            <a:ext cx="669600" cy="657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97" name="Picture 7" descr=""/>
          <p:cNvPicPr/>
          <p:nvPr/>
        </p:nvPicPr>
        <p:blipFill>
          <a:blip r:embed="rId5"/>
          <a:stretch/>
        </p:blipFill>
        <p:spPr>
          <a:xfrm>
            <a:off x="6872760" y="4487040"/>
            <a:ext cx="767880" cy="555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7" dur="indefinite" restart="never" nodeType="tmRoot">
          <p:childTnLst>
            <p:seq>
              <p:cTn id="78" dur="indefinite" nodeType="mainSeq">
                <p:childTnLst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60948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Late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ncy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nu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mb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ers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(20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20)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99" name="Content Placeholder 3"/>
          <p:cNvGraphicFramePr/>
          <p:nvPr/>
        </p:nvGraphicFramePr>
        <p:xfrm>
          <a:off x="1066680" y="1645920"/>
          <a:ext cx="6781320" cy="2224800"/>
        </p:xfrm>
        <a:graphic>
          <a:graphicData uri="http://schemas.openxmlformats.org/drawingml/2006/table">
            <a:tbl>
              <a:tblPr/>
              <a:tblGrid>
                <a:gridCol w="3863880"/>
                <a:gridCol w="1801440"/>
                <a:gridCol w="111564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Register access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0.3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L1 cache reference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L2 cache reference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Main memory reference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memory 1MB sequential read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blipFill rotWithShape="0">
                      <a:blip r:embed="rId1"/>
                      <a:stretch/>
                    </a:blipFill>
                  </a:tcPr>
                </a:tc>
              </a:tr>
            </a:tbl>
          </a:graphicData>
        </a:graphic>
      </p:graphicFrame>
      <p:graphicFrame>
        <p:nvGraphicFramePr>
          <p:cNvPr id="200" name="Table 2"/>
          <p:cNvGraphicFramePr/>
          <p:nvPr/>
        </p:nvGraphicFramePr>
        <p:xfrm>
          <a:off x="1066680" y="3871080"/>
          <a:ext cx="6781320" cy="1483200"/>
        </p:xfrm>
        <a:graphic>
          <a:graphicData uri="http://schemas.openxmlformats.org/drawingml/2006/table">
            <a:tbl>
              <a:tblPr/>
              <a:tblGrid>
                <a:gridCol w="3863880"/>
                <a:gridCol w="1801440"/>
                <a:gridCol w="11156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SSD random read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16,000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blipFill rotWithShape="0">
                      <a:blip r:embed="rId2"/>
                      <a:stretch/>
                    </a:blip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SSD 1MB sequential read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49,000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blipFill rotWithShape="0">
                      <a:blip r:embed="rId3"/>
                      <a:stretch/>
                    </a:blip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Magnetic Disk seek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2,000,000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 ms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Magnetic Disk 1MB sequential read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825,000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blipFill rotWithShape="0">
                      <a:blip r:embed="rId4"/>
                      <a:stretch/>
                    </a:blipFill>
                  </a:tcPr>
                </a:tc>
              </a:tr>
            </a:tbl>
          </a:graphicData>
        </a:graphic>
      </p:graphicFrame>
      <p:graphicFrame>
        <p:nvGraphicFramePr>
          <p:cNvPr id="201" name="Table 4"/>
          <p:cNvGraphicFramePr/>
          <p:nvPr/>
        </p:nvGraphicFramePr>
        <p:xfrm>
          <a:off x="1066680" y="5354280"/>
          <a:ext cx="6781320" cy="741600"/>
        </p:xfrm>
        <a:graphic>
          <a:graphicData uri="http://schemas.openxmlformats.org/drawingml/2006/table">
            <a:tbl>
              <a:tblPr/>
              <a:tblGrid>
                <a:gridCol w="3863880"/>
                <a:gridCol w="1801440"/>
                <a:gridCol w="11156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Round trip in Datacenter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500,000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blipFill rotWithShape="0">
                      <a:blip r:embed="rId5"/>
                      <a:stretch/>
                    </a:blip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Round trip CA&lt;-&gt;Europe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150,000,000 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150 ms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2" name="Rectangle 5"/>
          <p:cNvSpPr/>
          <p:nvPr/>
        </p:nvSpPr>
        <p:spPr>
          <a:xfrm>
            <a:off x="1066680" y="1600200"/>
            <a:ext cx="6781320" cy="456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Hier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arch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4" name="AutoShape 195"/>
          <p:cNvSpPr/>
          <p:nvPr/>
        </p:nvSpPr>
        <p:spPr>
          <a:xfrm>
            <a:off x="1066680" y="1432080"/>
            <a:ext cx="6901920" cy="534924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6f4fd">
                  <a:alpha val="7000"/>
                </a:srgbClr>
              </a:gs>
              <a:gs pos="100000">
                <a:srgbClr val="f6f4fd"/>
              </a:gs>
            </a:gsLst>
            <a:lin ang="16140000"/>
          </a:gra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5" name="Text Box 196"/>
          <p:cNvSpPr/>
          <p:nvPr/>
        </p:nvSpPr>
        <p:spPr>
          <a:xfrm>
            <a:off x="4205160" y="1766160"/>
            <a:ext cx="6541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Regs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6" name="Text Box 198"/>
          <p:cNvSpPr/>
          <p:nvPr/>
        </p:nvSpPr>
        <p:spPr>
          <a:xfrm>
            <a:off x="4033080" y="2218320"/>
            <a:ext cx="10587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L1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Text Box 199"/>
          <p:cNvSpPr/>
          <p:nvPr/>
        </p:nvSpPr>
        <p:spPr>
          <a:xfrm>
            <a:off x="3827880" y="4464360"/>
            <a:ext cx="14086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Main memory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(DRAM)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Text Box 200"/>
          <p:cNvSpPr/>
          <p:nvPr/>
        </p:nvSpPr>
        <p:spPr>
          <a:xfrm>
            <a:off x="3368520" y="5253480"/>
            <a:ext cx="23896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Local secondary storage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(local disks)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Line 203"/>
          <p:cNvSpPr/>
          <p:nvPr/>
        </p:nvSpPr>
        <p:spPr>
          <a:xfrm>
            <a:off x="3578040" y="2818080"/>
            <a:ext cx="187848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Line 205"/>
          <p:cNvSpPr/>
          <p:nvPr/>
        </p:nvSpPr>
        <p:spPr>
          <a:xfrm>
            <a:off x="3325680" y="3559680"/>
            <a:ext cx="24480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Line 222"/>
          <p:cNvSpPr/>
          <p:nvPr/>
        </p:nvSpPr>
        <p:spPr>
          <a:xfrm>
            <a:off x="228600" y="4360680"/>
            <a:ext cx="360" cy="2344680"/>
          </a:xfrm>
          <a:prstGeom prst="line">
            <a:avLst/>
          </a:prstGeom>
          <a:ln w="38100">
            <a:solidFill>
              <a:srgbClr val="d1c7f6">
                <a:lumMod val="75000"/>
              </a:srgbClr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Text Box 223"/>
          <p:cNvSpPr/>
          <p:nvPr/>
        </p:nvSpPr>
        <p:spPr>
          <a:xfrm>
            <a:off x="276120" y="4628520"/>
            <a:ext cx="943920" cy="160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Larger,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slower,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cheaper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(per byte)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storage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devices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3" name="Line 224"/>
          <p:cNvSpPr/>
          <p:nvPr/>
        </p:nvSpPr>
        <p:spPr>
          <a:xfrm>
            <a:off x="2786040" y="4369680"/>
            <a:ext cx="34747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4" name="Text Box 225"/>
          <p:cNvSpPr/>
          <p:nvPr/>
        </p:nvSpPr>
        <p:spPr>
          <a:xfrm>
            <a:off x="3224880" y="6096240"/>
            <a:ext cx="261468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Remote secondary storage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(e.g., cloud, web servers)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Text Box 227"/>
          <p:cNvSpPr/>
          <p:nvPr/>
        </p:nvSpPr>
        <p:spPr>
          <a:xfrm>
            <a:off x="7396560" y="5146560"/>
            <a:ext cx="206244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Local disks hold files retrieved from disks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on remote servers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6" name="Text Box 236"/>
          <p:cNvSpPr/>
          <p:nvPr/>
        </p:nvSpPr>
        <p:spPr>
          <a:xfrm>
            <a:off x="3966840" y="2907360"/>
            <a:ext cx="10587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L2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Text Box 243"/>
          <p:cNvSpPr/>
          <p:nvPr/>
        </p:nvSpPr>
        <p:spPr>
          <a:xfrm>
            <a:off x="5486760" y="2290680"/>
            <a:ext cx="28382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L1 cache holds cache lines retrieved from the L2 cache.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8" name="Text Box 233"/>
          <p:cNvSpPr/>
          <p:nvPr/>
        </p:nvSpPr>
        <p:spPr>
          <a:xfrm>
            <a:off x="5079960" y="1669680"/>
            <a:ext cx="29188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CPU registers hold words retrieved from the L1 cache.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9" name="Text Box 231"/>
          <p:cNvSpPr/>
          <p:nvPr/>
        </p:nvSpPr>
        <p:spPr>
          <a:xfrm>
            <a:off x="5886720" y="2951640"/>
            <a:ext cx="26287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L2 cache holds cache lines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retrieved from L3 cache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0" name="Text Box 247"/>
          <p:cNvSpPr/>
          <p:nvPr/>
        </p:nvSpPr>
        <p:spPr>
          <a:xfrm>
            <a:off x="3720960" y="172152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L0: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1" name="Text Box 248"/>
          <p:cNvSpPr/>
          <p:nvPr/>
        </p:nvSpPr>
        <p:spPr>
          <a:xfrm>
            <a:off x="3276720" y="233100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L1: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2" name="Text Box 249"/>
          <p:cNvSpPr/>
          <p:nvPr/>
        </p:nvSpPr>
        <p:spPr>
          <a:xfrm>
            <a:off x="2895480" y="294696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L2: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3" name="Text Box 250"/>
          <p:cNvSpPr/>
          <p:nvPr/>
        </p:nvSpPr>
        <p:spPr>
          <a:xfrm>
            <a:off x="2430360" y="370260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L3: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4" name="Text Box 251"/>
          <p:cNvSpPr/>
          <p:nvPr/>
        </p:nvSpPr>
        <p:spPr>
          <a:xfrm>
            <a:off x="1905120" y="454068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L4: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5" name="Text Box 252"/>
          <p:cNvSpPr/>
          <p:nvPr/>
        </p:nvSpPr>
        <p:spPr>
          <a:xfrm>
            <a:off x="1371600" y="530280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L5: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6" name="Text Box 289"/>
          <p:cNvSpPr/>
          <p:nvPr/>
        </p:nvSpPr>
        <p:spPr>
          <a:xfrm>
            <a:off x="228600" y="2361600"/>
            <a:ext cx="943920" cy="160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Smaller,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faster,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and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costlier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(per byte)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storage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devices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7" name="Line 291"/>
          <p:cNvSpPr/>
          <p:nvPr/>
        </p:nvSpPr>
        <p:spPr>
          <a:xfrm flipV="1">
            <a:off x="228600" y="2205000"/>
            <a:ext cx="15840" cy="2018520"/>
          </a:xfrm>
          <a:prstGeom prst="line">
            <a:avLst/>
          </a:prstGeom>
          <a:ln w="38100">
            <a:solidFill>
              <a:srgbClr val="d1c7f6">
                <a:lumMod val="75000"/>
              </a:srgbClr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8" name="Line 292"/>
          <p:cNvSpPr/>
          <p:nvPr/>
        </p:nvSpPr>
        <p:spPr>
          <a:xfrm>
            <a:off x="6509520" y="4369680"/>
            <a:ext cx="57657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9" name="Text Box 293"/>
          <p:cNvSpPr/>
          <p:nvPr/>
        </p:nvSpPr>
        <p:spPr>
          <a:xfrm>
            <a:off x="3988440" y="3661920"/>
            <a:ext cx="1058760" cy="5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L3 cache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(SRAM)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0" name="Text Box 295"/>
          <p:cNvSpPr/>
          <p:nvPr/>
        </p:nvSpPr>
        <p:spPr>
          <a:xfrm>
            <a:off x="6277680" y="3678480"/>
            <a:ext cx="28760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L3 cache holds cache lines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retrieved from main memory.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1" name="Text Box 297"/>
          <p:cNvSpPr/>
          <p:nvPr/>
        </p:nvSpPr>
        <p:spPr>
          <a:xfrm>
            <a:off x="838080" y="6064920"/>
            <a:ext cx="4626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600" strike="noStrike" u="none"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rial"/>
              </a:rPr>
              <a:t>L6: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2" name="Text Box 229"/>
          <p:cNvSpPr/>
          <p:nvPr/>
        </p:nvSpPr>
        <p:spPr>
          <a:xfrm>
            <a:off x="6807240" y="4423680"/>
            <a:ext cx="218376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Main memory holds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disk blocks retrieved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from local disks.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3" name="Line 292"/>
          <p:cNvSpPr/>
          <p:nvPr/>
        </p:nvSpPr>
        <p:spPr>
          <a:xfrm>
            <a:off x="1552680" y="6781680"/>
            <a:ext cx="57661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4" name="Line 292"/>
          <p:cNvSpPr/>
          <p:nvPr/>
        </p:nvSpPr>
        <p:spPr>
          <a:xfrm>
            <a:off x="2265120" y="5121720"/>
            <a:ext cx="449604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5" name="Line 292"/>
          <p:cNvSpPr/>
          <p:nvPr/>
        </p:nvSpPr>
        <p:spPr>
          <a:xfrm>
            <a:off x="5116320" y="2241000"/>
            <a:ext cx="57657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6" name="Line 292"/>
          <p:cNvSpPr/>
          <p:nvPr/>
        </p:nvSpPr>
        <p:spPr>
          <a:xfrm>
            <a:off x="1688760" y="5962320"/>
            <a:ext cx="576612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Line 203"/>
          <p:cNvSpPr/>
          <p:nvPr/>
        </p:nvSpPr>
        <p:spPr>
          <a:xfrm>
            <a:off x="4023360" y="2234160"/>
            <a:ext cx="981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38" name="Picture 40" descr=""/>
          <p:cNvPicPr/>
          <p:nvPr/>
        </p:nvPicPr>
        <p:blipFill>
          <a:blip r:embed="rId1"/>
          <a:stretch/>
        </p:blipFill>
        <p:spPr>
          <a:xfrm>
            <a:off x="8387640" y="5749200"/>
            <a:ext cx="661320" cy="4989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39" name="Picture 42" descr=""/>
          <p:cNvPicPr/>
          <p:nvPr/>
        </p:nvPicPr>
        <p:blipFill>
          <a:blip r:embed="rId2"/>
          <a:stretch/>
        </p:blipFill>
        <p:spPr>
          <a:xfrm>
            <a:off x="8305920" y="4410000"/>
            <a:ext cx="684000" cy="602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40" name="Picture 44" descr=""/>
          <p:cNvPicPr/>
          <p:nvPr/>
        </p:nvPicPr>
        <p:blipFill>
          <a:blip r:embed="rId3"/>
          <a:stretch/>
        </p:blipFill>
        <p:spPr>
          <a:xfrm>
            <a:off x="8258400" y="2814480"/>
            <a:ext cx="777960" cy="7632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41" name="Picture 46" descr=""/>
          <p:cNvPicPr/>
          <p:nvPr/>
        </p:nvPicPr>
        <p:blipFill>
          <a:blip r:embed="rId4"/>
          <a:stretch/>
        </p:blipFill>
        <p:spPr>
          <a:xfrm>
            <a:off x="8271360" y="1600200"/>
            <a:ext cx="767880" cy="555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2" name="Line 292"/>
          <p:cNvSpPr/>
          <p:nvPr/>
        </p:nvSpPr>
        <p:spPr>
          <a:xfrm>
            <a:off x="6933960" y="5142240"/>
            <a:ext cx="57657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Life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with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cachi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44" name="Content Placeholder 4" descr=""/>
          <p:cNvPicPr/>
          <p:nvPr/>
        </p:nvPicPr>
        <p:blipFill>
          <a:blip r:embed="rId1"/>
          <a:srcRect l="0" t="0" r="0" b="58722"/>
          <a:stretch/>
        </p:blipFill>
        <p:spPr>
          <a:xfrm>
            <a:off x="457200" y="1364760"/>
            <a:ext cx="8229240" cy="1892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5" name="Rectangle 5"/>
          <p:cNvSpPr/>
          <p:nvPr/>
        </p:nvSpPr>
        <p:spPr>
          <a:xfrm>
            <a:off x="5791320" y="4952880"/>
            <a:ext cx="1676160" cy="304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6" name="Rectangle 6"/>
          <p:cNvSpPr/>
          <p:nvPr/>
        </p:nvSpPr>
        <p:spPr>
          <a:xfrm>
            <a:off x="5824800" y="5510520"/>
            <a:ext cx="1676160" cy="304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7" name="Rectangle 7"/>
          <p:cNvSpPr/>
          <p:nvPr/>
        </p:nvSpPr>
        <p:spPr>
          <a:xfrm>
            <a:off x="6781680" y="4648320"/>
            <a:ext cx="1676160" cy="1523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8" name="Content Placeholder 5"/>
          <p:cNvSpPr/>
          <p:nvPr/>
        </p:nvSpPr>
        <p:spPr>
          <a:xfrm>
            <a:off x="990720" y="5955840"/>
            <a:ext cx="6781320" cy="94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Average latency to access a book: &lt;20mins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Average throughput (incl. reading time): ~2 books/hr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249" name="Straight Connector 2"/>
          <p:cNvCxnSpPr/>
          <p:nvPr/>
        </p:nvCxnSpPr>
        <p:spPr>
          <a:xfrm>
            <a:off x="2518920" y="3384720"/>
            <a:ext cx="7920" cy="243072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cxnSp>
        <p:nvCxnSpPr>
          <p:cNvPr id="250" name="Straight Connector 3"/>
          <p:cNvCxnSpPr/>
          <p:nvPr/>
        </p:nvCxnSpPr>
        <p:spPr>
          <a:xfrm>
            <a:off x="4724280" y="3384720"/>
            <a:ext cx="13320" cy="243072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sp>
        <p:nvSpPr>
          <p:cNvPr id="251" name="TextBox 9"/>
          <p:cNvSpPr/>
          <p:nvPr/>
        </p:nvSpPr>
        <p:spPr>
          <a:xfrm>
            <a:off x="1365480" y="3391200"/>
            <a:ext cx="1191960" cy="30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book 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2" name="TextBox 10"/>
          <p:cNvSpPr/>
          <p:nvPr/>
        </p:nvSpPr>
        <p:spPr>
          <a:xfrm>
            <a:off x="6947640" y="3820680"/>
            <a:ext cx="188568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Checkout book 1 &amp; 2 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3" name="TextBox 11"/>
          <p:cNvSpPr/>
          <p:nvPr/>
        </p:nvSpPr>
        <p:spPr>
          <a:xfrm>
            <a:off x="348480" y="4523760"/>
            <a:ext cx="219240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book 1 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book 2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4" name="TextBox 14"/>
          <p:cNvSpPr/>
          <p:nvPr/>
        </p:nvSpPr>
        <p:spPr>
          <a:xfrm>
            <a:off x="562320" y="4966560"/>
            <a:ext cx="198468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book 2 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book 1 again!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55" name="Group 16"/>
          <p:cNvGrpSpPr/>
          <p:nvPr/>
        </p:nvGrpSpPr>
        <p:grpSpPr>
          <a:xfrm>
            <a:off x="4820400" y="3389040"/>
            <a:ext cx="2069280" cy="653760"/>
            <a:chOff x="4820400" y="3389040"/>
            <a:chExt cx="2069280" cy="653760"/>
          </a:xfrm>
        </p:grpSpPr>
        <p:cxnSp>
          <p:nvCxnSpPr>
            <p:cNvPr id="256" name="Straight Arrow Connector 17"/>
            <p:cNvCxnSpPr/>
            <p:nvPr/>
          </p:nvCxnSpPr>
          <p:spPr>
            <a:xfrm>
              <a:off x="4914000" y="3670560"/>
              <a:ext cx="1829160" cy="3049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57" name="TextBox 18"/>
            <p:cNvSpPr/>
            <p:nvPr/>
          </p:nvSpPr>
          <p:spPr>
            <a:xfrm rot="591000">
              <a:off x="4831200" y="3561840"/>
              <a:ext cx="20469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library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58" name="Group 19"/>
          <p:cNvGrpSpPr/>
          <p:nvPr/>
        </p:nvGrpSpPr>
        <p:grpSpPr>
          <a:xfrm>
            <a:off x="2548800" y="3317760"/>
            <a:ext cx="2143800" cy="313560"/>
            <a:chOff x="2548800" y="3317760"/>
            <a:chExt cx="2143800" cy="313560"/>
          </a:xfrm>
        </p:grpSpPr>
        <p:cxnSp>
          <p:nvCxnSpPr>
            <p:cNvPr id="259" name="Straight Arrow Connector 20"/>
            <p:cNvCxnSpPr/>
            <p:nvPr/>
          </p:nvCxnSpPr>
          <p:spPr>
            <a:xfrm flipV="1">
              <a:off x="2690640" y="3565080"/>
              <a:ext cx="1854360" cy="8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60" name="TextBox 21"/>
            <p:cNvSpPr/>
            <p:nvPr/>
          </p:nvSpPr>
          <p:spPr>
            <a:xfrm rot="8400">
              <a:off x="2548800" y="3320280"/>
              <a:ext cx="214308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Check bookshelf (5mins)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61" name="Group 25"/>
          <p:cNvGrpSpPr/>
          <p:nvPr/>
        </p:nvGrpSpPr>
        <p:grpSpPr>
          <a:xfrm>
            <a:off x="4852440" y="3974040"/>
            <a:ext cx="1990800" cy="671040"/>
            <a:chOff x="4852440" y="3974040"/>
            <a:chExt cx="1990800" cy="671040"/>
          </a:xfrm>
        </p:grpSpPr>
        <p:cxnSp>
          <p:nvCxnSpPr>
            <p:cNvPr id="262" name="Straight Arrow Connector 26"/>
            <p:cNvCxnSpPr/>
            <p:nvPr/>
          </p:nvCxnSpPr>
          <p:spPr>
            <a:xfrm flipH="1">
              <a:off x="4914000" y="4272120"/>
              <a:ext cx="1829160" cy="3369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63" name="TextBox 27"/>
            <p:cNvSpPr/>
            <p:nvPr/>
          </p:nvSpPr>
          <p:spPr>
            <a:xfrm rot="20952600">
              <a:off x="4863600" y="4155120"/>
              <a:ext cx="196776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Walk to dorm (15mins)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64" name="Group 28"/>
          <p:cNvGrpSpPr/>
          <p:nvPr/>
        </p:nvGrpSpPr>
        <p:grpSpPr>
          <a:xfrm>
            <a:off x="2631960" y="4853160"/>
            <a:ext cx="3273840" cy="308160"/>
            <a:chOff x="2631960" y="4853160"/>
            <a:chExt cx="3273840" cy="308160"/>
          </a:xfrm>
        </p:grpSpPr>
        <p:cxnSp>
          <p:nvCxnSpPr>
            <p:cNvPr id="265" name="Straight Arrow Connector 29"/>
            <p:cNvCxnSpPr/>
            <p:nvPr/>
          </p:nvCxnSpPr>
          <p:spPr>
            <a:xfrm flipH="1">
              <a:off x="2631960" y="5060160"/>
              <a:ext cx="200196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66" name="TextBox 30"/>
            <p:cNvSpPr/>
            <p:nvPr/>
          </p:nvSpPr>
          <p:spPr>
            <a:xfrm>
              <a:off x="4743720" y="4853160"/>
              <a:ext cx="116208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 anchorCtr="1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Find book 2!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267" name="Straight Connector 34"/>
          <p:cNvCxnSpPr/>
          <p:nvPr/>
        </p:nvCxnSpPr>
        <p:spPr>
          <a:xfrm>
            <a:off x="6933960" y="3384720"/>
            <a:ext cx="360" cy="243072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  <p:grpSp>
        <p:nvGrpSpPr>
          <p:cNvPr id="268" name="Group 35"/>
          <p:cNvGrpSpPr/>
          <p:nvPr/>
        </p:nvGrpSpPr>
        <p:grpSpPr>
          <a:xfrm>
            <a:off x="2548800" y="4675680"/>
            <a:ext cx="2143800" cy="313560"/>
            <a:chOff x="2548800" y="4675680"/>
            <a:chExt cx="2143800" cy="313560"/>
          </a:xfrm>
        </p:grpSpPr>
        <p:cxnSp>
          <p:nvCxnSpPr>
            <p:cNvPr id="269" name="Straight Arrow Connector 36"/>
            <p:cNvCxnSpPr/>
            <p:nvPr/>
          </p:nvCxnSpPr>
          <p:spPr>
            <a:xfrm flipV="1">
              <a:off x="2690640" y="4923000"/>
              <a:ext cx="1854360" cy="8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70" name="TextBox 37"/>
            <p:cNvSpPr/>
            <p:nvPr/>
          </p:nvSpPr>
          <p:spPr>
            <a:xfrm rot="8400">
              <a:off x="2548800" y="4678200"/>
              <a:ext cx="214308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Check bookshelf (5mins)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71" name="Group 41"/>
          <p:cNvGrpSpPr/>
          <p:nvPr/>
        </p:nvGrpSpPr>
        <p:grpSpPr>
          <a:xfrm>
            <a:off x="2616120" y="5254560"/>
            <a:ext cx="3273840" cy="308160"/>
            <a:chOff x="2616120" y="5254560"/>
            <a:chExt cx="3273840" cy="308160"/>
          </a:xfrm>
        </p:grpSpPr>
        <p:cxnSp>
          <p:nvCxnSpPr>
            <p:cNvPr id="272" name="Straight Arrow Connector 42"/>
            <p:cNvCxnSpPr/>
            <p:nvPr/>
          </p:nvCxnSpPr>
          <p:spPr>
            <a:xfrm flipH="1">
              <a:off x="2616120" y="5461920"/>
              <a:ext cx="200196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73" name="TextBox 43"/>
            <p:cNvSpPr/>
            <p:nvPr/>
          </p:nvSpPr>
          <p:spPr>
            <a:xfrm>
              <a:off x="4727880" y="5254560"/>
              <a:ext cx="116208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 anchorCtr="1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Find book 1!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74" name="Group 44"/>
          <p:cNvGrpSpPr/>
          <p:nvPr/>
        </p:nvGrpSpPr>
        <p:grpSpPr>
          <a:xfrm>
            <a:off x="2532960" y="5077440"/>
            <a:ext cx="2143800" cy="313560"/>
            <a:chOff x="2532960" y="5077440"/>
            <a:chExt cx="2143800" cy="313560"/>
          </a:xfrm>
        </p:grpSpPr>
        <p:cxnSp>
          <p:nvCxnSpPr>
            <p:cNvPr id="275" name="Straight Arrow Connector 45"/>
            <p:cNvCxnSpPr/>
            <p:nvPr/>
          </p:nvCxnSpPr>
          <p:spPr>
            <a:xfrm flipV="1">
              <a:off x="2674800" y="5324760"/>
              <a:ext cx="1854360" cy="828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76" name="TextBox 46"/>
            <p:cNvSpPr/>
            <p:nvPr/>
          </p:nvSpPr>
          <p:spPr>
            <a:xfrm rot="8400">
              <a:off x="2532960" y="5079960"/>
              <a:ext cx="214308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Check bookshelf (5mins)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277" name="Straight Arrow Connector 48"/>
          <p:cNvCxnSpPr/>
          <p:nvPr/>
        </p:nvCxnSpPr>
        <p:spPr>
          <a:xfrm flipH="1">
            <a:off x="2640240" y="4618080"/>
            <a:ext cx="2001960" cy="360"/>
          </a:xfrm>
          <a:prstGeom prst="straightConnector1">
            <a:avLst/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sp>
        <p:nvSpPr>
          <p:cNvPr id="278" name="TextBox 60"/>
          <p:cNvSpPr/>
          <p:nvPr/>
        </p:nvSpPr>
        <p:spPr>
          <a:xfrm>
            <a:off x="1372680" y="5368320"/>
            <a:ext cx="119196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ts val="14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book 1</a:t>
            </a:r>
            <a:br>
              <a:rPr sz="1400"/>
            </a:b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(10 mins)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7" dur="indefinite" restart="never" nodeType="tmRoot">
          <p:childTnLst>
            <p:seq>
              <p:cTn id="108" dur="indefinite" nodeType="mainSeq">
                <p:childTnLst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solidFill>
          <a:schemeClr val="phClr"/>
        </a:soli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15498</TotalTime>
  <Application>LibreOffice/25.2.0.3$Linux_X86_64 LibreOffice_project/e1cf4a87eb02d755bce1a01209907ea5ddc8f069</Application>
  <AppVersion>15.0000</AppVersion>
  <Words>2017</Words>
  <Paragraphs>716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2019-03-03T22:05:37Z</dcterms:created>
  <dc:creator>Eleanor  Birrell</dc:creator>
  <dc:description/>
  <dc:language>en-US</dc:language>
  <cp:lastModifiedBy/>
  <cp:lastPrinted>2023-10-09T20:56:42Z</cp:lastPrinted>
  <dcterms:modified xsi:type="dcterms:W3CDTF">2025-02-25T09:41:20Z</dcterms:modified>
  <cp:revision>185</cp:revision>
  <dc:subject/>
  <dc:title>Lecture 12: Caches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2</vt:i4>
  </property>
  <property fmtid="{D5CDD505-2E9C-101B-9397-08002B2CF9AE}" pid="3" name="Notes">
    <vt:i4>11</vt:i4>
  </property>
  <property fmtid="{D5CDD505-2E9C-101B-9397-08002B2CF9AE}" pid="4" name="PresentationFormat">
    <vt:lpwstr>On-screen Show (4:3)</vt:lpwstr>
  </property>
  <property fmtid="{D5CDD505-2E9C-101B-9397-08002B2CF9AE}" pid="5" name="Slides">
    <vt:i4>22</vt:i4>
  </property>
</Properties>
</file>