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_rels/theme9.xml.rels" ContentType="application/vnd.openxmlformats-package.relationshi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14.xml.rels" ContentType="application/vnd.openxmlformats-package.relationships+xml"/>
  <Override PartName="/ppt/theme/_rels/theme5.xml.rels" ContentType="application/vnd.openxmlformats-package.relationships+xml"/>
  <Override PartName="/ppt/theme/_rels/theme11.xml.rels" ContentType="application/vnd.openxmlformats-package.relationships+xml"/>
  <Override PartName="/ppt/theme/_rels/theme2.xml.rels" ContentType="application/vnd.openxmlformats-package.relationships+xml"/>
  <Override PartName="/ppt/theme/_rels/theme12.xml.rels" ContentType="application/vnd.openxmlformats-package.relationships+xml"/>
  <Override PartName="/ppt/theme/_rels/theme3.xml.rels" ContentType="application/vnd.openxmlformats-package.relationships+xml"/>
  <Override PartName="/ppt/theme/_rels/theme13.xml.rels" ContentType="application/vnd.openxmlformats-package.relationships+xml"/>
  <Override PartName="/ppt/theme/_rels/theme4.xml.rels" ContentType="application/vnd.openxmlformats-package.relationships+xml"/>
  <Override PartName="/ppt/theme/_rels/theme6.xml.rels" ContentType="application/vnd.openxmlformats-package.relationships+xml"/>
  <Override PartName="/ppt/theme/_rels/theme7.xml.rels" ContentType="application/vnd.openxmlformats-package.relationships+xml"/>
  <Override PartName="/ppt/theme/_rels/theme8.xml.rels" ContentType="application/vnd.openxmlformats-package.relationships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9.png" ContentType="image/png"/>
  <Override PartName="/ppt/media/image10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_rels/notesSlide2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5" r:id="rId9"/>
    <p:sldMasterId id="2147483667" r:id="rId10"/>
    <p:sldMasterId id="2147483669" r:id="rId11"/>
    <p:sldMasterId id="2147483671" r:id="rId12"/>
    <p:sldMasterId id="2147483673" r:id="rId13"/>
    <p:sldMasterId id="2147483675" r:id="rId14"/>
    <p:sldMasterId id="214748367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ck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sli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edit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notes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dt" idx="42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 idx="43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sldNum" idx="44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6C4CE59-017A-439E-B1F7-4CD92DCDC75C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https://defuse.ca/online-x86-assembler.htm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anchorCtr="1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C2AA259-CFE7-4419-8B48-98C0F68DB939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Image By: Dino Dai Zovi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anchorCtr="1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884AF81-AAA5-4973-8F3E-3A8DB866ECB9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syscall: number of syscall actually passed in register %rax.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call index: http://blog.rchapman.org/posts/Linux_System_Call_Table_for_x86_64/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anchorCtr="1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3011BDB-4186-42C1-ABE2-28D0D1D535F0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works on linux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Demo: crash, jump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anchorCtr="1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B3323D-85ED-424B-AA57-A6E4CF4D23C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https://www.cvedetails.com/vulnerabilities-by-types.php</a:t>
            </a:r>
            <a:br>
              <a:rPr sz="20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https://thehackernews.com/2023/12/urgent-new-chrome-zero-day.html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https://www.darkreading.com/vulnerabilities-threats/rce-vulnerability-in-shim-bootloader-impacts-all-linux-distros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https://www.darkreading.com/endpoint-security/critical-bugs-canon-small-office-printers-code-execution-ddos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anchorCtr="1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2E92CA3-7F38-4A6E-A450-A2F03FB4D85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anchorCtr="1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658CF81-AEEE-4DF2-B877-5F0BD5D7E6A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9DC86B-CF4C-4D54-9ED3-993CB36235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715680"/>
            <a:ext cx="82288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E8AFBD4-BB72-4F1E-8E2A-AED751C523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4DC7541-6912-46BD-B7E5-37E3A0B56F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15680"/>
            <a:ext cx="82288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388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69A63BDC-B68E-43DA-AD8A-FAA8D90AA7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CC9872F-D380-4BE9-B56B-41B920F42385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15680"/>
            <a:ext cx="82288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6922DFBA-6FC6-42A3-97BD-F90566E9EE9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4"/>
          </p:nvPr>
        </p:nvSpPr>
        <p:spPr/>
        <p:txBody>
          <a:bodyPr/>
          <a:p>
            <a:fld id="{400DA4B8-9908-4C85-A297-86475F2169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08946BE2-7AC7-4932-89B7-A2BECB23697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0"/>
          </p:nvPr>
        </p:nvSpPr>
        <p:spPr/>
        <p:txBody>
          <a:bodyPr/>
          <a:p>
            <a:fld id="{2ABF0EB7-48E4-4AAB-A0E1-C12FE4E2E1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3A844BB-B446-4552-AF56-164B8FC4179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D2EFF6E-42B2-4148-917E-2B292E5EDDE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D21E3A1-4DB2-467F-AB0E-F973C80986F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BD5F8C0-6B8C-4BAA-A6A7-24E91BDEEE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E399B3C-F84C-45EF-8C1C-95F3EE313B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12F993A-93BA-45C6-8432-122EAC0DFAF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52B5896-2CE5-469C-8C08-E32A5E4A21A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D0908F8-7EC9-41D7-8E29-3BCC867347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4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5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cxnSp>
        <p:nvCxnSpPr>
          <p:cNvPr id="2" name="Straight Connector 7"/>
          <p:cNvCxnSpPr/>
          <p:nvPr/>
        </p:nvCxnSpPr>
        <p:spPr>
          <a:xfrm>
            <a:off x="685800" y="3398400"/>
            <a:ext cx="7849080" cy="21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AF8393E2-3CA0-4DE6-844E-3DBDBB5413A8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ck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edi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titl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648000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864000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08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29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51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0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cxnSp>
        <p:nvCxnSpPr>
          <p:cNvPr id="61" name="Straight Connector 10"/>
          <p:cNvCxnSpPr/>
          <p:nvPr/>
        </p:nvCxnSpPr>
        <p:spPr>
          <a:xfrm flipH="1">
            <a:off x="4572000" y="1691640"/>
            <a:ext cx="1440" cy="470988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62" name="PlaceHolder 1"/>
          <p:cNvSpPr>
            <a:spLocks noGrp="1"/>
          </p:cNvSpPr>
          <p:nvPr>
            <p:ph type="ftr" idx="28"/>
          </p:nvPr>
        </p:nvSpPr>
        <p:spPr>
          <a:xfrm>
            <a:off x="457200" y="18360"/>
            <a:ext cx="70858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ldNum" idx="29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791601FA-C7D6-4841-9228-7B54AE4248E8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edit the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title text 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648000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864000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08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29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51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7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891000"/>
            <a:ext cx="82288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ftr" idx="30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31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A2F01B3B-067B-4B80-B3BB-DAD6ACB06DD5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32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648000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864000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08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29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51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5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ftr" idx="33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ldNum" idx="34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ACB84B67-5A49-49B1-A74A-6C851A9518AA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 idx="35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cxnSp>
        <p:nvCxnSpPr>
          <p:cNvPr id="81" name="Straight Connector 8"/>
          <p:cNvCxnSpPr/>
          <p:nvPr/>
        </p:nvCxnSpPr>
        <p:spPr>
          <a:xfrm flipH="1">
            <a:off x="2774880" y="792000"/>
            <a:ext cx="2160" cy="55785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82" name="PlaceHolder 1"/>
          <p:cNvSpPr>
            <a:spLocks noGrp="1"/>
          </p:cNvSpPr>
          <p:nvPr>
            <p:ph type="ftr" idx="36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37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0DC0BA3F-2D95-43B5-B535-F1535E2DB917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38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6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ftr" idx="39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ldNum" idx="40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827782F7-C52B-4D00-83B4-CAE0C221953F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 idx="41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ftr" idx="4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5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6E1106B6-8F64-40A2-BE35-9BC228FDEEBF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6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ftr" idx="7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ldNum" idx="8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7FBA0330-ED04-49CF-A308-5B9DE90A04D0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9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ftr" idx="10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1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AE77A734-8DC0-422F-98AC-1000EB58E8EA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2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ftr" idx="13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ldNum" idx="14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41AB0C00-AC3D-49F1-8D2B-3609A76FAD43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5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ftr" idx="16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ldNum" idx="17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956A5032-1AD2-41DC-A32D-B4C980A36375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8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891000"/>
            <a:ext cx="82288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title text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648000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864000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08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29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51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ftr" idx="19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sldNum" idx="20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6E030A97-0C44-4FDD-9D4F-0D62DD7B17CC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dt" idx="21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3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cxnSp>
        <p:nvCxnSpPr>
          <p:cNvPr id="44" name="Straight Connector 6"/>
          <p:cNvCxnSpPr/>
          <p:nvPr/>
        </p:nvCxnSpPr>
        <p:spPr>
          <a:xfrm>
            <a:off x="731520" y="4599360"/>
            <a:ext cx="7849080" cy="21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45" name="PlaceHolder 1"/>
          <p:cNvSpPr>
            <a:spLocks noGrp="1"/>
          </p:cNvSpPr>
          <p:nvPr>
            <p:ph type="ftr" idx="22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23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B2D77AEE-65A6-4F5E-A820-95F8E64E1765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4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891000"/>
            <a:ext cx="82288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title text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648000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864000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08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29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51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648000" indent="-21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864000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08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29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51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25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26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071230FF-1316-4A91-849D-C09EC4A65AEB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 idx="27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85800" y="3505320"/>
            <a:ext cx="7923960" cy="60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CS 105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       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       Spring 2025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title"/>
          </p:nvPr>
        </p:nvSpPr>
        <p:spPr>
          <a:xfrm>
            <a:off x="685800" y="2666880"/>
            <a:ext cx="8076600" cy="63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Lecture 9: Buffer Overflows (cont'd)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Title 1"/>
          <p:cNvSpPr/>
          <p:nvPr/>
        </p:nvSpPr>
        <p:spPr>
          <a:xfrm>
            <a:off x="685800" y="4643280"/>
            <a:ext cx="7848000" cy="6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2400" spc="-99" strike="noStrike" u="none">
              <a:solidFill>
                <a:schemeClr val="lt2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Gadgets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Rectangle 3"/>
          <p:cNvSpPr/>
          <p:nvPr/>
        </p:nvSpPr>
        <p:spPr>
          <a:xfrm>
            <a:off x="380880" y="1670040"/>
            <a:ext cx="3809160" cy="921600"/>
          </a:xfrm>
          <a:prstGeom prst="rect">
            <a:avLst/>
          </a:prstGeom>
          <a:gradFill rotWithShape="0">
            <a:gsLst>
              <a:gs pos="0">
                <a:srgbClr val="bfb0e2"/>
              </a:gs>
              <a:gs pos="45000">
                <a:srgbClr val="cebdf3"/>
              </a:gs>
              <a:gs pos="100000">
                <a:srgbClr val="e4daf9"/>
              </a:gs>
            </a:gsLst>
            <a:path path="circle">
              <a:fillToRect l="50000" t="50000" r="50000" b="50000"/>
            </a:path>
          </a:gradFill>
          <a:ln>
            <a:solidFill>
              <a:srgbClr val="8b58d2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void setval(unsigned* p) {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*p = 3347663060u;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Rectangle 4"/>
          <p:cNvSpPr/>
          <p:nvPr/>
        </p:nvSpPr>
        <p:spPr>
          <a:xfrm>
            <a:off x="380880" y="3200400"/>
            <a:ext cx="8457480" cy="92160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da-DK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&lt;setval&gt;:</a:t>
            </a:r>
            <a:br>
              <a:rPr sz="1800"/>
            </a:br>
            <a:r>
              <a:rPr b="1" lang="da-DK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4004d9: c7 07 d4 48 89 c7</a:t>
            </a:r>
            <a:r>
              <a:rPr b="1" lang="da-DK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	</a:t>
            </a:r>
            <a:r>
              <a:rPr b="1" lang="da-DK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movl $0xc78948d4,(%rdi)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da-DK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4004df: c3</a:t>
            </a:r>
            <a:r>
              <a:rPr b="1" lang="da-DK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	</a:t>
            </a:r>
            <a:r>
              <a:rPr b="1" lang="da-DK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	</a:t>
            </a:r>
            <a:r>
              <a:rPr b="1" lang="da-DK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	</a:t>
            </a:r>
            <a:r>
              <a:rPr b="1" lang="da-DK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Rectangle 5"/>
          <p:cNvSpPr/>
          <p:nvPr/>
        </p:nvSpPr>
        <p:spPr>
          <a:xfrm>
            <a:off x="2743200" y="3533040"/>
            <a:ext cx="1218600" cy="27612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7" name="TextBox 6"/>
          <p:cNvSpPr/>
          <p:nvPr/>
        </p:nvSpPr>
        <p:spPr>
          <a:xfrm>
            <a:off x="2286000" y="4811040"/>
            <a:ext cx="5485680" cy="12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gadget address: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0x4004dc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encodes: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movq %rax, %rdi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</a:t>
            </a: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  ret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executes: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%rdi &lt;- %rax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31"/>
          <p:cNvSpPr/>
          <p:nvPr/>
        </p:nvSpPr>
        <p:spPr>
          <a:xfrm>
            <a:off x="5009400" y="3546000"/>
            <a:ext cx="2285280" cy="300600"/>
          </a:xfrm>
          <a:prstGeom prst="rect">
            <a:avLst/>
          </a:prstGeom>
          <a:gradFill rotWithShape="0">
            <a:gsLst>
              <a:gs pos="0">
                <a:srgbClr val="baa8e6"/>
              </a:gs>
              <a:gs pos="45000">
                <a:srgbClr val="c8b5f8"/>
              </a:gs>
              <a:gs pos="100000">
                <a:srgbClr val="e0d6fb"/>
              </a:gs>
            </a:gsLst>
            <a:path path="circle">
              <a:fillToRect l="50000" t="50000" r="50000" b="50000"/>
            </a:path>
          </a:gradFill>
          <a:ln>
            <a:solidFill>
              <a:srgbClr val="7a27d8"/>
            </a:solidFill>
            <a:rou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Return addr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Rectangle 22"/>
          <p:cNvSpPr/>
          <p:nvPr/>
        </p:nvSpPr>
        <p:spPr>
          <a:xfrm>
            <a:off x="481680" y="3540960"/>
            <a:ext cx="2285280" cy="300600"/>
          </a:xfrm>
          <a:prstGeom prst="rect">
            <a:avLst/>
          </a:prstGeom>
          <a:gradFill rotWithShape="0">
            <a:gsLst>
              <a:gs pos="0">
                <a:srgbClr val="baa8e6"/>
              </a:gs>
              <a:gs pos="45000">
                <a:srgbClr val="c8b5f8"/>
              </a:gs>
              <a:gs pos="100000">
                <a:srgbClr val="e0d6fb"/>
              </a:gs>
            </a:gsLst>
            <a:path path="circle">
              <a:fillToRect l="50000" t="50000" r="50000" b="50000"/>
            </a:path>
          </a:gradFill>
          <a:ln>
            <a:solidFill>
              <a:srgbClr val="7a27d8"/>
            </a:solidFill>
            <a:rou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return addr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Example Gadgets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457200" y="1676520"/>
            <a:ext cx="3931200" cy="63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Load Constant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4754880" y="1676520"/>
            <a:ext cx="3931200" cy="63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Load from memory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Rectangle 8"/>
          <p:cNvSpPr/>
          <p:nvPr/>
        </p:nvSpPr>
        <p:spPr>
          <a:xfrm>
            <a:off x="5012280" y="538632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0xbad00002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Rectangle 9"/>
          <p:cNvSpPr/>
          <p:nvPr/>
        </p:nvSpPr>
        <p:spPr>
          <a:xfrm>
            <a:off x="5007240" y="355572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5" name="Rectangle 10"/>
          <p:cNvSpPr/>
          <p:nvPr/>
        </p:nvSpPr>
        <p:spPr>
          <a:xfrm>
            <a:off x="5002560" y="325332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6" name="Rectangle 11"/>
          <p:cNvSpPr/>
          <p:nvPr/>
        </p:nvSpPr>
        <p:spPr>
          <a:xfrm>
            <a:off x="5002560" y="294336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7" name="Rectangle 12"/>
          <p:cNvSpPr/>
          <p:nvPr/>
        </p:nvSpPr>
        <p:spPr>
          <a:xfrm>
            <a:off x="488520" y="2392200"/>
            <a:ext cx="2285280" cy="4388760"/>
          </a:xfrm>
          <a:prstGeom prst="rect">
            <a:avLst/>
          </a:prstGeom>
          <a:noFill/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298" name="Group 2"/>
          <p:cNvGrpSpPr/>
          <p:nvPr/>
        </p:nvGrpSpPr>
        <p:grpSpPr>
          <a:xfrm>
            <a:off x="471240" y="3236400"/>
            <a:ext cx="3780720" cy="1099440"/>
            <a:chOff x="471240" y="3236400"/>
            <a:chExt cx="3780720" cy="1099440"/>
          </a:xfrm>
        </p:grpSpPr>
        <p:sp>
          <p:nvSpPr>
            <p:cNvPr id="299" name="TextBox 5"/>
            <p:cNvSpPr/>
            <p:nvPr/>
          </p:nvSpPr>
          <p:spPr>
            <a:xfrm>
              <a:off x="3341880" y="3520800"/>
              <a:ext cx="910080" cy="3391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en-US" sz="16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5a c3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" name="Rectangle 6"/>
            <p:cNvSpPr/>
            <p:nvPr/>
          </p:nvSpPr>
          <p:spPr>
            <a:xfrm>
              <a:off x="486360" y="3540960"/>
              <a:ext cx="2285280" cy="300600"/>
            </a:xfrm>
            <a:prstGeom prst="rect">
              <a:avLst/>
            </a:prstGeom>
            <a:gradFill rotWithShape="0">
              <a:gsLst>
                <a:gs pos="0">
                  <a:srgbClr val="b0b0b0"/>
                </a:gs>
                <a:gs pos="45000">
                  <a:srgbClr val="bfbfbf"/>
                </a:gs>
                <a:gs pos="100000">
                  <a:srgbClr val="dddddd"/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" name="Rectangle 7"/>
            <p:cNvSpPr/>
            <p:nvPr/>
          </p:nvSpPr>
          <p:spPr>
            <a:xfrm>
              <a:off x="471240" y="3236400"/>
              <a:ext cx="2285280" cy="300600"/>
            </a:xfrm>
            <a:prstGeom prst="rect">
              <a:avLst/>
            </a:prstGeom>
            <a:gradFill rotWithShape="0">
              <a:gsLst>
                <a:gs pos="0">
                  <a:srgbClr val="b0b0b0"/>
                </a:gs>
                <a:gs pos="45000">
                  <a:srgbClr val="bfbfbf"/>
                </a:gs>
                <a:gs pos="100000">
                  <a:srgbClr val="dddddd"/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0xbad01010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" name="TextBox 13"/>
            <p:cNvSpPr/>
            <p:nvPr/>
          </p:nvSpPr>
          <p:spPr>
            <a:xfrm>
              <a:off x="3246840" y="3873600"/>
              <a:ext cx="1003320" cy="46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en-US" sz="12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popq %rdx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1" lang="en-US" sz="12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303" name="Straight Arrow Connector 15"/>
            <p:cNvCxnSpPr>
              <a:endCxn id="299" idx="1"/>
            </p:cNvCxnSpPr>
            <p:nvPr/>
          </p:nvCxnSpPr>
          <p:spPr>
            <a:xfrm>
              <a:off x="1600200" y="3690000"/>
              <a:ext cx="1742040" cy="720"/>
            </a:xfrm>
            <a:prstGeom prst="straightConnector1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</p:cxnSp>
      </p:grpSp>
      <p:sp>
        <p:nvSpPr>
          <p:cNvPr id="304" name="Rectangle 23"/>
          <p:cNvSpPr/>
          <p:nvPr/>
        </p:nvSpPr>
        <p:spPr>
          <a:xfrm>
            <a:off x="5007600" y="2386800"/>
            <a:ext cx="2285280" cy="4388760"/>
          </a:xfrm>
          <a:prstGeom prst="rect">
            <a:avLst/>
          </a:prstGeom>
          <a:noFill/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5" name="TextBox 24"/>
          <p:cNvSpPr/>
          <p:nvPr/>
        </p:nvSpPr>
        <p:spPr>
          <a:xfrm>
            <a:off x="7390080" y="3864240"/>
            <a:ext cx="910080" cy="3391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58 c3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TextBox 25"/>
          <p:cNvSpPr/>
          <p:nvPr/>
        </p:nvSpPr>
        <p:spPr>
          <a:xfrm>
            <a:off x="7298280" y="4240800"/>
            <a:ext cx="100332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popq %rax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07" name="Straight Arrow Connector 26"/>
          <p:cNvCxnSpPr>
            <a:endCxn id="305" idx="1"/>
          </p:cNvCxnSpPr>
          <p:nvPr/>
        </p:nvCxnSpPr>
        <p:spPr>
          <a:xfrm>
            <a:off x="6158520" y="3723120"/>
            <a:ext cx="1231920" cy="3110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308" name="TextBox 27"/>
          <p:cNvSpPr/>
          <p:nvPr/>
        </p:nvSpPr>
        <p:spPr>
          <a:xfrm>
            <a:off x="7369560" y="2438280"/>
            <a:ext cx="1764360" cy="3700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48 89 C0 C3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TextBox 28"/>
          <p:cNvSpPr/>
          <p:nvPr/>
        </p:nvSpPr>
        <p:spPr>
          <a:xfrm>
            <a:off x="7288560" y="2823840"/>
            <a:ext cx="173520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movq (%rax), %rax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10" name="Straight Arrow Connector 29"/>
          <p:cNvCxnSpPr>
            <a:endCxn id="308" idx="1"/>
          </p:cNvCxnSpPr>
          <p:nvPr/>
        </p:nvCxnSpPr>
        <p:spPr>
          <a:xfrm flipV="1">
            <a:off x="6158520" y="2623320"/>
            <a:ext cx="1211400" cy="45396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311" name="Elbow Connector 33"/>
          <p:cNvCxnSpPr>
            <a:endCxn id="293" idx="1"/>
          </p:cNvCxnSpPr>
          <p:nvPr/>
        </p:nvCxnSpPr>
        <p:spPr>
          <a:xfrm flipV="1" rot="10800000">
            <a:off x="5011920" y="3402360"/>
            <a:ext cx="1143360" cy="2134080"/>
          </a:xfrm>
          <a:prstGeom prst="bentConnector3">
            <a:avLst>
              <a:gd name="adj1" fmla="val 100000"/>
            </a:avLst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312" name="Straight Arrow Connector 34"/>
          <p:cNvCxnSpPr/>
          <p:nvPr/>
        </p:nvCxnSpPr>
        <p:spPr>
          <a:xfrm>
            <a:off x="228600" y="5410080"/>
            <a:ext cx="252000" cy="72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  <p:cxnSp>
        <p:nvCxnSpPr>
          <p:cNvPr id="313" name="Straight Arrow Connector 56"/>
          <p:cNvCxnSpPr/>
          <p:nvPr/>
        </p:nvCxnSpPr>
        <p:spPr>
          <a:xfrm>
            <a:off x="4701600" y="5105160"/>
            <a:ext cx="252000" cy="72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1.11111E-006 L 0.00347 -0.22616 E">
                                      <p:cBhvr>
                                        <p:cTn id="144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2616 L 0.00347 -0.26921 E">
                                      <p:cBhvr>
                                        <p:cTn id="148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6921 L 0.00225 -0.31204 E">
                                      <p:cBhvr>
                                        <p:cTn id="152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44444E-006 L 0.00538 -0.18218 E">
                                      <p:cBhvr>
                                        <p:cTn id="190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8217 L 0.00347 -0.22615 E">
                                      <p:cBhvr>
                                        <p:cTn id="19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2615 L 0.00347 -0.26921 E">
                                      <p:cBhvr>
                                        <p:cTn id="19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6921 L 0.00226 -0.31203 E">
                                      <p:cBhvr>
                                        <p:cTn id="202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Return-oriented Programming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5" name="Picture 2" descr=""/>
          <p:cNvPicPr/>
          <p:nvPr/>
        </p:nvPicPr>
        <p:blipFill>
          <a:blip r:embed="rId1"/>
          <a:stretch/>
        </p:blipFill>
        <p:spPr>
          <a:xfrm>
            <a:off x="1303200" y="1371600"/>
            <a:ext cx="6536520" cy="5189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Return-oriented Programming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Rectangle 25"/>
          <p:cNvSpPr/>
          <p:nvPr/>
        </p:nvSpPr>
        <p:spPr>
          <a:xfrm>
            <a:off x="1051200" y="5496480"/>
            <a:ext cx="6654240" cy="95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Final ret in each gadget sets pc (%rip) to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beginning of next gadget code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TextBox 17"/>
          <p:cNvSpPr/>
          <p:nvPr/>
        </p:nvSpPr>
        <p:spPr>
          <a:xfrm>
            <a:off x="4989240" y="1905120"/>
            <a:ext cx="2282400" cy="3391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gadget_N_code c3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Rectangle 19"/>
          <p:cNvSpPr/>
          <p:nvPr/>
        </p:nvSpPr>
        <p:spPr>
          <a:xfrm>
            <a:off x="2133720" y="192528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320" name="Straight Arrow Connector 24"/>
          <p:cNvCxnSpPr>
            <a:endCxn id="318" idx="1"/>
          </p:cNvCxnSpPr>
          <p:nvPr/>
        </p:nvCxnSpPr>
        <p:spPr>
          <a:xfrm>
            <a:off x="3247200" y="2073960"/>
            <a:ext cx="1742400" cy="10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321" name="TextBox 26"/>
          <p:cNvSpPr/>
          <p:nvPr/>
        </p:nvSpPr>
        <p:spPr>
          <a:xfrm>
            <a:off x="4989240" y="4274280"/>
            <a:ext cx="2282400" cy="3391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gadget_1_code c3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Rectangle 27"/>
          <p:cNvSpPr/>
          <p:nvPr/>
        </p:nvSpPr>
        <p:spPr>
          <a:xfrm>
            <a:off x="2133720" y="4267440"/>
            <a:ext cx="2285280" cy="3600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323" name="Straight Arrow Connector 28"/>
          <p:cNvCxnSpPr>
            <a:endCxn id="321" idx="1"/>
          </p:cNvCxnSpPr>
          <p:nvPr/>
        </p:nvCxnSpPr>
        <p:spPr>
          <a:xfrm>
            <a:off x="3247200" y="4443480"/>
            <a:ext cx="1742400" cy="7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324" name="TextBox 29"/>
          <p:cNvSpPr/>
          <p:nvPr/>
        </p:nvSpPr>
        <p:spPr>
          <a:xfrm>
            <a:off x="4989240" y="3886200"/>
            <a:ext cx="2282400" cy="3391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gadget_2_code c3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Rectangle 30"/>
          <p:cNvSpPr/>
          <p:nvPr/>
        </p:nvSpPr>
        <p:spPr>
          <a:xfrm>
            <a:off x="2133720" y="3906720"/>
            <a:ext cx="2285280" cy="3600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326" name="Straight Arrow Connector 31"/>
          <p:cNvCxnSpPr>
            <a:endCxn id="324" idx="1"/>
          </p:cNvCxnSpPr>
          <p:nvPr/>
        </p:nvCxnSpPr>
        <p:spPr>
          <a:xfrm>
            <a:off x="3247200" y="4055400"/>
            <a:ext cx="1742400" cy="7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327" name="TextBox 16"/>
          <p:cNvSpPr/>
          <p:nvPr/>
        </p:nvSpPr>
        <p:spPr>
          <a:xfrm rot="16200000">
            <a:off x="2833560" y="2768400"/>
            <a:ext cx="637560" cy="6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…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Rectangle 22"/>
          <p:cNvSpPr/>
          <p:nvPr/>
        </p:nvSpPr>
        <p:spPr>
          <a:xfrm>
            <a:off x="2135880" y="1925280"/>
            <a:ext cx="2285280" cy="2683440"/>
          </a:xfrm>
          <a:prstGeom prst="rect">
            <a:avLst/>
          </a:prstGeom>
          <a:noFill/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329" name="Straight Arrow Connector 15"/>
          <p:cNvCxnSpPr/>
          <p:nvPr/>
        </p:nvCxnSpPr>
        <p:spPr>
          <a:xfrm>
            <a:off x="1882080" y="4609440"/>
            <a:ext cx="252000" cy="72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3" dur="indefinite" restart="never" nodeType="tmRoot">
          <p:childTnLst>
            <p:seq>
              <p:cTn id="204" dur="indefinite" nodeType="mainSeq">
                <p:childTnLst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2.22222E-006 L 0.00538 -0.04907 E">
                                      <p:cBhvr>
                                        <p:cTn id="208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907 L 0.00538 -0.10254 E">
                                      <p:cBhvr>
                                        <p:cTn id="212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0255 L 0.00538 -0.1456 E">
                                      <p:cBhvr>
                                        <p:cTn id="21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456 L 0.00538 -0.18958 E">
                                      <p:cBhvr>
                                        <p:cTn id="22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8958 L 0.00538 -0.23889 E">
                                      <p:cBhvr>
                                        <p:cTn id="224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23889 L 0.00538 -0.29444 E">
                                      <p:cBhvr>
                                        <p:cTn id="228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29444 L 0.00538 -0.34745 E">
                                      <p:cBhvr>
                                        <p:cTn id="232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34745 L 0.00538 -0.39143 E">
                                      <p:cBhvr>
                                        <p:cTn id="23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Table 10"/>
          <p:cNvGraphicFramePr/>
          <p:nvPr/>
        </p:nvGraphicFramePr>
        <p:xfrm>
          <a:off x="4058280" y="17514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Return-Oriented Shellcode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TextBox 4"/>
          <p:cNvSpPr/>
          <p:nvPr/>
        </p:nvSpPr>
        <p:spPr>
          <a:xfrm>
            <a:off x="4550400" y="5432040"/>
            <a:ext cx="1762560" cy="3700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48 31 C0 C3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Rectangle 5"/>
          <p:cNvSpPr/>
          <p:nvPr/>
        </p:nvSpPr>
        <p:spPr>
          <a:xfrm>
            <a:off x="1692360" y="546876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0x40090b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Rectangle 6"/>
          <p:cNvSpPr/>
          <p:nvPr/>
        </p:nvSpPr>
        <p:spPr>
          <a:xfrm>
            <a:off x="1697040" y="516744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0x400420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TextBox 8"/>
          <p:cNvSpPr/>
          <p:nvPr/>
        </p:nvSpPr>
        <p:spPr>
          <a:xfrm>
            <a:off x="4455000" y="5784840"/>
            <a:ext cx="146088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xor %rax, %rax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36" name="Straight Arrow Connector 9"/>
          <p:cNvCxnSpPr>
            <a:endCxn id="332" idx="1"/>
          </p:cNvCxnSpPr>
          <p:nvPr/>
        </p:nvCxnSpPr>
        <p:spPr>
          <a:xfrm flipV="1">
            <a:off x="3809880" y="5617080"/>
            <a:ext cx="740880" cy="32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337" name="TextBox 11"/>
          <p:cNvSpPr/>
          <p:nvPr/>
        </p:nvSpPr>
        <p:spPr>
          <a:xfrm>
            <a:off x="7228080" y="5161680"/>
            <a:ext cx="1762560" cy="3700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5F 5E C3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TextBox 12"/>
          <p:cNvSpPr/>
          <p:nvPr/>
        </p:nvSpPr>
        <p:spPr>
          <a:xfrm>
            <a:off x="7137720" y="5511600"/>
            <a:ext cx="911880" cy="6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pop %rdi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pop %rsi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39" name="Straight Arrow Connector 13"/>
          <p:cNvCxnSpPr>
            <a:endCxn id="337" idx="1"/>
          </p:cNvCxnSpPr>
          <p:nvPr/>
        </p:nvCxnSpPr>
        <p:spPr>
          <a:xfrm flipV="1">
            <a:off x="3809880" y="5346720"/>
            <a:ext cx="3418560" cy="100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340" name="Rectangle 18"/>
          <p:cNvSpPr/>
          <p:nvPr/>
        </p:nvSpPr>
        <p:spPr>
          <a:xfrm>
            <a:off x="1692360" y="487980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0x3b3b3b3b3b3b3b3b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Rectangle 19"/>
          <p:cNvSpPr/>
          <p:nvPr/>
        </p:nvSpPr>
        <p:spPr>
          <a:xfrm>
            <a:off x="1691640" y="4572360"/>
            <a:ext cx="2285280" cy="3114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0x7fffffffea78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Rectangle 20"/>
          <p:cNvSpPr/>
          <p:nvPr/>
        </p:nvSpPr>
        <p:spPr>
          <a:xfrm>
            <a:off x="1687320" y="426888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0x400660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Rectangle 21"/>
          <p:cNvSpPr/>
          <p:nvPr/>
        </p:nvSpPr>
        <p:spPr>
          <a:xfrm>
            <a:off x="1697040" y="396756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0x4002a3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Rectangle 22"/>
          <p:cNvSpPr/>
          <p:nvPr/>
        </p:nvSpPr>
        <p:spPr>
          <a:xfrm>
            <a:off x="1692360" y="3644280"/>
            <a:ext cx="2285280" cy="31968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0x4004b8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Rectangle 23"/>
          <p:cNvSpPr/>
          <p:nvPr/>
        </p:nvSpPr>
        <p:spPr>
          <a:xfrm>
            <a:off x="1697040" y="334296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0x7fffffffea70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Rectangle 24"/>
          <p:cNvSpPr/>
          <p:nvPr/>
        </p:nvSpPr>
        <p:spPr>
          <a:xfrm>
            <a:off x="1692360" y="305532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0x7fffffffea80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TextBox 27"/>
          <p:cNvSpPr/>
          <p:nvPr/>
        </p:nvSpPr>
        <p:spPr>
          <a:xfrm>
            <a:off x="4495680" y="4278960"/>
            <a:ext cx="2973960" cy="3700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48 89 06 48 89 c2 C3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TextBox 28"/>
          <p:cNvSpPr/>
          <p:nvPr/>
        </p:nvSpPr>
        <p:spPr>
          <a:xfrm>
            <a:off x="4474080" y="4612680"/>
            <a:ext cx="1643760" cy="6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mov %rax, (%rsi)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mov %rax, %rdx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49" name="Straight Arrow Connector 29"/>
          <p:cNvCxnSpPr>
            <a:endCxn id="347" idx="1"/>
          </p:cNvCxnSpPr>
          <p:nvPr/>
        </p:nvCxnSpPr>
        <p:spPr>
          <a:xfrm>
            <a:off x="3736440" y="4463280"/>
            <a:ext cx="759600" cy="10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350" name="TextBox 30"/>
          <p:cNvSpPr/>
          <p:nvPr/>
        </p:nvSpPr>
        <p:spPr>
          <a:xfrm>
            <a:off x="7380720" y="3897720"/>
            <a:ext cx="1762560" cy="3700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40 00 F8 C3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TextBox 31"/>
          <p:cNvSpPr/>
          <p:nvPr/>
        </p:nvSpPr>
        <p:spPr>
          <a:xfrm>
            <a:off x="7624080" y="4254840"/>
            <a:ext cx="167148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add %dil, %al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52" name="Straight Arrow Connector 32"/>
          <p:cNvCxnSpPr/>
          <p:nvPr/>
        </p:nvCxnSpPr>
        <p:spPr>
          <a:xfrm>
            <a:off x="3809880" y="4114800"/>
            <a:ext cx="3571200" cy="7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353" name="TextBox 34"/>
          <p:cNvSpPr/>
          <p:nvPr/>
        </p:nvSpPr>
        <p:spPr>
          <a:xfrm>
            <a:off x="4550400" y="3191040"/>
            <a:ext cx="1762560" cy="3700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5E 5F C3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TextBox 35"/>
          <p:cNvSpPr/>
          <p:nvPr/>
        </p:nvSpPr>
        <p:spPr>
          <a:xfrm>
            <a:off x="4455000" y="3543840"/>
            <a:ext cx="1671480" cy="6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pop %rsi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pop %rdi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55" name="Straight Arrow Connector 36"/>
          <p:cNvCxnSpPr>
            <a:endCxn id="353" idx="1"/>
          </p:cNvCxnSpPr>
          <p:nvPr/>
        </p:nvCxnSpPr>
        <p:spPr>
          <a:xfrm flipV="1">
            <a:off x="3809880" y="3376080"/>
            <a:ext cx="740880" cy="4291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356" name="Rectangle 38"/>
          <p:cNvSpPr/>
          <p:nvPr/>
        </p:nvSpPr>
        <p:spPr>
          <a:xfrm>
            <a:off x="1692000" y="275184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0x40042a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" name="Rectangle 39"/>
          <p:cNvSpPr/>
          <p:nvPr/>
        </p:nvSpPr>
        <p:spPr>
          <a:xfrm>
            <a:off x="1687320" y="246420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0x7fffffffea80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TextBox 41"/>
          <p:cNvSpPr/>
          <p:nvPr/>
        </p:nvSpPr>
        <p:spPr>
          <a:xfrm>
            <a:off x="7228080" y="2717640"/>
            <a:ext cx="1762560" cy="3700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0F 05 C3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TextBox 42"/>
          <p:cNvSpPr/>
          <p:nvPr/>
        </p:nvSpPr>
        <p:spPr>
          <a:xfrm>
            <a:off x="7133040" y="3070440"/>
            <a:ext cx="167148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syscall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60" name="Straight Arrow Connector 43"/>
          <p:cNvCxnSpPr>
            <a:endCxn id="358" idx="1"/>
          </p:cNvCxnSpPr>
          <p:nvPr/>
        </p:nvCxnSpPr>
        <p:spPr>
          <a:xfrm>
            <a:off x="3809880" y="2901960"/>
            <a:ext cx="3418560" cy="10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361" name="Rectangle 45"/>
          <p:cNvSpPr/>
          <p:nvPr/>
        </p:nvSpPr>
        <p:spPr>
          <a:xfrm>
            <a:off x="1693080" y="216072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0x1122334455667788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62" name="Elbow Connector 58"/>
          <p:cNvCxnSpPr>
            <a:endCxn id="361" idx="1"/>
          </p:cNvCxnSpPr>
          <p:nvPr/>
        </p:nvCxnSpPr>
        <p:spPr>
          <a:xfrm rot="10800000">
            <a:off x="1692720" y="2310840"/>
            <a:ext cx="233280" cy="2404440"/>
          </a:xfrm>
          <a:prstGeom prst="bentConnector3">
            <a:avLst>
              <a:gd name="adj1" fmla="val 100000"/>
            </a:avLst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363" name="Elbow Connector 80"/>
          <p:cNvCxnSpPr>
            <a:endCxn id="364" idx="3"/>
          </p:cNvCxnSpPr>
          <p:nvPr/>
        </p:nvCxnSpPr>
        <p:spPr>
          <a:xfrm flipV="1">
            <a:off x="3809880" y="1999080"/>
            <a:ext cx="176760" cy="1192320"/>
          </a:xfrm>
          <a:prstGeom prst="bentConnector3">
            <a:avLst>
              <a:gd name="adj1" fmla="val 100408"/>
            </a:avLst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365" name="Elbow Connector 95"/>
          <p:cNvCxnSpPr>
            <a:endCxn id="357" idx="3"/>
          </p:cNvCxnSpPr>
          <p:nvPr/>
        </p:nvCxnSpPr>
        <p:spPr>
          <a:xfrm flipV="1">
            <a:off x="3809880" y="2614320"/>
            <a:ext cx="163080" cy="918360"/>
          </a:xfrm>
          <a:prstGeom prst="bentConnector3">
            <a:avLst>
              <a:gd name="adj1" fmla="val 100442"/>
            </a:avLst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366" name="Elbow Connector 97"/>
          <p:cNvCxnSpPr>
            <a:endCxn id="364" idx="1"/>
          </p:cNvCxnSpPr>
          <p:nvPr/>
        </p:nvCxnSpPr>
        <p:spPr>
          <a:xfrm rot="10800000">
            <a:off x="1700640" y="1999080"/>
            <a:ext cx="225360" cy="623160"/>
          </a:xfrm>
          <a:prstGeom prst="bentConnector3">
            <a:avLst>
              <a:gd name="adj1" fmla="val 100160"/>
            </a:avLst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367" name="Rectangle 7"/>
          <p:cNvSpPr/>
          <p:nvPr/>
        </p:nvSpPr>
        <p:spPr>
          <a:xfrm>
            <a:off x="1696680" y="1859040"/>
            <a:ext cx="2285280" cy="4388760"/>
          </a:xfrm>
          <a:prstGeom prst="rect">
            <a:avLst/>
          </a:prstGeom>
          <a:noFill/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8" name="TextBox 2"/>
          <p:cNvSpPr/>
          <p:nvPr/>
        </p:nvSpPr>
        <p:spPr>
          <a:xfrm>
            <a:off x="0" y="198108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" name="TextBox 44"/>
          <p:cNvSpPr/>
          <p:nvPr/>
        </p:nvSpPr>
        <p:spPr>
          <a:xfrm>
            <a:off x="-360" y="226404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7fffffffea78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TextBox 46"/>
          <p:cNvSpPr/>
          <p:nvPr/>
        </p:nvSpPr>
        <p:spPr>
          <a:xfrm>
            <a:off x="10080" y="254808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" name="TextBox 47"/>
          <p:cNvSpPr/>
          <p:nvPr/>
        </p:nvSpPr>
        <p:spPr>
          <a:xfrm>
            <a:off x="10080" y="285336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7fffffffea68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TextBox 48"/>
          <p:cNvSpPr/>
          <p:nvPr/>
        </p:nvSpPr>
        <p:spPr>
          <a:xfrm>
            <a:off x="1080" y="317448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" name="TextBox 49"/>
          <p:cNvSpPr/>
          <p:nvPr/>
        </p:nvSpPr>
        <p:spPr>
          <a:xfrm>
            <a:off x="720" y="345708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7fffffffea58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TextBox 50"/>
          <p:cNvSpPr/>
          <p:nvPr/>
        </p:nvSpPr>
        <p:spPr>
          <a:xfrm>
            <a:off x="11160" y="374112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7fffffffea50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TextBox 51"/>
          <p:cNvSpPr/>
          <p:nvPr/>
        </p:nvSpPr>
        <p:spPr>
          <a:xfrm>
            <a:off x="11160" y="407268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7fffffffea48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TextBox 52"/>
          <p:cNvSpPr/>
          <p:nvPr/>
        </p:nvSpPr>
        <p:spPr>
          <a:xfrm>
            <a:off x="-1440" y="438264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TextBox 53"/>
          <p:cNvSpPr/>
          <p:nvPr/>
        </p:nvSpPr>
        <p:spPr>
          <a:xfrm>
            <a:off x="-1440" y="466560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7fffffffea38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TextBox 54"/>
          <p:cNvSpPr/>
          <p:nvPr/>
        </p:nvSpPr>
        <p:spPr>
          <a:xfrm>
            <a:off x="9000" y="494928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7fffffffea30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TextBox 55"/>
          <p:cNvSpPr/>
          <p:nvPr/>
        </p:nvSpPr>
        <p:spPr>
          <a:xfrm>
            <a:off x="8640" y="523224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7fffffffea28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" name="TextBox 56"/>
          <p:cNvSpPr/>
          <p:nvPr/>
        </p:nvSpPr>
        <p:spPr>
          <a:xfrm>
            <a:off x="-360" y="557568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7fffffffea20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Rectangle 57"/>
          <p:cNvSpPr/>
          <p:nvPr/>
        </p:nvSpPr>
        <p:spPr>
          <a:xfrm>
            <a:off x="1701000" y="184896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"\bin\sh\0"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" name="Rectangle 85"/>
          <p:cNvSpPr/>
          <p:nvPr/>
        </p:nvSpPr>
        <p:spPr>
          <a:xfrm>
            <a:off x="1687320" y="216000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82" name="Table 10"/>
          <p:cNvGraphicFramePr/>
          <p:nvPr/>
        </p:nvGraphicFramePr>
        <p:xfrm>
          <a:off x="4076280" y="17532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40090b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3" name="Table 10"/>
          <p:cNvGraphicFramePr/>
          <p:nvPr/>
        </p:nvGraphicFramePr>
        <p:xfrm>
          <a:off x="4076280" y="17550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40090e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4" name="Table 10"/>
          <p:cNvGraphicFramePr/>
          <p:nvPr/>
        </p:nvGraphicFramePr>
        <p:xfrm>
          <a:off x="4059360" y="17550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400420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5" name="Table 10"/>
          <p:cNvGraphicFramePr/>
          <p:nvPr/>
        </p:nvGraphicFramePr>
        <p:xfrm>
          <a:off x="4055760" y="17568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400421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3b3b3b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6" name="Table 10"/>
          <p:cNvGraphicFramePr/>
          <p:nvPr/>
        </p:nvGraphicFramePr>
        <p:xfrm>
          <a:off x="4064040" y="17568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400421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3b3b3b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ea78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7" name="Table 10"/>
          <p:cNvGraphicFramePr/>
          <p:nvPr/>
        </p:nvGraphicFramePr>
        <p:xfrm>
          <a:off x="4052880" y="175212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400660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3b3b3b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ea78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8" name="Table 10"/>
          <p:cNvGraphicFramePr/>
          <p:nvPr/>
        </p:nvGraphicFramePr>
        <p:xfrm>
          <a:off x="4052880" y="175176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400663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3b3b3b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ea78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9" name="Table 10"/>
          <p:cNvGraphicFramePr/>
          <p:nvPr/>
        </p:nvGraphicFramePr>
        <p:xfrm>
          <a:off x="4064040" y="17514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400666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3b3b3b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ea78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0" name="Table 10"/>
          <p:cNvGraphicFramePr/>
          <p:nvPr/>
        </p:nvGraphicFramePr>
        <p:xfrm>
          <a:off x="4068720" y="175644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4002a3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3b3b3b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ea78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1" name="Table 10"/>
          <p:cNvGraphicFramePr/>
          <p:nvPr/>
        </p:nvGraphicFramePr>
        <p:xfrm>
          <a:off x="4059360" y="175644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4002a6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3b3b3b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ea78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2" name="Table 10"/>
          <p:cNvGraphicFramePr/>
          <p:nvPr/>
        </p:nvGraphicFramePr>
        <p:xfrm>
          <a:off x="4064040" y="175428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4004b8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3b3b3b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ea78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3" name="Table 10"/>
          <p:cNvGraphicFramePr/>
          <p:nvPr/>
        </p:nvGraphicFramePr>
        <p:xfrm>
          <a:off x="4055760" y="17514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4004b9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3b3b3b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ea70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4" name="Table 10"/>
          <p:cNvGraphicFramePr/>
          <p:nvPr/>
        </p:nvGraphicFramePr>
        <p:xfrm>
          <a:off x="4055760" y="176436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4004b9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ea80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ea70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5" name="Table 10"/>
          <p:cNvGraphicFramePr/>
          <p:nvPr/>
        </p:nvGraphicFramePr>
        <p:xfrm>
          <a:off x="4052880" y="177624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40042a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ea80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ea70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3b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96" name="Straight Arrow Connector 65"/>
          <p:cNvCxnSpPr/>
          <p:nvPr/>
        </p:nvCxnSpPr>
        <p:spPr>
          <a:xfrm>
            <a:off x="1445040" y="5762520"/>
            <a:ext cx="252000" cy="72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  <p:cxnSp>
        <p:nvCxnSpPr>
          <p:cNvPr id="397" name="Straight Arrow Connector 68"/>
          <p:cNvCxnSpPr/>
          <p:nvPr/>
        </p:nvCxnSpPr>
        <p:spPr>
          <a:xfrm>
            <a:off x="4802400" y="5161680"/>
            <a:ext cx="5040" cy="270720"/>
          </a:xfrm>
          <a:prstGeom prst="straightConnector1">
            <a:avLst/>
          </a:prstGeom>
          <a:ln w="0">
            <a:solidFill>
              <a:srgbClr val="917dd0"/>
            </a:solidFill>
            <a:tailEnd len="med" type="triangle" w="med"/>
          </a:ln>
        </p:spPr>
      </p:cxnSp>
      <p:cxnSp>
        <p:nvCxnSpPr>
          <p:cNvPr id="398" name="Straight Arrow Connector 70"/>
          <p:cNvCxnSpPr/>
          <p:nvPr/>
        </p:nvCxnSpPr>
        <p:spPr>
          <a:xfrm>
            <a:off x="7376040" y="4874040"/>
            <a:ext cx="5040" cy="271080"/>
          </a:xfrm>
          <a:prstGeom prst="straightConnector1">
            <a:avLst/>
          </a:prstGeom>
          <a:ln w="0">
            <a:solidFill>
              <a:srgbClr val="917dd0"/>
            </a:solidFill>
            <a:tailEnd len="med" type="triangle" w="med"/>
          </a:ln>
        </p:spPr>
      </p:cxnSp>
      <p:cxnSp>
        <p:nvCxnSpPr>
          <p:cNvPr id="399" name="Straight Arrow Connector 79"/>
          <p:cNvCxnSpPr/>
          <p:nvPr/>
        </p:nvCxnSpPr>
        <p:spPr>
          <a:xfrm>
            <a:off x="4724280" y="3962160"/>
            <a:ext cx="5040" cy="271080"/>
          </a:xfrm>
          <a:prstGeom prst="straightConnector1">
            <a:avLst/>
          </a:prstGeom>
          <a:ln w="0">
            <a:solidFill>
              <a:srgbClr val="917dd0"/>
            </a:solidFill>
            <a:tailEnd len="med" type="triangle" w="med"/>
          </a:ln>
        </p:spPr>
      </p:cxnSp>
      <p:cxnSp>
        <p:nvCxnSpPr>
          <p:cNvPr id="400" name="Straight Arrow Connector 100"/>
          <p:cNvCxnSpPr/>
          <p:nvPr/>
        </p:nvCxnSpPr>
        <p:spPr>
          <a:xfrm>
            <a:off x="7615440" y="3657600"/>
            <a:ext cx="5040" cy="270720"/>
          </a:xfrm>
          <a:prstGeom prst="straightConnector1">
            <a:avLst/>
          </a:prstGeom>
          <a:ln w="0">
            <a:solidFill>
              <a:srgbClr val="917dd0"/>
            </a:solidFill>
            <a:tailEnd len="med" type="triangle" w="med"/>
          </a:ln>
        </p:spPr>
      </p:cxnSp>
      <p:cxnSp>
        <p:nvCxnSpPr>
          <p:cNvPr id="401" name="Straight Arrow Connector 102"/>
          <p:cNvCxnSpPr/>
          <p:nvPr/>
        </p:nvCxnSpPr>
        <p:spPr>
          <a:xfrm>
            <a:off x="4719960" y="2895480"/>
            <a:ext cx="5040" cy="270720"/>
          </a:xfrm>
          <a:prstGeom prst="straightConnector1">
            <a:avLst/>
          </a:prstGeom>
          <a:ln w="0">
            <a:solidFill>
              <a:srgbClr val="917dd0"/>
            </a:solidFill>
            <a:tailEnd len="med" type="triangle" w="med"/>
          </a:ln>
        </p:spPr>
      </p:cxnSp>
      <p:cxnSp>
        <p:nvCxnSpPr>
          <p:cNvPr id="402" name="Straight Arrow Connector 107"/>
          <p:cNvCxnSpPr/>
          <p:nvPr/>
        </p:nvCxnSpPr>
        <p:spPr>
          <a:xfrm>
            <a:off x="7467480" y="2438280"/>
            <a:ext cx="5040" cy="270720"/>
          </a:xfrm>
          <a:prstGeom prst="straightConnector1">
            <a:avLst/>
          </a:prstGeom>
          <a:ln w="0">
            <a:solidFill>
              <a:srgbClr val="917dd0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22222E-006 L 0.00538 -0.04908 E">
                                      <p:cBhvr>
                                        <p:cTn id="242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5 L 0.12899 -0.00555 E">
                                      <p:cBhvr>
                                        <p:cTn id="252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908 L 0.0033 -0.0831 E">
                                      <p:cBhvr>
                                        <p:cTn id="256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831 L 0.0033 -0.12801 E">
                                      <p:cBhvr>
                                        <p:cTn id="266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7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L 0.05365 -0.00162 E">
                                      <p:cBhvr>
                                        <p:cTn id="268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2801 L 0.0033 -0.17292 E">
                                      <p:cBhvr>
                                        <p:cTn id="274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5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9 -0.00162 L 0.09671 -0.00162 E">
                                      <p:cBhvr>
                                        <p:cTn id="276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7292 L 0.0033 -0.21806 E">
                                      <p:cBhvr>
                                        <p:cTn id="284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06 2.77556E-017 L 0.13299 0.00255 E">
                                      <p:cBhvr>
                                        <p:cTn id="294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9 0.00255 L 0.27361 0.00255 E">
                                      <p:cBhvr>
                                        <p:cTn id="300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1806 L 0.0033 -0.26181 E">
                                      <p:cBhvr>
                                        <p:cTn id="306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12899 -0.00556 E">
                                      <p:cBhvr>
                                        <p:cTn id="316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6181 L 0.0033 -0.3088 E">
                                      <p:cBhvr>
                                        <p:cTn id="322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3088 L 0.0033 -0.34908 E">
                                      <p:cBhvr>
                                        <p:cTn id="332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3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05365 -0.00162 E">
                                      <p:cBhvr>
                                        <p:cTn id="334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34908 L 0.0033 -0.39468 E">
                                      <p:cBhvr>
                                        <p:cTn id="340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1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-0.00162 L 0.0967 -0.00162 E">
                                      <p:cBhvr>
                                        <p:cTn id="342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39584 L 0.0033 -0.43704 E">
                                      <p:cBhvr>
                                        <p:cTn id="348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" name="Table 10"/>
          <p:cNvGraphicFramePr/>
          <p:nvPr/>
        </p:nvGraphicFramePr>
        <p:xfrm>
          <a:off x="4019400" y="26136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Exercise: ROP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are the values in the registers when the function at address 0x401a82 starts executing?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" name="TextBox 3"/>
          <p:cNvSpPr/>
          <p:nvPr/>
        </p:nvSpPr>
        <p:spPr>
          <a:xfrm>
            <a:off x="4550400" y="4903560"/>
            <a:ext cx="832680" cy="3391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5A C3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" name="Rectangle 4"/>
          <p:cNvSpPr/>
          <p:nvPr/>
        </p:nvSpPr>
        <p:spPr>
          <a:xfrm>
            <a:off x="1692360" y="546444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0x4019e5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" name="Rectangle 5"/>
          <p:cNvSpPr/>
          <p:nvPr/>
        </p:nvSpPr>
        <p:spPr>
          <a:xfrm>
            <a:off x="1697040" y="516312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0x59b997ff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" name="TextBox 6"/>
          <p:cNvSpPr/>
          <p:nvPr/>
        </p:nvSpPr>
        <p:spPr>
          <a:xfrm>
            <a:off x="4455000" y="5177160"/>
            <a:ext cx="91188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pop %rdx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10" name="Straight Arrow Connector 7"/>
          <p:cNvCxnSpPr>
            <a:endCxn id="406" idx="1"/>
          </p:cNvCxnSpPr>
          <p:nvPr/>
        </p:nvCxnSpPr>
        <p:spPr>
          <a:xfrm>
            <a:off x="3809880" y="5060160"/>
            <a:ext cx="740880" cy="133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411" name="TextBox 8"/>
          <p:cNvSpPr/>
          <p:nvPr/>
        </p:nvSpPr>
        <p:spPr>
          <a:xfrm>
            <a:off x="7228080" y="4262760"/>
            <a:ext cx="1762560" cy="3391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48 2B 02 C3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" name="TextBox 9"/>
          <p:cNvSpPr/>
          <p:nvPr/>
        </p:nvSpPr>
        <p:spPr>
          <a:xfrm>
            <a:off x="7137720" y="4643640"/>
            <a:ext cx="164376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sub (%rdx), %rax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13" name="Straight Arrow Connector 10"/>
          <p:cNvCxnSpPr>
            <a:endCxn id="411" idx="1"/>
          </p:cNvCxnSpPr>
          <p:nvPr/>
        </p:nvCxnSpPr>
        <p:spPr>
          <a:xfrm flipV="1">
            <a:off x="3809880" y="4432320"/>
            <a:ext cx="3418560" cy="2556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414" name="Rectangle 11"/>
          <p:cNvSpPr/>
          <p:nvPr/>
        </p:nvSpPr>
        <p:spPr>
          <a:xfrm>
            <a:off x="1692360" y="487548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0x401a5b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" name="Rectangle 12"/>
          <p:cNvSpPr/>
          <p:nvPr/>
        </p:nvSpPr>
        <p:spPr>
          <a:xfrm>
            <a:off x="1691640" y="4568040"/>
            <a:ext cx="2285280" cy="3114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0x7fffffffea58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" name="Rectangle 37"/>
          <p:cNvSpPr/>
          <p:nvPr/>
        </p:nvSpPr>
        <p:spPr>
          <a:xfrm>
            <a:off x="1696680" y="3339360"/>
            <a:ext cx="2285280" cy="2903760"/>
          </a:xfrm>
          <a:prstGeom prst="rect">
            <a:avLst/>
          </a:prstGeom>
          <a:noFill/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7" name="TextBox 47"/>
          <p:cNvSpPr/>
          <p:nvPr/>
        </p:nvSpPr>
        <p:spPr>
          <a:xfrm>
            <a:off x="-1440" y="454788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7fffffffea38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" name="TextBox 48"/>
          <p:cNvSpPr/>
          <p:nvPr/>
        </p:nvSpPr>
        <p:spPr>
          <a:xfrm>
            <a:off x="9000" y="483156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7fffffffea30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" name="TextBox 49"/>
          <p:cNvSpPr/>
          <p:nvPr/>
        </p:nvSpPr>
        <p:spPr>
          <a:xfrm>
            <a:off x="8640" y="511452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7fffffffea28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" name="TextBox 50"/>
          <p:cNvSpPr/>
          <p:nvPr/>
        </p:nvSpPr>
        <p:spPr>
          <a:xfrm>
            <a:off x="-360" y="545796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7fffffffea20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21" name="Table 10"/>
          <p:cNvGraphicFramePr/>
          <p:nvPr/>
        </p:nvGraphicFramePr>
        <p:xfrm>
          <a:off x="4030920" y="25866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4019e5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2" name="Table 10"/>
          <p:cNvGraphicFramePr/>
          <p:nvPr/>
        </p:nvGraphicFramePr>
        <p:xfrm>
          <a:off x="4026600" y="25866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4019e6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..97ff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3" name="Table 10"/>
          <p:cNvGraphicFramePr/>
          <p:nvPr/>
        </p:nvGraphicFramePr>
        <p:xfrm>
          <a:off x="4020120" y="258516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401a5b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..97ff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4" name="Table 10"/>
          <p:cNvGraphicFramePr/>
          <p:nvPr/>
        </p:nvGraphicFramePr>
        <p:xfrm>
          <a:off x="4028760" y="258012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401a5c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..97ff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..ea58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5" name="Table 10"/>
          <p:cNvGraphicFramePr/>
          <p:nvPr/>
        </p:nvGraphicFramePr>
        <p:xfrm>
          <a:off x="4035600" y="258336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401bb0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..97ff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..ea58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6" name="Table 10"/>
          <p:cNvGraphicFramePr/>
          <p:nvPr/>
        </p:nvGraphicFramePr>
        <p:xfrm>
          <a:off x="4052520" y="258912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401bb3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2f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..ea58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7" name="Rectangle 60"/>
          <p:cNvSpPr/>
          <p:nvPr/>
        </p:nvSpPr>
        <p:spPr>
          <a:xfrm>
            <a:off x="1696680" y="4277520"/>
            <a:ext cx="2285280" cy="3006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0x401bb0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Rectangle 61"/>
          <p:cNvSpPr/>
          <p:nvPr/>
        </p:nvSpPr>
        <p:spPr>
          <a:xfrm>
            <a:off x="1695600" y="3970080"/>
            <a:ext cx="2285280" cy="3114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0x4002a3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TextBox 62"/>
          <p:cNvSpPr/>
          <p:nvPr/>
        </p:nvSpPr>
        <p:spPr>
          <a:xfrm>
            <a:off x="7380720" y="5405760"/>
            <a:ext cx="837360" cy="3391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58 C3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" name="TextBox 63"/>
          <p:cNvSpPr/>
          <p:nvPr/>
        </p:nvSpPr>
        <p:spPr>
          <a:xfrm>
            <a:off x="7290360" y="5786640"/>
            <a:ext cx="91188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pop %rax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31" name="Straight Arrow Connector 64"/>
          <p:cNvCxnSpPr>
            <a:endCxn id="429" idx="1"/>
          </p:cNvCxnSpPr>
          <p:nvPr/>
        </p:nvCxnSpPr>
        <p:spPr>
          <a:xfrm flipV="1">
            <a:off x="3962160" y="5575320"/>
            <a:ext cx="3418920" cy="2556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432" name="Elbow Connector 65"/>
          <p:cNvCxnSpPr>
            <a:endCxn id="433" idx="3"/>
          </p:cNvCxnSpPr>
          <p:nvPr/>
        </p:nvCxnSpPr>
        <p:spPr>
          <a:xfrm flipV="1">
            <a:off x="3809880" y="3500640"/>
            <a:ext cx="167400" cy="1236240"/>
          </a:xfrm>
          <a:prstGeom prst="bentConnector3">
            <a:avLst>
              <a:gd name="adj1" fmla="val 100431"/>
            </a:avLst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434" name="Rectangle 66"/>
          <p:cNvSpPr/>
          <p:nvPr/>
        </p:nvSpPr>
        <p:spPr>
          <a:xfrm>
            <a:off x="1703160" y="3664080"/>
            <a:ext cx="2285280" cy="3114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0x401a82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TextBox 67"/>
          <p:cNvSpPr/>
          <p:nvPr/>
        </p:nvSpPr>
        <p:spPr>
          <a:xfrm>
            <a:off x="720" y="333936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7fffffffea58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" name="TextBox 68"/>
          <p:cNvSpPr/>
          <p:nvPr/>
        </p:nvSpPr>
        <p:spPr>
          <a:xfrm>
            <a:off x="11160" y="362340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7fffffffea50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" name="TextBox 69"/>
          <p:cNvSpPr/>
          <p:nvPr/>
        </p:nvSpPr>
        <p:spPr>
          <a:xfrm>
            <a:off x="11160" y="395496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7fffffffea48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" name="TextBox 70"/>
          <p:cNvSpPr/>
          <p:nvPr/>
        </p:nvSpPr>
        <p:spPr>
          <a:xfrm>
            <a:off x="-1440" y="4264920"/>
            <a:ext cx="146808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nsolas"/>
              </a:rPr>
              <a:t>7fffffffea40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" name="Rectangle 71"/>
          <p:cNvSpPr/>
          <p:nvPr/>
        </p:nvSpPr>
        <p:spPr>
          <a:xfrm>
            <a:off x="1691640" y="3345120"/>
            <a:ext cx="2285280" cy="31140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0x59b997d0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" name="TextBox 74"/>
          <p:cNvSpPr/>
          <p:nvPr/>
        </p:nvSpPr>
        <p:spPr>
          <a:xfrm>
            <a:off x="4621320" y="3667320"/>
            <a:ext cx="1762560" cy="3391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48 89 C7 C3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" name="TextBox 75"/>
          <p:cNvSpPr/>
          <p:nvPr/>
        </p:nvSpPr>
        <p:spPr>
          <a:xfrm>
            <a:off x="4526280" y="3972240"/>
            <a:ext cx="167148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mov %rax, %rdi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41" name="Straight Arrow Connector 76"/>
          <p:cNvCxnSpPr>
            <a:endCxn id="439" idx="1"/>
          </p:cNvCxnSpPr>
          <p:nvPr/>
        </p:nvCxnSpPr>
        <p:spPr>
          <a:xfrm flipV="1">
            <a:off x="3804840" y="3836880"/>
            <a:ext cx="816840" cy="3196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graphicFrame>
        <p:nvGraphicFramePr>
          <p:cNvPr id="442" name="Table 10"/>
          <p:cNvGraphicFramePr/>
          <p:nvPr/>
        </p:nvGraphicFramePr>
        <p:xfrm>
          <a:off x="4045680" y="258624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4002a3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2f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..ea58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3" name="Table 10"/>
          <p:cNvGraphicFramePr/>
          <p:nvPr/>
        </p:nvGraphicFramePr>
        <p:xfrm>
          <a:off x="4061160" y="259272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4002a3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2f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2f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..ea58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4" name="Table 10"/>
          <p:cNvGraphicFramePr/>
          <p:nvPr/>
        </p:nvGraphicFramePr>
        <p:xfrm>
          <a:off x="4061160" y="258804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401a82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2f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2f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ourier New"/>
                        </a:rPr>
                        <a:t>..ea58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45" name="Straight Arrow Connector 42"/>
          <p:cNvCxnSpPr/>
          <p:nvPr/>
        </p:nvCxnSpPr>
        <p:spPr>
          <a:xfrm>
            <a:off x="1445040" y="5762520"/>
            <a:ext cx="252000" cy="720"/>
          </a:xfrm>
          <a:prstGeom prst="straightConnector1">
            <a:avLst/>
          </a:prstGeom>
          <a:ln w="0">
            <a:solidFill>
              <a:srgbClr val="521b92"/>
            </a:solidFill>
            <a:tailEnd len="med" type="triangle" w="med"/>
          </a:ln>
        </p:spPr>
      </p:cxnSp>
      <p:cxnSp>
        <p:nvCxnSpPr>
          <p:cNvPr id="446" name="Straight Arrow Connector 44"/>
          <p:cNvCxnSpPr/>
          <p:nvPr/>
        </p:nvCxnSpPr>
        <p:spPr>
          <a:xfrm>
            <a:off x="7543800" y="5161680"/>
            <a:ext cx="4680" cy="270720"/>
          </a:xfrm>
          <a:prstGeom prst="straightConnector1">
            <a:avLst/>
          </a:prstGeom>
          <a:ln w="0">
            <a:solidFill>
              <a:srgbClr val="917dd0"/>
            </a:solidFill>
            <a:tailEnd len="med" type="triangle" w="med"/>
          </a:ln>
        </p:spPr>
      </p:cxnSp>
      <p:cxnSp>
        <p:nvCxnSpPr>
          <p:cNvPr id="447" name="Straight Arrow Connector 51"/>
          <p:cNvCxnSpPr/>
          <p:nvPr/>
        </p:nvCxnSpPr>
        <p:spPr>
          <a:xfrm>
            <a:off x="4724280" y="4633200"/>
            <a:ext cx="5040" cy="270720"/>
          </a:xfrm>
          <a:prstGeom prst="straightConnector1">
            <a:avLst/>
          </a:prstGeom>
          <a:ln w="0">
            <a:solidFill>
              <a:srgbClr val="917dd0"/>
            </a:solidFill>
            <a:tailEnd len="med" type="triangle" w="med"/>
          </a:ln>
        </p:spPr>
      </p:cxnSp>
      <p:cxnSp>
        <p:nvCxnSpPr>
          <p:cNvPr id="448" name="Straight Arrow Connector 52"/>
          <p:cNvCxnSpPr/>
          <p:nvPr/>
        </p:nvCxnSpPr>
        <p:spPr>
          <a:xfrm>
            <a:off x="7391160" y="3991320"/>
            <a:ext cx="5040" cy="270720"/>
          </a:xfrm>
          <a:prstGeom prst="straightConnector1">
            <a:avLst/>
          </a:prstGeom>
          <a:ln w="0">
            <a:solidFill>
              <a:srgbClr val="917dd0"/>
            </a:solidFill>
            <a:tailEnd len="med" type="triangle" w="med"/>
          </a:ln>
        </p:spPr>
      </p:cxnSp>
      <p:cxnSp>
        <p:nvCxnSpPr>
          <p:cNvPr id="449" name="Straight Arrow Connector 59"/>
          <p:cNvCxnSpPr/>
          <p:nvPr/>
        </p:nvCxnSpPr>
        <p:spPr>
          <a:xfrm>
            <a:off x="4800600" y="3393000"/>
            <a:ext cx="4680" cy="270720"/>
          </a:xfrm>
          <a:prstGeom prst="straightConnector1">
            <a:avLst/>
          </a:prstGeom>
          <a:ln w="0">
            <a:solidFill>
              <a:srgbClr val="917dd0"/>
            </a:solidFill>
            <a:tailEnd len="med" type="triangle" w="med"/>
          </a:ln>
        </p:spPr>
      </p:cxnSp>
      <p:graphicFrame>
        <p:nvGraphicFramePr>
          <p:cNvPr id="450" name="Table 10"/>
          <p:cNvGraphicFramePr/>
          <p:nvPr/>
        </p:nvGraphicFramePr>
        <p:xfrm>
          <a:off x="4045680" y="2586600"/>
          <a:ext cx="5079240" cy="74160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%rip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%rsi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%rax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Courier New"/>
                        </a:rPr>
                        <a:t>%rdx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Courier New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5" dur="indefinite" restart="never" nodeType="tmRoot">
          <p:childTnLst>
            <p:seq>
              <p:cTn id="356" dur="indefinite" nodeType="mainSeq"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22222E-006 L 0.00538 -0.04908 E">
                                      <p:cBhvr>
                                        <p:cTn id="366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908 L 0.0033 -0.0831 E">
                                      <p:cBhvr>
                                        <p:cTn id="374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5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L 0.0415 -0.00555 E">
                                      <p:cBhvr>
                                        <p:cTn id="376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831 L 0.0033 -0.12801 E">
                                      <p:cBhvr>
                                        <p:cTn id="382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2801 L 0.0033 -0.17292 E">
                                      <p:cBhvr>
                                        <p:cTn id="392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3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04149 -0.00556 E">
                                      <p:cBhvr>
                                        <p:cTn id="394" dur="2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7292 L 0.0033 -0.21806 E">
                                      <p:cBhvr>
                                        <p:cTn id="400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12899 -0.00556 E">
                                      <p:cBhvr>
                                        <p:cTn id="410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1806 L 0.0033 -0.26181 E">
                                      <p:cBhvr>
                                        <p:cTn id="416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L 0.129 -0.00555 E">
                                      <p:cBhvr>
                                        <p:cTn id="426" dur="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6181 L 0.0033 -0.3088 E">
                                      <p:cBhvr>
                                        <p:cTn id="432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Defense #3: Compiler checks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540936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Idea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Place special value (“canary”) on stack just beyond buffer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Check for corruption before exiting function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GCC Implementation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-fstack-protector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Now the default (disabled in prior demos)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" name="Rectangle 7"/>
          <p:cNvSpPr/>
          <p:nvPr/>
        </p:nvSpPr>
        <p:spPr>
          <a:xfrm>
            <a:off x="6178680" y="3484440"/>
            <a:ext cx="2285280" cy="456480"/>
          </a:xfrm>
          <a:prstGeom prst="rect">
            <a:avLst/>
          </a:prstGeom>
          <a:gradFill rotWithShape="0">
            <a:gsLst>
              <a:gs pos="0">
                <a:srgbClr val="b4adc8"/>
              </a:gs>
              <a:gs pos="45000">
                <a:srgbClr val="c3bbd8"/>
              </a:gs>
              <a:gs pos="100000">
                <a:srgbClr val="dddaea"/>
              </a:gs>
            </a:gsLst>
            <a:path path="circle">
              <a:fillToRect l="50000" t="50000" r="50000" b="50000"/>
            </a:path>
          </a:gradFill>
          <a:ln>
            <a:solidFill>
              <a:srgbClr val="521b92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return address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" name="TextBox 8"/>
          <p:cNvSpPr/>
          <p:nvPr/>
        </p:nvSpPr>
        <p:spPr>
          <a:xfrm>
            <a:off x="4648320" y="1547280"/>
            <a:ext cx="15264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0x7FFFFFFF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" name="Rectangle 9"/>
          <p:cNvSpPr/>
          <p:nvPr/>
        </p:nvSpPr>
        <p:spPr>
          <a:xfrm>
            <a:off x="6178680" y="1655640"/>
            <a:ext cx="2285280" cy="45648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6" name="TextBox 10"/>
          <p:cNvSpPr/>
          <p:nvPr/>
        </p:nvSpPr>
        <p:spPr>
          <a:xfrm>
            <a:off x="4751640" y="6488640"/>
            <a:ext cx="14389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0x00000000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" name="Down Arrow 11"/>
          <p:cNvSpPr/>
          <p:nvPr/>
        </p:nvSpPr>
        <p:spPr>
          <a:xfrm>
            <a:off x="8541000" y="1647720"/>
            <a:ext cx="608760" cy="12646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b58d2"/>
          </a:solidFill>
          <a:ln>
            <a:solidFill>
              <a:srgbClr val="66419b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Stack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8" name="Rectangle 14"/>
          <p:cNvSpPr/>
          <p:nvPr/>
        </p:nvSpPr>
        <p:spPr>
          <a:xfrm>
            <a:off x="6178680" y="2112840"/>
            <a:ext cx="2285280" cy="1370880"/>
          </a:xfrm>
          <a:prstGeom prst="rect">
            <a:avLst/>
          </a:prstGeom>
          <a:gradFill rotWithShape="0">
            <a:gsLst>
              <a:gs pos="0">
                <a:srgbClr val="b4adc8"/>
              </a:gs>
              <a:gs pos="45000">
                <a:srgbClr val="c3bbd8"/>
              </a:gs>
              <a:gs pos="100000">
                <a:srgbClr val="dddaea"/>
              </a:gs>
            </a:gsLst>
            <a:path path="circle">
              <a:fillToRect l="50000" t="50000" r="50000" b="50000"/>
            </a:path>
          </a:gradFill>
          <a:ln>
            <a:solidFill>
              <a:srgbClr val="521b92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Stack Frame 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" name="Rectangle 18"/>
          <p:cNvSpPr/>
          <p:nvPr/>
        </p:nvSpPr>
        <p:spPr>
          <a:xfrm>
            <a:off x="6173280" y="4474080"/>
            <a:ext cx="2285280" cy="1370880"/>
          </a:xfrm>
          <a:prstGeom prst="rect">
            <a:avLst/>
          </a:prstGeom>
          <a:gradFill rotWithShape="0">
            <a:gsLst>
              <a:gs pos="0">
                <a:srgbClr val="baa8e6"/>
              </a:gs>
              <a:gs pos="45000">
                <a:srgbClr val="c8b5f8"/>
              </a:gs>
              <a:gs pos="100000">
                <a:srgbClr val="e0d6fb"/>
              </a:gs>
            </a:gsLst>
            <a:path path="circle">
              <a:fillToRect l="50000" t="50000" r="50000" b="50000"/>
            </a:path>
          </a:gradFill>
          <a:ln>
            <a:solidFill>
              <a:srgbClr val="7a27d8"/>
            </a:solidFill>
            <a:rou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Stack Frame Q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" name="Rectangle 20"/>
          <p:cNvSpPr/>
          <p:nvPr/>
        </p:nvSpPr>
        <p:spPr>
          <a:xfrm>
            <a:off x="6178680" y="1655640"/>
            <a:ext cx="2285280" cy="5060880"/>
          </a:xfrm>
          <a:prstGeom prst="rect">
            <a:avLst/>
          </a:prstGeom>
          <a:noFill/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461" name="Picture 21" descr=""/>
          <p:cNvPicPr/>
          <p:nvPr/>
        </p:nvPicPr>
        <p:blipFill>
          <a:blip r:embed="rId1"/>
          <a:srcRect l="5116" t="11676" r="4775" b="6437"/>
          <a:stretch/>
        </p:blipFill>
        <p:spPr>
          <a:xfrm>
            <a:off x="7010280" y="3970800"/>
            <a:ext cx="456480" cy="456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5" dur="indefinite" restart="never" nodeType="tmRoot">
          <p:childTnLst>
            <p:seq>
              <p:cTn id="436" dur="indefinite" nodeType="mainSeq">
                <p:childTnLst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Stack Canaries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" name="Rectangle 22"/>
          <p:cNvSpPr/>
          <p:nvPr/>
        </p:nvSpPr>
        <p:spPr>
          <a:xfrm>
            <a:off x="533520" y="3051000"/>
            <a:ext cx="1796400" cy="6076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Return Address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(8 bytes)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" name="Line 29"/>
          <p:cNvSpPr/>
          <p:nvPr/>
        </p:nvSpPr>
        <p:spPr>
          <a:xfrm flipH="1">
            <a:off x="2418480" y="6093360"/>
            <a:ext cx="451080" cy="360"/>
          </a:xfrm>
          <a:prstGeom prst="line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65" name="Rectangle 30"/>
          <p:cNvSpPr/>
          <p:nvPr/>
        </p:nvSpPr>
        <p:spPr>
          <a:xfrm>
            <a:off x="2831400" y="5920560"/>
            <a:ext cx="729000" cy="370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%rsp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" name="Rectangle 31"/>
          <p:cNvSpPr/>
          <p:nvPr/>
        </p:nvSpPr>
        <p:spPr>
          <a:xfrm>
            <a:off x="533520" y="1908000"/>
            <a:ext cx="1796400" cy="11422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Stack Frame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for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call_echo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" name="Rectangle 28"/>
          <p:cNvSpPr/>
          <p:nvPr/>
        </p:nvSpPr>
        <p:spPr>
          <a:xfrm>
            <a:off x="2883960" y="4988520"/>
            <a:ext cx="591840" cy="367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buf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Rectangle 23"/>
          <p:cNvSpPr/>
          <p:nvPr/>
        </p:nvSpPr>
        <p:spPr>
          <a:xfrm>
            <a:off x="521640" y="4266000"/>
            <a:ext cx="1796400" cy="1827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Stack Frame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for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echo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" name="Rectangle 24"/>
          <p:cNvSpPr/>
          <p:nvPr/>
        </p:nvSpPr>
        <p:spPr>
          <a:xfrm>
            <a:off x="533520" y="485820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[3]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0" name="Rectangle 25"/>
          <p:cNvSpPr/>
          <p:nvPr/>
        </p:nvSpPr>
        <p:spPr>
          <a:xfrm>
            <a:off x="982800" y="485820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[2]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Rectangle 26"/>
          <p:cNvSpPr/>
          <p:nvPr/>
        </p:nvSpPr>
        <p:spPr>
          <a:xfrm>
            <a:off x="1432080" y="485820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[1]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2" name="Rectangle 27"/>
          <p:cNvSpPr/>
          <p:nvPr/>
        </p:nvSpPr>
        <p:spPr>
          <a:xfrm>
            <a:off x="1881360" y="485820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[0]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" name="Rectangle 22"/>
          <p:cNvSpPr/>
          <p:nvPr/>
        </p:nvSpPr>
        <p:spPr>
          <a:xfrm>
            <a:off x="533520" y="3044880"/>
            <a:ext cx="1796400" cy="6076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Return Address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(8 bytes)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74" name="Group 18"/>
          <p:cNvGrpSpPr/>
          <p:nvPr/>
        </p:nvGrpSpPr>
        <p:grpSpPr>
          <a:xfrm>
            <a:off x="533520" y="3324240"/>
            <a:ext cx="1796400" cy="304200"/>
            <a:chOff x="533520" y="3324240"/>
            <a:chExt cx="1796400" cy="304200"/>
          </a:xfrm>
        </p:grpSpPr>
        <p:sp>
          <p:nvSpPr>
            <p:cNvPr id="475" name="Rectangle 24"/>
            <p:cNvSpPr/>
            <p:nvPr/>
          </p:nvSpPr>
          <p:spPr>
            <a:xfrm>
              <a:off x="533520" y="3324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" name="Rectangle 25"/>
            <p:cNvSpPr/>
            <p:nvPr/>
          </p:nvSpPr>
          <p:spPr>
            <a:xfrm>
              <a:off x="982800" y="3324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40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" name="Rectangle 26"/>
            <p:cNvSpPr/>
            <p:nvPr/>
          </p:nvSpPr>
          <p:spPr>
            <a:xfrm>
              <a:off x="1432080" y="3324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06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" name="Rectangle 27"/>
            <p:cNvSpPr/>
            <p:nvPr/>
          </p:nvSpPr>
          <p:spPr>
            <a:xfrm>
              <a:off x="1881360" y="3324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f6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79" name="Group 23"/>
          <p:cNvGrpSpPr/>
          <p:nvPr/>
        </p:nvGrpSpPr>
        <p:grpSpPr>
          <a:xfrm>
            <a:off x="528480" y="3022920"/>
            <a:ext cx="1806120" cy="308160"/>
            <a:chOff x="528480" y="3022920"/>
            <a:chExt cx="1806120" cy="308160"/>
          </a:xfrm>
        </p:grpSpPr>
        <p:sp>
          <p:nvSpPr>
            <p:cNvPr id="480" name="Rectangle 24"/>
            <p:cNvSpPr/>
            <p:nvPr/>
          </p:nvSpPr>
          <p:spPr>
            <a:xfrm>
              <a:off x="528480" y="3022920"/>
              <a:ext cx="458280" cy="308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" name="Rectangle 25"/>
            <p:cNvSpPr/>
            <p:nvPr/>
          </p:nvSpPr>
          <p:spPr>
            <a:xfrm>
              <a:off x="987480" y="302292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" name="Rectangle 26"/>
            <p:cNvSpPr/>
            <p:nvPr/>
          </p:nvSpPr>
          <p:spPr>
            <a:xfrm>
              <a:off x="1436760" y="302292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" name="Rectangle 27"/>
            <p:cNvSpPr/>
            <p:nvPr/>
          </p:nvSpPr>
          <p:spPr>
            <a:xfrm>
              <a:off x="1886040" y="302292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84" name="Rectangle 28"/>
          <p:cNvSpPr/>
          <p:nvPr/>
        </p:nvSpPr>
        <p:spPr>
          <a:xfrm>
            <a:off x="2390760" y="3050280"/>
            <a:ext cx="1003320" cy="64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saved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%rip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5" name="Rectangle 23"/>
          <p:cNvSpPr/>
          <p:nvPr/>
        </p:nvSpPr>
        <p:spPr>
          <a:xfrm>
            <a:off x="528480" y="3642120"/>
            <a:ext cx="1796400" cy="606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Stack Frame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for</a:t>
            </a: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ourier New"/>
              </a:rPr>
              <a:t> echo</a:t>
            </a: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86" name="Group 3"/>
          <p:cNvGrpSpPr/>
          <p:nvPr/>
        </p:nvGrpSpPr>
        <p:grpSpPr>
          <a:xfrm>
            <a:off x="533520" y="3918240"/>
            <a:ext cx="1796400" cy="1244880"/>
            <a:chOff x="533520" y="3918240"/>
            <a:chExt cx="1796400" cy="1244880"/>
          </a:xfrm>
        </p:grpSpPr>
        <p:grpSp>
          <p:nvGrpSpPr>
            <p:cNvPr id="487" name="Group 2"/>
            <p:cNvGrpSpPr/>
            <p:nvPr/>
          </p:nvGrpSpPr>
          <p:grpSpPr>
            <a:xfrm>
              <a:off x="533520" y="4236480"/>
              <a:ext cx="1796400" cy="926640"/>
              <a:chOff x="533520" y="4236480"/>
              <a:chExt cx="1796400" cy="926640"/>
            </a:xfrm>
          </p:grpSpPr>
          <p:grpSp>
            <p:nvGrpSpPr>
              <p:cNvPr id="488" name="Group 45"/>
              <p:cNvGrpSpPr/>
              <p:nvPr/>
            </p:nvGrpSpPr>
            <p:grpSpPr>
              <a:xfrm>
                <a:off x="533520" y="4858920"/>
                <a:ext cx="1796400" cy="304200"/>
                <a:chOff x="533520" y="4858920"/>
                <a:chExt cx="1796400" cy="304200"/>
              </a:xfrm>
            </p:grpSpPr>
            <p:sp>
              <p:nvSpPr>
                <p:cNvPr id="489" name="Rectangle 24"/>
                <p:cNvSpPr/>
                <p:nvPr/>
              </p:nvSpPr>
              <p:spPr>
                <a:xfrm>
                  <a:off x="533520" y="485892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35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0" name="Rectangle 25"/>
                <p:cNvSpPr/>
                <p:nvPr/>
              </p:nvSpPr>
              <p:spPr>
                <a:xfrm>
                  <a:off x="982800" y="485892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34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1" name="Rectangle 26"/>
                <p:cNvSpPr/>
                <p:nvPr/>
              </p:nvSpPr>
              <p:spPr>
                <a:xfrm>
                  <a:off x="1432080" y="485892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33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2" name="Rectangle 27"/>
                <p:cNvSpPr/>
                <p:nvPr/>
              </p:nvSpPr>
              <p:spPr>
                <a:xfrm>
                  <a:off x="1881360" y="485892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32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93" name="Group 50"/>
              <p:cNvGrpSpPr/>
              <p:nvPr/>
            </p:nvGrpSpPr>
            <p:grpSpPr>
              <a:xfrm>
                <a:off x="533520" y="4547880"/>
                <a:ext cx="1796400" cy="304200"/>
                <a:chOff x="533520" y="4547880"/>
                <a:chExt cx="1796400" cy="304200"/>
              </a:xfrm>
            </p:grpSpPr>
            <p:sp>
              <p:nvSpPr>
                <p:cNvPr id="494" name="Rectangle 24"/>
                <p:cNvSpPr/>
                <p:nvPr/>
              </p:nvSpPr>
              <p:spPr>
                <a:xfrm>
                  <a:off x="533520" y="45478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39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5" name="Rectangle 25"/>
                <p:cNvSpPr/>
                <p:nvPr/>
              </p:nvSpPr>
              <p:spPr>
                <a:xfrm>
                  <a:off x="982800" y="45478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38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6" name="Rectangle 26"/>
                <p:cNvSpPr/>
                <p:nvPr/>
              </p:nvSpPr>
              <p:spPr>
                <a:xfrm>
                  <a:off x="1432080" y="45478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37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7" name="Rectangle 27"/>
                <p:cNvSpPr/>
                <p:nvPr/>
              </p:nvSpPr>
              <p:spPr>
                <a:xfrm>
                  <a:off x="1881360" y="45478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36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98" name="Group 55"/>
              <p:cNvGrpSpPr/>
              <p:nvPr/>
            </p:nvGrpSpPr>
            <p:grpSpPr>
              <a:xfrm>
                <a:off x="533520" y="4236480"/>
                <a:ext cx="1796400" cy="304200"/>
                <a:chOff x="533520" y="4236480"/>
                <a:chExt cx="1796400" cy="304200"/>
              </a:xfrm>
            </p:grpSpPr>
            <p:sp>
              <p:nvSpPr>
                <p:cNvPr id="499" name="Rectangle 24"/>
                <p:cNvSpPr/>
                <p:nvPr/>
              </p:nvSpPr>
              <p:spPr>
                <a:xfrm>
                  <a:off x="533520" y="42364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33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00" name="Rectangle 25"/>
                <p:cNvSpPr/>
                <p:nvPr/>
              </p:nvSpPr>
              <p:spPr>
                <a:xfrm>
                  <a:off x="982800" y="42364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32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01" name="Rectangle 26"/>
                <p:cNvSpPr/>
                <p:nvPr/>
              </p:nvSpPr>
              <p:spPr>
                <a:xfrm>
                  <a:off x="1432080" y="42364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31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02" name="Rectangle 27"/>
                <p:cNvSpPr/>
                <p:nvPr/>
              </p:nvSpPr>
              <p:spPr>
                <a:xfrm>
                  <a:off x="1881360" y="42364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30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503" name="Rectangle 27"/>
            <p:cNvSpPr/>
            <p:nvPr/>
          </p:nvSpPr>
          <p:spPr>
            <a:xfrm>
              <a:off x="1886040" y="3918240"/>
              <a:ext cx="438840" cy="310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34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504" name="Picture 63" descr=""/>
          <p:cNvPicPr/>
          <p:nvPr/>
        </p:nvPicPr>
        <p:blipFill>
          <a:blip r:embed="rId1"/>
          <a:srcRect l="5116" t="11676" r="4775" b="6437"/>
          <a:stretch/>
        </p:blipFill>
        <p:spPr>
          <a:xfrm>
            <a:off x="1142280" y="3669840"/>
            <a:ext cx="513720" cy="536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5" name="Rectangle 64"/>
          <p:cNvSpPr/>
          <p:nvPr/>
        </p:nvSpPr>
        <p:spPr>
          <a:xfrm>
            <a:off x="2385360" y="3747600"/>
            <a:ext cx="1003320" cy="370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canary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" name="Rectangle 3"/>
          <p:cNvSpPr/>
          <p:nvPr/>
        </p:nvSpPr>
        <p:spPr>
          <a:xfrm>
            <a:off x="4191120" y="1347120"/>
            <a:ext cx="4789080" cy="5014800"/>
          </a:xfrm>
          <a:prstGeom prst="rect">
            <a:avLst/>
          </a:prstGeom>
          <a:solidFill>
            <a:srgbClr val="ffffff"/>
          </a:solidFill>
          <a:ln>
            <a:solidFill>
              <a:srgbClr val="7a27d8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echo: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sub    $0x28,%rsp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mov    %fs:0x28,%rax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mov    %rax,0x18(%rsp)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xor    %eax,%eax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lea    0xc(%rsp),%rax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mov    %rax,%rdi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mov    $0x0,%eax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callq  0x400590 &lt;gets&gt;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lea    0xc(%rsp),%rax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mov    %rax,%rdi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callq  0x400560 &lt;puts&gt;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nop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mov    0x18(%rsp),%rax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xor    %fs:0x28,%rax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je     0x4006cf &lt;echo+73&gt;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callq  0x400570 &lt;__stack_chk_fail&gt;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add    $0x28,%rsp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retq  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" name="Rectangle 4"/>
          <p:cNvSpPr/>
          <p:nvPr/>
        </p:nvSpPr>
        <p:spPr>
          <a:xfrm>
            <a:off x="4506840" y="1845360"/>
            <a:ext cx="4397760" cy="5464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08" name="Rectangle 5"/>
          <p:cNvSpPr/>
          <p:nvPr/>
        </p:nvSpPr>
        <p:spPr>
          <a:xfrm>
            <a:off x="4506840" y="4580280"/>
            <a:ext cx="4397760" cy="99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09" name="Line 29"/>
          <p:cNvSpPr/>
          <p:nvPr/>
        </p:nvSpPr>
        <p:spPr>
          <a:xfrm flipH="1">
            <a:off x="2427480" y="5196960"/>
            <a:ext cx="451080" cy="360"/>
          </a:xfrm>
          <a:prstGeom prst="line">
            <a:avLst/>
          </a:prstGeom>
          <a:ln w="285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5" dur="indefinite" restart="never" nodeType="tmRoot">
          <p:childTnLst>
            <p:seq>
              <p:cTn id="446" dur="indefinite" nodeType="mainSeq">
                <p:childTnLst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Other Defenses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1" name="Content Placeholder 8" descr="A cartoon zebra holding a sign&#10;&#10;Description automatically generated"/>
          <p:cNvPicPr/>
          <p:nvPr/>
        </p:nvPicPr>
        <p:blipFill>
          <a:blip r:embed="rId1"/>
          <a:stretch/>
        </p:blipFill>
        <p:spPr>
          <a:xfrm>
            <a:off x="6369480" y="2752920"/>
            <a:ext cx="2754720" cy="280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2" name="Text Placeholder 2"/>
          <p:cNvSpPr/>
          <p:nvPr/>
        </p:nvSpPr>
        <p:spPr>
          <a:xfrm>
            <a:off x="2606040" y="1740240"/>
            <a:ext cx="39312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Gadget Elimination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13" name="Group 6"/>
          <p:cNvGrpSpPr/>
          <p:nvPr/>
        </p:nvGrpSpPr>
        <p:grpSpPr>
          <a:xfrm>
            <a:off x="3371760" y="2819520"/>
            <a:ext cx="2399760" cy="2425320"/>
            <a:chOff x="3371760" y="2819520"/>
            <a:chExt cx="2399760" cy="2425320"/>
          </a:xfrm>
        </p:grpSpPr>
        <p:pic>
          <p:nvPicPr>
            <p:cNvPr id="514" name="Content Placeholder 3" descr=""/>
            <p:cNvPicPr/>
            <p:nvPr/>
          </p:nvPicPr>
          <p:blipFill>
            <a:blip r:embed="rId2"/>
            <a:stretch/>
          </p:blipFill>
          <p:spPr>
            <a:xfrm>
              <a:off x="3764160" y="3175560"/>
              <a:ext cx="1700640" cy="1713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5" name="Picture 5" descr=""/>
            <p:cNvPicPr/>
            <p:nvPr/>
          </p:nvPicPr>
          <p:blipFill>
            <a:blip r:embed="rId3"/>
            <a:stretch/>
          </p:blipFill>
          <p:spPr>
            <a:xfrm>
              <a:off x="3371760" y="2819520"/>
              <a:ext cx="2399760" cy="24253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16" name="Text Placeholder 2"/>
          <p:cNvSpPr/>
          <p:nvPr/>
        </p:nvSpPr>
        <p:spPr>
          <a:xfrm>
            <a:off x="5600880" y="1740240"/>
            <a:ext cx="39312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Control Flow Integrity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" name="Text Placeholder 2"/>
          <p:cNvSpPr/>
          <p:nvPr/>
        </p:nvSpPr>
        <p:spPr>
          <a:xfrm>
            <a:off x="-329040" y="1755720"/>
            <a:ext cx="39312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2500" lnSpcReduction="19999"/>
          </a:bodyPr>
          <a:p>
            <a:pPr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Address Space Layout Randomization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8" name="Content Placeholder 3" descr=""/>
          <p:cNvPicPr/>
          <p:nvPr/>
        </p:nvPicPr>
        <p:blipFill>
          <a:blip r:embed="rId4"/>
          <a:stretch/>
        </p:blipFill>
        <p:spPr>
          <a:xfrm>
            <a:off x="228600" y="3155760"/>
            <a:ext cx="2742480" cy="1711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9" dur="indefinite" restart="never" nodeType="tmRoot">
          <p:childTnLst>
            <p:seq>
              <p:cTn id="460" dur="indefinite" nodeType="mainSeq">
                <p:childTnLst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The state of the world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0" name="Picture 10" descr=""/>
          <p:cNvPicPr/>
          <p:nvPr/>
        </p:nvPicPr>
        <p:blipFill>
          <a:blip r:embed="rId1"/>
          <a:stretch/>
        </p:blipFill>
        <p:spPr>
          <a:xfrm>
            <a:off x="4443120" y="3276720"/>
            <a:ext cx="4598640" cy="345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52570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Defenses: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high-level languages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Stack Canaries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Memory tagging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ASLR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continuing research and development…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But they aren't perfect!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Review: Buffer Overflow Attack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473480"/>
            <a:ext cx="8228880" cy="500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Idea: overwrite return address with address of instruction you want to execute next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If a string: use padding to fill up space between array and saved rip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Rectangle 3"/>
          <p:cNvSpPr/>
          <p:nvPr/>
        </p:nvSpPr>
        <p:spPr>
          <a:xfrm>
            <a:off x="5093640" y="4952880"/>
            <a:ext cx="3363840" cy="181404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echo: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subq  $0x18, %rsp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movq  %rsp, %rdi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call  gets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call puts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addq  $0x18, %rsp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ret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Rectangle 22"/>
          <p:cNvSpPr/>
          <p:nvPr/>
        </p:nvSpPr>
        <p:spPr>
          <a:xfrm>
            <a:off x="818640" y="4194000"/>
            <a:ext cx="1796400" cy="6076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Return Address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(8 bytes)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3" name="Group 2"/>
          <p:cNvGrpSpPr/>
          <p:nvPr/>
        </p:nvGrpSpPr>
        <p:grpSpPr>
          <a:xfrm>
            <a:off x="-87480" y="6440040"/>
            <a:ext cx="901080" cy="370080"/>
            <a:chOff x="-87480" y="6440040"/>
            <a:chExt cx="901080" cy="370080"/>
          </a:xfrm>
        </p:grpSpPr>
        <p:sp>
          <p:nvSpPr>
            <p:cNvPr id="104" name="Line 29"/>
            <p:cNvSpPr/>
            <p:nvPr/>
          </p:nvSpPr>
          <p:spPr>
            <a:xfrm flipH="1">
              <a:off x="589680" y="6629400"/>
              <a:ext cx="223920" cy="3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Rectangle 30"/>
            <p:cNvSpPr/>
            <p:nvPr/>
          </p:nvSpPr>
          <p:spPr>
            <a:xfrm>
              <a:off x="-87480" y="6440040"/>
              <a:ext cx="729000" cy="3700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%rsp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6" name="Rectangle 31"/>
          <p:cNvSpPr/>
          <p:nvPr/>
        </p:nvSpPr>
        <p:spPr>
          <a:xfrm>
            <a:off x="818640" y="3051000"/>
            <a:ext cx="1796400" cy="11422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Stack Frame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for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call_echo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Rectangle 24"/>
          <p:cNvSpPr/>
          <p:nvPr/>
        </p:nvSpPr>
        <p:spPr>
          <a:xfrm>
            <a:off x="818640" y="633888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[3]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Rectangle 25"/>
          <p:cNvSpPr/>
          <p:nvPr/>
        </p:nvSpPr>
        <p:spPr>
          <a:xfrm>
            <a:off x="1267920" y="633888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[2]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Rectangle 26"/>
          <p:cNvSpPr/>
          <p:nvPr/>
        </p:nvSpPr>
        <p:spPr>
          <a:xfrm>
            <a:off x="1717200" y="633888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[1]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Rectangle 27"/>
          <p:cNvSpPr/>
          <p:nvPr/>
        </p:nvSpPr>
        <p:spPr>
          <a:xfrm>
            <a:off x="2166480" y="633888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[0]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Rectangle 23"/>
          <p:cNvSpPr/>
          <p:nvPr/>
        </p:nvSpPr>
        <p:spPr>
          <a:xfrm>
            <a:off x="818640" y="4803840"/>
            <a:ext cx="1796400" cy="153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Stack Frame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for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echo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Rectangle 22"/>
          <p:cNvSpPr/>
          <p:nvPr/>
        </p:nvSpPr>
        <p:spPr>
          <a:xfrm>
            <a:off x="818640" y="4187880"/>
            <a:ext cx="1796400" cy="6076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Return Address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(8 bytes)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3" name="Group 20"/>
          <p:cNvGrpSpPr/>
          <p:nvPr/>
        </p:nvGrpSpPr>
        <p:grpSpPr>
          <a:xfrm>
            <a:off x="818640" y="4467240"/>
            <a:ext cx="1796400" cy="304200"/>
            <a:chOff x="818640" y="4467240"/>
            <a:chExt cx="1796400" cy="304200"/>
          </a:xfrm>
        </p:grpSpPr>
        <p:sp>
          <p:nvSpPr>
            <p:cNvPr id="114" name="Rectangle 24"/>
            <p:cNvSpPr/>
            <p:nvPr/>
          </p:nvSpPr>
          <p:spPr>
            <a:xfrm>
              <a:off x="818640" y="4467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" name="Rectangle 25"/>
            <p:cNvSpPr/>
            <p:nvPr/>
          </p:nvSpPr>
          <p:spPr>
            <a:xfrm>
              <a:off x="1267920" y="4467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40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" name="Rectangle 26"/>
            <p:cNvSpPr/>
            <p:nvPr/>
          </p:nvSpPr>
          <p:spPr>
            <a:xfrm>
              <a:off x="1717200" y="4467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06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" name="Rectangle 27"/>
            <p:cNvSpPr/>
            <p:nvPr/>
          </p:nvSpPr>
          <p:spPr>
            <a:xfrm>
              <a:off x="2166480" y="4467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f6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8" name="Group 25"/>
          <p:cNvGrpSpPr/>
          <p:nvPr/>
        </p:nvGrpSpPr>
        <p:grpSpPr>
          <a:xfrm>
            <a:off x="813960" y="4165920"/>
            <a:ext cx="1796040" cy="321120"/>
            <a:chOff x="813960" y="4165920"/>
            <a:chExt cx="1796040" cy="321120"/>
          </a:xfrm>
        </p:grpSpPr>
        <p:sp>
          <p:nvSpPr>
            <p:cNvPr id="119" name="Rectangle 26"/>
            <p:cNvSpPr/>
            <p:nvPr/>
          </p:nvSpPr>
          <p:spPr>
            <a:xfrm>
              <a:off x="813960" y="4165920"/>
              <a:ext cx="458280" cy="308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" name="Rectangle 27"/>
            <p:cNvSpPr/>
            <p:nvPr/>
          </p:nvSpPr>
          <p:spPr>
            <a:xfrm>
              <a:off x="1277640" y="4165920"/>
              <a:ext cx="443880" cy="307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" name="Rectangle 28"/>
            <p:cNvSpPr/>
            <p:nvPr/>
          </p:nvSpPr>
          <p:spPr>
            <a:xfrm>
              <a:off x="1726920" y="4165920"/>
              <a:ext cx="443880" cy="307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Rectangle 29"/>
            <p:cNvSpPr/>
            <p:nvPr/>
          </p:nvSpPr>
          <p:spPr>
            <a:xfrm>
              <a:off x="2161440" y="4165920"/>
              <a:ext cx="448560" cy="321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3" name="Rectangle 30"/>
          <p:cNvSpPr/>
          <p:nvPr/>
        </p:nvSpPr>
        <p:spPr>
          <a:xfrm>
            <a:off x="2838240" y="4175280"/>
            <a:ext cx="1003320" cy="64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saved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%rip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Rectangle 4"/>
          <p:cNvSpPr/>
          <p:nvPr/>
        </p:nvSpPr>
        <p:spPr>
          <a:xfrm>
            <a:off x="5093640" y="3079440"/>
            <a:ext cx="3363840" cy="1813680"/>
          </a:xfrm>
          <a:prstGeom prst="rect">
            <a:avLst/>
          </a:prstGeom>
          <a:gradFill rotWithShape="0">
            <a:gsLst>
              <a:gs pos="0">
                <a:srgbClr val="bfb0e2"/>
              </a:gs>
              <a:gs pos="45000">
                <a:srgbClr val="cebdf3"/>
              </a:gs>
              <a:gs pos="100000">
                <a:srgbClr val="e4daf9"/>
              </a:gs>
            </a:gsLst>
            <a:path path="circle">
              <a:fillToRect l="50000" t="50000" r="50000" b="50000"/>
            </a:path>
          </a:gradFill>
          <a:ln>
            <a:solidFill>
              <a:srgbClr val="8b58d2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  <a:tabLst>
                <a:tab algn="l" pos="457200"/>
                <a:tab algn="l" pos="148608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/* Echo Line */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void echo()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{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  char buf[4];  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  gets(buf);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  puts(buf);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5" name="Group 6"/>
          <p:cNvGrpSpPr/>
          <p:nvPr/>
        </p:nvGrpSpPr>
        <p:grpSpPr>
          <a:xfrm>
            <a:off x="818640" y="4466880"/>
            <a:ext cx="1796400" cy="2161800"/>
            <a:chOff x="818640" y="4466880"/>
            <a:chExt cx="1796400" cy="2161800"/>
          </a:xfrm>
        </p:grpSpPr>
        <p:grpSp>
          <p:nvGrpSpPr>
            <p:cNvPr id="126" name="Group 32"/>
            <p:cNvGrpSpPr/>
            <p:nvPr/>
          </p:nvGrpSpPr>
          <p:grpSpPr>
            <a:xfrm>
              <a:off x="818640" y="4768560"/>
              <a:ext cx="1796400" cy="1860120"/>
              <a:chOff x="818640" y="4768560"/>
              <a:chExt cx="1796400" cy="1860120"/>
            </a:xfrm>
          </p:grpSpPr>
          <p:grpSp>
            <p:nvGrpSpPr>
              <p:cNvPr id="127" name="Group 34"/>
              <p:cNvGrpSpPr/>
              <p:nvPr/>
            </p:nvGrpSpPr>
            <p:grpSpPr>
              <a:xfrm>
                <a:off x="818640" y="6324480"/>
                <a:ext cx="1796400" cy="304200"/>
                <a:chOff x="818640" y="6324480"/>
                <a:chExt cx="1796400" cy="304200"/>
              </a:xfrm>
            </p:grpSpPr>
            <p:sp>
              <p:nvSpPr>
                <p:cNvPr id="128" name="Rectangle 24"/>
                <p:cNvSpPr/>
                <p:nvPr/>
              </p:nvSpPr>
              <p:spPr>
                <a:xfrm>
                  <a:off x="818640" y="63244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04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9" name="Rectangle 25"/>
                <p:cNvSpPr/>
                <p:nvPr/>
              </p:nvSpPr>
              <p:spPr>
                <a:xfrm>
                  <a:off x="1267920" y="63244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03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0" name="Rectangle 26"/>
                <p:cNvSpPr/>
                <p:nvPr/>
              </p:nvSpPr>
              <p:spPr>
                <a:xfrm>
                  <a:off x="1717200" y="63244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02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1" name="Rectangle 27"/>
                <p:cNvSpPr/>
                <p:nvPr/>
              </p:nvSpPr>
              <p:spPr>
                <a:xfrm>
                  <a:off x="2166480" y="632448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01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132" name="Rectangle 23"/>
              <p:cNvSpPr/>
              <p:nvPr/>
            </p:nvSpPr>
            <p:spPr>
              <a:xfrm>
                <a:off x="818640" y="4789440"/>
                <a:ext cx="1796400" cy="15303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alibri"/>
                  </a:rPr>
                  <a:t>20 bytes unused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33" name="Group 36"/>
              <p:cNvGrpSpPr/>
              <p:nvPr/>
            </p:nvGrpSpPr>
            <p:grpSpPr>
              <a:xfrm>
                <a:off x="818640" y="6013440"/>
                <a:ext cx="1796400" cy="304200"/>
                <a:chOff x="818640" y="6013440"/>
                <a:chExt cx="1796400" cy="304200"/>
              </a:xfrm>
            </p:grpSpPr>
            <p:sp>
              <p:nvSpPr>
                <p:cNvPr id="134" name="Rectangle 24"/>
                <p:cNvSpPr/>
                <p:nvPr/>
              </p:nvSpPr>
              <p:spPr>
                <a:xfrm>
                  <a:off x="818640" y="601344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08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5" name="Rectangle 25"/>
                <p:cNvSpPr/>
                <p:nvPr/>
              </p:nvSpPr>
              <p:spPr>
                <a:xfrm>
                  <a:off x="1267920" y="601344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07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6" name="Rectangle 26"/>
                <p:cNvSpPr/>
                <p:nvPr/>
              </p:nvSpPr>
              <p:spPr>
                <a:xfrm>
                  <a:off x="1717200" y="601344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06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7" name="Rectangle 27"/>
                <p:cNvSpPr/>
                <p:nvPr/>
              </p:nvSpPr>
              <p:spPr>
                <a:xfrm>
                  <a:off x="2166480" y="601344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05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38" name="Group 37"/>
              <p:cNvGrpSpPr/>
              <p:nvPr/>
            </p:nvGrpSpPr>
            <p:grpSpPr>
              <a:xfrm>
                <a:off x="818640" y="5702040"/>
                <a:ext cx="1796400" cy="304200"/>
                <a:chOff x="818640" y="5702040"/>
                <a:chExt cx="1796400" cy="304200"/>
              </a:xfrm>
            </p:grpSpPr>
            <p:sp>
              <p:nvSpPr>
                <p:cNvPr id="139" name="Rectangle 24"/>
                <p:cNvSpPr/>
                <p:nvPr/>
              </p:nvSpPr>
              <p:spPr>
                <a:xfrm>
                  <a:off x="818640" y="570204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0c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0" name="Rectangle 25"/>
                <p:cNvSpPr/>
                <p:nvPr/>
              </p:nvSpPr>
              <p:spPr>
                <a:xfrm>
                  <a:off x="1267920" y="570204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0b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1" name="Rectangle 26"/>
                <p:cNvSpPr/>
                <p:nvPr/>
              </p:nvSpPr>
              <p:spPr>
                <a:xfrm>
                  <a:off x="1717200" y="570204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0a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2" name="Rectangle 27"/>
                <p:cNvSpPr/>
                <p:nvPr/>
              </p:nvSpPr>
              <p:spPr>
                <a:xfrm>
                  <a:off x="2166480" y="570204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09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43" name="Group 38"/>
              <p:cNvGrpSpPr/>
              <p:nvPr/>
            </p:nvGrpSpPr>
            <p:grpSpPr>
              <a:xfrm>
                <a:off x="818640" y="5391000"/>
                <a:ext cx="1796400" cy="304200"/>
                <a:chOff x="818640" y="5391000"/>
                <a:chExt cx="1796400" cy="304200"/>
              </a:xfrm>
            </p:grpSpPr>
            <p:sp>
              <p:nvSpPr>
                <p:cNvPr id="144" name="Rectangle 24"/>
                <p:cNvSpPr/>
                <p:nvPr/>
              </p:nvSpPr>
              <p:spPr>
                <a:xfrm>
                  <a:off x="818640" y="539100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11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" name="Rectangle 25"/>
                <p:cNvSpPr/>
                <p:nvPr/>
              </p:nvSpPr>
              <p:spPr>
                <a:xfrm>
                  <a:off x="1267920" y="539100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0f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6" name="Rectangle 26"/>
                <p:cNvSpPr/>
                <p:nvPr/>
              </p:nvSpPr>
              <p:spPr>
                <a:xfrm>
                  <a:off x="1717200" y="539100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0e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" name="Rectangle 27"/>
                <p:cNvSpPr/>
                <p:nvPr/>
              </p:nvSpPr>
              <p:spPr>
                <a:xfrm>
                  <a:off x="2166480" y="539100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0d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48" name="Group 39"/>
              <p:cNvGrpSpPr/>
              <p:nvPr/>
            </p:nvGrpSpPr>
            <p:grpSpPr>
              <a:xfrm>
                <a:off x="818640" y="5079600"/>
                <a:ext cx="1796400" cy="304200"/>
                <a:chOff x="818640" y="5079600"/>
                <a:chExt cx="1796400" cy="304200"/>
              </a:xfrm>
            </p:grpSpPr>
            <p:sp>
              <p:nvSpPr>
                <p:cNvPr id="149" name="Rectangle 24"/>
                <p:cNvSpPr/>
                <p:nvPr/>
              </p:nvSpPr>
              <p:spPr>
                <a:xfrm>
                  <a:off x="818640" y="507960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15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" name="Rectangle 25"/>
                <p:cNvSpPr/>
                <p:nvPr/>
              </p:nvSpPr>
              <p:spPr>
                <a:xfrm>
                  <a:off x="1267920" y="507960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14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" name="Rectangle 26"/>
                <p:cNvSpPr/>
                <p:nvPr/>
              </p:nvSpPr>
              <p:spPr>
                <a:xfrm>
                  <a:off x="1717200" y="507960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13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" name="Rectangle 27"/>
                <p:cNvSpPr/>
                <p:nvPr/>
              </p:nvSpPr>
              <p:spPr>
                <a:xfrm>
                  <a:off x="2166480" y="507960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12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53" name="Group 40"/>
              <p:cNvGrpSpPr/>
              <p:nvPr/>
            </p:nvGrpSpPr>
            <p:grpSpPr>
              <a:xfrm>
                <a:off x="818640" y="4768560"/>
                <a:ext cx="1796400" cy="304200"/>
                <a:chOff x="818640" y="4768560"/>
                <a:chExt cx="1796400" cy="304200"/>
              </a:xfrm>
            </p:grpSpPr>
            <p:sp>
              <p:nvSpPr>
                <p:cNvPr id="154" name="Rectangle 24"/>
                <p:cNvSpPr/>
                <p:nvPr/>
              </p:nvSpPr>
              <p:spPr>
                <a:xfrm>
                  <a:off x="818640" y="476856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19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5" name="Rectangle 25"/>
                <p:cNvSpPr/>
                <p:nvPr/>
              </p:nvSpPr>
              <p:spPr>
                <a:xfrm>
                  <a:off x="1267920" y="476856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18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6" name="Rectangle 26"/>
                <p:cNvSpPr/>
                <p:nvPr/>
              </p:nvSpPr>
              <p:spPr>
                <a:xfrm>
                  <a:off x="1717200" y="476856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17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7" name="Rectangle 27"/>
                <p:cNvSpPr/>
                <p:nvPr/>
              </p:nvSpPr>
              <p:spPr>
                <a:xfrm>
                  <a:off x="2166480" y="4768560"/>
                  <a:ext cx="448560" cy="304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trike="noStrike" u="none">
                      <a:solidFill>
                        <a:schemeClr val="dk1"/>
                      </a:solidFill>
                      <a:effectLst/>
                      <a:uFillTx/>
                      <a:latin typeface="Courier New"/>
                    </a:rPr>
                    <a:t>16</a:t>
                  </a:r>
                  <a:endParaRPr b="0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158" name="Rectangle 24"/>
            <p:cNvSpPr/>
            <p:nvPr/>
          </p:nvSpPr>
          <p:spPr>
            <a:xfrm>
              <a:off x="818640" y="446688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ff0000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Rectangle 25"/>
            <p:cNvSpPr/>
            <p:nvPr/>
          </p:nvSpPr>
          <p:spPr>
            <a:xfrm>
              <a:off x="1267920" y="446688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40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Rectangle 26"/>
            <p:cNvSpPr/>
            <p:nvPr/>
          </p:nvSpPr>
          <p:spPr>
            <a:xfrm>
              <a:off x="1717200" y="446688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06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Rectangle 27"/>
            <p:cNvSpPr/>
            <p:nvPr/>
          </p:nvSpPr>
          <p:spPr>
            <a:xfrm>
              <a:off x="2166480" y="446688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09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2" name="Group 7"/>
          <p:cNvGrpSpPr/>
          <p:nvPr/>
        </p:nvGrpSpPr>
        <p:grpSpPr>
          <a:xfrm>
            <a:off x="2610720" y="6438240"/>
            <a:ext cx="827640" cy="367560"/>
            <a:chOff x="2610720" y="6438240"/>
            <a:chExt cx="827640" cy="367560"/>
          </a:xfrm>
        </p:grpSpPr>
        <p:sp>
          <p:nvSpPr>
            <p:cNvPr id="163" name="Rectangle 28"/>
            <p:cNvSpPr/>
            <p:nvPr/>
          </p:nvSpPr>
          <p:spPr>
            <a:xfrm>
              <a:off x="2846520" y="6438240"/>
              <a:ext cx="591840" cy="3675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buf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Line 29"/>
            <p:cNvSpPr/>
            <p:nvPr/>
          </p:nvSpPr>
          <p:spPr>
            <a:xfrm flipH="1">
              <a:off x="2610720" y="6629400"/>
              <a:ext cx="284760" cy="3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5" name="Right Brace 3"/>
          <p:cNvSpPr/>
          <p:nvPr/>
        </p:nvSpPr>
        <p:spPr>
          <a:xfrm>
            <a:off x="2610720" y="4165920"/>
            <a:ext cx="284040" cy="60192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06 -2.22222E-006 L -0.00052 -0.2706 E">
                                      <p:cBhvr>
                                        <p:cTn id="1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Content Placeholder 7" descr="A graph with a line going up&#10;&#10;Description automatically generated"/>
          <p:cNvPicPr/>
          <p:nvPr/>
        </p:nvPicPr>
        <p:blipFill>
          <a:blip r:embed="rId1"/>
          <a:srcRect l="0" t="10526" r="6480" b="0"/>
          <a:stretch/>
        </p:blipFill>
        <p:spPr>
          <a:xfrm>
            <a:off x="0" y="2160360"/>
            <a:ext cx="9143280" cy="325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The state of the world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Code Injection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473480"/>
            <a:ext cx="8228880" cy="157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Idea: fill the buffer with bytes that will be interpreted as code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Overwrite the return address with address of the beginning of the buffer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Rectangle 3"/>
          <p:cNvSpPr/>
          <p:nvPr/>
        </p:nvSpPr>
        <p:spPr>
          <a:xfrm>
            <a:off x="5093640" y="4952880"/>
            <a:ext cx="3363840" cy="181404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echo: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subq  $18, %rsp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movq  %rsp, %rdi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call  gets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call puts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addq  $18, %rsp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314640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ret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Rectangle 22"/>
          <p:cNvSpPr/>
          <p:nvPr/>
        </p:nvSpPr>
        <p:spPr>
          <a:xfrm>
            <a:off x="818640" y="4194000"/>
            <a:ext cx="1796400" cy="6076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Return Address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(8 bytes)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Rectangle 31"/>
          <p:cNvSpPr/>
          <p:nvPr/>
        </p:nvSpPr>
        <p:spPr>
          <a:xfrm>
            <a:off x="818640" y="3051000"/>
            <a:ext cx="1796400" cy="11422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Stack Frame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for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call_echo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Rectangle 24"/>
          <p:cNvSpPr/>
          <p:nvPr/>
        </p:nvSpPr>
        <p:spPr>
          <a:xfrm>
            <a:off x="818640" y="633888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[3]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Rectangle 25"/>
          <p:cNvSpPr/>
          <p:nvPr/>
        </p:nvSpPr>
        <p:spPr>
          <a:xfrm>
            <a:off x="1267920" y="633888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[2]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Rectangle 26"/>
          <p:cNvSpPr/>
          <p:nvPr/>
        </p:nvSpPr>
        <p:spPr>
          <a:xfrm>
            <a:off x="1717200" y="633888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[1]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Rectangle 27"/>
          <p:cNvSpPr/>
          <p:nvPr/>
        </p:nvSpPr>
        <p:spPr>
          <a:xfrm>
            <a:off x="2166480" y="6338880"/>
            <a:ext cx="448560" cy="30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[0]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23"/>
          <p:cNvSpPr/>
          <p:nvPr/>
        </p:nvSpPr>
        <p:spPr>
          <a:xfrm>
            <a:off x="818640" y="4803840"/>
            <a:ext cx="1796400" cy="153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Stack Frame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for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echo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Rectangle 22"/>
          <p:cNvSpPr/>
          <p:nvPr/>
        </p:nvSpPr>
        <p:spPr>
          <a:xfrm>
            <a:off x="818640" y="4187880"/>
            <a:ext cx="1796400" cy="6076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Return Address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(8 bytes)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7" name="Group 20"/>
          <p:cNvGrpSpPr/>
          <p:nvPr/>
        </p:nvGrpSpPr>
        <p:grpSpPr>
          <a:xfrm>
            <a:off x="818640" y="4467240"/>
            <a:ext cx="1796400" cy="304200"/>
            <a:chOff x="818640" y="4467240"/>
            <a:chExt cx="1796400" cy="304200"/>
          </a:xfrm>
        </p:grpSpPr>
        <p:sp>
          <p:nvSpPr>
            <p:cNvPr id="178" name="Rectangle 24"/>
            <p:cNvSpPr/>
            <p:nvPr/>
          </p:nvSpPr>
          <p:spPr>
            <a:xfrm>
              <a:off x="818640" y="4467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Rectangle 25"/>
            <p:cNvSpPr/>
            <p:nvPr/>
          </p:nvSpPr>
          <p:spPr>
            <a:xfrm>
              <a:off x="1267920" y="4467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40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Rectangle 26"/>
            <p:cNvSpPr/>
            <p:nvPr/>
          </p:nvSpPr>
          <p:spPr>
            <a:xfrm>
              <a:off x="1717200" y="4467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06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Rectangle 27"/>
            <p:cNvSpPr/>
            <p:nvPr/>
          </p:nvSpPr>
          <p:spPr>
            <a:xfrm>
              <a:off x="2166480" y="4467240"/>
              <a:ext cx="448560" cy="30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f6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2" name="Group 25"/>
          <p:cNvGrpSpPr/>
          <p:nvPr/>
        </p:nvGrpSpPr>
        <p:grpSpPr>
          <a:xfrm>
            <a:off x="813960" y="4165920"/>
            <a:ext cx="1796040" cy="321120"/>
            <a:chOff x="813960" y="4165920"/>
            <a:chExt cx="1796040" cy="321120"/>
          </a:xfrm>
        </p:grpSpPr>
        <p:sp>
          <p:nvSpPr>
            <p:cNvPr id="183" name="Rectangle 26"/>
            <p:cNvSpPr/>
            <p:nvPr/>
          </p:nvSpPr>
          <p:spPr>
            <a:xfrm>
              <a:off x="813960" y="4165920"/>
              <a:ext cx="458280" cy="308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Rectangle 27"/>
            <p:cNvSpPr/>
            <p:nvPr/>
          </p:nvSpPr>
          <p:spPr>
            <a:xfrm>
              <a:off x="1277640" y="4165920"/>
              <a:ext cx="443880" cy="307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Rectangle 28"/>
            <p:cNvSpPr/>
            <p:nvPr/>
          </p:nvSpPr>
          <p:spPr>
            <a:xfrm>
              <a:off x="1726920" y="4165920"/>
              <a:ext cx="443880" cy="307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Rectangle 29"/>
            <p:cNvSpPr/>
            <p:nvPr/>
          </p:nvSpPr>
          <p:spPr>
            <a:xfrm>
              <a:off x="2161440" y="4165920"/>
              <a:ext cx="448560" cy="321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7" name="Rectangle 30"/>
          <p:cNvSpPr/>
          <p:nvPr/>
        </p:nvSpPr>
        <p:spPr>
          <a:xfrm>
            <a:off x="2798280" y="4193280"/>
            <a:ext cx="1003320" cy="64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saved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%rip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8" name="Group 32"/>
          <p:cNvGrpSpPr/>
          <p:nvPr/>
        </p:nvGrpSpPr>
        <p:grpSpPr>
          <a:xfrm>
            <a:off x="818640" y="4768560"/>
            <a:ext cx="1796400" cy="1860120"/>
            <a:chOff x="818640" y="4768560"/>
            <a:chExt cx="1796400" cy="1860120"/>
          </a:xfrm>
        </p:grpSpPr>
        <p:grpSp>
          <p:nvGrpSpPr>
            <p:cNvPr id="189" name="Group 34"/>
            <p:cNvGrpSpPr/>
            <p:nvPr/>
          </p:nvGrpSpPr>
          <p:grpSpPr>
            <a:xfrm>
              <a:off x="818640" y="6324480"/>
              <a:ext cx="1796400" cy="304200"/>
              <a:chOff x="818640" y="6324480"/>
              <a:chExt cx="1796400" cy="304200"/>
            </a:xfrm>
          </p:grpSpPr>
          <p:sp>
            <p:nvSpPr>
              <p:cNvPr id="190" name="Rectangle 24"/>
              <p:cNvSpPr/>
              <p:nvPr/>
            </p:nvSpPr>
            <p:spPr>
              <a:xfrm>
                <a:off x="818640" y="632448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33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" name="Rectangle 25"/>
              <p:cNvSpPr/>
              <p:nvPr/>
            </p:nvSpPr>
            <p:spPr>
              <a:xfrm>
                <a:off x="1267920" y="632448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32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" name="Rectangle 26"/>
              <p:cNvSpPr/>
              <p:nvPr/>
            </p:nvSpPr>
            <p:spPr>
              <a:xfrm>
                <a:off x="1717200" y="632448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31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" name="Rectangle 27"/>
              <p:cNvSpPr/>
              <p:nvPr/>
            </p:nvSpPr>
            <p:spPr>
              <a:xfrm>
                <a:off x="2166480" y="632448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30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94" name="Rectangle 23"/>
            <p:cNvSpPr/>
            <p:nvPr/>
          </p:nvSpPr>
          <p:spPr>
            <a:xfrm>
              <a:off x="818640" y="4789440"/>
              <a:ext cx="1796400" cy="1530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20 bytes unused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95" name="Group 36"/>
            <p:cNvGrpSpPr/>
            <p:nvPr/>
          </p:nvGrpSpPr>
          <p:grpSpPr>
            <a:xfrm>
              <a:off x="818640" y="6013440"/>
              <a:ext cx="1796400" cy="304200"/>
              <a:chOff x="818640" y="6013440"/>
              <a:chExt cx="1796400" cy="304200"/>
            </a:xfrm>
          </p:grpSpPr>
          <p:sp>
            <p:nvSpPr>
              <p:cNvPr id="196" name="Rectangle 24"/>
              <p:cNvSpPr/>
              <p:nvPr/>
            </p:nvSpPr>
            <p:spPr>
              <a:xfrm>
                <a:off x="818640" y="601344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37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" name="Rectangle 25"/>
              <p:cNvSpPr/>
              <p:nvPr/>
            </p:nvSpPr>
            <p:spPr>
              <a:xfrm>
                <a:off x="1267920" y="601344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36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" name="Rectangle 26"/>
              <p:cNvSpPr/>
              <p:nvPr/>
            </p:nvSpPr>
            <p:spPr>
              <a:xfrm>
                <a:off x="1717200" y="601344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35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" name="Rectangle 27"/>
              <p:cNvSpPr/>
              <p:nvPr/>
            </p:nvSpPr>
            <p:spPr>
              <a:xfrm>
                <a:off x="2166480" y="601344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34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00" name="Group 37"/>
            <p:cNvGrpSpPr/>
            <p:nvPr/>
          </p:nvGrpSpPr>
          <p:grpSpPr>
            <a:xfrm>
              <a:off x="818640" y="5702040"/>
              <a:ext cx="1796400" cy="304200"/>
              <a:chOff x="818640" y="5702040"/>
              <a:chExt cx="1796400" cy="304200"/>
            </a:xfrm>
          </p:grpSpPr>
          <p:sp>
            <p:nvSpPr>
              <p:cNvPr id="201" name="Rectangle 24"/>
              <p:cNvSpPr/>
              <p:nvPr/>
            </p:nvSpPr>
            <p:spPr>
              <a:xfrm>
                <a:off x="818640" y="570204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31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" name="Rectangle 25"/>
              <p:cNvSpPr/>
              <p:nvPr/>
            </p:nvSpPr>
            <p:spPr>
              <a:xfrm>
                <a:off x="1267920" y="570204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30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" name="Rectangle 26"/>
              <p:cNvSpPr/>
              <p:nvPr/>
            </p:nvSpPr>
            <p:spPr>
              <a:xfrm>
                <a:off x="1717200" y="570204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39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" name="Rectangle 27"/>
              <p:cNvSpPr/>
              <p:nvPr/>
            </p:nvSpPr>
            <p:spPr>
              <a:xfrm>
                <a:off x="2166480" y="570204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38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05" name="Group 38"/>
            <p:cNvGrpSpPr/>
            <p:nvPr/>
          </p:nvGrpSpPr>
          <p:grpSpPr>
            <a:xfrm>
              <a:off x="818640" y="5391000"/>
              <a:ext cx="1796400" cy="304200"/>
              <a:chOff x="818640" y="5391000"/>
              <a:chExt cx="1796400" cy="304200"/>
            </a:xfrm>
          </p:grpSpPr>
          <p:sp>
            <p:nvSpPr>
              <p:cNvPr id="206" name="Rectangle 24"/>
              <p:cNvSpPr/>
              <p:nvPr/>
            </p:nvSpPr>
            <p:spPr>
              <a:xfrm>
                <a:off x="818640" y="539100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35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" name="Rectangle 25"/>
              <p:cNvSpPr/>
              <p:nvPr/>
            </p:nvSpPr>
            <p:spPr>
              <a:xfrm>
                <a:off x="1267920" y="539100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34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8" name="Rectangle 26"/>
              <p:cNvSpPr/>
              <p:nvPr/>
            </p:nvSpPr>
            <p:spPr>
              <a:xfrm>
                <a:off x="1717200" y="539100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33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" name="Rectangle 27"/>
              <p:cNvSpPr/>
              <p:nvPr/>
            </p:nvSpPr>
            <p:spPr>
              <a:xfrm>
                <a:off x="2166480" y="539100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32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0" name="Group 39"/>
            <p:cNvGrpSpPr/>
            <p:nvPr/>
          </p:nvGrpSpPr>
          <p:grpSpPr>
            <a:xfrm>
              <a:off x="818640" y="5079600"/>
              <a:ext cx="1796400" cy="304200"/>
              <a:chOff x="818640" y="5079600"/>
              <a:chExt cx="1796400" cy="304200"/>
            </a:xfrm>
          </p:grpSpPr>
          <p:sp>
            <p:nvSpPr>
              <p:cNvPr id="211" name="Rectangle 24"/>
              <p:cNvSpPr/>
              <p:nvPr/>
            </p:nvSpPr>
            <p:spPr>
              <a:xfrm>
                <a:off x="818640" y="507960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39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" name="Rectangle 25"/>
              <p:cNvSpPr/>
              <p:nvPr/>
            </p:nvSpPr>
            <p:spPr>
              <a:xfrm>
                <a:off x="1267920" y="507960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38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" name="Rectangle 26"/>
              <p:cNvSpPr/>
              <p:nvPr/>
            </p:nvSpPr>
            <p:spPr>
              <a:xfrm>
                <a:off x="1717200" y="507960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37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" name="Rectangle 27"/>
              <p:cNvSpPr/>
              <p:nvPr/>
            </p:nvSpPr>
            <p:spPr>
              <a:xfrm>
                <a:off x="2166480" y="507960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36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15" name="Group 40"/>
            <p:cNvGrpSpPr/>
            <p:nvPr/>
          </p:nvGrpSpPr>
          <p:grpSpPr>
            <a:xfrm>
              <a:off x="818640" y="4768560"/>
              <a:ext cx="1796400" cy="304200"/>
              <a:chOff x="818640" y="4768560"/>
              <a:chExt cx="1796400" cy="304200"/>
            </a:xfrm>
          </p:grpSpPr>
          <p:sp>
            <p:nvSpPr>
              <p:cNvPr id="216" name="Rectangle 24"/>
              <p:cNvSpPr/>
              <p:nvPr/>
            </p:nvSpPr>
            <p:spPr>
              <a:xfrm>
                <a:off x="818640" y="476856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33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" name="Rectangle 25"/>
              <p:cNvSpPr/>
              <p:nvPr/>
            </p:nvSpPr>
            <p:spPr>
              <a:xfrm>
                <a:off x="1267920" y="476856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32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" name="Rectangle 26"/>
              <p:cNvSpPr/>
              <p:nvPr/>
            </p:nvSpPr>
            <p:spPr>
              <a:xfrm>
                <a:off x="1717200" y="476856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31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" name="Rectangle 27"/>
              <p:cNvSpPr/>
              <p:nvPr/>
            </p:nvSpPr>
            <p:spPr>
              <a:xfrm>
                <a:off x="2166480" y="4768560"/>
                <a:ext cx="448560" cy="304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Courier New"/>
                  </a:rPr>
                  <a:t>30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20" name="Rectangle 4"/>
          <p:cNvSpPr/>
          <p:nvPr/>
        </p:nvSpPr>
        <p:spPr>
          <a:xfrm>
            <a:off x="5093640" y="3079440"/>
            <a:ext cx="3363840" cy="1813680"/>
          </a:xfrm>
          <a:prstGeom prst="rect">
            <a:avLst/>
          </a:prstGeom>
          <a:gradFill rotWithShape="0">
            <a:gsLst>
              <a:gs pos="0">
                <a:srgbClr val="bfb0e2"/>
              </a:gs>
              <a:gs pos="45000">
                <a:srgbClr val="cebdf3"/>
              </a:gs>
              <a:gs pos="100000">
                <a:srgbClr val="e4daf9"/>
              </a:gs>
            </a:gsLst>
            <a:path path="circle">
              <a:fillToRect l="50000" t="50000" r="50000" b="50000"/>
            </a:path>
          </a:gradFill>
          <a:ln>
            <a:solidFill>
              <a:srgbClr val="8b58d2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  <a:tabLst>
                <a:tab algn="l" pos="457200"/>
                <a:tab algn="l" pos="1486080"/>
              </a:tabLst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/* Echo Line */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void echo()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{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  char buf[4];  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  gets(buf);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    puts(buf);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21" name="Group 2"/>
          <p:cNvGrpSpPr/>
          <p:nvPr/>
        </p:nvGrpSpPr>
        <p:grpSpPr>
          <a:xfrm>
            <a:off x="813960" y="4152600"/>
            <a:ext cx="1796040" cy="615240"/>
            <a:chOff x="813960" y="4152600"/>
            <a:chExt cx="1796040" cy="615240"/>
          </a:xfrm>
        </p:grpSpPr>
        <p:sp>
          <p:nvSpPr>
            <p:cNvPr id="222" name="Rectangle 24"/>
            <p:cNvSpPr/>
            <p:nvPr/>
          </p:nvSpPr>
          <p:spPr>
            <a:xfrm>
              <a:off x="813960" y="446364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ff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" name="Rectangle 25"/>
            <p:cNvSpPr/>
            <p:nvPr/>
          </p:nvSpPr>
          <p:spPr>
            <a:xfrm>
              <a:off x="1263240" y="446364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ff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Rectangle 26"/>
            <p:cNvSpPr/>
            <p:nvPr/>
          </p:nvSpPr>
          <p:spPr>
            <a:xfrm>
              <a:off x="1712520" y="446364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ea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" name="Rectangle 27"/>
            <p:cNvSpPr/>
            <p:nvPr/>
          </p:nvSpPr>
          <p:spPr>
            <a:xfrm>
              <a:off x="2161440" y="446364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40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" name="Rectangle 24"/>
            <p:cNvSpPr/>
            <p:nvPr/>
          </p:nvSpPr>
          <p:spPr>
            <a:xfrm>
              <a:off x="813960" y="415260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7f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Rectangle 25"/>
            <p:cNvSpPr/>
            <p:nvPr/>
          </p:nvSpPr>
          <p:spPr>
            <a:xfrm>
              <a:off x="1263240" y="415260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ff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" name="Rectangle 26"/>
            <p:cNvSpPr/>
            <p:nvPr/>
          </p:nvSpPr>
          <p:spPr>
            <a:xfrm>
              <a:off x="1712520" y="415260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ff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" name="Rectangle 27"/>
            <p:cNvSpPr/>
            <p:nvPr/>
          </p:nvSpPr>
          <p:spPr>
            <a:xfrm>
              <a:off x="2161440" y="415260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ff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cxnSp>
        <p:nvCxnSpPr>
          <p:cNvPr id="230" name="Elbow Connector 6"/>
          <p:cNvCxnSpPr/>
          <p:nvPr/>
        </p:nvCxnSpPr>
        <p:spPr>
          <a:xfrm flipH="1" rot="16200000">
            <a:off x="1610280" y="5571720"/>
            <a:ext cx="2013840" cy="13320"/>
          </a:xfrm>
          <a:prstGeom prst="bentConnector3">
            <a:avLst>
              <a:gd name="adj1" fmla="val 50008"/>
            </a:avLst>
          </a:prstGeom>
          <a:ln w="0">
            <a:solidFill>
              <a:srgbClr val="521b92"/>
            </a:solidFill>
            <a:tailEnd len="med" type="triangle" w="med"/>
          </a:ln>
        </p:spPr>
      </p:cxnSp>
      <p:grpSp>
        <p:nvGrpSpPr>
          <p:cNvPr id="231" name="Group 72"/>
          <p:cNvGrpSpPr/>
          <p:nvPr/>
        </p:nvGrpSpPr>
        <p:grpSpPr>
          <a:xfrm>
            <a:off x="-87480" y="6440040"/>
            <a:ext cx="901080" cy="370080"/>
            <a:chOff x="-87480" y="6440040"/>
            <a:chExt cx="901080" cy="370080"/>
          </a:xfrm>
        </p:grpSpPr>
        <p:sp>
          <p:nvSpPr>
            <p:cNvPr id="232" name="Line 29"/>
            <p:cNvSpPr/>
            <p:nvPr/>
          </p:nvSpPr>
          <p:spPr>
            <a:xfrm flipH="1">
              <a:off x="589680" y="6629400"/>
              <a:ext cx="223920" cy="3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" name="Rectangle 30"/>
            <p:cNvSpPr/>
            <p:nvPr/>
          </p:nvSpPr>
          <p:spPr>
            <a:xfrm>
              <a:off x="-87480" y="6440040"/>
              <a:ext cx="729000" cy="3700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%rsp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4" name="Group 83"/>
          <p:cNvGrpSpPr/>
          <p:nvPr/>
        </p:nvGrpSpPr>
        <p:grpSpPr>
          <a:xfrm>
            <a:off x="2610720" y="6438240"/>
            <a:ext cx="827640" cy="367560"/>
            <a:chOff x="2610720" y="6438240"/>
            <a:chExt cx="827640" cy="367560"/>
          </a:xfrm>
        </p:grpSpPr>
        <p:sp>
          <p:nvSpPr>
            <p:cNvPr id="235" name="Rectangle 28"/>
            <p:cNvSpPr/>
            <p:nvPr/>
          </p:nvSpPr>
          <p:spPr>
            <a:xfrm>
              <a:off x="2846520" y="6438240"/>
              <a:ext cx="591840" cy="3675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buf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Line 29"/>
            <p:cNvSpPr/>
            <p:nvPr/>
          </p:nvSpPr>
          <p:spPr>
            <a:xfrm flipH="1">
              <a:off x="2610720" y="6629400"/>
              <a:ext cx="284760" cy="360"/>
            </a:xfrm>
            <a:prstGeom prst="line">
              <a:avLst/>
            </a:prstGeom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37" name="Rectangle 25"/>
          <p:cNvSpPr/>
          <p:nvPr/>
        </p:nvSpPr>
        <p:spPr>
          <a:xfrm>
            <a:off x="1269720" y="6013440"/>
            <a:ext cx="448560" cy="30420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8" name="Group 4"/>
          <p:cNvGrpSpPr/>
          <p:nvPr/>
        </p:nvGrpSpPr>
        <p:grpSpPr>
          <a:xfrm>
            <a:off x="813960" y="3541320"/>
            <a:ext cx="1796040" cy="615240"/>
            <a:chOff x="813960" y="3541320"/>
            <a:chExt cx="1796040" cy="615240"/>
          </a:xfrm>
        </p:grpSpPr>
        <p:sp>
          <p:nvSpPr>
            <p:cNvPr id="239" name="Rectangle 24"/>
            <p:cNvSpPr/>
            <p:nvPr/>
          </p:nvSpPr>
          <p:spPr>
            <a:xfrm>
              <a:off x="813960" y="385236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Rectangle 25"/>
            <p:cNvSpPr/>
            <p:nvPr/>
          </p:nvSpPr>
          <p:spPr>
            <a:xfrm>
              <a:off x="1263240" y="385236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40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Rectangle 26"/>
            <p:cNvSpPr/>
            <p:nvPr/>
          </p:nvSpPr>
          <p:spPr>
            <a:xfrm>
              <a:off x="1712160" y="385236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06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Rectangle 27"/>
            <p:cNvSpPr/>
            <p:nvPr/>
          </p:nvSpPr>
          <p:spPr>
            <a:xfrm>
              <a:off x="2161440" y="385236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67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Rectangle 24"/>
            <p:cNvSpPr/>
            <p:nvPr/>
          </p:nvSpPr>
          <p:spPr>
            <a:xfrm>
              <a:off x="813960" y="354132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Rectangle 25"/>
            <p:cNvSpPr/>
            <p:nvPr/>
          </p:nvSpPr>
          <p:spPr>
            <a:xfrm>
              <a:off x="1263240" y="354132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Rectangle 26"/>
            <p:cNvSpPr/>
            <p:nvPr/>
          </p:nvSpPr>
          <p:spPr>
            <a:xfrm>
              <a:off x="1712160" y="354132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Rectangle 27"/>
            <p:cNvSpPr/>
            <p:nvPr/>
          </p:nvSpPr>
          <p:spPr>
            <a:xfrm>
              <a:off x="2161440" y="3541320"/>
              <a:ext cx="448560" cy="304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06 -2.22222E-006 L -0.00052 -0.2706 E">
                                      <p:cBhvr>
                                        <p:cTn id="2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2706 L 0.00069 -0.35856 E">
                                      <p:cBhvr>
                                        <p:cTn id="30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35532 L 0.00121 -0.44537 E">
                                      <p:cBhvr>
                                        <p:cTn id="42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Exercise: Code Injection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Construct an input string that will cause this program to print 47.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Rectangle 4"/>
          <p:cNvSpPr/>
          <p:nvPr/>
        </p:nvSpPr>
        <p:spPr>
          <a:xfrm>
            <a:off x="684360" y="2438280"/>
            <a:ext cx="3690720" cy="3106800"/>
          </a:xfrm>
          <a:prstGeom prst="rect">
            <a:avLst/>
          </a:prstGeom>
          <a:gradFill rotWithShape="0">
            <a:gsLst>
              <a:gs pos="0">
                <a:srgbClr val="bfb0e2"/>
              </a:gs>
              <a:gs pos="45000">
                <a:srgbClr val="cebdf3"/>
              </a:gs>
              <a:gs pos="100000">
                <a:srgbClr val="e4daf9"/>
              </a:gs>
            </a:gsLst>
            <a:path path="circle">
              <a:fillToRect l="50000" t="50000" r="50000" b="50000"/>
            </a:path>
          </a:gradFill>
          <a:ln>
            <a:solidFill>
              <a:srgbClr val="8b58d2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int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4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x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= 13;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1400"/>
            </a:b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400" strike="noStrike" u="none">
                <a:solidFill>
                  <a:srgbClr val="4a00ff"/>
                </a:solidFill>
                <a:effectLst/>
                <a:uFillTx/>
                <a:latin typeface="Courier New"/>
              </a:rPr>
              <a:t>echo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(){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</a:t>
            </a: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char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4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buf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[12]; 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gets(buf);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puts(buf);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}</a:t>
            </a:r>
            <a:br>
              <a:rPr sz="1400"/>
            </a:b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int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400" strike="noStrike" u="none">
                <a:solidFill>
                  <a:srgbClr val="4a00ff"/>
                </a:solidFill>
                <a:effectLst/>
                <a:uFillTx/>
                <a:latin typeface="Courier New"/>
              </a:rPr>
              <a:t>main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(</a:t>
            </a: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int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4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argc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, </a:t>
            </a: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char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** </a:t>
            </a:r>
            <a:r>
              <a:rPr b="1" lang="en-US" sz="14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argv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){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printf(</a:t>
            </a:r>
            <a:r>
              <a:rPr b="1" lang="en-US" sz="1400" strike="noStrike" u="none">
                <a:solidFill>
                  <a:srgbClr val="9d206f"/>
                </a:solidFill>
                <a:effectLst/>
                <a:uFillTx/>
                <a:latin typeface="Courier New"/>
              </a:rPr>
              <a:t>"Enter a string: "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echo();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printf(</a:t>
            </a:r>
            <a:r>
              <a:rPr b="1" lang="en-US" sz="1400" strike="noStrike" u="none">
                <a:solidFill>
                  <a:srgbClr val="9d206f"/>
                </a:solidFill>
                <a:effectLst/>
                <a:uFillTx/>
                <a:latin typeface="Courier New"/>
              </a:rPr>
              <a:t>"%d\n"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, x);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</a:t>
            </a:r>
            <a:r>
              <a:rPr b="1" lang="en-US" sz="1400" strike="noStrike" u="none">
                <a:solidFill>
                  <a:srgbClr val="c200ff"/>
                </a:solidFill>
                <a:effectLst/>
                <a:uFillTx/>
                <a:latin typeface="Courier New"/>
              </a:rPr>
              <a:t>return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0;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}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Exercise: Code Injection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Construct an input string that will cause this program to print 47.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Rectangle 4"/>
          <p:cNvSpPr/>
          <p:nvPr/>
        </p:nvSpPr>
        <p:spPr>
          <a:xfrm>
            <a:off x="684360" y="2438280"/>
            <a:ext cx="3690720" cy="3106800"/>
          </a:xfrm>
          <a:prstGeom prst="rect">
            <a:avLst/>
          </a:prstGeom>
          <a:gradFill rotWithShape="0">
            <a:gsLst>
              <a:gs pos="0">
                <a:srgbClr val="bfb0e2"/>
              </a:gs>
              <a:gs pos="45000">
                <a:srgbClr val="cebdf3"/>
              </a:gs>
              <a:gs pos="100000">
                <a:srgbClr val="e4daf9"/>
              </a:gs>
            </a:gsLst>
            <a:path path="circle">
              <a:fillToRect l="50000" t="50000" r="50000" b="50000"/>
            </a:path>
          </a:gradFill>
          <a:ln>
            <a:solidFill>
              <a:srgbClr val="8b58d2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int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4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x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= 13;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1400"/>
            </a:b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400" strike="noStrike" u="none">
                <a:solidFill>
                  <a:srgbClr val="4a00ff"/>
                </a:solidFill>
                <a:effectLst/>
                <a:uFillTx/>
                <a:latin typeface="Courier New"/>
              </a:rPr>
              <a:t>echo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(){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</a:t>
            </a: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char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4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buf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[12]; 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gets(buf);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puts(buf);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}</a:t>
            </a:r>
            <a:br>
              <a:rPr sz="1400"/>
            </a:b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int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400" strike="noStrike" u="none">
                <a:solidFill>
                  <a:srgbClr val="4a00ff"/>
                </a:solidFill>
                <a:effectLst/>
                <a:uFillTx/>
                <a:latin typeface="Courier New"/>
              </a:rPr>
              <a:t>main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(</a:t>
            </a: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int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4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argc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, </a:t>
            </a:r>
            <a:r>
              <a:rPr b="1" lang="en-US" sz="14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char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** </a:t>
            </a:r>
            <a:r>
              <a:rPr b="1" lang="en-US" sz="14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argv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){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printf(</a:t>
            </a:r>
            <a:r>
              <a:rPr b="1" lang="en-US" sz="1400" strike="noStrike" u="none">
                <a:solidFill>
                  <a:srgbClr val="9d206f"/>
                </a:solidFill>
                <a:effectLst/>
                <a:uFillTx/>
                <a:latin typeface="Courier New"/>
              </a:rPr>
              <a:t>"Enter a string: "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echo();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printf(</a:t>
            </a:r>
            <a:r>
              <a:rPr b="1" lang="en-US" sz="1400" strike="noStrike" u="none">
                <a:solidFill>
                  <a:srgbClr val="9d206f"/>
                </a:solidFill>
                <a:effectLst/>
                <a:uFillTx/>
                <a:latin typeface="Courier New"/>
              </a:rPr>
              <a:t>"%d\n"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, x);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 </a:t>
            </a:r>
            <a:r>
              <a:rPr b="1" lang="en-US" sz="1400" strike="noStrike" u="none">
                <a:solidFill>
                  <a:srgbClr val="c200ff"/>
                </a:solidFill>
                <a:effectLst/>
                <a:uFillTx/>
                <a:latin typeface="Courier New"/>
              </a:rPr>
              <a:t>return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0;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}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Rectangle 3"/>
          <p:cNvSpPr/>
          <p:nvPr/>
        </p:nvSpPr>
        <p:spPr>
          <a:xfrm>
            <a:off x="4375800" y="0"/>
            <a:ext cx="4757400" cy="655380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echo: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0x400616 &lt;+0&gt;:  sub    $0x18,%rsp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0x40061a &lt;+4&gt;:  lea    0x4(%rsp),%rax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0x40061f &lt;+9&gt;:  mov    %rax,%rdi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0x400622 &lt;+12&gt;: mov    $0x0,%eax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0x400627 &lt;+17&gt;: callq  0x400520 &lt;gets&gt;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0x40062c &lt;+22&gt;: lea    0x4(%rsp),%rax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0x400631 &lt;+27&gt;: mov    %rax,%rdi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0x400634 &lt;+30&gt;: callq  0x400500 &lt;puts@&gt;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0x400639 &lt;+35&gt;: nop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0x40063a &lt;+36&gt;: add    $0x18,%rsp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0x40063e &lt;+40&gt;: retq  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main: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0x40063f &lt;+0&gt;:  sub    $0x18,%rsp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0x400643 &lt;+4&gt;:  mov    %edi,0xc(%rsp)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0x400647 &lt;+8&gt;:  mov    %rsi,(%rsp)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0x40064b &lt;+12&gt;: mov    $0x400728,%edi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0x400650 &lt;+17&gt;: mov    $0x0,%eax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0x400655 &lt;+22&gt;: callq  0x400510 &lt;printf&gt;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0x40065a &lt;+27&gt;: mov    $0x0,%eax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0x40065f &lt;+32&gt;: callq  0x400616 &lt;echo&gt;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0x400664 &lt;+37&gt;: mov    0x601034,%eax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0x40066a &lt;+43&gt;: mov    %eax,%esi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0x40066c &lt;+45&gt;: mov    $0x400739,%edi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0x400671 &lt;+50&gt;: mov    $0x0,%eax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0x400676 &lt;+55&gt;: callq  0x400510 &lt;printf&gt;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0x40067b &lt;+60&gt;: mov    $0x0,%eax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0x400680 &lt;+65&gt;: add    $0x18,%rsp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   0x400684 &lt;+69&gt;: retq 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Rectangle 7"/>
          <p:cNvSpPr/>
          <p:nvPr/>
        </p:nvSpPr>
        <p:spPr>
          <a:xfrm>
            <a:off x="4668120" y="4515120"/>
            <a:ext cx="4266360" cy="43704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55" name="Rectangle 3"/>
          <p:cNvSpPr/>
          <p:nvPr/>
        </p:nvSpPr>
        <p:spPr>
          <a:xfrm>
            <a:off x="0" y="6198120"/>
            <a:ext cx="7771680" cy="73692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0000000000000000 &lt;.text&gt;: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   0:   48 c7 04 25 34 10 60 00 2f 00 00 00   movq   $0x2f,0x601034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   c:   c3                                    retq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Rectangle 3"/>
          <p:cNvSpPr/>
          <p:nvPr/>
        </p:nvSpPr>
        <p:spPr>
          <a:xfrm>
            <a:off x="684360" y="5614920"/>
            <a:ext cx="3276000" cy="52128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Assume</a:t>
            </a: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%rsp == 0x7fffffffe168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at the beginning of</a:t>
            </a: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echo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641520"/>
            <a:ext cx="86860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Defense #1:  Bounds Checks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380880" y="3994200"/>
            <a:ext cx="8090640" cy="2482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85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For example, use library routines that limit string lengths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fgets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instead of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gets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strncpy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instead of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strcpy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Don’t use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scanf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with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%s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conversion specification (use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fgets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to read the string or use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%ns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where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n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is a suitable integer)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82880" indent="-182880" defTabSz="914400">
              <a:lnSpc>
                <a:spcPct val="9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Or use a high-level language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Rectangle 4"/>
          <p:cNvSpPr/>
          <p:nvPr/>
        </p:nvSpPr>
        <p:spPr>
          <a:xfrm>
            <a:off x="1455120" y="1937160"/>
            <a:ext cx="5942880" cy="1752480"/>
          </a:xfrm>
          <a:prstGeom prst="rect">
            <a:avLst/>
          </a:prstGeom>
          <a:gradFill rotWithShape="0">
            <a:gsLst>
              <a:gs pos="0">
                <a:srgbClr val="bfb0e2"/>
              </a:gs>
              <a:gs pos="45000">
                <a:srgbClr val="cebdf3"/>
              </a:gs>
              <a:gs pos="100000">
                <a:srgbClr val="e4daf9"/>
              </a:gs>
            </a:gsLst>
            <a:path path="circle">
              <a:fillToRect l="50000" t="50000" r="50000" b="50000"/>
            </a:path>
          </a:gradFill>
          <a:ln>
            <a:solidFill>
              <a:srgbClr val="8b58d2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360" rIns="90360" tIns="44280" bIns="44280" anchor="t">
            <a:spAutoFit/>
          </a:bodyPr>
          <a:p>
            <a:pPr defTabSz="914400">
              <a:lnSpc>
                <a:spcPct val="100000"/>
              </a:lnSpc>
              <a:tabLst>
                <a:tab algn="l" pos="457200"/>
                <a:tab algn="l" pos="1486080"/>
              </a:tabLst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  <a:ea typeface="MS Mincho"/>
              </a:rPr>
              <a:t>/* Echo Line */</a:t>
            </a:r>
            <a:br>
              <a:rPr sz="1800"/>
            </a:br>
            <a:r>
              <a:rPr b="1" lang="en-US" sz="1800" strike="noStrike" u="none">
                <a:solidFill>
                  <a:srgbClr val="2d961e"/>
                </a:solidFill>
                <a:effectLst/>
                <a:uFillTx/>
                <a:latin typeface="Courier New"/>
                <a:ea typeface="MS Mincho"/>
              </a:rPr>
              <a:t>void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MS Mincho"/>
              </a:rPr>
              <a:t> </a:t>
            </a:r>
            <a:r>
              <a:rPr b="1" lang="en-US" sz="1800" strike="noStrike" u="none">
                <a:solidFill>
                  <a:srgbClr val="4a00ff"/>
                </a:solidFill>
                <a:effectLst/>
                <a:uFillTx/>
                <a:latin typeface="Courier New"/>
                <a:ea typeface="MS Mincho"/>
              </a:rPr>
              <a:t>echo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MS Mincho"/>
              </a:rPr>
              <a:t>(){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14860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MS Mincho"/>
              </a:rPr>
              <a:t>  </a:t>
            </a:r>
            <a:r>
              <a:rPr b="1" lang="en-US" sz="1800" strike="noStrike" u="none">
                <a:solidFill>
                  <a:srgbClr val="2d961e"/>
                </a:solidFill>
                <a:effectLst/>
                <a:uFillTx/>
                <a:latin typeface="Courier New"/>
                <a:ea typeface="MS Mincho"/>
              </a:rPr>
              <a:t>char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MS Mincho"/>
              </a:rPr>
              <a:t> </a:t>
            </a:r>
            <a:r>
              <a:rPr b="1" lang="en-US" sz="1800" strike="noStrike" u="none">
                <a:solidFill>
                  <a:srgbClr val="c1651c"/>
                </a:solidFill>
                <a:effectLst/>
                <a:uFillTx/>
                <a:latin typeface="Courier New"/>
                <a:ea typeface="MS Mincho"/>
              </a:rPr>
              <a:t>buf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MS Mincho"/>
              </a:rPr>
              <a:t>[12]; 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14860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MS Mincho"/>
              </a:rPr>
              <a:t>  fgets(buf, 12, stdin);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14860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MS Mincho"/>
              </a:rPr>
              <a:t>  puts(buf);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457200"/>
                <a:tab algn="l" pos="14860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urier New"/>
                <a:ea typeface="MS Mincho"/>
              </a:rPr>
              <a:t>}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914680" cy="121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Defense #2: Memory Tagging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1" name="Content Placeholder 3" descr=""/>
          <p:cNvPicPr/>
          <p:nvPr/>
        </p:nvPicPr>
        <p:blipFill>
          <a:blip r:embed="rId1"/>
          <a:stretch/>
        </p:blipFill>
        <p:spPr>
          <a:xfrm>
            <a:off x="589680" y="1775160"/>
            <a:ext cx="4799880" cy="343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2" name="TextBox 4"/>
          <p:cNvSpPr/>
          <p:nvPr/>
        </p:nvSpPr>
        <p:spPr>
          <a:xfrm rot="20986800">
            <a:off x="1957320" y="3107880"/>
            <a:ext cx="2030400" cy="6764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effectLst/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63" name="Group 5"/>
          <p:cNvGrpSpPr/>
          <p:nvPr/>
        </p:nvGrpSpPr>
        <p:grpSpPr>
          <a:xfrm>
            <a:off x="5715000" y="2835360"/>
            <a:ext cx="1751760" cy="2486520"/>
            <a:chOff x="5715000" y="2835360"/>
            <a:chExt cx="1751760" cy="2486520"/>
          </a:xfrm>
        </p:grpSpPr>
        <p:sp>
          <p:nvSpPr>
            <p:cNvPr id="264" name="Rectangle 6"/>
            <p:cNvSpPr/>
            <p:nvPr/>
          </p:nvSpPr>
          <p:spPr>
            <a:xfrm>
              <a:off x="5715000" y="4993560"/>
              <a:ext cx="1751760" cy="328320"/>
            </a:xfrm>
            <a:prstGeom prst="rect">
              <a:avLst/>
            </a:prstGeom>
            <a:gradFill rotWithShape="0">
              <a:gsLst>
                <a:gs pos="0">
                  <a:srgbClr val="baa8e6"/>
                </a:gs>
                <a:gs pos="45000">
                  <a:srgbClr val="c8b5f8"/>
                </a:gs>
                <a:gs pos="100000">
                  <a:srgbClr val="e0d6fb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rgbClr val="7a27d8"/>
              </a:solidFill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Code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" name="Rectangle 7"/>
            <p:cNvSpPr/>
            <p:nvPr/>
          </p:nvSpPr>
          <p:spPr>
            <a:xfrm>
              <a:off x="5715000" y="4664160"/>
              <a:ext cx="1751760" cy="328320"/>
            </a:xfrm>
            <a:prstGeom prst="rect">
              <a:avLst/>
            </a:prstGeom>
            <a:gradFill rotWithShape="0">
              <a:gsLst>
                <a:gs pos="0">
                  <a:srgbClr val="baa8e6"/>
                </a:gs>
                <a:gs pos="45000">
                  <a:srgbClr val="c8b5f8"/>
                </a:gs>
                <a:gs pos="100000">
                  <a:srgbClr val="e0d6fb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rgbClr val="7a27d8"/>
              </a:solidFill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" name="Rectangle 8"/>
            <p:cNvSpPr/>
            <p:nvPr/>
          </p:nvSpPr>
          <p:spPr>
            <a:xfrm>
              <a:off x="5715000" y="2835360"/>
              <a:ext cx="1751760" cy="507240"/>
            </a:xfrm>
            <a:prstGeom prst="rect">
              <a:avLst/>
            </a:prstGeom>
            <a:gradFill rotWithShape="0">
              <a:gsLst>
                <a:gs pos="0">
                  <a:srgbClr val="baa8e6"/>
                </a:gs>
                <a:gs pos="45000">
                  <a:srgbClr val="c8b5f8"/>
                </a:gs>
                <a:gs pos="100000">
                  <a:srgbClr val="e0d6fb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rgbClr val="7a27d8"/>
              </a:solidFill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Stack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" name="Rectangle 9"/>
            <p:cNvSpPr/>
            <p:nvPr/>
          </p:nvSpPr>
          <p:spPr>
            <a:xfrm>
              <a:off x="5715000" y="3343320"/>
              <a:ext cx="1751760" cy="8395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a27d8"/>
              </a:solidFill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" name="Rectangle 10"/>
            <p:cNvSpPr/>
            <p:nvPr/>
          </p:nvSpPr>
          <p:spPr>
            <a:xfrm>
              <a:off x="5715000" y="4183560"/>
              <a:ext cx="1751760" cy="507240"/>
            </a:xfrm>
            <a:prstGeom prst="rect">
              <a:avLst/>
            </a:prstGeom>
            <a:gradFill rotWithShape="0">
              <a:gsLst>
                <a:gs pos="0">
                  <a:srgbClr val="baa8e6"/>
                </a:gs>
                <a:gs pos="45000">
                  <a:srgbClr val="c8b5f8"/>
                </a:gs>
                <a:gs pos="100000">
                  <a:srgbClr val="e0d6fb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rgbClr val="7a27d8"/>
              </a:solidFill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Heap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69" name="TextBox 11"/>
          <p:cNvSpPr/>
          <p:nvPr/>
        </p:nvSpPr>
        <p:spPr>
          <a:xfrm>
            <a:off x="6082200" y="2514600"/>
            <a:ext cx="100584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Memory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70" name="Straight Arrow Connector 12"/>
          <p:cNvCxnSpPr>
            <a:stCxn id="268" idx="0"/>
          </p:cNvCxnSpPr>
          <p:nvPr/>
        </p:nvCxnSpPr>
        <p:spPr>
          <a:xfrm flipV="1">
            <a:off x="6590880" y="3891240"/>
            <a:ext cx="1080" cy="292680"/>
          </a:xfrm>
          <a:prstGeom prst="straightConnector1">
            <a:avLst/>
          </a:prstGeom>
          <a:ln w="0">
            <a:solidFill>
              <a:srgbClr val="7a27d8"/>
            </a:solidFill>
            <a:tailEnd len="med" type="triangle" w="med"/>
          </a:ln>
        </p:spPr>
      </p:cxnSp>
      <p:cxnSp>
        <p:nvCxnSpPr>
          <p:cNvPr id="271" name="Straight Arrow Connector 13"/>
          <p:cNvCxnSpPr>
            <a:stCxn id="267" idx="0"/>
          </p:cNvCxnSpPr>
          <p:nvPr/>
        </p:nvCxnSpPr>
        <p:spPr>
          <a:xfrm>
            <a:off x="6590880" y="3343320"/>
            <a:ext cx="1080" cy="292680"/>
          </a:xfrm>
          <a:prstGeom prst="straightConnector1">
            <a:avLst/>
          </a:prstGeom>
          <a:ln w="0">
            <a:solidFill>
              <a:srgbClr val="7a27d8"/>
            </a:solidFill>
            <a:tailEnd len="med" type="triangle" w="med"/>
          </a:ln>
        </p:spPr>
      </p:cxnSp>
      <p:sp>
        <p:nvSpPr>
          <p:cNvPr id="272" name="TextBox 14"/>
          <p:cNvSpPr/>
          <p:nvPr/>
        </p:nvSpPr>
        <p:spPr>
          <a:xfrm>
            <a:off x="7542000" y="2681280"/>
            <a:ext cx="9676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0x7FFF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TextBox 15"/>
          <p:cNvSpPr/>
          <p:nvPr/>
        </p:nvSpPr>
        <p:spPr>
          <a:xfrm>
            <a:off x="7542000" y="5209200"/>
            <a:ext cx="93024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0x0000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TextBox 2"/>
          <p:cNvSpPr/>
          <p:nvPr/>
        </p:nvSpPr>
        <p:spPr>
          <a:xfrm>
            <a:off x="6999480" y="2931840"/>
            <a:ext cx="4978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TextBox 16"/>
          <p:cNvSpPr/>
          <p:nvPr/>
        </p:nvSpPr>
        <p:spPr>
          <a:xfrm>
            <a:off x="6999480" y="4257000"/>
            <a:ext cx="4978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TextBox 17"/>
          <p:cNvSpPr/>
          <p:nvPr/>
        </p:nvSpPr>
        <p:spPr>
          <a:xfrm>
            <a:off x="6990480" y="4646880"/>
            <a:ext cx="4978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TextBox 18"/>
          <p:cNvSpPr/>
          <p:nvPr/>
        </p:nvSpPr>
        <p:spPr>
          <a:xfrm>
            <a:off x="7005240" y="4987440"/>
            <a:ext cx="56124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TextBox 20"/>
          <p:cNvSpPr/>
          <p:nvPr/>
        </p:nvSpPr>
        <p:spPr>
          <a:xfrm>
            <a:off x="589680" y="5307840"/>
            <a:ext cx="4690080" cy="12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GCC Implementation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Now the default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Can disable with  </a:t>
            </a: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-z execstack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Code Reuse Attacks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Key idea: execute instructions that already exist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Defeats memory tagging defenses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Examples: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AutoNum type="arabicPeriod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return to a function or line in the current program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AutoNum type="arabicPeriod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return to a library function (e.g., return-into-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merican Typewriter"/>
                <a:ea typeface="American Typewriter"/>
              </a:rPr>
              <a:t>libc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American Typewriter"/>
              </a:rPr>
              <a:t>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AutoNum type="arabicPeriod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American Typewriter"/>
              </a:rPr>
              <a:t>return to some other instruction (return-oriented programming)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Properties of x86 Assembly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lots of instructions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variable length instructions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not word aligned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dense instruction set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19421</TotalTime>
  <Application>LibreOffice/25.2.0.3$Linux_X86_64 LibreOffice_project/e1cf4a87eb02d755bce1a01209907ea5ddc8f069</Application>
  <AppVersion>15.0000</AppVersion>
  <Words>2075</Words>
  <Paragraphs>681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2019-02-19T01:47:51Z</dcterms:created>
  <dc:creator>Eleanor  Birrell</dc:creator>
  <dc:description/>
  <dc:language>en-US</dc:language>
  <cp:lastModifiedBy/>
  <cp:lastPrinted>2019-02-21T00:05:45Z</cp:lastPrinted>
  <dcterms:modified xsi:type="dcterms:W3CDTF">2025-02-20T15:24:42Z</dcterms:modified>
  <cp:revision>157</cp:revision>
  <dc:subject/>
  <dc:title>Lecture 9: Use and Abuse of the Stack (cont'd)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On-screen Show (4:3)</vt:lpwstr>
  </property>
  <property fmtid="{D5CDD505-2E9C-101B-9397-08002B2CF9AE}" pid="4" name="Slides">
    <vt:i4>20</vt:i4>
  </property>
</Properties>
</file>