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7.xml.rels" ContentType="application/vnd.openxmlformats-package.relationships+xml"/>
  <Override PartName="/ppt/theme/_rels/theme6.xml.rels" ContentType="application/vnd.openxmlformats-package.relationships+xml"/>
  <Override PartName="/ppt/theme/_rels/theme5.xml.rels" ContentType="application/vnd.openxmlformats-package.relationships+xml"/>
  <Override PartName="/ppt/theme/_rels/theme4.xml.rels" ContentType="application/vnd.openxmlformats-package.relationships+xml"/>
  <Override PartName="/ppt/theme/_rels/theme3.xml.rels" ContentType="application/vnd.openxmlformats-package.relationships+xml"/>
  <Override PartName="/ppt/theme/_rels/theme2.xml.rels" ContentType="application/vnd.openxmlformats-package.relationships+xml"/>
  <Override PartName="/ppt/theme/_rels/theme11.xml.rels" ContentType="application/vnd.openxmlformats-package.relationships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7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9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035CE59C-EEC6-4E7C-99F5-A35E8390CA55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Morris Worm (November 2, 1988), $100,000-$10mil, bugs in finger and sendmail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Stuxnet (discovered 2010): bug in functions that process files to display icons when USB connected to PC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Heartbleed (2014): bug in openssl library heartbeat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WhatsApp (2019)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483F4E-B01F-4777-AC8D-BF2F1CCB1935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C863A4F-8198-4316-B2B0-3D591D5F9B5D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demo: read elements a1[4], a1[5]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demo: write to those elements and then read from a2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12E6D44-37C0-4C3A-90D1-4B5971138F8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works on linux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Demo: crash, jump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C4C302D-7FFA-4FBF-8FC7-DD4A903BDF93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5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0A235FD-B977-4B7B-A950-DEFE9D77EE9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works on linux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Demo: crash, jump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C4B36AC-208E-4363-94BB-CAF91E4CB70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464292-BE59-40A0-A7D3-33303B79B5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71706EF6-BC05-4B23-B3F9-5E7488202C91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14455518-29A8-442C-879C-D9CD526DA5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B9F44B82-46A2-44AD-885C-BB09004B57F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BA134A04-EE3A-4DCC-9B13-C7D1A03F45A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37908F42-E0B8-4815-B636-F754C76B33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80E38D-64E7-4FA5-8B4A-D6AA2FC3D06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0A2E332-1FAD-45D1-A035-4247776772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24403BE-6F06-4911-BB11-BBA1F9A89A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052D89A-AFFE-4CD3-A8DF-50A6E828B0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1386A78-D119-42C2-A950-B252D23DFC4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3A0C8A5-D030-4F83-81E1-69E1886E98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2B62B8E-3422-4165-87B6-A9731C0740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821C82C-3208-4A5D-A1D3-947B78B16D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7A3AA55-DA44-4003-826E-8A7C408CE22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10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4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B05BA49-1CB1-4CBA-A786-D65DE19CB8C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81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F137FEC-614C-417B-A8DE-64C574FE2D1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26EDB70-8FD8-4CCE-BAEC-47B83B8B900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BA543FF-0002-428A-B158-9B2DB1E9C2D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690C4A3-16B0-431C-9579-3F57FDFF99C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10A99F4-9A8F-4E60-AD92-D9FB7DDB913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8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9EC15E0-1EFA-442A-B6DB-2BD913CB8B1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60B3C97-3984-4778-B65D-4F3BFCFA1AD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9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24F3123-A461-404C-8407-8B49A897527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CC7A182-7776-4310-A876-FBBB183E53D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5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   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8: Buffer Overflows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8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Buffer Overflow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2" name="Rectangle 17"/>
          <p:cNvSpPr/>
          <p:nvPr/>
        </p:nvSpPr>
        <p:spPr>
          <a:xfrm>
            <a:off x="1789560" y="221400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0x4006ed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23" name="Group 22"/>
          <p:cNvGrpSpPr/>
          <p:nvPr/>
        </p:nvGrpSpPr>
        <p:grpSpPr>
          <a:xfrm>
            <a:off x="106560" y="2472840"/>
            <a:ext cx="1147320" cy="369720"/>
            <a:chOff x="106560" y="2472840"/>
            <a:chExt cx="1147320" cy="369720"/>
          </a:xfrm>
        </p:grpSpPr>
        <p:cxnSp>
          <p:nvCxnSpPr>
            <p:cNvPr id="324" name="Straight Arrow Connector 23"/>
            <p:cNvCxnSpPr/>
            <p:nvPr/>
          </p:nvCxnSpPr>
          <p:spPr>
            <a:xfrm>
              <a:off x="796680" y="266436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325" name="TextBox 24"/>
            <p:cNvSpPr/>
            <p:nvPr/>
          </p:nvSpPr>
          <p:spPr>
            <a:xfrm>
              <a:off x="106560" y="2472840"/>
              <a:ext cx="701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26" name="Group 32"/>
          <p:cNvGrpSpPr/>
          <p:nvPr/>
        </p:nvGrpSpPr>
        <p:grpSpPr>
          <a:xfrm>
            <a:off x="1290960" y="2115360"/>
            <a:ext cx="2306880" cy="3709440"/>
            <a:chOff x="1290960" y="2115360"/>
            <a:chExt cx="2306880" cy="3709440"/>
          </a:xfrm>
        </p:grpSpPr>
        <p:sp>
          <p:nvSpPr>
            <p:cNvPr id="327" name="Rectangle 11"/>
            <p:cNvSpPr/>
            <p:nvPr/>
          </p:nvSpPr>
          <p:spPr>
            <a:xfrm>
              <a:off x="1290960" y="2115360"/>
              <a:ext cx="2285640" cy="3709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8" name="Rectangle 12"/>
            <p:cNvSpPr/>
            <p:nvPr/>
          </p:nvSpPr>
          <p:spPr>
            <a:xfrm>
              <a:off x="1312200" y="213372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9" name="Rectangle 13"/>
            <p:cNvSpPr/>
            <p:nvPr/>
          </p:nvSpPr>
          <p:spPr>
            <a:xfrm>
              <a:off x="1304280" y="265716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0" name="Rectangle 14"/>
            <p:cNvSpPr/>
            <p:nvPr/>
          </p:nvSpPr>
          <p:spPr>
            <a:xfrm>
              <a:off x="1304280" y="320256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1" name="Rectangle 15"/>
            <p:cNvSpPr/>
            <p:nvPr/>
          </p:nvSpPr>
          <p:spPr>
            <a:xfrm>
              <a:off x="1312200" y="371340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2" name="Rectangle 16"/>
            <p:cNvSpPr/>
            <p:nvPr/>
          </p:nvSpPr>
          <p:spPr>
            <a:xfrm>
              <a:off x="1312200" y="530136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3" name="Rectangle 29"/>
            <p:cNvSpPr/>
            <p:nvPr/>
          </p:nvSpPr>
          <p:spPr>
            <a:xfrm>
              <a:off x="1300680" y="422820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4" name="Rectangle 30"/>
            <p:cNvSpPr/>
            <p:nvPr/>
          </p:nvSpPr>
          <p:spPr>
            <a:xfrm>
              <a:off x="1302840" y="4760280"/>
              <a:ext cx="2285640" cy="523440"/>
            </a:xfrm>
            <a:prstGeom prst="rect">
              <a:avLst/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35" name="Rectangle 31"/>
          <p:cNvSpPr/>
          <p:nvPr/>
        </p:nvSpPr>
        <p:spPr>
          <a:xfrm>
            <a:off x="1789560" y="430524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password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36" name="Group 37"/>
          <p:cNvGrpSpPr/>
          <p:nvPr/>
        </p:nvGrpSpPr>
        <p:grpSpPr>
          <a:xfrm>
            <a:off x="3597840" y="3537000"/>
            <a:ext cx="723960" cy="369720"/>
            <a:chOff x="3597840" y="3537000"/>
            <a:chExt cx="723960" cy="369720"/>
          </a:xfrm>
        </p:grpSpPr>
        <p:sp>
          <p:nvSpPr>
            <p:cNvPr id="337" name="TextBox 27"/>
            <p:cNvSpPr/>
            <p:nvPr/>
          </p:nvSpPr>
          <p:spPr>
            <a:xfrm>
              <a:off x="3823200" y="3537000"/>
              <a:ext cx="4986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buf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38" name="Straight Arrow Connector 34"/>
            <p:cNvCxnSpPr/>
            <p:nvPr/>
          </p:nvCxnSpPr>
          <p:spPr>
            <a:xfrm flipH="1">
              <a:off x="3597840" y="3710160"/>
              <a:ext cx="244800" cy="1152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</p:grpSp>
      <p:grpSp>
        <p:nvGrpSpPr>
          <p:cNvPr id="339" name="Group 47"/>
          <p:cNvGrpSpPr/>
          <p:nvPr/>
        </p:nvGrpSpPr>
        <p:grpSpPr>
          <a:xfrm>
            <a:off x="2073960" y="2657160"/>
            <a:ext cx="372960" cy="1068840"/>
            <a:chOff x="2073960" y="2657160"/>
            <a:chExt cx="372960" cy="1068840"/>
          </a:xfrm>
        </p:grpSpPr>
        <p:cxnSp>
          <p:nvCxnSpPr>
            <p:cNvPr id="340" name="Straight Arrow Connector 45"/>
            <p:cNvCxnSpPr>
              <a:endCxn id="329" idx="0"/>
            </p:cNvCxnSpPr>
            <p:nvPr/>
          </p:nvCxnSpPr>
          <p:spPr>
            <a:xfrm flipV="1">
              <a:off x="2446920" y="2657160"/>
              <a:ext cx="360" cy="106920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headEnd len="med" type="triangle" w="med"/>
              <a:tailEnd len="med" type="triangle" w="med"/>
            </a:ln>
          </p:spPr>
        </p:cxnSp>
        <p:sp>
          <p:nvSpPr>
            <p:cNvPr id="341" name="TextBox 46"/>
            <p:cNvSpPr/>
            <p:nvPr/>
          </p:nvSpPr>
          <p:spPr>
            <a:xfrm rot="16200000">
              <a:off x="1769760" y="3020400"/>
              <a:ext cx="9468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16 bytes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42" name="Rectangle 48"/>
          <p:cNvSpPr/>
          <p:nvPr/>
        </p:nvSpPr>
        <p:spPr>
          <a:xfrm>
            <a:off x="1789560" y="221256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0x4006f1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18"/>
          <p:cNvSpPr/>
          <p:nvPr/>
        </p:nvSpPr>
        <p:spPr>
          <a:xfrm>
            <a:off x="72000" y="1874160"/>
            <a:ext cx="4571640" cy="441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4" name="TextBox 3"/>
          <p:cNvSpPr/>
          <p:nvPr/>
        </p:nvSpPr>
        <p:spPr>
          <a:xfrm>
            <a:off x="4711320" y="0"/>
            <a:ext cx="4258800" cy="70329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authenticate: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0x400666 &lt;+0&gt;: 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0x40066a &lt;+4&gt;:  mov    %rdi,0x8(%rsp)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0x40066f &lt;+9&gt;:  lea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0x400674 &lt;+14&gt;: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0x400677 &lt;+17&gt;: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0x40067c &lt;+22&gt;: callq  0x400570 &lt;gets@plt&gt;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0x400681 &lt;+27&gt;: lea    0x18(%rsp),%rdx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0x400686 &lt;+32&gt;: mov    0x8(%rsp),%rax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0x40068b &lt;+37&gt;: mov    %rdx,%rsi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0x40068e &lt;+40&gt;: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0x400691 &lt;+43&gt;: callq  0x400560 &lt;strcmp@plt&gt;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0x400696 &lt;+48&gt;: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0x400698 &lt;+50&gt;: sete   %al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0x40069b &lt;+53&gt;: movzbl %al,%eax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0x40069e &lt;+56&gt;: mov    %eax,0x1c(%rsp)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0x4006a2 &lt;+60&gt;: mov    0x1c(%rsp),%eax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0x4006a6 &lt;+64&gt;: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0x4006aa &lt;+68&gt;: retq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0x4006ab &lt;+0&gt;: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0x4006af &lt;+4&gt;: mov    %edi,0xc(%rsp)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0x4006b3 &lt;+8&gt;: mov    %rsi,(%rsp)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0x4006b7 &lt;+12&gt;: movq   $0x4007a8,0x18(%rsp)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0x4006c0 &lt;+21&gt;: mov    $0x4007af,%edi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0x4006c5 &lt;+26&gt;: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0x4006ca &lt;+31&gt;: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0x4006cf &lt;+36&gt;: jmp    0x4006e0 &lt;main+53&gt;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0x4006d1 &lt;+38&gt;: mov    $0x4007c8,%edi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0x4006d6 &lt;+43&gt;: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0x4006db &lt;+48&gt;: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0x4006e0 &lt;+53&gt;: mov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0x4006e5 &lt;+58&gt;: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0x4006e8 &lt;+61&gt;: callq  0x400666 &lt;authenticate&gt;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0x4006ed &lt;+66&gt;: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0x4006ef &lt;+68&gt;: je     0x4006d1 &lt;main+38&gt;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0x4006f1 &lt;+70&gt;: mov    $0x4007e8,%edi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0x4006f6 &lt;+75&gt;: callq  0x400540 &lt;puts@plt&gt;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0x4006fb &lt;+80&gt;: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0x400700 &lt;+85&gt;: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0x400704 &lt;+89&gt;: retq  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5" name="Rectangle 4"/>
          <p:cNvSpPr/>
          <p:nvPr/>
        </p:nvSpPr>
        <p:spPr>
          <a:xfrm>
            <a:off x="4946400" y="4682520"/>
            <a:ext cx="3962160" cy="137124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8"/>
          <p:cNvSpPr/>
          <p:nvPr/>
        </p:nvSpPr>
        <p:spPr>
          <a:xfrm>
            <a:off x="4962600" y="214200"/>
            <a:ext cx="3809520" cy="18648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7" name="Rectangle 9"/>
          <p:cNvSpPr/>
          <p:nvPr/>
        </p:nvSpPr>
        <p:spPr>
          <a:xfrm>
            <a:off x="4962600" y="522720"/>
            <a:ext cx="3809520" cy="36144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10"/>
          <p:cNvSpPr/>
          <p:nvPr/>
        </p:nvSpPr>
        <p:spPr>
          <a:xfrm>
            <a:off x="4962600" y="2861280"/>
            <a:ext cx="3809520" cy="36144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9" name="TextBox 7"/>
          <p:cNvSpPr/>
          <p:nvPr/>
        </p:nvSpPr>
        <p:spPr>
          <a:xfrm>
            <a:off x="4716360" y="0"/>
            <a:ext cx="4258800" cy="70329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authenticate: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0x400666 &lt;+0&gt;: 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0x40066a &lt;+4&gt;:  mov    %rdi,0x8(%rsp)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0x40066f &lt;+9&gt;:  lea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0x400674 &lt;+14&gt;: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0x400677 &lt;+17&gt;: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0x40067c &lt;+22&gt;: callq  0x400570 &lt;gets@plt&gt;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0x400681 &lt;+27&gt;: lea    0x18(%rsp),%rdx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0x400686 &lt;+32&gt;: mov    0x8(%rsp),%rax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0x40068b &lt;+37&gt;: mov    %rdx,%rsi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0x40068e &lt;+40&gt;: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0x400691 &lt;+43&gt;: callq  0x400560 &lt;strcmp@plt&gt;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0x400696 &lt;+48&gt;: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0x400698 &lt;+50&gt;: sete   %al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0x40069b &lt;+53&gt;: movzbl %al,%eax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0x40069e &lt;+56&gt;: mov    %eax,0x1c(%rsp)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0x4006a2 &lt;+60&gt;: mov    0x1c(%rsp),%eax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0x4006a6 &lt;+64&gt;: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0x4006aa &lt;+68&gt;: retq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0x4006ab &lt;+0&gt;: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0x4006af &lt;+4&gt;: mov    %edi,0xc(%rsp)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0x4006b3 &lt;+8&gt;: mov    %rsi,(%rsp)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0x4006b7 &lt;+12&gt;: movq   $0x4007a8,0x18(%rsp)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0x4006c0 &lt;+21&gt;: mov    $0x4007af,%edi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0x4006c5 &lt;+26&gt;: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0x4006ca &lt;+31&gt;: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0x4006cf &lt;+36&gt;: jmp    0x4006e0 &lt;main+53&gt;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0x4006d1 &lt;+38&gt;: mov    $0x4007c8,%edi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0x4006d6 &lt;+43&gt;: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0x4006db &lt;+48&gt;: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0x4006e0 &lt;+53&gt;: mov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0x4006e5 &lt;+58&gt;: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0x4006e8 &lt;+61&gt;: callq  0x400666 &lt;authenticate&gt;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0x4006ed &lt;+66&gt;: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0x4006ef &lt;+68&gt;: je     0x4006d1 &lt;main+38&gt;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0x4006f1 &lt;+70&gt;: mov    $0x4007e8,%edi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0x4006f6 &lt;+75&gt;: callq  0x400540 &lt;puts@plt&gt;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0x4006fb &lt;+80&gt;: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0x400700 &lt;+85&gt;: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0x400704 &lt;+89&gt;: retq  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19"/>
          <p:cNvSpPr/>
          <p:nvPr/>
        </p:nvSpPr>
        <p:spPr>
          <a:xfrm>
            <a:off x="4979880" y="5531400"/>
            <a:ext cx="4038120" cy="18324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1" dur="indefinite" restart="never" nodeType="tmRoot">
          <p:childTnLst>
            <p:seq>
              <p:cTn id="372" dur="indefinite" nodeType="mainSeq"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5.55112E-017 L 0.0007 0.3831 E">
                                      <p:cBhvr>
                                        <p:cTn id="386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3831 L 0.00208 0.00741 E">
                                      <p:cBhvr>
                                        <p:cTn id="420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741 L 0.00208 -0.07616 E">
                                      <p:cBhvr>
                                        <p:cTn id="424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Buffer Overflow Examples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00" name="Picture 3" descr=""/>
          <p:cNvPicPr/>
          <p:nvPr/>
        </p:nvPicPr>
        <p:blipFill>
          <a:blip r:embed="rId1"/>
          <a:stretch/>
        </p:blipFill>
        <p:spPr>
          <a:xfrm>
            <a:off x="3276720" y="4210560"/>
            <a:ext cx="1980720" cy="23670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01" name="Picture 5" descr=""/>
          <p:cNvPicPr/>
          <p:nvPr/>
        </p:nvPicPr>
        <p:blipFill>
          <a:blip r:embed="rId2"/>
          <a:stretch/>
        </p:blipFill>
        <p:spPr>
          <a:xfrm>
            <a:off x="616320" y="1676520"/>
            <a:ext cx="3650760" cy="23508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02" name="Picture 7" descr=""/>
          <p:cNvPicPr/>
          <p:nvPr/>
        </p:nvPicPr>
        <p:blipFill>
          <a:blip r:embed="rId3"/>
          <a:stretch/>
        </p:blipFill>
        <p:spPr>
          <a:xfrm>
            <a:off x="5039280" y="1612440"/>
            <a:ext cx="3664800" cy="24397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Function Calls in Assembly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4" name="TextBox 6"/>
          <p:cNvSpPr/>
          <p:nvPr/>
        </p:nvSpPr>
        <p:spPr>
          <a:xfrm>
            <a:off x="233640" y="1506960"/>
            <a:ext cx="4571640" cy="12006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f1(){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double a2[2] = {1.0,2.0};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a1[4] = {1,2,3,4};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Rectangle 8"/>
          <p:cNvSpPr/>
          <p:nvPr/>
        </p:nvSpPr>
        <p:spPr>
          <a:xfrm>
            <a:off x="5985000" y="1905120"/>
            <a:ext cx="2285640" cy="478620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6" name="Rectangle 9"/>
          <p:cNvSpPr/>
          <p:nvPr/>
        </p:nvSpPr>
        <p:spPr>
          <a:xfrm>
            <a:off x="6005880" y="19234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7" name="Rectangle 10"/>
          <p:cNvSpPr/>
          <p:nvPr/>
        </p:nvSpPr>
        <p:spPr>
          <a:xfrm>
            <a:off x="5998320" y="24469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8" name="Rectangle 11"/>
          <p:cNvSpPr/>
          <p:nvPr/>
        </p:nvSpPr>
        <p:spPr>
          <a:xfrm>
            <a:off x="5998320" y="29836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9" name="Rectangle 12"/>
          <p:cNvSpPr/>
          <p:nvPr/>
        </p:nvSpPr>
        <p:spPr>
          <a:xfrm>
            <a:off x="5998320" y="3507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0" name="Rectangle 13"/>
          <p:cNvSpPr/>
          <p:nvPr/>
        </p:nvSpPr>
        <p:spPr>
          <a:xfrm>
            <a:off x="5998320" y="4043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1" name="Rectangle 14"/>
          <p:cNvSpPr/>
          <p:nvPr/>
        </p:nvSpPr>
        <p:spPr>
          <a:xfrm>
            <a:off x="6005880" y="45547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2" name="Rectangle 15"/>
          <p:cNvSpPr/>
          <p:nvPr/>
        </p:nvSpPr>
        <p:spPr>
          <a:xfrm>
            <a:off x="6005880" y="509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3" name="Rectangle 16"/>
          <p:cNvSpPr/>
          <p:nvPr/>
        </p:nvSpPr>
        <p:spPr>
          <a:xfrm>
            <a:off x="6483600" y="200376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0x40068b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4" name="Rectangle 18"/>
          <p:cNvSpPr/>
          <p:nvPr/>
        </p:nvSpPr>
        <p:spPr>
          <a:xfrm>
            <a:off x="6826320" y="30607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Rectangle 19"/>
          <p:cNvSpPr/>
          <p:nvPr/>
        </p:nvSpPr>
        <p:spPr>
          <a:xfrm>
            <a:off x="6826320" y="35935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6" name="Rectangle 20"/>
          <p:cNvSpPr/>
          <p:nvPr/>
        </p:nvSpPr>
        <p:spPr>
          <a:xfrm>
            <a:off x="6977880" y="451548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7" name="Rectangle 21"/>
          <p:cNvSpPr/>
          <p:nvPr/>
        </p:nvSpPr>
        <p:spPr>
          <a:xfrm>
            <a:off x="6976080" y="477036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8" name="Rectangle 22"/>
          <p:cNvSpPr/>
          <p:nvPr/>
        </p:nvSpPr>
        <p:spPr>
          <a:xfrm>
            <a:off x="6985800" y="426060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9" name="Rectangle 23"/>
          <p:cNvSpPr/>
          <p:nvPr/>
        </p:nvSpPr>
        <p:spPr>
          <a:xfrm>
            <a:off x="5994360" y="563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0" name="Rectangle 25"/>
          <p:cNvSpPr/>
          <p:nvPr/>
        </p:nvSpPr>
        <p:spPr>
          <a:xfrm>
            <a:off x="6978600" y="402732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" name="Rectangle 32"/>
          <p:cNvSpPr/>
          <p:nvPr/>
        </p:nvSpPr>
        <p:spPr>
          <a:xfrm>
            <a:off x="5985000" y="6167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22" name="Group 3"/>
          <p:cNvGrpSpPr/>
          <p:nvPr/>
        </p:nvGrpSpPr>
        <p:grpSpPr>
          <a:xfrm>
            <a:off x="8291880" y="2970720"/>
            <a:ext cx="682920" cy="1072440"/>
            <a:chOff x="8291880" y="2970720"/>
            <a:chExt cx="682920" cy="1072440"/>
          </a:xfrm>
        </p:grpSpPr>
        <p:sp>
          <p:nvSpPr>
            <p:cNvPr id="123" name="Right Brace 1"/>
            <p:cNvSpPr/>
            <p:nvPr/>
          </p:nvSpPr>
          <p:spPr>
            <a:xfrm>
              <a:off x="8291880" y="297072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TextBox 2"/>
            <p:cNvSpPr/>
            <p:nvPr/>
          </p:nvSpPr>
          <p:spPr>
            <a:xfrm>
              <a:off x="8539920" y="33224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5" name="Group 33"/>
          <p:cNvGrpSpPr/>
          <p:nvPr/>
        </p:nvGrpSpPr>
        <p:grpSpPr>
          <a:xfrm>
            <a:off x="8283600" y="4023000"/>
            <a:ext cx="682920" cy="1072440"/>
            <a:chOff x="8283600" y="4023000"/>
            <a:chExt cx="682920" cy="1072440"/>
          </a:xfrm>
        </p:grpSpPr>
        <p:sp>
          <p:nvSpPr>
            <p:cNvPr id="126" name="Right Brace 34"/>
            <p:cNvSpPr/>
            <p:nvPr/>
          </p:nvSpPr>
          <p:spPr>
            <a:xfrm>
              <a:off x="8283600" y="402300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7" name="TextBox 35"/>
            <p:cNvSpPr/>
            <p:nvPr/>
          </p:nvSpPr>
          <p:spPr>
            <a:xfrm>
              <a:off x="8531640" y="43747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28" name="TextBox 17"/>
          <p:cNvSpPr/>
          <p:nvPr/>
        </p:nvSpPr>
        <p:spPr>
          <a:xfrm>
            <a:off x="233640" y="2860920"/>
            <a:ext cx="4571640" cy="923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main(){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f1();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TextBox 7"/>
          <p:cNvSpPr/>
          <p:nvPr/>
        </p:nvSpPr>
        <p:spPr>
          <a:xfrm>
            <a:off x="246240" y="2415600"/>
            <a:ext cx="4571640" cy="37861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f1: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sub    $0x28,%rsp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0x216(%rip),%xmm0     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%xmm0,0x10(%rsp)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0x210(%rip),%xmm0     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%xmm0,0x18(%rsp)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$0x1,(%rsp)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$0x2,0x4(%rsp)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$0x3,0x8(%rsp)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$0x4,0xc(%rsp)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add    $0x28,%rsp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retq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main: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call f1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retq  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30" name="Group 27"/>
          <p:cNvGrpSpPr/>
          <p:nvPr/>
        </p:nvGrpSpPr>
        <p:grpSpPr>
          <a:xfrm>
            <a:off x="4800600" y="1738800"/>
            <a:ext cx="1147320" cy="369720"/>
            <a:chOff x="4800600" y="1738800"/>
            <a:chExt cx="1147320" cy="369720"/>
          </a:xfrm>
        </p:grpSpPr>
        <p:cxnSp>
          <p:nvCxnSpPr>
            <p:cNvPr id="131" name="Straight Arrow Connector 28"/>
            <p:cNvCxnSpPr/>
            <p:nvPr/>
          </p:nvCxnSpPr>
          <p:spPr>
            <a:xfrm>
              <a:off x="5490720" y="193032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32" name="TextBox 36"/>
            <p:cNvSpPr/>
            <p:nvPr/>
          </p:nvSpPr>
          <p:spPr>
            <a:xfrm>
              <a:off x="4800600" y="1738800"/>
              <a:ext cx="701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06 -4.07407E-006 L 0.0007 0.07477 E">
                                      <p:cBhvr>
                                        <p:cTn id="4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E">
                                      <p:cBhvr>
                                        <p:cTn id="5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E">
                                      <p:cBhvr>
                                        <p:cTn id="8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E">
                                      <p:cBhvr>
                                        <p:cTn id="8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7"/>
          <p:cNvSpPr/>
          <p:nvPr/>
        </p:nvSpPr>
        <p:spPr>
          <a:xfrm>
            <a:off x="233640" y="3311280"/>
            <a:ext cx="4571640" cy="923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main(){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f1();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Referencing Bug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5" name="TextBox 6"/>
          <p:cNvSpPr/>
          <p:nvPr/>
        </p:nvSpPr>
        <p:spPr>
          <a:xfrm>
            <a:off x="233640" y="1506960"/>
            <a:ext cx="4571640" cy="1754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f1(){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double a2[2] = {1.0,2.0};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a1[4] = {1,2,3,4};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a1[4] = 1413754136;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a1[5] = 1074340347;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TextBox 7"/>
          <p:cNvSpPr/>
          <p:nvPr/>
        </p:nvSpPr>
        <p:spPr>
          <a:xfrm>
            <a:off x="233640" y="2887560"/>
            <a:ext cx="4571640" cy="39708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sub    $0x28,%rsp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0x216(%rip),%xmm0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%xmm0,0x10(%rsp)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0x210(%rip),%xmm0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$0x1,(%rsp)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$0x2,0x4(%rsp)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$0x3,0x8(%rsp)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$0x4,0xc(%rsp)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$0x54442d18,0x10(%rsp)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$0x400921fb,0x14(%rsp)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add    $0x28,%rsp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retq 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Rectangle 19"/>
          <p:cNvSpPr/>
          <p:nvPr/>
        </p:nvSpPr>
        <p:spPr>
          <a:xfrm>
            <a:off x="6826320" y="35935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36"/>
          <p:cNvSpPr/>
          <p:nvPr/>
        </p:nvSpPr>
        <p:spPr>
          <a:xfrm>
            <a:off x="6373080" y="3720960"/>
            <a:ext cx="1552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0x400921fb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ectangle 37"/>
          <p:cNvSpPr/>
          <p:nvPr/>
        </p:nvSpPr>
        <p:spPr>
          <a:xfrm>
            <a:off x="6367680" y="3487680"/>
            <a:ext cx="1552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0x54442d18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0" name="Rectangle 24"/>
          <p:cNvSpPr/>
          <p:nvPr/>
        </p:nvSpPr>
        <p:spPr>
          <a:xfrm>
            <a:off x="5985000" y="1905120"/>
            <a:ext cx="2285640" cy="478620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1" name="Rectangle 26"/>
          <p:cNvSpPr/>
          <p:nvPr/>
        </p:nvSpPr>
        <p:spPr>
          <a:xfrm>
            <a:off x="6005880" y="19234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2" name="Rectangle 27"/>
          <p:cNvSpPr/>
          <p:nvPr/>
        </p:nvSpPr>
        <p:spPr>
          <a:xfrm>
            <a:off x="5998320" y="24469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3" name="Rectangle 28"/>
          <p:cNvSpPr/>
          <p:nvPr/>
        </p:nvSpPr>
        <p:spPr>
          <a:xfrm>
            <a:off x="5998320" y="29836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4" name="Rectangle 38"/>
          <p:cNvSpPr/>
          <p:nvPr/>
        </p:nvSpPr>
        <p:spPr>
          <a:xfrm>
            <a:off x="5998320" y="3507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5" name="Rectangle 39"/>
          <p:cNvSpPr/>
          <p:nvPr/>
        </p:nvSpPr>
        <p:spPr>
          <a:xfrm>
            <a:off x="5998320" y="4043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40"/>
          <p:cNvSpPr/>
          <p:nvPr/>
        </p:nvSpPr>
        <p:spPr>
          <a:xfrm>
            <a:off x="6005880" y="45547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7" name="Rectangle 41"/>
          <p:cNvSpPr/>
          <p:nvPr/>
        </p:nvSpPr>
        <p:spPr>
          <a:xfrm>
            <a:off x="6005880" y="509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8" name="Rectangle 42"/>
          <p:cNvSpPr/>
          <p:nvPr/>
        </p:nvSpPr>
        <p:spPr>
          <a:xfrm>
            <a:off x="6483600" y="200376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0x40068b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9" name="Rectangle 43"/>
          <p:cNvSpPr/>
          <p:nvPr/>
        </p:nvSpPr>
        <p:spPr>
          <a:xfrm>
            <a:off x="6826320" y="30607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44"/>
          <p:cNvSpPr/>
          <p:nvPr/>
        </p:nvSpPr>
        <p:spPr>
          <a:xfrm>
            <a:off x="6977880" y="451548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" name="Rectangle 45"/>
          <p:cNvSpPr/>
          <p:nvPr/>
        </p:nvSpPr>
        <p:spPr>
          <a:xfrm>
            <a:off x="6976080" y="477036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" name="Rectangle 46"/>
          <p:cNvSpPr/>
          <p:nvPr/>
        </p:nvSpPr>
        <p:spPr>
          <a:xfrm>
            <a:off x="6985800" y="426060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" name="Rectangle 47"/>
          <p:cNvSpPr/>
          <p:nvPr/>
        </p:nvSpPr>
        <p:spPr>
          <a:xfrm>
            <a:off x="5994360" y="563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4" name="Rectangle 48"/>
          <p:cNvSpPr/>
          <p:nvPr/>
        </p:nvSpPr>
        <p:spPr>
          <a:xfrm>
            <a:off x="6978600" y="402732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55" name="Group 49"/>
          <p:cNvGrpSpPr/>
          <p:nvPr/>
        </p:nvGrpSpPr>
        <p:grpSpPr>
          <a:xfrm>
            <a:off x="4800600" y="1738800"/>
            <a:ext cx="1147320" cy="369720"/>
            <a:chOff x="4800600" y="1738800"/>
            <a:chExt cx="1147320" cy="369720"/>
          </a:xfrm>
        </p:grpSpPr>
        <p:cxnSp>
          <p:nvCxnSpPr>
            <p:cNvPr id="156" name="Straight Arrow Connector 50"/>
            <p:cNvCxnSpPr/>
            <p:nvPr/>
          </p:nvCxnSpPr>
          <p:spPr>
            <a:xfrm>
              <a:off x="5490720" y="193032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57" name="TextBox 51"/>
            <p:cNvSpPr/>
            <p:nvPr/>
          </p:nvSpPr>
          <p:spPr>
            <a:xfrm>
              <a:off x="4800600" y="1738800"/>
              <a:ext cx="701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8" name="Rectangle 52"/>
          <p:cNvSpPr/>
          <p:nvPr/>
        </p:nvSpPr>
        <p:spPr>
          <a:xfrm>
            <a:off x="5985000" y="6167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59" name="Group 53"/>
          <p:cNvGrpSpPr/>
          <p:nvPr/>
        </p:nvGrpSpPr>
        <p:grpSpPr>
          <a:xfrm>
            <a:off x="8291880" y="2970720"/>
            <a:ext cx="682920" cy="1072440"/>
            <a:chOff x="8291880" y="2970720"/>
            <a:chExt cx="682920" cy="1072440"/>
          </a:xfrm>
        </p:grpSpPr>
        <p:sp>
          <p:nvSpPr>
            <p:cNvPr id="160" name="Right Brace 54"/>
            <p:cNvSpPr/>
            <p:nvPr/>
          </p:nvSpPr>
          <p:spPr>
            <a:xfrm>
              <a:off x="8291880" y="297072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1" name="TextBox 55"/>
            <p:cNvSpPr/>
            <p:nvPr/>
          </p:nvSpPr>
          <p:spPr>
            <a:xfrm>
              <a:off x="8539920" y="33224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62" name="Group 56"/>
          <p:cNvGrpSpPr/>
          <p:nvPr/>
        </p:nvGrpSpPr>
        <p:grpSpPr>
          <a:xfrm>
            <a:off x="8283600" y="4023000"/>
            <a:ext cx="682920" cy="1072440"/>
            <a:chOff x="8283600" y="4023000"/>
            <a:chExt cx="682920" cy="1072440"/>
          </a:xfrm>
        </p:grpSpPr>
        <p:sp>
          <p:nvSpPr>
            <p:cNvPr id="163" name="Right Brace 57"/>
            <p:cNvSpPr/>
            <p:nvPr/>
          </p:nvSpPr>
          <p:spPr>
            <a:xfrm>
              <a:off x="8283600" y="402300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4" name="TextBox 58"/>
            <p:cNvSpPr/>
            <p:nvPr/>
          </p:nvSpPr>
          <p:spPr>
            <a:xfrm>
              <a:off x="8531640" y="43747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9" dur="indefinite" restart="never" nodeType="tmRoot">
          <p:childTnLst>
            <p:seq>
              <p:cTn id="90" dur="indefinite" nodeType="mainSeq">
                <p:childTnLst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06 -4.07407E-006 L 0.0007 0.07477 E">
                                      <p:cBhvr>
                                        <p:cTn id="12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E">
                                      <p:cBhvr>
                                        <p:cTn id="12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E">
                                      <p:cBhvr>
                                        <p:cTn id="16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E">
                                      <p:cBhvr>
                                        <p:cTn id="16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7"/>
          <p:cNvSpPr/>
          <p:nvPr/>
        </p:nvSpPr>
        <p:spPr>
          <a:xfrm>
            <a:off x="233640" y="3064680"/>
            <a:ext cx="4571640" cy="923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main(){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f1();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Referencing Bug Example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7" name="TextBox 6"/>
          <p:cNvSpPr/>
          <p:nvPr/>
        </p:nvSpPr>
        <p:spPr>
          <a:xfrm>
            <a:off x="233640" y="1506960"/>
            <a:ext cx="4571640" cy="14778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f1(){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double a2[2] = {1.0,2.0};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a1[4] = {1,2,3,4};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a1[10] = 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TextBox 7"/>
          <p:cNvSpPr/>
          <p:nvPr/>
        </p:nvSpPr>
        <p:spPr>
          <a:xfrm>
            <a:off x="227880" y="2970000"/>
            <a:ext cx="4571640" cy="36936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sub    $0x28,%rsp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0x216(%rip),%xmm0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%xmm0,0x10(%rsp)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0x210(%rip),%xmm0  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movsd  %xmm0,0x18(%rsp)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$0x1,(%rsp)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$0x2,0x4(%rsp)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$0x3,0x8(%rsp)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$0x4,0xc(%rsp)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$0x2f,0x28(%rsp)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add    $0x28,%rsp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retq 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10"/>
          <p:cNvSpPr/>
          <p:nvPr/>
        </p:nvSpPr>
        <p:spPr>
          <a:xfrm>
            <a:off x="5998320" y="24469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0" name="Rectangle 11"/>
          <p:cNvSpPr/>
          <p:nvPr/>
        </p:nvSpPr>
        <p:spPr>
          <a:xfrm>
            <a:off x="5998320" y="29836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1" name="Rectangle 12"/>
          <p:cNvSpPr/>
          <p:nvPr/>
        </p:nvSpPr>
        <p:spPr>
          <a:xfrm>
            <a:off x="5998320" y="3507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2" name="Rectangle 13"/>
          <p:cNvSpPr/>
          <p:nvPr/>
        </p:nvSpPr>
        <p:spPr>
          <a:xfrm>
            <a:off x="5998320" y="4043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3" name="Rectangle 14"/>
          <p:cNvSpPr/>
          <p:nvPr/>
        </p:nvSpPr>
        <p:spPr>
          <a:xfrm>
            <a:off x="6005880" y="45547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4" name="Rectangle 15"/>
          <p:cNvSpPr/>
          <p:nvPr/>
        </p:nvSpPr>
        <p:spPr>
          <a:xfrm>
            <a:off x="6005880" y="509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5" name="Rectangle 16"/>
          <p:cNvSpPr/>
          <p:nvPr/>
        </p:nvSpPr>
        <p:spPr>
          <a:xfrm>
            <a:off x="6505920" y="201492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0x40068b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6" name="Rectangle 18"/>
          <p:cNvSpPr/>
          <p:nvPr/>
        </p:nvSpPr>
        <p:spPr>
          <a:xfrm>
            <a:off x="6826320" y="30607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7" name="Rectangle 19"/>
          <p:cNvSpPr/>
          <p:nvPr/>
        </p:nvSpPr>
        <p:spPr>
          <a:xfrm>
            <a:off x="6826320" y="3593520"/>
            <a:ext cx="592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1.0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8" name="Rectangle 20"/>
          <p:cNvSpPr/>
          <p:nvPr/>
        </p:nvSpPr>
        <p:spPr>
          <a:xfrm>
            <a:off x="6977880" y="451548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Rectangle 21"/>
          <p:cNvSpPr/>
          <p:nvPr/>
        </p:nvSpPr>
        <p:spPr>
          <a:xfrm>
            <a:off x="6976080" y="477036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Rectangle 22"/>
          <p:cNvSpPr/>
          <p:nvPr/>
        </p:nvSpPr>
        <p:spPr>
          <a:xfrm>
            <a:off x="6985800" y="426060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1" name="Rectangle 23"/>
          <p:cNvSpPr/>
          <p:nvPr/>
        </p:nvSpPr>
        <p:spPr>
          <a:xfrm>
            <a:off x="5994360" y="563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2" name="Rectangle 25"/>
          <p:cNvSpPr/>
          <p:nvPr/>
        </p:nvSpPr>
        <p:spPr>
          <a:xfrm>
            <a:off x="6978600" y="402732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3" name="Rectangle 32"/>
          <p:cNvSpPr/>
          <p:nvPr/>
        </p:nvSpPr>
        <p:spPr>
          <a:xfrm>
            <a:off x="5985000" y="61678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84" name="Group 3"/>
          <p:cNvGrpSpPr/>
          <p:nvPr/>
        </p:nvGrpSpPr>
        <p:grpSpPr>
          <a:xfrm>
            <a:off x="8291880" y="2970720"/>
            <a:ext cx="682920" cy="1072440"/>
            <a:chOff x="8291880" y="2970720"/>
            <a:chExt cx="682920" cy="1072440"/>
          </a:xfrm>
        </p:grpSpPr>
        <p:sp>
          <p:nvSpPr>
            <p:cNvPr id="185" name="Right Brace 1"/>
            <p:cNvSpPr/>
            <p:nvPr/>
          </p:nvSpPr>
          <p:spPr>
            <a:xfrm>
              <a:off x="8291880" y="297072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6" name="TextBox 2"/>
            <p:cNvSpPr/>
            <p:nvPr/>
          </p:nvSpPr>
          <p:spPr>
            <a:xfrm>
              <a:off x="8539920" y="33224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7" name="Group 33"/>
          <p:cNvGrpSpPr/>
          <p:nvPr/>
        </p:nvGrpSpPr>
        <p:grpSpPr>
          <a:xfrm>
            <a:off x="8283600" y="4023000"/>
            <a:ext cx="682920" cy="1072440"/>
            <a:chOff x="8283600" y="4023000"/>
            <a:chExt cx="682920" cy="1072440"/>
          </a:xfrm>
        </p:grpSpPr>
        <p:sp>
          <p:nvSpPr>
            <p:cNvPr id="188" name="Right Brace 34"/>
            <p:cNvSpPr/>
            <p:nvPr/>
          </p:nvSpPr>
          <p:spPr>
            <a:xfrm>
              <a:off x="8283600" y="402300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9" name="TextBox 35"/>
            <p:cNvSpPr/>
            <p:nvPr/>
          </p:nvSpPr>
          <p:spPr>
            <a:xfrm>
              <a:off x="8531640" y="43747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90" name="Rectangle 4"/>
          <p:cNvSpPr/>
          <p:nvPr/>
        </p:nvSpPr>
        <p:spPr>
          <a:xfrm>
            <a:off x="5985000" y="2188080"/>
            <a:ext cx="2285640" cy="242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highlight>
                <a:srgbClr val="ffffff"/>
              </a:highlight>
              <a:uFillTx/>
              <a:latin typeface="Arial"/>
            </a:endParaRPr>
          </a:p>
        </p:txBody>
      </p:sp>
      <p:sp>
        <p:nvSpPr>
          <p:cNvPr id="191" name="Rectangle 37"/>
          <p:cNvSpPr/>
          <p:nvPr/>
        </p:nvSpPr>
        <p:spPr>
          <a:xfrm>
            <a:off x="6756120" y="2120400"/>
            <a:ext cx="7297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0x2f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9"/>
          <p:cNvSpPr/>
          <p:nvPr/>
        </p:nvSpPr>
        <p:spPr>
          <a:xfrm>
            <a:off x="6005880" y="192348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8"/>
          <p:cNvSpPr/>
          <p:nvPr/>
        </p:nvSpPr>
        <p:spPr>
          <a:xfrm>
            <a:off x="5985000" y="1905120"/>
            <a:ext cx="2285640" cy="478620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94" name="Group 24"/>
          <p:cNvGrpSpPr/>
          <p:nvPr/>
        </p:nvGrpSpPr>
        <p:grpSpPr>
          <a:xfrm>
            <a:off x="4800600" y="1738800"/>
            <a:ext cx="1147320" cy="369720"/>
            <a:chOff x="4800600" y="1738800"/>
            <a:chExt cx="1147320" cy="369720"/>
          </a:xfrm>
        </p:grpSpPr>
        <p:cxnSp>
          <p:nvCxnSpPr>
            <p:cNvPr id="195" name="Straight Arrow Connector 26"/>
            <p:cNvCxnSpPr/>
            <p:nvPr/>
          </p:nvCxnSpPr>
          <p:spPr>
            <a:xfrm>
              <a:off x="5490720" y="193032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96" name="TextBox 27"/>
            <p:cNvSpPr/>
            <p:nvPr/>
          </p:nvSpPr>
          <p:spPr>
            <a:xfrm>
              <a:off x="4800600" y="1738800"/>
              <a:ext cx="701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06 -4.07407E-006 L 0.0007 0.07477 E">
                                      <p:cBhvr>
                                        <p:cTn id="202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E">
                                      <p:cBhvr>
                                        <p:cTn id="20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E">
                                      <p:cBhvr>
                                        <p:cTn id="23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E">
                                      <p:cBhvr>
                                        <p:cTn id="242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Memory Bugs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state of the stack immediately before the program returns from f2?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will happen immediately after f2 returns?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9" name="TextBox 6"/>
          <p:cNvSpPr/>
          <p:nvPr/>
        </p:nvSpPr>
        <p:spPr>
          <a:xfrm>
            <a:off x="975960" y="2914560"/>
            <a:ext cx="3472920" cy="12006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f2(){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a1[4] = {1,2,3,4};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a1[6] = 0x400667;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0" name="TextBox 7"/>
          <p:cNvSpPr/>
          <p:nvPr/>
        </p:nvSpPr>
        <p:spPr>
          <a:xfrm>
            <a:off x="149040" y="4200480"/>
            <a:ext cx="4296240" cy="2585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sub    $0x18,%rsp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$0x1,(%rsp)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$0x2,0x4(%rsp)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$0x3,0x8(%rsp)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$0x4,0xc(%rsp)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movl   $0x400667,0x18(%rsp)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add    $0x18,%rsp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  retq  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1" name="Rectangle 8"/>
          <p:cNvSpPr/>
          <p:nvPr/>
        </p:nvSpPr>
        <p:spPr>
          <a:xfrm>
            <a:off x="5860800" y="2896200"/>
            <a:ext cx="2285640" cy="3709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2" name="Rectangle 9"/>
          <p:cNvSpPr/>
          <p:nvPr/>
        </p:nvSpPr>
        <p:spPr>
          <a:xfrm>
            <a:off x="5882040" y="291456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3" name="Rectangle 10"/>
          <p:cNvSpPr/>
          <p:nvPr/>
        </p:nvSpPr>
        <p:spPr>
          <a:xfrm>
            <a:off x="5874120" y="343836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4" name="Rectangle 13"/>
          <p:cNvSpPr/>
          <p:nvPr/>
        </p:nvSpPr>
        <p:spPr>
          <a:xfrm>
            <a:off x="5874120" y="398340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5" name="Rectangle 14"/>
          <p:cNvSpPr/>
          <p:nvPr/>
        </p:nvSpPr>
        <p:spPr>
          <a:xfrm>
            <a:off x="5882040" y="449424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6" name="Rectangle 15"/>
          <p:cNvSpPr/>
          <p:nvPr/>
        </p:nvSpPr>
        <p:spPr>
          <a:xfrm>
            <a:off x="5882040" y="608220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7" name="Rectangle 16"/>
          <p:cNvSpPr/>
          <p:nvPr/>
        </p:nvSpPr>
        <p:spPr>
          <a:xfrm>
            <a:off x="6359400" y="299484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0x40068b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19"/>
          <p:cNvSpPr/>
          <p:nvPr/>
        </p:nvSpPr>
        <p:spPr>
          <a:xfrm>
            <a:off x="6854040" y="445500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20"/>
          <p:cNvSpPr/>
          <p:nvPr/>
        </p:nvSpPr>
        <p:spPr>
          <a:xfrm>
            <a:off x="6852240" y="470988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Rectangle 21"/>
          <p:cNvSpPr/>
          <p:nvPr/>
        </p:nvSpPr>
        <p:spPr>
          <a:xfrm>
            <a:off x="6861960" y="4200480"/>
            <a:ext cx="318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Rectangle 23"/>
          <p:cNvSpPr/>
          <p:nvPr/>
        </p:nvSpPr>
        <p:spPr>
          <a:xfrm>
            <a:off x="6854400" y="3966840"/>
            <a:ext cx="317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12" name="Group 24"/>
          <p:cNvGrpSpPr/>
          <p:nvPr/>
        </p:nvGrpSpPr>
        <p:grpSpPr>
          <a:xfrm>
            <a:off x="4676400" y="3253680"/>
            <a:ext cx="1147320" cy="369720"/>
            <a:chOff x="4676400" y="3253680"/>
            <a:chExt cx="1147320" cy="369720"/>
          </a:xfrm>
        </p:grpSpPr>
        <p:cxnSp>
          <p:nvCxnSpPr>
            <p:cNvPr id="213" name="Straight Arrow Connector 25"/>
            <p:cNvCxnSpPr/>
            <p:nvPr/>
          </p:nvCxnSpPr>
          <p:spPr>
            <a:xfrm>
              <a:off x="5366520" y="344520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14" name="TextBox 26"/>
            <p:cNvSpPr/>
            <p:nvPr/>
          </p:nvSpPr>
          <p:spPr>
            <a:xfrm>
              <a:off x="4676400" y="3253680"/>
              <a:ext cx="701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15" name="Group 31"/>
          <p:cNvGrpSpPr/>
          <p:nvPr/>
        </p:nvGrpSpPr>
        <p:grpSpPr>
          <a:xfrm>
            <a:off x="8159400" y="3962520"/>
            <a:ext cx="682920" cy="1072440"/>
            <a:chOff x="8159400" y="3962520"/>
            <a:chExt cx="682920" cy="1072440"/>
          </a:xfrm>
        </p:grpSpPr>
        <p:sp>
          <p:nvSpPr>
            <p:cNvPr id="216" name="Right Brace 32"/>
            <p:cNvSpPr/>
            <p:nvPr/>
          </p:nvSpPr>
          <p:spPr>
            <a:xfrm>
              <a:off x="8159400" y="3962520"/>
              <a:ext cx="241920" cy="10724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7" name="TextBox 33"/>
            <p:cNvSpPr/>
            <p:nvPr/>
          </p:nvSpPr>
          <p:spPr>
            <a:xfrm>
              <a:off x="8407440" y="43142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18" name="Rectangle 34"/>
          <p:cNvSpPr/>
          <p:nvPr/>
        </p:nvSpPr>
        <p:spPr>
          <a:xfrm>
            <a:off x="6367320" y="2989800"/>
            <a:ext cx="1278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0x400667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Rectangle 35"/>
          <p:cNvSpPr/>
          <p:nvPr/>
        </p:nvSpPr>
        <p:spPr>
          <a:xfrm>
            <a:off x="5870520" y="500904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0" name="Rectangle 36"/>
          <p:cNvSpPr/>
          <p:nvPr/>
        </p:nvSpPr>
        <p:spPr>
          <a:xfrm>
            <a:off x="5872680" y="5541120"/>
            <a:ext cx="2285640" cy="523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1" name="Rectangle 2"/>
          <p:cNvSpPr/>
          <p:nvPr/>
        </p:nvSpPr>
        <p:spPr>
          <a:xfrm>
            <a:off x="5870520" y="2906280"/>
            <a:ext cx="2285640" cy="52344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0x40068b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Rectangle 3"/>
          <p:cNvSpPr/>
          <p:nvPr/>
        </p:nvSpPr>
        <p:spPr>
          <a:xfrm>
            <a:off x="5860080" y="3990600"/>
            <a:ext cx="2285640" cy="52344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3" name="Rectangle 11"/>
          <p:cNvSpPr/>
          <p:nvPr/>
        </p:nvSpPr>
        <p:spPr>
          <a:xfrm>
            <a:off x="5868000" y="4501800"/>
            <a:ext cx="2285640" cy="52344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006 L 0.00486 0.2331 E">
                                      <p:cBhvr>
                                        <p:cTn id="282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2331 L 0.00209 0.0074 E">
                                      <p:cBhvr>
                                        <p:cTn id="306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74 L 0.00209 -0.07616 E">
                                      <p:cBhvr>
                                        <p:cTn id="310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3"/>
          <p:cNvSpPr/>
          <p:nvPr/>
        </p:nvSpPr>
        <p:spPr>
          <a:xfrm>
            <a:off x="818640" y="4803840"/>
            <a:ext cx="1796760" cy="183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Frame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for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echo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(24 bytes)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Buffer Overflows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473480"/>
            <a:ext cx="8229240" cy="1304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 common form of memory reference bug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Unchecked lengths on string inputs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Particularly for bounded character arrays on the stack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7" name="Rectangle 3"/>
          <p:cNvSpPr/>
          <p:nvPr/>
        </p:nvSpPr>
        <p:spPr>
          <a:xfrm>
            <a:off x="4531680" y="4619880"/>
            <a:ext cx="3364200" cy="20599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echo: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subq  $0x18, %rsp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lea   0xc(%rsp),%rdi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call  gets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lea   0xc(%rsp),%rdi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call  puts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addq  $0x18, %rsp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  <a:tab algn="l" pos="31464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ret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Line 29"/>
          <p:cNvSpPr/>
          <p:nvPr/>
        </p:nvSpPr>
        <p:spPr>
          <a:xfrm flipH="1">
            <a:off x="2675520" y="6661440"/>
            <a:ext cx="451080" cy="360"/>
          </a:xfrm>
          <a:prstGeom prst="line">
            <a:avLst/>
          </a:prstGeom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30"/>
          <p:cNvSpPr/>
          <p:nvPr/>
        </p:nvSpPr>
        <p:spPr>
          <a:xfrm>
            <a:off x="3088440" y="6488640"/>
            <a:ext cx="729360" cy="369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0" name="Rectangle 31"/>
          <p:cNvSpPr/>
          <p:nvPr/>
        </p:nvSpPr>
        <p:spPr>
          <a:xfrm>
            <a:off x="818640" y="3051000"/>
            <a:ext cx="1796760" cy="114264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Frame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for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31" name="Group 173"/>
          <p:cNvGrpSpPr/>
          <p:nvPr/>
        </p:nvGrpSpPr>
        <p:grpSpPr>
          <a:xfrm>
            <a:off x="808200" y="5324040"/>
            <a:ext cx="2352600" cy="380880"/>
            <a:chOff x="808200" y="5324040"/>
            <a:chExt cx="2352600" cy="380880"/>
          </a:xfrm>
        </p:grpSpPr>
        <p:sp>
          <p:nvSpPr>
            <p:cNvPr id="232" name="Rectangle 24"/>
            <p:cNvSpPr/>
            <p:nvPr/>
          </p:nvSpPr>
          <p:spPr>
            <a:xfrm>
              <a:off x="808200" y="540036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[3]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3" name="Rectangle 25"/>
            <p:cNvSpPr/>
            <p:nvPr/>
          </p:nvSpPr>
          <p:spPr>
            <a:xfrm>
              <a:off x="1257480" y="540036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[2]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4" name="Rectangle 26"/>
            <p:cNvSpPr/>
            <p:nvPr/>
          </p:nvSpPr>
          <p:spPr>
            <a:xfrm>
              <a:off x="1706760" y="540036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[1]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5" name="Rectangle 27"/>
            <p:cNvSpPr/>
            <p:nvPr/>
          </p:nvSpPr>
          <p:spPr>
            <a:xfrm>
              <a:off x="2156040" y="540036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[0]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6" name="Rectangle 28"/>
            <p:cNvSpPr/>
            <p:nvPr/>
          </p:nvSpPr>
          <p:spPr>
            <a:xfrm>
              <a:off x="2568600" y="5324040"/>
              <a:ext cx="592200" cy="367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buf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37" name="Group 176"/>
          <p:cNvGrpSpPr/>
          <p:nvPr/>
        </p:nvGrpSpPr>
        <p:grpSpPr>
          <a:xfrm>
            <a:off x="813960" y="4165920"/>
            <a:ext cx="2865600" cy="673920"/>
            <a:chOff x="813960" y="4165920"/>
            <a:chExt cx="2865600" cy="673920"/>
          </a:xfrm>
        </p:grpSpPr>
        <p:sp>
          <p:nvSpPr>
            <p:cNvPr id="238" name="Rectangle 22"/>
            <p:cNvSpPr/>
            <p:nvPr/>
          </p:nvSpPr>
          <p:spPr>
            <a:xfrm>
              <a:off x="818640" y="4194000"/>
              <a:ext cx="1796760" cy="608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Return Address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(8 bytes)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9" name="Rectangle 22"/>
            <p:cNvSpPr/>
            <p:nvPr/>
          </p:nvSpPr>
          <p:spPr>
            <a:xfrm>
              <a:off x="818640" y="4187880"/>
              <a:ext cx="1796760" cy="608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Return Address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(8 bytes)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240" name="Group 20"/>
            <p:cNvGrpSpPr/>
            <p:nvPr/>
          </p:nvGrpSpPr>
          <p:grpSpPr>
            <a:xfrm>
              <a:off x="818640" y="4467240"/>
              <a:ext cx="1796760" cy="304560"/>
              <a:chOff x="818640" y="4467240"/>
              <a:chExt cx="1796760" cy="304560"/>
            </a:xfrm>
          </p:grpSpPr>
          <p:sp>
            <p:nvSpPr>
              <p:cNvPr id="241" name="Rectangle 24"/>
              <p:cNvSpPr/>
              <p:nvPr/>
            </p:nvSpPr>
            <p:spPr>
              <a:xfrm>
                <a:off x="818640" y="4467240"/>
                <a:ext cx="448920" cy="3045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2" name="Rectangle 25"/>
              <p:cNvSpPr/>
              <p:nvPr/>
            </p:nvSpPr>
            <p:spPr>
              <a:xfrm>
                <a:off x="1267920" y="4467240"/>
                <a:ext cx="448920" cy="3045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3" name="Rectangle 26"/>
              <p:cNvSpPr/>
              <p:nvPr/>
            </p:nvSpPr>
            <p:spPr>
              <a:xfrm>
                <a:off x="1717200" y="4467240"/>
                <a:ext cx="448920" cy="3045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4" name="Rectangle 27"/>
              <p:cNvSpPr/>
              <p:nvPr/>
            </p:nvSpPr>
            <p:spPr>
              <a:xfrm>
                <a:off x="2166480" y="4467240"/>
                <a:ext cx="448920" cy="3045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f6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45" name="Group 25"/>
            <p:cNvGrpSpPr/>
            <p:nvPr/>
          </p:nvGrpSpPr>
          <p:grpSpPr>
            <a:xfrm>
              <a:off x="813960" y="4165920"/>
              <a:ext cx="1796400" cy="321480"/>
              <a:chOff x="813960" y="4165920"/>
              <a:chExt cx="1796400" cy="321480"/>
            </a:xfrm>
          </p:grpSpPr>
          <p:sp>
            <p:nvSpPr>
              <p:cNvPr id="246" name="Rectangle 26"/>
              <p:cNvSpPr/>
              <p:nvPr/>
            </p:nvSpPr>
            <p:spPr>
              <a:xfrm>
                <a:off x="813960" y="4165920"/>
                <a:ext cx="458640" cy="3085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7" name="Rectangle 27"/>
              <p:cNvSpPr/>
              <p:nvPr/>
            </p:nvSpPr>
            <p:spPr>
              <a:xfrm>
                <a:off x="1277640" y="4165920"/>
                <a:ext cx="444240" cy="3074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8" name="Rectangle 28"/>
              <p:cNvSpPr/>
              <p:nvPr/>
            </p:nvSpPr>
            <p:spPr>
              <a:xfrm>
                <a:off x="1726920" y="4165920"/>
                <a:ext cx="444240" cy="30744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49" name="Rectangle 29"/>
              <p:cNvSpPr/>
              <p:nvPr/>
            </p:nvSpPr>
            <p:spPr>
              <a:xfrm>
                <a:off x="2161440" y="4165920"/>
                <a:ext cx="448920" cy="32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250" name="Rectangle 30"/>
            <p:cNvSpPr/>
            <p:nvPr/>
          </p:nvSpPr>
          <p:spPr>
            <a:xfrm>
              <a:off x="2675880" y="4193280"/>
              <a:ext cx="1003680" cy="6465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saved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%rip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51" name="Rectangle 4"/>
          <p:cNvSpPr/>
          <p:nvPr/>
        </p:nvSpPr>
        <p:spPr>
          <a:xfrm>
            <a:off x="4531680" y="2959200"/>
            <a:ext cx="33642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48608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/* Echo Line */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void echo(){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  char buf[4];  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  gets(buf);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    puts(buf);</a:t>
            </a: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 Mincho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52" name="Group 7"/>
          <p:cNvGrpSpPr/>
          <p:nvPr/>
        </p:nvGrpSpPr>
        <p:grpSpPr>
          <a:xfrm>
            <a:off x="810360" y="5403240"/>
            <a:ext cx="1796760" cy="304560"/>
            <a:chOff x="810360" y="5403240"/>
            <a:chExt cx="1796760" cy="304560"/>
          </a:xfrm>
        </p:grpSpPr>
        <p:sp>
          <p:nvSpPr>
            <p:cNvPr id="253" name="Rectangle 24"/>
            <p:cNvSpPr/>
            <p:nvPr/>
          </p:nvSpPr>
          <p:spPr>
            <a:xfrm>
              <a:off x="810360" y="540324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54" name="Rectangle 25"/>
            <p:cNvSpPr/>
            <p:nvPr/>
          </p:nvSpPr>
          <p:spPr>
            <a:xfrm>
              <a:off x="1259640" y="540324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63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55" name="Rectangle 26"/>
            <p:cNvSpPr/>
            <p:nvPr/>
          </p:nvSpPr>
          <p:spPr>
            <a:xfrm>
              <a:off x="1708920" y="540324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62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56" name="Rectangle 27"/>
            <p:cNvSpPr/>
            <p:nvPr/>
          </p:nvSpPr>
          <p:spPr>
            <a:xfrm>
              <a:off x="2158200" y="540324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61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57" name="Rectangle 23"/>
          <p:cNvSpPr/>
          <p:nvPr/>
        </p:nvSpPr>
        <p:spPr>
          <a:xfrm>
            <a:off x="818640" y="4791960"/>
            <a:ext cx="1796760" cy="607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8 bytes unused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58" name="Group 98"/>
          <p:cNvGrpSpPr/>
          <p:nvPr/>
        </p:nvGrpSpPr>
        <p:grpSpPr>
          <a:xfrm>
            <a:off x="820800" y="4781520"/>
            <a:ext cx="1796760" cy="927000"/>
            <a:chOff x="820800" y="4781520"/>
            <a:chExt cx="1796760" cy="927000"/>
          </a:xfrm>
        </p:grpSpPr>
        <p:grpSp>
          <p:nvGrpSpPr>
            <p:cNvPr id="259" name="Group 100"/>
            <p:cNvGrpSpPr/>
            <p:nvPr/>
          </p:nvGrpSpPr>
          <p:grpSpPr>
            <a:xfrm>
              <a:off x="820800" y="5403960"/>
              <a:ext cx="1796760" cy="304560"/>
              <a:chOff x="820800" y="5403960"/>
              <a:chExt cx="1796760" cy="304560"/>
            </a:xfrm>
          </p:grpSpPr>
          <p:sp>
            <p:nvSpPr>
              <p:cNvPr id="260" name="Rectangle 24"/>
              <p:cNvSpPr/>
              <p:nvPr/>
            </p:nvSpPr>
            <p:spPr>
              <a:xfrm>
                <a:off x="820800" y="54039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1" name="Rectangle 25"/>
              <p:cNvSpPr/>
              <p:nvPr/>
            </p:nvSpPr>
            <p:spPr>
              <a:xfrm>
                <a:off x="1270080" y="54039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2" name="Rectangle 26"/>
              <p:cNvSpPr/>
              <p:nvPr/>
            </p:nvSpPr>
            <p:spPr>
              <a:xfrm>
                <a:off x="1719360" y="54039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3" name="Rectangle 27"/>
              <p:cNvSpPr/>
              <p:nvPr/>
            </p:nvSpPr>
            <p:spPr>
              <a:xfrm>
                <a:off x="2168640" y="54039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64" name="Group 102"/>
            <p:cNvGrpSpPr/>
            <p:nvPr/>
          </p:nvGrpSpPr>
          <p:grpSpPr>
            <a:xfrm>
              <a:off x="820800" y="5092560"/>
              <a:ext cx="1796760" cy="304560"/>
              <a:chOff x="820800" y="5092560"/>
              <a:chExt cx="1796760" cy="304560"/>
            </a:xfrm>
          </p:grpSpPr>
          <p:sp>
            <p:nvSpPr>
              <p:cNvPr id="265" name="Rectangle 24"/>
              <p:cNvSpPr/>
              <p:nvPr/>
            </p:nvSpPr>
            <p:spPr>
              <a:xfrm>
                <a:off x="820800" y="50925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6" name="Rectangle 25"/>
              <p:cNvSpPr/>
              <p:nvPr/>
            </p:nvSpPr>
            <p:spPr>
              <a:xfrm>
                <a:off x="1270080" y="50925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7" name="Rectangle 26"/>
              <p:cNvSpPr/>
              <p:nvPr/>
            </p:nvSpPr>
            <p:spPr>
              <a:xfrm>
                <a:off x="1719360" y="50925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68" name="Rectangle 27"/>
              <p:cNvSpPr/>
              <p:nvPr/>
            </p:nvSpPr>
            <p:spPr>
              <a:xfrm>
                <a:off x="2168640" y="509256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69" name="Group 103"/>
            <p:cNvGrpSpPr/>
            <p:nvPr/>
          </p:nvGrpSpPr>
          <p:grpSpPr>
            <a:xfrm>
              <a:off x="820800" y="4781520"/>
              <a:ext cx="1796760" cy="304560"/>
              <a:chOff x="820800" y="4781520"/>
              <a:chExt cx="1796760" cy="304560"/>
            </a:xfrm>
          </p:grpSpPr>
          <p:sp>
            <p:nvSpPr>
              <p:cNvPr id="270" name="Rectangle 24"/>
              <p:cNvSpPr/>
              <p:nvPr/>
            </p:nvSpPr>
            <p:spPr>
              <a:xfrm>
                <a:off x="820800" y="47815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ff0000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1" name="Rectangle 25"/>
              <p:cNvSpPr/>
              <p:nvPr/>
            </p:nvSpPr>
            <p:spPr>
              <a:xfrm>
                <a:off x="1270080" y="47815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6b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2" name="Rectangle 26"/>
              <p:cNvSpPr/>
              <p:nvPr/>
            </p:nvSpPr>
            <p:spPr>
              <a:xfrm>
                <a:off x="1719360" y="47815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6a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3" name="Rectangle 27"/>
              <p:cNvSpPr/>
              <p:nvPr/>
            </p:nvSpPr>
            <p:spPr>
              <a:xfrm>
                <a:off x="2168640" y="47815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274" name="Group 32"/>
          <p:cNvGrpSpPr/>
          <p:nvPr/>
        </p:nvGrpSpPr>
        <p:grpSpPr>
          <a:xfrm>
            <a:off x="814680" y="4467240"/>
            <a:ext cx="1796400" cy="1238040"/>
            <a:chOff x="814680" y="4467240"/>
            <a:chExt cx="1796400" cy="1238040"/>
          </a:xfrm>
        </p:grpSpPr>
        <p:grpSp>
          <p:nvGrpSpPr>
            <p:cNvPr id="275" name="Group 34"/>
            <p:cNvGrpSpPr/>
            <p:nvPr/>
          </p:nvGrpSpPr>
          <p:grpSpPr>
            <a:xfrm>
              <a:off x="814680" y="5400720"/>
              <a:ext cx="1796400" cy="304560"/>
              <a:chOff x="814680" y="5400720"/>
              <a:chExt cx="1796400" cy="304560"/>
            </a:xfrm>
          </p:grpSpPr>
          <p:sp>
            <p:nvSpPr>
              <p:cNvPr id="276" name="Rectangle 24"/>
              <p:cNvSpPr/>
              <p:nvPr/>
            </p:nvSpPr>
            <p:spPr>
              <a:xfrm>
                <a:off x="814680" y="54007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7" name="Rectangle 25"/>
              <p:cNvSpPr/>
              <p:nvPr/>
            </p:nvSpPr>
            <p:spPr>
              <a:xfrm>
                <a:off x="1263960" y="54007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8" name="Rectangle 26"/>
              <p:cNvSpPr/>
              <p:nvPr/>
            </p:nvSpPr>
            <p:spPr>
              <a:xfrm>
                <a:off x="1712880" y="54007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79" name="Rectangle 27"/>
              <p:cNvSpPr/>
              <p:nvPr/>
            </p:nvSpPr>
            <p:spPr>
              <a:xfrm>
                <a:off x="2162160" y="540072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80" name="Group 36"/>
            <p:cNvGrpSpPr/>
            <p:nvPr/>
          </p:nvGrpSpPr>
          <p:grpSpPr>
            <a:xfrm>
              <a:off x="814680" y="5089680"/>
              <a:ext cx="1796400" cy="304560"/>
              <a:chOff x="814680" y="5089680"/>
              <a:chExt cx="1796400" cy="304560"/>
            </a:xfrm>
          </p:grpSpPr>
          <p:sp>
            <p:nvSpPr>
              <p:cNvPr id="281" name="Rectangle 24"/>
              <p:cNvSpPr/>
              <p:nvPr/>
            </p:nvSpPr>
            <p:spPr>
              <a:xfrm>
                <a:off x="814680" y="50896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2" name="Rectangle 25"/>
              <p:cNvSpPr/>
              <p:nvPr/>
            </p:nvSpPr>
            <p:spPr>
              <a:xfrm>
                <a:off x="1263960" y="50896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3" name="Rectangle 26"/>
              <p:cNvSpPr/>
              <p:nvPr/>
            </p:nvSpPr>
            <p:spPr>
              <a:xfrm>
                <a:off x="1712880" y="50896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4" name="Rectangle 27"/>
              <p:cNvSpPr/>
              <p:nvPr/>
            </p:nvSpPr>
            <p:spPr>
              <a:xfrm>
                <a:off x="2162160" y="50896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85" name="Group 37"/>
            <p:cNvGrpSpPr/>
            <p:nvPr/>
          </p:nvGrpSpPr>
          <p:grpSpPr>
            <a:xfrm>
              <a:off x="814680" y="4778280"/>
              <a:ext cx="1796400" cy="304560"/>
              <a:chOff x="814680" y="4778280"/>
              <a:chExt cx="1796400" cy="304560"/>
            </a:xfrm>
          </p:grpSpPr>
          <p:sp>
            <p:nvSpPr>
              <p:cNvPr id="286" name="Rectangle 24"/>
              <p:cNvSpPr/>
              <p:nvPr/>
            </p:nvSpPr>
            <p:spPr>
              <a:xfrm>
                <a:off x="814680" y="47782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6c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7" name="Rectangle 25"/>
              <p:cNvSpPr/>
              <p:nvPr/>
            </p:nvSpPr>
            <p:spPr>
              <a:xfrm>
                <a:off x="1263960" y="47782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6b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8" name="Rectangle 26"/>
              <p:cNvSpPr/>
              <p:nvPr/>
            </p:nvSpPr>
            <p:spPr>
              <a:xfrm>
                <a:off x="1712880" y="47782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6a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89" name="Rectangle 27"/>
              <p:cNvSpPr/>
              <p:nvPr/>
            </p:nvSpPr>
            <p:spPr>
              <a:xfrm>
                <a:off x="2162160" y="47782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290" name="Rectangle 27"/>
            <p:cNvSpPr/>
            <p:nvPr/>
          </p:nvSpPr>
          <p:spPr>
            <a:xfrm>
              <a:off x="2162160" y="4467240"/>
              <a:ext cx="448920" cy="3045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ff0000"/>
                  </a:solidFill>
                  <a:effectLst/>
                  <a:uFillTx/>
                  <a:latin typeface="Courier New"/>
                </a:rPr>
                <a:t>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91" name="Group 140"/>
          <p:cNvGrpSpPr/>
          <p:nvPr/>
        </p:nvGrpSpPr>
        <p:grpSpPr>
          <a:xfrm>
            <a:off x="814680" y="4481640"/>
            <a:ext cx="1796400" cy="1238400"/>
            <a:chOff x="814680" y="4481640"/>
            <a:chExt cx="1796400" cy="1238400"/>
          </a:xfrm>
        </p:grpSpPr>
        <p:grpSp>
          <p:nvGrpSpPr>
            <p:cNvPr id="292" name="Group 142"/>
            <p:cNvGrpSpPr/>
            <p:nvPr/>
          </p:nvGrpSpPr>
          <p:grpSpPr>
            <a:xfrm>
              <a:off x="814680" y="5415480"/>
              <a:ext cx="1796400" cy="304560"/>
              <a:chOff x="814680" y="5415480"/>
              <a:chExt cx="1796400" cy="304560"/>
            </a:xfrm>
          </p:grpSpPr>
          <p:sp>
            <p:nvSpPr>
              <p:cNvPr id="293" name="Rectangle 24"/>
              <p:cNvSpPr/>
              <p:nvPr/>
            </p:nvSpPr>
            <p:spPr>
              <a:xfrm>
                <a:off x="814680" y="54154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94" name="Rectangle 25"/>
              <p:cNvSpPr/>
              <p:nvPr/>
            </p:nvSpPr>
            <p:spPr>
              <a:xfrm>
                <a:off x="1263960" y="54154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95" name="Rectangle 26"/>
              <p:cNvSpPr/>
              <p:nvPr/>
            </p:nvSpPr>
            <p:spPr>
              <a:xfrm>
                <a:off x="1712880" y="54154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96" name="Rectangle 27"/>
              <p:cNvSpPr/>
              <p:nvPr/>
            </p:nvSpPr>
            <p:spPr>
              <a:xfrm>
                <a:off x="2162160" y="54154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297" name="Group 143"/>
            <p:cNvGrpSpPr/>
            <p:nvPr/>
          </p:nvGrpSpPr>
          <p:grpSpPr>
            <a:xfrm>
              <a:off x="814680" y="5104080"/>
              <a:ext cx="1796400" cy="304560"/>
              <a:chOff x="814680" y="5104080"/>
              <a:chExt cx="1796400" cy="304560"/>
            </a:xfrm>
          </p:grpSpPr>
          <p:sp>
            <p:nvSpPr>
              <p:cNvPr id="298" name="Rectangle 24"/>
              <p:cNvSpPr/>
              <p:nvPr/>
            </p:nvSpPr>
            <p:spPr>
              <a:xfrm>
                <a:off x="814680" y="51040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299" name="Rectangle 25"/>
              <p:cNvSpPr/>
              <p:nvPr/>
            </p:nvSpPr>
            <p:spPr>
              <a:xfrm>
                <a:off x="1263960" y="51040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0" name="Rectangle 26"/>
              <p:cNvSpPr/>
              <p:nvPr/>
            </p:nvSpPr>
            <p:spPr>
              <a:xfrm>
                <a:off x="1712880" y="51040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1" name="Rectangle 27"/>
              <p:cNvSpPr/>
              <p:nvPr/>
            </p:nvSpPr>
            <p:spPr>
              <a:xfrm>
                <a:off x="2162160" y="510408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02" name="Group 144"/>
            <p:cNvGrpSpPr/>
            <p:nvPr/>
          </p:nvGrpSpPr>
          <p:grpSpPr>
            <a:xfrm>
              <a:off x="814680" y="4793040"/>
              <a:ext cx="1796400" cy="304560"/>
              <a:chOff x="814680" y="4793040"/>
              <a:chExt cx="1796400" cy="304560"/>
            </a:xfrm>
          </p:grpSpPr>
          <p:sp>
            <p:nvSpPr>
              <p:cNvPr id="303" name="Rectangle 24"/>
              <p:cNvSpPr/>
              <p:nvPr/>
            </p:nvSpPr>
            <p:spPr>
              <a:xfrm>
                <a:off x="814680" y="47930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6c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4" name="Rectangle 25"/>
              <p:cNvSpPr/>
              <p:nvPr/>
            </p:nvSpPr>
            <p:spPr>
              <a:xfrm>
                <a:off x="1263960" y="47930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6b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5" name="Rectangle 26"/>
              <p:cNvSpPr/>
              <p:nvPr/>
            </p:nvSpPr>
            <p:spPr>
              <a:xfrm>
                <a:off x="1712880" y="47930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6a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6" name="Rectangle 27"/>
              <p:cNvSpPr/>
              <p:nvPr/>
            </p:nvSpPr>
            <p:spPr>
              <a:xfrm>
                <a:off x="2162160" y="47930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69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grpSp>
          <p:nvGrpSpPr>
            <p:cNvPr id="307" name="Group 145"/>
            <p:cNvGrpSpPr/>
            <p:nvPr/>
          </p:nvGrpSpPr>
          <p:grpSpPr>
            <a:xfrm>
              <a:off x="814680" y="4481640"/>
              <a:ext cx="1796400" cy="304560"/>
              <a:chOff x="814680" y="4481640"/>
              <a:chExt cx="1796400" cy="304560"/>
            </a:xfrm>
          </p:grpSpPr>
          <p:sp>
            <p:nvSpPr>
              <p:cNvPr id="308" name="Rectangle 24"/>
              <p:cNvSpPr/>
              <p:nvPr/>
            </p:nvSpPr>
            <p:spPr>
              <a:xfrm>
                <a:off x="814680" y="44816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ff0000"/>
                    </a:solidFill>
                    <a:effectLst/>
                    <a:uFillTx/>
                    <a:latin typeface="Courier New"/>
                  </a:rPr>
                  <a:t>00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09" name="Rectangle 25"/>
              <p:cNvSpPr/>
              <p:nvPr/>
            </p:nvSpPr>
            <p:spPr>
              <a:xfrm>
                <a:off x="1263960" y="44816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40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10" name="Rectangle 26"/>
              <p:cNvSpPr/>
              <p:nvPr/>
            </p:nvSpPr>
            <p:spPr>
              <a:xfrm>
                <a:off x="1712880" y="44816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06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311" name="Rectangle 27"/>
              <p:cNvSpPr/>
              <p:nvPr/>
            </p:nvSpPr>
            <p:spPr>
              <a:xfrm>
                <a:off x="2162160" y="4481640"/>
                <a:ext cx="448920" cy="3045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3f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sp>
        <p:nvSpPr>
          <p:cNvPr id="312" name="Rectangle 23"/>
          <p:cNvSpPr/>
          <p:nvPr/>
        </p:nvSpPr>
        <p:spPr>
          <a:xfrm>
            <a:off x="808200" y="5720040"/>
            <a:ext cx="1796760" cy="924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12 bytes unused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1" dur="indefinite" restart="never" nodeType="tmRoot">
          <p:childTnLst>
            <p:seq>
              <p:cTn id="312" dur="indefinite" nodeType="mainSeq">
                <p:childTnLst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Buffer Overflow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Construct an exploit string that will successfully cause the program to print "You are now logged in" without knowing the correct password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many bytes of padding are in this exploit string?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value will you overwrite the return address with?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5" name="TextBox 2"/>
          <p:cNvSpPr/>
          <p:nvPr/>
        </p:nvSpPr>
        <p:spPr>
          <a:xfrm>
            <a:off x="706320" y="3669840"/>
            <a:ext cx="3747600" cy="3047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authenticate(char *password){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char buf[4]; 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gets(buf);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correct = !strcmp(password, buf);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correct;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main(int argc, char ** argv){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char * pw = "123456";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printf("Enter your password: 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while(!authenticate(pw)){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printf("Incorrect. Try again: 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printf("You are now logged in\n");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0;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7" dur="indefinite" restart="never" nodeType="tmRoot">
          <p:childTnLst>
            <p:seq>
              <p:cTn id="358" dur="indefinite" nodeType="mainSeq">
                <p:childTnLst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Buffer Overflow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Construct an exploit string that will successfully cause the program to print "You are now logged in" without knowing the correct password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many bytes of padding are in this exploit string?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value will you overwrite the return address with?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8" name="TextBox 2"/>
          <p:cNvSpPr/>
          <p:nvPr/>
        </p:nvSpPr>
        <p:spPr>
          <a:xfrm>
            <a:off x="706320" y="3669840"/>
            <a:ext cx="3747600" cy="3047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authenticate(char *password){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char buf[4]; 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gets(buf);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correct = !strcmp(password, buf);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correct;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main(int argc, char ** argv){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char * pw = "123456";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printf("Enter your password: 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while(!authenticate(pw)){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printf("Incorrect. Try again: 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printf("You are now logged in\n");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0;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2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9" name="TextBox 3"/>
          <p:cNvSpPr/>
          <p:nvPr/>
        </p:nvSpPr>
        <p:spPr>
          <a:xfrm>
            <a:off x="4724280" y="0"/>
            <a:ext cx="4258800" cy="70329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authenticate: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0x400666 &lt;+0&gt;: 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0x40066a &lt;+4&gt;:  mov    %rdi,0x8(%rsp)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0x40066f &lt;+9&gt;:  lea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0x400674 &lt;+14&gt;: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0x400677 &lt;+17&gt;: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0x40067c &lt;+22&gt;: callq  0x400570 &lt;gets@plt&gt;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0x400681 &lt;+27&gt;: lea    0x18(%rsp),%rdx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0x400686 &lt;+32&gt;: mov    0x8(%rsp),%rax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0x40068b &lt;+37&gt;: mov    %rdx,%rsi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0x40068e &lt;+40&gt;: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0x400691 &lt;+43&gt;: callq  0x400560 &lt;strcmp@plt&gt;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0x400696 &lt;+48&gt;: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0x400698 &lt;+50&gt;: sete   %al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0x40069b &lt;+53&gt;: movzbl %al,%eax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0x40069e &lt;+56&gt;: mov    %eax,0x1c(%rsp)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0x4006a2 &lt;+60&gt;: mov    0x1c(%rsp),%eax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0x4006a6 &lt;+64&gt;: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0x4006aa &lt;+68&gt;: retq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main: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0x4006ab &lt;+0&gt;: sub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0x4006af &lt;+4&gt;: mov    %edi,0xc(%rsp)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0x4006b3 &lt;+8&gt;: mov    %rsi,(%rsp)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0x4006b7 &lt;+12&gt;: movq   $0x4007a8,0x18(%rsp)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0x4006c0 &lt;+21&gt;: mov    $0x4007af,%edi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0x4006c5 &lt;+26&gt;: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0x4006ca &lt;+31&gt;: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0x4006cf &lt;+36&gt;: jmp    0x4006e0 &lt;main+53&gt;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0x4006d1 &lt;+38&gt;: mov    $0x4007c8,%edi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0x4006d6 &lt;+43&gt;: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0x4006db &lt;+48&gt;: callq  0x400550 &lt;printf@plt&gt;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0x4006e0 &lt;+53&gt;: mov    0x18(%rsp),%rax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0x4006e5 &lt;+58&gt;: mov    %rax,%rdi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0x4006e8 &lt;+61&gt;: callq  0x400666 &lt;authenticate&gt;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0x4006ed &lt;+66&gt;: test   %eax,%eax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0x4006ef &lt;+68&gt;: je     0x4006d1 &lt;main+38&gt;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0x4006f1 &lt;+70&gt;: mov    $0x4007e8,%edi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0x4006f6 &lt;+75&gt;: callq  0x400540 &lt;puts@plt&gt;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0x4006fb &lt;+80&gt;: mov    $0x0,%eax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0x400700 &lt;+85&gt;: add    $0x28,%rsp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9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   0x400704 &lt;+89&gt;: retq  </a:t>
            </a:r>
            <a:endParaRPr b="0" lang="en-US" sz="109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0" name="Rectangle 7"/>
          <p:cNvSpPr/>
          <p:nvPr/>
        </p:nvSpPr>
        <p:spPr>
          <a:xfrm>
            <a:off x="4987800" y="5531400"/>
            <a:ext cx="4038120" cy="18324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5" dur="indefinite" restart="never" nodeType="tmRoot">
          <p:childTnLst>
            <p:seq>
              <p:cTn id="366" dur="indefinite" nodeType="mainSeq">
                <p:childTnLst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10430</TotalTime>
  <Application>LibreOffice/25.2.0.3$Linux_X86_64 LibreOffice_project/e1cf4a87eb02d755bce1a01209907ea5ddc8f069</Application>
  <AppVersion>15.0000</AppVersion>
  <Words>2352</Words>
  <Paragraphs>402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2019-02-18T19:10:35Z</dcterms:created>
  <dc:creator>Eleanor  Birrell</dc:creator>
  <dc:description/>
  <dc:language>en-US</dc:language>
  <cp:lastModifiedBy/>
  <cp:lastPrinted>2020-02-20T03:29:23Z</cp:lastPrinted>
  <dcterms:modified xsi:type="dcterms:W3CDTF">2025-02-18T14:38:24Z</dcterms:modified>
  <cp:revision>158</cp:revision>
  <dc:subject/>
  <dc:title>Lecture 8: Use and Abuse of the Stack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</vt:i4>
  </property>
  <property fmtid="{D5CDD505-2E9C-101B-9397-08002B2CF9AE}" pid="3" name="PresentationFormat">
    <vt:lpwstr>On-screen Show (4:3)</vt:lpwstr>
  </property>
  <property fmtid="{D5CDD505-2E9C-101B-9397-08002B2CF9AE}" pid="4" name="Slides">
    <vt:i4>10</vt:i4>
  </property>
</Properties>
</file>