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11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10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9.xml.rels" ContentType="application/vnd.openxmlformats-package.relationships+xml"/>
  <Override PartName="/ppt/slideMasters/_rels/slideMaster8.xml.rels" ContentType="application/vnd.openxmlformats-package.relationships+xml"/>
  <Override PartName="/ppt/slideMasters/_rels/slideMaster7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theme/theme11.xml" ContentType="application/vnd.openxmlformats-officedocument.theme+xml"/>
  <Override PartName="/ppt/theme/theme2.xml" ContentType="application/vnd.openxmlformats-officedocument.theme+xml"/>
  <Override PartName="/ppt/theme/theme12.xml" ContentType="application/vnd.openxmlformats-officedocument.theme+xml"/>
  <Override PartName="/ppt/theme/theme3.xml" ContentType="application/vnd.openxmlformats-officedocument.theme+xml"/>
  <Override PartName="/ppt/theme/_rels/theme10.xml.rels" ContentType="application/vnd.openxmlformats-package.relationships+xml"/>
  <Override PartName="/ppt/theme/_rels/theme1.xml.rels" ContentType="application/vnd.openxmlformats-package.relationships+xml"/>
  <Override PartName="/ppt/theme/_rels/theme9.xml.rels" ContentType="application/vnd.openxmlformats-package.relationships+xml"/>
  <Override PartName="/ppt/theme/_rels/theme8.xml.rels" ContentType="application/vnd.openxmlformats-package.relationships+xml"/>
  <Override PartName="/ppt/theme/_rels/theme7.xml.rels" ContentType="application/vnd.openxmlformats-package.relationships+xml"/>
  <Override PartName="/ppt/theme/_rels/theme6.xml.rels" ContentType="application/vnd.openxmlformats-package.relationships+xml"/>
  <Override PartName="/ppt/theme/_rels/theme5.xml.rels" ContentType="application/vnd.openxmlformats-package.relationships+xml"/>
  <Override PartName="/ppt/theme/_rels/theme4.xml.rels" ContentType="application/vnd.openxmlformats-package.relationships+xml"/>
  <Override PartName="/ppt/theme/_rels/theme3.xml.rels" ContentType="application/vnd.openxmlformats-package.relationships+xml"/>
  <Override PartName="/ppt/theme/_rels/theme2.xml.rels" ContentType="application/vnd.openxmlformats-package.relationships+xml"/>
  <Override PartName="/ppt/theme/_rels/theme11.xml.rels" ContentType="application/vnd.openxmlformats-package.relationships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_rels/presentation.xml.rels" ContentType="application/vnd.openxmlformats-package.relationships+xml"/>
  <Override PartName="/ppt/media/image1.jpeg" ContentType="image/jpeg"/>
  <Override PartName="/ppt/media/image2.png" ContentType="image/png"/>
  <Override PartName="/ppt/media/image3.jpeg" ContentType="image/jpeg"/>
  <Override PartName="/ppt/media/image4.jpeg" ContentType="image/jpeg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Layouts/slideLayout9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7.xml.rels" ContentType="application/vnd.openxmlformats-package.relationships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s/slide1.xml" ContentType="application/vnd.openxmlformats-officedocument.presentationml.slide+xml"/>
  <Override PartName="/ppt/slides/_rels/slide9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10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Slides/_rels/notesSlide7.xml.rels" ContentType="application/vnd.openxmlformats-package.relationships+xml"/>
  <Override PartName="/ppt/notesSlides/_rels/notesSlide6.xml.rels" ContentType="application/vnd.openxmlformats-package.relationships+xml"/>
  <Override PartName="/ppt/notesSlides/_rels/notesSlide5.xml.rels" ContentType="application/vnd.openxmlformats-package.relationships+xml"/>
  <Override PartName="/ppt/notesSlides/_rels/notesSlide4.xml.rels" ContentType="application/vnd.openxmlformats-package.relationships+xml"/>
  <Override PartName="/ppt/notesSlides/_rels/notesSlide3.xml.rels" ContentType="application/vnd.openxmlformats-package.relationships+xml"/>
  <Override PartName="/ppt/notesSlides/_rels/notesSlide2.xml.rels" ContentType="application/vnd.openxmlformats-package.relationship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  <p:sldMasterId id="2147483652" r:id="rId4"/>
    <p:sldMasterId id="2147483654" r:id="rId5"/>
    <p:sldMasterId id="2147483659" r:id="rId6"/>
    <p:sldMasterId id="2147483661" r:id="rId7"/>
    <p:sldMasterId id="2147483663" r:id="rId8"/>
    <p:sldMasterId id="2147483665" r:id="rId9"/>
    <p:sldMasterId id="2147483667" r:id="rId10"/>
    <p:sldMasterId id="2147483669" r:id="rId11"/>
    <p:sldMasterId id="2147483671" r:id="rId12"/>
  </p:sldMasterIdLst>
  <p:notesMasterIdLst>
    <p:notesMasterId r:id="rId13"/>
  </p:notesMasterIdLst>
  <p:sldIdLst>
    <p:sldId id="256" r:id="rId14"/>
    <p:sldId id="257" r:id="rId15"/>
    <p:sldId id="258" r:id="rId16"/>
    <p:sldId id="259" r:id="rId17"/>
    <p:sldId id="260" r:id="rId18"/>
    <p:sldId id="261" r:id="rId19"/>
    <p:sldId id="262" r:id="rId20"/>
    <p:sldId id="263" r:id="rId21"/>
    <p:sldId id="264" r:id="rId22"/>
    <p:sldId id="265" r:id="rId23"/>
  </p:sldIdLst>
  <p:sldSz cx="9144000" cy="6858000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Master" Target="slideMasters/slideMaster8.xml"/><Relationship Id="rId10" Type="http://schemas.openxmlformats.org/officeDocument/2006/relationships/slideMaster" Target="slideMasters/slideMaster9.xml"/><Relationship Id="rId11" Type="http://schemas.openxmlformats.org/officeDocument/2006/relationships/slideMaster" Target="slideMasters/slideMaster10.xml"/><Relationship Id="rId12" Type="http://schemas.openxmlformats.org/officeDocument/2006/relationships/slideMaster" Target="slideMasters/slideMaster11.xml"/><Relationship Id="rId13" Type="http://schemas.openxmlformats.org/officeDocument/2006/relationships/notesMaster" Target="notesMasters/notesMaster1.xml"/><Relationship Id="rId14" Type="http://schemas.openxmlformats.org/officeDocument/2006/relationships/slide" Target="slides/slide1.xml"/><Relationship Id="rId15" Type="http://schemas.openxmlformats.org/officeDocument/2006/relationships/slide" Target="slides/slide2.xml"/><Relationship Id="rId16" Type="http://schemas.openxmlformats.org/officeDocument/2006/relationships/slide" Target="slides/slide3.xml"/><Relationship Id="rId17" Type="http://schemas.openxmlformats.org/officeDocument/2006/relationships/slide" Target="slides/slide4.xml"/><Relationship Id="rId18" Type="http://schemas.openxmlformats.org/officeDocument/2006/relationships/slide" Target="slides/slide5.xml"/><Relationship Id="rId19" Type="http://schemas.openxmlformats.org/officeDocument/2006/relationships/slide" Target="slides/slide6.xml"/><Relationship Id="rId20" Type="http://schemas.openxmlformats.org/officeDocument/2006/relationships/slide" Target="slides/slide7.xml"/><Relationship Id="rId21" Type="http://schemas.openxmlformats.org/officeDocument/2006/relationships/slide" Target="slides/slide8.xml"/><Relationship Id="rId22" Type="http://schemas.openxmlformats.org/officeDocument/2006/relationships/slide" Target="slides/slide9.xml"/><Relationship Id="rId23" Type="http://schemas.openxmlformats.org/officeDocument/2006/relationships/slide" Target="slides/slide10.xml"/><Relationship Id="rId24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1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sldImg"/>
          </p:nvPr>
        </p:nvSpPr>
        <p:spPr>
          <a:xfrm>
            <a:off x="533520" y="764280"/>
            <a:ext cx="6704640" cy="3771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Click to move the slide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notes format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92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&lt;header&gt;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93" name="PlaceHolder 4"/>
          <p:cNvSpPr>
            <a:spLocks noGrp="1"/>
          </p:cNvSpPr>
          <p:nvPr>
            <p:ph type="dt" idx="33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94" name="PlaceHolder 5"/>
          <p:cNvSpPr>
            <a:spLocks noGrp="1"/>
          </p:cNvSpPr>
          <p:nvPr>
            <p:ph type="ftr" idx="34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95" name="PlaceHolder 6"/>
          <p:cNvSpPr>
            <a:spLocks noGrp="1"/>
          </p:cNvSpPr>
          <p:nvPr>
            <p:ph type="sldNum" idx="35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r">
              <a:buNone/>
            </a:pPr>
            <a:fld id="{035CE59C-EEC6-4E7C-99F5-A35E8390CA55}" type="slidenum"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
</Relationships>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
</Relationships>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
</Relationships>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
</Relationships>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
</Relationship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640" cy="3428640"/>
          </a:xfrm>
          <a:prstGeom prst="rect">
            <a:avLst/>
          </a:prstGeom>
          <a:ln w="0">
            <a:noFill/>
          </a:ln>
        </p:spPr>
      </p:sp>
      <p:sp>
        <p:nvSpPr>
          <p:cNvPr id="352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>
              <a:lnSpc>
                <a:spcPct val="100000"/>
              </a:lnSpc>
              <a:buNone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Morris Worm (November 2, 1988), $100,000-$10mil, bugs in finger and sendmail 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100000"/>
              </a:lnSpc>
              <a:buNone/>
            </a:pP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100000"/>
              </a:lnSpc>
              <a:buNone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Stuxnet (discovered 2010): bug in functions that process files to display icons when USB connected to PC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100000"/>
              </a:lnSpc>
              <a:buNone/>
            </a:pP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100000"/>
              </a:lnSpc>
              <a:buNone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Heartbleed (2014): bug in openssl library heartbeat 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100000"/>
              </a:lnSpc>
              <a:buNone/>
            </a:pP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100000"/>
              </a:lnSpc>
              <a:buNone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WhatsApp (2019) 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53" name="PlaceHolder 3"/>
          <p:cNvSpPr>
            <a:spLocks noGrp="1"/>
          </p:cNvSpPr>
          <p:nvPr>
            <p:ph type="sldNum" idx="36"/>
          </p:nvPr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74483F4E-B01F-4777-AC8D-BF2F1CCB1935}" type="slidenum">
              <a: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&lt;number&gt;</a:t>
            </a:fld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note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640" cy="3428640"/>
          </a:xfrm>
          <a:prstGeom prst="rect">
            <a:avLst/>
          </a:prstGeom>
          <a:ln w="0">
            <a:noFill/>
          </a:ln>
        </p:spPr>
      </p:sp>
      <p:sp>
        <p:nvSpPr>
          <p:cNvPr id="355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>
              <a:buNone/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56" name="PlaceHolder 3"/>
          <p:cNvSpPr>
            <a:spLocks noGrp="1"/>
          </p:cNvSpPr>
          <p:nvPr>
            <p:ph type="sldNum" idx="37"/>
          </p:nvPr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BC863A4F-8198-4316-B2B0-3D591D5F9B5D}" type="slidenum">
              <a: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&lt;number&gt;</a:t>
            </a:fld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notes>
</file>

<file path=ppt/notesSlides/notesSlide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640" cy="3428640"/>
          </a:xfrm>
          <a:prstGeom prst="rect">
            <a:avLst/>
          </a:prstGeom>
          <a:ln w="0">
            <a:noFill/>
          </a:ln>
        </p:spPr>
      </p:sp>
      <p:sp>
        <p:nvSpPr>
          <p:cNvPr id="358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>
              <a:lnSpc>
                <a:spcPct val="100000"/>
              </a:lnSpc>
              <a:buNone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demo: read elements a1[4], a1[5]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100000"/>
              </a:lnSpc>
              <a:buNone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demo: write to those elements and then read from a2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59" name="PlaceHolder 3"/>
          <p:cNvSpPr>
            <a:spLocks noGrp="1"/>
          </p:cNvSpPr>
          <p:nvPr>
            <p:ph type="sldNum" idx="38"/>
          </p:nvPr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F12E6D44-37C0-4C3A-90D1-4B5971138F86}" type="slidenum">
              <a: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&lt;number&gt;</a:t>
            </a:fld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notes>
</file>

<file path=ppt/notesSlides/notesSlide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640" cy="3428640"/>
          </a:xfrm>
          <a:prstGeom prst="rect">
            <a:avLst/>
          </a:prstGeom>
          <a:ln w="0">
            <a:noFill/>
          </a:ln>
        </p:spPr>
      </p:sp>
      <p:sp>
        <p:nvSpPr>
          <p:cNvPr id="361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>
              <a:lnSpc>
                <a:spcPct val="100000"/>
              </a:lnSpc>
              <a:buNone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Note: works on linux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100000"/>
              </a:lnSpc>
              <a:buNone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Demo: crash, jump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62" name="PlaceHolder 3"/>
          <p:cNvSpPr>
            <a:spLocks noGrp="1"/>
          </p:cNvSpPr>
          <p:nvPr>
            <p:ph type="sldNum" idx="39"/>
          </p:nvPr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8C4C302D-7FFA-4FBF-8FC7-DD4A903BDF93}" type="slidenum">
              <a: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&lt;number&gt;</a:t>
            </a:fld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notes>
</file>

<file path=ppt/notesSlides/notesSlide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640" cy="3428640"/>
          </a:xfrm>
          <a:prstGeom prst="rect">
            <a:avLst/>
          </a:prstGeom>
          <a:ln w="0">
            <a:noFill/>
          </a:ln>
        </p:spPr>
      </p:sp>
      <p:sp>
        <p:nvSpPr>
          <p:cNvPr id="364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>
              <a:buNone/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65" name="PlaceHolder 3"/>
          <p:cNvSpPr>
            <a:spLocks noGrp="1"/>
          </p:cNvSpPr>
          <p:nvPr>
            <p:ph type="sldNum" idx="40"/>
          </p:nvPr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30A235FD-B977-4B7B-A950-DEFE9D77EE9C}" type="slidenum">
              <a: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&lt;number&gt;</a:t>
            </a:fld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notes>
</file>

<file path=ppt/notesSlides/notesSlide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640" cy="3428640"/>
          </a:xfrm>
          <a:prstGeom prst="rect">
            <a:avLst/>
          </a:prstGeom>
          <a:ln w="0">
            <a:noFill/>
          </a:ln>
        </p:spPr>
      </p:sp>
      <p:sp>
        <p:nvSpPr>
          <p:cNvPr id="367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>
              <a:lnSpc>
                <a:spcPct val="100000"/>
              </a:lnSpc>
              <a:buNone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Note: works on linux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100000"/>
              </a:lnSpc>
              <a:buNone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Demo: crash, jump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68" name="PlaceHolder 3"/>
          <p:cNvSpPr>
            <a:spLocks noGrp="1"/>
          </p:cNvSpPr>
          <p:nvPr>
            <p:ph type="sldNum" idx="41"/>
          </p:nvPr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EC4B36AC-208E-4363-94BB-CAF91E4CB700}" type="slidenum">
              <a: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&lt;number&gt;</a:t>
            </a:fld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4B464292-BE59-40A0-A7D3-33303B79B5ED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9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0"/>
          </p:nvPr>
        </p:nvSpPr>
        <p:spPr/>
        <p:txBody>
          <a:bodyPr/>
          <a:p>
            <a:fld id="{71706EF6-BC05-4B23-B3F9-5E7488202C91}" type="slidenum">
              <a:t>&lt;#&gt;</a:t>
            </a:fld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>
              <a:buNone/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3"/>
          </p:nvPr>
        </p:nvSpPr>
        <p:spPr/>
        <p:txBody>
          <a:bodyPr/>
          <a:p>
            <a:fld id="{14455518-29A8-442C-879C-D9CD526DA5E2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2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6"/>
          </p:nvPr>
        </p:nvSpPr>
        <p:spPr/>
        <p:txBody>
          <a:bodyPr/>
          <a:p>
            <a:fld id="{B9F44B82-46A2-44AD-885C-BB09004B57F2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2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9"/>
          </p:nvPr>
        </p:nvSpPr>
        <p:spPr/>
        <p:txBody>
          <a:bodyPr/>
          <a:p>
            <a:fld id="{BA134A04-EE3A-4DCC-9B13-C7D1A03F45A7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27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3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2"/>
          </p:nvPr>
        </p:nvSpPr>
        <p:spPr/>
        <p:txBody>
          <a:bodyPr/>
          <a:p>
            <a:fld id="{37908F42-E0B8-4815-B636-F754C76B331B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0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3280E38D-64E7-4FA5-8B4A-D6AA2FC3D067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10A2E332-1FAD-45D1-A035-424777677217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itleAndTx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024403BE-6F06-4911-BB11-BBA1F9A89AE9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x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0052D89A-AFFE-4CD3-A8DF-50A6E828B08C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41386A78-D119-42C2-A950-B252D23DFC46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>
              <a:buNone/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03A0C8A5-D030-4F83-81E1-69E1886E980D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F2B62B8E-3422-4165-87B6-A9731C074074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>
              <a:buNone/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4015800" cy="4876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9" name="PlaceHolder 3"/>
          <p:cNvSpPr>
            <a:spLocks noGrp="1"/>
          </p:cNvSpPr>
          <p:nvPr>
            <p:ph/>
          </p:nvPr>
        </p:nvSpPr>
        <p:spPr>
          <a:xfrm>
            <a:off x="4674240" y="1600200"/>
            <a:ext cx="4015800" cy="4876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8"/>
          </p:nvPr>
        </p:nvSpPr>
        <p:spPr/>
        <p:txBody>
          <a:bodyPr/>
          <a:p>
            <a:fld id="{1821C82C-3208-4A5D-A1D3-947B78B16DB3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6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_rels/slideMaster10.xml.rels><?xml version="1.0" encoding="UTF-8"?>
<Relationships xmlns="http://schemas.openxmlformats.org/package/2006/relationships"><Relationship Id="rId1" Type="http://schemas.openxmlformats.org/officeDocument/2006/relationships/theme" Target="../theme/theme10.xml"/><Relationship Id="rId2" Type="http://schemas.openxmlformats.org/officeDocument/2006/relationships/slideLayout" Target="../slideLayouts/slideLayout13.xml"/>
</Relationships>
</file>

<file path=ppt/slideMasters/_rels/slideMaster11.xml.rels><?xml version="1.0" encoding="UTF-8"?>
<Relationships xmlns="http://schemas.openxmlformats.org/package/2006/relationships"><Relationship Id="rId1" Type="http://schemas.openxmlformats.org/officeDocument/2006/relationships/theme" Target="../theme/theme11.xml"/><Relationship Id="rId2" Type="http://schemas.openxmlformats.org/officeDocument/2006/relationships/slideLayout" Target="../slideLayouts/slideLayout14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2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3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4.xml"/><Relationship Id="rId3" Type="http://schemas.openxmlformats.org/officeDocument/2006/relationships/slideLayout" Target="../slideLayouts/slideLayout5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slideLayout" Target="../slideLayouts/slideLayout8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slideLayout" Target="../slideLayouts/slideLayout9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slideLayout" Target="../slideLayouts/slideLayout10.xml"/>
</Relationships>
</file>

<file path=ppt/slideMasters/_rels/slideMaster8.xml.rels><?xml version="1.0" encoding="UTF-8"?>
<Relationships xmlns="http://schemas.openxmlformats.org/package/2006/relationships"><Relationship Id="rId1" Type="http://schemas.openxmlformats.org/officeDocument/2006/relationships/theme" Target="../theme/theme8.xml"/><Relationship Id="rId2" Type="http://schemas.openxmlformats.org/officeDocument/2006/relationships/slideLayout" Target="../slideLayouts/slideLayout11.xml"/>
</Relationships>
</file>

<file path=ppt/slideMasters/_rels/slideMaster9.xml.rels><?xml version="1.0" encoding="UTF-8"?>
<Relationships xmlns="http://schemas.openxmlformats.org/package/2006/relationships"><Relationship Id="rId1" Type="http://schemas.openxmlformats.org/officeDocument/2006/relationships/theme" Target="../theme/theme9.xml"/><Relationship Id="rId2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1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cxnSp>
        <p:nvCxnSpPr>
          <p:cNvPr id="2" name="Straight Connector 7"/>
          <p:cNvCxnSpPr/>
          <p:nvPr/>
        </p:nvCxnSpPr>
        <p:spPr>
          <a:xfrm>
            <a:off x="685800" y="3398400"/>
            <a:ext cx="7848720" cy="1800"/>
          </a:xfrm>
          <a:prstGeom prst="straightConnector1">
            <a:avLst/>
          </a:prstGeom>
          <a:ln w="19050">
            <a:solidFill>
              <a:srgbClr val="323232"/>
            </a:solidFill>
            <a:round/>
          </a:ln>
        </p:spPr>
      </p:cxnSp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Cl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ic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k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to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dit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M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as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te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r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titl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yl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dt" idx="1"/>
          </p:nvPr>
        </p:nvSpPr>
        <p:spPr>
          <a:xfrm>
            <a:off x="457200" y="18360"/>
            <a:ext cx="28951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 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5" name="PlaceHolder 3"/>
          <p:cNvSpPr>
            <a:spLocks noGrp="1"/>
          </p:cNvSpPr>
          <p:nvPr>
            <p:ph type="ftr" idx="2"/>
          </p:nvPr>
        </p:nvSpPr>
        <p:spPr>
          <a:xfrm>
            <a:off x="3429000" y="18360"/>
            <a:ext cx="41144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6" name="PlaceHolder 4"/>
          <p:cNvSpPr>
            <a:spLocks noGrp="1"/>
          </p:cNvSpPr>
          <p:nvPr>
            <p:ph type="sldNum" idx="3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47A3AA55-DA44-4003-826E-8A7C408CE22E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10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7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648000" indent="-216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Outline Level</a:t>
            </a:r>
            <a:endParaRPr b="0" lang="en-US" sz="16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864000" indent="-216000">
              <a:spcBef>
                <a:spcPts val="56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Outline Level</a:t>
            </a:r>
            <a:endParaRPr b="0" lang="en-US" sz="1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108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Fifth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Sixth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Seventh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Masters/slideMaster1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74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792000"/>
            <a:ext cx="2139480" cy="1261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Click to edit Master title style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2971800" y="792000"/>
            <a:ext cx="5714640" cy="55774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641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32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Edit Master text styles</a:t>
            </a:r>
            <a:endParaRPr b="0" lang="en-US" sz="32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561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level</a:t>
            </a:r>
            <a:endParaRPr b="0" lang="en-US" sz="2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level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00584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1188720" indent="-13716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457200" y="2130480"/>
            <a:ext cx="2139480" cy="4243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914400">
              <a:lnSpc>
                <a:spcPct val="100000"/>
              </a:lnSpc>
              <a:spcBef>
                <a:spcPts val="281"/>
              </a:spcBef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Edit Master text styles</a:t>
            </a:r>
            <a:endParaRPr b="0" lang="en-US" sz="1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dt" idx="27"/>
          </p:nvPr>
        </p:nvSpPr>
        <p:spPr>
          <a:xfrm>
            <a:off x="457200" y="18360"/>
            <a:ext cx="28951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&lt;date/time&gt;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ftr" idx="28"/>
          </p:nvPr>
        </p:nvSpPr>
        <p:spPr>
          <a:xfrm>
            <a:off x="3429000" y="18360"/>
            <a:ext cx="41144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sldNum" idx="29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FB05BA49-1CB1-4CBA-A786-D65DE19CB8C5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cxnSp>
        <p:nvCxnSpPr>
          <p:cNvPr id="81" name="Straight Connector 8"/>
          <p:cNvCxnSpPr/>
          <p:nvPr/>
        </p:nvCxnSpPr>
        <p:spPr>
          <a:xfrm flipH="1">
            <a:off x="2774880" y="792000"/>
            <a:ext cx="1800" cy="5578200"/>
          </a:xfrm>
          <a:prstGeom prst="straightConnector1">
            <a:avLst/>
          </a:prstGeom>
          <a:ln w="19050">
            <a:solidFill>
              <a:srgbClr val="323232"/>
            </a:solidFill>
            <a:round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2"/>
  </p:sldLayoutIdLst>
</p:sldMaster>
</file>

<file path=ppt/slideMasters/slideMaster1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83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457200" y="792360"/>
            <a:ext cx="2142360" cy="12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rm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Click to edit Master title style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85" name="PlaceHolder 2"/>
          <p:cNvSpPr>
            <a:spLocks noGrp="1"/>
          </p:cNvSpPr>
          <p:nvPr>
            <p:ph type="body"/>
          </p:nvPr>
        </p:nvSpPr>
        <p:spPr>
          <a:xfrm>
            <a:off x="2858760" y="838080"/>
            <a:ext cx="5904000" cy="5500080"/>
          </a:xfrm>
          <a:prstGeom prst="rect">
            <a:avLst/>
          </a:prstGeom>
          <a:solidFill>
            <a:schemeClr val="lt2"/>
          </a:solidFill>
          <a:ln w="76320">
            <a:solidFill>
              <a:srgbClr val="ffffff"/>
            </a:solidFill>
            <a:miter/>
          </a:ln>
          <a:effectLst>
            <a:outerShdw dist="12600" dir="5400000" blurRad="50760" rotWithShape="0">
              <a:srgbClr val="000000">
                <a:alpha val="59000"/>
              </a:srgbClr>
            </a:outerShdw>
          </a:effectLst>
        </p:spPr>
        <p:txBody>
          <a:bodyPr lIns="90000" rIns="90000" tIns="45000" bIns="45000" anchor="t">
            <a:no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32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Click icon to add picture</a:t>
            </a:r>
            <a:endParaRPr b="0" lang="en-US" sz="32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86" name="PlaceHolder 3"/>
          <p:cNvSpPr>
            <a:spLocks noGrp="1"/>
          </p:cNvSpPr>
          <p:nvPr>
            <p:ph type="body"/>
          </p:nvPr>
        </p:nvSpPr>
        <p:spPr>
          <a:xfrm>
            <a:off x="457200" y="2133720"/>
            <a:ext cx="2139480" cy="42426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914400">
              <a:lnSpc>
                <a:spcPct val="100000"/>
              </a:lnSpc>
              <a:spcBef>
                <a:spcPts val="281"/>
              </a:spcBef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Edit Master text styles</a:t>
            </a:r>
            <a:endParaRPr b="0" lang="en-US" sz="1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87" name="PlaceHolder 4"/>
          <p:cNvSpPr>
            <a:spLocks noGrp="1"/>
          </p:cNvSpPr>
          <p:nvPr>
            <p:ph type="dt" idx="30"/>
          </p:nvPr>
        </p:nvSpPr>
        <p:spPr>
          <a:xfrm>
            <a:off x="457200" y="18360"/>
            <a:ext cx="28951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&lt;date/time&gt;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88" name="PlaceHolder 5"/>
          <p:cNvSpPr>
            <a:spLocks noGrp="1"/>
          </p:cNvSpPr>
          <p:nvPr>
            <p:ph type="ftr" idx="31"/>
          </p:nvPr>
        </p:nvSpPr>
        <p:spPr>
          <a:xfrm>
            <a:off x="3429000" y="18360"/>
            <a:ext cx="41144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89" name="PlaceHolder 6"/>
          <p:cNvSpPr>
            <a:spLocks noGrp="1"/>
          </p:cNvSpPr>
          <p:nvPr>
            <p:ph type="sldNum" idx="32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8F137FEC-614C-417B-A8DE-64C574FE2D16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2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9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Click to edit Master title style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 vert="eaVer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Edit Master text styles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005840" indent="-182880" defTabSz="914400">
              <a:lnSpc>
                <a:spcPct val="100000"/>
              </a:lnSpc>
              <a:spcBef>
                <a:spcPts val="32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level</a:t>
            </a:r>
            <a:endParaRPr b="0" lang="en-US" sz="16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1188720" indent="-137160" defTabSz="914400">
              <a:lnSpc>
                <a:spcPct val="100000"/>
              </a:lnSpc>
              <a:spcBef>
                <a:spcPts val="281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level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dt" idx="4"/>
          </p:nvPr>
        </p:nvSpPr>
        <p:spPr>
          <a:xfrm>
            <a:off x="457200" y="18360"/>
            <a:ext cx="28951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&lt;date/time&gt;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3" name="PlaceHolder 4"/>
          <p:cNvSpPr>
            <a:spLocks noGrp="1"/>
          </p:cNvSpPr>
          <p:nvPr>
            <p:ph type="ftr" idx="5"/>
          </p:nvPr>
        </p:nvSpPr>
        <p:spPr>
          <a:xfrm>
            <a:off x="3429000" y="18360"/>
            <a:ext cx="41144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4" name="PlaceHolder 5"/>
          <p:cNvSpPr>
            <a:spLocks noGrp="1"/>
          </p:cNvSpPr>
          <p:nvPr>
            <p:ph type="sldNum" idx="6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626EDB70-8FD8-4CCE-BAEC-47B83B8B900D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2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16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6629400" y="609480"/>
            <a:ext cx="2057040" cy="58669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 vert="eaVert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Click to edit Master title style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457200" y="609480"/>
            <a:ext cx="6019560" cy="58669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 vert="eaVer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Edit Master text styles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005840" indent="-182880" defTabSz="914400">
              <a:lnSpc>
                <a:spcPct val="100000"/>
              </a:lnSpc>
              <a:spcBef>
                <a:spcPts val="32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level</a:t>
            </a:r>
            <a:endParaRPr b="0" lang="en-US" sz="16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1188720" indent="-137160" defTabSz="914400">
              <a:lnSpc>
                <a:spcPct val="100000"/>
              </a:lnSpc>
              <a:spcBef>
                <a:spcPts val="281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level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dt" idx="7"/>
          </p:nvPr>
        </p:nvSpPr>
        <p:spPr>
          <a:xfrm>
            <a:off x="457200" y="18360"/>
            <a:ext cx="28951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&lt;date/time&gt;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ftr" idx="8"/>
          </p:nvPr>
        </p:nvSpPr>
        <p:spPr>
          <a:xfrm>
            <a:off x="3429000" y="18360"/>
            <a:ext cx="41144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1" name="PlaceHolder 5"/>
          <p:cNvSpPr>
            <a:spLocks noGrp="1"/>
          </p:cNvSpPr>
          <p:nvPr>
            <p:ph type="sldNum" idx="9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8BA543FF-0002-428A-B158-9B2DB1E9C2D3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2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23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Click to edit Master title style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Edit Master text styles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005840" indent="-182880" defTabSz="914400">
              <a:lnSpc>
                <a:spcPct val="100000"/>
              </a:lnSpc>
              <a:spcBef>
                <a:spcPts val="32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level</a:t>
            </a:r>
            <a:endParaRPr b="0" lang="en-US" sz="16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1188720" indent="-137160" defTabSz="914400">
              <a:lnSpc>
                <a:spcPct val="100000"/>
              </a:lnSpc>
              <a:spcBef>
                <a:spcPts val="281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level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dt" idx="10"/>
          </p:nvPr>
        </p:nvSpPr>
        <p:spPr>
          <a:xfrm>
            <a:off x="457200" y="18360"/>
            <a:ext cx="28951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&lt;date/time&gt;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ftr" idx="11"/>
          </p:nvPr>
        </p:nvSpPr>
        <p:spPr>
          <a:xfrm>
            <a:off x="3429000" y="18360"/>
            <a:ext cx="41144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 type="sldNum" idx="12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8690C4A3-16B0-431C-9579-3F57FDFF99C8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2"/>
    <p:sldLayoutId id="2147483656" r:id="rId3"/>
    <p:sldLayoutId id="2147483657" r:id="rId4"/>
    <p:sldLayoutId id="2147483658" r:id="rId5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32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722160" y="2362320"/>
            <a:ext cx="7772040" cy="2199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rm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Click to edit Master title style</a:t>
            </a:r>
            <a:endParaRPr b="0" lang="en-US" sz="4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722160" y="4626720"/>
            <a:ext cx="7772040" cy="14997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Edit Master text styles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dt" idx="13"/>
          </p:nvPr>
        </p:nvSpPr>
        <p:spPr>
          <a:xfrm>
            <a:off x="457200" y="18360"/>
            <a:ext cx="28951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&lt;date/time&gt;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ftr" idx="14"/>
          </p:nvPr>
        </p:nvSpPr>
        <p:spPr>
          <a:xfrm>
            <a:off x="3429000" y="18360"/>
            <a:ext cx="41144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sldNum" idx="15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910A99F4-9A8F-4E60-AD92-D9FB7DDB9139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cxnSp>
        <p:nvCxnSpPr>
          <p:cNvPr id="38" name="Straight Connector 6"/>
          <p:cNvCxnSpPr/>
          <p:nvPr/>
        </p:nvCxnSpPr>
        <p:spPr>
          <a:xfrm>
            <a:off x="731520" y="4599360"/>
            <a:ext cx="7848720" cy="1800"/>
          </a:xfrm>
          <a:prstGeom prst="straightConnector1">
            <a:avLst/>
          </a:prstGeom>
          <a:ln w="19050">
            <a:solidFill>
              <a:srgbClr val="323232"/>
            </a:solidFill>
            <a:round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2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40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Click to edit Master title style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457200" y="1673280"/>
            <a:ext cx="4038120" cy="4717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561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Edit Master text styles</a:t>
            </a:r>
            <a:endParaRPr b="0" lang="en-US" sz="2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level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00584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1188720" indent="-13716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body"/>
          </p:nvPr>
        </p:nvSpPr>
        <p:spPr>
          <a:xfrm>
            <a:off x="4648320" y="1673280"/>
            <a:ext cx="4038120" cy="4717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561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Edit Master text styles</a:t>
            </a:r>
            <a:endParaRPr b="0" lang="en-US" sz="2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level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00584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1188720" indent="-13716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level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dt" idx="16"/>
          </p:nvPr>
        </p:nvSpPr>
        <p:spPr>
          <a:xfrm>
            <a:off x="457200" y="18360"/>
            <a:ext cx="28951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&lt;date/time&gt;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ftr" idx="17"/>
          </p:nvPr>
        </p:nvSpPr>
        <p:spPr>
          <a:xfrm>
            <a:off x="3429000" y="18360"/>
            <a:ext cx="41144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46" name="PlaceHolder 6"/>
          <p:cNvSpPr>
            <a:spLocks noGrp="1"/>
          </p:cNvSpPr>
          <p:nvPr>
            <p:ph type="sldNum" idx="18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39EC15E0-1EFA-442A-B6DB-2BD913CB8B1E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2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51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Click to edit Master title style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457200" y="1676520"/>
            <a:ext cx="3931560" cy="639360"/>
          </a:xfrm>
          <a:prstGeom prst="rect">
            <a:avLst/>
          </a:prstGeom>
          <a:noFill/>
          <a:ln w="44280">
            <a:noFill/>
          </a:ln>
        </p:spPr>
        <p:txBody>
          <a:bodyPr lIns="91440" rIns="91440" tIns="45720" bIns="45720" anchor="ctr">
            <a:normAutofit/>
          </a:bodyPr>
          <a:p>
            <a:pPr indent="0" algn="ctr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Edit Master text styles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457200" y="2438280"/>
            <a:ext cx="3931560" cy="3951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Edit Master text styles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005840" indent="-182880" defTabSz="914400">
              <a:lnSpc>
                <a:spcPct val="100000"/>
              </a:lnSpc>
              <a:spcBef>
                <a:spcPts val="32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level</a:t>
            </a:r>
            <a:endParaRPr b="0" lang="en-US" sz="16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1188720" indent="-137160" defTabSz="914400">
              <a:lnSpc>
                <a:spcPct val="100000"/>
              </a:lnSpc>
              <a:spcBef>
                <a:spcPts val="32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level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55" name="PlaceHolder 4"/>
          <p:cNvSpPr>
            <a:spLocks noGrp="1"/>
          </p:cNvSpPr>
          <p:nvPr>
            <p:ph type="body"/>
          </p:nvPr>
        </p:nvSpPr>
        <p:spPr>
          <a:xfrm>
            <a:off x="4754880" y="1676520"/>
            <a:ext cx="3931560" cy="639360"/>
          </a:xfrm>
          <a:prstGeom prst="rect">
            <a:avLst/>
          </a:prstGeom>
          <a:noFill/>
          <a:ln w="44280">
            <a:noFill/>
          </a:ln>
        </p:spPr>
        <p:txBody>
          <a:bodyPr lIns="91440" rIns="91440" tIns="45720" bIns="45720" anchor="ctr">
            <a:normAutofit/>
          </a:bodyPr>
          <a:p>
            <a:pPr indent="0" algn="ctr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Edit Master text styles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56" name="PlaceHolder 5"/>
          <p:cNvSpPr>
            <a:spLocks noGrp="1"/>
          </p:cNvSpPr>
          <p:nvPr>
            <p:ph type="body"/>
          </p:nvPr>
        </p:nvSpPr>
        <p:spPr>
          <a:xfrm>
            <a:off x="4754880" y="2438280"/>
            <a:ext cx="3931560" cy="3951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Edit Master text styles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005840" indent="-182880" defTabSz="914400">
              <a:lnSpc>
                <a:spcPct val="100000"/>
              </a:lnSpc>
              <a:spcBef>
                <a:spcPts val="32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level</a:t>
            </a:r>
            <a:endParaRPr b="0" lang="en-US" sz="16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1188720" indent="-137160" defTabSz="914400">
              <a:lnSpc>
                <a:spcPct val="100000"/>
              </a:lnSpc>
              <a:spcBef>
                <a:spcPts val="32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level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57" name="PlaceHolder 6"/>
          <p:cNvSpPr>
            <a:spLocks noGrp="1"/>
          </p:cNvSpPr>
          <p:nvPr>
            <p:ph type="ftr" idx="19"/>
          </p:nvPr>
        </p:nvSpPr>
        <p:spPr>
          <a:xfrm>
            <a:off x="457200" y="18360"/>
            <a:ext cx="70862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58" name="PlaceHolder 7"/>
          <p:cNvSpPr>
            <a:spLocks noGrp="1"/>
          </p:cNvSpPr>
          <p:nvPr>
            <p:ph type="sldNum" idx="20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960B3C97-3984-4778-B65D-4F3BFCFA1AD5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cxnSp>
        <p:nvCxnSpPr>
          <p:cNvPr id="59" name="Straight Connector 10"/>
          <p:cNvCxnSpPr/>
          <p:nvPr/>
        </p:nvCxnSpPr>
        <p:spPr>
          <a:xfrm flipH="1">
            <a:off x="4572000" y="1691640"/>
            <a:ext cx="1080" cy="4709520"/>
          </a:xfrm>
          <a:prstGeom prst="straightConnector1">
            <a:avLst/>
          </a:prstGeom>
          <a:ln w="19050">
            <a:solidFill>
              <a:srgbClr val="323232"/>
            </a:solidFill>
            <a:round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2"/>
  </p:sldLayoutIdLst>
</p:sldMaster>
</file>

<file path=ppt/slideMasters/slideMaster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61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Click to edit Master title style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dt" idx="21"/>
          </p:nvPr>
        </p:nvSpPr>
        <p:spPr>
          <a:xfrm>
            <a:off x="457200" y="18360"/>
            <a:ext cx="28951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&lt;date/time&gt;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ftr" idx="22"/>
          </p:nvPr>
        </p:nvSpPr>
        <p:spPr>
          <a:xfrm>
            <a:off x="3429000" y="18360"/>
            <a:ext cx="41144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sldNum" idx="23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F24F3123-A461-404C-8407-8B49A897527E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66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648000" indent="-216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Outline Level</a:t>
            </a:r>
            <a:endParaRPr b="0" lang="en-US" sz="16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864000" indent="-216000">
              <a:spcBef>
                <a:spcPts val="56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Outline Level</a:t>
            </a:r>
            <a:endParaRPr b="0" lang="en-US" sz="1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108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Fifth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Sixth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Seventh Outline Level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2"/>
  </p:sldLayoutIdLst>
</p:sldMaster>
</file>

<file path=ppt/slideMasters/slideMaster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69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70" name="PlaceHolder 1"/>
          <p:cNvSpPr>
            <a:spLocks noGrp="1"/>
          </p:cNvSpPr>
          <p:nvPr>
            <p:ph type="dt" idx="24"/>
          </p:nvPr>
        </p:nvSpPr>
        <p:spPr>
          <a:xfrm>
            <a:off x="457200" y="18360"/>
            <a:ext cx="28951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&lt;date/time&gt;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ftr" idx="25"/>
          </p:nvPr>
        </p:nvSpPr>
        <p:spPr>
          <a:xfrm>
            <a:off x="3429000" y="18360"/>
            <a:ext cx="41144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sldNum" idx="26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4CC7A182-7776-4310-A876-FBBB183E53D4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3.jpeg"/><Relationship Id="rId3" Type="http://schemas.openxmlformats.org/officeDocument/2006/relationships/image" Target="../media/image4.jpeg"/><Relationship Id="rId4" Type="http://schemas.openxmlformats.org/officeDocument/2006/relationships/slideLayout" Target="../slideLayouts/slideLayout11.xml"/><Relationship Id="rId5" Type="http://schemas.openxmlformats.org/officeDocument/2006/relationships/notesSlide" Target="../notesSlides/notesSlide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subTitle"/>
          </p:nvPr>
        </p:nvSpPr>
        <p:spPr>
          <a:xfrm>
            <a:off x="685800" y="3505320"/>
            <a:ext cx="7924320" cy="6091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 fontScale="92500" lnSpcReduction="9999"/>
          </a:bodyPr>
          <a:p>
            <a:pPr defTabSz="914400"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CS 105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	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	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       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	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	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                   Spring 2025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title"/>
          </p:nvPr>
        </p:nvSpPr>
        <p:spPr>
          <a:xfrm>
            <a:off x="685800" y="2666880"/>
            <a:ext cx="7848360" cy="631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32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Lecture 8: Buffer Overflows</a:t>
            </a:r>
            <a:endParaRPr b="0" lang="en-US" sz="32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98" name="Title 1"/>
          <p:cNvSpPr/>
          <p:nvPr/>
        </p:nvSpPr>
        <p:spPr>
          <a:xfrm>
            <a:off x="685800" y="4643280"/>
            <a:ext cx="7848360" cy="631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2400" spc="-99" strike="noStrike" u="none">
              <a:solidFill>
                <a:schemeClr val="lt2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Exercise 2: Buffer Overflow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22" name="Rectangle 17"/>
          <p:cNvSpPr/>
          <p:nvPr/>
        </p:nvSpPr>
        <p:spPr>
          <a:xfrm>
            <a:off x="1789560" y="2214000"/>
            <a:ext cx="127836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0x4006ed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pSp>
        <p:nvGrpSpPr>
          <p:cNvPr id="323" name="Group 22"/>
          <p:cNvGrpSpPr/>
          <p:nvPr/>
        </p:nvGrpSpPr>
        <p:grpSpPr>
          <a:xfrm>
            <a:off x="106560" y="2472840"/>
            <a:ext cx="1147320" cy="369720"/>
            <a:chOff x="106560" y="2472840"/>
            <a:chExt cx="1147320" cy="369720"/>
          </a:xfrm>
        </p:grpSpPr>
        <p:cxnSp>
          <p:nvCxnSpPr>
            <p:cNvPr id="324" name="Straight Arrow Connector 23"/>
            <p:cNvCxnSpPr/>
            <p:nvPr/>
          </p:nvCxnSpPr>
          <p:spPr>
            <a:xfrm>
              <a:off x="796680" y="2664360"/>
              <a:ext cx="457560" cy="360"/>
            </a:xfrm>
            <a:prstGeom prst="straightConnector1">
              <a:avLst/>
            </a:prstGeom>
            <a:ln>
              <a:solidFill>
                <a:srgbClr val="000000"/>
              </a:solidFill>
              <a:round/>
              <a:tailEnd len="med" type="triangle" w="med"/>
            </a:ln>
          </p:spPr>
        </p:cxnSp>
        <p:sp>
          <p:nvSpPr>
            <p:cNvPr id="325" name="TextBox 24"/>
            <p:cNvSpPr/>
            <p:nvPr/>
          </p:nvSpPr>
          <p:spPr>
            <a:xfrm>
              <a:off x="106560" y="2472840"/>
              <a:ext cx="70164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%rsp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grpSp>
        <p:nvGrpSpPr>
          <p:cNvPr id="326" name="Group 32"/>
          <p:cNvGrpSpPr/>
          <p:nvPr/>
        </p:nvGrpSpPr>
        <p:grpSpPr>
          <a:xfrm>
            <a:off x="1290960" y="2115360"/>
            <a:ext cx="2306880" cy="3709440"/>
            <a:chOff x="1290960" y="2115360"/>
            <a:chExt cx="2306880" cy="3709440"/>
          </a:xfrm>
        </p:grpSpPr>
        <p:sp>
          <p:nvSpPr>
            <p:cNvPr id="327" name="Rectangle 11"/>
            <p:cNvSpPr/>
            <p:nvPr/>
          </p:nvSpPr>
          <p:spPr>
            <a:xfrm>
              <a:off x="1290960" y="2115360"/>
              <a:ext cx="2285640" cy="3709440"/>
            </a:xfrm>
            <a:prstGeom prst="rect">
              <a:avLst/>
            </a:prstGeom>
            <a:noFill/>
            <a:ln>
              <a:solidFill>
                <a:srgbClr val="521b92"/>
              </a:solidFill>
              <a:rou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28" name="Rectangle 12"/>
            <p:cNvSpPr/>
            <p:nvPr/>
          </p:nvSpPr>
          <p:spPr>
            <a:xfrm>
              <a:off x="1312200" y="2133720"/>
              <a:ext cx="2285640" cy="523440"/>
            </a:xfrm>
            <a:prstGeom prst="rect">
              <a:avLst/>
            </a:prstGeom>
            <a:noFill/>
            <a:ln>
              <a:solidFill>
                <a:srgbClr val="521b92"/>
              </a:solidFill>
              <a:rou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29" name="Rectangle 13"/>
            <p:cNvSpPr/>
            <p:nvPr/>
          </p:nvSpPr>
          <p:spPr>
            <a:xfrm>
              <a:off x="1304280" y="2657160"/>
              <a:ext cx="2285640" cy="523440"/>
            </a:xfrm>
            <a:prstGeom prst="rect">
              <a:avLst/>
            </a:prstGeom>
            <a:noFill/>
            <a:ln>
              <a:solidFill>
                <a:srgbClr val="521b92"/>
              </a:solidFill>
              <a:rou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30" name="Rectangle 14"/>
            <p:cNvSpPr/>
            <p:nvPr/>
          </p:nvSpPr>
          <p:spPr>
            <a:xfrm>
              <a:off x="1304280" y="3202560"/>
              <a:ext cx="2285640" cy="523440"/>
            </a:xfrm>
            <a:prstGeom prst="rect">
              <a:avLst/>
            </a:prstGeom>
            <a:noFill/>
            <a:ln>
              <a:solidFill>
                <a:srgbClr val="521b92"/>
              </a:solidFill>
              <a:rou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31" name="Rectangle 15"/>
            <p:cNvSpPr/>
            <p:nvPr/>
          </p:nvSpPr>
          <p:spPr>
            <a:xfrm>
              <a:off x="1312200" y="3713400"/>
              <a:ext cx="2285640" cy="523440"/>
            </a:xfrm>
            <a:prstGeom prst="rect">
              <a:avLst/>
            </a:prstGeom>
            <a:noFill/>
            <a:ln>
              <a:solidFill>
                <a:srgbClr val="521b92"/>
              </a:solidFill>
              <a:rou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32" name="Rectangle 16"/>
            <p:cNvSpPr/>
            <p:nvPr/>
          </p:nvSpPr>
          <p:spPr>
            <a:xfrm>
              <a:off x="1312200" y="5301360"/>
              <a:ext cx="2285640" cy="523440"/>
            </a:xfrm>
            <a:prstGeom prst="rect">
              <a:avLst/>
            </a:prstGeom>
            <a:noFill/>
            <a:ln>
              <a:solidFill>
                <a:srgbClr val="521b92"/>
              </a:solidFill>
              <a:rou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33" name="Rectangle 29"/>
            <p:cNvSpPr/>
            <p:nvPr/>
          </p:nvSpPr>
          <p:spPr>
            <a:xfrm>
              <a:off x="1300680" y="4228200"/>
              <a:ext cx="2285640" cy="523440"/>
            </a:xfrm>
            <a:prstGeom prst="rect">
              <a:avLst/>
            </a:prstGeom>
            <a:noFill/>
            <a:ln>
              <a:solidFill>
                <a:srgbClr val="521b92"/>
              </a:solidFill>
              <a:rou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34" name="Rectangle 30"/>
            <p:cNvSpPr/>
            <p:nvPr/>
          </p:nvSpPr>
          <p:spPr>
            <a:xfrm>
              <a:off x="1302840" y="4760280"/>
              <a:ext cx="2285640" cy="523440"/>
            </a:xfrm>
            <a:prstGeom prst="rect">
              <a:avLst/>
            </a:prstGeom>
            <a:noFill/>
            <a:ln>
              <a:solidFill>
                <a:srgbClr val="521b92"/>
              </a:solidFill>
              <a:rou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</p:grpSp>
      <p:sp>
        <p:nvSpPr>
          <p:cNvPr id="335" name="Rectangle 31"/>
          <p:cNvSpPr/>
          <p:nvPr/>
        </p:nvSpPr>
        <p:spPr>
          <a:xfrm>
            <a:off x="1789560" y="4305240"/>
            <a:ext cx="127836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password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pSp>
        <p:nvGrpSpPr>
          <p:cNvPr id="336" name="Group 37"/>
          <p:cNvGrpSpPr/>
          <p:nvPr/>
        </p:nvGrpSpPr>
        <p:grpSpPr>
          <a:xfrm>
            <a:off x="3597840" y="3537000"/>
            <a:ext cx="723960" cy="369720"/>
            <a:chOff x="3597840" y="3537000"/>
            <a:chExt cx="723960" cy="369720"/>
          </a:xfrm>
        </p:grpSpPr>
        <p:sp>
          <p:nvSpPr>
            <p:cNvPr id="337" name="TextBox 27"/>
            <p:cNvSpPr/>
            <p:nvPr/>
          </p:nvSpPr>
          <p:spPr>
            <a:xfrm>
              <a:off x="3823200" y="3537000"/>
              <a:ext cx="49860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buf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cxnSp>
          <p:nvCxnSpPr>
            <p:cNvPr id="338" name="Straight Arrow Connector 34"/>
            <p:cNvCxnSpPr/>
            <p:nvPr/>
          </p:nvCxnSpPr>
          <p:spPr>
            <a:xfrm flipH="1">
              <a:off x="3597840" y="3710160"/>
              <a:ext cx="244800" cy="11520"/>
            </a:xfrm>
            <a:prstGeom prst="straightConnector1">
              <a:avLst/>
            </a:prstGeom>
            <a:ln>
              <a:solidFill>
                <a:srgbClr val="000000"/>
              </a:solidFill>
              <a:round/>
              <a:tailEnd len="med" type="triangle" w="med"/>
            </a:ln>
          </p:spPr>
        </p:cxnSp>
      </p:grpSp>
      <p:grpSp>
        <p:nvGrpSpPr>
          <p:cNvPr id="339" name="Group 47"/>
          <p:cNvGrpSpPr/>
          <p:nvPr/>
        </p:nvGrpSpPr>
        <p:grpSpPr>
          <a:xfrm>
            <a:off x="2073960" y="2657160"/>
            <a:ext cx="372960" cy="1068840"/>
            <a:chOff x="2073960" y="2657160"/>
            <a:chExt cx="372960" cy="1068840"/>
          </a:xfrm>
        </p:grpSpPr>
        <p:cxnSp>
          <p:nvCxnSpPr>
            <p:cNvPr id="340" name="Straight Arrow Connector 45"/>
            <p:cNvCxnSpPr>
              <a:endCxn id="329" idx="0"/>
            </p:cNvCxnSpPr>
            <p:nvPr/>
          </p:nvCxnSpPr>
          <p:spPr>
            <a:xfrm flipV="1">
              <a:off x="2446920" y="2657160"/>
              <a:ext cx="360" cy="1069200"/>
            </a:xfrm>
            <a:prstGeom prst="straightConnector1">
              <a:avLst/>
            </a:prstGeom>
            <a:ln>
              <a:solidFill>
                <a:srgbClr val="000000"/>
              </a:solidFill>
              <a:round/>
              <a:headEnd len="med" type="triangle" w="med"/>
              <a:tailEnd len="med" type="triangle" w="med"/>
            </a:ln>
          </p:spPr>
        </p:cxnSp>
        <p:sp>
          <p:nvSpPr>
            <p:cNvPr id="341" name="TextBox 46"/>
            <p:cNvSpPr/>
            <p:nvPr/>
          </p:nvSpPr>
          <p:spPr>
            <a:xfrm rot="16200000">
              <a:off x="1769760" y="3020400"/>
              <a:ext cx="946800" cy="3387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6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16 bytes</a:t>
              </a:r>
              <a:endParaRPr b="0" lang="en-US" sz="16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sp>
        <p:nvSpPr>
          <p:cNvPr id="342" name="Rectangle 48"/>
          <p:cNvSpPr/>
          <p:nvPr/>
        </p:nvSpPr>
        <p:spPr>
          <a:xfrm>
            <a:off x="1789560" y="2212560"/>
            <a:ext cx="127836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0x4006f1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43" name="Rectangle 18"/>
          <p:cNvSpPr/>
          <p:nvPr/>
        </p:nvSpPr>
        <p:spPr>
          <a:xfrm>
            <a:off x="72000" y="1874160"/>
            <a:ext cx="4571640" cy="44193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344" name="TextBox 3"/>
          <p:cNvSpPr/>
          <p:nvPr/>
        </p:nvSpPr>
        <p:spPr>
          <a:xfrm>
            <a:off x="4711320" y="0"/>
            <a:ext cx="4258800" cy="7032960"/>
          </a:xfrm>
          <a:prstGeom prst="rect">
            <a:avLst/>
          </a:prstGeom>
          <a:solidFill>
            <a:srgbClr val="ffffff"/>
          </a:solidFill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09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authenticate:</a:t>
            </a:r>
            <a:endParaRPr b="0" lang="en-US" sz="10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9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   0x400666 &lt;+0&gt;:  sub    $0x28,%rsp</a:t>
            </a:r>
            <a:endParaRPr b="0" lang="en-US" sz="10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9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   0x40066a &lt;+4&gt;:  mov    %rdi,0x8(%rsp)</a:t>
            </a:r>
            <a:endParaRPr b="0" lang="en-US" sz="10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9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   0x40066f &lt;+9&gt;:  lea    0x18(%rsp),%rax</a:t>
            </a:r>
            <a:endParaRPr b="0" lang="en-US" sz="10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9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   0x400674 &lt;+14&gt;: mov    %rax,%rdi</a:t>
            </a:r>
            <a:endParaRPr b="0" lang="en-US" sz="10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9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   0x400677 &lt;+17&gt;: mov    $0x0,%eax</a:t>
            </a:r>
            <a:endParaRPr b="0" lang="en-US" sz="10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9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   0x40067c &lt;+22&gt;: callq  0x400570 &lt;gets@plt&gt;</a:t>
            </a:r>
            <a:endParaRPr b="0" lang="en-US" sz="10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9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   0x400681 &lt;+27&gt;: lea    0x18(%rsp),%rdx</a:t>
            </a:r>
            <a:endParaRPr b="0" lang="en-US" sz="10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9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   0x400686 &lt;+32&gt;: mov    0x8(%rsp),%rax</a:t>
            </a:r>
            <a:endParaRPr b="0" lang="en-US" sz="10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9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   0x40068b &lt;+37&gt;: mov    %rdx,%rsi</a:t>
            </a:r>
            <a:endParaRPr b="0" lang="en-US" sz="10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9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   0x40068e &lt;+40&gt;: mov    %rax,%rdi</a:t>
            </a:r>
            <a:endParaRPr b="0" lang="en-US" sz="10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9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   0x400691 &lt;+43&gt;: callq  0x400560 &lt;strcmp@plt&gt;</a:t>
            </a:r>
            <a:endParaRPr b="0" lang="en-US" sz="10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9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   0x400696 &lt;+48&gt;: test   %eax,%eax</a:t>
            </a:r>
            <a:endParaRPr b="0" lang="en-US" sz="10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9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   0x400698 &lt;+50&gt;: sete   %al</a:t>
            </a:r>
            <a:endParaRPr b="0" lang="en-US" sz="10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9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   0x40069b &lt;+53&gt;: movzbl %al,%eax</a:t>
            </a:r>
            <a:endParaRPr b="0" lang="en-US" sz="10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9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   0x40069e &lt;+56&gt;: mov    %eax,0x1c(%rsp)</a:t>
            </a:r>
            <a:endParaRPr b="0" lang="en-US" sz="10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9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   0x4006a2 &lt;+60&gt;: mov    0x1c(%rsp),%eax</a:t>
            </a:r>
            <a:endParaRPr b="0" lang="en-US" sz="10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9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   0x4006a6 &lt;+64&gt;: add    $0x28,%rsp</a:t>
            </a:r>
            <a:endParaRPr b="0" lang="en-US" sz="10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9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   0x4006aa &lt;+68&gt;: retq</a:t>
            </a:r>
            <a:endParaRPr b="0" lang="en-US" sz="10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9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main:</a:t>
            </a:r>
            <a:endParaRPr b="0" lang="en-US" sz="10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9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   0x4006ab &lt;+0&gt;: sub    $0x28,%rsp</a:t>
            </a:r>
            <a:endParaRPr b="0" lang="en-US" sz="10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9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   0x4006af &lt;+4&gt;: mov    %edi,0xc(%rsp)</a:t>
            </a:r>
            <a:endParaRPr b="0" lang="en-US" sz="10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9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   0x4006b3 &lt;+8&gt;: mov    %rsi,(%rsp)</a:t>
            </a:r>
            <a:endParaRPr b="0" lang="en-US" sz="10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9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   0x4006b7 &lt;+12&gt;: movq   $0x4007a8,0x18(%rsp)</a:t>
            </a:r>
            <a:endParaRPr b="0" lang="en-US" sz="10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9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   0x4006c0 &lt;+21&gt;: mov    $0x4007af,%edi</a:t>
            </a:r>
            <a:endParaRPr b="0" lang="en-US" sz="10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9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   0x4006c5 &lt;+26&gt;: mov    $0x0,%eax</a:t>
            </a:r>
            <a:endParaRPr b="0" lang="en-US" sz="10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9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   0x4006ca &lt;+31&gt;: callq  0x400550 &lt;printf@plt&gt;</a:t>
            </a:r>
            <a:endParaRPr b="0" lang="en-US" sz="10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9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   0x4006cf &lt;+36&gt;: jmp    0x4006e0 &lt;main+53&gt;</a:t>
            </a:r>
            <a:endParaRPr b="0" lang="en-US" sz="10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9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   0x4006d1 &lt;+38&gt;: mov    $0x4007c8,%edi</a:t>
            </a:r>
            <a:endParaRPr b="0" lang="en-US" sz="10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9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   0x4006d6 &lt;+43&gt;: mov    $0x0,%eax</a:t>
            </a:r>
            <a:endParaRPr b="0" lang="en-US" sz="10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9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   0x4006db &lt;+48&gt;: callq  0x400550 &lt;printf@plt&gt;</a:t>
            </a:r>
            <a:endParaRPr b="0" lang="en-US" sz="10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9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   0x4006e0 &lt;+53&gt;: mov    0x18(%rsp),%rax</a:t>
            </a:r>
            <a:endParaRPr b="0" lang="en-US" sz="10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9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   0x4006e5 &lt;+58&gt;: mov    %rax,%rdi</a:t>
            </a:r>
            <a:endParaRPr b="0" lang="en-US" sz="10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9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   0x4006e8 &lt;+61&gt;: callq  0x400666 &lt;authenticate&gt;</a:t>
            </a:r>
            <a:endParaRPr b="0" lang="en-US" sz="10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9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   0x4006ed &lt;+66&gt;: test   %eax,%eax</a:t>
            </a:r>
            <a:endParaRPr b="0" lang="en-US" sz="10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9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   0x4006ef &lt;+68&gt;: je     0x4006d1 &lt;main+38&gt;</a:t>
            </a:r>
            <a:endParaRPr b="0" lang="en-US" sz="10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9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   0x4006f1 &lt;+70&gt;: mov    $0x4007e8,%edi</a:t>
            </a:r>
            <a:endParaRPr b="0" lang="en-US" sz="10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9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   0x4006f6 &lt;+75&gt;: callq  0x400540 &lt;puts@plt&gt;</a:t>
            </a:r>
            <a:endParaRPr b="0" lang="en-US" sz="10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9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   0x4006fb &lt;+80&gt;: mov    $0x0,%eax</a:t>
            </a:r>
            <a:endParaRPr b="0" lang="en-US" sz="10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9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   0x400700 &lt;+85&gt;: add    $0x28,%rsp</a:t>
            </a:r>
            <a:endParaRPr b="0" lang="en-US" sz="10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9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   0x400704 &lt;+89&gt;: retq  </a:t>
            </a:r>
            <a:endParaRPr b="0" lang="en-US" sz="10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45" name="Rectangle 4"/>
          <p:cNvSpPr/>
          <p:nvPr/>
        </p:nvSpPr>
        <p:spPr>
          <a:xfrm>
            <a:off x="4946400" y="4682520"/>
            <a:ext cx="3962160" cy="1371240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346" name="Rectangle 8"/>
          <p:cNvSpPr/>
          <p:nvPr/>
        </p:nvSpPr>
        <p:spPr>
          <a:xfrm>
            <a:off x="4962600" y="214200"/>
            <a:ext cx="3809520" cy="186480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347" name="Rectangle 9"/>
          <p:cNvSpPr/>
          <p:nvPr/>
        </p:nvSpPr>
        <p:spPr>
          <a:xfrm>
            <a:off x="4962600" y="522720"/>
            <a:ext cx="3809520" cy="361440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348" name="Rectangle 10"/>
          <p:cNvSpPr/>
          <p:nvPr/>
        </p:nvSpPr>
        <p:spPr>
          <a:xfrm>
            <a:off x="4962600" y="2861280"/>
            <a:ext cx="3809520" cy="361440"/>
          </a:xfrm>
          <a:prstGeom prst="rect">
            <a:avLst/>
          </a:prstGeom>
          <a:solidFill>
            <a:srgbClr val="ffff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349" name="TextBox 7"/>
          <p:cNvSpPr/>
          <p:nvPr/>
        </p:nvSpPr>
        <p:spPr>
          <a:xfrm>
            <a:off x="4716360" y="0"/>
            <a:ext cx="4258800" cy="7032960"/>
          </a:xfrm>
          <a:prstGeom prst="rect">
            <a:avLst/>
          </a:prstGeom>
          <a:solidFill>
            <a:srgbClr val="ffffff"/>
          </a:solidFill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09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authenticate:</a:t>
            </a:r>
            <a:endParaRPr b="0" lang="en-US" sz="10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9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   0x400666 &lt;+0&gt;:  sub    $0x28,%rsp</a:t>
            </a:r>
            <a:endParaRPr b="0" lang="en-US" sz="10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9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   0x40066a &lt;+4&gt;:  mov    %rdi,0x8(%rsp)</a:t>
            </a:r>
            <a:endParaRPr b="0" lang="en-US" sz="10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9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   0x40066f &lt;+9&gt;:  lea    0x18(%rsp),%rax</a:t>
            </a:r>
            <a:endParaRPr b="0" lang="en-US" sz="10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9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   0x400674 &lt;+14&gt;: mov    %rax,%rdi</a:t>
            </a:r>
            <a:endParaRPr b="0" lang="en-US" sz="10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9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   0x400677 &lt;+17&gt;: mov    $0x0,%eax</a:t>
            </a:r>
            <a:endParaRPr b="0" lang="en-US" sz="10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9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   0x40067c &lt;+22&gt;: callq  0x400570 &lt;gets@plt&gt;</a:t>
            </a:r>
            <a:endParaRPr b="0" lang="en-US" sz="10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9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   0x400681 &lt;+27&gt;: lea    0x18(%rsp),%rdx</a:t>
            </a:r>
            <a:endParaRPr b="0" lang="en-US" sz="10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9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   0x400686 &lt;+32&gt;: mov    0x8(%rsp),%rax</a:t>
            </a:r>
            <a:endParaRPr b="0" lang="en-US" sz="10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9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   0x40068b &lt;+37&gt;: mov    %rdx,%rsi</a:t>
            </a:r>
            <a:endParaRPr b="0" lang="en-US" sz="10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9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   0x40068e &lt;+40&gt;: mov    %rax,%rdi</a:t>
            </a:r>
            <a:endParaRPr b="0" lang="en-US" sz="10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9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   0x400691 &lt;+43&gt;: callq  0x400560 &lt;strcmp@plt&gt;</a:t>
            </a:r>
            <a:endParaRPr b="0" lang="en-US" sz="10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9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   0x400696 &lt;+48&gt;: test   %eax,%eax</a:t>
            </a:r>
            <a:endParaRPr b="0" lang="en-US" sz="10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9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   0x400698 &lt;+50&gt;: sete   %al</a:t>
            </a:r>
            <a:endParaRPr b="0" lang="en-US" sz="10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9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   0x40069b &lt;+53&gt;: movzbl %al,%eax</a:t>
            </a:r>
            <a:endParaRPr b="0" lang="en-US" sz="10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9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   0x40069e &lt;+56&gt;: mov    %eax,0x1c(%rsp)</a:t>
            </a:r>
            <a:endParaRPr b="0" lang="en-US" sz="10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9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   0x4006a2 &lt;+60&gt;: mov    0x1c(%rsp),%eax</a:t>
            </a:r>
            <a:endParaRPr b="0" lang="en-US" sz="10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9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   0x4006a6 &lt;+64&gt;: add    $0x28,%rsp</a:t>
            </a:r>
            <a:endParaRPr b="0" lang="en-US" sz="10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9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   0x4006aa &lt;+68&gt;: retq</a:t>
            </a:r>
            <a:endParaRPr b="0" lang="en-US" sz="10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9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main:</a:t>
            </a:r>
            <a:endParaRPr b="0" lang="en-US" sz="10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9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   0x4006ab &lt;+0&gt;: sub    $0x28,%rsp</a:t>
            </a:r>
            <a:endParaRPr b="0" lang="en-US" sz="10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9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   0x4006af &lt;+4&gt;: mov    %edi,0xc(%rsp)</a:t>
            </a:r>
            <a:endParaRPr b="0" lang="en-US" sz="10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9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   0x4006b3 &lt;+8&gt;: mov    %rsi,(%rsp)</a:t>
            </a:r>
            <a:endParaRPr b="0" lang="en-US" sz="10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9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   0x4006b7 &lt;+12&gt;: movq   $0x4007a8,0x18(%rsp)</a:t>
            </a:r>
            <a:endParaRPr b="0" lang="en-US" sz="10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9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   0x4006c0 &lt;+21&gt;: mov    $0x4007af,%edi</a:t>
            </a:r>
            <a:endParaRPr b="0" lang="en-US" sz="10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9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   0x4006c5 &lt;+26&gt;: mov    $0x0,%eax</a:t>
            </a:r>
            <a:endParaRPr b="0" lang="en-US" sz="10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9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   0x4006ca &lt;+31&gt;: callq  0x400550 &lt;printf@plt&gt;</a:t>
            </a:r>
            <a:endParaRPr b="0" lang="en-US" sz="10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9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   0x4006cf &lt;+36&gt;: jmp    0x4006e0 &lt;main+53&gt;</a:t>
            </a:r>
            <a:endParaRPr b="0" lang="en-US" sz="10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9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   0x4006d1 &lt;+38&gt;: mov    $0x4007c8,%edi</a:t>
            </a:r>
            <a:endParaRPr b="0" lang="en-US" sz="10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9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   0x4006d6 &lt;+43&gt;: mov    $0x0,%eax</a:t>
            </a:r>
            <a:endParaRPr b="0" lang="en-US" sz="10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9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   0x4006db &lt;+48&gt;: callq  0x400550 &lt;printf@plt&gt;</a:t>
            </a:r>
            <a:endParaRPr b="0" lang="en-US" sz="10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9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   0x4006e0 &lt;+53&gt;: mov    0x18(%rsp),%rax</a:t>
            </a:r>
            <a:endParaRPr b="0" lang="en-US" sz="10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9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   0x4006e5 &lt;+58&gt;: mov    %rax,%rdi</a:t>
            </a:r>
            <a:endParaRPr b="0" lang="en-US" sz="10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9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   0x4006e8 &lt;+61&gt;: callq  0x400666 &lt;authenticate&gt;</a:t>
            </a:r>
            <a:endParaRPr b="0" lang="en-US" sz="10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9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   0x4006ed &lt;+66&gt;: test   %eax,%eax</a:t>
            </a:r>
            <a:endParaRPr b="0" lang="en-US" sz="10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9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   0x4006ef &lt;+68&gt;: je     0x4006d1 &lt;main+38&gt;</a:t>
            </a:r>
            <a:endParaRPr b="0" lang="en-US" sz="10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9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   0x4006f1 &lt;+70&gt;: mov    $0x4007e8,%edi</a:t>
            </a:r>
            <a:endParaRPr b="0" lang="en-US" sz="10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9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   0x4006f6 &lt;+75&gt;: callq  0x400540 &lt;puts@plt&gt;</a:t>
            </a:r>
            <a:endParaRPr b="0" lang="en-US" sz="10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9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   0x4006fb &lt;+80&gt;: mov    $0x0,%eax</a:t>
            </a:r>
            <a:endParaRPr b="0" lang="en-US" sz="10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9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   0x400700 &lt;+85&gt;: add    $0x28,%rsp</a:t>
            </a:r>
            <a:endParaRPr b="0" lang="en-US" sz="10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9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   0x400704 &lt;+89&gt;: retq  </a:t>
            </a:r>
            <a:endParaRPr b="0" lang="en-US" sz="10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50" name="Rectangle 19"/>
          <p:cNvSpPr/>
          <p:nvPr/>
        </p:nvSpPr>
        <p:spPr>
          <a:xfrm>
            <a:off x="4979880" y="5531400"/>
            <a:ext cx="4038120" cy="183240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71" dur="indefinite" restart="never" nodeType="tmRoot">
          <p:childTnLst>
            <p:seq>
              <p:cTn id="372" dur="indefinite" nodeType="mainSeq">
                <p:childTnLst>
                  <p:par>
                    <p:cTn id="373" fill="hold">
                      <p:stCondLst>
                        <p:cond delay="0"/>
                      </p:stCondLst>
                      <p:childTnLst>
                        <p:par>
                          <p:cTn id="374" fill="hold">
                            <p:stCondLst>
                              <p:cond delay="0"/>
                            </p:stCondLst>
                            <p:childTnLst>
                              <p:par>
                                <p:cTn id="375" nodeType="withEffect" fill="hold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nodeType="withEffect" fill="hold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9" fill="hold">
                      <p:stCondLst>
                        <p:cond delay="indefinite"/>
                      </p:stCondLst>
                      <p:childTnLst>
                        <p:par>
                          <p:cTn id="380" fill="hold">
                            <p:stCondLst>
                              <p:cond delay="0"/>
                            </p:stCondLst>
                            <p:childTnLst>
                              <p:par>
                                <p:cTn id="38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3" fill="hold">
                      <p:stCondLst>
                        <p:cond delay="indefinite"/>
                      </p:stCondLst>
                      <p:childTnLst>
                        <p:par>
                          <p:cTn id="384" fill="hold">
                            <p:stCondLst>
                              <p:cond delay="0"/>
                            </p:stCondLst>
                            <p:childTnLst>
                              <p:par>
                                <p:cTn id="385" nodeType="clickEffect" fill="hold" presetClass="path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04 5.55112E-017 L 0.0007 0.3831 E">
                                      <p:cBhvr>
                                        <p:cTn id="386" dur="2000" fill="hold"/>
                                        <p:tgtEl>
                                          <p:spTgt spid="3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7" fill="hold">
                      <p:stCondLst>
                        <p:cond delay="indefinite"/>
                      </p:stCondLst>
                      <p:childTnLst>
                        <p:par>
                          <p:cTn id="388" fill="hold">
                            <p:stCondLst>
                              <p:cond delay="0"/>
                            </p:stCondLst>
                            <p:childTnLst>
                              <p:par>
                                <p:cTn id="38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1" fill="hold">
                      <p:stCondLst>
                        <p:cond delay="indefinite"/>
                      </p:stCondLst>
                      <p:childTnLst>
                        <p:par>
                          <p:cTn id="392" fill="hold">
                            <p:stCondLst>
                              <p:cond delay="0"/>
                            </p:stCondLst>
                            <p:childTnLst>
                              <p:par>
                                <p:cTn id="39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5" fill="hold">
                      <p:stCondLst>
                        <p:cond delay="indefinite"/>
                      </p:stCondLst>
                      <p:childTnLst>
                        <p:par>
                          <p:cTn id="396" fill="hold">
                            <p:stCondLst>
                              <p:cond delay="0"/>
                            </p:stCondLst>
                            <p:childTnLst>
                              <p:par>
                                <p:cTn id="39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9" fill="hold">
                      <p:stCondLst>
                        <p:cond delay="indefinite"/>
                      </p:stCondLst>
                      <p:childTnLst>
                        <p:par>
                          <p:cTn id="400" fill="hold">
                            <p:stCondLst>
                              <p:cond delay="0"/>
                            </p:stCondLst>
                            <p:childTnLst>
                              <p:par>
                                <p:cTn id="40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3" fill="hold">
                      <p:stCondLst>
                        <p:cond delay="indefinite"/>
                      </p:stCondLst>
                      <p:childTnLst>
                        <p:par>
                          <p:cTn id="404" fill="hold">
                            <p:stCondLst>
                              <p:cond delay="0"/>
                            </p:stCondLst>
                            <p:childTnLst>
                              <p:par>
                                <p:cTn id="40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7" fill="hold">
                      <p:stCondLst>
                        <p:cond delay="indefinite"/>
                      </p:stCondLst>
                      <p:childTnLst>
                        <p:par>
                          <p:cTn id="408" fill="hold">
                            <p:stCondLst>
                              <p:cond delay="0"/>
                            </p:stCondLst>
                            <p:childTnLst>
                              <p:par>
                                <p:cTn id="409" nodeType="clickEffect" fill="hold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3" fill="hold">
                      <p:stCondLst>
                        <p:cond delay="indefinite"/>
                      </p:stCondLst>
                      <p:childTnLst>
                        <p:par>
                          <p:cTn id="414" fill="hold">
                            <p:stCondLst>
                              <p:cond delay="0"/>
                            </p:stCondLst>
                            <p:childTnLst>
                              <p:par>
                                <p:cTn id="41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7" fill="hold">
                      <p:stCondLst>
                        <p:cond delay="indefinite"/>
                      </p:stCondLst>
                      <p:childTnLst>
                        <p:par>
                          <p:cTn id="418" fill="hold">
                            <p:stCondLst>
                              <p:cond delay="0"/>
                            </p:stCondLst>
                            <p:childTnLst>
                              <p:par>
                                <p:cTn id="419" nodeType="clickEffect" fill="hold" presetClass="path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69 0.3831 L 0.00208 0.00741 E">
                                      <p:cBhvr>
                                        <p:cTn id="420" dur="2000" fill="hold"/>
                                        <p:tgtEl>
                                          <p:spTgt spid="3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1" fill="hold">
                      <p:stCondLst>
                        <p:cond delay="indefinite"/>
                      </p:stCondLst>
                      <p:childTnLst>
                        <p:par>
                          <p:cTn id="422" fill="hold">
                            <p:stCondLst>
                              <p:cond delay="0"/>
                            </p:stCondLst>
                            <p:childTnLst>
                              <p:par>
                                <p:cTn id="423" nodeType="clickEffect" fill="hold" presetClass="path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08 0.00741 L 0.00208 -0.07616 E">
                                      <p:cBhvr>
                                        <p:cTn id="424" dur="2000" fill="hold"/>
                                        <p:tgtEl>
                                          <p:spTgt spid="3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Buffer Overflow Examples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pic>
        <p:nvPicPr>
          <p:cNvPr id="100" name="Picture 3" descr=""/>
          <p:cNvPicPr/>
          <p:nvPr/>
        </p:nvPicPr>
        <p:blipFill>
          <a:blip r:embed="rId1"/>
          <a:stretch/>
        </p:blipFill>
        <p:spPr>
          <a:xfrm>
            <a:off x="3276720" y="4210560"/>
            <a:ext cx="1980720" cy="236700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101" name="Picture 5" descr=""/>
          <p:cNvPicPr/>
          <p:nvPr/>
        </p:nvPicPr>
        <p:blipFill>
          <a:blip r:embed="rId2"/>
          <a:stretch/>
        </p:blipFill>
        <p:spPr>
          <a:xfrm>
            <a:off x="616320" y="1676520"/>
            <a:ext cx="3650760" cy="235080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102" name="Picture 7" descr=""/>
          <p:cNvPicPr/>
          <p:nvPr/>
        </p:nvPicPr>
        <p:blipFill>
          <a:blip r:embed="rId3"/>
          <a:stretch/>
        </p:blipFill>
        <p:spPr>
          <a:xfrm>
            <a:off x="5039280" y="1612440"/>
            <a:ext cx="3664800" cy="243972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Review: Function Calls in Assembly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04" name="TextBox 6"/>
          <p:cNvSpPr/>
          <p:nvPr/>
        </p:nvSpPr>
        <p:spPr>
          <a:xfrm>
            <a:off x="233640" y="1506960"/>
            <a:ext cx="4571640" cy="1200600"/>
          </a:xfrm>
          <a:prstGeom prst="rect">
            <a:avLst/>
          </a:prstGeom>
          <a:gradFill rotWithShape="0">
            <a:gsLst>
              <a:gs pos="0">
                <a:srgbClr val="bfb0e2"/>
              </a:gs>
              <a:gs pos="45000">
                <a:srgbClr val="cebdf3"/>
              </a:gs>
              <a:gs pos="100000">
                <a:srgbClr val="e4daf9"/>
              </a:gs>
            </a:gsLst>
            <a:path path="circle">
              <a:fillToRect l="50000" t="50000" r="50000" b="50000"/>
            </a:path>
          </a:gradFill>
          <a:ln>
            <a:solidFill>
              <a:srgbClr val="8b58d2"/>
            </a:solidFill>
            <a:rou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void f1(){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double a2[2] = {1.0,2.0};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int a1[4] = {1,2,3,4};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}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05" name="Rectangle 8"/>
          <p:cNvSpPr/>
          <p:nvPr/>
        </p:nvSpPr>
        <p:spPr>
          <a:xfrm>
            <a:off x="5985000" y="1905120"/>
            <a:ext cx="2285640" cy="4786200"/>
          </a:xfrm>
          <a:prstGeom prst="rect">
            <a:avLst/>
          </a:prstGeom>
          <a:noFill/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06" name="Rectangle 9"/>
          <p:cNvSpPr/>
          <p:nvPr/>
        </p:nvSpPr>
        <p:spPr>
          <a:xfrm>
            <a:off x="6005880" y="1923480"/>
            <a:ext cx="2285640" cy="523440"/>
          </a:xfrm>
          <a:prstGeom prst="rect">
            <a:avLst/>
          </a:prstGeom>
          <a:noFill/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07" name="Rectangle 10"/>
          <p:cNvSpPr/>
          <p:nvPr/>
        </p:nvSpPr>
        <p:spPr>
          <a:xfrm>
            <a:off x="5998320" y="2446920"/>
            <a:ext cx="2285640" cy="523440"/>
          </a:xfrm>
          <a:prstGeom prst="rect">
            <a:avLst/>
          </a:prstGeom>
          <a:noFill/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08" name="Rectangle 11"/>
          <p:cNvSpPr/>
          <p:nvPr/>
        </p:nvSpPr>
        <p:spPr>
          <a:xfrm>
            <a:off x="5998320" y="2983680"/>
            <a:ext cx="2285640" cy="523440"/>
          </a:xfrm>
          <a:prstGeom prst="rect">
            <a:avLst/>
          </a:prstGeom>
          <a:noFill/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09" name="Rectangle 12"/>
          <p:cNvSpPr/>
          <p:nvPr/>
        </p:nvSpPr>
        <p:spPr>
          <a:xfrm>
            <a:off x="5998320" y="3507120"/>
            <a:ext cx="2285640" cy="523440"/>
          </a:xfrm>
          <a:prstGeom prst="rect">
            <a:avLst/>
          </a:prstGeom>
          <a:noFill/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10" name="Rectangle 13"/>
          <p:cNvSpPr/>
          <p:nvPr/>
        </p:nvSpPr>
        <p:spPr>
          <a:xfrm>
            <a:off x="5998320" y="4043880"/>
            <a:ext cx="2285640" cy="523440"/>
          </a:xfrm>
          <a:prstGeom prst="rect">
            <a:avLst/>
          </a:prstGeom>
          <a:noFill/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11" name="Rectangle 14"/>
          <p:cNvSpPr/>
          <p:nvPr/>
        </p:nvSpPr>
        <p:spPr>
          <a:xfrm>
            <a:off x="6005880" y="4554720"/>
            <a:ext cx="2285640" cy="523440"/>
          </a:xfrm>
          <a:prstGeom prst="rect">
            <a:avLst/>
          </a:prstGeom>
          <a:noFill/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12" name="Rectangle 15"/>
          <p:cNvSpPr/>
          <p:nvPr/>
        </p:nvSpPr>
        <p:spPr>
          <a:xfrm>
            <a:off x="6005880" y="5091120"/>
            <a:ext cx="2285640" cy="523440"/>
          </a:xfrm>
          <a:prstGeom prst="rect">
            <a:avLst/>
          </a:prstGeom>
          <a:noFill/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13" name="Rectangle 16"/>
          <p:cNvSpPr/>
          <p:nvPr/>
        </p:nvSpPr>
        <p:spPr>
          <a:xfrm>
            <a:off x="6483600" y="2003760"/>
            <a:ext cx="127836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0x40068b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14" name="Rectangle 18"/>
          <p:cNvSpPr/>
          <p:nvPr/>
        </p:nvSpPr>
        <p:spPr>
          <a:xfrm>
            <a:off x="6826320" y="3060720"/>
            <a:ext cx="59256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2.0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15" name="Rectangle 19"/>
          <p:cNvSpPr/>
          <p:nvPr/>
        </p:nvSpPr>
        <p:spPr>
          <a:xfrm>
            <a:off x="6826320" y="3593520"/>
            <a:ext cx="59256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1.0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16" name="Rectangle 20"/>
          <p:cNvSpPr/>
          <p:nvPr/>
        </p:nvSpPr>
        <p:spPr>
          <a:xfrm>
            <a:off x="6977880" y="4515480"/>
            <a:ext cx="31824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2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17" name="Rectangle 21"/>
          <p:cNvSpPr/>
          <p:nvPr/>
        </p:nvSpPr>
        <p:spPr>
          <a:xfrm>
            <a:off x="6976080" y="4770360"/>
            <a:ext cx="31788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1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18" name="Rectangle 22"/>
          <p:cNvSpPr/>
          <p:nvPr/>
        </p:nvSpPr>
        <p:spPr>
          <a:xfrm>
            <a:off x="6985800" y="4260600"/>
            <a:ext cx="31824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3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19" name="Rectangle 23"/>
          <p:cNvSpPr/>
          <p:nvPr/>
        </p:nvSpPr>
        <p:spPr>
          <a:xfrm>
            <a:off x="5994360" y="5631120"/>
            <a:ext cx="2285640" cy="523440"/>
          </a:xfrm>
          <a:prstGeom prst="rect">
            <a:avLst/>
          </a:prstGeom>
          <a:noFill/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20" name="Rectangle 25"/>
          <p:cNvSpPr/>
          <p:nvPr/>
        </p:nvSpPr>
        <p:spPr>
          <a:xfrm>
            <a:off x="6978600" y="4027320"/>
            <a:ext cx="31788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4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21" name="Rectangle 32"/>
          <p:cNvSpPr/>
          <p:nvPr/>
        </p:nvSpPr>
        <p:spPr>
          <a:xfrm>
            <a:off x="5985000" y="6167880"/>
            <a:ext cx="2285640" cy="523440"/>
          </a:xfrm>
          <a:prstGeom prst="rect">
            <a:avLst/>
          </a:prstGeom>
          <a:noFill/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grpSp>
        <p:nvGrpSpPr>
          <p:cNvPr id="122" name="Group 3"/>
          <p:cNvGrpSpPr/>
          <p:nvPr/>
        </p:nvGrpSpPr>
        <p:grpSpPr>
          <a:xfrm>
            <a:off x="8291880" y="2970720"/>
            <a:ext cx="682920" cy="1072440"/>
            <a:chOff x="8291880" y="2970720"/>
            <a:chExt cx="682920" cy="1072440"/>
          </a:xfrm>
        </p:grpSpPr>
        <p:sp>
          <p:nvSpPr>
            <p:cNvPr id="123" name="Right Brace 1"/>
            <p:cNvSpPr/>
            <p:nvPr/>
          </p:nvSpPr>
          <p:spPr>
            <a:xfrm>
              <a:off x="8291880" y="2970720"/>
              <a:ext cx="241920" cy="1072440"/>
            </a:xfrm>
            <a:prstGeom prst="rightBrace">
              <a:avLst>
                <a:gd name="adj1" fmla="val 8333"/>
                <a:gd name="adj2" fmla="val 50000"/>
              </a:avLst>
            </a:prstGeom>
            <a:noFill/>
            <a:ln>
              <a:solidFill>
                <a:srgbClr val="000000"/>
              </a:solidFill>
              <a:round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24" name="TextBox 2"/>
            <p:cNvSpPr/>
            <p:nvPr/>
          </p:nvSpPr>
          <p:spPr>
            <a:xfrm>
              <a:off x="8539920" y="3322440"/>
              <a:ext cx="43488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a2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grpSp>
        <p:nvGrpSpPr>
          <p:cNvPr id="125" name="Group 33"/>
          <p:cNvGrpSpPr/>
          <p:nvPr/>
        </p:nvGrpSpPr>
        <p:grpSpPr>
          <a:xfrm>
            <a:off x="8283600" y="4023000"/>
            <a:ext cx="682920" cy="1072440"/>
            <a:chOff x="8283600" y="4023000"/>
            <a:chExt cx="682920" cy="1072440"/>
          </a:xfrm>
        </p:grpSpPr>
        <p:sp>
          <p:nvSpPr>
            <p:cNvPr id="126" name="Right Brace 34"/>
            <p:cNvSpPr/>
            <p:nvPr/>
          </p:nvSpPr>
          <p:spPr>
            <a:xfrm>
              <a:off x="8283600" y="4023000"/>
              <a:ext cx="241920" cy="1072440"/>
            </a:xfrm>
            <a:prstGeom prst="rightBrace">
              <a:avLst>
                <a:gd name="adj1" fmla="val 8333"/>
                <a:gd name="adj2" fmla="val 50000"/>
              </a:avLst>
            </a:prstGeom>
            <a:noFill/>
            <a:ln>
              <a:solidFill>
                <a:srgbClr val="000000"/>
              </a:solidFill>
              <a:round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27" name="TextBox 35"/>
            <p:cNvSpPr/>
            <p:nvPr/>
          </p:nvSpPr>
          <p:spPr>
            <a:xfrm>
              <a:off x="8531640" y="4374720"/>
              <a:ext cx="43488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a1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sp>
        <p:nvSpPr>
          <p:cNvPr id="128" name="TextBox 17"/>
          <p:cNvSpPr/>
          <p:nvPr/>
        </p:nvSpPr>
        <p:spPr>
          <a:xfrm>
            <a:off x="233640" y="2860920"/>
            <a:ext cx="4571640" cy="923760"/>
          </a:xfrm>
          <a:prstGeom prst="rect">
            <a:avLst/>
          </a:prstGeom>
          <a:gradFill rotWithShape="0">
            <a:gsLst>
              <a:gs pos="0">
                <a:srgbClr val="bfb0e2"/>
              </a:gs>
              <a:gs pos="45000">
                <a:srgbClr val="cebdf3"/>
              </a:gs>
              <a:gs pos="100000">
                <a:srgbClr val="e4daf9"/>
              </a:gs>
            </a:gsLst>
            <a:path path="circle">
              <a:fillToRect l="50000" t="50000" r="50000" b="50000"/>
            </a:path>
          </a:gradFill>
          <a:ln>
            <a:solidFill>
              <a:srgbClr val="8b58d2"/>
            </a:solidFill>
            <a:rou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void main(){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f1();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}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29" name="TextBox 7"/>
          <p:cNvSpPr/>
          <p:nvPr/>
        </p:nvSpPr>
        <p:spPr>
          <a:xfrm>
            <a:off x="246240" y="2415600"/>
            <a:ext cx="4571640" cy="3786120"/>
          </a:xfrm>
          <a:prstGeom prst="rect">
            <a:avLst/>
          </a:prstGeom>
          <a:solidFill>
            <a:srgbClr val="ffffff"/>
          </a:solidFill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f1: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sub    $0x28,%rsp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  movsd  0x216(%rip),%xmm0      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  movsd  %xmm0,0x10(%rsp)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  movsd  0x210(%rip),%xmm0      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  movsd  %xmm0,0x18(%rsp)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  movl   $0x1,(%rsp)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  movl   $0x2,0x4(%rsp)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  movl   $0x3,0x8(%rsp)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  movl   $0x4,0xc(%rsp)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  add    $0x28,%rsp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  retq</a:t>
            </a:r>
            <a:br>
              <a:rPr sz="1600"/>
            </a:b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main:</a:t>
            </a:r>
            <a:br>
              <a:rPr sz="1600"/>
            </a:b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call f1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retq  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pSp>
        <p:nvGrpSpPr>
          <p:cNvPr id="130" name="Group 27"/>
          <p:cNvGrpSpPr/>
          <p:nvPr/>
        </p:nvGrpSpPr>
        <p:grpSpPr>
          <a:xfrm>
            <a:off x="4800600" y="1738800"/>
            <a:ext cx="1147320" cy="369720"/>
            <a:chOff x="4800600" y="1738800"/>
            <a:chExt cx="1147320" cy="369720"/>
          </a:xfrm>
        </p:grpSpPr>
        <p:cxnSp>
          <p:nvCxnSpPr>
            <p:cNvPr id="131" name="Straight Arrow Connector 28"/>
            <p:cNvCxnSpPr/>
            <p:nvPr/>
          </p:nvCxnSpPr>
          <p:spPr>
            <a:xfrm>
              <a:off x="5490720" y="1930320"/>
              <a:ext cx="457560" cy="360"/>
            </a:xfrm>
            <a:prstGeom prst="straightConnector1">
              <a:avLst/>
            </a:prstGeom>
            <a:ln>
              <a:solidFill>
                <a:srgbClr val="000000"/>
              </a:solidFill>
              <a:round/>
              <a:tailEnd len="med" type="triangle" w="med"/>
            </a:ln>
          </p:spPr>
        </p:cxnSp>
        <p:sp>
          <p:nvSpPr>
            <p:cNvPr id="132" name="TextBox 36"/>
            <p:cNvSpPr/>
            <p:nvPr/>
          </p:nvSpPr>
          <p:spPr>
            <a:xfrm>
              <a:off x="4800600" y="1738800"/>
              <a:ext cx="70164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%rsp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5" dur="indefinite" restart="never" nodeType="tmRoot">
          <p:childTnLst>
            <p:seq>
              <p:cTn id="16" dur="indefinite" nodeType="mainSeq">
                <p:childTnLst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nodeType="clickEffect" fill="hold" presetClass="path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006 -4.07407E-006 L 0.0007 0.07477 E">
                                      <p:cBhvr>
                                        <p:cTn id="48" dur="2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nodeType="clickEffect" fill="hold" presetClass="path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7 0.07477 L 0.00261 0.46019 E">
                                      <p:cBhvr>
                                        <p:cTn id="54" dur="2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nodeType="clickEffect" fill="hold" presetClass="path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 0.46019 L 0.004 0.07639 E">
                                      <p:cBhvr>
                                        <p:cTn id="84" dur="2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nodeType="clickEffect" fill="hold" presetClass="path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 0.07639 L 0.004 0.00024 E">
                                      <p:cBhvr>
                                        <p:cTn id="88" dur="2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TextBox 17"/>
          <p:cNvSpPr/>
          <p:nvPr/>
        </p:nvSpPr>
        <p:spPr>
          <a:xfrm>
            <a:off x="233640" y="3311280"/>
            <a:ext cx="4571640" cy="923760"/>
          </a:xfrm>
          <a:prstGeom prst="rect">
            <a:avLst/>
          </a:prstGeom>
          <a:gradFill rotWithShape="0">
            <a:gsLst>
              <a:gs pos="0">
                <a:srgbClr val="bfb0e2"/>
              </a:gs>
              <a:gs pos="45000">
                <a:srgbClr val="cebdf3"/>
              </a:gs>
              <a:gs pos="100000">
                <a:srgbClr val="e4daf9"/>
              </a:gs>
            </a:gsLst>
            <a:path path="circle">
              <a:fillToRect l="50000" t="50000" r="50000" b="50000"/>
            </a:path>
          </a:gradFill>
          <a:ln>
            <a:solidFill>
              <a:srgbClr val="8b58d2"/>
            </a:solidFill>
            <a:rou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void main(){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f1();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}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Memory Referencing Bug Example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35" name="TextBox 6"/>
          <p:cNvSpPr/>
          <p:nvPr/>
        </p:nvSpPr>
        <p:spPr>
          <a:xfrm>
            <a:off x="233640" y="1506960"/>
            <a:ext cx="4571640" cy="1754640"/>
          </a:xfrm>
          <a:prstGeom prst="rect">
            <a:avLst/>
          </a:prstGeom>
          <a:gradFill rotWithShape="0">
            <a:gsLst>
              <a:gs pos="0">
                <a:srgbClr val="bfb0e2"/>
              </a:gs>
              <a:gs pos="45000">
                <a:srgbClr val="cebdf3"/>
              </a:gs>
              <a:gs pos="100000">
                <a:srgbClr val="e4daf9"/>
              </a:gs>
            </a:gsLst>
            <a:path path="circle">
              <a:fillToRect l="50000" t="50000" r="50000" b="50000"/>
            </a:path>
          </a:gradFill>
          <a:ln>
            <a:solidFill>
              <a:srgbClr val="8b58d2"/>
            </a:solidFill>
            <a:rou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void f1(){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double a2[2] = {1.0,2.0};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int a1[4] = {1,2,3,4};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a1[4] = 1413754136;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a1[5] = 1074340347;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}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36" name="TextBox 7"/>
          <p:cNvSpPr/>
          <p:nvPr/>
        </p:nvSpPr>
        <p:spPr>
          <a:xfrm>
            <a:off x="233640" y="2887560"/>
            <a:ext cx="4571640" cy="3970800"/>
          </a:xfrm>
          <a:prstGeom prst="rect">
            <a:avLst/>
          </a:prstGeom>
          <a:solidFill>
            <a:srgbClr val="ffffff"/>
          </a:solidFill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f1: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sub    $0x28,%rsp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  movsd  0x216(%rip),%xmm0      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  movsd  %xmm0,0x10(%rsp)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  movsd  0x210(%rip),%xmm0      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  movsd  %xmm0,0x18(%rsp)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  movl   $0x1,(%rsp)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  movl   $0x2,0x4(%rsp)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  movl   $0x3,0x8(%rsp)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  movl   $0x4,0xc(%rsp)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  movl   $0x54442d18,0x10(%rsp)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  movl   $0x400921fb,0x14(%rsp)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add    $0x28,%rsp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  retq  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37" name="Rectangle 19"/>
          <p:cNvSpPr/>
          <p:nvPr/>
        </p:nvSpPr>
        <p:spPr>
          <a:xfrm>
            <a:off x="6826320" y="3593520"/>
            <a:ext cx="59256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1.0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38" name="Rectangle 36"/>
          <p:cNvSpPr/>
          <p:nvPr/>
        </p:nvSpPr>
        <p:spPr>
          <a:xfrm>
            <a:off x="6373080" y="3720960"/>
            <a:ext cx="155268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0x400921fb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39" name="Rectangle 37"/>
          <p:cNvSpPr/>
          <p:nvPr/>
        </p:nvSpPr>
        <p:spPr>
          <a:xfrm>
            <a:off x="6367680" y="3487680"/>
            <a:ext cx="155268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0x54442d18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40" name="Rectangle 24"/>
          <p:cNvSpPr/>
          <p:nvPr/>
        </p:nvSpPr>
        <p:spPr>
          <a:xfrm>
            <a:off x="5985000" y="1905120"/>
            <a:ext cx="2285640" cy="4786200"/>
          </a:xfrm>
          <a:prstGeom prst="rect">
            <a:avLst/>
          </a:prstGeom>
          <a:noFill/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41" name="Rectangle 26"/>
          <p:cNvSpPr/>
          <p:nvPr/>
        </p:nvSpPr>
        <p:spPr>
          <a:xfrm>
            <a:off x="6005880" y="1923480"/>
            <a:ext cx="2285640" cy="523440"/>
          </a:xfrm>
          <a:prstGeom prst="rect">
            <a:avLst/>
          </a:prstGeom>
          <a:noFill/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42" name="Rectangle 27"/>
          <p:cNvSpPr/>
          <p:nvPr/>
        </p:nvSpPr>
        <p:spPr>
          <a:xfrm>
            <a:off x="5998320" y="2446920"/>
            <a:ext cx="2285640" cy="523440"/>
          </a:xfrm>
          <a:prstGeom prst="rect">
            <a:avLst/>
          </a:prstGeom>
          <a:noFill/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43" name="Rectangle 28"/>
          <p:cNvSpPr/>
          <p:nvPr/>
        </p:nvSpPr>
        <p:spPr>
          <a:xfrm>
            <a:off x="5998320" y="2983680"/>
            <a:ext cx="2285640" cy="523440"/>
          </a:xfrm>
          <a:prstGeom prst="rect">
            <a:avLst/>
          </a:prstGeom>
          <a:noFill/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44" name="Rectangle 38"/>
          <p:cNvSpPr/>
          <p:nvPr/>
        </p:nvSpPr>
        <p:spPr>
          <a:xfrm>
            <a:off x="5998320" y="3507120"/>
            <a:ext cx="2285640" cy="523440"/>
          </a:xfrm>
          <a:prstGeom prst="rect">
            <a:avLst/>
          </a:prstGeom>
          <a:noFill/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45" name="Rectangle 39"/>
          <p:cNvSpPr/>
          <p:nvPr/>
        </p:nvSpPr>
        <p:spPr>
          <a:xfrm>
            <a:off x="5998320" y="4043880"/>
            <a:ext cx="2285640" cy="523440"/>
          </a:xfrm>
          <a:prstGeom prst="rect">
            <a:avLst/>
          </a:prstGeom>
          <a:noFill/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46" name="Rectangle 40"/>
          <p:cNvSpPr/>
          <p:nvPr/>
        </p:nvSpPr>
        <p:spPr>
          <a:xfrm>
            <a:off x="6005880" y="4554720"/>
            <a:ext cx="2285640" cy="523440"/>
          </a:xfrm>
          <a:prstGeom prst="rect">
            <a:avLst/>
          </a:prstGeom>
          <a:noFill/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47" name="Rectangle 41"/>
          <p:cNvSpPr/>
          <p:nvPr/>
        </p:nvSpPr>
        <p:spPr>
          <a:xfrm>
            <a:off x="6005880" y="5091120"/>
            <a:ext cx="2285640" cy="523440"/>
          </a:xfrm>
          <a:prstGeom prst="rect">
            <a:avLst/>
          </a:prstGeom>
          <a:noFill/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48" name="Rectangle 42"/>
          <p:cNvSpPr/>
          <p:nvPr/>
        </p:nvSpPr>
        <p:spPr>
          <a:xfrm>
            <a:off x="6483600" y="2003760"/>
            <a:ext cx="127836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0x40068b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49" name="Rectangle 43"/>
          <p:cNvSpPr/>
          <p:nvPr/>
        </p:nvSpPr>
        <p:spPr>
          <a:xfrm>
            <a:off x="6826320" y="3060720"/>
            <a:ext cx="59256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2.0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50" name="Rectangle 44"/>
          <p:cNvSpPr/>
          <p:nvPr/>
        </p:nvSpPr>
        <p:spPr>
          <a:xfrm>
            <a:off x="6977880" y="4515480"/>
            <a:ext cx="31824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2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51" name="Rectangle 45"/>
          <p:cNvSpPr/>
          <p:nvPr/>
        </p:nvSpPr>
        <p:spPr>
          <a:xfrm>
            <a:off x="6976080" y="4770360"/>
            <a:ext cx="31788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1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52" name="Rectangle 46"/>
          <p:cNvSpPr/>
          <p:nvPr/>
        </p:nvSpPr>
        <p:spPr>
          <a:xfrm>
            <a:off x="6985800" y="4260600"/>
            <a:ext cx="31824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3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53" name="Rectangle 47"/>
          <p:cNvSpPr/>
          <p:nvPr/>
        </p:nvSpPr>
        <p:spPr>
          <a:xfrm>
            <a:off x="5994360" y="5631120"/>
            <a:ext cx="2285640" cy="523440"/>
          </a:xfrm>
          <a:prstGeom prst="rect">
            <a:avLst/>
          </a:prstGeom>
          <a:noFill/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54" name="Rectangle 48"/>
          <p:cNvSpPr/>
          <p:nvPr/>
        </p:nvSpPr>
        <p:spPr>
          <a:xfrm>
            <a:off x="6978600" y="4027320"/>
            <a:ext cx="31788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4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pSp>
        <p:nvGrpSpPr>
          <p:cNvPr id="155" name="Group 49"/>
          <p:cNvGrpSpPr/>
          <p:nvPr/>
        </p:nvGrpSpPr>
        <p:grpSpPr>
          <a:xfrm>
            <a:off x="4800600" y="1738800"/>
            <a:ext cx="1147320" cy="369720"/>
            <a:chOff x="4800600" y="1738800"/>
            <a:chExt cx="1147320" cy="369720"/>
          </a:xfrm>
        </p:grpSpPr>
        <p:cxnSp>
          <p:nvCxnSpPr>
            <p:cNvPr id="156" name="Straight Arrow Connector 50"/>
            <p:cNvCxnSpPr/>
            <p:nvPr/>
          </p:nvCxnSpPr>
          <p:spPr>
            <a:xfrm>
              <a:off x="5490720" y="1930320"/>
              <a:ext cx="457560" cy="360"/>
            </a:xfrm>
            <a:prstGeom prst="straightConnector1">
              <a:avLst/>
            </a:prstGeom>
            <a:ln>
              <a:solidFill>
                <a:srgbClr val="000000"/>
              </a:solidFill>
              <a:round/>
              <a:tailEnd len="med" type="triangle" w="med"/>
            </a:ln>
          </p:spPr>
        </p:cxnSp>
        <p:sp>
          <p:nvSpPr>
            <p:cNvPr id="157" name="TextBox 51"/>
            <p:cNvSpPr/>
            <p:nvPr/>
          </p:nvSpPr>
          <p:spPr>
            <a:xfrm>
              <a:off x="4800600" y="1738800"/>
              <a:ext cx="70164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%rsp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sp>
        <p:nvSpPr>
          <p:cNvPr id="158" name="Rectangle 52"/>
          <p:cNvSpPr/>
          <p:nvPr/>
        </p:nvSpPr>
        <p:spPr>
          <a:xfrm>
            <a:off x="5985000" y="6167880"/>
            <a:ext cx="2285640" cy="523440"/>
          </a:xfrm>
          <a:prstGeom prst="rect">
            <a:avLst/>
          </a:prstGeom>
          <a:noFill/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grpSp>
        <p:nvGrpSpPr>
          <p:cNvPr id="159" name="Group 53"/>
          <p:cNvGrpSpPr/>
          <p:nvPr/>
        </p:nvGrpSpPr>
        <p:grpSpPr>
          <a:xfrm>
            <a:off x="8291880" y="2970720"/>
            <a:ext cx="682920" cy="1072440"/>
            <a:chOff x="8291880" y="2970720"/>
            <a:chExt cx="682920" cy="1072440"/>
          </a:xfrm>
        </p:grpSpPr>
        <p:sp>
          <p:nvSpPr>
            <p:cNvPr id="160" name="Right Brace 54"/>
            <p:cNvSpPr/>
            <p:nvPr/>
          </p:nvSpPr>
          <p:spPr>
            <a:xfrm>
              <a:off x="8291880" y="2970720"/>
              <a:ext cx="241920" cy="1072440"/>
            </a:xfrm>
            <a:prstGeom prst="rightBrace">
              <a:avLst>
                <a:gd name="adj1" fmla="val 8333"/>
                <a:gd name="adj2" fmla="val 50000"/>
              </a:avLst>
            </a:prstGeom>
            <a:noFill/>
            <a:ln>
              <a:solidFill>
                <a:srgbClr val="000000"/>
              </a:solidFill>
              <a:round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61" name="TextBox 55"/>
            <p:cNvSpPr/>
            <p:nvPr/>
          </p:nvSpPr>
          <p:spPr>
            <a:xfrm>
              <a:off x="8539920" y="3322440"/>
              <a:ext cx="43488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a2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grpSp>
        <p:nvGrpSpPr>
          <p:cNvPr id="162" name="Group 56"/>
          <p:cNvGrpSpPr/>
          <p:nvPr/>
        </p:nvGrpSpPr>
        <p:grpSpPr>
          <a:xfrm>
            <a:off x="8283600" y="4023000"/>
            <a:ext cx="682920" cy="1072440"/>
            <a:chOff x="8283600" y="4023000"/>
            <a:chExt cx="682920" cy="1072440"/>
          </a:xfrm>
        </p:grpSpPr>
        <p:sp>
          <p:nvSpPr>
            <p:cNvPr id="163" name="Right Brace 57"/>
            <p:cNvSpPr/>
            <p:nvPr/>
          </p:nvSpPr>
          <p:spPr>
            <a:xfrm>
              <a:off x="8283600" y="4023000"/>
              <a:ext cx="241920" cy="1072440"/>
            </a:xfrm>
            <a:prstGeom prst="rightBrace">
              <a:avLst>
                <a:gd name="adj1" fmla="val 8333"/>
                <a:gd name="adj2" fmla="val 50000"/>
              </a:avLst>
            </a:prstGeom>
            <a:noFill/>
            <a:ln>
              <a:solidFill>
                <a:srgbClr val="000000"/>
              </a:solidFill>
              <a:round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64" name="TextBox 58"/>
            <p:cNvSpPr/>
            <p:nvPr/>
          </p:nvSpPr>
          <p:spPr>
            <a:xfrm>
              <a:off x="8531640" y="4374720"/>
              <a:ext cx="43488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a1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89" dur="indefinite" restart="never" nodeType="tmRoot">
          <p:childTnLst>
            <p:seq>
              <p:cTn id="90" dur="indefinite" nodeType="mainSeq">
                <p:childTnLst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nodeType="clickEffect" fill="hold" presetClass="path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006 -4.07407E-006 L 0.0007 0.07477 E">
                                      <p:cBhvr>
                                        <p:cTn id="122" dur="2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nodeType="clickEffect" fill="hold" presetClass="path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7 0.07477 L 0.00261 0.46019 E">
                                      <p:cBhvr>
                                        <p:cTn id="128" dur="2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nodeType="clickEffect" fill="hold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nodeType="clickEffect" fill="hold" presetClass="path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 0.46019 L 0.004 0.07639 E">
                                      <p:cBhvr>
                                        <p:cTn id="164" dur="2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nodeType="clickEffect" fill="hold" presetClass="path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 0.07639 L 0.004 0.00024 E">
                                      <p:cBhvr>
                                        <p:cTn id="168" dur="2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TextBox 17"/>
          <p:cNvSpPr/>
          <p:nvPr/>
        </p:nvSpPr>
        <p:spPr>
          <a:xfrm>
            <a:off x="233640" y="3064680"/>
            <a:ext cx="4571640" cy="923760"/>
          </a:xfrm>
          <a:prstGeom prst="rect">
            <a:avLst/>
          </a:prstGeom>
          <a:gradFill rotWithShape="0">
            <a:gsLst>
              <a:gs pos="0">
                <a:srgbClr val="bfb0e2"/>
              </a:gs>
              <a:gs pos="45000">
                <a:srgbClr val="cebdf3"/>
              </a:gs>
              <a:gs pos="100000">
                <a:srgbClr val="e4daf9"/>
              </a:gs>
            </a:gsLst>
            <a:path path="circle">
              <a:fillToRect l="50000" t="50000" r="50000" b="50000"/>
            </a:path>
          </a:gradFill>
          <a:ln>
            <a:solidFill>
              <a:srgbClr val="8b58d2"/>
            </a:solidFill>
            <a:rou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void main(){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f1();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}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66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Memory Referencing Bug Example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67" name="TextBox 6"/>
          <p:cNvSpPr/>
          <p:nvPr/>
        </p:nvSpPr>
        <p:spPr>
          <a:xfrm>
            <a:off x="233640" y="1506960"/>
            <a:ext cx="4571640" cy="1477800"/>
          </a:xfrm>
          <a:prstGeom prst="rect">
            <a:avLst/>
          </a:prstGeom>
          <a:gradFill rotWithShape="0">
            <a:gsLst>
              <a:gs pos="0">
                <a:srgbClr val="bfb0e2"/>
              </a:gs>
              <a:gs pos="45000">
                <a:srgbClr val="cebdf3"/>
              </a:gs>
              <a:gs pos="100000">
                <a:srgbClr val="e4daf9"/>
              </a:gs>
            </a:gsLst>
            <a:path path="circle">
              <a:fillToRect l="50000" t="50000" r="50000" b="50000"/>
            </a:path>
          </a:gradFill>
          <a:ln>
            <a:solidFill>
              <a:srgbClr val="8b58d2"/>
            </a:solidFill>
            <a:rou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void f1(){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double a2[2] = {1.0,2.0};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int a1[4] = {1,2,3,4};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a1[10] = 47;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}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68" name="TextBox 7"/>
          <p:cNvSpPr/>
          <p:nvPr/>
        </p:nvSpPr>
        <p:spPr>
          <a:xfrm>
            <a:off x="227880" y="2970000"/>
            <a:ext cx="4571640" cy="3693600"/>
          </a:xfrm>
          <a:prstGeom prst="rect">
            <a:avLst/>
          </a:prstGeom>
          <a:solidFill>
            <a:srgbClr val="ffffff"/>
          </a:solidFill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f1: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sub    $0x28,%rsp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  movsd  0x216(%rip),%xmm0      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  movsd  %xmm0,0x10(%rsp)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  movsd  0x210(%rip),%xmm0      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  movsd  %xmm0,0x18(%rsp)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  movl   $0x1,(%rsp)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  movl   $0x2,0x4(%rsp)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  movl   $0x3,0x8(%rsp)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  movl   $0x4,0xc(%rsp)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  movl   $0x2f,0x28(%rsp)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add    $0x28,%rsp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  retq  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69" name="Rectangle 10"/>
          <p:cNvSpPr/>
          <p:nvPr/>
        </p:nvSpPr>
        <p:spPr>
          <a:xfrm>
            <a:off x="5998320" y="2446920"/>
            <a:ext cx="2285640" cy="523440"/>
          </a:xfrm>
          <a:prstGeom prst="rect">
            <a:avLst/>
          </a:prstGeom>
          <a:noFill/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70" name="Rectangle 11"/>
          <p:cNvSpPr/>
          <p:nvPr/>
        </p:nvSpPr>
        <p:spPr>
          <a:xfrm>
            <a:off x="5998320" y="2983680"/>
            <a:ext cx="2285640" cy="523440"/>
          </a:xfrm>
          <a:prstGeom prst="rect">
            <a:avLst/>
          </a:prstGeom>
          <a:noFill/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71" name="Rectangle 12"/>
          <p:cNvSpPr/>
          <p:nvPr/>
        </p:nvSpPr>
        <p:spPr>
          <a:xfrm>
            <a:off x="5998320" y="3507120"/>
            <a:ext cx="2285640" cy="523440"/>
          </a:xfrm>
          <a:prstGeom prst="rect">
            <a:avLst/>
          </a:prstGeom>
          <a:noFill/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72" name="Rectangle 13"/>
          <p:cNvSpPr/>
          <p:nvPr/>
        </p:nvSpPr>
        <p:spPr>
          <a:xfrm>
            <a:off x="5998320" y="4043880"/>
            <a:ext cx="2285640" cy="523440"/>
          </a:xfrm>
          <a:prstGeom prst="rect">
            <a:avLst/>
          </a:prstGeom>
          <a:noFill/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73" name="Rectangle 14"/>
          <p:cNvSpPr/>
          <p:nvPr/>
        </p:nvSpPr>
        <p:spPr>
          <a:xfrm>
            <a:off x="6005880" y="4554720"/>
            <a:ext cx="2285640" cy="523440"/>
          </a:xfrm>
          <a:prstGeom prst="rect">
            <a:avLst/>
          </a:prstGeom>
          <a:noFill/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74" name="Rectangle 15"/>
          <p:cNvSpPr/>
          <p:nvPr/>
        </p:nvSpPr>
        <p:spPr>
          <a:xfrm>
            <a:off x="6005880" y="5091120"/>
            <a:ext cx="2285640" cy="523440"/>
          </a:xfrm>
          <a:prstGeom prst="rect">
            <a:avLst/>
          </a:prstGeom>
          <a:noFill/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75" name="Rectangle 16"/>
          <p:cNvSpPr/>
          <p:nvPr/>
        </p:nvSpPr>
        <p:spPr>
          <a:xfrm>
            <a:off x="6505920" y="2014920"/>
            <a:ext cx="127836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0x40068b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76" name="Rectangle 18"/>
          <p:cNvSpPr/>
          <p:nvPr/>
        </p:nvSpPr>
        <p:spPr>
          <a:xfrm>
            <a:off x="6826320" y="3060720"/>
            <a:ext cx="59256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2.0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77" name="Rectangle 19"/>
          <p:cNvSpPr/>
          <p:nvPr/>
        </p:nvSpPr>
        <p:spPr>
          <a:xfrm>
            <a:off x="6826320" y="3593520"/>
            <a:ext cx="59256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1.0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78" name="Rectangle 20"/>
          <p:cNvSpPr/>
          <p:nvPr/>
        </p:nvSpPr>
        <p:spPr>
          <a:xfrm>
            <a:off x="6977880" y="4515480"/>
            <a:ext cx="31824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2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79" name="Rectangle 21"/>
          <p:cNvSpPr/>
          <p:nvPr/>
        </p:nvSpPr>
        <p:spPr>
          <a:xfrm>
            <a:off x="6976080" y="4770360"/>
            <a:ext cx="31788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1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80" name="Rectangle 22"/>
          <p:cNvSpPr/>
          <p:nvPr/>
        </p:nvSpPr>
        <p:spPr>
          <a:xfrm>
            <a:off x="6985800" y="4260600"/>
            <a:ext cx="31824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3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81" name="Rectangle 23"/>
          <p:cNvSpPr/>
          <p:nvPr/>
        </p:nvSpPr>
        <p:spPr>
          <a:xfrm>
            <a:off x="5994360" y="5631120"/>
            <a:ext cx="2285640" cy="523440"/>
          </a:xfrm>
          <a:prstGeom prst="rect">
            <a:avLst/>
          </a:prstGeom>
          <a:noFill/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82" name="Rectangle 25"/>
          <p:cNvSpPr/>
          <p:nvPr/>
        </p:nvSpPr>
        <p:spPr>
          <a:xfrm>
            <a:off x="6978600" y="4027320"/>
            <a:ext cx="31788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4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83" name="Rectangle 32"/>
          <p:cNvSpPr/>
          <p:nvPr/>
        </p:nvSpPr>
        <p:spPr>
          <a:xfrm>
            <a:off x="5985000" y="6167880"/>
            <a:ext cx="2285640" cy="523440"/>
          </a:xfrm>
          <a:prstGeom prst="rect">
            <a:avLst/>
          </a:prstGeom>
          <a:noFill/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grpSp>
        <p:nvGrpSpPr>
          <p:cNvPr id="184" name="Group 3"/>
          <p:cNvGrpSpPr/>
          <p:nvPr/>
        </p:nvGrpSpPr>
        <p:grpSpPr>
          <a:xfrm>
            <a:off x="8291880" y="2970720"/>
            <a:ext cx="682920" cy="1072440"/>
            <a:chOff x="8291880" y="2970720"/>
            <a:chExt cx="682920" cy="1072440"/>
          </a:xfrm>
        </p:grpSpPr>
        <p:sp>
          <p:nvSpPr>
            <p:cNvPr id="185" name="Right Brace 1"/>
            <p:cNvSpPr/>
            <p:nvPr/>
          </p:nvSpPr>
          <p:spPr>
            <a:xfrm>
              <a:off x="8291880" y="2970720"/>
              <a:ext cx="241920" cy="1072440"/>
            </a:xfrm>
            <a:prstGeom prst="rightBrace">
              <a:avLst>
                <a:gd name="adj1" fmla="val 8333"/>
                <a:gd name="adj2" fmla="val 50000"/>
              </a:avLst>
            </a:prstGeom>
            <a:noFill/>
            <a:ln>
              <a:solidFill>
                <a:srgbClr val="000000"/>
              </a:solidFill>
              <a:round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86" name="TextBox 2"/>
            <p:cNvSpPr/>
            <p:nvPr/>
          </p:nvSpPr>
          <p:spPr>
            <a:xfrm>
              <a:off x="8539920" y="3322440"/>
              <a:ext cx="43488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a2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grpSp>
        <p:nvGrpSpPr>
          <p:cNvPr id="187" name="Group 33"/>
          <p:cNvGrpSpPr/>
          <p:nvPr/>
        </p:nvGrpSpPr>
        <p:grpSpPr>
          <a:xfrm>
            <a:off x="8283600" y="4023000"/>
            <a:ext cx="682920" cy="1072440"/>
            <a:chOff x="8283600" y="4023000"/>
            <a:chExt cx="682920" cy="1072440"/>
          </a:xfrm>
        </p:grpSpPr>
        <p:sp>
          <p:nvSpPr>
            <p:cNvPr id="188" name="Right Brace 34"/>
            <p:cNvSpPr/>
            <p:nvPr/>
          </p:nvSpPr>
          <p:spPr>
            <a:xfrm>
              <a:off x="8283600" y="4023000"/>
              <a:ext cx="241920" cy="1072440"/>
            </a:xfrm>
            <a:prstGeom prst="rightBrace">
              <a:avLst>
                <a:gd name="adj1" fmla="val 8333"/>
                <a:gd name="adj2" fmla="val 50000"/>
              </a:avLst>
            </a:prstGeom>
            <a:noFill/>
            <a:ln>
              <a:solidFill>
                <a:srgbClr val="000000"/>
              </a:solidFill>
              <a:round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189" name="TextBox 35"/>
            <p:cNvSpPr/>
            <p:nvPr/>
          </p:nvSpPr>
          <p:spPr>
            <a:xfrm>
              <a:off x="8531640" y="4374720"/>
              <a:ext cx="43488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a1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sp>
        <p:nvSpPr>
          <p:cNvPr id="190" name="Rectangle 4"/>
          <p:cNvSpPr/>
          <p:nvPr/>
        </p:nvSpPr>
        <p:spPr>
          <a:xfrm>
            <a:off x="5985000" y="2188080"/>
            <a:ext cx="2285640" cy="2422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highlight>
                <a:srgbClr val="ffffff"/>
              </a:highlight>
              <a:uFillTx/>
              <a:latin typeface="Arial"/>
            </a:endParaRPr>
          </a:p>
        </p:txBody>
      </p:sp>
      <p:sp>
        <p:nvSpPr>
          <p:cNvPr id="191" name="Rectangle 37"/>
          <p:cNvSpPr/>
          <p:nvPr/>
        </p:nvSpPr>
        <p:spPr>
          <a:xfrm>
            <a:off x="6756120" y="2120400"/>
            <a:ext cx="72972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0x2f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92" name="Rectangle 9"/>
          <p:cNvSpPr/>
          <p:nvPr/>
        </p:nvSpPr>
        <p:spPr>
          <a:xfrm>
            <a:off x="6005880" y="1923480"/>
            <a:ext cx="2285640" cy="523440"/>
          </a:xfrm>
          <a:prstGeom prst="rect">
            <a:avLst/>
          </a:prstGeom>
          <a:noFill/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93" name="Rectangle 8"/>
          <p:cNvSpPr/>
          <p:nvPr/>
        </p:nvSpPr>
        <p:spPr>
          <a:xfrm>
            <a:off x="5985000" y="1905120"/>
            <a:ext cx="2285640" cy="4786200"/>
          </a:xfrm>
          <a:prstGeom prst="rect">
            <a:avLst/>
          </a:prstGeom>
          <a:noFill/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grpSp>
        <p:nvGrpSpPr>
          <p:cNvPr id="194" name="Group 24"/>
          <p:cNvGrpSpPr/>
          <p:nvPr/>
        </p:nvGrpSpPr>
        <p:grpSpPr>
          <a:xfrm>
            <a:off x="4800600" y="1738800"/>
            <a:ext cx="1147320" cy="369720"/>
            <a:chOff x="4800600" y="1738800"/>
            <a:chExt cx="1147320" cy="369720"/>
          </a:xfrm>
        </p:grpSpPr>
        <p:cxnSp>
          <p:nvCxnSpPr>
            <p:cNvPr id="195" name="Straight Arrow Connector 26"/>
            <p:cNvCxnSpPr/>
            <p:nvPr/>
          </p:nvCxnSpPr>
          <p:spPr>
            <a:xfrm>
              <a:off x="5490720" y="1930320"/>
              <a:ext cx="457560" cy="360"/>
            </a:xfrm>
            <a:prstGeom prst="straightConnector1">
              <a:avLst/>
            </a:prstGeom>
            <a:ln>
              <a:solidFill>
                <a:srgbClr val="000000"/>
              </a:solidFill>
              <a:round/>
              <a:tailEnd len="med" type="triangle" w="med"/>
            </a:ln>
          </p:spPr>
        </p:cxnSp>
        <p:sp>
          <p:nvSpPr>
            <p:cNvPr id="196" name="TextBox 27"/>
            <p:cNvSpPr/>
            <p:nvPr/>
          </p:nvSpPr>
          <p:spPr>
            <a:xfrm>
              <a:off x="4800600" y="1738800"/>
              <a:ext cx="70164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%rsp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69" dur="indefinite" restart="never" nodeType="tmRoot">
          <p:childTnLst>
            <p:seq>
              <p:cTn id="170" dur="indefinite" nodeType="mainSeq">
                <p:childTnLst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nodeType="clickEffect" fill="hold" presetClass="path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006 -4.07407E-006 L 0.0007 0.07477 E">
                                      <p:cBhvr>
                                        <p:cTn id="202" dur="20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0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nodeType="clickEffect" fill="hold" presetClass="path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7 0.07477 L 0.00261 0.46019 E">
                                      <p:cBhvr>
                                        <p:cTn id="208" dur="20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nodeType="clickEffect" fill="hold" presetClass="path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 0.46019 L 0.004 0.07639 E">
                                      <p:cBhvr>
                                        <p:cTn id="238" dur="20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nodeType="clickEffect" fill="hold" presetClass="path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 0.07639 L 0.004 0.00024 E">
                                      <p:cBhvr>
                                        <p:cTn id="242" dur="20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Exercise 1: Memory Bugs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98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What is the state of the stack immediately before the program returns from f2?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What will happen immediately after f2 returns?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99" name="TextBox 6"/>
          <p:cNvSpPr/>
          <p:nvPr/>
        </p:nvSpPr>
        <p:spPr>
          <a:xfrm>
            <a:off x="975960" y="2914560"/>
            <a:ext cx="3472920" cy="1200600"/>
          </a:xfrm>
          <a:prstGeom prst="rect">
            <a:avLst/>
          </a:prstGeom>
          <a:gradFill rotWithShape="0">
            <a:gsLst>
              <a:gs pos="0">
                <a:srgbClr val="bfb0e2"/>
              </a:gs>
              <a:gs pos="45000">
                <a:srgbClr val="cebdf3"/>
              </a:gs>
              <a:gs pos="100000">
                <a:srgbClr val="e4daf9"/>
              </a:gs>
            </a:gsLst>
            <a:path path="circle">
              <a:fillToRect l="50000" t="50000" r="50000" b="50000"/>
            </a:path>
          </a:gradFill>
          <a:ln>
            <a:solidFill>
              <a:srgbClr val="8b58d2"/>
            </a:solidFill>
            <a:rou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int f2(){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int a1[4] = {1,2,3,4};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a1[6] = 0x400667;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}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00" name="TextBox 7"/>
          <p:cNvSpPr/>
          <p:nvPr/>
        </p:nvSpPr>
        <p:spPr>
          <a:xfrm>
            <a:off x="149040" y="4200480"/>
            <a:ext cx="4296240" cy="2585520"/>
          </a:xfrm>
          <a:prstGeom prst="rect">
            <a:avLst/>
          </a:prstGeom>
          <a:solidFill>
            <a:srgbClr val="ffffff"/>
          </a:solidFill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f2: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  sub    $0x18,%rsp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  movl   $0x1,(%rsp)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  movl   $0x2,0x4(%rsp)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  movl   $0x3,0x8(%rsp)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  movl   $0x4,0xc(%rsp)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  movl   $0x400667,0x18(%rsp)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  add    $0x18,%rsp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  retq   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01" name="Rectangle 8"/>
          <p:cNvSpPr/>
          <p:nvPr/>
        </p:nvSpPr>
        <p:spPr>
          <a:xfrm>
            <a:off x="5860800" y="2896200"/>
            <a:ext cx="2285640" cy="3709440"/>
          </a:xfrm>
          <a:prstGeom prst="rect">
            <a:avLst/>
          </a:prstGeom>
          <a:noFill/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02" name="Rectangle 9"/>
          <p:cNvSpPr/>
          <p:nvPr/>
        </p:nvSpPr>
        <p:spPr>
          <a:xfrm>
            <a:off x="5882040" y="2914560"/>
            <a:ext cx="2285640" cy="523440"/>
          </a:xfrm>
          <a:prstGeom prst="rect">
            <a:avLst/>
          </a:prstGeom>
          <a:noFill/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03" name="Rectangle 10"/>
          <p:cNvSpPr/>
          <p:nvPr/>
        </p:nvSpPr>
        <p:spPr>
          <a:xfrm>
            <a:off x="5874120" y="3438360"/>
            <a:ext cx="2285640" cy="523440"/>
          </a:xfrm>
          <a:prstGeom prst="rect">
            <a:avLst/>
          </a:prstGeom>
          <a:noFill/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04" name="Rectangle 13"/>
          <p:cNvSpPr/>
          <p:nvPr/>
        </p:nvSpPr>
        <p:spPr>
          <a:xfrm>
            <a:off x="5874120" y="3983400"/>
            <a:ext cx="2285640" cy="523440"/>
          </a:xfrm>
          <a:prstGeom prst="rect">
            <a:avLst/>
          </a:prstGeom>
          <a:noFill/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05" name="Rectangle 14"/>
          <p:cNvSpPr/>
          <p:nvPr/>
        </p:nvSpPr>
        <p:spPr>
          <a:xfrm>
            <a:off x="5882040" y="4494240"/>
            <a:ext cx="2285640" cy="523440"/>
          </a:xfrm>
          <a:prstGeom prst="rect">
            <a:avLst/>
          </a:prstGeom>
          <a:noFill/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06" name="Rectangle 15"/>
          <p:cNvSpPr/>
          <p:nvPr/>
        </p:nvSpPr>
        <p:spPr>
          <a:xfrm>
            <a:off x="5882040" y="6082200"/>
            <a:ext cx="2285640" cy="523440"/>
          </a:xfrm>
          <a:prstGeom prst="rect">
            <a:avLst/>
          </a:prstGeom>
          <a:noFill/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07" name="Rectangle 16"/>
          <p:cNvSpPr/>
          <p:nvPr/>
        </p:nvSpPr>
        <p:spPr>
          <a:xfrm>
            <a:off x="6359400" y="2994840"/>
            <a:ext cx="127836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0x40068b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08" name="Rectangle 19"/>
          <p:cNvSpPr/>
          <p:nvPr/>
        </p:nvSpPr>
        <p:spPr>
          <a:xfrm>
            <a:off x="6854040" y="4455000"/>
            <a:ext cx="31824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2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09" name="Rectangle 20"/>
          <p:cNvSpPr/>
          <p:nvPr/>
        </p:nvSpPr>
        <p:spPr>
          <a:xfrm>
            <a:off x="6852240" y="4709880"/>
            <a:ext cx="31788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1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10" name="Rectangle 21"/>
          <p:cNvSpPr/>
          <p:nvPr/>
        </p:nvSpPr>
        <p:spPr>
          <a:xfrm>
            <a:off x="6861960" y="4200480"/>
            <a:ext cx="31824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3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11" name="Rectangle 23"/>
          <p:cNvSpPr/>
          <p:nvPr/>
        </p:nvSpPr>
        <p:spPr>
          <a:xfrm>
            <a:off x="6854400" y="3966840"/>
            <a:ext cx="31788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4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pSp>
        <p:nvGrpSpPr>
          <p:cNvPr id="212" name="Group 24"/>
          <p:cNvGrpSpPr/>
          <p:nvPr/>
        </p:nvGrpSpPr>
        <p:grpSpPr>
          <a:xfrm>
            <a:off x="4676400" y="3253680"/>
            <a:ext cx="1147320" cy="369720"/>
            <a:chOff x="4676400" y="3253680"/>
            <a:chExt cx="1147320" cy="369720"/>
          </a:xfrm>
        </p:grpSpPr>
        <p:cxnSp>
          <p:nvCxnSpPr>
            <p:cNvPr id="213" name="Straight Arrow Connector 25"/>
            <p:cNvCxnSpPr/>
            <p:nvPr/>
          </p:nvCxnSpPr>
          <p:spPr>
            <a:xfrm>
              <a:off x="5366520" y="3445200"/>
              <a:ext cx="457560" cy="360"/>
            </a:xfrm>
            <a:prstGeom prst="straightConnector1">
              <a:avLst/>
            </a:prstGeom>
            <a:ln>
              <a:solidFill>
                <a:srgbClr val="000000"/>
              </a:solidFill>
              <a:round/>
              <a:tailEnd len="med" type="triangle" w="med"/>
            </a:ln>
          </p:spPr>
        </p:cxnSp>
        <p:sp>
          <p:nvSpPr>
            <p:cNvPr id="214" name="TextBox 26"/>
            <p:cNvSpPr/>
            <p:nvPr/>
          </p:nvSpPr>
          <p:spPr>
            <a:xfrm>
              <a:off x="4676400" y="3253680"/>
              <a:ext cx="70164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%rsp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grpSp>
        <p:nvGrpSpPr>
          <p:cNvPr id="215" name="Group 31"/>
          <p:cNvGrpSpPr/>
          <p:nvPr/>
        </p:nvGrpSpPr>
        <p:grpSpPr>
          <a:xfrm>
            <a:off x="8159400" y="3962520"/>
            <a:ext cx="682920" cy="1072440"/>
            <a:chOff x="8159400" y="3962520"/>
            <a:chExt cx="682920" cy="1072440"/>
          </a:xfrm>
        </p:grpSpPr>
        <p:sp>
          <p:nvSpPr>
            <p:cNvPr id="216" name="Right Brace 32"/>
            <p:cNvSpPr/>
            <p:nvPr/>
          </p:nvSpPr>
          <p:spPr>
            <a:xfrm>
              <a:off x="8159400" y="3962520"/>
              <a:ext cx="241920" cy="1072440"/>
            </a:xfrm>
            <a:prstGeom prst="rightBrace">
              <a:avLst>
                <a:gd name="adj1" fmla="val 8333"/>
                <a:gd name="adj2" fmla="val 50000"/>
              </a:avLst>
            </a:prstGeom>
            <a:noFill/>
            <a:ln>
              <a:solidFill>
                <a:srgbClr val="000000"/>
              </a:solidFill>
              <a:round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17" name="TextBox 33"/>
            <p:cNvSpPr/>
            <p:nvPr/>
          </p:nvSpPr>
          <p:spPr>
            <a:xfrm>
              <a:off x="8407440" y="4314240"/>
              <a:ext cx="43488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a1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sp>
        <p:nvSpPr>
          <p:cNvPr id="218" name="Rectangle 34"/>
          <p:cNvSpPr/>
          <p:nvPr/>
        </p:nvSpPr>
        <p:spPr>
          <a:xfrm>
            <a:off x="6367320" y="2989800"/>
            <a:ext cx="127836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0x400667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19" name="Rectangle 35"/>
          <p:cNvSpPr/>
          <p:nvPr/>
        </p:nvSpPr>
        <p:spPr>
          <a:xfrm>
            <a:off x="5870520" y="5009040"/>
            <a:ext cx="2285640" cy="523440"/>
          </a:xfrm>
          <a:prstGeom prst="rect">
            <a:avLst/>
          </a:prstGeom>
          <a:noFill/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20" name="Rectangle 36"/>
          <p:cNvSpPr/>
          <p:nvPr/>
        </p:nvSpPr>
        <p:spPr>
          <a:xfrm>
            <a:off x="5872680" y="5541120"/>
            <a:ext cx="2285640" cy="523440"/>
          </a:xfrm>
          <a:prstGeom prst="rect">
            <a:avLst/>
          </a:prstGeom>
          <a:noFill/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21" name="Rectangle 2"/>
          <p:cNvSpPr/>
          <p:nvPr/>
        </p:nvSpPr>
        <p:spPr>
          <a:xfrm>
            <a:off x="5870520" y="2906280"/>
            <a:ext cx="2285640" cy="523440"/>
          </a:xfrm>
          <a:prstGeom prst="rect">
            <a:avLst/>
          </a:prstGeom>
          <a:solidFill>
            <a:schemeClr val="bg1"/>
          </a:solidFill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0x40068b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22" name="Rectangle 3"/>
          <p:cNvSpPr/>
          <p:nvPr/>
        </p:nvSpPr>
        <p:spPr>
          <a:xfrm>
            <a:off x="5860080" y="3990600"/>
            <a:ext cx="2285640" cy="523440"/>
          </a:xfrm>
          <a:prstGeom prst="rect">
            <a:avLst/>
          </a:prstGeom>
          <a:solidFill>
            <a:schemeClr val="bg1"/>
          </a:solidFill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23" name="Rectangle 11"/>
          <p:cNvSpPr/>
          <p:nvPr/>
        </p:nvSpPr>
        <p:spPr>
          <a:xfrm>
            <a:off x="5868000" y="4501800"/>
            <a:ext cx="2285640" cy="523440"/>
          </a:xfrm>
          <a:prstGeom prst="rect">
            <a:avLst/>
          </a:prstGeom>
          <a:solidFill>
            <a:schemeClr val="bg1"/>
          </a:solidFill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43" dur="indefinite" restart="never" nodeType="tmRoot">
          <p:childTnLst>
            <p:seq>
              <p:cTn id="244" dur="indefinite" nodeType="mainSeq">
                <p:childTnLst>
                  <p:par>
                    <p:cTn id="245" fill="hold">
                      <p:stCondLst>
                        <p:cond delay="0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nodeType="withEffect" fill="hold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nodeType="withEffect" fill="hold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nodeType="withEffect" fill="hold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nodeType="clickEffect" fill="hold" presetClass="path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04 2.59259E-006 L 0.00486 0.2331 E">
                                      <p:cBhvr>
                                        <p:cTn id="282" dur="20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3" fill="hold">
                      <p:stCondLst>
                        <p:cond delay="indefinite"/>
                      </p:stCondLst>
                      <p:childTnLst>
                        <p:par>
                          <p:cTn id="294" fill="hold">
                            <p:stCondLst>
                              <p:cond delay="0"/>
                            </p:stCondLst>
                            <p:childTnLst>
                              <p:par>
                                <p:cTn id="29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7" fill="hold">
                      <p:stCondLst>
                        <p:cond delay="indefinite"/>
                      </p:stCondLst>
                      <p:childTnLst>
                        <p:par>
                          <p:cTn id="298" fill="hold">
                            <p:stCondLst>
                              <p:cond delay="0"/>
                            </p:stCondLst>
                            <p:childTnLst>
                              <p:par>
                                <p:cTn id="299" nodeType="clickEffect" fill="hold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>
                      <p:stCondLst>
                        <p:cond delay="indefinite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nodeType="clickEffect" fill="hold" presetClass="path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86 0.2331 L 0.00209 0.0074 E">
                                      <p:cBhvr>
                                        <p:cTn id="306" dur="20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7" fill="hold">
                      <p:stCondLst>
                        <p:cond delay="indefinite"/>
                      </p:stCondLst>
                      <p:childTnLst>
                        <p:par>
                          <p:cTn id="308" fill="hold">
                            <p:stCondLst>
                              <p:cond delay="0"/>
                            </p:stCondLst>
                            <p:childTnLst>
                              <p:par>
                                <p:cTn id="309" nodeType="clickEffect" fill="hold" presetClass="path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09 0.0074 L 0.00209 -0.07616 E">
                                      <p:cBhvr>
                                        <p:cTn id="310" dur="20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Rectangle 23"/>
          <p:cNvSpPr/>
          <p:nvPr/>
        </p:nvSpPr>
        <p:spPr>
          <a:xfrm>
            <a:off x="818640" y="4803840"/>
            <a:ext cx="1796760" cy="183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Stack Frame 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for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echo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(24 bytes) 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25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Buffer Overflows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26" name="PlaceHolder 2"/>
          <p:cNvSpPr>
            <a:spLocks noGrp="1"/>
          </p:cNvSpPr>
          <p:nvPr>
            <p:ph/>
          </p:nvPr>
        </p:nvSpPr>
        <p:spPr>
          <a:xfrm>
            <a:off x="457200" y="1473480"/>
            <a:ext cx="8229240" cy="13042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Most common form of memory reference bug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Unchecked lengths on string inputs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Particularly for bounded character arrays on the stack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360"/>
              </a:spcBef>
              <a:buNone/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27" name="Rectangle 3"/>
          <p:cNvSpPr/>
          <p:nvPr/>
        </p:nvSpPr>
        <p:spPr>
          <a:xfrm>
            <a:off x="4531680" y="4619880"/>
            <a:ext cx="3364200" cy="2059920"/>
          </a:xfrm>
          <a:prstGeom prst="rect">
            <a:avLst/>
          </a:prstGeom>
          <a:solidFill>
            <a:srgbClr val="ffffff"/>
          </a:solidFill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360" rIns="90360" tIns="44280" bIns="44280" anchor="t">
            <a:spAutoFit/>
          </a:bodyPr>
          <a:p>
            <a:pPr defTabSz="914400">
              <a:lnSpc>
                <a:spcPct val="100000"/>
              </a:lnSpc>
              <a:tabLst>
                <a:tab algn="l" pos="457200"/>
                <a:tab algn="l" pos="3146400"/>
              </a:tabLst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  <a:ea typeface="MS Mincho"/>
              </a:rPr>
              <a:t>echo: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457200"/>
                <a:tab algn="l" pos="3146400"/>
              </a:tabLst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  <a:ea typeface="MS Mincho"/>
              </a:rPr>
              <a:t>  subq  $0x18, %rsp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457200"/>
                <a:tab algn="l" pos="3146400"/>
              </a:tabLst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  <a:ea typeface="MS Mincho"/>
              </a:rPr>
              <a:t>  lea   0xc(%rsp),%rdi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457200"/>
                <a:tab algn="l" pos="3146400"/>
              </a:tabLst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  <a:ea typeface="MS Mincho"/>
              </a:rPr>
              <a:t>  call  gets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457200"/>
                <a:tab algn="l" pos="3146400"/>
              </a:tabLst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  <a:ea typeface="MS Mincho"/>
              </a:rPr>
              <a:t>  lea   0xc(%rsp),%rdi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457200"/>
                <a:tab algn="l" pos="3146400"/>
              </a:tabLst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  <a:ea typeface="MS Mincho"/>
              </a:rPr>
              <a:t>  call  puts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457200"/>
                <a:tab algn="l" pos="3146400"/>
              </a:tabLst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  <a:ea typeface="MS Mincho"/>
              </a:rPr>
              <a:t>  addq  $0x18, %rsp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457200"/>
                <a:tab algn="l" pos="3146400"/>
              </a:tabLst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  <a:ea typeface="MS Mincho"/>
              </a:rPr>
              <a:t>  ret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28" name="Line 29"/>
          <p:cNvSpPr/>
          <p:nvPr/>
        </p:nvSpPr>
        <p:spPr>
          <a:xfrm flipH="1">
            <a:off x="2675520" y="6661440"/>
            <a:ext cx="451080" cy="360"/>
          </a:xfrm>
          <a:prstGeom prst="line">
            <a:avLst/>
          </a:prstGeom>
          <a:ln w="28575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-44640" bIns="-44640" anchor="t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29" name="Rectangle 30"/>
          <p:cNvSpPr/>
          <p:nvPr/>
        </p:nvSpPr>
        <p:spPr>
          <a:xfrm>
            <a:off x="3088440" y="6488640"/>
            <a:ext cx="729360" cy="36972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%rsp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30" name="Rectangle 31"/>
          <p:cNvSpPr/>
          <p:nvPr/>
        </p:nvSpPr>
        <p:spPr>
          <a:xfrm>
            <a:off x="818640" y="3051000"/>
            <a:ext cx="1796760" cy="114264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Stack Frame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for 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main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pSp>
        <p:nvGrpSpPr>
          <p:cNvPr id="231" name="Group 173"/>
          <p:cNvGrpSpPr/>
          <p:nvPr/>
        </p:nvGrpSpPr>
        <p:grpSpPr>
          <a:xfrm>
            <a:off x="808200" y="5324040"/>
            <a:ext cx="2352600" cy="380880"/>
            <a:chOff x="808200" y="5324040"/>
            <a:chExt cx="2352600" cy="380880"/>
          </a:xfrm>
        </p:grpSpPr>
        <p:sp>
          <p:nvSpPr>
            <p:cNvPr id="232" name="Rectangle 24"/>
            <p:cNvSpPr/>
            <p:nvPr/>
          </p:nvSpPr>
          <p:spPr>
            <a:xfrm>
              <a:off x="808200" y="5400360"/>
              <a:ext cx="448920" cy="30456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[3]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33" name="Rectangle 25"/>
            <p:cNvSpPr/>
            <p:nvPr/>
          </p:nvSpPr>
          <p:spPr>
            <a:xfrm>
              <a:off x="1257480" y="5400360"/>
              <a:ext cx="448920" cy="30456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[2]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34" name="Rectangle 26"/>
            <p:cNvSpPr/>
            <p:nvPr/>
          </p:nvSpPr>
          <p:spPr>
            <a:xfrm>
              <a:off x="1706760" y="5400360"/>
              <a:ext cx="448920" cy="30456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[1]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35" name="Rectangle 27"/>
            <p:cNvSpPr/>
            <p:nvPr/>
          </p:nvSpPr>
          <p:spPr>
            <a:xfrm>
              <a:off x="2156040" y="5400360"/>
              <a:ext cx="448920" cy="30456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[0]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36" name="Rectangle 28"/>
            <p:cNvSpPr/>
            <p:nvPr/>
          </p:nvSpPr>
          <p:spPr>
            <a:xfrm>
              <a:off x="2568600" y="5324040"/>
              <a:ext cx="592200" cy="367200"/>
            </a:xfrm>
            <a:prstGeom prst="rect">
              <a:avLst/>
            </a:prstGeom>
            <a:noFill/>
            <a:ln w="9525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buf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grpSp>
        <p:nvGrpSpPr>
          <p:cNvPr id="237" name="Group 176"/>
          <p:cNvGrpSpPr/>
          <p:nvPr/>
        </p:nvGrpSpPr>
        <p:grpSpPr>
          <a:xfrm>
            <a:off x="813960" y="4165920"/>
            <a:ext cx="2865600" cy="673920"/>
            <a:chOff x="813960" y="4165920"/>
            <a:chExt cx="2865600" cy="673920"/>
          </a:xfrm>
        </p:grpSpPr>
        <p:sp>
          <p:nvSpPr>
            <p:cNvPr id="238" name="Rectangle 22"/>
            <p:cNvSpPr/>
            <p:nvPr/>
          </p:nvSpPr>
          <p:spPr>
            <a:xfrm>
              <a:off x="818640" y="4194000"/>
              <a:ext cx="1796760" cy="608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Return Address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(8 bytes)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39" name="Rectangle 22"/>
            <p:cNvSpPr/>
            <p:nvPr/>
          </p:nvSpPr>
          <p:spPr>
            <a:xfrm>
              <a:off x="818640" y="4187880"/>
              <a:ext cx="1796760" cy="608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Return Address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(8 bytes)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grpSp>
          <p:nvGrpSpPr>
            <p:cNvPr id="240" name="Group 20"/>
            <p:cNvGrpSpPr/>
            <p:nvPr/>
          </p:nvGrpSpPr>
          <p:grpSpPr>
            <a:xfrm>
              <a:off x="818640" y="4467240"/>
              <a:ext cx="1796760" cy="304560"/>
              <a:chOff x="818640" y="4467240"/>
              <a:chExt cx="1796760" cy="304560"/>
            </a:xfrm>
          </p:grpSpPr>
          <p:sp>
            <p:nvSpPr>
              <p:cNvPr id="241" name="Rectangle 24"/>
              <p:cNvSpPr/>
              <p:nvPr/>
            </p:nvSpPr>
            <p:spPr>
              <a:xfrm>
                <a:off x="818640" y="4467240"/>
                <a:ext cx="448920" cy="30456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28575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ourier New"/>
                  </a:rPr>
                  <a:t>00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242" name="Rectangle 25"/>
              <p:cNvSpPr/>
              <p:nvPr/>
            </p:nvSpPr>
            <p:spPr>
              <a:xfrm>
                <a:off x="1267920" y="4467240"/>
                <a:ext cx="448920" cy="30456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28575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ourier New"/>
                  </a:rPr>
                  <a:t>40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243" name="Rectangle 26"/>
              <p:cNvSpPr/>
              <p:nvPr/>
            </p:nvSpPr>
            <p:spPr>
              <a:xfrm>
                <a:off x="1717200" y="4467240"/>
                <a:ext cx="448920" cy="30456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28575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ourier New"/>
                  </a:rPr>
                  <a:t>06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244" name="Rectangle 27"/>
              <p:cNvSpPr/>
              <p:nvPr/>
            </p:nvSpPr>
            <p:spPr>
              <a:xfrm>
                <a:off x="2166480" y="4467240"/>
                <a:ext cx="448920" cy="30456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28575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ourier New"/>
                  </a:rPr>
                  <a:t>f6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grpSp>
          <p:nvGrpSpPr>
            <p:cNvPr id="245" name="Group 25"/>
            <p:cNvGrpSpPr/>
            <p:nvPr/>
          </p:nvGrpSpPr>
          <p:grpSpPr>
            <a:xfrm>
              <a:off x="813960" y="4165920"/>
              <a:ext cx="1796400" cy="321480"/>
              <a:chOff x="813960" y="4165920"/>
              <a:chExt cx="1796400" cy="321480"/>
            </a:xfrm>
          </p:grpSpPr>
          <p:sp>
            <p:nvSpPr>
              <p:cNvPr id="246" name="Rectangle 26"/>
              <p:cNvSpPr/>
              <p:nvPr/>
            </p:nvSpPr>
            <p:spPr>
              <a:xfrm>
                <a:off x="813960" y="4165920"/>
                <a:ext cx="458640" cy="30852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28575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ourier New"/>
                  </a:rPr>
                  <a:t>00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247" name="Rectangle 27"/>
              <p:cNvSpPr/>
              <p:nvPr/>
            </p:nvSpPr>
            <p:spPr>
              <a:xfrm>
                <a:off x="1277640" y="4165920"/>
                <a:ext cx="444240" cy="30744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28575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ourier New"/>
                  </a:rPr>
                  <a:t>00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248" name="Rectangle 28"/>
              <p:cNvSpPr/>
              <p:nvPr/>
            </p:nvSpPr>
            <p:spPr>
              <a:xfrm>
                <a:off x="1726920" y="4165920"/>
                <a:ext cx="444240" cy="30744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28575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ourier New"/>
                  </a:rPr>
                  <a:t>00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249" name="Rectangle 29"/>
              <p:cNvSpPr/>
              <p:nvPr/>
            </p:nvSpPr>
            <p:spPr>
              <a:xfrm>
                <a:off x="2161440" y="4165920"/>
                <a:ext cx="448920" cy="32148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28575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ourier New"/>
                  </a:rPr>
                  <a:t>00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sp>
          <p:nvSpPr>
            <p:cNvPr id="250" name="Rectangle 30"/>
            <p:cNvSpPr/>
            <p:nvPr/>
          </p:nvSpPr>
          <p:spPr>
            <a:xfrm>
              <a:off x="2675880" y="4193280"/>
              <a:ext cx="1003680" cy="646560"/>
            </a:xfrm>
            <a:prstGeom prst="rect">
              <a:avLst/>
            </a:prstGeom>
            <a:noFill/>
            <a:ln w="9525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saved 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%rip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sp>
        <p:nvSpPr>
          <p:cNvPr id="251" name="Rectangle 4"/>
          <p:cNvSpPr/>
          <p:nvPr/>
        </p:nvSpPr>
        <p:spPr>
          <a:xfrm>
            <a:off x="4531680" y="2959200"/>
            <a:ext cx="3364200" cy="1567440"/>
          </a:xfrm>
          <a:prstGeom prst="rect">
            <a:avLst/>
          </a:prstGeom>
          <a:gradFill rotWithShape="0">
            <a:gsLst>
              <a:gs pos="0">
                <a:srgbClr val="bfb0e2"/>
              </a:gs>
              <a:gs pos="45000">
                <a:srgbClr val="cebdf3"/>
              </a:gs>
              <a:gs pos="100000">
                <a:srgbClr val="e4daf9"/>
              </a:gs>
            </a:gsLst>
            <a:path path="circle">
              <a:fillToRect l="50000" t="50000" r="50000" b="50000"/>
            </a:path>
          </a:gradFill>
          <a:ln>
            <a:solidFill>
              <a:srgbClr val="8b58d2"/>
            </a:solidFill>
            <a:rou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lIns="90360" rIns="90360" tIns="44280" bIns="44280" anchor="t">
            <a:spAutoFit/>
          </a:bodyPr>
          <a:p>
            <a:pPr defTabSz="914400">
              <a:lnSpc>
                <a:spcPct val="100000"/>
              </a:lnSpc>
              <a:tabLst>
                <a:tab algn="l" pos="457200"/>
                <a:tab algn="l" pos="1486080"/>
              </a:tabLst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  <a:ea typeface="MS Mincho"/>
              </a:rPr>
              <a:t>/* Echo Line */</a:t>
            </a:r>
            <a:br>
              <a:rPr sz="1600"/>
            </a:b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  <a:ea typeface="MS Mincho"/>
              </a:rPr>
              <a:t>void echo(){</a:t>
            </a:r>
            <a:br>
              <a:rPr sz="1600"/>
            </a:b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  <a:ea typeface="MS Mincho"/>
              </a:rPr>
              <a:t>    char buf[4];  </a:t>
            </a:r>
            <a:br>
              <a:rPr sz="1600"/>
            </a:b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  <a:ea typeface="MS Mincho"/>
              </a:rPr>
              <a:t>    gets(buf);</a:t>
            </a:r>
            <a:br>
              <a:rPr sz="1600"/>
            </a:b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  <a:ea typeface="MS Mincho"/>
              </a:rPr>
              <a:t>    puts(buf);</a:t>
            </a:r>
            <a:br>
              <a:rPr sz="1600"/>
            </a:b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  <a:ea typeface="MS Mincho"/>
              </a:rPr>
              <a:t>}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pSp>
        <p:nvGrpSpPr>
          <p:cNvPr id="252" name="Group 7"/>
          <p:cNvGrpSpPr/>
          <p:nvPr/>
        </p:nvGrpSpPr>
        <p:grpSpPr>
          <a:xfrm>
            <a:off x="810360" y="5403240"/>
            <a:ext cx="1796760" cy="304560"/>
            <a:chOff x="810360" y="5403240"/>
            <a:chExt cx="1796760" cy="304560"/>
          </a:xfrm>
        </p:grpSpPr>
        <p:sp>
          <p:nvSpPr>
            <p:cNvPr id="253" name="Rectangle 24"/>
            <p:cNvSpPr/>
            <p:nvPr/>
          </p:nvSpPr>
          <p:spPr>
            <a:xfrm>
              <a:off x="810360" y="5403240"/>
              <a:ext cx="448920" cy="30456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rgbClr val="ff0000"/>
                  </a:solidFill>
                  <a:effectLst/>
                  <a:uFillTx/>
                  <a:latin typeface="Courier New"/>
                </a:rPr>
                <a:t>00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54" name="Rectangle 25"/>
            <p:cNvSpPr/>
            <p:nvPr/>
          </p:nvSpPr>
          <p:spPr>
            <a:xfrm>
              <a:off x="1259640" y="5403240"/>
              <a:ext cx="448920" cy="30456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63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55" name="Rectangle 26"/>
            <p:cNvSpPr/>
            <p:nvPr/>
          </p:nvSpPr>
          <p:spPr>
            <a:xfrm>
              <a:off x="1708920" y="5403240"/>
              <a:ext cx="448920" cy="30456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62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56" name="Rectangle 27"/>
            <p:cNvSpPr/>
            <p:nvPr/>
          </p:nvSpPr>
          <p:spPr>
            <a:xfrm>
              <a:off x="2158200" y="5403240"/>
              <a:ext cx="448920" cy="30456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61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sp>
        <p:nvSpPr>
          <p:cNvPr id="257" name="Rectangle 23"/>
          <p:cNvSpPr/>
          <p:nvPr/>
        </p:nvSpPr>
        <p:spPr>
          <a:xfrm>
            <a:off x="818640" y="4791960"/>
            <a:ext cx="1796760" cy="6073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8 bytes unused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pSp>
        <p:nvGrpSpPr>
          <p:cNvPr id="258" name="Group 98"/>
          <p:cNvGrpSpPr/>
          <p:nvPr/>
        </p:nvGrpSpPr>
        <p:grpSpPr>
          <a:xfrm>
            <a:off x="820800" y="4781520"/>
            <a:ext cx="1796760" cy="927000"/>
            <a:chOff x="820800" y="4781520"/>
            <a:chExt cx="1796760" cy="927000"/>
          </a:xfrm>
        </p:grpSpPr>
        <p:grpSp>
          <p:nvGrpSpPr>
            <p:cNvPr id="259" name="Group 100"/>
            <p:cNvGrpSpPr/>
            <p:nvPr/>
          </p:nvGrpSpPr>
          <p:grpSpPr>
            <a:xfrm>
              <a:off x="820800" y="5403960"/>
              <a:ext cx="1796760" cy="304560"/>
              <a:chOff x="820800" y="5403960"/>
              <a:chExt cx="1796760" cy="304560"/>
            </a:xfrm>
          </p:grpSpPr>
          <p:sp>
            <p:nvSpPr>
              <p:cNvPr id="260" name="Rectangle 24"/>
              <p:cNvSpPr/>
              <p:nvPr/>
            </p:nvSpPr>
            <p:spPr>
              <a:xfrm>
                <a:off x="820800" y="5403960"/>
                <a:ext cx="448920" cy="30456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ourier New"/>
                  </a:rPr>
                  <a:t>64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261" name="Rectangle 25"/>
              <p:cNvSpPr/>
              <p:nvPr/>
            </p:nvSpPr>
            <p:spPr>
              <a:xfrm>
                <a:off x="1270080" y="5403960"/>
                <a:ext cx="448920" cy="30456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ourier New"/>
                  </a:rPr>
                  <a:t>63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262" name="Rectangle 26"/>
              <p:cNvSpPr/>
              <p:nvPr/>
            </p:nvSpPr>
            <p:spPr>
              <a:xfrm>
                <a:off x="1719360" y="5403960"/>
                <a:ext cx="448920" cy="30456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ourier New"/>
                  </a:rPr>
                  <a:t>62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263" name="Rectangle 27"/>
              <p:cNvSpPr/>
              <p:nvPr/>
            </p:nvSpPr>
            <p:spPr>
              <a:xfrm>
                <a:off x="2168640" y="5403960"/>
                <a:ext cx="448920" cy="30456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ourier New"/>
                  </a:rPr>
                  <a:t>61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grpSp>
          <p:nvGrpSpPr>
            <p:cNvPr id="264" name="Group 102"/>
            <p:cNvGrpSpPr/>
            <p:nvPr/>
          </p:nvGrpSpPr>
          <p:grpSpPr>
            <a:xfrm>
              <a:off x="820800" y="5092560"/>
              <a:ext cx="1796760" cy="304560"/>
              <a:chOff x="820800" y="5092560"/>
              <a:chExt cx="1796760" cy="304560"/>
            </a:xfrm>
          </p:grpSpPr>
          <p:sp>
            <p:nvSpPr>
              <p:cNvPr id="265" name="Rectangle 24"/>
              <p:cNvSpPr/>
              <p:nvPr/>
            </p:nvSpPr>
            <p:spPr>
              <a:xfrm>
                <a:off x="820800" y="5092560"/>
                <a:ext cx="448920" cy="30456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ourier New"/>
                  </a:rPr>
                  <a:t>68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266" name="Rectangle 25"/>
              <p:cNvSpPr/>
              <p:nvPr/>
            </p:nvSpPr>
            <p:spPr>
              <a:xfrm>
                <a:off x="1270080" y="5092560"/>
                <a:ext cx="448920" cy="30456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ourier New"/>
                  </a:rPr>
                  <a:t>67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267" name="Rectangle 26"/>
              <p:cNvSpPr/>
              <p:nvPr/>
            </p:nvSpPr>
            <p:spPr>
              <a:xfrm>
                <a:off x="1719360" y="5092560"/>
                <a:ext cx="448920" cy="30456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ourier New"/>
                  </a:rPr>
                  <a:t>66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268" name="Rectangle 27"/>
              <p:cNvSpPr/>
              <p:nvPr/>
            </p:nvSpPr>
            <p:spPr>
              <a:xfrm>
                <a:off x="2168640" y="5092560"/>
                <a:ext cx="448920" cy="30456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ourier New"/>
                  </a:rPr>
                  <a:t>65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grpSp>
          <p:nvGrpSpPr>
            <p:cNvPr id="269" name="Group 103"/>
            <p:cNvGrpSpPr/>
            <p:nvPr/>
          </p:nvGrpSpPr>
          <p:grpSpPr>
            <a:xfrm>
              <a:off x="820800" y="4781520"/>
              <a:ext cx="1796760" cy="304560"/>
              <a:chOff x="820800" y="4781520"/>
              <a:chExt cx="1796760" cy="304560"/>
            </a:xfrm>
          </p:grpSpPr>
          <p:sp>
            <p:nvSpPr>
              <p:cNvPr id="270" name="Rectangle 24"/>
              <p:cNvSpPr/>
              <p:nvPr/>
            </p:nvSpPr>
            <p:spPr>
              <a:xfrm>
                <a:off x="820800" y="4781520"/>
                <a:ext cx="448920" cy="30456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rgbClr val="ff0000"/>
                    </a:solidFill>
                    <a:effectLst/>
                    <a:uFillTx/>
                    <a:latin typeface="Courier New"/>
                  </a:rPr>
                  <a:t>00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271" name="Rectangle 25"/>
              <p:cNvSpPr/>
              <p:nvPr/>
            </p:nvSpPr>
            <p:spPr>
              <a:xfrm>
                <a:off x="1270080" y="4781520"/>
                <a:ext cx="448920" cy="30456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ourier New"/>
                  </a:rPr>
                  <a:t>6b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272" name="Rectangle 26"/>
              <p:cNvSpPr/>
              <p:nvPr/>
            </p:nvSpPr>
            <p:spPr>
              <a:xfrm>
                <a:off x="1719360" y="4781520"/>
                <a:ext cx="448920" cy="30456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ourier New"/>
                  </a:rPr>
                  <a:t>6a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273" name="Rectangle 27"/>
              <p:cNvSpPr/>
              <p:nvPr/>
            </p:nvSpPr>
            <p:spPr>
              <a:xfrm>
                <a:off x="2168640" y="4781520"/>
                <a:ext cx="448920" cy="30456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ourier New"/>
                  </a:rPr>
                  <a:t>69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</p:grpSp>
      <p:grpSp>
        <p:nvGrpSpPr>
          <p:cNvPr id="274" name="Group 32"/>
          <p:cNvGrpSpPr/>
          <p:nvPr/>
        </p:nvGrpSpPr>
        <p:grpSpPr>
          <a:xfrm>
            <a:off x="814680" y="4467240"/>
            <a:ext cx="1796400" cy="1238040"/>
            <a:chOff x="814680" y="4467240"/>
            <a:chExt cx="1796400" cy="1238040"/>
          </a:xfrm>
        </p:grpSpPr>
        <p:grpSp>
          <p:nvGrpSpPr>
            <p:cNvPr id="275" name="Group 34"/>
            <p:cNvGrpSpPr/>
            <p:nvPr/>
          </p:nvGrpSpPr>
          <p:grpSpPr>
            <a:xfrm>
              <a:off x="814680" y="5400720"/>
              <a:ext cx="1796400" cy="304560"/>
              <a:chOff x="814680" y="5400720"/>
              <a:chExt cx="1796400" cy="304560"/>
            </a:xfrm>
          </p:grpSpPr>
          <p:sp>
            <p:nvSpPr>
              <p:cNvPr id="276" name="Rectangle 24"/>
              <p:cNvSpPr/>
              <p:nvPr/>
            </p:nvSpPr>
            <p:spPr>
              <a:xfrm>
                <a:off x="814680" y="5400720"/>
                <a:ext cx="448920" cy="30456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ourier New"/>
                  </a:rPr>
                  <a:t>64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277" name="Rectangle 25"/>
              <p:cNvSpPr/>
              <p:nvPr/>
            </p:nvSpPr>
            <p:spPr>
              <a:xfrm>
                <a:off x="1263960" y="5400720"/>
                <a:ext cx="448920" cy="30456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ourier New"/>
                  </a:rPr>
                  <a:t>63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278" name="Rectangle 26"/>
              <p:cNvSpPr/>
              <p:nvPr/>
            </p:nvSpPr>
            <p:spPr>
              <a:xfrm>
                <a:off x="1712880" y="5400720"/>
                <a:ext cx="448920" cy="30456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ourier New"/>
                  </a:rPr>
                  <a:t>62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279" name="Rectangle 27"/>
              <p:cNvSpPr/>
              <p:nvPr/>
            </p:nvSpPr>
            <p:spPr>
              <a:xfrm>
                <a:off x="2162160" y="5400720"/>
                <a:ext cx="448920" cy="30456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ourier New"/>
                  </a:rPr>
                  <a:t>61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grpSp>
          <p:nvGrpSpPr>
            <p:cNvPr id="280" name="Group 36"/>
            <p:cNvGrpSpPr/>
            <p:nvPr/>
          </p:nvGrpSpPr>
          <p:grpSpPr>
            <a:xfrm>
              <a:off x="814680" y="5089680"/>
              <a:ext cx="1796400" cy="304560"/>
              <a:chOff x="814680" y="5089680"/>
              <a:chExt cx="1796400" cy="304560"/>
            </a:xfrm>
          </p:grpSpPr>
          <p:sp>
            <p:nvSpPr>
              <p:cNvPr id="281" name="Rectangle 24"/>
              <p:cNvSpPr/>
              <p:nvPr/>
            </p:nvSpPr>
            <p:spPr>
              <a:xfrm>
                <a:off x="814680" y="5089680"/>
                <a:ext cx="448920" cy="30456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ourier New"/>
                  </a:rPr>
                  <a:t>68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282" name="Rectangle 25"/>
              <p:cNvSpPr/>
              <p:nvPr/>
            </p:nvSpPr>
            <p:spPr>
              <a:xfrm>
                <a:off x="1263960" y="5089680"/>
                <a:ext cx="448920" cy="30456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ourier New"/>
                  </a:rPr>
                  <a:t>67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283" name="Rectangle 26"/>
              <p:cNvSpPr/>
              <p:nvPr/>
            </p:nvSpPr>
            <p:spPr>
              <a:xfrm>
                <a:off x="1712880" y="5089680"/>
                <a:ext cx="448920" cy="30456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ourier New"/>
                  </a:rPr>
                  <a:t>66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284" name="Rectangle 27"/>
              <p:cNvSpPr/>
              <p:nvPr/>
            </p:nvSpPr>
            <p:spPr>
              <a:xfrm>
                <a:off x="2162160" y="5089680"/>
                <a:ext cx="448920" cy="30456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ourier New"/>
                  </a:rPr>
                  <a:t>65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grpSp>
          <p:nvGrpSpPr>
            <p:cNvPr id="285" name="Group 37"/>
            <p:cNvGrpSpPr/>
            <p:nvPr/>
          </p:nvGrpSpPr>
          <p:grpSpPr>
            <a:xfrm>
              <a:off x="814680" y="4778280"/>
              <a:ext cx="1796400" cy="304560"/>
              <a:chOff x="814680" y="4778280"/>
              <a:chExt cx="1796400" cy="304560"/>
            </a:xfrm>
          </p:grpSpPr>
          <p:sp>
            <p:nvSpPr>
              <p:cNvPr id="286" name="Rectangle 24"/>
              <p:cNvSpPr/>
              <p:nvPr/>
            </p:nvSpPr>
            <p:spPr>
              <a:xfrm>
                <a:off x="814680" y="4778280"/>
                <a:ext cx="448920" cy="30456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ourier New"/>
                  </a:rPr>
                  <a:t>6c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287" name="Rectangle 25"/>
              <p:cNvSpPr/>
              <p:nvPr/>
            </p:nvSpPr>
            <p:spPr>
              <a:xfrm>
                <a:off x="1263960" y="4778280"/>
                <a:ext cx="448920" cy="30456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ourier New"/>
                  </a:rPr>
                  <a:t>6b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288" name="Rectangle 26"/>
              <p:cNvSpPr/>
              <p:nvPr/>
            </p:nvSpPr>
            <p:spPr>
              <a:xfrm>
                <a:off x="1712880" y="4778280"/>
                <a:ext cx="448920" cy="30456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ourier New"/>
                  </a:rPr>
                  <a:t>6a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289" name="Rectangle 27"/>
              <p:cNvSpPr/>
              <p:nvPr/>
            </p:nvSpPr>
            <p:spPr>
              <a:xfrm>
                <a:off x="2162160" y="4778280"/>
                <a:ext cx="448920" cy="30456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ourier New"/>
                  </a:rPr>
                  <a:t>69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sp>
          <p:nvSpPr>
            <p:cNvPr id="290" name="Rectangle 27"/>
            <p:cNvSpPr/>
            <p:nvPr/>
          </p:nvSpPr>
          <p:spPr>
            <a:xfrm>
              <a:off x="2162160" y="4467240"/>
              <a:ext cx="448920" cy="30456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rgbClr val="ff0000"/>
                  </a:solidFill>
                  <a:effectLst/>
                  <a:uFillTx/>
                  <a:latin typeface="Courier New"/>
                </a:rPr>
                <a:t>00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grpSp>
        <p:nvGrpSpPr>
          <p:cNvPr id="291" name="Group 140"/>
          <p:cNvGrpSpPr/>
          <p:nvPr/>
        </p:nvGrpSpPr>
        <p:grpSpPr>
          <a:xfrm>
            <a:off x="814680" y="4481640"/>
            <a:ext cx="1796400" cy="1238400"/>
            <a:chOff x="814680" y="4481640"/>
            <a:chExt cx="1796400" cy="1238400"/>
          </a:xfrm>
        </p:grpSpPr>
        <p:grpSp>
          <p:nvGrpSpPr>
            <p:cNvPr id="292" name="Group 142"/>
            <p:cNvGrpSpPr/>
            <p:nvPr/>
          </p:nvGrpSpPr>
          <p:grpSpPr>
            <a:xfrm>
              <a:off x="814680" y="5415480"/>
              <a:ext cx="1796400" cy="304560"/>
              <a:chOff x="814680" y="5415480"/>
              <a:chExt cx="1796400" cy="304560"/>
            </a:xfrm>
          </p:grpSpPr>
          <p:sp>
            <p:nvSpPr>
              <p:cNvPr id="293" name="Rectangle 24"/>
              <p:cNvSpPr/>
              <p:nvPr/>
            </p:nvSpPr>
            <p:spPr>
              <a:xfrm>
                <a:off x="814680" y="5415480"/>
                <a:ext cx="448920" cy="30456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ourier New"/>
                  </a:rPr>
                  <a:t>64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294" name="Rectangle 25"/>
              <p:cNvSpPr/>
              <p:nvPr/>
            </p:nvSpPr>
            <p:spPr>
              <a:xfrm>
                <a:off x="1263960" y="5415480"/>
                <a:ext cx="448920" cy="30456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ourier New"/>
                  </a:rPr>
                  <a:t>63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295" name="Rectangle 26"/>
              <p:cNvSpPr/>
              <p:nvPr/>
            </p:nvSpPr>
            <p:spPr>
              <a:xfrm>
                <a:off x="1712880" y="5415480"/>
                <a:ext cx="448920" cy="30456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ourier New"/>
                  </a:rPr>
                  <a:t>62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296" name="Rectangle 27"/>
              <p:cNvSpPr/>
              <p:nvPr/>
            </p:nvSpPr>
            <p:spPr>
              <a:xfrm>
                <a:off x="2162160" y="5415480"/>
                <a:ext cx="448920" cy="30456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ourier New"/>
                  </a:rPr>
                  <a:t>61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grpSp>
          <p:nvGrpSpPr>
            <p:cNvPr id="297" name="Group 143"/>
            <p:cNvGrpSpPr/>
            <p:nvPr/>
          </p:nvGrpSpPr>
          <p:grpSpPr>
            <a:xfrm>
              <a:off x="814680" y="5104080"/>
              <a:ext cx="1796400" cy="304560"/>
              <a:chOff x="814680" y="5104080"/>
              <a:chExt cx="1796400" cy="304560"/>
            </a:xfrm>
          </p:grpSpPr>
          <p:sp>
            <p:nvSpPr>
              <p:cNvPr id="298" name="Rectangle 24"/>
              <p:cNvSpPr/>
              <p:nvPr/>
            </p:nvSpPr>
            <p:spPr>
              <a:xfrm>
                <a:off x="814680" y="5104080"/>
                <a:ext cx="448920" cy="30456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ourier New"/>
                  </a:rPr>
                  <a:t>68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299" name="Rectangle 25"/>
              <p:cNvSpPr/>
              <p:nvPr/>
            </p:nvSpPr>
            <p:spPr>
              <a:xfrm>
                <a:off x="1263960" y="5104080"/>
                <a:ext cx="448920" cy="30456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ourier New"/>
                  </a:rPr>
                  <a:t>67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300" name="Rectangle 26"/>
              <p:cNvSpPr/>
              <p:nvPr/>
            </p:nvSpPr>
            <p:spPr>
              <a:xfrm>
                <a:off x="1712880" y="5104080"/>
                <a:ext cx="448920" cy="30456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ourier New"/>
                  </a:rPr>
                  <a:t>66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301" name="Rectangle 27"/>
              <p:cNvSpPr/>
              <p:nvPr/>
            </p:nvSpPr>
            <p:spPr>
              <a:xfrm>
                <a:off x="2162160" y="5104080"/>
                <a:ext cx="448920" cy="30456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ourier New"/>
                  </a:rPr>
                  <a:t>65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grpSp>
          <p:nvGrpSpPr>
            <p:cNvPr id="302" name="Group 144"/>
            <p:cNvGrpSpPr/>
            <p:nvPr/>
          </p:nvGrpSpPr>
          <p:grpSpPr>
            <a:xfrm>
              <a:off x="814680" y="4793040"/>
              <a:ext cx="1796400" cy="304560"/>
              <a:chOff x="814680" y="4793040"/>
              <a:chExt cx="1796400" cy="304560"/>
            </a:xfrm>
          </p:grpSpPr>
          <p:sp>
            <p:nvSpPr>
              <p:cNvPr id="303" name="Rectangle 24"/>
              <p:cNvSpPr/>
              <p:nvPr/>
            </p:nvSpPr>
            <p:spPr>
              <a:xfrm>
                <a:off x="814680" y="4793040"/>
                <a:ext cx="448920" cy="30456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ourier New"/>
                  </a:rPr>
                  <a:t>6c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304" name="Rectangle 25"/>
              <p:cNvSpPr/>
              <p:nvPr/>
            </p:nvSpPr>
            <p:spPr>
              <a:xfrm>
                <a:off x="1263960" y="4793040"/>
                <a:ext cx="448920" cy="30456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ourier New"/>
                  </a:rPr>
                  <a:t>6b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305" name="Rectangle 26"/>
              <p:cNvSpPr/>
              <p:nvPr/>
            </p:nvSpPr>
            <p:spPr>
              <a:xfrm>
                <a:off x="1712880" y="4793040"/>
                <a:ext cx="448920" cy="30456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ourier New"/>
                  </a:rPr>
                  <a:t>6a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306" name="Rectangle 27"/>
              <p:cNvSpPr/>
              <p:nvPr/>
            </p:nvSpPr>
            <p:spPr>
              <a:xfrm>
                <a:off x="2162160" y="4793040"/>
                <a:ext cx="448920" cy="30456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ourier New"/>
                  </a:rPr>
                  <a:t>69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grpSp>
          <p:nvGrpSpPr>
            <p:cNvPr id="307" name="Group 145"/>
            <p:cNvGrpSpPr/>
            <p:nvPr/>
          </p:nvGrpSpPr>
          <p:grpSpPr>
            <a:xfrm>
              <a:off x="814680" y="4481640"/>
              <a:ext cx="1796400" cy="304560"/>
              <a:chOff x="814680" y="4481640"/>
              <a:chExt cx="1796400" cy="304560"/>
            </a:xfrm>
          </p:grpSpPr>
          <p:sp>
            <p:nvSpPr>
              <p:cNvPr id="308" name="Rectangle 24"/>
              <p:cNvSpPr/>
              <p:nvPr/>
            </p:nvSpPr>
            <p:spPr>
              <a:xfrm>
                <a:off x="814680" y="4481640"/>
                <a:ext cx="448920" cy="30456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rgbClr val="ff0000"/>
                    </a:solidFill>
                    <a:effectLst/>
                    <a:uFillTx/>
                    <a:latin typeface="Courier New"/>
                  </a:rPr>
                  <a:t>00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309" name="Rectangle 25"/>
              <p:cNvSpPr/>
              <p:nvPr/>
            </p:nvSpPr>
            <p:spPr>
              <a:xfrm>
                <a:off x="1263960" y="4481640"/>
                <a:ext cx="448920" cy="30456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ourier New"/>
                  </a:rPr>
                  <a:t>40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310" name="Rectangle 26"/>
              <p:cNvSpPr/>
              <p:nvPr/>
            </p:nvSpPr>
            <p:spPr>
              <a:xfrm>
                <a:off x="1712880" y="4481640"/>
                <a:ext cx="448920" cy="30456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ourier New"/>
                  </a:rPr>
                  <a:t>06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  <p:sp>
            <p:nvSpPr>
              <p:cNvPr id="311" name="Rectangle 27"/>
              <p:cNvSpPr/>
              <p:nvPr/>
            </p:nvSpPr>
            <p:spPr>
              <a:xfrm>
                <a:off x="2162160" y="4481640"/>
                <a:ext cx="448920" cy="30456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>
                <a:solidFill>
                  <a:srgbClr val="00000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ctr">
                <a:noAutofit/>
              </a:bodyPr>
              <a:p>
                <a:pPr algn="ctr"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ourier New"/>
                  </a:rPr>
                  <a:t>3f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</p:grpSp>
      <p:sp>
        <p:nvSpPr>
          <p:cNvPr id="312" name="Rectangle 23"/>
          <p:cNvSpPr/>
          <p:nvPr/>
        </p:nvSpPr>
        <p:spPr>
          <a:xfrm>
            <a:off x="808200" y="5720040"/>
            <a:ext cx="1796760" cy="9241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12 bytes unused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11" dur="indefinite" restart="never" nodeType="tmRoot">
          <p:childTnLst>
            <p:seq>
              <p:cTn id="312" dur="indefinite" nodeType="mainSeq">
                <p:childTnLst>
                  <p:par>
                    <p:cTn id="313" fill="hold">
                      <p:stCondLst>
                        <p:cond delay="indefinite"/>
                      </p:stCondLst>
                      <p:childTnLst>
                        <p:par>
                          <p:cTn id="314" fill="hold">
                            <p:stCondLst>
                              <p:cond delay="0"/>
                            </p:stCondLst>
                            <p:childTnLst>
                              <p:par>
                                <p:cTn id="31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7" fill="hold">
                      <p:stCondLst>
                        <p:cond delay="indefinite"/>
                      </p:stCondLst>
                      <p:childTnLst>
                        <p:par>
                          <p:cTn id="318" fill="hold">
                            <p:stCondLst>
                              <p:cond delay="0"/>
                            </p:stCondLst>
                            <p:childTnLst>
                              <p:par>
                                <p:cTn id="31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1" fill="hold">
                      <p:stCondLst>
                        <p:cond delay="indefinite"/>
                      </p:stCondLst>
                      <p:childTnLst>
                        <p:par>
                          <p:cTn id="322" fill="hold">
                            <p:stCondLst>
                              <p:cond delay="0"/>
                            </p:stCondLst>
                            <p:childTnLst>
                              <p:par>
                                <p:cTn id="32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5" fill="hold">
                      <p:stCondLst>
                        <p:cond delay="indefinite"/>
                      </p:stCondLst>
                      <p:childTnLst>
                        <p:par>
                          <p:cTn id="326" fill="hold">
                            <p:stCondLst>
                              <p:cond delay="0"/>
                            </p:stCondLst>
                            <p:childTnLst>
                              <p:par>
                                <p:cTn id="32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3" fill="hold">
                      <p:stCondLst>
                        <p:cond delay="indefinite"/>
                      </p:stCondLst>
                      <p:childTnLst>
                        <p:par>
                          <p:cTn id="334" fill="hold">
                            <p:stCondLst>
                              <p:cond delay="0"/>
                            </p:stCondLst>
                            <p:childTnLst>
                              <p:par>
                                <p:cTn id="33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1" fill="hold">
                      <p:stCondLst>
                        <p:cond delay="indefinite"/>
                      </p:stCondLst>
                      <p:childTnLst>
                        <p:par>
                          <p:cTn id="342" fill="hold">
                            <p:stCondLst>
                              <p:cond delay="0"/>
                            </p:stCondLst>
                            <p:childTnLst>
                              <p:par>
                                <p:cTn id="34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5" fill="hold">
                      <p:stCondLst>
                        <p:cond delay="indefinite"/>
                      </p:stCondLst>
                      <p:childTnLst>
                        <p:par>
                          <p:cTn id="346" fill="hold">
                            <p:stCondLst>
                              <p:cond delay="0"/>
                            </p:stCondLst>
                            <p:childTnLst>
                              <p:par>
                                <p:cTn id="34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9" fill="hold">
                      <p:stCondLst>
                        <p:cond delay="indefinite"/>
                      </p:stCondLst>
                      <p:childTnLst>
                        <p:par>
                          <p:cTn id="350" fill="hold">
                            <p:stCondLst>
                              <p:cond delay="0"/>
                            </p:stCondLst>
                            <p:childTnLst>
                              <p:par>
                                <p:cTn id="35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3" fill="hold">
                      <p:stCondLst>
                        <p:cond delay="indefinite"/>
                      </p:stCondLst>
                      <p:childTnLst>
                        <p:par>
                          <p:cTn id="354" fill="hold">
                            <p:stCondLst>
                              <p:cond delay="0"/>
                            </p:stCondLst>
                            <p:childTnLst>
                              <p:par>
                                <p:cTn id="35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Exercise 2: Buffer Overflow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14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Construct an exploit string that will successfully cause the program to print "You are now logged in" without knowing the correct password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457200" indent="-45720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AutoNum type="arabicPeriod"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How many bytes of padding are in this exploit string? 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457200" indent="-45720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AutoNum type="arabicPeriod"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What value will you overwrite the return address with?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15" name="TextBox 2"/>
          <p:cNvSpPr/>
          <p:nvPr/>
        </p:nvSpPr>
        <p:spPr>
          <a:xfrm>
            <a:off x="706320" y="3669840"/>
            <a:ext cx="3747600" cy="3047400"/>
          </a:xfrm>
          <a:prstGeom prst="rect">
            <a:avLst/>
          </a:prstGeom>
          <a:gradFill rotWithShape="0">
            <a:gsLst>
              <a:gs pos="0">
                <a:srgbClr val="bfb0e2"/>
              </a:gs>
              <a:gs pos="45000">
                <a:srgbClr val="cebdf3"/>
              </a:gs>
              <a:gs pos="100000">
                <a:srgbClr val="e4daf9"/>
              </a:gs>
            </a:gsLst>
            <a:path path="circle">
              <a:fillToRect l="50000" t="50000" r="50000" b="50000"/>
            </a:path>
          </a:gradFill>
          <a:ln>
            <a:solidFill>
              <a:srgbClr val="8b58d2"/>
            </a:solidFill>
            <a:rou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2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int authenticate(char *password){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2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char buf[4];  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2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gets(buf);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2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int correct = !strcmp(password, buf);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2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return correct;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2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}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2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int main(int argc, char ** argv){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2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char * pw = "123456";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2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printf("Enter your password: ");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2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while(!authenticate(pw)){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2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  printf("Incorrect. Try again: ");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2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}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2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printf("You are now logged in\n");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2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return 0;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2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}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57" dur="indefinite" restart="never" nodeType="tmRoot">
          <p:childTnLst>
            <p:seq>
              <p:cTn id="358" dur="indefinite" nodeType="mainSeq">
                <p:childTnLst>
                  <p:par>
                    <p:cTn id="359" fill="hold">
                      <p:stCondLst>
                        <p:cond delay="indefinite"/>
                      </p:stCondLst>
                      <p:childTnLst>
                        <p:par>
                          <p:cTn id="360" fill="hold">
                            <p:stCondLst>
                              <p:cond delay="0"/>
                            </p:stCondLst>
                            <p:childTnLst>
                              <p:par>
                                <p:cTn id="36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Exercise 2: Buffer Overflow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17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Construct an exploit string that will successfully cause the program to print "You are now logged in" without knowing the correct password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457200" indent="-45720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AutoNum type="arabicPeriod"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How many bytes of padding are in this exploit string? 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457200" indent="-45720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AutoNum type="arabicPeriod"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What value will you overwrite the return address with?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18" name="TextBox 2"/>
          <p:cNvSpPr/>
          <p:nvPr/>
        </p:nvSpPr>
        <p:spPr>
          <a:xfrm>
            <a:off x="706320" y="3669840"/>
            <a:ext cx="3747600" cy="3047400"/>
          </a:xfrm>
          <a:prstGeom prst="rect">
            <a:avLst/>
          </a:prstGeom>
          <a:gradFill rotWithShape="0">
            <a:gsLst>
              <a:gs pos="0">
                <a:srgbClr val="bfb0e2"/>
              </a:gs>
              <a:gs pos="45000">
                <a:srgbClr val="cebdf3"/>
              </a:gs>
              <a:gs pos="100000">
                <a:srgbClr val="e4daf9"/>
              </a:gs>
            </a:gsLst>
            <a:path path="circle">
              <a:fillToRect l="50000" t="50000" r="50000" b="50000"/>
            </a:path>
          </a:gradFill>
          <a:ln>
            <a:solidFill>
              <a:srgbClr val="8b58d2"/>
            </a:solidFill>
            <a:rou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2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int authenticate(char *password){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2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char buf[4];  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2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gets(buf);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2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int correct = !strcmp(password, buf);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2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return correct;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2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}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2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int main(int argc, char ** argv){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2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char * pw = "123456";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2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printf("Enter your password: ");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2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while(!authenticate(pw)){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2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  printf("Incorrect. Try again: ");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2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}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2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printf("You are now logged in\n");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2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return 0;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2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}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19" name="TextBox 3"/>
          <p:cNvSpPr/>
          <p:nvPr/>
        </p:nvSpPr>
        <p:spPr>
          <a:xfrm>
            <a:off x="4724280" y="0"/>
            <a:ext cx="4258800" cy="7032960"/>
          </a:xfrm>
          <a:prstGeom prst="rect">
            <a:avLst/>
          </a:prstGeom>
          <a:solidFill>
            <a:srgbClr val="ffffff"/>
          </a:solidFill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09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authenticate:</a:t>
            </a:r>
            <a:endParaRPr b="0" lang="en-US" sz="10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9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   0x400666 &lt;+0&gt;:  sub    $0x28,%rsp</a:t>
            </a:r>
            <a:endParaRPr b="0" lang="en-US" sz="10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9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   0x40066a &lt;+4&gt;:  mov    %rdi,0x8(%rsp)</a:t>
            </a:r>
            <a:endParaRPr b="0" lang="en-US" sz="10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9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   0x40066f &lt;+9&gt;:  lea    0x18(%rsp),%rax</a:t>
            </a:r>
            <a:endParaRPr b="0" lang="en-US" sz="10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9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   0x400674 &lt;+14&gt;: mov    %rax,%rdi</a:t>
            </a:r>
            <a:endParaRPr b="0" lang="en-US" sz="10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9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   0x400677 &lt;+17&gt;: mov    $0x0,%eax</a:t>
            </a:r>
            <a:endParaRPr b="0" lang="en-US" sz="10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9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   0x40067c &lt;+22&gt;: callq  0x400570 &lt;gets@plt&gt;</a:t>
            </a:r>
            <a:endParaRPr b="0" lang="en-US" sz="10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9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   0x400681 &lt;+27&gt;: lea    0x18(%rsp),%rdx</a:t>
            </a:r>
            <a:endParaRPr b="0" lang="en-US" sz="10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9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   0x400686 &lt;+32&gt;: mov    0x8(%rsp),%rax</a:t>
            </a:r>
            <a:endParaRPr b="0" lang="en-US" sz="10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9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   0x40068b &lt;+37&gt;: mov    %rdx,%rsi</a:t>
            </a:r>
            <a:endParaRPr b="0" lang="en-US" sz="10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9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   0x40068e &lt;+40&gt;: mov    %rax,%rdi</a:t>
            </a:r>
            <a:endParaRPr b="0" lang="en-US" sz="10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9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   0x400691 &lt;+43&gt;: callq  0x400560 &lt;strcmp@plt&gt;</a:t>
            </a:r>
            <a:endParaRPr b="0" lang="en-US" sz="10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9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   0x400696 &lt;+48&gt;: test   %eax,%eax</a:t>
            </a:r>
            <a:endParaRPr b="0" lang="en-US" sz="10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9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   0x400698 &lt;+50&gt;: sete   %al</a:t>
            </a:r>
            <a:endParaRPr b="0" lang="en-US" sz="10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9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   0x40069b &lt;+53&gt;: movzbl %al,%eax</a:t>
            </a:r>
            <a:endParaRPr b="0" lang="en-US" sz="10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9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   0x40069e &lt;+56&gt;: mov    %eax,0x1c(%rsp)</a:t>
            </a:r>
            <a:endParaRPr b="0" lang="en-US" sz="10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9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   0x4006a2 &lt;+60&gt;: mov    0x1c(%rsp),%eax</a:t>
            </a:r>
            <a:endParaRPr b="0" lang="en-US" sz="10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9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   0x4006a6 &lt;+64&gt;: add    $0x28,%rsp</a:t>
            </a:r>
            <a:endParaRPr b="0" lang="en-US" sz="10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9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   0x4006aa &lt;+68&gt;: retq</a:t>
            </a:r>
            <a:endParaRPr b="0" lang="en-US" sz="10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9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main:</a:t>
            </a:r>
            <a:endParaRPr b="0" lang="en-US" sz="10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9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   0x4006ab &lt;+0&gt;: sub    $0x28,%rsp</a:t>
            </a:r>
            <a:endParaRPr b="0" lang="en-US" sz="10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9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   0x4006af &lt;+4&gt;: mov    %edi,0xc(%rsp)</a:t>
            </a:r>
            <a:endParaRPr b="0" lang="en-US" sz="10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9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   0x4006b3 &lt;+8&gt;: mov    %rsi,(%rsp)</a:t>
            </a:r>
            <a:endParaRPr b="0" lang="en-US" sz="10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9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   0x4006b7 &lt;+12&gt;: movq   $0x4007a8,0x18(%rsp)</a:t>
            </a:r>
            <a:endParaRPr b="0" lang="en-US" sz="10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9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   0x4006c0 &lt;+21&gt;: mov    $0x4007af,%edi</a:t>
            </a:r>
            <a:endParaRPr b="0" lang="en-US" sz="10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9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   0x4006c5 &lt;+26&gt;: mov    $0x0,%eax</a:t>
            </a:r>
            <a:endParaRPr b="0" lang="en-US" sz="10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9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   0x4006ca &lt;+31&gt;: callq  0x400550 &lt;printf@plt&gt;</a:t>
            </a:r>
            <a:endParaRPr b="0" lang="en-US" sz="10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9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   0x4006cf &lt;+36&gt;: jmp    0x4006e0 &lt;main+53&gt;</a:t>
            </a:r>
            <a:endParaRPr b="0" lang="en-US" sz="10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9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   0x4006d1 &lt;+38&gt;: mov    $0x4007c8,%edi</a:t>
            </a:r>
            <a:endParaRPr b="0" lang="en-US" sz="10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9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   0x4006d6 &lt;+43&gt;: mov    $0x0,%eax</a:t>
            </a:r>
            <a:endParaRPr b="0" lang="en-US" sz="10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9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   0x4006db &lt;+48&gt;: callq  0x400550 &lt;printf@plt&gt;</a:t>
            </a:r>
            <a:endParaRPr b="0" lang="en-US" sz="10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9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   0x4006e0 &lt;+53&gt;: mov    0x18(%rsp),%rax</a:t>
            </a:r>
            <a:endParaRPr b="0" lang="en-US" sz="10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9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   0x4006e5 &lt;+58&gt;: mov    %rax,%rdi</a:t>
            </a:r>
            <a:endParaRPr b="0" lang="en-US" sz="10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9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   0x4006e8 &lt;+61&gt;: callq  0x400666 &lt;authenticate&gt;</a:t>
            </a:r>
            <a:endParaRPr b="0" lang="en-US" sz="10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9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   0x4006ed &lt;+66&gt;: test   %eax,%eax</a:t>
            </a:r>
            <a:endParaRPr b="0" lang="en-US" sz="10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9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   0x4006ef &lt;+68&gt;: je     0x4006d1 &lt;main+38&gt;</a:t>
            </a:r>
            <a:endParaRPr b="0" lang="en-US" sz="10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9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   0x4006f1 &lt;+70&gt;: mov    $0x4007e8,%edi</a:t>
            </a:r>
            <a:endParaRPr b="0" lang="en-US" sz="10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9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   0x4006f6 &lt;+75&gt;: callq  0x400540 &lt;puts@plt&gt;</a:t>
            </a:r>
            <a:endParaRPr b="0" lang="en-US" sz="10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9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   0x4006fb &lt;+80&gt;: mov    $0x0,%eax</a:t>
            </a:r>
            <a:endParaRPr b="0" lang="en-US" sz="10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9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   0x400700 &lt;+85&gt;: add    $0x28,%rsp</a:t>
            </a:r>
            <a:endParaRPr b="0" lang="en-US" sz="10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90" strike="noStrike" u="none">
                <a:solidFill>
                  <a:srgbClr val="000000"/>
                </a:solidFill>
                <a:effectLst/>
                <a:uFillTx/>
                <a:latin typeface="Courier New"/>
              </a:rPr>
              <a:t>   0x400704 &lt;+89&gt;: retq  </a:t>
            </a:r>
            <a:endParaRPr b="0" lang="en-US" sz="109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320" name="Rectangle 7"/>
          <p:cNvSpPr/>
          <p:nvPr/>
        </p:nvSpPr>
        <p:spPr>
          <a:xfrm>
            <a:off x="4987800" y="5531400"/>
            <a:ext cx="4038120" cy="183240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65" dur="indefinite" restart="never" nodeType="tmRoot">
          <p:childTnLst>
            <p:seq>
              <p:cTn id="366" dur="indefinite" nodeType="mainSeq">
                <p:childTnLst>
                  <p:par>
                    <p:cTn id="367" fill="hold">
                      <p:stCondLst>
                        <p:cond delay="indefinite"/>
                      </p:stCondLst>
                      <p:childTnLst>
                        <p:par>
                          <p:cTn id="368" fill="hold">
                            <p:stCondLst>
                              <p:cond delay="0"/>
                            </p:stCondLst>
                            <p:childTnLst>
                              <p:par>
                                <p:cTn id="36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?>
<Relationships xmlns="http://schemas.openxmlformats.org/package/2006/relationships"><Relationship Id="rId1" Type="http://schemas.openxmlformats.org/officeDocument/2006/relationships/image" Target="../media/image1.jpeg"/>
</Relationships>
</file>

<file path=ppt/theme/_rels/theme10.xml.rels><?xml version="1.0" encoding="UTF-8"?>
<Relationships xmlns="http://schemas.openxmlformats.org/package/2006/relationships"><Relationship Id="rId1" Type="http://schemas.openxmlformats.org/officeDocument/2006/relationships/image" Target="../media/image1.jpeg"/>
</Relationships>
</file>

<file path=ppt/theme/_rels/theme11.xml.rels><?xml version="1.0" encoding="UTF-8"?>
<Relationships xmlns="http://schemas.openxmlformats.org/package/2006/relationships"><Relationship Id="rId1" Type="http://schemas.openxmlformats.org/officeDocument/2006/relationships/image" Target="../media/image1.jpeg"/>
</Relationships>
</file>

<file path=ppt/theme/_rels/theme2.xml.rels><?xml version="1.0" encoding="UTF-8"?>
<Relationships xmlns="http://schemas.openxmlformats.org/package/2006/relationships"><Relationship Id="rId1" Type="http://schemas.openxmlformats.org/officeDocument/2006/relationships/image" Target="../media/image1.jpeg"/>
</Relationships>
</file>

<file path=ppt/theme/_rels/theme3.xml.rels><?xml version="1.0" encoding="UTF-8"?>
<Relationships xmlns="http://schemas.openxmlformats.org/package/2006/relationships"><Relationship Id="rId1" Type="http://schemas.openxmlformats.org/officeDocument/2006/relationships/image" Target="../media/image1.jpeg"/>
</Relationships>
</file>

<file path=ppt/theme/_rels/theme4.xml.rels><?xml version="1.0" encoding="UTF-8"?>
<Relationships xmlns="http://schemas.openxmlformats.org/package/2006/relationships"><Relationship Id="rId1" Type="http://schemas.openxmlformats.org/officeDocument/2006/relationships/image" Target="../media/image1.jpeg"/>
</Relationships>
</file>

<file path=ppt/theme/_rels/theme5.xml.rels><?xml version="1.0" encoding="UTF-8"?>
<Relationships xmlns="http://schemas.openxmlformats.org/package/2006/relationships"><Relationship Id="rId1" Type="http://schemas.openxmlformats.org/officeDocument/2006/relationships/image" Target="../media/image1.jpeg"/>
</Relationships>
</file>

<file path=ppt/theme/_rels/theme6.xml.rels><?xml version="1.0" encoding="UTF-8"?>
<Relationships xmlns="http://schemas.openxmlformats.org/package/2006/relationships"><Relationship Id="rId1" Type="http://schemas.openxmlformats.org/officeDocument/2006/relationships/image" Target="../media/image1.jpeg"/>
</Relationships>
</file>

<file path=ppt/theme/_rels/theme7.xml.rels><?xml version="1.0" encoding="UTF-8"?>
<Relationships xmlns="http://schemas.openxmlformats.org/package/2006/relationships"><Relationship Id="rId1" Type="http://schemas.openxmlformats.org/officeDocument/2006/relationships/image" Target="../media/image1.jpeg"/>
</Relationships>
</file>

<file path=ppt/theme/_rels/theme8.xml.rels><?xml version="1.0" encoding="UTF-8"?>
<Relationships xmlns="http://schemas.openxmlformats.org/package/2006/relationships"><Relationship Id="rId1" Type="http://schemas.openxmlformats.org/officeDocument/2006/relationships/image" Target="../media/image1.jpeg"/>
</Relationships>
</file>

<file path=ppt/theme/_rels/theme9.xml.rels><?xml version="1.0" encoding="UTF-8"?>
<Relationships xmlns="http://schemas.openxmlformats.org/package/2006/relationships"><Relationship Id="rId1" Type="http://schemas.openxmlformats.org/officeDocument/2006/relationships/image" Target="../media/image1.jpeg"/>
</Relationships>
</file>

<file path=ppt/theme/theme1.xml><?xml version="1.0" encoding="utf-8"?>
<a:theme xmlns:a="http://schemas.openxmlformats.org/drawingml/2006/main" xmlns:r="http://schemas.openxmlformats.org/officeDocument/2006/relationships" name="Clarity">
  <a:themeElements>
    <a:clrScheme name="Custom 4">
      <a:dk1>
        <a:srgbClr val="000000"/>
      </a:dk1>
      <a:lt1>
        <a:srgbClr val="ffffff"/>
      </a:lt1>
      <a:dk2>
        <a:srgbClr val="323232"/>
      </a:dk2>
      <a:lt2>
        <a:srgbClr val="a5a5a5"/>
      </a:lt2>
      <a:accent1>
        <a:srgbClr val="521b92"/>
      </a:accent1>
      <a:accent2>
        <a:srgbClr val="7a27d8"/>
      </a:accent2>
      <a:accent3>
        <a:srgbClr val="8b58d2"/>
      </a:accent3>
      <a:accent4>
        <a:srgbClr val="917dd0"/>
      </a:accent4>
      <a:accent5>
        <a:srgbClr val="bda2e0"/>
      </a:accent5>
      <a:accent6>
        <a:srgbClr val="d1c7f6"/>
      </a:accent6>
      <a:hlink>
        <a:srgbClr val="0432ff"/>
      </a:hlink>
      <a:folHlink>
        <a:srgbClr val="002060"/>
      </a:folHlink>
    </a:clrScheme>
    <a:fontScheme name="Office Classic 2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  <a:shade val="86000"/>
              </a:schemeClr>
            </a:gs>
            <a:gs pos="45000">
              <a:schemeClr val="phClr">
                <a:tint val="48000"/>
              </a:schemeClr>
            </a:gs>
            <a:gs pos="100000">
              <a:schemeClr val="phClr">
                <a:tint val="28000"/>
              </a:schemeClr>
            </a:gs>
          </a:gsLst>
          <a:path path="circle">
            <a:fillToRect l="100000" t="100000" r="100000" b="100000"/>
          </a:path>
          <a:tileRect l="0" t="0" r="0" b="0"/>
        </a:gradFill>
        <a:gradFill>
          <a:gsLst>
            <a:gs pos="0">
              <a:schemeClr val="phClr">
                <a:shade val="70000"/>
              </a:schemeClr>
            </a:gs>
            <a:gs pos="34000">
              <a:schemeClr val="phClr">
                <a:shade val="70000"/>
              </a:schemeClr>
            </a:gs>
            <a:gs pos="70000">
              <a:schemeClr val="phClr">
                <a:tint val="100000"/>
                <a:shade val="90000"/>
              </a:schemeClr>
            </a:gs>
            <a:gs pos="100000">
              <a:schemeClr val="phClr">
                <a:tint val="100000"/>
                <a:shade val="100000"/>
              </a:schemeClr>
            </a:gs>
          </a:gsLst>
          <a:path path="circle">
            <a:fillToRect l="100000" t="100000" r="100000" b="100000"/>
          </a:path>
          <a:tileRect l="0" t="0" r="0" b="0"/>
        </a:gradFill>
      </a:fillStyleLst>
      <a:lnStyleLst>
        <a:ln w="9525" cap="flat" cmpd="sng" algn="ctr">
          <a:prstDash val="solid"/>
        </a:ln>
        <a:ln w="26425" cap="flat" cmpd="sng" algn="ctr">
          <a:prstDash val="solid"/>
        </a:ln>
        <a:ln w="4445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85000"/>
              </a:schemeClr>
            </a:gs>
            <a:gs pos="40000">
              <a:schemeClr val="phClr">
                <a:tint val="95000"/>
                <a:shade val="85000"/>
              </a:schemeClr>
            </a:gs>
            <a:gs pos="100000">
              <a:schemeClr val="phClr">
                <a:shade val="45000"/>
              </a:schemeClr>
            </a:gs>
          </a:gsLst>
          <a:lin ang="5400000" scaled="0"/>
          <a:tileRect l="0" t="0" r="0" b="0"/>
        </a:gradFill>
        <a:blipFill rotWithShape="1">
          <a:blip r:embed="rId1"/>
          <a:srcRect l="0" t="0" r="0" b="0"/>
          <a:tile tx="0" ty="0" sx="70000" sy="70000" flip="none" algn="tl"/>
        </a:blipFill>
      </a:bgFillStyleLst>
    </a:fmtScheme>
  </a:themeElements>
</a:theme>
</file>

<file path=ppt/theme/theme10.xml><?xml version="1.0" encoding="utf-8"?>
<a:theme xmlns:a="http://schemas.openxmlformats.org/drawingml/2006/main" xmlns:r="http://schemas.openxmlformats.org/officeDocument/2006/relationships" name="Clarity">
  <a:themeElements>
    <a:clrScheme name="Custom 4">
      <a:dk1>
        <a:srgbClr val="000000"/>
      </a:dk1>
      <a:lt1>
        <a:srgbClr val="ffffff"/>
      </a:lt1>
      <a:dk2>
        <a:srgbClr val="323232"/>
      </a:dk2>
      <a:lt2>
        <a:srgbClr val="a5a5a5"/>
      </a:lt2>
      <a:accent1>
        <a:srgbClr val="521b92"/>
      </a:accent1>
      <a:accent2>
        <a:srgbClr val="7a27d8"/>
      </a:accent2>
      <a:accent3>
        <a:srgbClr val="8b58d2"/>
      </a:accent3>
      <a:accent4>
        <a:srgbClr val="917dd0"/>
      </a:accent4>
      <a:accent5>
        <a:srgbClr val="bda2e0"/>
      </a:accent5>
      <a:accent6>
        <a:srgbClr val="d1c7f6"/>
      </a:accent6>
      <a:hlink>
        <a:srgbClr val="0432ff"/>
      </a:hlink>
      <a:folHlink>
        <a:srgbClr val="002060"/>
      </a:folHlink>
    </a:clrScheme>
    <a:fontScheme name="Office Classic 2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  <a:shade val="86000"/>
              </a:schemeClr>
            </a:gs>
            <a:gs pos="45000">
              <a:schemeClr val="phClr">
                <a:tint val="48000"/>
              </a:schemeClr>
            </a:gs>
            <a:gs pos="100000">
              <a:schemeClr val="phClr">
                <a:tint val="28000"/>
              </a:schemeClr>
            </a:gs>
          </a:gsLst>
          <a:path path="circle">
            <a:fillToRect l="100000" t="100000" r="100000" b="100000"/>
          </a:path>
          <a:tileRect l="0" t="0" r="0" b="0"/>
        </a:gradFill>
        <a:gradFill>
          <a:gsLst>
            <a:gs pos="0">
              <a:schemeClr val="phClr">
                <a:shade val="70000"/>
              </a:schemeClr>
            </a:gs>
            <a:gs pos="34000">
              <a:schemeClr val="phClr">
                <a:shade val="70000"/>
              </a:schemeClr>
            </a:gs>
            <a:gs pos="70000">
              <a:schemeClr val="phClr">
                <a:tint val="100000"/>
                <a:shade val="90000"/>
              </a:schemeClr>
            </a:gs>
            <a:gs pos="100000">
              <a:schemeClr val="phClr">
                <a:tint val="100000"/>
                <a:shade val="100000"/>
              </a:schemeClr>
            </a:gs>
          </a:gsLst>
          <a:path path="circle">
            <a:fillToRect l="100000" t="100000" r="100000" b="100000"/>
          </a:path>
          <a:tileRect l="0" t="0" r="0" b="0"/>
        </a:gradFill>
      </a:fillStyleLst>
      <a:lnStyleLst>
        <a:ln w="9525" cap="flat" cmpd="sng" algn="ctr">
          <a:prstDash val="solid"/>
        </a:ln>
        <a:ln w="26425" cap="flat" cmpd="sng" algn="ctr">
          <a:prstDash val="solid"/>
        </a:ln>
        <a:ln w="4445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85000"/>
              </a:schemeClr>
            </a:gs>
            <a:gs pos="40000">
              <a:schemeClr val="phClr">
                <a:tint val="95000"/>
                <a:shade val="85000"/>
              </a:schemeClr>
            </a:gs>
            <a:gs pos="100000">
              <a:schemeClr val="phClr">
                <a:shade val="45000"/>
              </a:schemeClr>
            </a:gs>
          </a:gsLst>
          <a:lin ang="5400000" scaled="0"/>
          <a:tileRect l="0" t="0" r="0" b="0"/>
        </a:gradFill>
        <a:blipFill rotWithShape="1">
          <a:blip r:embed="rId1"/>
          <a:srcRect l="0" t="0" r="0" b="0"/>
          <a:tile tx="0" ty="0" sx="70000" sy="70000" flip="none" algn="tl"/>
        </a:blipFill>
      </a:bgFillStyleLst>
    </a:fmtScheme>
  </a:themeElements>
</a:theme>
</file>

<file path=ppt/theme/theme11.xml><?xml version="1.0" encoding="utf-8"?>
<a:theme xmlns:a="http://schemas.openxmlformats.org/drawingml/2006/main" xmlns:r="http://schemas.openxmlformats.org/officeDocument/2006/relationships" name="Clarity">
  <a:themeElements>
    <a:clrScheme name="Custom 4">
      <a:dk1>
        <a:srgbClr val="000000"/>
      </a:dk1>
      <a:lt1>
        <a:srgbClr val="ffffff"/>
      </a:lt1>
      <a:dk2>
        <a:srgbClr val="323232"/>
      </a:dk2>
      <a:lt2>
        <a:srgbClr val="a5a5a5"/>
      </a:lt2>
      <a:accent1>
        <a:srgbClr val="521b92"/>
      </a:accent1>
      <a:accent2>
        <a:srgbClr val="7a27d8"/>
      </a:accent2>
      <a:accent3>
        <a:srgbClr val="8b58d2"/>
      </a:accent3>
      <a:accent4>
        <a:srgbClr val="917dd0"/>
      </a:accent4>
      <a:accent5>
        <a:srgbClr val="bda2e0"/>
      </a:accent5>
      <a:accent6>
        <a:srgbClr val="d1c7f6"/>
      </a:accent6>
      <a:hlink>
        <a:srgbClr val="0432ff"/>
      </a:hlink>
      <a:folHlink>
        <a:srgbClr val="002060"/>
      </a:folHlink>
    </a:clrScheme>
    <a:fontScheme name="Office Classic 2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  <a:shade val="86000"/>
              </a:schemeClr>
            </a:gs>
            <a:gs pos="45000">
              <a:schemeClr val="phClr">
                <a:tint val="48000"/>
              </a:schemeClr>
            </a:gs>
            <a:gs pos="100000">
              <a:schemeClr val="phClr">
                <a:tint val="28000"/>
              </a:schemeClr>
            </a:gs>
          </a:gsLst>
          <a:path path="circle">
            <a:fillToRect l="100000" t="100000" r="100000" b="100000"/>
          </a:path>
          <a:tileRect l="0" t="0" r="0" b="0"/>
        </a:gradFill>
        <a:gradFill>
          <a:gsLst>
            <a:gs pos="0">
              <a:schemeClr val="phClr">
                <a:shade val="70000"/>
              </a:schemeClr>
            </a:gs>
            <a:gs pos="34000">
              <a:schemeClr val="phClr">
                <a:shade val="70000"/>
              </a:schemeClr>
            </a:gs>
            <a:gs pos="70000">
              <a:schemeClr val="phClr">
                <a:tint val="100000"/>
                <a:shade val="90000"/>
              </a:schemeClr>
            </a:gs>
            <a:gs pos="100000">
              <a:schemeClr val="phClr">
                <a:tint val="100000"/>
                <a:shade val="100000"/>
              </a:schemeClr>
            </a:gs>
          </a:gsLst>
          <a:path path="circle">
            <a:fillToRect l="100000" t="100000" r="100000" b="100000"/>
          </a:path>
          <a:tileRect l="0" t="0" r="0" b="0"/>
        </a:gradFill>
      </a:fillStyleLst>
      <a:lnStyleLst>
        <a:ln w="9525" cap="flat" cmpd="sng" algn="ctr">
          <a:prstDash val="solid"/>
        </a:ln>
        <a:ln w="26425" cap="flat" cmpd="sng" algn="ctr">
          <a:prstDash val="solid"/>
        </a:ln>
        <a:ln w="4445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85000"/>
              </a:schemeClr>
            </a:gs>
            <a:gs pos="40000">
              <a:schemeClr val="phClr">
                <a:tint val="95000"/>
                <a:shade val="85000"/>
              </a:schemeClr>
            </a:gs>
            <a:gs pos="100000">
              <a:schemeClr val="phClr">
                <a:shade val="45000"/>
              </a:schemeClr>
            </a:gs>
          </a:gsLst>
          <a:lin ang="5400000" scaled="0"/>
          <a:tileRect l="0" t="0" r="0" b="0"/>
        </a:gradFill>
        <a:blipFill rotWithShape="1">
          <a:blip r:embed="rId1"/>
          <a:srcRect l="0" t="0" r="0" b="0"/>
          <a:tile tx="0" ty="0" sx="70000" sy="70000" flip="none" algn="tl"/>
        </a:blipFill>
      </a:bgFillStyleLst>
    </a:fmtScheme>
  </a:themeElements>
</a:theme>
</file>

<file path=ppt/theme/theme12.xml><?xml version="1.0" encoding="utf-8"?>
<a:theme xmlns:a="http://schemas.openxmlformats.org/drawingml/2006/main" xmlns:r="http://schemas.openxmlformats.org/officeDocument/2006/relationships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larity">
  <a:themeElements>
    <a:clrScheme name="Custom 4">
      <a:dk1>
        <a:srgbClr val="000000"/>
      </a:dk1>
      <a:lt1>
        <a:srgbClr val="ffffff"/>
      </a:lt1>
      <a:dk2>
        <a:srgbClr val="323232"/>
      </a:dk2>
      <a:lt2>
        <a:srgbClr val="a5a5a5"/>
      </a:lt2>
      <a:accent1>
        <a:srgbClr val="521b92"/>
      </a:accent1>
      <a:accent2>
        <a:srgbClr val="7a27d8"/>
      </a:accent2>
      <a:accent3>
        <a:srgbClr val="8b58d2"/>
      </a:accent3>
      <a:accent4>
        <a:srgbClr val="917dd0"/>
      </a:accent4>
      <a:accent5>
        <a:srgbClr val="bda2e0"/>
      </a:accent5>
      <a:accent6>
        <a:srgbClr val="d1c7f6"/>
      </a:accent6>
      <a:hlink>
        <a:srgbClr val="0432ff"/>
      </a:hlink>
      <a:folHlink>
        <a:srgbClr val="002060"/>
      </a:folHlink>
    </a:clrScheme>
    <a:fontScheme name="Office Classic 2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  <a:shade val="86000"/>
              </a:schemeClr>
            </a:gs>
            <a:gs pos="45000">
              <a:schemeClr val="phClr">
                <a:tint val="48000"/>
              </a:schemeClr>
            </a:gs>
            <a:gs pos="100000">
              <a:schemeClr val="phClr">
                <a:tint val="28000"/>
              </a:schemeClr>
            </a:gs>
          </a:gsLst>
          <a:path path="circle">
            <a:fillToRect l="100000" t="100000" r="100000" b="100000"/>
          </a:path>
          <a:tileRect l="0" t="0" r="0" b="0"/>
        </a:gradFill>
        <a:gradFill>
          <a:gsLst>
            <a:gs pos="0">
              <a:schemeClr val="phClr">
                <a:shade val="70000"/>
              </a:schemeClr>
            </a:gs>
            <a:gs pos="34000">
              <a:schemeClr val="phClr">
                <a:shade val="70000"/>
              </a:schemeClr>
            </a:gs>
            <a:gs pos="70000">
              <a:schemeClr val="phClr">
                <a:tint val="100000"/>
                <a:shade val="90000"/>
              </a:schemeClr>
            </a:gs>
            <a:gs pos="100000">
              <a:schemeClr val="phClr">
                <a:tint val="100000"/>
                <a:shade val="100000"/>
              </a:schemeClr>
            </a:gs>
          </a:gsLst>
          <a:path path="circle">
            <a:fillToRect l="100000" t="100000" r="100000" b="100000"/>
          </a:path>
          <a:tileRect l="0" t="0" r="0" b="0"/>
        </a:gradFill>
      </a:fillStyleLst>
      <a:lnStyleLst>
        <a:ln w="9525" cap="flat" cmpd="sng" algn="ctr">
          <a:prstDash val="solid"/>
        </a:ln>
        <a:ln w="26425" cap="flat" cmpd="sng" algn="ctr">
          <a:prstDash val="solid"/>
        </a:ln>
        <a:ln w="4445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85000"/>
              </a:schemeClr>
            </a:gs>
            <a:gs pos="40000">
              <a:schemeClr val="phClr">
                <a:tint val="95000"/>
                <a:shade val="85000"/>
              </a:schemeClr>
            </a:gs>
            <a:gs pos="100000">
              <a:schemeClr val="phClr">
                <a:shade val="45000"/>
              </a:schemeClr>
            </a:gs>
          </a:gsLst>
          <a:lin ang="5400000" scaled="0"/>
          <a:tileRect l="0" t="0" r="0" b="0"/>
        </a:gradFill>
        <a:blipFill rotWithShape="1">
          <a:blip r:embed="rId1"/>
          <a:srcRect l="0" t="0" r="0" b="0"/>
          <a:tile tx="0" ty="0" sx="70000" sy="70000" flip="none" algn="tl"/>
        </a:blip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Clarity">
  <a:themeElements>
    <a:clrScheme name="Custom 4">
      <a:dk1>
        <a:srgbClr val="000000"/>
      </a:dk1>
      <a:lt1>
        <a:srgbClr val="ffffff"/>
      </a:lt1>
      <a:dk2>
        <a:srgbClr val="323232"/>
      </a:dk2>
      <a:lt2>
        <a:srgbClr val="a5a5a5"/>
      </a:lt2>
      <a:accent1>
        <a:srgbClr val="521b92"/>
      </a:accent1>
      <a:accent2>
        <a:srgbClr val="7a27d8"/>
      </a:accent2>
      <a:accent3>
        <a:srgbClr val="8b58d2"/>
      </a:accent3>
      <a:accent4>
        <a:srgbClr val="917dd0"/>
      </a:accent4>
      <a:accent5>
        <a:srgbClr val="bda2e0"/>
      </a:accent5>
      <a:accent6>
        <a:srgbClr val="d1c7f6"/>
      </a:accent6>
      <a:hlink>
        <a:srgbClr val="0432ff"/>
      </a:hlink>
      <a:folHlink>
        <a:srgbClr val="002060"/>
      </a:folHlink>
    </a:clrScheme>
    <a:fontScheme name="Office Classic 2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  <a:shade val="86000"/>
              </a:schemeClr>
            </a:gs>
            <a:gs pos="45000">
              <a:schemeClr val="phClr">
                <a:tint val="48000"/>
              </a:schemeClr>
            </a:gs>
            <a:gs pos="100000">
              <a:schemeClr val="phClr">
                <a:tint val="28000"/>
              </a:schemeClr>
            </a:gs>
          </a:gsLst>
          <a:path path="circle">
            <a:fillToRect l="100000" t="100000" r="100000" b="100000"/>
          </a:path>
          <a:tileRect l="0" t="0" r="0" b="0"/>
        </a:gradFill>
        <a:gradFill>
          <a:gsLst>
            <a:gs pos="0">
              <a:schemeClr val="phClr">
                <a:shade val="70000"/>
              </a:schemeClr>
            </a:gs>
            <a:gs pos="34000">
              <a:schemeClr val="phClr">
                <a:shade val="70000"/>
              </a:schemeClr>
            </a:gs>
            <a:gs pos="70000">
              <a:schemeClr val="phClr">
                <a:tint val="100000"/>
                <a:shade val="90000"/>
              </a:schemeClr>
            </a:gs>
            <a:gs pos="100000">
              <a:schemeClr val="phClr">
                <a:tint val="100000"/>
                <a:shade val="100000"/>
              </a:schemeClr>
            </a:gs>
          </a:gsLst>
          <a:path path="circle">
            <a:fillToRect l="100000" t="100000" r="100000" b="100000"/>
          </a:path>
          <a:tileRect l="0" t="0" r="0" b="0"/>
        </a:gradFill>
      </a:fillStyleLst>
      <a:lnStyleLst>
        <a:ln w="9525" cap="flat" cmpd="sng" algn="ctr">
          <a:prstDash val="solid"/>
        </a:ln>
        <a:ln w="26425" cap="flat" cmpd="sng" algn="ctr">
          <a:prstDash val="solid"/>
        </a:ln>
        <a:ln w="4445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85000"/>
              </a:schemeClr>
            </a:gs>
            <a:gs pos="40000">
              <a:schemeClr val="phClr">
                <a:tint val="95000"/>
                <a:shade val="85000"/>
              </a:schemeClr>
            </a:gs>
            <a:gs pos="100000">
              <a:schemeClr val="phClr">
                <a:shade val="45000"/>
              </a:schemeClr>
            </a:gs>
          </a:gsLst>
          <a:lin ang="5400000" scaled="0"/>
          <a:tileRect l="0" t="0" r="0" b="0"/>
        </a:gradFill>
        <a:blipFill rotWithShape="1">
          <a:blip r:embed="rId1"/>
          <a:srcRect l="0" t="0" r="0" b="0"/>
          <a:tile tx="0" ty="0" sx="70000" sy="70000" flip="none" algn="tl"/>
        </a:blip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Clarity">
  <a:themeElements>
    <a:clrScheme name="Custom 4">
      <a:dk1>
        <a:srgbClr val="000000"/>
      </a:dk1>
      <a:lt1>
        <a:srgbClr val="ffffff"/>
      </a:lt1>
      <a:dk2>
        <a:srgbClr val="323232"/>
      </a:dk2>
      <a:lt2>
        <a:srgbClr val="a5a5a5"/>
      </a:lt2>
      <a:accent1>
        <a:srgbClr val="521b92"/>
      </a:accent1>
      <a:accent2>
        <a:srgbClr val="7a27d8"/>
      </a:accent2>
      <a:accent3>
        <a:srgbClr val="8b58d2"/>
      </a:accent3>
      <a:accent4>
        <a:srgbClr val="917dd0"/>
      </a:accent4>
      <a:accent5>
        <a:srgbClr val="bda2e0"/>
      </a:accent5>
      <a:accent6>
        <a:srgbClr val="d1c7f6"/>
      </a:accent6>
      <a:hlink>
        <a:srgbClr val="0432ff"/>
      </a:hlink>
      <a:folHlink>
        <a:srgbClr val="002060"/>
      </a:folHlink>
    </a:clrScheme>
    <a:fontScheme name="Office Classic 2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  <a:shade val="86000"/>
              </a:schemeClr>
            </a:gs>
            <a:gs pos="45000">
              <a:schemeClr val="phClr">
                <a:tint val="48000"/>
              </a:schemeClr>
            </a:gs>
            <a:gs pos="100000">
              <a:schemeClr val="phClr">
                <a:tint val="28000"/>
              </a:schemeClr>
            </a:gs>
          </a:gsLst>
          <a:path path="circle">
            <a:fillToRect l="100000" t="100000" r="100000" b="100000"/>
          </a:path>
          <a:tileRect l="0" t="0" r="0" b="0"/>
        </a:gradFill>
        <a:gradFill>
          <a:gsLst>
            <a:gs pos="0">
              <a:schemeClr val="phClr">
                <a:shade val="70000"/>
              </a:schemeClr>
            </a:gs>
            <a:gs pos="34000">
              <a:schemeClr val="phClr">
                <a:shade val="70000"/>
              </a:schemeClr>
            </a:gs>
            <a:gs pos="70000">
              <a:schemeClr val="phClr">
                <a:tint val="100000"/>
                <a:shade val="90000"/>
              </a:schemeClr>
            </a:gs>
            <a:gs pos="100000">
              <a:schemeClr val="phClr">
                <a:tint val="100000"/>
                <a:shade val="100000"/>
              </a:schemeClr>
            </a:gs>
          </a:gsLst>
          <a:path path="circle">
            <a:fillToRect l="100000" t="100000" r="100000" b="100000"/>
          </a:path>
          <a:tileRect l="0" t="0" r="0" b="0"/>
        </a:gradFill>
      </a:fillStyleLst>
      <a:lnStyleLst>
        <a:ln w="9525" cap="flat" cmpd="sng" algn="ctr">
          <a:prstDash val="solid"/>
        </a:ln>
        <a:ln w="26425" cap="flat" cmpd="sng" algn="ctr">
          <a:prstDash val="solid"/>
        </a:ln>
        <a:ln w="4445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85000"/>
              </a:schemeClr>
            </a:gs>
            <a:gs pos="40000">
              <a:schemeClr val="phClr">
                <a:tint val="95000"/>
                <a:shade val="85000"/>
              </a:schemeClr>
            </a:gs>
            <a:gs pos="100000">
              <a:schemeClr val="phClr">
                <a:shade val="45000"/>
              </a:schemeClr>
            </a:gs>
          </a:gsLst>
          <a:lin ang="5400000" scaled="0"/>
          <a:tileRect l="0" t="0" r="0" b="0"/>
        </a:gradFill>
        <a:blipFill rotWithShape="1">
          <a:blip r:embed="rId1"/>
          <a:srcRect l="0" t="0" r="0" b="0"/>
          <a:tile tx="0" ty="0" sx="70000" sy="70000" flip="none" algn="tl"/>
        </a:blip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Clarity">
  <a:themeElements>
    <a:clrScheme name="Custom 4">
      <a:dk1>
        <a:srgbClr val="000000"/>
      </a:dk1>
      <a:lt1>
        <a:srgbClr val="ffffff"/>
      </a:lt1>
      <a:dk2>
        <a:srgbClr val="323232"/>
      </a:dk2>
      <a:lt2>
        <a:srgbClr val="a5a5a5"/>
      </a:lt2>
      <a:accent1>
        <a:srgbClr val="521b92"/>
      </a:accent1>
      <a:accent2>
        <a:srgbClr val="7a27d8"/>
      </a:accent2>
      <a:accent3>
        <a:srgbClr val="8b58d2"/>
      </a:accent3>
      <a:accent4>
        <a:srgbClr val="917dd0"/>
      </a:accent4>
      <a:accent5>
        <a:srgbClr val="bda2e0"/>
      </a:accent5>
      <a:accent6>
        <a:srgbClr val="d1c7f6"/>
      </a:accent6>
      <a:hlink>
        <a:srgbClr val="0432ff"/>
      </a:hlink>
      <a:folHlink>
        <a:srgbClr val="002060"/>
      </a:folHlink>
    </a:clrScheme>
    <a:fontScheme name="Office Classic 2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  <a:shade val="86000"/>
              </a:schemeClr>
            </a:gs>
            <a:gs pos="45000">
              <a:schemeClr val="phClr">
                <a:tint val="48000"/>
              </a:schemeClr>
            </a:gs>
            <a:gs pos="100000">
              <a:schemeClr val="phClr">
                <a:tint val="28000"/>
              </a:schemeClr>
            </a:gs>
          </a:gsLst>
          <a:path path="circle">
            <a:fillToRect l="100000" t="100000" r="100000" b="100000"/>
          </a:path>
          <a:tileRect l="0" t="0" r="0" b="0"/>
        </a:gradFill>
        <a:gradFill>
          <a:gsLst>
            <a:gs pos="0">
              <a:schemeClr val="phClr">
                <a:shade val="70000"/>
              </a:schemeClr>
            </a:gs>
            <a:gs pos="34000">
              <a:schemeClr val="phClr">
                <a:shade val="70000"/>
              </a:schemeClr>
            </a:gs>
            <a:gs pos="70000">
              <a:schemeClr val="phClr">
                <a:tint val="100000"/>
                <a:shade val="90000"/>
              </a:schemeClr>
            </a:gs>
            <a:gs pos="100000">
              <a:schemeClr val="phClr">
                <a:tint val="100000"/>
                <a:shade val="100000"/>
              </a:schemeClr>
            </a:gs>
          </a:gsLst>
          <a:path path="circle">
            <a:fillToRect l="100000" t="100000" r="100000" b="100000"/>
          </a:path>
          <a:tileRect l="0" t="0" r="0" b="0"/>
        </a:gradFill>
      </a:fillStyleLst>
      <a:lnStyleLst>
        <a:ln w="9525" cap="flat" cmpd="sng" algn="ctr">
          <a:prstDash val="solid"/>
        </a:ln>
        <a:ln w="26425" cap="flat" cmpd="sng" algn="ctr">
          <a:prstDash val="solid"/>
        </a:ln>
        <a:ln w="4445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85000"/>
              </a:schemeClr>
            </a:gs>
            <a:gs pos="40000">
              <a:schemeClr val="phClr">
                <a:tint val="95000"/>
                <a:shade val="85000"/>
              </a:schemeClr>
            </a:gs>
            <a:gs pos="100000">
              <a:schemeClr val="phClr">
                <a:shade val="45000"/>
              </a:schemeClr>
            </a:gs>
          </a:gsLst>
          <a:lin ang="5400000" scaled="0"/>
          <a:tileRect l="0" t="0" r="0" b="0"/>
        </a:gradFill>
        <a:blipFill rotWithShape="1">
          <a:blip r:embed="rId1"/>
          <a:srcRect l="0" t="0" r="0" b="0"/>
          <a:tile tx="0" ty="0" sx="70000" sy="70000" flip="none" algn="tl"/>
        </a:blip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Clarity">
  <a:themeElements>
    <a:clrScheme name="Custom 4">
      <a:dk1>
        <a:srgbClr val="000000"/>
      </a:dk1>
      <a:lt1>
        <a:srgbClr val="ffffff"/>
      </a:lt1>
      <a:dk2>
        <a:srgbClr val="323232"/>
      </a:dk2>
      <a:lt2>
        <a:srgbClr val="a5a5a5"/>
      </a:lt2>
      <a:accent1>
        <a:srgbClr val="521b92"/>
      </a:accent1>
      <a:accent2>
        <a:srgbClr val="7a27d8"/>
      </a:accent2>
      <a:accent3>
        <a:srgbClr val="8b58d2"/>
      </a:accent3>
      <a:accent4>
        <a:srgbClr val="917dd0"/>
      </a:accent4>
      <a:accent5>
        <a:srgbClr val="bda2e0"/>
      </a:accent5>
      <a:accent6>
        <a:srgbClr val="d1c7f6"/>
      </a:accent6>
      <a:hlink>
        <a:srgbClr val="0432ff"/>
      </a:hlink>
      <a:folHlink>
        <a:srgbClr val="002060"/>
      </a:folHlink>
    </a:clrScheme>
    <a:fontScheme name="Office Classic 2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  <a:shade val="86000"/>
              </a:schemeClr>
            </a:gs>
            <a:gs pos="45000">
              <a:schemeClr val="phClr">
                <a:tint val="48000"/>
              </a:schemeClr>
            </a:gs>
            <a:gs pos="100000">
              <a:schemeClr val="phClr">
                <a:tint val="28000"/>
              </a:schemeClr>
            </a:gs>
          </a:gsLst>
          <a:path path="circle">
            <a:fillToRect l="100000" t="100000" r="100000" b="100000"/>
          </a:path>
          <a:tileRect l="0" t="0" r="0" b="0"/>
        </a:gradFill>
        <a:gradFill>
          <a:gsLst>
            <a:gs pos="0">
              <a:schemeClr val="phClr">
                <a:shade val="70000"/>
              </a:schemeClr>
            </a:gs>
            <a:gs pos="34000">
              <a:schemeClr val="phClr">
                <a:shade val="70000"/>
              </a:schemeClr>
            </a:gs>
            <a:gs pos="70000">
              <a:schemeClr val="phClr">
                <a:tint val="100000"/>
                <a:shade val="90000"/>
              </a:schemeClr>
            </a:gs>
            <a:gs pos="100000">
              <a:schemeClr val="phClr">
                <a:tint val="100000"/>
                <a:shade val="100000"/>
              </a:schemeClr>
            </a:gs>
          </a:gsLst>
          <a:path path="circle">
            <a:fillToRect l="100000" t="100000" r="100000" b="100000"/>
          </a:path>
          <a:tileRect l="0" t="0" r="0" b="0"/>
        </a:gradFill>
      </a:fillStyleLst>
      <a:lnStyleLst>
        <a:ln w="9525" cap="flat" cmpd="sng" algn="ctr">
          <a:prstDash val="solid"/>
        </a:ln>
        <a:ln w="26425" cap="flat" cmpd="sng" algn="ctr">
          <a:prstDash val="solid"/>
        </a:ln>
        <a:ln w="4445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85000"/>
              </a:schemeClr>
            </a:gs>
            <a:gs pos="40000">
              <a:schemeClr val="phClr">
                <a:tint val="95000"/>
                <a:shade val="85000"/>
              </a:schemeClr>
            </a:gs>
            <a:gs pos="100000">
              <a:schemeClr val="phClr">
                <a:shade val="45000"/>
              </a:schemeClr>
            </a:gs>
          </a:gsLst>
          <a:lin ang="5400000" scaled="0"/>
          <a:tileRect l="0" t="0" r="0" b="0"/>
        </a:gradFill>
        <a:blipFill rotWithShape="1">
          <a:blip r:embed="rId1"/>
          <a:srcRect l="0" t="0" r="0" b="0"/>
          <a:tile tx="0" ty="0" sx="70000" sy="70000" flip="none" algn="tl"/>
        </a:blip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Clarity">
  <a:themeElements>
    <a:clrScheme name="Custom 4">
      <a:dk1>
        <a:srgbClr val="000000"/>
      </a:dk1>
      <a:lt1>
        <a:srgbClr val="ffffff"/>
      </a:lt1>
      <a:dk2>
        <a:srgbClr val="323232"/>
      </a:dk2>
      <a:lt2>
        <a:srgbClr val="a5a5a5"/>
      </a:lt2>
      <a:accent1>
        <a:srgbClr val="521b92"/>
      </a:accent1>
      <a:accent2>
        <a:srgbClr val="7a27d8"/>
      </a:accent2>
      <a:accent3>
        <a:srgbClr val="8b58d2"/>
      </a:accent3>
      <a:accent4>
        <a:srgbClr val="917dd0"/>
      </a:accent4>
      <a:accent5>
        <a:srgbClr val="bda2e0"/>
      </a:accent5>
      <a:accent6>
        <a:srgbClr val="d1c7f6"/>
      </a:accent6>
      <a:hlink>
        <a:srgbClr val="0432ff"/>
      </a:hlink>
      <a:folHlink>
        <a:srgbClr val="002060"/>
      </a:folHlink>
    </a:clrScheme>
    <a:fontScheme name="Office Classic 2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  <a:shade val="86000"/>
              </a:schemeClr>
            </a:gs>
            <a:gs pos="45000">
              <a:schemeClr val="phClr">
                <a:tint val="48000"/>
              </a:schemeClr>
            </a:gs>
            <a:gs pos="100000">
              <a:schemeClr val="phClr">
                <a:tint val="28000"/>
              </a:schemeClr>
            </a:gs>
          </a:gsLst>
          <a:path path="circle">
            <a:fillToRect l="100000" t="100000" r="100000" b="100000"/>
          </a:path>
          <a:tileRect l="0" t="0" r="0" b="0"/>
        </a:gradFill>
        <a:gradFill>
          <a:gsLst>
            <a:gs pos="0">
              <a:schemeClr val="phClr">
                <a:shade val="70000"/>
              </a:schemeClr>
            </a:gs>
            <a:gs pos="34000">
              <a:schemeClr val="phClr">
                <a:shade val="70000"/>
              </a:schemeClr>
            </a:gs>
            <a:gs pos="70000">
              <a:schemeClr val="phClr">
                <a:tint val="100000"/>
                <a:shade val="90000"/>
              </a:schemeClr>
            </a:gs>
            <a:gs pos="100000">
              <a:schemeClr val="phClr">
                <a:tint val="100000"/>
                <a:shade val="100000"/>
              </a:schemeClr>
            </a:gs>
          </a:gsLst>
          <a:path path="circle">
            <a:fillToRect l="100000" t="100000" r="100000" b="100000"/>
          </a:path>
          <a:tileRect l="0" t="0" r="0" b="0"/>
        </a:gradFill>
      </a:fillStyleLst>
      <a:lnStyleLst>
        <a:ln w="9525" cap="flat" cmpd="sng" algn="ctr">
          <a:prstDash val="solid"/>
        </a:ln>
        <a:ln w="26425" cap="flat" cmpd="sng" algn="ctr">
          <a:prstDash val="solid"/>
        </a:ln>
        <a:ln w="4445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85000"/>
              </a:schemeClr>
            </a:gs>
            <a:gs pos="40000">
              <a:schemeClr val="phClr">
                <a:tint val="95000"/>
                <a:shade val="85000"/>
              </a:schemeClr>
            </a:gs>
            <a:gs pos="100000">
              <a:schemeClr val="phClr">
                <a:shade val="45000"/>
              </a:schemeClr>
            </a:gs>
          </a:gsLst>
          <a:lin ang="5400000" scaled="0"/>
          <a:tileRect l="0" t="0" r="0" b="0"/>
        </a:gradFill>
        <a:blipFill rotWithShape="1">
          <a:blip r:embed="rId1"/>
          <a:srcRect l="0" t="0" r="0" b="0"/>
          <a:tile tx="0" ty="0" sx="70000" sy="70000" flip="none" algn="tl"/>
        </a:blip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Clarity">
  <a:themeElements>
    <a:clrScheme name="Custom 4">
      <a:dk1>
        <a:srgbClr val="000000"/>
      </a:dk1>
      <a:lt1>
        <a:srgbClr val="ffffff"/>
      </a:lt1>
      <a:dk2>
        <a:srgbClr val="323232"/>
      </a:dk2>
      <a:lt2>
        <a:srgbClr val="a5a5a5"/>
      </a:lt2>
      <a:accent1>
        <a:srgbClr val="521b92"/>
      </a:accent1>
      <a:accent2>
        <a:srgbClr val="7a27d8"/>
      </a:accent2>
      <a:accent3>
        <a:srgbClr val="8b58d2"/>
      </a:accent3>
      <a:accent4>
        <a:srgbClr val="917dd0"/>
      </a:accent4>
      <a:accent5>
        <a:srgbClr val="bda2e0"/>
      </a:accent5>
      <a:accent6>
        <a:srgbClr val="d1c7f6"/>
      </a:accent6>
      <a:hlink>
        <a:srgbClr val="0432ff"/>
      </a:hlink>
      <a:folHlink>
        <a:srgbClr val="002060"/>
      </a:folHlink>
    </a:clrScheme>
    <a:fontScheme name="Office Classic 2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  <a:shade val="86000"/>
              </a:schemeClr>
            </a:gs>
            <a:gs pos="45000">
              <a:schemeClr val="phClr">
                <a:tint val="48000"/>
              </a:schemeClr>
            </a:gs>
            <a:gs pos="100000">
              <a:schemeClr val="phClr">
                <a:tint val="28000"/>
              </a:schemeClr>
            </a:gs>
          </a:gsLst>
          <a:path path="circle">
            <a:fillToRect l="100000" t="100000" r="100000" b="100000"/>
          </a:path>
          <a:tileRect l="0" t="0" r="0" b="0"/>
        </a:gradFill>
        <a:gradFill>
          <a:gsLst>
            <a:gs pos="0">
              <a:schemeClr val="phClr">
                <a:shade val="70000"/>
              </a:schemeClr>
            </a:gs>
            <a:gs pos="34000">
              <a:schemeClr val="phClr">
                <a:shade val="70000"/>
              </a:schemeClr>
            </a:gs>
            <a:gs pos="70000">
              <a:schemeClr val="phClr">
                <a:tint val="100000"/>
                <a:shade val="90000"/>
              </a:schemeClr>
            </a:gs>
            <a:gs pos="100000">
              <a:schemeClr val="phClr">
                <a:tint val="100000"/>
                <a:shade val="100000"/>
              </a:schemeClr>
            </a:gs>
          </a:gsLst>
          <a:path path="circle">
            <a:fillToRect l="100000" t="100000" r="100000" b="100000"/>
          </a:path>
          <a:tileRect l="0" t="0" r="0" b="0"/>
        </a:gradFill>
      </a:fillStyleLst>
      <a:lnStyleLst>
        <a:ln w="9525" cap="flat" cmpd="sng" algn="ctr">
          <a:prstDash val="solid"/>
        </a:ln>
        <a:ln w="26425" cap="flat" cmpd="sng" algn="ctr">
          <a:prstDash val="solid"/>
        </a:ln>
        <a:ln w="4445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85000"/>
              </a:schemeClr>
            </a:gs>
            <a:gs pos="40000">
              <a:schemeClr val="phClr">
                <a:tint val="95000"/>
                <a:shade val="85000"/>
              </a:schemeClr>
            </a:gs>
            <a:gs pos="100000">
              <a:schemeClr val="phClr">
                <a:shade val="45000"/>
              </a:schemeClr>
            </a:gs>
          </a:gsLst>
          <a:lin ang="5400000" scaled="0"/>
          <a:tileRect l="0" t="0" r="0" b="0"/>
        </a:gradFill>
        <a:blipFill rotWithShape="1">
          <a:blip r:embed="rId1"/>
          <a:srcRect l="0" t="0" r="0" b="0"/>
          <a:tile tx="0" ty="0" sx="70000" sy="70000" flip="none" algn="tl"/>
        </a:blip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 name="Clarity">
  <a:themeElements>
    <a:clrScheme name="Custom 4">
      <a:dk1>
        <a:srgbClr val="000000"/>
      </a:dk1>
      <a:lt1>
        <a:srgbClr val="ffffff"/>
      </a:lt1>
      <a:dk2>
        <a:srgbClr val="323232"/>
      </a:dk2>
      <a:lt2>
        <a:srgbClr val="a5a5a5"/>
      </a:lt2>
      <a:accent1>
        <a:srgbClr val="521b92"/>
      </a:accent1>
      <a:accent2>
        <a:srgbClr val="7a27d8"/>
      </a:accent2>
      <a:accent3>
        <a:srgbClr val="8b58d2"/>
      </a:accent3>
      <a:accent4>
        <a:srgbClr val="917dd0"/>
      </a:accent4>
      <a:accent5>
        <a:srgbClr val="bda2e0"/>
      </a:accent5>
      <a:accent6>
        <a:srgbClr val="d1c7f6"/>
      </a:accent6>
      <a:hlink>
        <a:srgbClr val="0432ff"/>
      </a:hlink>
      <a:folHlink>
        <a:srgbClr val="002060"/>
      </a:folHlink>
    </a:clrScheme>
    <a:fontScheme name="Office Classic 2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  <a:shade val="86000"/>
              </a:schemeClr>
            </a:gs>
            <a:gs pos="45000">
              <a:schemeClr val="phClr">
                <a:tint val="48000"/>
              </a:schemeClr>
            </a:gs>
            <a:gs pos="100000">
              <a:schemeClr val="phClr">
                <a:tint val="28000"/>
              </a:schemeClr>
            </a:gs>
          </a:gsLst>
          <a:path path="circle">
            <a:fillToRect l="100000" t="100000" r="100000" b="100000"/>
          </a:path>
          <a:tileRect l="0" t="0" r="0" b="0"/>
        </a:gradFill>
        <a:gradFill>
          <a:gsLst>
            <a:gs pos="0">
              <a:schemeClr val="phClr">
                <a:shade val="70000"/>
              </a:schemeClr>
            </a:gs>
            <a:gs pos="34000">
              <a:schemeClr val="phClr">
                <a:shade val="70000"/>
              </a:schemeClr>
            </a:gs>
            <a:gs pos="70000">
              <a:schemeClr val="phClr">
                <a:tint val="100000"/>
                <a:shade val="90000"/>
              </a:schemeClr>
            </a:gs>
            <a:gs pos="100000">
              <a:schemeClr val="phClr">
                <a:tint val="100000"/>
                <a:shade val="100000"/>
              </a:schemeClr>
            </a:gs>
          </a:gsLst>
          <a:path path="circle">
            <a:fillToRect l="100000" t="100000" r="100000" b="100000"/>
          </a:path>
          <a:tileRect l="0" t="0" r="0" b="0"/>
        </a:gradFill>
      </a:fillStyleLst>
      <a:lnStyleLst>
        <a:ln w="9525" cap="flat" cmpd="sng" algn="ctr">
          <a:prstDash val="solid"/>
        </a:ln>
        <a:ln w="26425" cap="flat" cmpd="sng" algn="ctr">
          <a:prstDash val="solid"/>
        </a:ln>
        <a:ln w="4445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85000"/>
              </a:schemeClr>
            </a:gs>
            <a:gs pos="40000">
              <a:schemeClr val="phClr">
                <a:tint val="95000"/>
                <a:shade val="85000"/>
              </a:schemeClr>
            </a:gs>
            <a:gs pos="100000">
              <a:schemeClr val="phClr">
                <a:shade val="45000"/>
              </a:schemeClr>
            </a:gs>
          </a:gsLst>
          <a:lin ang="5400000" scaled="0"/>
          <a:tileRect l="0" t="0" r="0" b="0"/>
        </a:gradFill>
        <a:blipFill rotWithShape="1">
          <a:blip r:embed="rId1"/>
          <a:srcRect l="0" t="0" r="0" b="0"/>
          <a:tile tx="0" ty="0" sx="70000" sy="70000" flip="none" algn="tl"/>
        </a:blip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10430</TotalTime>
  <Application>LibreOffice/25.2.0.3$Linux_X86_64 LibreOffice_project/e1cf4a87eb02d755bce1a01209907ea5ddc8f069</Application>
  <AppVersion>15.0000</AppVersion>
  <Words>2352</Words>
  <Paragraphs>402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2019-02-18T19:10:35Z</dcterms:created>
  <dc:creator>Eleanor  Birrell</dc:creator>
  <dc:description/>
  <dc:language>en-US</dc:language>
  <cp:lastModifiedBy/>
  <cp:lastPrinted>2020-02-20T03:29:23Z</cp:lastPrinted>
  <dcterms:modified xsi:type="dcterms:W3CDTF">2025-02-18T14:38:24Z</dcterms:modified>
  <cp:revision>158</cp:revision>
  <dc:subject/>
  <dc:title>Lecture 8: Use and Abuse of the Stack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6</vt:i4>
  </property>
  <property fmtid="{D5CDD505-2E9C-101B-9397-08002B2CF9AE}" pid="3" name="PresentationFormat">
    <vt:lpwstr>On-screen Show (4:3)</vt:lpwstr>
  </property>
  <property fmtid="{D5CDD505-2E9C-101B-9397-08002B2CF9AE}" pid="4" name="Slides">
    <vt:i4>10</vt:i4>
  </property>
</Properties>
</file>