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6" r:id="rId3"/>
    <p:sldId id="1300" r:id="rId4"/>
    <p:sldId id="299" r:id="rId5"/>
    <p:sldId id="375" r:id="rId6"/>
    <p:sldId id="378" r:id="rId7"/>
    <p:sldId id="379" r:id="rId8"/>
    <p:sldId id="602" r:id="rId9"/>
    <p:sldId id="603" r:id="rId10"/>
    <p:sldId id="604" r:id="rId11"/>
    <p:sldId id="1295" r:id="rId12"/>
    <p:sldId id="1303" r:id="rId13"/>
    <p:sldId id="1297" r:id="rId14"/>
    <p:sldId id="601" r:id="rId15"/>
    <p:sldId id="366" r:id="rId16"/>
    <p:sldId id="606" r:id="rId17"/>
    <p:sldId id="1301" r:id="rId18"/>
    <p:sldId id="380" r:id="rId19"/>
    <p:sldId id="376" r:id="rId20"/>
    <p:sldId id="367" r:id="rId21"/>
    <p:sldId id="932" r:id="rId22"/>
    <p:sldId id="129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1459" autoAdjust="0"/>
    <p:restoredTop sz="77824" autoAdjust="0"/>
  </p:normalViewPr>
  <p:slideViewPr>
    <p:cSldViewPr>
      <p:cViewPr varScale="1">
        <p:scale>
          <a:sx n="92" d="100"/>
          <a:sy n="92" d="100"/>
        </p:scale>
        <p:origin x="184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on board, then demo</a:t>
            </a:r>
          </a:p>
          <a:p>
            <a:endParaRPr lang="en-US" dirty="0"/>
          </a:p>
          <a:p>
            <a:r>
              <a:rPr lang="en-US" dirty="0"/>
              <a:t>Demo 1 - Procedure calls (note: run on </a:t>
            </a:r>
            <a:r>
              <a:rPr lang="en-US" dirty="0" err="1"/>
              <a:t>linux</a:t>
            </a:r>
            <a:r>
              <a:rPr lang="en-US" dirty="0"/>
              <a:t> server):</a:t>
            </a:r>
          </a:p>
          <a:p>
            <a:r>
              <a:rPr lang="en-US" dirty="0"/>
              <a:t>make example1</a:t>
            </a:r>
          </a:p>
          <a:p>
            <a:r>
              <a:rPr lang="en-US" dirty="0" err="1"/>
              <a:t>gdb</a:t>
            </a:r>
            <a:r>
              <a:rPr lang="en-US" dirty="0"/>
              <a:t> example1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b example1		# set breakpoint at beginning of function example1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</a:t>
            </a:r>
            <a:r>
              <a:rPr lang="en-US" dirty="0" err="1"/>
              <a:t>disassem</a:t>
            </a:r>
            <a:r>
              <a:rPr lang="en-US" dirty="0"/>
              <a:t> example1 	# show assembly code and walk through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r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info reg 		# observe values in %</a:t>
            </a:r>
            <a:r>
              <a:rPr lang="en-US" dirty="0" err="1"/>
              <a:t>rsp</a:t>
            </a:r>
            <a:r>
              <a:rPr lang="en-US" dirty="0"/>
              <a:t> and %rip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</a:t>
            </a:r>
            <a:r>
              <a:rPr lang="en-US" dirty="0" err="1"/>
              <a:t>stepi</a:t>
            </a:r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info reg		# observe new values of %</a:t>
            </a:r>
            <a:r>
              <a:rPr lang="en-US" dirty="0" err="1"/>
              <a:t>rsp</a:t>
            </a:r>
            <a:r>
              <a:rPr lang="en-US" dirty="0"/>
              <a:t> and %rip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x/4wd $</a:t>
            </a:r>
            <a:r>
              <a:rPr lang="en-US" dirty="0" err="1"/>
              <a:t>rsp</a:t>
            </a:r>
            <a:r>
              <a:rPr lang="en-US" dirty="0"/>
              <a:t>		# see initial values in a as </a:t>
            </a:r>
            <a:r>
              <a:rPr lang="en-US" dirty="0" err="1"/>
              <a:t>ints</a:t>
            </a:r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step </a:t>
            </a:r>
            <a:r>
              <a:rPr lang="en-US" dirty="0" err="1"/>
              <a:t>i</a:t>
            </a:r>
            <a:endParaRPr lang="en-US" dirty="0"/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x/4wd $</a:t>
            </a:r>
            <a:r>
              <a:rPr lang="en-US" dirty="0" err="1"/>
              <a:t>rsp</a:t>
            </a:r>
            <a:r>
              <a:rPr lang="en-US" dirty="0"/>
              <a:t>		# observe new array values (a[3] now 10)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x/3gx $</a:t>
            </a:r>
            <a:r>
              <a:rPr lang="en-US" dirty="0" err="1"/>
              <a:t>rsp</a:t>
            </a:r>
            <a:r>
              <a:rPr lang="en-US" dirty="0"/>
              <a:t>		# observe return address value</a:t>
            </a:r>
          </a:p>
          <a:p>
            <a:r>
              <a:rPr lang="en-US" dirty="0"/>
              <a:t>(</a:t>
            </a:r>
            <a:r>
              <a:rPr lang="en-US" dirty="0" err="1"/>
              <a:t>gdb</a:t>
            </a:r>
            <a:r>
              <a:rPr lang="en-US" dirty="0"/>
              <a:t>) </a:t>
            </a:r>
            <a:r>
              <a:rPr lang="en-US" dirty="0" err="1"/>
              <a:t>disassem</a:t>
            </a:r>
            <a:r>
              <a:rPr lang="en-US" dirty="0"/>
              <a:t> main		# observe ret </a:t>
            </a:r>
            <a:r>
              <a:rPr lang="en-US" dirty="0" err="1"/>
              <a:t>addr</a:t>
            </a:r>
            <a:r>
              <a:rPr lang="en-US" dirty="0"/>
              <a:t> is next </a:t>
            </a:r>
            <a:r>
              <a:rPr lang="en-US" dirty="0" err="1"/>
              <a:t>instr</a:t>
            </a:r>
            <a:r>
              <a:rPr lang="en-US" dirty="0"/>
              <a:t> in main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76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15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two options: caller-saved, callee-saved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64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23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clang actually assembly adds </a:t>
            </a:r>
            <a:r>
              <a:rPr lang="en-US" dirty="0" err="1"/>
              <a:t>pushq</a:t>
            </a:r>
            <a:r>
              <a:rPr lang="en-US" dirty="0"/>
              <a:t> </a:t>
            </a:r>
            <a:r>
              <a:rPr lang="en-US" dirty="0" err="1"/>
              <a:t>rax</a:t>
            </a:r>
            <a:r>
              <a:rPr lang="en-US" dirty="0"/>
              <a:t> to beginning and </a:t>
            </a:r>
            <a:r>
              <a:rPr lang="en-US" dirty="0" err="1"/>
              <a:t>popq</a:t>
            </a:r>
            <a:r>
              <a:rPr lang="en-US" dirty="0"/>
              <a:t> </a:t>
            </a:r>
            <a:r>
              <a:rPr lang="en-US" dirty="0" err="1"/>
              <a:t>rcx</a:t>
            </a:r>
            <a:r>
              <a:rPr lang="en-US" dirty="0"/>
              <a:t> to end to align to 16 bytes (seen in demo)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91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Discussion: compare the differences, then On board: work through stack for this example. then Demo: recursive function</a:t>
            </a:r>
          </a:p>
          <a:p>
            <a:endParaRPr lang="en-US" dirty="0">
              <a:latin typeface="Times New Roman" pitchFamily="-96" charset="0"/>
            </a:endParaRP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</a:t>
            </a:r>
            <a:r>
              <a:rPr lang="en-US" dirty="0" err="1">
                <a:latin typeface="Times New Roman" pitchFamily="-96" charset="0"/>
              </a:rPr>
              <a:t>disassem</a:t>
            </a:r>
            <a:r>
              <a:rPr lang="en-US" dirty="0">
                <a:latin typeface="Times New Roman" pitchFamily="-96" charset="0"/>
              </a:rPr>
              <a:t> </a:t>
            </a:r>
            <a:r>
              <a:rPr lang="en-US" dirty="0" err="1">
                <a:latin typeface="Times New Roman" pitchFamily="-96" charset="0"/>
              </a:rPr>
              <a:t>sum_digits_r</a:t>
            </a:r>
            <a:r>
              <a:rPr lang="en-US" dirty="0">
                <a:latin typeface="Times New Roman" pitchFamily="-96" charset="0"/>
              </a:rPr>
              <a:t>	# show assembly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b *0x400563		# set breakpoint at base case ret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r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</a:t>
            </a:r>
            <a:r>
              <a:rPr lang="en-US" dirty="0" err="1">
                <a:latin typeface="Times New Roman" pitchFamily="-96" charset="0"/>
              </a:rPr>
              <a:t>bt</a:t>
            </a:r>
            <a:r>
              <a:rPr lang="en-US" dirty="0">
                <a:latin typeface="Times New Roman" pitchFamily="-96" charset="0"/>
              </a:rPr>
              <a:t>			# show stack trace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x/10gx			# show contents of stack and compare to diagram on board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</a:t>
            </a:r>
            <a:r>
              <a:rPr lang="en-US" dirty="0" err="1">
                <a:latin typeface="Times New Roman" pitchFamily="-96" charset="0"/>
              </a:rPr>
              <a:t>disassem</a:t>
            </a:r>
            <a:r>
              <a:rPr lang="en-US" dirty="0">
                <a:latin typeface="Times New Roman" pitchFamily="-96" charset="0"/>
              </a:rPr>
              <a:t> </a:t>
            </a:r>
            <a:r>
              <a:rPr lang="en-US" dirty="0" err="1">
                <a:latin typeface="Times New Roman" pitchFamily="-96" charset="0"/>
              </a:rPr>
              <a:t>sum_digits_r</a:t>
            </a:r>
            <a:r>
              <a:rPr lang="en-US" dirty="0">
                <a:latin typeface="Times New Roman" pitchFamily="-96" charset="0"/>
              </a:rPr>
              <a:t>	# find stored return address in assembly code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c	       			# continue to end (main prints return value)</a:t>
            </a:r>
          </a:p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354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Discussion: compare the differences, then On board: work through stack for this example. then Demo: recursive function</a:t>
            </a:r>
          </a:p>
          <a:p>
            <a:endParaRPr lang="en-US" dirty="0">
              <a:latin typeface="Times New Roman" pitchFamily="-96" charset="0"/>
            </a:endParaRP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</a:t>
            </a:r>
            <a:r>
              <a:rPr lang="en-US" dirty="0" err="1">
                <a:latin typeface="Times New Roman" pitchFamily="-96" charset="0"/>
              </a:rPr>
              <a:t>disassem</a:t>
            </a:r>
            <a:r>
              <a:rPr lang="en-US" dirty="0">
                <a:latin typeface="Times New Roman" pitchFamily="-96" charset="0"/>
              </a:rPr>
              <a:t> </a:t>
            </a:r>
            <a:r>
              <a:rPr lang="en-US" dirty="0" err="1">
                <a:latin typeface="Times New Roman" pitchFamily="-96" charset="0"/>
              </a:rPr>
              <a:t>sum_digits_r</a:t>
            </a:r>
            <a:r>
              <a:rPr lang="en-US" dirty="0">
                <a:latin typeface="Times New Roman" pitchFamily="-96" charset="0"/>
              </a:rPr>
              <a:t>	# show assembly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b *0x400563		# set breakpoint at base case ret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r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</a:t>
            </a:r>
            <a:r>
              <a:rPr lang="en-US" dirty="0" err="1">
                <a:latin typeface="Times New Roman" pitchFamily="-96" charset="0"/>
              </a:rPr>
              <a:t>bt</a:t>
            </a:r>
            <a:r>
              <a:rPr lang="en-US" dirty="0">
                <a:latin typeface="Times New Roman" pitchFamily="-96" charset="0"/>
              </a:rPr>
              <a:t>			# show stack trace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x/10gx			# show contents of stack and compare to diagram on board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</a:t>
            </a:r>
            <a:r>
              <a:rPr lang="en-US" dirty="0" err="1">
                <a:latin typeface="Times New Roman" pitchFamily="-96" charset="0"/>
              </a:rPr>
              <a:t>disassem</a:t>
            </a:r>
            <a:r>
              <a:rPr lang="en-US" dirty="0">
                <a:latin typeface="Times New Roman" pitchFamily="-96" charset="0"/>
              </a:rPr>
              <a:t> </a:t>
            </a:r>
            <a:r>
              <a:rPr lang="en-US" dirty="0" err="1">
                <a:latin typeface="Times New Roman" pitchFamily="-96" charset="0"/>
              </a:rPr>
              <a:t>sum_digits_r</a:t>
            </a:r>
            <a:r>
              <a:rPr lang="en-US" dirty="0">
                <a:latin typeface="Times New Roman" pitchFamily="-96" charset="0"/>
              </a:rPr>
              <a:t>	# find stored return address in assembly code</a:t>
            </a:r>
          </a:p>
          <a:p>
            <a:r>
              <a:rPr lang="en-US" dirty="0">
                <a:latin typeface="Times New Roman" pitchFamily="-96" charset="0"/>
              </a:rPr>
              <a:t>(</a:t>
            </a:r>
            <a:r>
              <a:rPr lang="en-US" dirty="0" err="1">
                <a:latin typeface="Times New Roman" pitchFamily="-96" charset="0"/>
              </a:rPr>
              <a:t>gdb</a:t>
            </a:r>
            <a:r>
              <a:rPr lang="en-US" dirty="0">
                <a:latin typeface="Times New Roman" pitchFamily="-96" charset="0"/>
              </a:rPr>
              <a:t>) c	       			# continue to end (main prints return value)</a:t>
            </a:r>
          </a:p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3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2/18/26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105		       		        	  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7: Procedure Calls in Assembly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B9013-6C4E-7C47-87E2-8EE899A20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Modifying the Stack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323AE8-B1E7-344E-AD40-733799E2E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495800" cy="47183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0x400557 &lt;fun&gt;: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400557: </a:t>
            </a:r>
            <a:r>
              <a:rPr lang="en-US" dirty="0" err="1">
                <a:latin typeface="Courier" pitchFamily="2" charset="0"/>
              </a:rPr>
              <a:t>movq</a:t>
            </a:r>
            <a:r>
              <a:rPr lang="en-US" dirty="0">
                <a:latin typeface="Courier" pitchFamily="2" charset="0"/>
              </a:rPr>
              <a:t> $13, 16(%</a:t>
            </a:r>
            <a:r>
              <a:rPr lang="en-US" dirty="0" err="1">
                <a:latin typeface="Courier" pitchFamily="2" charset="0"/>
              </a:rPr>
              <a:t>rsp</a:t>
            </a:r>
            <a:r>
              <a:rPr lang="en-US" dirty="0">
                <a:latin typeface="Courier" pitchFamily="2" charset="0"/>
              </a:rPr>
              <a:t>)  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40055a: ret	  </a:t>
            </a:r>
          </a:p>
          <a:p>
            <a:pPr marL="0" indent="0">
              <a:buNone/>
            </a:pPr>
            <a:endParaRPr lang="en-US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0x40055b &lt;main&gt;: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40055b: sub $8, %</a:t>
            </a:r>
            <a:r>
              <a:rPr lang="en-US" dirty="0" err="1">
                <a:latin typeface="Courier" pitchFamily="2" charset="0"/>
              </a:rPr>
              <a:t>rsp</a:t>
            </a:r>
            <a:endParaRPr lang="en-US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40055f: </a:t>
            </a:r>
            <a:r>
              <a:rPr lang="en-US" dirty="0" err="1">
                <a:latin typeface="Courier" pitchFamily="2" charset="0"/>
              </a:rPr>
              <a:t>pushq</a:t>
            </a:r>
            <a:r>
              <a:rPr lang="en-US" dirty="0">
                <a:latin typeface="Courier" pitchFamily="2" charset="0"/>
              </a:rPr>
              <a:t> $47	  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400560: </a:t>
            </a:r>
            <a:r>
              <a:rPr lang="en-US" dirty="0" err="1">
                <a:latin typeface="Courier" pitchFamily="2" charset="0"/>
              </a:rPr>
              <a:t>callq</a:t>
            </a:r>
            <a:r>
              <a:rPr lang="en-US" dirty="0">
                <a:latin typeface="Courier" pitchFamily="2" charset="0"/>
              </a:rPr>
              <a:t> 400557 &lt;fun&gt;  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400565: </a:t>
            </a:r>
            <a:r>
              <a:rPr lang="en-US" dirty="0" err="1">
                <a:latin typeface="Courier" pitchFamily="2" charset="0"/>
              </a:rPr>
              <a:t>popq</a:t>
            </a:r>
            <a:r>
              <a:rPr lang="en-US" dirty="0">
                <a:latin typeface="Courier" pitchFamily="2" charset="0"/>
              </a:rPr>
              <a:t> %</a:t>
            </a:r>
            <a:r>
              <a:rPr lang="en-US" dirty="0" err="1">
                <a:latin typeface="Courier" pitchFamily="2" charset="0"/>
              </a:rPr>
              <a:t>rax</a:t>
            </a:r>
            <a:endParaRPr lang="en-US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400566: </a:t>
            </a:r>
            <a:r>
              <a:rPr lang="en-US" dirty="0" err="1">
                <a:latin typeface="Courier" pitchFamily="2" charset="0"/>
              </a:rPr>
              <a:t>addq</a:t>
            </a:r>
            <a:r>
              <a:rPr lang="en-US" dirty="0">
                <a:latin typeface="Courier" pitchFamily="2" charset="0"/>
              </a:rPr>
              <a:t> (%</a:t>
            </a:r>
            <a:r>
              <a:rPr lang="en-US" dirty="0" err="1">
                <a:latin typeface="Courier" pitchFamily="2" charset="0"/>
              </a:rPr>
              <a:t>rsp</a:t>
            </a:r>
            <a:r>
              <a:rPr lang="en-US" dirty="0">
                <a:latin typeface="Courier" pitchFamily="2" charset="0"/>
              </a:rPr>
              <a:t>), %</a:t>
            </a:r>
            <a:r>
              <a:rPr lang="en-US" dirty="0" err="1">
                <a:latin typeface="Courier" pitchFamily="2" charset="0"/>
              </a:rPr>
              <a:t>rax</a:t>
            </a:r>
            <a:endParaRPr lang="en-US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40056a: </a:t>
            </a:r>
            <a:r>
              <a:rPr lang="en-US" dirty="0" err="1">
                <a:latin typeface="Courier" pitchFamily="2" charset="0"/>
              </a:rPr>
              <a:t>addq</a:t>
            </a:r>
            <a:r>
              <a:rPr lang="en-US" dirty="0">
                <a:latin typeface="Courier" pitchFamily="2" charset="0"/>
              </a:rPr>
              <a:t> $8, %</a:t>
            </a:r>
            <a:r>
              <a:rPr lang="en-US" dirty="0" err="1">
                <a:latin typeface="Courier" pitchFamily="2" charset="0"/>
              </a:rPr>
              <a:t>rsp</a:t>
            </a:r>
            <a:r>
              <a:rPr lang="en-US" dirty="0">
                <a:latin typeface="Courier" pitchFamily="2" charset="0"/>
              </a:rPr>
              <a:t>	  </a:t>
            </a:r>
          </a:p>
          <a:p>
            <a:pPr marL="0" indent="0">
              <a:buNone/>
            </a:pPr>
            <a:r>
              <a:rPr lang="en-US" dirty="0">
                <a:latin typeface="Courier" pitchFamily="2" charset="0"/>
              </a:rPr>
              <a:t>  40056e: ret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F302BB-22EF-F047-A626-B0874EF9AE99}"/>
              </a:ext>
            </a:extLst>
          </p:cNvPr>
          <p:cNvSpPr/>
          <p:nvPr/>
        </p:nvSpPr>
        <p:spPr>
          <a:xfrm>
            <a:off x="5922579" y="1673353"/>
            <a:ext cx="2286000" cy="4240716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18192B-AD25-004D-BEDE-E2A08D7F4BB0}"/>
              </a:ext>
            </a:extLst>
          </p:cNvPr>
          <p:cNvSpPr/>
          <p:nvPr/>
        </p:nvSpPr>
        <p:spPr>
          <a:xfrm>
            <a:off x="5943600" y="1686071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16F27B8-D45F-384E-B634-5CEE469B6DBC}"/>
              </a:ext>
            </a:extLst>
          </p:cNvPr>
          <p:cNvSpPr/>
          <p:nvPr/>
        </p:nvSpPr>
        <p:spPr>
          <a:xfrm>
            <a:off x="5943600" y="2222520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E54C96-C235-684D-B7FE-5E6C840C2BF9}"/>
              </a:ext>
            </a:extLst>
          </p:cNvPr>
          <p:cNvSpPr/>
          <p:nvPr/>
        </p:nvSpPr>
        <p:spPr>
          <a:xfrm>
            <a:off x="5935717" y="2746250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EFA44F-E743-3F4E-A994-3829344C587E}"/>
              </a:ext>
            </a:extLst>
          </p:cNvPr>
          <p:cNvSpPr/>
          <p:nvPr/>
        </p:nvSpPr>
        <p:spPr>
          <a:xfrm>
            <a:off x="5935717" y="328269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E7BDAA-0929-954F-9EE4-6BE57CB58259}"/>
              </a:ext>
            </a:extLst>
          </p:cNvPr>
          <p:cNvSpPr/>
          <p:nvPr/>
        </p:nvSpPr>
        <p:spPr>
          <a:xfrm>
            <a:off x="5935717" y="380642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559F8E-8305-D547-ADEB-E984C1C8EC43}"/>
              </a:ext>
            </a:extLst>
          </p:cNvPr>
          <p:cNvSpPr/>
          <p:nvPr/>
        </p:nvSpPr>
        <p:spPr>
          <a:xfrm>
            <a:off x="5935717" y="4342878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C7B03E-58E1-7B40-88C5-F6519E7389EF}"/>
              </a:ext>
            </a:extLst>
          </p:cNvPr>
          <p:cNvSpPr/>
          <p:nvPr/>
        </p:nvSpPr>
        <p:spPr>
          <a:xfrm>
            <a:off x="5943600" y="485388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D94862-841C-B34F-8E33-4E497AEA13B5}"/>
              </a:ext>
            </a:extLst>
          </p:cNvPr>
          <p:cNvSpPr/>
          <p:nvPr/>
        </p:nvSpPr>
        <p:spPr>
          <a:xfrm>
            <a:off x="5943600" y="5390338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402910F-032F-E444-B741-066EEE2CAC21}"/>
              </a:ext>
            </a:extLst>
          </p:cNvPr>
          <p:cNvSpPr txBox="1">
            <a:spLocks/>
          </p:cNvSpPr>
          <p:nvPr/>
        </p:nvSpPr>
        <p:spPr>
          <a:xfrm>
            <a:off x="2057400" y="2209801"/>
            <a:ext cx="82296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>
              <a:latin typeface="Courier" pitchFamily="2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E288E6-D3F5-884F-B3EE-C0FBF6B6044B}"/>
              </a:ext>
            </a:extLst>
          </p:cNvPr>
          <p:cNvGrpSpPr/>
          <p:nvPr/>
        </p:nvGrpSpPr>
        <p:grpSpPr>
          <a:xfrm>
            <a:off x="4760221" y="2039013"/>
            <a:ext cx="1147558" cy="369332"/>
            <a:chOff x="5405642" y="2781372"/>
            <a:chExt cx="1147558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162D43A2-EC3D-0641-A813-7A6672FC4A3E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FBE04BD-AEE4-0447-9C76-5AA36549DEA0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7C27BADD-3031-FB4A-B1F8-B5357AD84122}"/>
              </a:ext>
            </a:extLst>
          </p:cNvPr>
          <p:cNvSpPr/>
          <p:nvPr/>
        </p:nvSpPr>
        <p:spPr>
          <a:xfrm>
            <a:off x="6835388" y="2842528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47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D2DC51A-8FE6-3F4E-9732-8562C80D22AF}"/>
              </a:ext>
            </a:extLst>
          </p:cNvPr>
          <p:cNvSpPr/>
          <p:nvPr/>
        </p:nvSpPr>
        <p:spPr>
          <a:xfrm>
            <a:off x="6442836" y="3359898"/>
            <a:ext cx="1287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0x400565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8956A97-11A4-DB42-AE1A-2137C36BE2C7}"/>
              </a:ext>
            </a:extLst>
          </p:cNvPr>
          <p:cNvSpPr/>
          <p:nvPr/>
        </p:nvSpPr>
        <p:spPr>
          <a:xfrm>
            <a:off x="6835388" y="2300723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13</a:t>
            </a:r>
            <a:endParaRPr lang="en-US" b="1" dirty="0">
              <a:solidFill>
                <a:schemeClr val="accent1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8A0AF9B-07A9-2D47-B64C-1EA1EDE6EDED}"/>
              </a:ext>
            </a:extLst>
          </p:cNvPr>
          <p:cNvGrpSpPr/>
          <p:nvPr/>
        </p:nvGrpSpPr>
        <p:grpSpPr>
          <a:xfrm>
            <a:off x="-15140" y="3145544"/>
            <a:ext cx="863922" cy="369332"/>
            <a:chOff x="5405642" y="2781372"/>
            <a:chExt cx="863922" cy="369332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B12B14F0-9FF1-2F43-B5E9-D7841917162D}"/>
                </a:ext>
              </a:extLst>
            </p:cNvPr>
            <p:cNvCxnSpPr>
              <a:cxnSpLocks/>
            </p:cNvCxnSpPr>
            <p:nvPr/>
          </p:nvCxnSpPr>
          <p:spPr>
            <a:xfrm>
              <a:off x="6030382" y="2973147"/>
              <a:ext cx="239182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C3F370F-DF6A-7A4B-B902-F0B26DBED697}"/>
                </a:ext>
              </a:extLst>
            </p:cNvPr>
            <p:cNvSpPr txBox="1"/>
            <p:nvPr/>
          </p:nvSpPr>
          <p:spPr>
            <a:xfrm>
              <a:off x="5405642" y="2781372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%rip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D96594A5-58FB-DA4F-AAFF-929F69E3CB6D}"/>
              </a:ext>
            </a:extLst>
          </p:cNvPr>
          <p:cNvSpPr txBox="1"/>
          <p:nvPr/>
        </p:nvSpPr>
        <p:spPr>
          <a:xfrm>
            <a:off x="4049770" y="535118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B85FAF0-B080-ED45-844C-55A50070E918}"/>
              </a:ext>
            </a:extLst>
          </p:cNvPr>
          <p:cNvSpPr/>
          <p:nvPr/>
        </p:nvSpPr>
        <p:spPr>
          <a:xfrm>
            <a:off x="4760221" y="5390338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47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014CE08-349C-BF48-9509-C019068EE844}"/>
              </a:ext>
            </a:extLst>
          </p:cNvPr>
          <p:cNvSpPr/>
          <p:nvPr/>
        </p:nvSpPr>
        <p:spPr>
          <a:xfrm>
            <a:off x="4760221" y="5390338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60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288CABC-5F3F-7447-A642-94E5C85D2CAE}"/>
              </a:ext>
            </a:extLst>
          </p:cNvPr>
          <p:cNvSpPr/>
          <p:nvPr/>
        </p:nvSpPr>
        <p:spPr>
          <a:xfrm>
            <a:off x="155625" y="6135942"/>
            <a:ext cx="89883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What's the value in %</a:t>
            </a:r>
            <a:r>
              <a:rPr lang="en-US" dirty="0" err="1"/>
              <a:t>rax</a:t>
            </a:r>
            <a:r>
              <a:rPr lang="en-US" dirty="0"/>
              <a:t> immediately before the instruction at </a:t>
            </a:r>
            <a:r>
              <a:rPr lang="en-US" dirty="0">
                <a:latin typeface="Courier" pitchFamily="2" charset="0"/>
              </a:rPr>
              <a:t>0x40056e</a:t>
            </a:r>
            <a:r>
              <a:rPr lang="en-US" dirty="0"/>
              <a:t> is executed?</a:t>
            </a:r>
          </a:p>
          <a:p>
            <a:r>
              <a:rPr lang="en-US" dirty="0"/>
              <a:t>What's the value in %</a:t>
            </a:r>
            <a:r>
              <a:rPr lang="en-US" dirty="0" err="1"/>
              <a:t>rsp</a:t>
            </a:r>
            <a:r>
              <a:rPr lang="en-US" dirty="0"/>
              <a:t> immediately before the instruction at </a:t>
            </a:r>
            <a:r>
              <a:rPr lang="en-US" dirty="0">
                <a:latin typeface="Courier" pitchFamily="2" charset="0"/>
              </a:rPr>
              <a:t>0x40056e</a:t>
            </a:r>
            <a:r>
              <a:rPr lang="en-US" dirty="0"/>
              <a:t> is executed?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A2090B-9510-C2C3-00CB-311D5B39EE23}"/>
              </a:ext>
            </a:extLst>
          </p:cNvPr>
          <p:cNvSpPr/>
          <p:nvPr/>
        </p:nvSpPr>
        <p:spPr>
          <a:xfrm>
            <a:off x="6434950" y="1760697"/>
            <a:ext cx="1287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0x40056f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6F326D-28B9-A50D-0E19-3B1DC5B28F49}"/>
              </a:ext>
            </a:extLst>
          </p:cNvPr>
          <p:cNvSpPr/>
          <p:nvPr/>
        </p:nvSpPr>
        <p:spPr>
          <a:xfrm>
            <a:off x="8246221" y="2025135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0xf0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461BCBA-8447-E9A2-D79C-A316CA09B326}"/>
              </a:ext>
            </a:extLst>
          </p:cNvPr>
          <p:cNvSpPr/>
          <p:nvPr/>
        </p:nvSpPr>
        <p:spPr>
          <a:xfrm>
            <a:off x="8246221" y="2531435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0xe8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0CE604-7EE4-7B7E-7EAB-7829299CBDF4}"/>
              </a:ext>
            </a:extLst>
          </p:cNvPr>
          <p:cNvSpPr/>
          <p:nvPr/>
        </p:nvSpPr>
        <p:spPr>
          <a:xfrm>
            <a:off x="8246221" y="3080268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0xe0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5E05D2E-3308-DF0B-A43D-C276989817A2}"/>
              </a:ext>
            </a:extLst>
          </p:cNvPr>
          <p:cNvSpPr/>
          <p:nvPr/>
        </p:nvSpPr>
        <p:spPr>
          <a:xfrm>
            <a:off x="8246221" y="3586568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0xd8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16EE517-EB36-014C-A2A2-7737FA7A245B}"/>
              </a:ext>
            </a:extLst>
          </p:cNvPr>
          <p:cNvSpPr/>
          <p:nvPr/>
        </p:nvSpPr>
        <p:spPr>
          <a:xfrm>
            <a:off x="8246221" y="4145493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0xd0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9BCF82-F82D-657A-CB14-231BFCEFBB73}"/>
              </a:ext>
            </a:extLst>
          </p:cNvPr>
          <p:cNvSpPr/>
          <p:nvPr/>
        </p:nvSpPr>
        <p:spPr>
          <a:xfrm>
            <a:off x="8246221" y="4651793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0xc8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46672FA-31F1-95B7-04D6-76DB204EADC6}"/>
              </a:ext>
            </a:extLst>
          </p:cNvPr>
          <p:cNvSpPr/>
          <p:nvPr/>
        </p:nvSpPr>
        <p:spPr>
          <a:xfrm>
            <a:off x="8246221" y="5200626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0xc0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725EB7C-5123-D9B4-1423-5012FAA735C8}"/>
              </a:ext>
            </a:extLst>
          </p:cNvPr>
          <p:cNvSpPr/>
          <p:nvPr/>
        </p:nvSpPr>
        <p:spPr>
          <a:xfrm>
            <a:off x="8246221" y="5706926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0xb8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048479C-6575-074D-83D8-51861BC6ADEE}"/>
              </a:ext>
            </a:extLst>
          </p:cNvPr>
          <p:cNvSpPr/>
          <p:nvPr/>
        </p:nvSpPr>
        <p:spPr>
          <a:xfrm>
            <a:off x="4760221" y="5390338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0F0D47A-1651-F554-AD8A-36EF5615148A}"/>
              </a:ext>
            </a:extLst>
          </p:cNvPr>
          <p:cNvSpPr/>
          <p:nvPr/>
        </p:nvSpPr>
        <p:spPr>
          <a:xfrm>
            <a:off x="5944566" y="2222520"/>
            <a:ext cx="2286000" cy="523730"/>
          </a:xfrm>
          <a:prstGeom prst="rect">
            <a:avLst/>
          </a:prstGeom>
          <a:solidFill>
            <a:schemeClr val="bg1"/>
          </a:solidFill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2BEEF6C-0CFF-89DF-3E4E-2E2F40679580}"/>
              </a:ext>
            </a:extLst>
          </p:cNvPr>
          <p:cNvSpPr/>
          <p:nvPr/>
        </p:nvSpPr>
        <p:spPr>
          <a:xfrm>
            <a:off x="5936683" y="2746250"/>
            <a:ext cx="2286000" cy="523730"/>
          </a:xfrm>
          <a:prstGeom prst="rect">
            <a:avLst/>
          </a:prstGeom>
          <a:solidFill>
            <a:schemeClr val="bg1"/>
          </a:solidFill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6385D8A-1FC1-BD74-1778-F0C4EBD53CBD}"/>
              </a:ext>
            </a:extLst>
          </p:cNvPr>
          <p:cNvSpPr/>
          <p:nvPr/>
        </p:nvSpPr>
        <p:spPr>
          <a:xfrm>
            <a:off x="5936683" y="3282699"/>
            <a:ext cx="2286000" cy="523730"/>
          </a:xfrm>
          <a:prstGeom prst="rect">
            <a:avLst/>
          </a:prstGeom>
          <a:solidFill>
            <a:schemeClr val="bg1"/>
          </a:solidFill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4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00115 L 0.00451 0.0488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4.07407E-6 L -0.00833 0.076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5833 L 0.00434 0.09236 " pathEditMode="relative" ptsTypes="AA">
                                      <p:cBhvr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7639 L -0.00833 0.1546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1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09236 L 0.00451 0.1351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15278 L -0.00833 0.23102 " pathEditMode="relative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14606 L 0.00451 -0.1882 " pathEditMode="relative" ptsTypes="AA">
                                      <p:cBhvr>
                                        <p:cTn id="4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-0.1882 L 0.00451 -0.13426 " pathEditMode="relative" ptsTypes="AA">
                                      <p:cBhvr>
                                        <p:cTn id="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23102 L -0.00833 0.15278 " pathEditMode="relative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-0.13426 L 0.00434 0.136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1368 L 0.00434 0.18125 " pathEditMode="relative" ptsTypes="AA">
                                      <p:cBhvr>
                                        <p:cTn id="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15278 L -0.00833 0.07639 " pathEditMode="relative" ptsTypes="AA">
                                      <p:cBhvr>
                                        <p:cTn id="6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1 0.18125 L 0.00451 0.22569 " pathEditMode="relative" ptsTypes="AA">
                                      <p:cBhvr>
                                        <p:cTn id="7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2243 L 0.00434 0.2706 " pathEditMode="relative" ptsTypes="AA">
                                      <p:cBhvr>
                                        <p:cTn id="8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7639 L -0.00833 -4.07407E-6 " pathEditMode="relative" ptsTypes="AA">
                                      <p:cBhvr>
                                        <p:cTn id="8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5" grpId="0" animBg="1"/>
      <p:bldP spid="37" grpId="0" animBg="1"/>
      <p:bldP spid="32" grpId="0" animBg="1"/>
      <p:bldP spid="34" grpId="0" animBg="1"/>
      <p:bldP spid="36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Calls (simplified)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B40A6E-470E-8146-ABCA-F16D245F5A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Caller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4114800" cy="3951288"/>
          </a:xfrm>
        </p:spPr>
        <p:txBody>
          <a:bodyPr anchor="t">
            <a:normAutofit lnSpcReduction="10000"/>
          </a:bodyPr>
          <a:lstStyle/>
          <a:p>
            <a:r>
              <a:rPr lang="en-US" dirty="0"/>
              <a:t>Before</a:t>
            </a:r>
          </a:p>
          <a:p>
            <a:pPr lvl="1"/>
            <a:r>
              <a:rPr lang="en-US" dirty="0"/>
              <a:t>Put arguments in place (if there are parameter vars)</a:t>
            </a:r>
          </a:p>
          <a:p>
            <a:pPr lvl="1"/>
            <a:r>
              <a:rPr lang="en-US" dirty="0"/>
              <a:t>Make call</a:t>
            </a:r>
          </a:p>
          <a:p>
            <a:endParaRPr lang="en-US" dirty="0"/>
          </a:p>
          <a:p>
            <a:r>
              <a:rPr lang="en-US" dirty="0"/>
              <a:t>After</a:t>
            </a:r>
          </a:p>
          <a:p>
            <a:pPr lvl="1"/>
            <a:r>
              <a:rPr lang="en-US" dirty="0"/>
              <a:t>Use result (if non-void)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E396AE0-8BE1-954E-AABC-3E13D3DDF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Callee</a:t>
            </a:r>
            <a:endParaRPr lang="en-US" sz="24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C85EF9-962D-1F4D-A7F2-E24429D3D87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Preamble</a:t>
            </a:r>
          </a:p>
          <a:p>
            <a:pPr lvl="1"/>
            <a:r>
              <a:rPr lang="en-US" dirty="0"/>
              <a:t>Allocate space on stack (if needed)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Exit code</a:t>
            </a:r>
          </a:p>
          <a:p>
            <a:pPr lvl="1"/>
            <a:r>
              <a:rPr lang="en-US" dirty="0"/>
              <a:t>Put return value in place (if non-void function)</a:t>
            </a:r>
          </a:p>
          <a:p>
            <a:pPr lvl="1"/>
            <a:r>
              <a:rPr lang="en-US" dirty="0"/>
              <a:t>Deallocate space on stack (if allocated)</a:t>
            </a:r>
          </a:p>
          <a:p>
            <a:pPr lvl="1"/>
            <a:r>
              <a:rPr lang="en-US" dirty="0"/>
              <a:t>Return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31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B1F913F-B732-CD40-BD96-75B4B95E5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Modifying the Stack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C6C3F-E78B-0040-99CD-BF9AEC8B7287}"/>
              </a:ext>
            </a:extLst>
          </p:cNvPr>
          <p:cNvSpPr txBox="1"/>
          <p:nvPr/>
        </p:nvSpPr>
        <p:spPr>
          <a:xfrm>
            <a:off x="762000" y="1956749"/>
            <a:ext cx="3428999" cy="23083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example1(int x)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a[4];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a[0] = 13;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a[1] = 47;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a[2] = 105;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a[3] = 41;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return proc(a) + 1;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6AC8CE-7D82-2047-AA68-5C698501920F}"/>
              </a:ext>
            </a:extLst>
          </p:cNvPr>
          <p:cNvSpPr txBox="1"/>
          <p:nvPr/>
        </p:nvSpPr>
        <p:spPr>
          <a:xfrm>
            <a:off x="4759036" y="1956749"/>
            <a:ext cx="3429000" cy="31393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$16,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$13, 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$47, 4(%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$105, 8(%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$41, 12(%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call  0x400596 &lt;proc&gt;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$1,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$16,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6D35EA-6099-B085-138A-52B193E6ED62}"/>
              </a:ext>
            </a:extLst>
          </p:cNvPr>
          <p:cNvSpPr/>
          <p:nvPr/>
        </p:nvSpPr>
        <p:spPr>
          <a:xfrm>
            <a:off x="4911437" y="2300507"/>
            <a:ext cx="3200399" cy="279738"/>
          </a:xfrm>
          <a:prstGeom prst="rect">
            <a:avLst/>
          </a:prstGeom>
          <a:solidFill>
            <a:srgbClr val="7030A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0BE858-7794-C5FB-5E30-86322E11F928}"/>
              </a:ext>
            </a:extLst>
          </p:cNvPr>
          <p:cNvSpPr txBox="1"/>
          <p:nvPr/>
        </p:nvSpPr>
        <p:spPr>
          <a:xfrm>
            <a:off x="8198881" y="226154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allocate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EFF93A-F46E-98DF-7ED8-4F2C83172370}"/>
              </a:ext>
            </a:extLst>
          </p:cNvPr>
          <p:cNvSpPr/>
          <p:nvPr/>
        </p:nvSpPr>
        <p:spPr>
          <a:xfrm>
            <a:off x="4903869" y="3617628"/>
            <a:ext cx="3200399" cy="279738"/>
          </a:xfrm>
          <a:prstGeom prst="rect">
            <a:avLst/>
          </a:prstGeom>
          <a:solidFill>
            <a:srgbClr val="FFFF0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6636E1-9CCA-27BE-B114-355E12051FA4}"/>
              </a:ext>
            </a:extLst>
          </p:cNvPr>
          <p:cNvSpPr txBox="1"/>
          <p:nvPr/>
        </p:nvSpPr>
        <p:spPr>
          <a:xfrm>
            <a:off x="8164129" y="3556447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args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96D75-63A5-91F3-8007-CC0D0EBBA417}"/>
              </a:ext>
            </a:extLst>
          </p:cNvPr>
          <p:cNvSpPr/>
          <p:nvPr/>
        </p:nvSpPr>
        <p:spPr>
          <a:xfrm>
            <a:off x="4911438" y="3898571"/>
            <a:ext cx="3200399" cy="279738"/>
          </a:xfrm>
          <a:prstGeom prst="rect">
            <a:avLst/>
          </a:prstGeom>
          <a:solidFill>
            <a:srgbClr val="FFFF0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92C99A-36D5-1D0F-2A57-5CA2DA573B75}"/>
              </a:ext>
            </a:extLst>
          </p:cNvPr>
          <p:cNvSpPr/>
          <p:nvPr/>
        </p:nvSpPr>
        <p:spPr>
          <a:xfrm>
            <a:off x="4911438" y="4462637"/>
            <a:ext cx="3200399" cy="279738"/>
          </a:xfrm>
          <a:prstGeom prst="rect">
            <a:avLst/>
          </a:prstGeom>
          <a:solidFill>
            <a:srgbClr val="7030A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0F1AD2-7948-B5DC-EA6B-D15CAD4DD67A}"/>
              </a:ext>
            </a:extLst>
          </p:cNvPr>
          <p:cNvSpPr/>
          <p:nvPr/>
        </p:nvSpPr>
        <p:spPr>
          <a:xfrm>
            <a:off x="4911437" y="4737764"/>
            <a:ext cx="3200399" cy="279738"/>
          </a:xfrm>
          <a:prstGeom prst="rect">
            <a:avLst/>
          </a:prstGeom>
          <a:solidFill>
            <a:srgbClr val="7030A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DEAA98-13C9-BF64-862D-024706A12F3D}"/>
              </a:ext>
            </a:extLst>
          </p:cNvPr>
          <p:cNvSpPr/>
          <p:nvPr/>
        </p:nvSpPr>
        <p:spPr>
          <a:xfrm>
            <a:off x="4911437" y="4190101"/>
            <a:ext cx="3200399" cy="279738"/>
          </a:xfrm>
          <a:prstGeom prst="rect">
            <a:avLst/>
          </a:prstGeom>
          <a:solidFill>
            <a:srgbClr val="FFFF0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3B1546-3E66-FC52-F257-49A5770E30F8}"/>
              </a:ext>
            </a:extLst>
          </p:cNvPr>
          <p:cNvSpPr txBox="1"/>
          <p:nvPr/>
        </p:nvSpPr>
        <p:spPr>
          <a:xfrm>
            <a:off x="8155360" y="441784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dealloc</a:t>
            </a:r>
            <a:r>
              <a:rPr lang="en-US" dirty="0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CD7999-87F6-E43F-C2BB-205DC59DE7A2}"/>
              </a:ext>
            </a:extLst>
          </p:cNvPr>
          <p:cNvSpPr txBox="1"/>
          <p:nvPr/>
        </p:nvSpPr>
        <p:spPr>
          <a:xfrm>
            <a:off x="8185154" y="468266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0E39AD-B2E3-821F-7D00-33AB41C388ED}"/>
              </a:ext>
            </a:extLst>
          </p:cNvPr>
          <p:cNvSpPr txBox="1"/>
          <p:nvPr/>
        </p:nvSpPr>
        <p:spPr>
          <a:xfrm>
            <a:off x="8155359" y="414111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ret. </a:t>
            </a:r>
            <a:r>
              <a:rPr lang="en-US" dirty="0" err="1"/>
              <a:t>val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AA478B-F2F2-A719-C6EC-3EB658F071B0}"/>
              </a:ext>
            </a:extLst>
          </p:cNvPr>
          <p:cNvSpPr txBox="1"/>
          <p:nvPr/>
        </p:nvSpPr>
        <p:spPr>
          <a:xfrm>
            <a:off x="8171697" y="385748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6EE5187-14A5-98F7-0587-C7684EA892E7}"/>
              </a:ext>
            </a:extLst>
          </p:cNvPr>
          <p:cNvSpPr/>
          <p:nvPr/>
        </p:nvSpPr>
        <p:spPr>
          <a:xfrm>
            <a:off x="4911437" y="4199104"/>
            <a:ext cx="3200399" cy="279738"/>
          </a:xfrm>
          <a:prstGeom prst="rect">
            <a:avLst/>
          </a:prstGeom>
          <a:solidFill>
            <a:srgbClr val="7030A0">
              <a:alpha val="23922"/>
            </a:srgb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4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9" grpId="0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938EE-91FE-C072-E377-BCDD0C77C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Maintaining Variable state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E1B1FE-7418-1505-CFE5-A200C5760A1F}"/>
              </a:ext>
            </a:extLst>
          </p:cNvPr>
          <p:cNvSpPr txBox="1"/>
          <p:nvPr/>
        </p:nvSpPr>
        <p:spPr>
          <a:xfrm>
            <a:off x="4682318" y="2035076"/>
            <a:ext cx="3886200" cy="23083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$47,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$13,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call  0x40042a &lt;mystery&gt;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what is in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what is in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3A09A1-0770-A6CE-6B39-A6F3A1877B73}"/>
              </a:ext>
            </a:extLst>
          </p:cNvPr>
          <p:cNvSpPr txBox="1"/>
          <p:nvPr/>
        </p:nvSpPr>
        <p:spPr>
          <a:xfrm>
            <a:off x="609600" y="2035076"/>
            <a:ext cx="3886200" cy="230832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function(){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int x = 47;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int y = 13;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mystery(y);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what is x?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// what is y?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564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92F-E078-B548-8FDA-F32011BB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X86-64 Register Usage Conventions</a:t>
            </a: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762000" y="52578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47244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" name="Rectangle 23"/>
          <p:cNvSpPr>
            <a:spLocks/>
          </p:cNvSpPr>
          <p:nvPr/>
        </p:nvSpPr>
        <p:spPr bwMode="auto">
          <a:xfrm>
            <a:off x="47244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8" name="Rectangle 24"/>
          <p:cNvSpPr>
            <a:spLocks/>
          </p:cNvSpPr>
          <p:nvPr/>
        </p:nvSpPr>
        <p:spPr bwMode="auto">
          <a:xfrm>
            <a:off x="47244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9" name="Rectangle 25"/>
          <p:cNvSpPr>
            <a:spLocks/>
          </p:cNvSpPr>
          <p:nvPr/>
        </p:nvSpPr>
        <p:spPr bwMode="auto">
          <a:xfrm>
            <a:off x="47244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30" name="Rectangle 26"/>
          <p:cNvSpPr>
            <a:spLocks/>
          </p:cNvSpPr>
          <p:nvPr/>
        </p:nvSpPr>
        <p:spPr bwMode="auto">
          <a:xfrm>
            <a:off x="4724400" y="40386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31" name="Rectangle 27"/>
          <p:cNvSpPr>
            <a:spLocks/>
          </p:cNvSpPr>
          <p:nvPr/>
        </p:nvSpPr>
        <p:spPr bwMode="auto">
          <a:xfrm>
            <a:off x="4724400" y="46482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2" name="Rectangle 28"/>
          <p:cNvSpPr>
            <a:spLocks/>
          </p:cNvSpPr>
          <p:nvPr/>
        </p:nvSpPr>
        <p:spPr bwMode="auto">
          <a:xfrm>
            <a:off x="4724400" y="52578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29"/>
          <p:cNvSpPr>
            <a:spLocks/>
          </p:cNvSpPr>
          <p:nvPr/>
        </p:nvSpPr>
        <p:spPr bwMode="auto">
          <a:xfrm>
            <a:off x="4724400" y="58674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34" name="Rectangle 30"/>
          <p:cNvSpPr>
            <a:spLocks/>
          </p:cNvSpPr>
          <p:nvPr/>
        </p:nvSpPr>
        <p:spPr bwMode="auto">
          <a:xfrm>
            <a:off x="7620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762000" y="22098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2"/>
          <p:cNvSpPr>
            <a:spLocks/>
          </p:cNvSpPr>
          <p:nvPr/>
        </p:nvSpPr>
        <p:spPr bwMode="auto">
          <a:xfrm>
            <a:off x="7620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3"/>
          <p:cNvSpPr>
            <a:spLocks/>
          </p:cNvSpPr>
          <p:nvPr/>
        </p:nvSpPr>
        <p:spPr bwMode="auto">
          <a:xfrm>
            <a:off x="7620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7620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7620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762000" y="5867400"/>
            <a:ext cx="38100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0EFBF1A-7782-3246-944D-076811A62432}"/>
              </a:ext>
            </a:extLst>
          </p:cNvPr>
          <p:cNvSpPr/>
          <p:nvPr/>
        </p:nvSpPr>
        <p:spPr>
          <a:xfrm>
            <a:off x="1632857" y="4082927"/>
            <a:ext cx="3039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(second argument) </a:t>
            </a:r>
            <a:endParaRPr lang="en-US" sz="24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ABDACDC-E929-124F-BF7A-CF8349929399}"/>
              </a:ext>
            </a:extLst>
          </p:cNvPr>
          <p:cNvSpPr/>
          <p:nvPr/>
        </p:nvSpPr>
        <p:spPr>
          <a:xfrm>
            <a:off x="1632855" y="4669972"/>
            <a:ext cx="2726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(first argument) </a:t>
            </a:r>
            <a:endParaRPr lang="en-US" sz="24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05CF258-083C-AD4D-A883-480D54CB9B5C}"/>
              </a:ext>
            </a:extLst>
          </p:cNvPr>
          <p:cNvSpPr/>
          <p:nvPr/>
        </p:nvSpPr>
        <p:spPr>
          <a:xfrm>
            <a:off x="1632855" y="5279572"/>
            <a:ext cx="2561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(stack pointer) </a:t>
            </a:r>
            <a:endParaRPr lang="en-US" sz="24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4198FD6-F91D-DE4E-A691-6B09616DA051}"/>
              </a:ext>
            </a:extLst>
          </p:cNvPr>
          <p:cNvSpPr/>
          <p:nvPr/>
        </p:nvSpPr>
        <p:spPr>
          <a:xfrm>
            <a:off x="1632856" y="3473327"/>
            <a:ext cx="2834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(third argument) </a:t>
            </a:r>
            <a:endParaRPr lang="en-US" sz="24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8729B67-817B-444E-B127-777481F08DBA}"/>
              </a:ext>
            </a:extLst>
          </p:cNvPr>
          <p:cNvSpPr/>
          <p:nvPr/>
        </p:nvSpPr>
        <p:spPr>
          <a:xfrm>
            <a:off x="1632856" y="286372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(fourth argument) </a:t>
            </a:r>
            <a:endParaRPr lang="en-US" sz="2400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8304DF9-D3D3-5945-A83E-95BCA1235E28}"/>
              </a:ext>
            </a:extLst>
          </p:cNvPr>
          <p:cNvSpPr/>
          <p:nvPr/>
        </p:nvSpPr>
        <p:spPr>
          <a:xfrm>
            <a:off x="1652127" y="1621973"/>
            <a:ext cx="2796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(function result) </a:t>
            </a:r>
            <a:endParaRPr lang="en-US" sz="2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8DFB74B-468B-6447-9A12-EE172CD37B64}"/>
              </a:ext>
            </a:extLst>
          </p:cNvPr>
          <p:cNvSpPr/>
          <p:nvPr/>
        </p:nvSpPr>
        <p:spPr>
          <a:xfrm>
            <a:off x="5498572" y="16360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(fifth argument) </a:t>
            </a:r>
            <a:endParaRPr lang="en-US" sz="24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AB08A27-BDDA-6040-81DC-674C1E15AA80}"/>
              </a:ext>
            </a:extLst>
          </p:cNvPr>
          <p:cNvSpPr/>
          <p:nvPr/>
        </p:nvSpPr>
        <p:spPr>
          <a:xfrm>
            <a:off x="5498572" y="22456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(sixth argument) </a:t>
            </a:r>
            <a:endParaRPr lang="en-US" sz="2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D043280-8443-B14D-B620-65D106A2C59F}"/>
              </a:ext>
            </a:extLst>
          </p:cNvPr>
          <p:cNvSpPr txBox="1"/>
          <p:nvPr/>
        </p:nvSpPr>
        <p:spPr>
          <a:xfrm>
            <a:off x="2441448" y="6465808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Callee</a:t>
            </a:r>
            <a:r>
              <a:rPr lang="en-US" dirty="0"/>
              <a:t>-saved registers are shaded</a:t>
            </a:r>
          </a:p>
        </p:txBody>
      </p:sp>
    </p:spTree>
    <p:extLst>
      <p:ext uri="{BB962C8B-B14F-4D97-AF65-F5344CB8AC3E}">
        <p14:creationId xmlns:p14="http://schemas.microsoft.com/office/powerpoint/2010/main" val="4021983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Calls, Division of Labor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B40A6E-470E-8146-ABCA-F16D245F5A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Caller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4267200"/>
          </a:xfrm>
        </p:spPr>
        <p:txBody>
          <a:bodyPr anchor="t">
            <a:normAutofit fontScale="92500" lnSpcReduction="20000"/>
          </a:bodyPr>
          <a:lstStyle/>
          <a:p>
            <a:r>
              <a:rPr lang="en-US" dirty="0"/>
              <a:t>Before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Save caller-saved registers to stack (if used after call)</a:t>
            </a:r>
          </a:p>
          <a:p>
            <a:pPr lvl="1"/>
            <a:r>
              <a:rPr lang="en-US" dirty="0"/>
              <a:t>Put arguments in place (if there are parameters)</a:t>
            </a:r>
          </a:p>
          <a:p>
            <a:pPr lvl="1"/>
            <a:r>
              <a:rPr lang="en-US" dirty="0"/>
              <a:t>Make call</a:t>
            </a:r>
          </a:p>
          <a:p>
            <a:endParaRPr lang="en-US" dirty="0"/>
          </a:p>
          <a:p>
            <a:r>
              <a:rPr lang="en-US" dirty="0"/>
              <a:t>After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Restore caller-saved register (if used after call)</a:t>
            </a:r>
          </a:p>
          <a:p>
            <a:pPr lvl="1"/>
            <a:r>
              <a:rPr lang="en-US" dirty="0"/>
              <a:t>Use result (if non-void)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E396AE0-8BE1-954E-AABC-3E13D3DDFA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Callee</a:t>
            </a:r>
            <a:endParaRPr lang="en-US" sz="24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9C85EF9-962D-1F4D-A7F2-E24429D3D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Preamble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Save callee-saved registers (if will use)</a:t>
            </a:r>
          </a:p>
          <a:p>
            <a:pPr lvl="1"/>
            <a:r>
              <a:rPr lang="en-US" dirty="0"/>
              <a:t>Allocate space on stack (if needed)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Exit code</a:t>
            </a:r>
          </a:p>
          <a:p>
            <a:pPr lvl="1"/>
            <a:r>
              <a:rPr lang="en-US" dirty="0"/>
              <a:t>Put return value in place (if non-void function)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Restore callee-saved registers (if used)</a:t>
            </a:r>
          </a:p>
          <a:p>
            <a:pPr lvl="1"/>
            <a:r>
              <a:rPr lang="en-US" dirty="0"/>
              <a:t>Deallocate space on stack (if allocated)</a:t>
            </a:r>
          </a:p>
          <a:p>
            <a:pPr lvl="1"/>
            <a:r>
              <a:rPr lang="en-US" dirty="0"/>
              <a:t>Return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1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DD687-6243-234F-ACA5-4AF6691D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Value Passing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A12E1-4F43-DA43-8401-6FD27C69C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495800" cy="47183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0x400540 &lt;last&gt;: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400540: mov %</a:t>
            </a:r>
            <a:r>
              <a:rPr lang="en-US" sz="1750" dirty="0" err="1">
                <a:latin typeface="Courier" pitchFamily="2" charset="0"/>
              </a:rPr>
              <a:t>rdi</a:t>
            </a:r>
            <a:r>
              <a:rPr lang="en-US" sz="1750" dirty="0">
                <a:latin typeface="Courier" pitchFamily="2" charset="0"/>
              </a:rPr>
              <a:t>, %</a:t>
            </a:r>
            <a:r>
              <a:rPr lang="en-US" sz="1750" dirty="0" err="1">
                <a:latin typeface="Courier" pitchFamily="2" charset="0"/>
              </a:rPr>
              <a:t>rax</a:t>
            </a:r>
            <a:r>
              <a:rPr lang="en-US" sz="1750" dirty="0">
                <a:latin typeface="Courier" pitchFamily="2" charset="0"/>
              </a:rPr>
              <a:t>	  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400543: </a:t>
            </a:r>
            <a:r>
              <a:rPr lang="en-US" sz="1750" dirty="0" err="1">
                <a:latin typeface="Courier" pitchFamily="2" charset="0"/>
              </a:rPr>
              <a:t>imul</a:t>
            </a:r>
            <a:r>
              <a:rPr lang="en-US" sz="1750" dirty="0">
                <a:latin typeface="Courier" pitchFamily="2" charset="0"/>
              </a:rPr>
              <a:t> %</a:t>
            </a:r>
            <a:r>
              <a:rPr lang="en-US" sz="1750" dirty="0" err="1">
                <a:latin typeface="Courier" pitchFamily="2" charset="0"/>
              </a:rPr>
              <a:t>rsi</a:t>
            </a:r>
            <a:r>
              <a:rPr lang="en-US" sz="1750" dirty="0">
                <a:latin typeface="Courier" pitchFamily="2" charset="0"/>
              </a:rPr>
              <a:t>, %</a:t>
            </a:r>
            <a:r>
              <a:rPr lang="en-US" sz="1750" dirty="0" err="1">
                <a:latin typeface="Courier" pitchFamily="2" charset="0"/>
              </a:rPr>
              <a:t>rax</a:t>
            </a:r>
            <a:r>
              <a:rPr lang="en-US" sz="1750" dirty="0">
                <a:latin typeface="Courier" pitchFamily="2" charset="0"/>
              </a:rPr>
              <a:t>	 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400547: ret			 </a:t>
            </a:r>
          </a:p>
          <a:p>
            <a:pPr marL="0" indent="0">
              <a:buNone/>
            </a:pPr>
            <a:endParaRPr lang="en-US" sz="110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0x400548 &lt;first&gt;: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400548: lea 0x1(%</a:t>
            </a:r>
            <a:r>
              <a:rPr lang="en-US" sz="1750" dirty="0" err="1">
                <a:latin typeface="Courier" pitchFamily="2" charset="0"/>
              </a:rPr>
              <a:t>rdi</a:t>
            </a:r>
            <a:r>
              <a:rPr lang="en-US" sz="1750" dirty="0">
                <a:latin typeface="Courier" pitchFamily="2" charset="0"/>
              </a:rPr>
              <a:t>),%</a:t>
            </a:r>
            <a:r>
              <a:rPr lang="en-US" sz="1750" dirty="0" err="1">
                <a:latin typeface="Courier" pitchFamily="2" charset="0"/>
              </a:rPr>
              <a:t>rsi</a:t>
            </a:r>
            <a:endParaRPr lang="en-US" sz="175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40054c: sub $0x1, %</a:t>
            </a:r>
            <a:r>
              <a:rPr lang="en-US" sz="1750" dirty="0" err="1">
                <a:latin typeface="Courier" pitchFamily="2" charset="0"/>
              </a:rPr>
              <a:t>rdi</a:t>
            </a:r>
            <a:r>
              <a:rPr lang="en-US" sz="1750" dirty="0">
                <a:latin typeface="Courier" pitchFamily="2" charset="0"/>
              </a:rPr>
              <a:t>	 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400550: </a:t>
            </a:r>
            <a:r>
              <a:rPr lang="en-US" sz="1750" dirty="0" err="1">
                <a:latin typeface="Courier" pitchFamily="2" charset="0"/>
              </a:rPr>
              <a:t>callq</a:t>
            </a:r>
            <a:r>
              <a:rPr lang="en-US" sz="1750" dirty="0">
                <a:latin typeface="Courier" pitchFamily="2" charset="0"/>
              </a:rPr>
              <a:t> 400540 &lt;last&gt;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400555: rep; ret		 </a:t>
            </a:r>
          </a:p>
          <a:p>
            <a:pPr marL="0" indent="0">
              <a:buNone/>
            </a:pPr>
            <a:endParaRPr lang="en-US" sz="110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0x400556 &lt;main&gt;: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400560: mov $4, %</a:t>
            </a:r>
            <a:r>
              <a:rPr lang="en-US" sz="1750" dirty="0" err="1">
                <a:latin typeface="Courier" pitchFamily="2" charset="0"/>
              </a:rPr>
              <a:t>rdi</a:t>
            </a:r>
            <a:endParaRPr lang="en-US" sz="175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400563: </a:t>
            </a:r>
            <a:r>
              <a:rPr lang="en-US" sz="1750" dirty="0" err="1">
                <a:latin typeface="Courier" pitchFamily="2" charset="0"/>
              </a:rPr>
              <a:t>callq</a:t>
            </a:r>
            <a:r>
              <a:rPr lang="en-US" sz="1750" dirty="0">
                <a:latin typeface="Courier" pitchFamily="2" charset="0"/>
              </a:rPr>
              <a:t> 400548 &lt;first&gt;  </a:t>
            </a: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400568: </a:t>
            </a:r>
            <a:r>
              <a:rPr lang="en-US" sz="1750" dirty="0" err="1">
                <a:latin typeface="Courier" pitchFamily="2" charset="0"/>
              </a:rPr>
              <a:t>addq</a:t>
            </a:r>
            <a:r>
              <a:rPr lang="en-US" sz="1750" dirty="0">
                <a:latin typeface="Courier" pitchFamily="2" charset="0"/>
              </a:rPr>
              <a:t>  $0x13, %</a:t>
            </a:r>
            <a:r>
              <a:rPr lang="en-US" sz="1750" dirty="0" err="1">
                <a:latin typeface="Courier" pitchFamily="2" charset="0"/>
              </a:rPr>
              <a:t>rax</a:t>
            </a:r>
            <a:endParaRPr lang="en-US" sz="1750" dirty="0">
              <a:latin typeface="Courier" pitchFamily="2" charset="0"/>
            </a:endParaRPr>
          </a:p>
          <a:p>
            <a:pPr marL="0" indent="0">
              <a:buNone/>
            </a:pPr>
            <a:r>
              <a:rPr lang="en-US" sz="1750" dirty="0">
                <a:latin typeface="Courier" pitchFamily="2" charset="0"/>
              </a:rPr>
              <a:t>  40056c: ret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FBAD06-DE20-7E40-AFC7-296D93BE4854}"/>
              </a:ext>
            </a:extLst>
          </p:cNvPr>
          <p:cNvSpPr/>
          <p:nvPr/>
        </p:nvSpPr>
        <p:spPr>
          <a:xfrm>
            <a:off x="457200" y="63500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What value gets returned by main?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829EC2-AA20-6B45-A96E-0C13952ABB5C}"/>
              </a:ext>
            </a:extLst>
          </p:cNvPr>
          <p:cNvSpPr/>
          <p:nvPr/>
        </p:nvSpPr>
        <p:spPr>
          <a:xfrm>
            <a:off x="5962958" y="1673353"/>
            <a:ext cx="2286000" cy="4240716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9C1DD4-DD29-A64F-8E8B-A9E915C0968D}"/>
              </a:ext>
            </a:extLst>
          </p:cNvPr>
          <p:cNvSpPr/>
          <p:nvPr/>
        </p:nvSpPr>
        <p:spPr>
          <a:xfrm>
            <a:off x="5983979" y="1686071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05B500-2844-6142-BE62-48742CCA62E3}"/>
              </a:ext>
            </a:extLst>
          </p:cNvPr>
          <p:cNvSpPr/>
          <p:nvPr/>
        </p:nvSpPr>
        <p:spPr>
          <a:xfrm>
            <a:off x="5983979" y="2222520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D86ED1-912B-FC44-8F0B-997D83C400C0}"/>
              </a:ext>
            </a:extLst>
          </p:cNvPr>
          <p:cNvSpPr/>
          <p:nvPr/>
        </p:nvSpPr>
        <p:spPr>
          <a:xfrm>
            <a:off x="5976096" y="2746250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01B94C-FED3-BC4B-91E7-3D801457F632}"/>
              </a:ext>
            </a:extLst>
          </p:cNvPr>
          <p:cNvSpPr/>
          <p:nvPr/>
        </p:nvSpPr>
        <p:spPr>
          <a:xfrm>
            <a:off x="5976096" y="328269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A3CD92-4BE0-FA4C-96A0-37496A8F5658}"/>
              </a:ext>
            </a:extLst>
          </p:cNvPr>
          <p:cNvSpPr/>
          <p:nvPr/>
        </p:nvSpPr>
        <p:spPr>
          <a:xfrm>
            <a:off x="5976096" y="380642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5A3FE4F-B82F-C046-AC64-36E1F66EA9B9}"/>
              </a:ext>
            </a:extLst>
          </p:cNvPr>
          <p:cNvSpPr/>
          <p:nvPr/>
        </p:nvSpPr>
        <p:spPr>
          <a:xfrm>
            <a:off x="5976096" y="4342878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FF7EE2-689B-4D46-BFC4-440D42F60E85}"/>
              </a:ext>
            </a:extLst>
          </p:cNvPr>
          <p:cNvSpPr/>
          <p:nvPr/>
        </p:nvSpPr>
        <p:spPr>
          <a:xfrm>
            <a:off x="5983979" y="485388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FEB134-ACFF-8E41-9606-BB3BEFFDFF2E}"/>
              </a:ext>
            </a:extLst>
          </p:cNvPr>
          <p:cNvSpPr/>
          <p:nvPr/>
        </p:nvSpPr>
        <p:spPr>
          <a:xfrm>
            <a:off x="5983979" y="5390338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D010D57-C590-5445-9540-4D2B149F8AFC}"/>
              </a:ext>
            </a:extLst>
          </p:cNvPr>
          <p:cNvGrpSpPr/>
          <p:nvPr/>
        </p:nvGrpSpPr>
        <p:grpSpPr>
          <a:xfrm>
            <a:off x="4800600" y="2039013"/>
            <a:ext cx="1147558" cy="369332"/>
            <a:chOff x="5405642" y="2781372"/>
            <a:chExt cx="1147558" cy="369332"/>
          </a:xfrm>
        </p:grpSpPr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9FA71B2D-BC0E-E142-B8D4-BC4461F2EE3D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902610F-12BD-A24F-ACD7-482886B1D079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ACD823D1-0EE6-9644-BE41-AF813D11974E}"/>
              </a:ext>
            </a:extLst>
          </p:cNvPr>
          <p:cNvSpPr/>
          <p:nvPr/>
        </p:nvSpPr>
        <p:spPr>
          <a:xfrm>
            <a:off x="4627914" y="6414447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5A558E7-0743-8C42-88BB-0865A92A1C56}"/>
              </a:ext>
            </a:extLst>
          </p:cNvPr>
          <p:cNvSpPr txBox="1"/>
          <p:nvPr/>
        </p:nvSpPr>
        <p:spPr>
          <a:xfrm>
            <a:off x="4622801" y="604511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rdi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F7D2A0-DD7C-8848-B0C3-460D035D4FDC}"/>
              </a:ext>
            </a:extLst>
          </p:cNvPr>
          <p:cNvSpPr/>
          <p:nvPr/>
        </p:nvSpPr>
        <p:spPr>
          <a:xfrm>
            <a:off x="5559197" y="6414447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755C800-8BD5-3645-9E61-582C457514D3}"/>
              </a:ext>
            </a:extLst>
          </p:cNvPr>
          <p:cNvSpPr txBox="1"/>
          <p:nvPr/>
        </p:nvSpPr>
        <p:spPr>
          <a:xfrm>
            <a:off x="5521717" y="604511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rsi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076BB-447B-EC48-B5B4-BC0B9FB0C3C7}"/>
              </a:ext>
            </a:extLst>
          </p:cNvPr>
          <p:cNvSpPr/>
          <p:nvPr/>
        </p:nvSpPr>
        <p:spPr>
          <a:xfrm>
            <a:off x="6455086" y="6414447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963EF4-3B1E-DD42-86E4-28B7992216CD}"/>
              </a:ext>
            </a:extLst>
          </p:cNvPr>
          <p:cNvSpPr txBox="1"/>
          <p:nvPr/>
        </p:nvSpPr>
        <p:spPr>
          <a:xfrm>
            <a:off x="6407809" y="6045115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EB19AD8-D59F-804E-B212-9671637CFA34}"/>
              </a:ext>
            </a:extLst>
          </p:cNvPr>
          <p:cNvSpPr/>
          <p:nvPr/>
        </p:nvSpPr>
        <p:spPr>
          <a:xfrm>
            <a:off x="7386368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0x400560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0620A0-1549-5449-9D3B-5BE45ACE3B90}"/>
              </a:ext>
            </a:extLst>
          </p:cNvPr>
          <p:cNvSpPr txBox="1"/>
          <p:nvPr/>
        </p:nvSpPr>
        <p:spPr>
          <a:xfrm>
            <a:off x="7743386" y="604511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%rip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15DDC15-4293-294E-A500-799CE23E964E}"/>
              </a:ext>
            </a:extLst>
          </p:cNvPr>
          <p:cNvSpPr/>
          <p:nvPr/>
        </p:nvSpPr>
        <p:spPr>
          <a:xfrm>
            <a:off x="4633027" y="6419985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6F4709-325B-4345-AF1A-39CEDFD0C846}"/>
              </a:ext>
            </a:extLst>
          </p:cNvPr>
          <p:cNvSpPr/>
          <p:nvPr/>
        </p:nvSpPr>
        <p:spPr>
          <a:xfrm>
            <a:off x="6474494" y="2293359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0x400568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F796417-4280-FF46-B5AC-03F403D2A128}"/>
              </a:ext>
            </a:extLst>
          </p:cNvPr>
          <p:cNvSpPr/>
          <p:nvPr/>
        </p:nvSpPr>
        <p:spPr>
          <a:xfrm>
            <a:off x="7387291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0x400563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4DE62C0-3165-D44A-8D1C-E51B93D3A01C}"/>
              </a:ext>
            </a:extLst>
          </p:cNvPr>
          <p:cNvSpPr/>
          <p:nvPr/>
        </p:nvSpPr>
        <p:spPr>
          <a:xfrm>
            <a:off x="7389075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0x400548</a:t>
            </a: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75C7FD6-1ADB-334B-BC1B-E05D9B7EEF48}"/>
              </a:ext>
            </a:extLst>
          </p:cNvPr>
          <p:cNvSpPr/>
          <p:nvPr/>
        </p:nvSpPr>
        <p:spPr>
          <a:xfrm>
            <a:off x="5559197" y="6400800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5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4AA6B91-8C7F-1648-BF89-6E463AB3A391}"/>
              </a:ext>
            </a:extLst>
          </p:cNvPr>
          <p:cNvSpPr/>
          <p:nvPr/>
        </p:nvSpPr>
        <p:spPr>
          <a:xfrm>
            <a:off x="7384584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0x40054c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85E2C63-81D5-FC4B-938C-6739E21846F7}"/>
              </a:ext>
            </a:extLst>
          </p:cNvPr>
          <p:cNvSpPr/>
          <p:nvPr/>
        </p:nvSpPr>
        <p:spPr>
          <a:xfrm>
            <a:off x="7384584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0x400550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80ECCB7-E760-C34F-B0EE-4E8EE49BA5F3}"/>
              </a:ext>
            </a:extLst>
          </p:cNvPr>
          <p:cNvSpPr/>
          <p:nvPr/>
        </p:nvSpPr>
        <p:spPr>
          <a:xfrm>
            <a:off x="4633027" y="6412554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3</a:t>
            </a:r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EAA4B72-2204-D34E-A499-3253C9912031}"/>
              </a:ext>
            </a:extLst>
          </p:cNvPr>
          <p:cNvSpPr/>
          <p:nvPr/>
        </p:nvSpPr>
        <p:spPr>
          <a:xfrm>
            <a:off x="7387291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0x400540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B013F2D-1D23-3D4E-B75A-D65190F60592}"/>
              </a:ext>
            </a:extLst>
          </p:cNvPr>
          <p:cNvSpPr/>
          <p:nvPr/>
        </p:nvSpPr>
        <p:spPr>
          <a:xfrm>
            <a:off x="6474494" y="2812977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0x400555</a:t>
            </a:r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D99C6C7-D38F-8E47-84C2-F1FD2B1A3447}"/>
              </a:ext>
            </a:extLst>
          </p:cNvPr>
          <p:cNvSpPr/>
          <p:nvPr/>
        </p:nvSpPr>
        <p:spPr>
          <a:xfrm>
            <a:off x="7384584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0x400543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C166027-383C-2B41-8BA8-AADCD588F335}"/>
              </a:ext>
            </a:extLst>
          </p:cNvPr>
          <p:cNvSpPr/>
          <p:nvPr/>
        </p:nvSpPr>
        <p:spPr>
          <a:xfrm>
            <a:off x="6462491" y="6408231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3</a:t>
            </a:r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20571E1-B350-8546-87EB-B9AF9B00C08A}"/>
              </a:ext>
            </a:extLst>
          </p:cNvPr>
          <p:cNvSpPr/>
          <p:nvPr/>
        </p:nvSpPr>
        <p:spPr>
          <a:xfrm>
            <a:off x="7391989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0x400547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093ECCD-7EE0-5744-962B-B94667F01772}"/>
              </a:ext>
            </a:extLst>
          </p:cNvPr>
          <p:cNvSpPr/>
          <p:nvPr/>
        </p:nvSpPr>
        <p:spPr>
          <a:xfrm>
            <a:off x="6462491" y="6408231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15</a:t>
            </a:r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D5D826-BE7B-004D-84D4-15953E439238}"/>
              </a:ext>
            </a:extLst>
          </p:cNvPr>
          <p:cNvSpPr/>
          <p:nvPr/>
        </p:nvSpPr>
        <p:spPr>
          <a:xfrm>
            <a:off x="7391989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0x400555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AD4B298-993B-F141-9812-725793F761C7}"/>
              </a:ext>
            </a:extLst>
          </p:cNvPr>
          <p:cNvSpPr/>
          <p:nvPr/>
        </p:nvSpPr>
        <p:spPr>
          <a:xfrm>
            <a:off x="7391989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0x400568</a:t>
            </a:r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0C2BC2E-16E8-F44E-A4F0-1B5E4CC5796E}"/>
              </a:ext>
            </a:extLst>
          </p:cNvPr>
          <p:cNvSpPr/>
          <p:nvPr/>
        </p:nvSpPr>
        <p:spPr>
          <a:xfrm>
            <a:off x="7391989" y="6414447"/>
            <a:ext cx="1605231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0x40056c</a:t>
            </a:r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FC5E2D3-15C6-584E-910B-2EB9238D1212}"/>
              </a:ext>
            </a:extLst>
          </p:cNvPr>
          <p:cNvSpPr/>
          <p:nvPr/>
        </p:nvSpPr>
        <p:spPr>
          <a:xfrm>
            <a:off x="6462491" y="6408231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1"/>
                </a:solidFill>
                <a:latin typeface="Courier" pitchFamily="2" charset="0"/>
              </a:rPr>
              <a:t>34</a:t>
            </a:r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D925FF6-EE20-E144-6C88-F38DA2A15238}"/>
              </a:ext>
            </a:extLst>
          </p:cNvPr>
          <p:cNvSpPr/>
          <p:nvPr/>
        </p:nvSpPr>
        <p:spPr>
          <a:xfrm>
            <a:off x="6407809" y="2293359"/>
            <a:ext cx="1354217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81AB578-5EFF-612C-30FE-62EEA1D50CF2}"/>
              </a:ext>
            </a:extLst>
          </p:cNvPr>
          <p:cNvSpPr/>
          <p:nvPr/>
        </p:nvSpPr>
        <p:spPr>
          <a:xfrm>
            <a:off x="6449870" y="2829808"/>
            <a:ext cx="1354217" cy="3693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B02924D-7A7C-BEF9-B8E4-609B590A6235}"/>
              </a:ext>
            </a:extLst>
          </p:cNvPr>
          <p:cNvGrpSpPr/>
          <p:nvPr/>
        </p:nvGrpSpPr>
        <p:grpSpPr>
          <a:xfrm>
            <a:off x="4633535" y="6414764"/>
            <a:ext cx="4363685" cy="324662"/>
            <a:chOff x="4780314" y="6566847"/>
            <a:chExt cx="4363685" cy="324662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033C8D1-1525-6037-A6B1-0B61489F18C6}"/>
                </a:ext>
              </a:extLst>
            </p:cNvPr>
            <p:cNvSpPr/>
            <p:nvPr/>
          </p:nvSpPr>
          <p:spPr>
            <a:xfrm>
              <a:off x="4780314" y="6566847"/>
              <a:ext cx="690358" cy="32466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4AD2061-8113-BE78-53F5-6458459B2315}"/>
                </a:ext>
              </a:extLst>
            </p:cNvPr>
            <p:cNvSpPr/>
            <p:nvPr/>
          </p:nvSpPr>
          <p:spPr>
            <a:xfrm>
              <a:off x="5711597" y="6566847"/>
              <a:ext cx="690358" cy="32466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C49E92D-FA80-90FB-E9FA-C0755C4FA261}"/>
                </a:ext>
              </a:extLst>
            </p:cNvPr>
            <p:cNvSpPr/>
            <p:nvPr/>
          </p:nvSpPr>
          <p:spPr>
            <a:xfrm>
              <a:off x="6607486" y="6566847"/>
              <a:ext cx="690358" cy="32466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DB0A6E1-AAE3-88F3-5C8F-E18668383812}"/>
                </a:ext>
              </a:extLst>
            </p:cNvPr>
            <p:cNvSpPr/>
            <p:nvPr/>
          </p:nvSpPr>
          <p:spPr>
            <a:xfrm>
              <a:off x="7538768" y="6566847"/>
              <a:ext cx="1605231" cy="32466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accent1"/>
                  </a:solidFill>
                  <a:latin typeface="Courier" pitchFamily="2" charset="0"/>
                </a:rPr>
                <a:t>0x400560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9763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4.07407E-6 L 0.00348 0.0763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7639 L 0.00105 0.15463 " pathEditMode="relative" ptsTypes="AA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15463 L 0.00105 0.07639 " pathEditMode="relative" ptsTypes="AA">
                                      <p:cBhvr>
                                        <p:cTn id="6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0.07639 L 0.00105 -4.07407E-6 " pathEditMode="relative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A07C-F337-F507-3D72-4F4D553C4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Extra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80C1F-E872-1B5F-6764-6D79D40F9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Conventions define 6 registers for storing arguments</a:t>
            </a:r>
          </a:p>
          <a:p>
            <a:r>
              <a:rPr lang="en-US" dirty="0"/>
              <a:t>If function has more than 6 parameters, additional arguments go on the stack</a:t>
            </a:r>
          </a:p>
        </p:txBody>
      </p:sp>
    </p:spTree>
    <p:extLst>
      <p:ext uri="{BB962C8B-B14F-4D97-AF65-F5344CB8AC3E}">
        <p14:creationId xmlns:p14="http://schemas.microsoft.com/office/powerpoint/2010/main" val="609237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6E97B-377C-824F-AA89-141531B4E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Call Example: Arguments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6AA935-6636-534B-9E58-17D08A4D2F8B}"/>
              </a:ext>
            </a:extLst>
          </p:cNvPr>
          <p:cNvSpPr txBox="1"/>
          <p:nvPr/>
        </p:nvSpPr>
        <p:spPr>
          <a:xfrm>
            <a:off x="76200" y="1524000"/>
            <a:ext cx="4800600" cy="535531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func1(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x2,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x3,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x4,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x5,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x6,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x7,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x8){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y1 = x1+x2;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y2 = x3+x4;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y3 = x5+x6;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y4 = x7+x8;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y5 = 4;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y6 = 13;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y7 = 47;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y8 = y1 + y2 + y3 + y4 + y5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+ y6 + y7;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return y8;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char *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[]){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x = func1(1,2,3,4,5,6,7,8);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return x;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27B15F-FDF2-ED49-BEED-1C876BC3CE58}"/>
              </a:ext>
            </a:extLst>
          </p:cNvPr>
          <p:cNvSpPr txBox="1"/>
          <p:nvPr/>
        </p:nvSpPr>
        <p:spPr>
          <a:xfrm>
            <a:off x="4885245" y="1535723"/>
            <a:ext cx="4182555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func1: 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%r9d, %r8d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16(%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8(%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%r8d,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64(%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C1066B-4E1C-F54F-A537-4B8070672412}"/>
              </a:ext>
            </a:extLst>
          </p:cNvPr>
          <p:cNvSpPr txBox="1"/>
          <p:nvPr/>
        </p:nvSpPr>
        <p:spPr>
          <a:xfrm>
            <a:off x="5092032" y="3276600"/>
            <a:ext cx="3768980" cy="34163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main:      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$1,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$2,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$3,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$4,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$5, %r8d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$6, %r9d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$8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$7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_function1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$16,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retq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07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746A0-2E65-564E-8FE9-74676CFB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Frames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623DB-C60C-B740-BC5E-2DD88C0CC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1"/>
            <a:ext cx="4038600" cy="549228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Each function called gets a stack frame</a:t>
            </a:r>
          </a:p>
          <a:p>
            <a:r>
              <a:rPr lang="en-US" dirty="0"/>
              <a:t>Passing data: </a:t>
            </a:r>
          </a:p>
          <a:p>
            <a:pPr lvl="1"/>
            <a:r>
              <a:rPr lang="en-US" dirty="0"/>
              <a:t>calling procedure P uses registers (and stack) to provide parameters to Q.</a:t>
            </a:r>
          </a:p>
          <a:p>
            <a:pPr lvl="1"/>
            <a:r>
              <a:rPr lang="en-US" dirty="0"/>
              <a:t>Q uses register %</a:t>
            </a:r>
            <a:r>
              <a:rPr lang="en-US" dirty="0" err="1"/>
              <a:t>rax</a:t>
            </a:r>
            <a:r>
              <a:rPr lang="en-US" dirty="0"/>
              <a:t> for return value</a:t>
            </a:r>
          </a:p>
          <a:p>
            <a:r>
              <a:rPr lang="en-US" dirty="0"/>
              <a:t>Passing control: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call &lt;proc&gt;</a:t>
            </a:r>
          </a:p>
          <a:p>
            <a:pPr lvl="2"/>
            <a:r>
              <a:rPr lang="en-US" sz="1600" dirty="0"/>
              <a:t>Pushes return address (current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%rip</a:t>
            </a:r>
            <a:r>
              <a:rPr lang="en-US" sz="1600" dirty="0"/>
              <a:t>) onto stack</a:t>
            </a:r>
          </a:p>
          <a:p>
            <a:pPr lvl="2"/>
            <a:r>
              <a:rPr lang="en-US" sz="1600" dirty="0"/>
              <a:t>Sets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%rip</a:t>
            </a:r>
            <a:r>
              <a:rPr lang="en-US" sz="1600" dirty="0"/>
              <a:t> to first instruction of proc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lvl="2"/>
            <a:r>
              <a:rPr lang="en-US" sz="1600" dirty="0"/>
              <a:t>Pops return address from stack and places it in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%rip</a:t>
            </a:r>
          </a:p>
          <a:p>
            <a:r>
              <a:rPr lang="en-US" dirty="0">
                <a:cs typeface="Courier New" panose="02070309020205020404" pitchFamily="49" charset="0"/>
              </a:rPr>
              <a:t>Local storage: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allocate space on the stack by decrementing stack pointer, deallocate by incrementing</a:t>
            </a:r>
          </a:p>
          <a:p>
            <a:pPr lvl="1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5A695D-4C18-814B-A6DB-0938D6645622}"/>
              </a:ext>
            </a:extLst>
          </p:cNvPr>
          <p:cNvSpPr/>
          <p:nvPr/>
        </p:nvSpPr>
        <p:spPr>
          <a:xfrm>
            <a:off x="6178644" y="2972791"/>
            <a:ext cx="22860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return address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34F4FC-BBFA-5D4E-B446-7229EB22E4DC}"/>
              </a:ext>
            </a:extLst>
          </p:cNvPr>
          <p:cNvSpPr txBox="1"/>
          <p:nvPr/>
        </p:nvSpPr>
        <p:spPr>
          <a:xfrm>
            <a:off x="4724400" y="774659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0x7FFFFFFF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2E7B7C8-00D6-5C40-9FFA-168FF18787E7}"/>
              </a:ext>
            </a:extLst>
          </p:cNvPr>
          <p:cNvSpPr/>
          <p:nvPr/>
        </p:nvSpPr>
        <p:spPr>
          <a:xfrm>
            <a:off x="6178644" y="1143991"/>
            <a:ext cx="2286000" cy="457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FC03FB-482D-7A41-B411-C1A4CD86461B}"/>
              </a:ext>
            </a:extLst>
          </p:cNvPr>
          <p:cNvSpPr txBox="1"/>
          <p:nvPr/>
        </p:nvSpPr>
        <p:spPr>
          <a:xfrm>
            <a:off x="4751696" y="656486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0x00000000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6CE7F0BF-7E65-764D-8F36-6D157AF81011}"/>
              </a:ext>
            </a:extLst>
          </p:cNvPr>
          <p:cNvSpPr/>
          <p:nvPr/>
        </p:nvSpPr>
        <p:spPr>
          <a:xfrm>
            <a:off x="8540844" y="1706541"/>
            <a:ext cx="609600" cy="126525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Stack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75A44E9-787A-A44E-86C8-CD9518AA6221}"/>
              </a:ext>
            </a:extLst>
          </p:cNvPr>
          <p:cNvGrpSpPr/>
          <p:nvPr/>
        </p:nvGrpSpPr>
        <p:grpSpPr>
          <a:xfrm>
            <a:off x="6178644" y="1594565"/>
            <a:ext cx="2286000" cy="914400"/>
            <a:chOff x="2667000" y="2057400"/>
            <a:chExt cx="2286000" cy="136961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9973DEA-E1E6-574A-8B46-46EBD9DC9300}"/>
                </a:ext>
              </a:extLst>
            </p:cNvPr>
            <p:cNvSpPr/>
            <p:nvPr/>
          </p:nvSpPr>
          <p:spPr>
            <a:xfrm>
              <a:off x="2667000" y="2057400"/>
              <a:ext cx="22860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…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FE9BF74-AAE8-1142-918F-A252B8AA6860}"/>
                </a:ext>
              </a:extLst>
            </p:cNvPr>
            <p:cNvSpPr/>
            <p:nvPr/>
          </p:nvSpPr>
          <p:spPr>
            <a:xfrm>
              <a:off x="2667000" y="2527237"/>
              <a:ext cx="2286000" cy="89978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local variables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A47C321B-2F02-EA4E-BDF4-8F492C2DD686}"/>
              </a:ext>
            </a:extLst>
          </p:cNvPr>
          <p:cNvSpPr/>
          <p:nvPr/>
        </p:nvSpPr>
        <p:spPr>
          <a:xfrm>
            <a:off x="6173201" y="3428010"/>
            <a:ext cx="22860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saved registers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BAF4895-9E6C-AD4B-B88D-2309C13CA379}"/>
              </a:ext>
            </a:extLst>
          </p:cNvPr>
          <p:cNvSpPr/>
          <p:nvPr/>
        </p:nvSpPr>
        <p:spPr>
          <a:xfrm>
            <a:off x="6172200" y="3885210"/>
            <a:ext cx="2286000" cy="9124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local variables</a:t>
            </a:r>
          </a:p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5BEB1DD-8883-0C48-874A-1A4507FB804B}"/>
              </a:ext>
            </a:extLst>
          </p:cNvPr>
          <p:cNvSpPr/>
          <p:nvPr/>
        </p:nvSpPr>
        <p:spPr>
          <a:xfrm>
            <a:off x="6172200" y="2520236"/>
            <a:ext cx="22860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Arguments 7..n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0965437-E0D1-BB46-9C3B-7E2EFF863E61}"/>
              </a:ext>
            </a:extLst>
          </p:cNvPr>
          <p:cNvGrpSpPr/>
          <p:nvPr/>
        </p:nvGrpSpPr>
        <p:grpSpPr>
          <a:xfrm>
            <a:off x="5024642" y="2286000"/>
            <a:ext cx="1147558" cy="369332"/>
            <a:chOff x="5405642" y="2781372"/>
            <a:chExt cx="1147558" cy="369332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9DC4F37F-5846-8B46-A6DE-A5C13FDB6A7F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D39C4CE-383D-7146-B656-79AC027055DF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22BBFB65-8D5C-8942-B9BD-E36196DB3307}"/>
              </a:ext>
            </a:extLst>
          </p:cNvPr>
          <p:cNvSpPr/>
          <p:nvPr/>
        </p:nvSpPr>
        <p:spPr>
          <a:xfrm>
            <a:off x="6172200" y="5561880"/>
            <a:ext cx="22860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950DF5E-5CDD-0C49-BB79-668702AB9357}"/>
              </a:ext>
            </a:extLst>
          </p:cNvPr>
          <p:cNvSpPr/>
          <p:nvPr/>
        </p:nvSpPr>
        <p:spPr>
          <a:xfrm>
            <a:off x="6178644" y="6017818"/>
            <a:ext cx="2286000" cy="6184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17B0F30-836B-1A4B-956E-1F8DA958E021}"/>
              </a:ext>
            </a:extLst>
          </p:cNvPr>
          <p:cNvSpPr/>
          <p:nvPr/>
        </p:nvSpPr>
        <p:spPr>
          <a:xfrm>
            <a:off x="6178644" y="5105400"/>
            <a:ext cx="2286000" cy="457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0A1C37D-E0C1-5F42-A5AC-B05002CEDCAA}"/>
              </a:ext>
            </a:extLst>
          </p:cNvPr>
          <p:cNvGrpSpPr/>
          <p:nvPr/>
        </p:nvGrpSpPr>
        <p:grpSpPr>
          <a:xfrm>
            <a:off x="4954886" y="5879068"/>
            <a:ext cx="1147558" cy="369332"/>
            <a:chOff x="4954886" y="5879068"/>
            <a:chExt cx="1147558" cy="369332"/>
          </a:xfrm>
        </p:grpSpPr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D549EDE8-4C03-674B-86C1-BB8F98230391}"/>
                </a:ext>
              </a:extLst>
            </p:cNvPr>
            <p:cNvCxnSpPr/>
            <p:nvPr/>
          </p:nvCxnSpPr>
          <p:spPr>
            <a:xfrm>
              <a:off x="5645244" y="6070843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E250255-3555-9345-8071-8BB4839D5F66}"/>
                </a:ext>
              </a:extLst>
            </p:cNvPr>
            <p:cNvSpPr txBox="1"/>
            <p:nvPr/>
          </p:nvSpPr>
          <p:spPr>
            <a:xfrm>
              <a:off x="4954886" y="5879068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%rip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7E7700CA-CCCD-774C-8514-B86561508245}"/>
              </a:ext>
            </a:extLst>
          </p:cNvPr>
          <p:cNvSpPr/>
          <p:nvPr/>
        </p:nvSpPr>
        <p:spPr>
          <a:xfrm>
            <a:off x="6178644" y="1143991"/>
            <a:ext cx="2286000" cy="549228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5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0.00035 0.0675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6759 L 0.00035 0.1395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0.00648 L 0.00348 0.0599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13958 L 0.00035 0.3393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33935 L 0.00035 0.1395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8 0.05995 L 0.00382 0.0064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2708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6759 L -2.77778E-6 4.81481E-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7" grpId="0" animBg="1"/>
      <p:bldP spid="28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Review: Assembly/Machine Code View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4572000"/>
            <a:ext cx="4852987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013" indent="-227013" defTabSz="895350">
              <a:buFont typeface="Wingdings 3"/>
              <a:buNone/>
              <a:tabLst>
                <a:tab pos="1371600" algn="l"/>
                <a:tab pos="4572000" algn="l"/>
              </a:tabLst>
            </a:pPr>
            <a:r>
              <a:rPr lang="en-US" sz="2400" dirty="0">
                <a:latin typeface="+mn-lt"/>
              </a:rPr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PC: Program counter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16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Condition codes</a:t>
            </a:r>
          </a:p>
        </p:txBody>
      </p:sp>
      <p:sp>
        <p:nvSpPr>
          <p:cNvPr id="18" name="Rectangle 17"/>
          <p:cNvSpPr txBox="1">
            <a:spLocks noChangeArrowheads="1"/>
          </p:cNvSpPr>
          <p:nvPr/>
        </p:nvSpPr>
        <p:spPr>
          <a:xfrm>
            <a:off x="5067300" y="4591050"/>
            <a:ext cx="3619500" cy="156845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2" indent="0">
              <a:buNone/>
            </a:pPr>
            <a:r>
              <a:rPr lang="en-US" sz="2400" dirty="0"/>
              <a:t>Memory</a:t>
            </a:r>
          </a:p>
          <a:p>
            <a:pPr marL="571500" lvl="2" indent="-165100"/>
            <a:r>
              <a:rPr lang="en-US" dirty="0"/>
              <a:t>Byte addressable array</a:t>
            </a:r>
          </a:p>
          <a:p>
            <a:pPr marL="571500" lvl="2" indent="-165100"/>
            <a:r>
              <a:rPr lang="en-US" dirty="0"/>
              <a:t>Code and user data</a:t>
            </a:r>
          </a:p>
          <a:p>
            <a:pPr marL="571500" lvl="2" indent="-165100"/>
            <a:r>
              <a:rPr lang="en-US" dirty="0"/>
              <a:t>Stack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C59931-B94E-5E42-BF58-BDD4B19EF9E1}"/>
              </a:ext>
            </a:extLst>
          </p:cNvPr>
          <p:cNvSpPr/>
          <p:nvPr/>
        </p:nvSpPr>
        <p:spPr>
          <a:xfrm>
            <a:off x="838200" y="1759851"/>
            <a:ext cx="3199279" cy="25109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C20C37A-C923-944F-BD1E-C1B68E802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200" y="2684128"/>
            <a:ext cx="8001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PC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B1C4E88-BE5F-F645-8764-919FD7664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0900" y="2061828"/>
            <a:ext cx="1676400" cy="7620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22" name="Line 9">
            <a:extLst>
              <a:ext uri="{FF2B5EF4-FFF2-40B4-BE49-F238E27FC236}">
                <a16:creationId xmlns:a16="http://schemas.microsoft.com/office/drawing/2014/main" id="{55B10E0E-78FC-9A49-A429-67B3762CD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991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3" name="Line 10">
            <a:extLst>
              <a:ext uri="{FF2B5EF4-FFF2-40B4-BE49-F238E27FC236}">
                <a16:creationId xmlns:a16="http://schemas.microsoft.com/office/drawing/2014/main" id="{44A05010-27DC-DF4E-B16B-161B0BB0F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6700" y="2743465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4" name="Line 11">
            <a:extLst>
              <a:ext uri="{FF2B5EF4-FFF2-40B4-BE49-F238E27FC236}">
                <a16:creationId xmlns:a16="http://schemas.microsoft.com/office/drawing/2014/main" id="{A16E1308-C9F3-764E-A288-3DE9C8AC5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13611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Text Box 12">
            <a:extLst>
              <a:ext uri="{FF2B5EF4-FFF2-40B4-BE49-F238E27FC236}">
                <a16:creationId xmlns:a16="http://schemas.microsoft.com/office/drawing/2014/main" id="{4360257F-E52E-9B4A-9C8D-9E20FBB23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024" y="3662365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26" name="Text Box 13">
            <a:extLst>
              <a:ext uri="{FF2B5EF4-FFF2-40B4-BE49-F238E27FC236}">
                <a16:creationId xmlns:a16="http://schemas.microsoft.com/office/drawing/2014/main" id="{8E233AB5-92AC-3C4E-B346-8F0445C2B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6700" y="232052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53BAEF4F-37A4-7948-B7C7-D9BFF8B04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405991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3BA7F21-F5C7-2C47-84BD-6F40D28B6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115928"/>
            <a:ext cx="1066800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Codes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0FA2CC8-DF4B-6140-915B-9FDBCE89360C}"/>
              </a:ext>
            </a:extLst>
          </p:cNvPr>
          <p:cNvGrpSpPr/>
          <p:nvPr/>
        </p:nvGrpSpPr>
        <p:grpSpPr>
          <a:xfrm>
            <a:off x="5905500" y="1676400"/>
            <a:ext cx="1752601" cy="2487168"/>
            <a:chOff x="6057900" y="2525269"/>
            <a:chExt cx="1752601" cy="2487168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DA38AEA-2056-DE43-AF69-3BA9804ACEA0}"/>
                </a:ext>
              </a:extLst>
            </p:cNvPr>
            <p:cNvSpPr/>
            <p:nvPr/>
          </p:nvSpPr>
          <p:spPr>
            <a:xfrm>
              <a:off x="6057900" y="4683253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00D2EAF-8B7E-1B4A-919F-EB736C1FFD19}"/>
                </a:ext>
              </a:extLst>
            </p:cNvPr>
            <p:cNvSpPr/>
            <p:nvPr/>
          </p:nvSpPr>
          <p:spPr>
            <a:xfrm>
              <a:off x="6057900" y="4354069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508102D-98BF-5640-AA6D-044F16A936DE}"/>
                </a:ext>
              </a:extLst>
            </p:cNvPr>
            <p:cNvSpPr/>
            <p:nvPr/>
          </p:nvSpPr>
          <p:spPr>
            <a:xfrm>
              <a:off x="6057901" y="2525269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Stack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688BE9E-C947-0C45-9A2D-5AFDB1728FE2}"/>
                </a:ext>
              </a:extLst>
            </p:cNvPr>
            <p:cNvSpPr/>
            <p:nvPr/>
          </p:nvSpPr>
          <p:spPr>
            <a:xfrm>
              <a:off x="6057900" y="3033269"/>
              <a:ext cx="1752600" cy="84030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5ADEB02-D80E-C443-A6D8-34DB783C4FC4}"/>
                </a:ext>
              </a:extLst>
            </p:cNvPr>
            <p:cNvSpPr/>
            <p:nvPr/>
          </p:nvSpPr>
          <p:spPr>
            <a:xfrm>
              <a:off x="6057900" y="3873574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Heap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C00CC0A5-CCF8-5848-A36E-DE4CDCE90A4C}"/>
              </a:ext>
            </a:extLst>
          </p:cNvPr>
          <p:cNvSpPr txBox="1"/>
          <p:nvPr/>
        </p:nvSpPr>
        <p:spPr>
          <a:xfrm>
            <a:off x="6272686" y="1355599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Memory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DFBE34E-9032-8140-BED6-2946287E8555}"/>
              </a:ext>
            </a:extLst>
          </p:cNvPr>
          <p:cNvSpPr txBox="1"/>
          <p:nvPr/>
        </p:nvSpPr>
        <p:spPr>
          <a:xfrm>
            <a:off x="840808" y="1764231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CPU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6244FF0-8C8C-334D-9559-2049DCD4C279}"/>
              </a:ext>
            </a:extLst>
          </p:cNvPr>
          <p:cNvCxnSpPr>
            <a:stCxn id="34" idx="0"/>
          </p:cNvCxnSpPr>
          <p:nvPr/>
        </p:nvCxnSpPr>
        <p:spPr>
          <a:xfrm flipH="1" flipV="1">
            <a:off x="6781799" y="2732568"/>
            <a:ext cx="1" cy="2921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9E53B77-836B-4444-AC53-B686CDBDFE01}"/>
              </a:ext>
            </a:extLst>
          </p:cNvPr>
          <p:cNvCxnSpPr>
            <a:cxnSpLocks/>
            <a:stCxn id="33" idx="0"/>
          </p:cNvCxnSpPr>
          <p:nvPr/>
        </p:nvCxnSpPr>
        <p:spPr>
          <a:xfrm>
            <a:off x="6781800" y="2184400"/>
            <a:ext cx="0" cy="2921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A0AF753-99D3-424C-A2E0-8F644C9FD7AF}"/>
              </a:ext>
            </a:extLst>
          </p:cNvPr>
          <p:cNvSpPr txBox="1"/>
          <p:nvPr/>
        </p:nvSpPr>
        <p:spPr>
          <a:xfrm>
            <a:off x="7732630" y="152235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0x7FFF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5A3DCFA-2C50-7A45-B084-03F32EC552EA}"/>
              </a:ext>
            </a:extLst>
          </p:cNvPr>
          <p:cNvSpPr txBox="1"/>
          <p:nvPr/>
        </p:nvSpPr>
        <p:spPr>
          <a:xfrm>
            <a:off x="7732630" y="405026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0x0000</a:t>
            </a:r>
          </a:p>
        </p:txBody>
      </p:sp>
    </p:spTree>
    <p:extLst>
      <p:ext uri="{BB962C8B-B14F-4D97-AF65-F5344CB8AC3E}">
        <p14:creationId xmlns:p14="http://schemas.microsoft.com/office/powerpoint/2010/main" val="157350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Handled Without Special Consideration</a:t>
            </a:r>
          </a:p>
          <a:p>
            <a:pPr lvl="1"/>
            <a:r>
              <a:rPr lang="en-US" dirty="0"/>
              <a:t>Stack frames mean that each function call has private storage</a:t>
            </a:r>
          </a:p>
          <a:p>
            <a:pPr lvl="2"/>
            <a:r>
              <a:rPr lang="en-US" dirty="0"/>
              <a:t>Saved registers &amp; local variables</a:t>
            </a:r>
          </a:p>
          <a:p>
            <a:pPr lvl="2"/>
            <a:r>
              <a:rPr lang="en-US" dirty="0"/>
              <a:t>Saved return pointer</a:t>
            </a:r>
          </a:p>
          <a:p>
            <a:pPr lvl="1"/>
            <a:r>
              <a:rPr lang="en-US" dirty="0"/>
              <a:t>Register saving conventions prevent one function call from corrupting another’s data</a:t>
            </a:r>
          </a:p>
          <a:p>
            <a:pPr lvl="2"/>
            <a:r>
              <a:rPr lang="en-US" dirty="0"/>
              <a:t>Unless the C code explicitly does so (more later!)</a:t>
            </a:r>
          </a:p>
          <a:p>
            <a:pPr lvl="1"/>
            <a:r>
              <a:rPr lang="en-US" dirty="0"/>
              <a:t>Stack discipline follows call / return pattern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pPr lvl="2"/>
            <a:r>
              <a:rPr lang="en-US" dirty="0"/>
              <a:t>Last-In, First-Out</a:t>
            </a:r>
          </a:p>
          <a:p>
            <a:r>
              <a:rPr lang="en-US" dirty="0"/>
              <a:t>Also works for mutual recursion</a:t>
            </a:r>
          </a:p>
          <a:p>
            <a:pPr lvl="1"/>
            <a:r>
              <a:rPr lang="en-US" dirty="0"/>
              <a:t>P calls Q; Q calls P</a:t>
            </a:r>
          </a:p>
        </p:txBody>
      </p:sp>
    </p:spTree>
    <p:extLst>
      <p:ext uri="{BB962C8B-B14F-4D97-AF65-F5344CB8AC3E}">
        <p14:creationId xmlns:p14="http://schemas.microsoft.com/office/powerpoint/2010/main" val="920290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Array Recursion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CC7232F-EB70-124D-A5A8-C673F9AA0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1062" y="1386845"/>
            <a:ext cx="4176738" cy="36907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 err="1">
                <a:latin typeface="Courier New" pitchFamily="49" charset="0"/>
              </a:rPr>
              <a:t>sum_digits_r</a:t>
            </a:r>
            <a:r>
              <a:rPr lang="en-US" b="1" dirty="0">
                <a:latin typeface="Courier New" pitchFamily="49" charset="0"/>
              </a:rPr>
              <a:t>:    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</a:t>
            </a:r>
            <a:r>
              <a:rPr lang="en-US" b="1" dirty="0" err="1">
                <a:latin typeface="Courier New" pitchFamily="49" charset="0"/>
              </a:rPr>
              <a:t>cmp</a:t>
            </a:r>
            <a:r>
              <a:rPr lang="en-US" b="1" dirty="0">
                <a:latin typeface="Courier New" pitchFamily="49" charset="0"/>
              </a:rPr>
              <a:t>    $4, %</a:t>
            </a:r>
            <a:r>
              <a:rPr lang="en-US" b="1" dirty="0" err="1">
                <a:latin typeface="Courier New" pitchFamily="49" charset="0"/>
              </a:rPr>
              <a:t>rsi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</a:t>
            </a:r>
            <a:r>
              <a:rPr lang="en-US" b="1" dirty="0" err="1">
                <a:latin typeface="Courier New" pitchFamily="49" charset="0"/>
              </a:rPr>
              <a:t>jle</a:t>
            </a:r>
            <a:r>
              <a:rPr lang="en-US" b="1" dirty="0">
                <a:latin typeface="Courier New" pitchFamily="49" charset="0"/>
              </a:rPr>
              <a:t>      L2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  mov     $0, 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  ret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L2: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push   %</a:t>
            </a:r>
            <a:r>
              <a:rPr lang="en-US" b="1" dirty="0" err="1">
                <a:latin typeface="Courier New" pitchFamily="49" charset="0"/>
              </a:rPr>
              <a:t>rbx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mov    (%rdi,%rsi,4), %</a:t>
            </a:r>
            <a:r>
              <a:rPr lang="en-US" b="1" dirty="0" err="1">
                <a:latin typeface="Courier New" pitchFamily="49" charset="0"/>
              </a:rPr>
              <a:t>ebx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</a:t>
            </a:r>
            <a:r>
              <a:rPr lang="en-US" b="1" dirty="0" err="1">
                <a:latin typeface="Courier New" pitchFamily="49" charset="0"/>
              </a:rPr>
              <a:t>incr</a:t>
            </a:r>
            <a:r>
              <a:rPr lang="en-US" b="1" dirty="0">
                <a:latin typeface="Courier New" pitchFamily="49" charset="0"/>
              </a:rPr>
              <a:t>    $1, %</a:t>
            </a:r>
            <a:r>
              <a:rPr lang="en-US" b="1" dirty="0" err="1">
                <a:latin typeface="Courier New" pitchFamily="49" charset="0"/>
              </a:rPr>
              <a:t>rsi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call   </a:t>
            </a:r>
            <a:r>
              <a:rPr lang="en-US" b="1" dirty="0" err="1">
                <a:latin typeface="Courier New" pitchFamily="49" charset="0"/>
              </a:rPr>
              <a:t>sum_digits_r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add    %</a:t>
            </a:r>
            <a:r>
              <a:rPr lang="en-US" b="1" dirty="0" err="1">
                <a:latin typeface="Courier New" pitchFamily="49" charset="0"/>
              </a:rPr>
              <a:t>ebx</a:t>
            </a:r>
            <a:r>
              <a:rPr lang="en-US" b="1" dirty="0">
                <a:latin typeface="Courier New" pitchFamily="49" charset="0"/>
              </a:rPr>
              <a:t>, 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pop    %</a:t>
            </a:r>
            <a:r>
              <a:rPr lang="en-US" b="1" dirty="0" err="1">
                <a:latin typeface="Courier New" pitchFamily="49" charset="0"/>
              </a:rPr>
              <a:t>rbx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ret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A57D97C-4FD5-DCAB-7879-6AC6B85AE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1" y="1386845"/>
            <a:ext cx="4858679" cy="369075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1" dirty="0">
                <a:latin typeface="Courier New" pitchFamily="-96" charset="0"/>
              </a:rPr>
              <a:t>int </a:t>
            </a:r>
            <a:r>
              <a:rPr lang="en-US" sz="1800" b="1" dirty="0" err="1">
                <a:latin typeface="Courier New" pitchFamily="-96" charset="0"/>
              </a:rPr>
              <a:t>sum_digits_r</a:t>
            </a:r>
            <a:r>
              <a:rPr lang="en-US" sz="1800" b="1" dirty="0">
                <a:latin typeface="Courier New" pitchFamily="-96" charset="0"/>
              </a:rPr>
              <a:t>(int* z, int </a:t>
            </a:r>
            <a:r>
              <a:rPr lang="en-US" sz="1800" b="1" dirty="0" err="1">
                <a:latin typeface="Courier New" pitchFamily="-96" charset="0"/>
              </a:rPr>
              <a:t>i</a:t>
            </a:r>
            <a:r>
              <a:rPr lang="en-US" sz="1800" b="1" dirty="0">
                <a:latin typeface="Courier New" pitchFamily="-96" charset="0"/>
              </a:rPr>
              <a:t>){</a:t>
            </a:r>
          </a:p>
          <a:p>
            <a:pPr eaLnBrk="0" hangingPunct="0"/>
            <a:endParaRPr lang="en-US" sz="1800" b="1" dirty="0">
              <a:latin typeface="Courier New" pitchFamily="-96" charset="0"/>
            </a:endParaRPr>
          </a:p>
          <a:p>
            <a:pPr eaLnBrk="0" hangingPunct="0"/>
            <a:r>
              <a:rPr lang="en-US" b="1" dirty="0">
                <a:latin typeface="Courier New" pitchFamily="-96" charset="0"/>
              </a:rPr>
              <a:t>  if(</a:t>
            </a:r>
            <a:r>
              <a:rPr lang="en-US" b="1" dirty="0" err="1"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 &gt;= 5){</a:t>
            </a:r>
          </a:p>
          <a:p>
            <a:pPr eaLnBrk="0" hangingPunct="0"/>
            <a:r>
              <a:rPr lang="en-US" b="1" dirty="0">
                <a:latin typeface="Courier New" pitchFamily="-96" charset="0"/>
              </a:rPr>
              <a:t>    return 0;</a:t>
            </a:r>
            <a:endParaRPr lang="en-US" sz="1800" b="1" dirty="0">
              <a:latin typeface="Courier New" pitchFamily="-96" charset="0"/>
            </a:endParaRPr>
          </a:p>
          <a:p>
            <a:pPr eaLnBrk="0" hangingPunct="0"/>
            <a:r>
              <a:rPr lang="en-US" b="1" dirty="0">
                <a:latin typeface="Courier New" pitchFamily="-96" charset="0"/>
              </a:rPr>
              <a:t>  } </a:t>
            </a:r>
          </a:p>
          <a:p>
            <a:pPr eaLnBrk="0" hangingPunct="0"/>
            <a:endParaRPr lang="en-US" b="1" dirty="0">
              <a:latin typeface="Courier New" pitchFamily="-96" charset="0"/>
            </a:endParaRPr>
          </a:p>
          <a:p>
            <a:pPr eaLnBrk="0" hangingPunct="0"/>
            <a:endParaRPr lang="en-US" b="1" dirty="0">
              <a:latin typeface="Courier New" pitchFamily="-96" charset="0"/>
            </a:endParaRPr>
          </a:p>
          <a:p>
            <a:pPr eaLnBrk="0" hangingPunct="0"/>
            <a:r>
              <a:rPr lang="en-US" sz="1800" b="1" dirty="0">
                <a:latin typeface="Courier New" pitchFamily="-96" charset="0"/>
              </a:rPr>
              <a:t>  int </a:t>
            </a: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= z[</a:t>
            </a:r>
            <a:r>
              <a:rPr lang="en-US" sz="1800" b="1" dirty="0" err="1">
                <a:latin typeface="Courier New" pitchFamily="-96" charset="0"/>
              </a:rPr>
              <a:t>i</a:t>
            </a:r>
            <a:r>
              <a:rPr lang="en-US" sz="1800" b="1" dirty="0">
                <a:latin typeface="Courier New" pitchFamily="-96" charset="0"/>
              </a:rPr>
              <a:t>]; </a:t>
            </a:r>
          </a:p>
          <a:p>
            <a:pPr eaLnBrk="0" hangingPunct="0"/>
            <a:endParaRPr lang="en-US" sz="1800" b="1" dirty="0">
              <a:latin typeface="Courier New" pitchFamily="-96" charset="0"/>
            </a:endParaRPr>
          </a:p>
          <a:p>
            <a:pPr eaLnBrk="0" hangingPunct="0"/>
            <a:r>
              <a:rPr lang="en-US" b="1" dirty="0">
                <a:latin typeface="Courier New" pitchFamily="-96" charset="0"/>
              </a:rPr>
              <a:t>  int </a:t>
            </a:r>
            <a:r>
              <a:rPr lang="en-US" b="1" dirty="0" err="1">
                <a:latin typeface="Courier New" pitchFamily="-96" charset="0"/>
              </a:rPr>
              <a:t>sum_r</a:t>
            </a:r>
            <a:r>
              <a:rPr lang="en-US" b="1" dirty="0">
                <a:latin typeface="Courier New" pitchFamily="-96" charset="0"/>
              </a:rPr>
              <a:t> = </a:t>
            </a:r>
            <a:r>
              <a:rPr lang="en-US" sz="1800" b="1" dirty="0" err="1">
                <a:latin typeface="Courier New" pitchFamily="-96" charset="0"/>
              </a:rPr>
              <a:t>sum_digits_r</a:t>
            </a:r>
            <a:r>
              <a:rPr lang="en-US" sz="1800" b="1" dirty="0">
                <a:latin typeface="Courier New" pitchFamily="-96" charset="0"/>
              </a:rPr>
              <a:t>(z,i+1);</a:t>
            </a:r>
          </a:p>
          <a:p>
            <a:pPr eaLnBrk="0" hangingPunct="0"/>
            <a:endParaRPr lang="en-US" sz="1800" b="1" dirty="0">
              <a:latin typeface="Courier New" pitchFamily="-96" charset="0"/>
            </a:endParaRPr>
          </a:p>
          <a:p>
            <a:pPr eaLnBrk="0" hangingPunct="0"/>
            <a:r>
              <a:rPr lang="en-US" b="1" dirty="0">
                <a:latin typeface="Courier New" pitchFamily="-96" charset="0"/>
              </a:rPr>
              <a:t>  return sum + </a:t>
            </a:r>
            <a:r>
              <a:rPr lang="en-US" b="1" dirty="0" err="1">
                <a:latin typeface="Courier New" pitchFamily="-96" charset="0"/>
              </a:rPr>
              <a:t>val</a:t>
            </a:r>
            <a:r>
              <a:rPr lang="en-US" b="1" dirty="0">
                <a:latin typeface="Courier New" pitchFamily="-96" charset="0"/>
              </a:rPr>
              <a:t>;</a:t>
            </a:r>
            <a:endParaRPr lang="en-US" sz="1800" b="1" dirty="0">
              <a:latin typeface="Courier New" pitchFamily="-96" charset="0"/>
            </a:endParaRPr>
          </a:p>
          <a:p>
            <a:pPr eaLnBrk="0" hangingPunct="0"/>
            <a:r>
              <a:rPr lang="en-US" sz="1800" b="1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39534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Example: Array Recursion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DF7FD5D-C50D-4844-8171-F4CAAD07A7D4}"/>
              </a:ext>
            </a:extLst>
          </p:cNvPr>
          <p:cNvSpPr/>
          <p:nvPr/>
        </p:nvSpPr>
        <p:spPr>
          <a:xfrm>
            <a:off x="1653185" y="1384347"/>
            <a:ext cx="2286000" cy="4240716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9C8440-9288-7742-A75C-AE25B80221DB}"/>
              </a:ext>
            </a:extLst>
          </p:cNvPr>
          <p:cNvSpPr/>
          <p:nvPr/>
        </p:nvSpPr>
        <p:spPr>
          <a:xfrm>
            <a:off x="1674206" y="1402707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332315-0F24-1040-8D0B-0C4637DF0562}"/>
              </a:ext>
            </a:extLst>
          </p:cNvPr>
          <p:cNvSpPr/>
          <p:nvPr/>
        </p:nvSpPr>
        <p:spPr>
          <a:xfrm>
            <a:off x="1666323" y="1926437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7ADDF6-FE25-004B-BEA9-F481B1655DAD}"/>
              </a:ext>
            </a:extLst>
          </p:cNvPr>
          <p:cNvSpPr/>
          <p:nvPr/>
        </p:nvSpPr>
        <p:spPr>
          <a:xfrm>
            <a:off x="1666323" y="2462886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0F98AA-388C-DE44-A8D3-39B064F1A253}"/>
              </a:ext>
            </a:extLst>
          </p:cNvPr>
          <p:cNvSpPr/>
          <p:nvPr/>
        </p:nvSpPr>
        <p:spPr>
          <a:xfrm>
            <a:off x="1666323" y="2986616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9C1067D-58E1-B448-9499-7114497355D6}"/>
              </a:ext>
            </a:extLst>
          </p:cNvPr>
          <p:cNvSpPr/>
          <p:nvPr/>
        </p:nvSpPr>
        <p:spPr>
          <a:xfrm>
            <a:off x="1666323" y="3523065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2740C3-531B-FC4B-AF2F-57BECFCA60CB}"/>
              </a:ext>
            </a:extLst>
          </p:cNvPr>
          <p:cNvSpPr/>
          <p:nvPr/>
        </p:nvSpPr>
        <p:spPr>
          <a:xfrm>
            <a:off x="1674206" y="4034076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5ADAD1-8804-AE42-B5AD-B197C994188B}"/>
              </a:ext>
            </a:extLst>
          </p:cNvPr>
          <p:cNvSpPr/>
          <p:nvPr/>
        </p:nvSpPr>
        <p:spPr>
          <a:xfrm>
            <a:off x="1674206" y="4570525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E8A9794-D983-0648-9BA1-256799089FCE}"/>
              </a:ext>
            </a:extLst>
          </p:cNvPr>
          <p:cNvGrpSpPr/>
          <p:nvPr/>
        </p:nvGrpSpPr>
        <p:grpSpPr>
          <a:xfrm>
            <a:off x="490827" y="1219200"/>
            <a:ext cx="1147558" cy="369332"/>
            <a:chOff x="5405642" y="2781372"/>
            <a:chExt cx="1147558" cy="369332"/>
          </a:xfrm>
        </p:grpSpPr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D6AA3CF-5A70-2E49-8110-F63A7B5E3583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043E238-C35E-E340-A082-05D8A74D9BDC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B3CD5C19-ED7B-F242-8963-4191ECF990E0}"/>
              </a:ext>
            </a:extLst>
          </p:cNvPr>
          <p:cNvSpPr/>
          <p:nvPr/>
        </p:nvSpPr>
        <p:spPr>
          <a:xfrm>
            <a:off x="5049324" y="6244804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36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E305DC8-890B-7044-B424-FC1D50C5B90A}"/>
              </a:ext>
            </a:extLst>
          </p:cNvPr>
          <p:cNvSpPr txBox="1"/>
          <p:nvPr/>
        </p:nvSpPr>
        <p:spPr>
          <a:xfrm>
            <a:off x="5044211" y="587547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rdi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C9CFE7-CF56-6A45-8481-D150A82EDD09}"/>
              </a:ext>
            </a:extLst>
          </p:cNvPr>
          <p:cNvSpPr/>
          <p:nvPr/>
        </p:nvSpPr>
        <p:spPr>
          <a:xfrm>
            <a:off x="5922306" y="6244804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7383A8-8401-D748-9FDC-3890CAAB5708}"/>
              </a:ext>
            </a:extLst>
          </p:cNvPr>
          <p:cNvSpPr txBox="1"/>
          <p:nvPr/>
        </p:nvSpPr>
        <p:spPr>
          <a:xfrm>
            <a:off x="5884826" y="587547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rsi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6ED6E40-BC63-4346-9934-E60062288B42}"/>
              </a:ext>
            </a:extLst>
          </p:cNvPr>
          <p:cNvSpPr/>
          <p:nvPr/>
        </p:nvSpPr>
        <p:spPr>
          <a:xfrm>
            <a:off x="6818195" y="6244804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47</a:t>
            </a:r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A4DB42-69DE-BF4F-9416-E02C565EE0BA}"/>
              </a:ext>
            </a:extLst>
          </p:cNvPr>
          <p:cNvSpPr txBox="1"/>
          <p:nvPr/>
        </p:nvSpPr>
        <p:spPr>
          <a:xfrm>
            <a:off x="6770918" y="587547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rax</a:t>
            </a:r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4881DC7-4360-A341-99A0-E3906BDC3E38}"/>
              </a:ext>
            </a:extLst>
          </p:cNvPr>
          <p:cNvSpPr/>
          <p:nvPr/>
        </p:nvSpPr>
        <p:spPr>
          <a:xfrm>
            <a:off x="2587015" y="1473546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47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6758357-93CD-2E45-AA8A-0F51A5190AD5}"/>
              </a:ext>
            </a:extLst>
          </p:cNvPr>
          <p:cNvSpPr/>
          <p:nvPr/>
        </p:nvSpPr>
        <p:spPr>
          <a:xfrm>
            <a:off x="5922306" y="6247941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4C12037-0116-CD45-8AE6-5216577F86A2}"/>
              </a:ext>
            </a:extLst>
          </p:cNvPr>
          <p:cNvSpPr/>
          <p:nvPr/>
        </p:nvSpPr>
        <p:spPr>
          <a:xfrm>
            <a:off x="2359206" y="1992009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&amp;add</a:t>
            </a:r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E1BABA0-1539-1A40-93E2-46F4672315FD}"/>
              </a:ext>
            </a:extLst>
          </p:cNvPr>
          <p:cNvSpPr/>
          <p:nvPr/>
        </p:nvSpPr>
        <p:spPr>
          <a:xfrm>
            <a:off x="6823464" y="6242693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0</a:t>
            </a:r>
            <a:endParaRPr lang="en-US" dirty="0"/>
          </a:p>
        </p:txBody>
      </p:sp>
      <p:grpSp>
        <p:nvGrpSpPr>
          <p:cNvPr id="46" name="Group 24">
            <a:extLst>
              <a:ext uri="{FF2B5EF4-FFF2-40B4-BE49-F238E27FC236}">
                <a16:creationId xmlns:a16="http://schemas.microsoft.com/office/drawing/2014/main" id="{E1AF197B-FEBE-E140-AD20-D4DC53DD0BB5}"/>
              </a:ext>
            </a:extLst>
          </p:cNvPr>
          <p:cNvGrpSpPr>
            <a:grpSpLocks/>
          </p:cNvGrpSpPr>
          <p:nvPr/>
        </p:nvGrpSpPr>
        <p:grpSpPr bwMode="auto">
          <a:xfrm>
            <a:off x="3981227" y="5112228"/>
            <a:ext cx="5435600" cy="750888"/>
            <a:chOff x="2412765" y="3429000"/>
            <a:chExt cx="5435835" cy="771209"/>
          </a:xfrm>
        </p:grpSpPr>
        <p:grpSp>
          <p:nvGrpSpPr>
            <p:cNvPr id="47" name="Group 25">
              <a:extLst>
                <a:ext uri="{FF2B5EF4-FFF2-40B4-BE49-F238E27FC236}">
                  <a16:creationId xmlns:a16="http://schemas.microsoft.com/office/drawing/2014/main" id="{DF3DFF85-2683-394F-BB78-43D34C3DB1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60" name="Rectangle 26">
                <a:extLst>
                  <a:ext uri="{FF2B5EF4-FFF2-40B4-BE49-F238E27FC236}">
                    <a16:creationId xmlns:a16="http://schemas.microsoft.com/office/drawing/2014/main" id="{DABC6CD2-4EED-DD4C-9E74-13BF40E840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1" name="Rectangle 27">
                <a:extLst>
                  <a:ext uri="{FF2B5EF4-FFF2-40B4-BE49-F238E27FC236}">
                    <a16:creationId xmlns:a16="http://schemas.microsoft.com/office/drawing/2014/main" id="{F1EB7C13-07D9-8D41-A84C-AD760047D2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2" name="Rectangle 28">
                <a:extLst>
                  <a:ext uri="{FF2B5EF4-FFF2-40B4-BE49-F238E27FC236}">
                    <a16:creationId xmlns:a16="http://schemas.microsoft.com/office/drawing/2014/main" id="{0F7D8EAF-23E9-344B-AA96-5CF0AEA652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7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3" name="Rectangle 29">
                <a:extLst>
                  <a:ext uri="{FF2B5EF4-FFF2-40B4-BE49-F238E27FC236}">
                    <a16:creationId xmlns:a16="http://schemas.microsoft.com/office/drawing/2014/main" id="{A1D4B67C-E0AD-5349-87BD-6608E7F833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4" name="Rectangle 30">
                <a:extLst>
                  <a:ext uri="{FF2B5EF4-FFF2-40B4-BE49-F238E27FC236}">
                    <a16:creationId xmlns:a16="http://schemas.microsoft.com/office/drawing/2014/main" id="{5173EEE7-BEDB-0045-B6D2-7AA591A57B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8" name="Text Box 32">
              <a:extLst>
                <a:ext uri="{FF2B5EF4-FFF2-40B4-BE49-F238E27FC236}">
                  <a16:creationId xmlns:a16="http://schemas.microsoft.com/office/drawing/2014/main" id="{E62D92AC-0607-8448-9BD5-9C84C0FE9B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49" name="Text Box 33">
              <a:extLst>
                <a:ext uri="{FF2B5EF4-FFF2-40B4-BE49-F238E27FC236}">
                  <a16:creationId xmlns:a16="http://schemas.microsoft.com/office/drawing/2014/main" id="{8F488EC0-EEED-3749-84A8-138662333D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50" name="Line 34">
              <a:extLst>
                <a:ext uri="{FF2B5EF4-FFF2-40B4-BE49-F238E27FC236}">
                  <a16:creationId xmlns:a16="http://schemas.microsoft.com/office/drawing/2014/main" id="{5329364B-7313-F741-BA77-E1E4B43DDF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35">
              <a:extLst>
                <a:ext uri="{FF2B5EF4-FFF2-40B4-BE49-F238E27FC236}">
                  <a16:creationId xmlns:a16="http://schemas.microsoft.com/office/drawing/2014/main" id="{C077C3A6-7421-EA49-9A7A-771DF2EFC1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Text Box 36">
              <a:extLst>
                <a:ext uri="{FF2B5EF4-FFF2-40B4-BE49-F238E27FC236}">
                  <a16:creationId xmlns:a16="http://schemas.microsoft.com/office/drawing/2014/main" id="{79D1F9AD-594E-A048-BF72-9AEA7E3EA3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53" name="Line 37">
              <a:extLst>
                <a:ext uri="{FF2B5EF4-FFF2-40B4-BE49-F238E27FC236}">
                  <a16:creationId xmlns:a16="http://schemas.microsoft.com/office/drawing/2014/main" id="{74682131-D4B0-8E4E-ABA6-05DE4EB16B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Text Box 38">
              <a:extLst>
                <a:ext uri="{FF2B5EF4-FFF2-40B4-BE49-F238E27FC236}">
                  <a16:creationId xmlns:a16="http://schemas.microsoft.com/office/drawing/2014/main" id="{0154B016-2250-BA4B-A579-3BD189BC62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55" name="Line 39">
              <a:extLst>
                <a:ext uri="{FF2B5EF4-FFF2-40B4-BE49-F238E27FC236}">
                  <a16:creationId xmlns:a16="http://schemas.microsoft.com/office/drawing/2014/main" id="{3130864B-4BC4-6549-BECF-8C0BE8CE34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Text Box 40">
              <a:extLst>
                <a:ext uri="{FF2B5EF4-FFF2-40B4-BE49-F238E27FC236}">
                  <a16:creationId xmlns:a16="http://schemas.microsoft.com/office/drawing/2014/main" id="{57294BAF-3611-424D-9997-8ECA67A447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57" name="Line 41">
              <a:extLst>
                <a:ext uri="{FF2B5EF4-FFF2-40B4-BE49-F238E27FC236}">
                  <a16:creationId xmlns:a16="http://schemas.microsoft.com/office/drawing/2014/main" id="{4022372B-8135-E84C-90CC-1FC89B8063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Text Box 42">
              <a:extLst>
                <a:ext uri="{FF2B5EF4-FFF2-40B4-BE49-F238E27FC236}">
                  <a16:creationId xmlns:a16="http://schemas.microsoft.com/office/drawing/2014/main" id="{DF97A984-169F-EB47-94D7-CAFC5205F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59" name="Line 43">
              <a:extLst>
                <a:ext uri="{FF2B5EF4-FFF2-40B4-BE49-F238E27FC236}">
                  <a16:creationId xmlns:a16="http://schemas.microsoft.com/office/drawing/2014/main" id="{C6DA55F9-C645-2A48-BB8B-20F7D9450E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27C3717F-9770-5F4F-81B7-F60C04FF1027}"/>
              </a:ext>
            </a:extLst>
          </p:cNvPr>
          <p:cNvSpPr txBox="1"/>
          <p:nvPr/>
        </p:nvSpPr>
        <p:spPr>
          <a:xfrm>
            <a:off x="7687847" y="587957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</a:t>
            </a:r>
            <a:r>
              <a:rPr lang="en-US" dirty="0" err="1"/>
              <a:t>rbx</a:t>
            </a:r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D851AEB-6B04-4B40-ADB9-5024CEAE1C74}"/>
              </a:ext>
            </a:extLst>
          </p:cNvPr>
          <p:cNvSpPr/>
          <p:nvPr/>
        </p:nvSpPr>
        <p:spPr>
          <a:xfrm>
            <a:off x="7742529" y="6242693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47</a:t>
            </a:r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DCD7EEE-6AE6-024E-B635-88903C1C6635}"/>
              </a:ext>
            </a:extLst>
          </p:cNvPr>
          <p:cNvSpPr/>
          <p:nvPr/>
        </p:nvSpPr>
        <p:spPr>
          <a:xfrm>
            <a:off x="7733954" y="6242692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9</a:t>
            </a:r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9CD73F9-C9C8-AE4C-9A5F-5DAC407F270C}"/>
              </a:ext>
            </a:extLst>
          </p:cNvPr>
          <p:cNvSpPr/>
          <p:nvPr/>
        </p:nvSpPr>
        <p:spPr>
          <a:xfrm>
            <a:off x="2629887" y="2540085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9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3AA0959-48C1-B847-ABE5-DC64675FE6FD}"/>
              </a:ext>
            </a:extLst>
          </p:cNvPr>
          <p:cNvSpPr/>
          <p:nvPr/>
        </p:nvSpPr>
        <p:spPr>
          <a:xfrm>
            <a:off x="7742529" y="6253423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4576D-D8D8-8B47-9C35-D574CC0EAD43}"/>
              </a:ext>
            </a:extLst>
          </p:cNvPr>
          <p:cNvSpPr/>
          <p:nvPr/>
        </p:nvSpPr>
        <p:spPr>
          <a:xfrm>
            <a:off x="5923497" y="6251078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2</a:t>
            </a:r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D59A210-E7D5-D446-AA90-8D98FFCCF64C}"/>
              </a:ext>
            </a:extLst>
          </p:cNvPr>
          <p:cNvSpPr/>
          <p:nvPr/>
        </p:nvSpPr>
        <p:spPr>
          <a:xfrm>
            <a:off x="2380227" y="3073227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&amp;add</a:t>
            </a:r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14601B7-49B1-FD4F-A8D4-72B469000007}"/>
              </a:ext>
            </a:extLst>
          </p:cNvPr>
          <p:cNvSpPr/>
          <p:nvPr/>
        </p:nvSpPr>
        <p:spPr>
          <a:xfrm>
            <a:off x="2655943" y="3600277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F49A366-0968-5E40-985B-3E384E18BC27}"/>
              </a:ext>
            </a:extLst>
          </p:cNvPr>
          <p:cNvSpPr/>
          <p:nvPr/>
        </p:nvSpPr>
        <p:spPr>
          <a:xfrm>
            <a:off x="7743720" y="6255859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7</a:t>
            </a:r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067BBF5B-2B9F-874F-A97E-8BDAB117BB7C}"/>
              </a:ext>
            </a:extLst>
          </p:cNvPr>
          <p:cNvSpPr/>
          <p:nvPr/>
        </p:nvSpPr>
        <p:spPr>
          <a:xfrm>
            <a:off x="5924859" y="6238276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3</a:t>
            </a:r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2DD6A0E-FBDC-2845-85C0-8AA8E1964840}"/>
              </a:ext>
            </a:extLst>
          </p:cNvPr>
          <p:cNvSpPr/>
          <p:nvPr/>
        </p:nvSpPr>
        <p:spPr>
          <a:xfrm>
            <a:off x="2354170" y="4123994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&amp;add</a:t>
            </a:r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745E9DA-2C86-9F4C-8806-E9F4EF86EB7E}"/>
              </a:ext>
            </a:extLst>
          </p:cNvPr>
          <p:cNvSpPr/>
          <p:nvPr/>
        </p:nvSpPr>
        <p:spPr>
          <a:xfrm>
            <a:off x="2655943" y="4670249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7</a:t>
            </a:r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4F05E01-D96F-C149-B9ED-B89AC46D885C}"/>
              </a:ext>
            </a:extLst>
          </p:cNvPr>
          <p:cNvSpPr/>
          <p:nvPr/>
        </p:nvSpPr>
        <p:spPr>
          <a:xfrm>
            <a:off x="7746526" y="6242692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2640CB3-2216-144A-8747-C702DE56B63B}"/>
              </a:ext>
            </a:extLst>
          </p:cNvPr>
          <p:cNvSpPr/>
          <p:nvPr/>
        </p:nvSpPr>
        <p:spPr>
          <a:xfrm>
            <a:off x="5928766" y="6225474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</a:t>
            </a:r>
            <a:endParaRPr lang="en-US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8C8F2BB-C11C-EA43-8C99-16385B7CAD2C}"/>
              </a:ext>
            </a:extLst>
          </p:cNvPr>
          <p:cNvSpPr/>
          <p:nvPr/>
        </p:nvSpPr>
        <p:spPr>
          <a:xfrm>
            <a:off x="1662631" y="5110609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1D5D212-6E2A-6C44-8AB2-FD115F76DF88}"/>
              </a:ext>
            </a:extLst>
          </p:cNvPr>
          <p:cNvSpPr/>
          <p:nvPr/>
        </p:nvSpPr>
        <p:spPr>
          <a:xfrm>
            <a:off x="1662631" y="5647058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BB4D67A-5C83-2E47-9C5B-7C1D839EEE2D}"/>
              </a:ext>
            </a:extLst>
          </p:cNvPr>
          <p:cNvSpPr/>
          <p:nvPr/>
        </p:nvSpPr>
        <p:spPr>
          <a:xfrm>
            <a:off x="2342595" y="5200527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&amp;add</a:t>
            </a:r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17BBBCA-D4F6-374F-8BFE-F591474862F7}"/>
              </a:ext>
            </a:extLst>
          </p:cNvPr>
          <p:cNvSpPr/>
          <p:nvPr/>
        </p:nvSpPr>
        <p:spPr>
          <a:xfrm>
            <a:off x="2644368" y="5746782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E5AEC50-CDCF-4149-9D72-627037A768E1}"/>
              </a:ext>
            </a:extLst>
          </p:cNvPr>
          <p:cNvSpPr/>
          <p:nvPr/>
        </p:nvSpPr>
        <p:spPr>
          <a:xfrm>
            <a:off x="5946160" y="6227415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5</a:t>
            </a:r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881EE60-479F-7146-BFE7-C3569719824C}"/>
              </a:ext>
            </a:extLst>
          </p:cNvPr>
          <p:cNvSpPr/>
          <p:nvPr/>
        </p:nvSpPr>
        <p:spPr>
          <a:xfrm>
            <a:off x="1664449" y="6156103"/>
            <a:ext cx="2286000" cy="523730"/>
          </a:xfrm>
          <a:prstGeom prst="rect">
            <a:avLst/>
          </a:prstGeom>
          <a:noFill/>
          <a:ln w="26424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B89C88B-B239-8241-8AA7-C6816E64AB73}"/>
              </a:ext>
            </a:extLst>
          </p:cNvPr>
          <p:cNvSpPr/>
          <p:nvPr/>
        </p:nvSpPr>
        <p:spPr>
          <a:xfrm>
            <a:off x="2344413" y="6246021"/>
            <a:ext cx="736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&amp;add</a:t>
            </a:r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05BD82A-CF7B-204E-BB1B-8CBB53B91728}"/>
              </a:ext>
            </a:extLst>
          </p:cNvPr>
          <p:cNvSpPr/>
          <p:nvPr/>
        </p:nvSpPr>
        <p:spPr>
          <a:xfrm>
            <a:off x="6809620" y="6244804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08BD30E-7DA3-3642-B255-D378EC103F31}"/>
              </a:ext>
            </a:extLst>
          </p:cNvPr>
          <p:cNvSpPr/>
          <p:nvPr/>
        </p:nvSpPr>
        <p:spPr>
          <a:xfrm>
            <a:off x="6827014" y="6232448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2</a:t>
            </a:r>
            <a:endParaRPr lang="en-US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02E1B18-11C4-784E-B71D-65004BC06CAD}"/>
              </a:ext>
            </a:extLst>
          </p:cNvPr>
          <p:cNvSpPr/>
          <p:nvPr/>
        </p:nvSpPr>
        <p:spPr>
          <a:xfrm>
            <a:off x="7749172" y="6244687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7</a:t>
            </a:r>
            <a:endParaRPr lang="en-US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671BD0A-4275-304F-8F7A-041DAF94C742}"/>
              </a:ext>
            </a:extLst>
          </p:cNvPr>
          <p:cNvSpPr/>
          <p:nvPr/>
        </p:nvSpPr>
        <p:spPr>
          <a:xfrm>
            <a:off x="6815080" y="6220092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9</a:t>
            </a:r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DB01F75B-96D5-B948-B4FF-C028162671DD}"/>
              </a:ext>
            </a:extLst>
          </p:cNvPr>
          <p:cNvSpPr/>
          <p:nvPr/>
        </p:nvSpPr>
        <p:spPr>
          <a:xfrm>
            <a:off x="7751502" y="6247941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</a:t>
            </a:r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82908F4B-1F88-0644-8F34-6509736F1543}"/>
              </a:ext>
            </a:extLst>
          </p:cNvPr>
          <p:cNvSpPr/>
          <p:nvPr/>
        </p:nvSpPr>
        <p:spPr>
          <a:xfrm>
            <a:off x="6816271" y="6221922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10</a:t>
            </a:r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267CFDF2-BD68-9843-A140-364E4E7BCDFA}"/>
              </a:ext>
            </a:extLst>
          </p:cNvPr>
          <p:cNvSpPr/>
          <p:nvPr/>
        </p:nvSpPr>
        <p:spPr>
          <a:xfrm>
            <a:off x="7737512" y="6234257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9</a:t>
            </a:r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8830302-4C54-9F4E-BDD7-A9E3B272D819}"/>
              </a:ext>
            </a:extLst>
          </p:cNvPr>
          <p:cNvSpPr/>
          <p:nvPr/>
        </p:nvSpPr>
        <p:spPr>
          <a:xfrm>
            <a:off x="6829344" y="6220092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19</a:t>
            </a:r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1CE325C-146B-E048-AC79-40358F8D92CF}"/>
              </a:ext>
            </a:extLst>
          </p:cNvPr>
          <p:cNvSpPr/>
          <p:nvPr/>
        </p:nvSpPr>
        <p:spPr>
          <a:xfrm>
            <a:off x="7755607" y="6252163"/>
            <a:ext cx="690358" cy="324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accent1"/>
                </a:solidFill>
                <a:latin typeface="Courier" pitchFamily="2" charset="0"/>
              </a:rPr>
              <a:t>47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B0EEC6-B2A4-2A8C-EE72-5594BAEEB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1062" y="1386845"/>
            <a:ext cx="4176738" cy="36907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 err="1">
                <a:latin typeface="Courier New" pitchFamily="49" charset="0"/>
              </a:rPr>
              <a:t>sum_digits_r</a:t>
            </a:r>
            <a:r>
              <a:rPr lang="en-US" b="1" dirty="0">
                <a:latin typeface="Courier New" pitchFamily="49" charset="0"/>
              </a:rPr>
              <a:t>:    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</a:t>
            </a:r>
            <a:r>
              <a:rPr lang="en-US" b="1" dirty="0" err="1">
                <a:latin typeface="Courier New" pitchFamily="49" charset="0"/>
              </a:rPr>
              <a:t>cmp</a:t>
            </a:r>
            <a:r>
              <a:rPr lang="en-US" b="1" dirty="0">
                <a:latin typeface="Courier New" pitchFamily="49" charset="0"/>
              </a:rPr>
              <a:t>    $4, %</a:t>
            </a:r>
            <a:r>
              <a:rPr lang="en-US" b="1" dirty="0" err="1">
                <a:latin typeface="Courier New" pitchFamily="49" charset="0"/>
              </a:rPr>
              <a:t>rsi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</a:t>
            </a:r>
            <a:r>
              <a:rPr lang="en-US" b="1" dirty="0" err="1">
                <a:latin typeface="Courier New" pitchFamily="49" charset="0"/>
              </a:rPr>
              <a:t>jle</a:t>
            </a:r>
            <a:r>
              <a:rPr lang="en-US" b="1" dirty="0">
                <a:latin typeface="Courier New" pitchFamily="49" charset="0"/>
              </a:rPr>
              <a:t>      L2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  mov     $0, 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  ret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L2: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push   %</a:t>
            </a:r>
            <a:r>
              <a:rPr lang="en-US" b="1" dirty="0" err="1">
                <a:latin typeface="Courier New" pitchFamily="49" charset="0"/>
              </a:rPr>
              <a:t>rbx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mov    (%rdi,%rsi,4), %</a:t>
            </a:r>
            <a:r>
              <a:rPr lang="en-US" b="1" dirty="0" err="1">
                <a:latin typeface="Courier New" pitchFamily="49" charset="0"/>
              </a:rPr>
              <a:t>ebx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</a:t>
            </a:r>
            <a:r>
              <a:rPr lang="en-US" b="1" dirty="0" err="1">
                <a:latin typeface="Courier New" pitchFamily="49" charset="0"/>
              </a:rPr>
              <a:t>incr</a:t>
            </a:r>
            <a:r>
              <a:rPr lang="en-US" b="1" dirty="0">
                <a:latin typeface="Courier New" pitchFamily="49" charset="0"/>
              </a:rPr>
              <a:t>    $1, %</a:t>
            </a:r>
            <a:r>
              <a:rPr lang="en-US" b="1" dirty="0" err="1">
                <a:latin typeface="Courier New" pitchFamily="49" charset="0"/>
              </a:rPr>
              <a:t>rsi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call   </a:t>
            </a:r>
            <a:r>
              <a:rPr lang="en-US" b="1" dirty="0" err="1">
                <a:latin typeface="Courier New" pitchFamily="49" charset="0"/>
              </a:rPr>
              <a:t>sum_digits_r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add    %</a:t>
            </a:r>
            <a:r>
              <a:rPr lang="en-US" b="1" dirty="0" err="1">
                <a:latin typeface="Courier New" pitchFamily="49" charset="0"/>
              </a:rPr>
              <a:t>ebx</a:t>
            </a:r>
            <a:r>
              <a:rPr lang="en-US" b="1" dirty="0">
                <a:latin typeface="Courier New" pitchFamily="49" charset="0"/>
              </a:rPr>
              <a:t>, 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pop    %</a:t>
            </a:r>
            <a:r>
              <a:rPr lang="en-US" b="1" dirty="0" err="1">
                <a:latin typeface="Courier New" pitchFamily="49" charset="0"/>
              </a:rPr>
              <a:t>rbx</a:t>
            </a:r>
            <a:endParaRPr lang="en-US" b="1" dirty="0">
              <a:latin typeface="Courier New" pitchFamily="49" charset="0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b="1" dirty="0">
                <a:latin typeface="Courier New" pitchFamily="49" charset="0"/>
              </a:rPr>
              <a:t>  ret</a:t>
            </a:r>
          </a:p>
        </p:txBody>
      </p:sp>
    </p:spTree>
    <p:extLst>
      <p:ext uri="{BB962C8B-B14F-4D97-AF65-F5344CB8AC3E}">
        <p14:creationId xmlns:p14="http://schemas.microsoft.com/office/powerpoint/2010/main" val="390492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3.7037E-7 L 0.00347 0.0763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7639 L 0.00104 0.154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15463 L 0.00035 0.2310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22917 L 0.00035 0.3074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30741 L 0.00035 0.3856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38565 L 0.00035 0.4618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46181 L 0.00035 0.5381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53819 L 0.00035 0.6189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61898 L 0.00035 0.6951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69514 L 0.00035 0.76944 " pathEditMode="relative" ptsTypes="AA">
                                      <p:cBhvr>
                                        <p:cTn id="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76944 L 0.00035 0.6951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69514 L 0.00035 0.61875 " pathEditMode="relative" ptsTypes="AA">
                                      <p:cBhvr>
                                        <p:cTn id="1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61875 L 0.00035 0.53819 " pathEditMode="relative" ptsTypes="AA">
                                      <p:cBhvr>
                                        <p:cTn id="1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53819 L 0.00035 0.45995 " pathEditMode="relative" ptsTypes="AA">
                                      <p:cBhvr>
                                        <p:cTn id="1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46181 L 0.00035 0.38542 " pathEditMode="relative" ptsTypes="AA">
                                      <p:cBhvr>
                                        <p:cTn id="1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38565 L 0.00035 0.30903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30648 L 0.00035 0.23079 " pathEditMode="relative" ptsTypes="AA">
                                      <p:cBhvr>
                                        <p:cTn id="1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23079 L 0.00035 0.1544 " pathEditMode="relative" ptsTypes="AA">
                                      <p:cBhvr>
                                        <p:cTn id="1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15463 L 0.00104 0.07639 " pathEditMode="relative" rAng="0" ptsTypes="AA">
                                      <p:cBhvr>
                                        <p:cTn id="1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7639 L 0.00104 3.7037E-7 " pathEditMode="relative" rAng="0" ptsTypes="AA">
                                      <p:cBhvr>
                                        <p:cTn id="17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 animBg="1"/>
      <p:bldP spid="36" grpId="0"/>
      <p:bldP spid="44" grpId="0" animBg="1"/>
      <p:bldP spid="40" grpId="0" animBg="1"/>
      <p:bldP spid="67" grpId="0"/>
      <p:bldP spid="38" grpId="0" animBg="1"/>
      <p:bldP spid="27" grpId="0" animBg="1"/>
      <p:bldP spid="68" grpId="0"/>
      <p:bldP spid="69" grpId="0"/>
      <p:bldP spid="70" grpId="0" animBg="1"/>
      <p:bldP spid="71" grpId="0" animBg="1"/>
      <p:bldP spid="72" grpId="0"/>
      <p:bldP spid="73" grpId="0"/>
      <p:bldP spid="74" grpId="0" animBg="1"/>
      <p:bldP spid="75" grpId="0" animBg="1"/>
      <p:bldP spid="78" grpId="0"/>
      <p:bldP spid="79" grpId="0"/>
      <p:bldP spid="80" grpId="0" animBg="1"/>
      <p:bldP spid="82" grpId="0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92F-E078-B548-8FDA-F32011BB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X86-64 Integer Registers</a:t>
            </a: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762000" y="5257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47244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" name="Rectangle 23"/>
          <p:cNvSpPr>
            <a:spLocks/>
          </p:cNvSpPr>
          <p:nvPr/>
        </p:nvSpPr>
        <p:spPr bwMode="auto">
          <a:xfrm>
            <a:off x="47244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8" name="Rectangle 24"/>
          <p:cNvSpPr>
            <a:spLocks/>
          </p:cNvSpPr>
          <p:nvPr/>
        </p:nvSpPr>
        <p:spPr bwMode="auto">
          <a:xfrm>
            <a:off x="47244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9" name="Rectangle 25"/>
          <p:cNvSpPr>
            <a:spLocks/>
          </p:cNvSpPr>
          <p:nvPr/>
        </p:nvSpPr>
        <p:spPr bwMode="auto">
          <a:xfrm>
            <a:off x="47244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30" name="Rectangle 26"/>
          <p:cNvSpPr>
            <a:spLocks/>
          </p:cNvSpPr>
          <p:nvPr/>
        </p:nvSpPr>
        <p:spPr bwMode="auto">
          <a:xfrm>
            <a:off x="47244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31" name="Rectangle 27"/>
          <p:cNvSpPr>
            <a:spLocks/>
          </p:cNvSpPr>
          <p:nvPr/>
        </p:nvSpPr>
        <p:spPr bwMode="auto">
          <a:xfrm>
            <a:off x="47244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2" name="Rectangle 28"/>
          <p:cNvSpPr>
            <a:spLocks/>
          </p:cNvSpPr>
          <p:nvPr/>
        </p:nvSpPr>
        <p:spPr bwMode="auto">
          <a:xfrm>
            <a:off x="4724400" y="5257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29"/>
          <p:cNvSpPr>
            <a:spLocks/>
          </p:cNvSpPr>
          <p:nvPr/>
        </p:nvSpPr>
        <p:spPr bwMode="auto">
          <a:xfrm>
            <a:off x="4724400" y="5867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34" name="Rectangle 30"/>
          <p:cNvSpPr>
            <a:spLocks/>
          </p:cNvSpPr>
          <p:nvPr/>
        </p:nvSpPr>
        <p:spPr bwMode="auto">
          <a:xfrm>
            <a:off x="7620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7620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2"/>
          <p:cNvSpPr>
            <a:spLocks/>
          </p:cNvSpPr>
          <p:nvPr/>
        </p:nvSpPr>
        <p:spPr bwMode="auto">
          <a:xfrm>
            <a:off x="7620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3"/>
          <p:cNvSpPr>
            <a:spLocks/>
          </p:cNvSpPr>
          <p:nvPr/>
        </p:nvSpPr>
        <p:spPr bwMode="auto">
          <a:xfrm>
            <a:off x="7620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7620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7620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762000" y="5867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0EFBF1A-7782-3246-944D-076811A62432}"/>
              </a:ext>
            </a:extLst>
          </p:cNvPr>
          <p:cNvSpPr/>
          <p:nvPr/>
        </p:nvSpPr>
        <p:spPr>
          <a:xfrm>
            <a:off x="1632857" y="4082927"/>
            <a:ext cx="3039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(second argument) </a:t>
            </a:r>
            <a:endParaRPr lang="en-US" sz="24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ABDACDC-E929-124F-BF7A-CF8349929399}"/>
              </a:ext>
            </a:extLst>
          </p:cNvPr>
          <p:cNvSpPr/>
          <p:nvPr/>
        </p:nvSpPr>
        <p:spPr>
          <a:xfrm>
            <a:off x="1632855" y="4669972"/>
            <a:ext cx="2726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(first argument) </a:t>
            </a:r>
            <a:endParaRPr lang="en-US" sz="24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05CF258-083C-AD4D-A883-480D54CB9B5C}"/>
              </a:ext>
            </a:extLst>
          </p:cNvPr>
          <p:cNvSpPr/>
          <p:nvPr/>
        </p:nvSpPr>
        <p:spPr>
          <a:xfrm>
            <a:off x="1632855" y="5279572"/>
            <a:ext cx="2561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(stack pointer) </a:t>
            </a:r>
            <a:endParaRPr lang="en-US" sz="24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4198FD6-F91D-DE4E-A691-6B09616DA051}"/>
              </a:ext>
            </a:extLst>
          </p:cNvPr>
          <p:cNvSpPr/>
          <p:nvPr/>
        </p:nvSpPr>
        <p:spPr>
          <a:xfrm>
            <a:off x="1632856" y="3473327"/>
            <a:ext cx="2834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(third argument) </a:t>
            </a:r>
            <a:endParaRPr lang="en-US" sz="24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8729B67-817B-444E-B127-777481F08DBA}"/>
              </a:ext>
            </a:extLst>
          </p:cNvPr>
          <p:cNvSpPr/>
          <p:nvPr/>
        </p:nvSpPr>
        <p:spPr>
          <a:xfrm>
            <a:off x="1632856" y="286372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(fourth argument) </a:t>
            </a:r>
            <a:endParaRPr lang="en-US" sz="2400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8304DF9-D3D3-5945-A83E-95BCA1235E28}"/>
              </a:ext>
            </a:extLst>
          </p:cNvPr>
          <p:cNvSpPr/>
          <p:nvPr/>
        </p:nvSpPr>
        <p:spPr>
          <a:xfrm>
            <a:off x="1652127" y="1621973"/>
            <a:ext cx="2796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(function result) </a:t>
            </a:r>
            <a:endParaRPr lang="en-US" sz="2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050236-E445-1345-93D5-33982BFE74D9}"/>
              </a:ext>
            </a:extLst>
          </p:cNvPr>
          <p:cNvSpPr/>
          <p:nvPr/>
        </p:nvSpPr>
        <p:spPr>
          <a:xfrm>
            <a:off x="5498572" y="16360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(fifth argument) </a:t>
            </a:r>
            <a:endParaRPr lang="en-US" sz="24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EA6333-BCEB-9143-9837-9E4F5FC6EE52}"/>
              </a:ext>
            </a:extLst>
          </p:cNvPr>
          <p:cNvSpPr/>
          <p:nvPr/>
        </p:nvSpPr>
        <p:spPr>
          <a:xfrm>
            <a:off x="5498572" y="22456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(sixth argument)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117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77" grpId="0"/>
      <p:bldP spid="79" grpId="0"/>
      <p:bldP spid="80" grpId="0"/>
      <p:bldP spid="82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Assembly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Transfer 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pPr lvl="1"/>
            <a:endParaRPr lang="en-US" dirty="0"/>
          </a:p>
          <a:p>
            <a:r>
              <a:rPr lang="en-US" dirty="0"/>
              <a:t>Perform arithmetic function on register or memory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Transfer control</a:t>
            </a:r>
          </a:p>
          <a:p>
            <a:pPr lvl="1"/>
            <a:r>
              <a:rPr lang="en-US" dirty="0"/>
              <a:t>Conditional branches</a:t>
            </a:r>
          </a:p>
          <a:p>
            <a:pPr lvl="1"/>
            <a:r>
              <a:rPr lang="en-US" dirty="0"/>
              <a:t>Jumps to/from 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03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6BCEE-1955-4542-9D0F-190580A0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39D68-BC60-5244-B842-CD962FF8F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Procedures provide an abstraction that implements some functionality with designated arguments and (optional) return value</a:t>
            </a:r>
          </a:p>
          <a:p>
            <a:pPr lvl="1"/>
            <a:r>
              <a:rPr lang="en-US" dirty="0"/>
              <a:t>e.g., functions, methods, event handlers</a:t>
            </a:r>
          </a:p>
          <a:p>
            <a:endParaRPr lang="en-US" dirty="0"/>
          </a:p>
          <a:p>
            <a:r>
              <a:rPr lang="en-US" dirty="0"/>
              <a:t>To support procedures at the machine level, we need mechanisms for: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b="1" dirty="0">
                <a:solidFill>
                  <a:schemeClr val="accent1"/>
                </a:solidFill>
              </a:rPr>
              <a:t>Passing Control: </a:t>
            </a:r>
            <a:r>
              <a:rPr lang="en-US" dirty="0"/>
              <a:t>When procedure P calls procedure Q, program counter must be set to address of Q, when Q returns, program counter must be reset to instruction in P following procedure call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b="1" dirty="0">
                <a:solidFill>
                  <a:schemeClr val="accent1"/>
                </a:solidFill>
              </a:rPr>
              <a:t>Passing Data: </a:t>
            </a:r>
            <a:r>
              <a:rPr lang="en-US" dirty="0"/>
              <a:t>Must handle parameters and return values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b="1" dirty="0">
                <a:solidFill>
                  <a:schemeClr val="accent1"/>
                </a:solidFill>
              </a:rPr>
              <a:t>Allocating memory: </a:t>
            </a:r>
            <a:r>
              <a:rPr lang="en-US" dirty="0"/>
              <a:t>Q must be able to allocate (and deallocate) space for local variables</a:t>
            </a:r>
          </a:p>
        </p:txBody>
      </p:sp>
    </p:spTree>
    <p:extLst>
      <p:ext uri="{BB962C8B-B14F-4D97-AF65-F5344CB8AC3E}">
        <p14:creationId xmlns:p14="http://schemas.microsoft.com/office/powerpoint/2010/main" val="7560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F26DE-7D1A-8842-83C0-CD3725C4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Stack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1F16DFB-ABC3-DF49-84F8-EEB4D2903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114800" cy="47183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stack is a region of memory (traditionally the "top" of memory)</a:t>
            </a:r>
          </a:p>
          <a:p>
            <a:endParaRPr lang="en-US" dirty="0"/>
          </a:p>
          <a:p>
            <a:r>
              <a:rPr lang="en-US" dirty="0"/>
              <a:t>grows "down"</a:t>
            </a:r>
          </a:p>
          <a:p>
            <a:endParaRPr lang="en-US" dirty="0"/>
          </a:p>
          <a:p>
            <a:r>
              <a:rPr lang="en-US" dirty="0"/>
              <a:t>provides storage for functions (i.e., space for allocating local variables)</a:t>
            </a:r>
          </a:p>
          <a:p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rsp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holds address of top element of stack</a:t>
            </a:r>
          </a:p>
          <a:p>
            <a:pPr marL="274320" lvl="1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A3C22D9-E61E-854B-9A92-D8C2B978B4D7}"/>
              </a:ext>
            </a:extLst>
          </p:cNvPr>
          <p:cNvGrpSpPr/>
          <p:nvPr/>
        </p:nvGrpSpPr>
        <p:grpSpPr>
          <a:xfrm>
            <a:off x="6178644" y="1136103"/>
            <a:ext cx="2286000" cy="1371600"/>
            <a:chOff x="2667000" y="2057400"/>
            <a:chExt cx="2286000" cy="1371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EE6DD2E-6819-F84C-B14B-FEE571928DE3}"/>
                </a:ext>
              </a:extLst>
            </p:cNvPr>
            <p:cNvSpPr/>
            <p:nvPr/>
          </p:nvSpPr>
          <p:spPr>
            <a:xfrm>
              <a:off x="2667000" y="20574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CF4764-2797-E448-B7CF-00087334FA9C}"/>
                </a:ext>
              </a:extLst>
            </p:cNvPr>
            <p:cNvSpPr/>
            <p:nvPr/>
          </p:nvSpPr>
          <p:spPr>
            <a:xfrm>
              <a:off x="2667000" y="25146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A17BEC-683C-9F4D-B30A-F3E74FCAB901}"/>
                </a:ext>
              </a:extLst>
            </p:cNvPr>
            <p:cNvSpPr/>
            <p:nvPr/>
          </p:nvSpPr>
          <p:spPr>
            <a:xfrm>
              <a:off x="2667000" y="29718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Down Arrow 6">
            <a:extLst>
              <a:ext uri="{FF2B5EF4-FFF2-40B4-BE49-F238E27FC236}">
                <a16:creationId xmlns:a16="http://schemas.microsoft.com/office/drawing/2014/main" id="{0AA1849C-3249-DD4A-B627-358AFCE7C31E}"/>
              </a:ext>
            </a:extLst>
          </p:cNvPr>
          <p:cNvSpPr/>
          <p:nvPr/>
        </p:nvSpPr>
        <p:spPr>
          <a:xfrm>
            <a:off x="8540844" y="1706541"/>
            <a:ext cx="609600" cy="126525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9483BF-9BFA-F249-8D2F-F39C7DB58CAB}"/>
              </a:ext>
            </a:extLst>
          </p:cNvPr>
          <p:cNvSpPr txBox="1"/>
          <p:nvPr/>
        </p:nvSpPr>
        <p:spPr>
          <a:xfrm>
            <a:off x="4724400" y="774659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0x7FFFFFFF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2BCD7-6A99-D944-980E-DAEE16DFB507}"/>
              </a:ext>
            </a:extLst>
          </p:cNvPr>
          <p:cNvSpPr/>
          <p:nvPr/>
        </p:nvSpPr>
        <p:spPr>
          <a:xfrm>
            <a:off x="6178644" y="2499815"/>
            <a:ext cx="22860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8AB1E1-0199-3C40-8838-DDE2363B5367}"/>
              </a:ext>
            </a:extLst>
          </p:cNvPr>
          <p:cNvGrpSpPr/>
          <p:nvPr/>
        </p:nvGrpSpPr>
        <p:grpSpPr>
          <a:xfrm>
            <a:off x="4954886" y="2781372"/>
            <a:ext cx="1147558" cy="369332"/>
            <a:chOff x="5405642" y="2781372"/>
            <a:chExt cx="1147558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D2EE8C8-5595-7B4B-B75C-CC115C0B9AFC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77E3783-CA8F-3C4D-B327-FACE01942B9C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A4DB43A4-5FDC-1E40-A583-2623BD16412A}"/>
              </a:ext>
            </a:extLst>
          </p:cNvPr>
          <p:cNvSpPr/>
          <p:nvPr/>
        </p:nvSpPr>
        <p:spPr>
          <a:xfrm>
            <a:off x="6178644" y="1143991"/>
            <a:ext cx="2286000" cy="549228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E2705B-0E8D-3140-979E-F19ABA495D33}"/>
              </a:ext>
            </a:extLst>
          </p:cNvPr>
          <p:cNvSpPr txBox="1"/>
          <p:nvPr/>
        </p:nvSpPr>
        <p:spPr>
          <a:xfrm>
            <a:off x="4751696" y="636967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0x00000000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380BAC-7CFC-F34A-838B-AC264F897751}"/>
              </a:ext>
            </a:extLst>
          </p:cNvPr>
          <p:cNvSpPr/>
          <p:nvPr/>
        </p:nvSpPr>
        <p:spPr>
          <a:xfrm>
            <a:off x="6178644" y="5112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B87245-9927-4C47-A5A2-1DE9384AB9D5}"/>
              </a:ext>
            </a:extLst>
          </p:cNvPr>
          <p:cNvSpPr/>
          <p:nvPr/>
        </p:nvSpPr>
        <p:spPr>
          <a:xfrm>
            <a:off x="6178644" y="5874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82759A-4D2D-054F-ABF6-4AAEC90FC7FE}"/>
              </a:ext>
            </a:extLst>
          </p:cNvPr>
          <p:cNvSpPr/>
          <p:nvPr/>
        </p:nvSpPr>
        <p:spPr>
          <a:xfrm>
            <a:off x="6178644" y="4350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4551CAA-06A8-7B49-AB5D-44272E86019F}"/>
              </a:ext>
            </a:extLst>
          </p:cNvPr>
          <p:cNvCxnSpPr/>
          <p:nvPr/>
        </p:nvCxnSpPr>
        <p:spPr>
          <a:xfrm>
            <a:off x="5645244" y="6070843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23AAA15-7AEE-B74E-B016-6C63DB38D621}"/>
              </a:ext>
            </a:extLst>
          </p:cNvPr>
          <p:cNvSpPr txBox="1"/>
          <p:nvPr/>
        </p:nvSpPr>
        <p:spPr>
          <a:xfrm>
            <a:off x="4954886" y="58790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429327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F26DE-7D1A-8842-83C0-CD3725C4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the Stack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71F16DFB-ABC3-DF49-84F8-EEB4D2903DF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199" y="1447800"/>
                <a:ext cx="4674737" cy="5492287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pushq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S</a:t>
                </a:r>
                <a:r>
                  <a:rPr lang="en-US" dirty="0"/>
                  <a:t>:</a:t>
                </a:r>
              </a:p>
              <a:p>
                <a:pPr marL="274320" lvl="1" indent="0">
                  <a:buNone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R[%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]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R[%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] – 8</a:t>
                </a:r>
              </a:p>
              <a:p>
                <a:pPr marL="274320" lvl="1" indent="0">
                  <a:buNone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M[R[%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]]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S</a:t>
                </a:r>
              </a:p>
              <a:p>
                <a:pPr marL="274320" lvl="1" indent="0">
                  <a:buNone/>
                </a:pP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popq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D</a:t>
                </a:r>
                <a:r>
                  <a:rPr lang="en-US" dirty="0"/>
                  <a:t>:</a:t>
                </a:r>
              </a:p>
              <a:p>
                <a:pPr marL="274320" lvl="1" indent="0">
                  <a:buNone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M[R[%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]] </a:t>
                </a:r>
              </a:p>
              <a:p>
                <a:pPr marL="274320" lvl="1" indent="0">
                  <a:buNone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R[%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]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R[%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] + 8</a:t>
                </a:r>
              </a:p>
              <a:p>
                <a:pPr marL="274320" lvl="1" indent="0">
                  <a:buNone/>
                </a:pP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>
                    <a:cs typeface="Consolas" panose="020B0609020204030204" pitchFamily="49" charset="0"/>
                  </a:rPr>
                  <a:t>explicitly modify %</a:t>
                </a:r>
                <a:r>
                  <a:rPr lang="en-US" dirty="0" err="1"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cs typeface="Consolas" panose="020B0609020204030204" pitchFamily="49" charset="0"/>
                  </a:rPr>
                  <a:t>:</a:t>
                </a:r>
              </a:p>
              <a:p>
                <a:pPr marL="274320" lvl="1" indent="0">
                  <a:buNone/>
                </a:pP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subq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$4, 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pPr marL="274320" lvl="1" indent="0">
                  <a:buNone/>
                </a:pP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addq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$4, 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pPr marL="274320" lvl="1" indent="0">
                  <a:buNone/>
                </a:pP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r>
                  <a:rPr lang="en-US" dirty="0">
                    <a:cs typeface="Consolas" panose="020B0609020204030204" pitchFamily="49" charset="0"/>
                  </a:rPr>
                  <a:t>modify memory above 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:</a:t>
                </a:r>
              </a:p>
              <a:p>
                <a:pPr marL="274320" lvl="1" indent="0">
                  <a:buNone/>
                </a:pP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movl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$47, 4(%</a:t>
                </a:r>
                <a:r>
                  <a:rPr lang="en-US" dirty="0" err="1">
                    <a:latin typeface="Consolas" panose="020B0609020204030204" pitchFamily="49" charset="0"/>
                    <a:cs typeface="Consolas" panose="020B0609020204030204" pitchFamily="49" charset="0"/>
                  </a:rPr>
                  <a:t>rsp</a:t>
                </a: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)</a:t>
                </a:r>
              </a:p>
              <a:p>
                <a:pPr marL="274320" lvl="1" indent="0">
                  <a:buNone/>
                </a:pP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pPr marL="274320" lvl="1" indent="0">
                  <a:buNone/>
                </a:pPr>
                <a:endParaRPr lang="en-US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  <a:p>
                <a:pPr marL="27432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0" name="Content Placeholder 9">
                <a:extLst>
                  <a:ext uri="{FF2B5EF4-FFF2-40B4-BE49-F238E27FC236}">
                    <a16:creationId xmlns:a16="http://schemas.microsoft.com/office/drawing/2014/main" id="{71F16DFB-ABC3-DF49-84F8-EEB4D2903D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199" y="1447800"/>
                <a:ext cx="4674737" cy="5492287"/>
              </a:xfrm>
              <a:blipFill>
                <a:blip r:embed="rId2"/>
                <a:stretch>
                  <a:fillRect l="-1630" t="-1852" r="-1087" b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FA3C22D9-E61E-854B-9A92-D8C2B978B4D7}"/>
              </a:ext>
            </a:extLst>
          </p:cNvPr>
          <p:cNvGrpSpPr/>
          <p:nvPr/>
        </p:nvGrpSpPr>
        <p:grpSpPr>
          <a:xfrm>
            <a:off x="6178644" y="1136103"/>
            <a:ext cx="2286000" cy="1371600"/>
            <a:chOff x="2667000" y="2057400"/>
            <a:chExt cx="2286000" cy="1371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EE6DD2E-6819-F84C-B14B-FEE571928DE3}"/>
                </a:ext>
              </a:extLst>
            </p:cNvPr>
            <p:cNvSpPr/>
            <p:nvPr/>
          </p:nvSpPr>
          <p:spPr>
            <a:xfrm>
              <a:off x="2667000" y="20574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CF4764-2797-E448-B7CF-00087334FA9C}"/>
                </a:ext>
              </a:extLst>
            </p:cNvPr>
            <p:cNvSpPr/>
            <p:nvPr/>
          </p:nvSpPr>
          <p:spPr>
            <a:xfrm>
              <a:off x="2667000" y="25146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A17BEC-683C-9F4D-B30A-F3E74FCAB901}"/>
                </a:ext>
              </a:extLst>
            </p:cNvPr>
            <p:cNvSpPr/>
            <p:nvPr/>
          </p:nvSpPr>
          <p:spPr>
            <a:xfrm>
              <a:off x="2667000" y="29718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Down Arrow 6">
            <a:extLst>
              <a:ext uri="{FF2B5EF4-FFF2-40B4-BE49-F238E27FC236}">
                <a16:creationId xmlns:a16="http://schemas.microsoft.com/office/drawing/2014/main" id="{0AA1849C-3249-DD4A-B627-358AFCE7C31E}"/>
              </a:ext>
            </a:extLst>
          </p:cNvPr>
          <p:cNvSpPr/>
          <p:nvPr/>
        </p:nvSpPr>
        <p:spPr>
          <a:xfrm>
            <a:off x="8540844" y="1706541"/>
            <a:ext cx="609600" cy="126525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9483BF-9BFA-F249-8D2F-F39C7DB58CAB}"/>
              </a:ext>
            </a:extLst>
          </p:cNvPr>
          <p:cNvSpPr txBox="1"/>
          <p:nvPr/>
        </p:nvSpPr>
        <p:spPr>
          <a:xfrm>
            <a:off x="4724400" y="774659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0x7FFFFFFF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2BCD7-6A99-D944-980E-DAEE16DFB507}"/>
              </a:ext>
            </a:extLst>
          </p:cNvPr>
          <p:cNvSpPr/>
          <p:nvPr/>
        </p:nvSpPr>
        <p:spPr>
          <a:xfrm>
            <a:off x="6178644" y="2499815"/>
            <a:ext cx="22860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8AB1E1-0199-3C40-8838-DDE2363B5367}"/>
              </a:ext>
            </a:extLst>
          </p:cNvPr>
          <p:cNvGrpSpPr/>
          <p:nvPr/>
        </p:nvGrpSpPr>
        <p:grpSpPr>
          <a:xfrm>
            <a:off x="4954886" y="2781372"/>
            <a:ext cx="1147558" cy="369332"/>
            <a:chOff x="5405642" y="2781372"/>
            <a:chExt cx="1147558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D2EE8C8-5595-7B4B-B75C-CC115C0B9AFC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77E3783-CA8F-3C4D-B327-FACE01942B9C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8BBE36D-65A0-A74E-A44E-AAF45BFD52F7}"/>
              </a:ext>
            </a:extLst>
          </p:cNvPr>
          <p:cNvSpPr/>
          <p:nvPr/>
        </p:nvSpPr>
        <p:spPr>
          <a:xfrm>
            <a:off x="6178644" y="2957015"/>
            <a:ext cx="2286000" cy="1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E2705B-0E8D-3140-979E-F19ABA495D33}"/>
              </a:ext>
            </a:extLst>
          </p:cNvPr>
          <p:cNvSpPr txBox="1"/>
          <p:nvPr/>
        </p:nvSpPr>
        <p:spPr>
          <a:xfrm>
            <a:off x="4751696" y="636967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0x00000000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380BAC-7CFC-F34A-838B-AC264F897751}"/>
              </a:ext>
            </a:extLst>
          </p:cNvPr>
          <p:cNvSpPr/>
          <p:nvPr/>
        </p:nvSpPr>
        <p:spPr>
          <a:xfrm>
            <a:off x="6178644" y="5112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B87245-9927-4C47-A5A2-1DE9384AB9D5}"/>
              </a:ext>
            </a:extLst>
          </p:cNvPr>
          <p:cNvSpPr/>
          <p:nvPr/>
        </p:nvSpPr>
        <p:spPr>
          <a:xfrm>
            <a:off x="6178644" y="5874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82759A-4D2D-054F-ABF6-4AAEC90FC7FE}"/>
              </a:ext>
            </a:extLst>
          </p:cNvPr>
          <p:cNvSpPr/>
          <p:nvPr/>
        </p:nvSpPr>
        <p:spPr>
          <a:xfrm>
            <a:off x="6178644" y="4350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4551CAA-06A8-7B49-AB5D-44272E86019F}"/>
              </a:ext>
            </a:extLst>
          </p:cNvPr>
          <p:cNvCxnSpPr/>
          <p:nvPr/>
        </p:nvCxnSpPr>
        <p:spPr>
          <a:xfrm>
            <a:off x="5645244" y="6070843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23AAA15-7AEE-B74E-B016-6C63DB38D621}"/>
              </a:ext>
            </a:extLst>
          </p:cNvPr>
          <p:cNvSpPr txBox="1"/>
          <p:nvPr/>
        </p:nvSpPr>
        <p:spPr>
          <a:xfrm>
            <a:off x="4954886" y="58790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%rip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671DF8A-C04B-0640-AA41-B5A614244F4F}"/>
              </a:ext>
            </a:extLst>
          </p:cNvPr>
          <p:cNvSpPr/>
          <p:nvPr/>
        </p:nvSpPr>
        <p:spPr>
          <a:xfrm>
            <a:off x="6178644" y="2956997"/>
            <a:ext cx="2286000" cy="1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DB43A4-5FDC-1E40-A583-2623BD16412A}"/>
              </a:ext>
            </a:extLst>
          </p:cNvPr>
          <p:cNvSpPr/>
          <p:nvPr/>
        </p:nvSpPr>
        <p:spPr>
          <a:xfrm>
            <a:off x="6178644" y="1143991"/>
            <a:ext cx="2286000" cy="549228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EE6471-B83C-B9C8-AC9B-F6DB26C66639}"/>
              </a:ext>
            </a:extLst>
          </p:cNvPr>
          <p:cNvSpPr txBox="1"/>
          <p:nvPr/>
        </p:nvSpPr>
        <p:spPr>
          <a:xfrm>
            <a:off x="7119581" y="2729025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418219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9259E-6 L -3.88889E-6 0.0275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2754 L -3.88889E-6 2.59259E-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9259E-6 L 3.33333E-6 0.0275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5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F26DE-7D1A-8842-83C0-CD3725C4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the Stack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1F16DFB-ABC3-DF49-84F8-EEB4D2903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447800"/>
            <a:ext cx="4674737" cy="5492287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call f:</a:t>
            </a:r>
            <a:endParaRPr lang="en-US" dirty="0"/>
          </a:p>
          <a:p>
            <a:pPr marL="27432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pushq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%rip</a:t>
            </a:r>
          </a:p>
          <a:p>
            <a:pPr marL="27432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&amp;f, %rip</a:t>
            </a: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</a:t>
            </a:r>
            <a:r>
              <a:rPr lang="en-US" dirty="0"/>
              <a:t>:</a:t>
            </a:r>
          </a:p>
          <a:p>
            <a:pPr marL="274320" lvl="1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popq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%rip</a:t>
            </a: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274320" lvl="1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A3C22D9-E61E-854B-9A92-D8C2B978B4D7}"/>
              </a:ext>
            </a:extLst>
          </p:cNvPr>
          <p:cNvGrpSpPr/>
          <p:nvPr/>
        </p:nvGrpSpPr>
        <p:grpSpPr>
          <a:xfrm>
            <a:off x="6178644" y="1136103"/>
            <a:ext cx="2286000" cy="1371600"/>
            <a:chOff x="2667000" y="2057400"/>
            <a:chExt cx="2286000" cy="1371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EE6DD2E-6819-F84C-B14B-FEE571928DE3}"/>
                </a:ext>
              </a:extLst>
            </p:cNvPr>
            <p:cNvSpPr/>
            <p:nvPr/>
          </p:nvSpPr>
          <p:spPr>
            <a:xfrm>
              <a:off x="2667000" y="20574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6CF4764-2797-E448-B7CF-00087334FA9C}"/>
                </a:ext>
              </a:extLst>
            </p:cNvPr>
            <p:cNvSpPr/>
            <p:nvPr/>
          </p:nvSpPr>
          <p:spPr>
            <a:xfrm>
              <a:off x="2667000" y="25146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A17BEC-683C-9F4D-B30A-F3E74FCAB901}"/>
                </a:ext>
              </a:extLst>
            </p:cNvPr>
            <p:cNvSpPr/>
            <p:nvPr/>
          </p:nvSpPr>
          <p:spPr>
            <a:xfrm>
              <a:off x="2667000" y="2971800"/>
              <a:ext cx="2286000" cy="457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Down Arrow 6">
            <a:extLst>
              <a:ext uri="{FF2B5EF4-FFF2-40B4-BE49-F238E27FC236}">
                <a16:creationId xmlns:a16="http://schemas.microsoft.com/office/drawing/2014/main" id="{0AA1849C-3249-DD4A-B627-358AFCE7C31E}"/>
              </a:ext>
            </a:extLst>
          </p:cNvPr>
          <p:cNvSpPr/>
          <p:nvPr/>
        </p:nvSpPr>
        <p:spPr>
          <a:xfrm>
            <a:off x="8540844" y="1706541"/>
            <a:ext cx="609600" cy="1265259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Stack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9483BF-9BFA-F249-8D2F-F39C7DB58CAB}"/>
              </a:ext>
            </a:extLst>
          </p:cNvPr>
          <p:cNvSpPr txBox="1"/>
          <p:nvPr/>
        </p:nvSpPr>
        <p:spPr>
          <a:xfrm>
            <a:off x="4724400" y="774659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0x7FFFFFFF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22BCD7-6A99-D944-980E-DAEE16DFB507}"/>
              </a:ext>
            </a:extLst>
          </p:cNvPr>
          <p:cNvSpPr/>
          <p:nvPr/>
        </p:nvSpPr>
        <p:spPr>
          <a:xfrm>
            <a:off x="6178644" y="2499815"/>
            <a:ext cx="2286000" cy="457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8AB1E1-0199-3C40-8838-DDE2363B5367}"/>
              </a:ext>
            </a:extLst>
          </p:cNvPr>
          <p:cNvGrpSpPr/>
          <p:nvPr/>
        </p:nvGrpSpPr>
        <p:grpSpPr>
          <a:xfrm>
            <a:off x="4954886" y="2946211"/>
            <a:ext cx="1147558" cy="369332"/>
            <a:chOff x="5405642" y="2781372"/>
            <a:chExt cx="1147558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D2EE8C8-5595-7B4B-B75C-CC115C0B9AFC}"/>
                </a:ext>
              </a:extLst>
            </p:cNvPr>
            <p:cNvCxnSpPr/>
            <p:nvPr/>
          </p:nvCxnSpPr>
          <p:spPr>
            <a:xfrm>
              <a:off x="6096000" y="2973147"/>
              <a:ext cx="4572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77E3783-CA8F-3C4D-B327-FACE01942B9C}"/>
                </a:ext>
              </a:extLst>
            </p:cNvPr>
            <p:cNvSpPr txBox="1"/>
            <p:nvPr/>
          </p:nvSpPr>
          <p:spPr>
            <a:xfrm>
              <a:off x="5405642" y="2781372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%</a:t>
              </a:r>
              <a:r>
                <a:rPr lang="en-US" dirty="0" err="1"/>
                <a:t>rsp</a:t>
              </a:r>
              <a:endParaRPr lang="en-US" dirty="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8E2705B-0E8D-3140-979E-F19ABA495D33}"/>
              </a:ext>
            </a:extLst>
          </p:cNvPr>
          <p:cNvSpPr txBox="1"/>
          <p:nvPr/>
        </p:nvSpPr>
        <p:spPr>
          <a:xfrm>
            <a:off x="4751696" y="636967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0x00000000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380BAC-7CFC-F34A-838B-AC264F897751}"/>
              </a:ext>
            </a:extLst>
          </p:cNvPr>
          <p:cNvSpPr/>
          <p:nvPr/>
        </p:nvSpPr>
        <p:spPr>
          <a:xfrm>
            <a:off x="6178644" y="5112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B87245-9927-4C47-A5A2-1DE9384AB9D5}"/>
              </a:ext>
            </a:extLst>
          </p:cNvPr>
          <p:cNvSpPr/>
          <p:nvPr/>
        </p:nvSpPr>
        <p:spPr>
          <a:xfrm>
            <a:off x="6178644" y="5874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Code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82759A-4D2D-054F-ABF6-4AAEC90FC7FE}"/>
              </a:ext>
            </a:extLst>
          </p:cNvPr>
          <p:cNvSpPr/>
          <p:nvPr/>
        </p:nvSpPr>
        <p:spPr>
          <a:xfrm>
            <a:off x="6178644" y="4350298"/>
            <a:ext cx="2286000" cy="762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Heap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4551CAA-06A8-7B49-AB5D-44272E86019F}"/>
              </a:ext>
            </a:extLst>
          </p:cNvPr>
          <p:cNvCxnSpPr/>
          <p:nvPr/>
        </p:nvCxnSpPr>
        <p:spPr>
          <a:xfrm>
            <a:off x="5645244" y="6070843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23AAA15-7AEE-B74E-B016-6C63DB38D621}"/>
              </a:ext>
            </a:extLst>
          </p:cNvPr>
          <p:cNvSpPr txBox="1"/>
          <p:nvPr/>
        </p:nvSpPr>
        <p:spPr>
          <a:xfrm>
            <a:off x="4954886" y="58790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%rip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671DF8A-C04B-0640-AA41-B5A614244F4F}"/>
              </a:ext>
            </a:extLst>
          </p:cNvPr>
          <p:cNvSpPr/>
          <p:nvPr/>
        </p:nvSpPr>
        <p:spPr>
          <a:xfrm>
            <a:off x="6186414" y="3135421"/>
            <a:ext cx="2286000" cy="37148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old %rip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7102D3-8FA9-BC23-A52F-4BA429024275}"/>
              </a:ext>
            </a:extLst>
          </p:cNvPr>
          <p:cNvSpPr/>
          <p:nvPr/>
        </p:nvSpPr>
        <p:spPr>
          <a:xfrm>
            <a:off x="6175331" y="2947858"/>
            <a:ext cx="2286000" cy="1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DB43A4-5FDC-1E40-A583-2623BD16412A}"/>
              </a:ext>
            </a:extLst>
          </p:cNvPr>
          <p:cNvSpPr/>
          <p:nvPr/>
        </p:nvSpPr>
        <p:spPr>
          <a:xfrm>
            <a:off x="6178644" y="1143991"/>
            <a:ext cx="2286000" cy="5492289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531427-1A5D-8D41-F274-1FE82BA22354}"/>
              </a:ext>
            </a:extLst>
          </p:cNvPr>
          <p:cNvSpPr txBox="1"/>
          <p:nvPr/>
        </p:nvSpPr>
        <p:spPr>
          <a:xfrm>
            <a:off x="7119581" y="2729025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47</a:t>
            </a:r>
          </a:p>
        </p:txBody>
      </p:sp>
    </p:spTree>
    <p:extLst>
      <p:ext uri="{BB962C8B-B14F-4D97-AF65-F5344CB8AC3E}">
        <p14:creationId xmlns:p14="http://schemas.microsoft.com/office/powerpoint/2010/main" val="103107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-3.88889E-6 0.0541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.05417 L -3.88889E-6 -1.48148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B1F913F-B732-CD40-BD96-75B4B95E5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Modifying the Stack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C6C3F-E78B-0040-99CD-BF9AEC8B7287}"/>
              </a:ext>
            </a:extLst>
          </p:cNvPr>
          <p:cNvSpPr txBox="1"/>
          <p:nvPr/>
        </p:nvSpPr>
        <p:spPr>
          <a:xfrm>
            <a:off x="762000" y="1956749"/>
            <a:ext cx="3428999" cy="341632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proc(int* p){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p[3];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example1(int x)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int a[4];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a[0] = 13;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a[1] = 47;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a[2] = 105;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a[3] = 41;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return proc(a) + 1;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6AC8CE-7D82-2047-AA68-5C698501920F}"/>
              </a:ext>
            </a:extLst>
          </p:cNvPr>
          <p:cNvSpPr txBox="1"/>
          <p:nvPr/>
        </p:nvSpPr>
        <p:spPr>
          <a:xfrm>
            <a:off x="4800600" y="3048000"/>
            <a:ext cx="3429000" cy="31393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example1: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$16,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$13, 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$47, 4(%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$105, 8(%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$41, 12(%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call  0x400596 &lt;proc&gt;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$1,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$16,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FAC040-C75A-C23C-41E6-ACDFBB7F6B4D}"/>
              </a:ext>
            </a:extLst>
          </p:cNvPr>
          <p:cNvSpPr txBox="1"/>
          <p:nvPr/>
        </p:nvSpPr>
        <p:spPr>
          <a:xfrm>
            <a:off x="4800600" y="1956749"/>
            <a:ext cx="3429000" cy="92333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12(%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eax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ret</a:t>
            </a:r>
          </a:p>
        </p:txBody>
      </p:sp>
    </p:spTree>
    <p:extLst>
      <p:ext uri="{BB962C8B-B14F-4D97-AF65-F5344CB8AC3E}">
        <p14:creationId xmlns:p14="http://schemas.microsoft.com/office/powerpoint/2010/main" val="85228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9564</TotalTime>
  <Words>2525</Words>
  <Application>Microsoft Macintosh PowerPoint</Application>
  <PresentationFormat>On-screen Show (4:3)</PresentationFormat>
  <Paragraphs>560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Cambria Math</vt:lpstr>
      <vt:lpstr>Consolas</vt:lpstr>
      <vt:lpstr>Courier</vt:lpstr>
      <vt:lpstr>Courier New</vt:lpstr>
      <vt:lpstr>Courier New Bold</vt:lpstr>
      <vt:lpstr>Times New Roman</vt:lpstr>
      <vt:lpstr>Wingdings 3</vt:lpstr>
      <vt:lpstr>Clarity</vt:lpstr>
      <vt:lpstr>Lecture 7: Procedure Calls in Assembly</vt:lpstr>
      <vt:lpstr>Review: Assembly/Machine Code View</vt:lpstr>
      <vt:lpstr>Review: X86-64 Integer Registers</vt:lpstr>
      <vt:lpstr>Review: Assembly Operations</vt:lpstr>
      <vt:lpstr>Procedures </vt:lpstr>
      <vt:lpstr>The Stack</vt:lpstr>
      <vt:lpstr>Modifying the Stack</vt:lpstr>
      <vt:lpstr>Modifying the Stack</vt:lpstr>
      <vt:lpstr>Example: Modifying the Stack</vt:lpstr>
      <vt:lpstr>Exercise 1: Modifying the Stack</vt:lpstr>
      <vt:lpstr>Procedure Calls (simplified)</vt:lpstr>
      <vt:lpstr>Example: Modifying the Stack</vt:lpstr>
      <vt:lpstr>Maintaining Variable state</vt:lpstr>
      <vt:lpstr>X86-64 Register Usage Conventions</vt:lpstr>
      <vt:lpstr>Procedure Calls, Division of Labor</vt:lpstr>
      <vt:lpstr>Exercise 2: Value Passing</vt:lpstr>
      <vt:lpstr>Handling Extra Parameters</vt:lpstr>
      <vt:lpstr>Procedure Call Example: Arguments </vt:lpstr>
      <vt:lpstr>Stack Frames</vt:lpstr>
      <vt:lpstr>Recursion</vt:lpstr>
      <vt:lpstr>Array Recursion</vt:lpstr>
      <vt:lpstr>Example: Array Recursion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6: Function Calls in Assembly</dc:title>
  <dc:creator>Eleanor  Birrell</dc:creator>
  <cp:lastModifiedBy>Sam Thomas</cp:lastModifiedBy>
  <cp:revision>146</cp:revision>
  <cp:lastPrinted>2019-02-12T00:36:48Z</cp:lastPrinted>
  <dcterms:created xsi:type="dcterms:W3CDTF">2019-02-11T05:42:00Z</dcterms:created>
  <dcterms:modified xsi:type="dcterms:W3CDTF">2026-02-18T21:30:55Z</dcterms:modified>
</cp:coreProperties>
</file>