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1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_rels/theme9.xml.rels" ContentType="application/vnd.openxmlformats-package.relationships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14.xml.rels" ContentType="application/vnd.openxmlformats-package.relationships+xml"/>
  <Override PartName="/ppt/theme/_rels/theme5.xml.rels" ContentType="application/vnd.openxmlformats-package.relationships+xml"/>
  <Override PartName="/ppt/theme/_rels/theme11.xml.rels" ContentType="application/vnd.openxmlformats-package.relationships+xml"/>
  <Override PartName="/ppt/theme/_rels/theme2.xml.rels" ContentType="application/vnd.openxmlformats-package.relationships+xml"/>
  <Override PartName="/ppt/theme/_rels/theme12.xml.rels" ContentType="application/vnd.openxmlformats-package.relationships+xml"/>
  <Override PartName="/ppt/theme/_rels/theme3.xml.rels" ContentType="application/vnd.openxmlformats-package.relationships+xml"/>
  <Override PartName="/ppt/theme/_rels/theme13.xml.rels" ContentType="application/vnd.openxmlformats-package.relationships+xml"/>
  <Override PartName="/ppt/theme/_rels/theme4.xml.rels" ContentType="application/vnd.openxmlformats-package.relationships+xml"/>
  <Override PartName="/ppt/theme/_rels/theme6.xml.rels" ContentType="application/vnd.openxmlformats-package.relationships+xml"/>
  <Override PartName="/ppt/theme/_rels/theme7.xml.rels" ContentType="application/vnd.openxmlformats-package.relationships+xml"/>
  <Override PartName="/ppt/theme/_rels/theme8.xml.rels" ContentType="application/vnd.openxmlformats-package.relationships+xml"/>
  <Override PartName="/ppt/theme/theme15.xml" ContentType="application/vnd.openxmlformats-officedocument.theme+xml"/>
  <Override PartName="/ppt/theme/theme5.xml" ContentType="application/vnd.openxmlformats-officedocument.theme+xml"/>
  <Override PartName="/ppt/theme/theme14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theme13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_rels/slide5.xml.rels" ContentType="application/vnd.openxmlformats-package.relationships+xml"/>
  <Override PartName="/ppt/slides/_rels/slide21.xml.rels" ContentType="application/vnd.openxmlformats-package.relationships+xml"/>
  <Override PartName="/ppt/slides/_rels/slide19.xml.rels" ContentType="application/vnd.openxmlformats-package.relationships+xml"/>
  <Override PartName="/ppt/slides/_rels/slide4.xml.rels" ContentType="application/vnd.openxmlformats-package.relationships+xml"/>
  <Override PartName="/ppt/slides/_rels/slide20.xml.rels" ContentType="application/vnd.openxmlformats-package.relationships+xml"/>
  <Override PartName="/ppt/slides/_rels/slide18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2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notesSlides/_rels/notesSlide22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5" r:id="rId9"/>
    <p:sldMasterId id="2147483667" r:id="rId10"/>
    <p:sldMasterId id="2147483669" r:id="rId11"/>
    <p:sldMasterId id="2147483671" r:id="rId12"/>
    <p:sldMasterId id="2147483673" r:id="rId13"/>
    <p:sldMasterId id="2147483675" r:id="rId14"/>
    <p:sldMasterId id="2147483677" r:id="rId15"/>
  </p:sldMasterIdLst>
  <p:notesMasterIdLst>
    <p:notesMasterId r:id="rId16"/>
  </p:notes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76" r:id="rId37"/>
    <p:sldId id="277" r:id="rId38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notesMaster" Target="notesMasters/notesMaster1.xml"/><Relationship Id="rId17" Type="http://schemas.openxmlformats.org/officeDocument/2006/relationships/slide" Target="slides/slide1.xml"/><Relationship Id="rId18" Type="http://schemas.openxmlformats.org/officeDocument/2006/relationships/slide" Target="slides/slide2.xml"/><Relationship Id="rId19" Type="http://schemas.openxmlformats.org/officeDocument/2006/relationships/slide" Target="slides/slide3.xml"/><Relationship Id="rId20" Type="http://schemas.openxmlformats.org/officeDocument/2006/relationships/slide" Target="slides/slide4.xml"/><Relationship Id="rId21" Type="http://schemas.openxmlformats.org/officeDocument/2006/relationships/slide" Target="slides/slide5.xml"/><Relationship Id="rId22" Type="http://schemas.openxmlformats.org/officeDocument/2006/relationships/slide" Target="slides/slide6.xml"/><Relationship Id="rId23" Type="http://schemas.openxmlformats.org/officeDocument/2006/relationships/slide" Target="slides/slide7.xml"/><Relationship Id="rId24" Type="http://schemas.openxmlformats.org/officeDocument/2006/relationships/slide" Target="slides/slide8.xml"/><Relationship Id="rId25" Type="http://schemas.openxmlformats.org/officeDocument/2006/relationships/slide" Target="slides/slide9.xml"/><Relationship Id="rId26" Type="http://schemas.openxmlformats.org/officeDocument/2006/relationships/slide" Target="slides/slide10.xml"/><Relationship Id="rId27" Type="http://schemas.openxmlformats.org/officeDocument/2006/relationships/slide" Target="slides/slide11.xml"/><Relationship Id="rId28" Type="http://schemas.openxmlformats.org/officeDocument/2006/relationships/slide" Target="slides/slide12.xml"/><Relationship Id="rId29" Type="http://schemas.openxmlformats.org/officeDocument/2006/relationships/slide" Target="slides/slide13.xml"/><Relationship Id="rId30" Type="http://schemas.openxmlformats.org/officeDocument/2006/relationships/slide" Target="slides/slide14.xml"/><Relationship Id="rId31" Type="http://schemas.openxmlformats.org/officeDocument/2006/relationships/slide" Target="slides/slide15.xml"/><Relationship Id="rId32" Type="http://schemas.openxmlformats.org/officeDocument/2006/relationships/slide" Target="slides/slide16.xml"/><Relationship Id="rId33" Type="http://schemas.openxmlformats.org/officeDocument/2006/relationships/slide" Target="slides/slide17.xml"/><Relationship Id="rId34" Type="http://schemas.openxmlformats.org/officeDocument/2006/relationships/slide" Target="slides/slide18.xml"/><Relationship Id="rId35" Type="http://schemas.openxmlformats.org/officeDocument/2006/relationships/slide" Target="slides/slide19.xml"/><Relationship Id="rId36" Type="http://schemas.openxmlformats.org/officeDocument/2006/relationships/slide" Target="slides/slide20.xml"/><Relationship Id="rId37" Type="http://schemas.openxmlformats.org/officeDocument/2006/relationships/slide" Target="slides/slide21.xml"/><Relationship Id="rId38" Type="http://schemas.openxmlformats.org/officeDocument/2006/relationships/slide" Target="slides/slide22.xml"/><Relationship Id="rId3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move the slide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 idx="42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 idx="43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 idx="44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A81A5380-0606-4E3A-8139-4B0ECCE62492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7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2" name="PlaceHolder 3"/>
          <p:cNvSpPr>
            <a:spLocks noGrp="1"/>
          </p:cNvSpPr>
          <p:nvPr>
            <p:ph type="sldNum" idx="46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53F8007-F02D-4429-A3F9-A179FA728B1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7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walk through two options: caller-saved, callee-saved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5" name="PlaceHolder 3"/>
          <p:cNvSpPr>
            <a:spLocks noGrp="1"/>
          </p:cNvSpPr>
          <p:nvPr>
            <p:ph type="sldNum" idx="47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0A2E032-7DCE-42A8-85AE-56227C6067E5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7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78" name="PlaceHolder 3"/>
          <p:cNvSpPr>
            <a:spLocks noGrp="1"/>
          </p:cNvSpPr>
          <p:nvPr>
            <p:ph type="sldNum" idx="48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CD574E7-9CE9-48ED-9C71-DBC4C3304654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8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clang actually assembly adds pushq rax to beginning and popq rcx to end to align to 16 bytes (seen in demo)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81" name="PlaceHolder 3"/>
          <p:cNvSpPr>
            <a:spLocks noGrp="1"/>
          </p:cNvSpPr>
          <p:nvPr>
            <p:ph type="sldNum" idx="49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2FFF578-A4C0-484C-AC7B-0E86A335862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8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Discussion: compare the differences, then On board: work through stack for this example. then Demo: recursive function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disassem sum_digits_r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show assembly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b *0x400563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set breakpoint at base case ret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bt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show stack trace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x/10gx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show contents of stack and compare to diagram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disassem sum_digits_r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find stored return address in assembly code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     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continue to end (main prints return value)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Discussion: compare the differences, then On board: work through stack for this example. then Demo: recursive function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disassem sum_digits_r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show assembly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b *0x400563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set breakpoint at base case ret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bt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show stack trace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x/10gx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show contents of stack and compare to diagram on board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disassem sum_digits_r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find stored return address in assembly code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(gdb) c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     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# continue to end (main prints return value)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  <a:ln w="0">
            <a:noFill/>
          </a:ln>
        </p:spPr>
      </p:sp>
      <p:sp>
        <p:nvSpPr>
          <p:cNvPr id="46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Walk through on board, then demo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Demo 1 - Procedure calls (note: run on linux server):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make example1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gdb example1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b example1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set breakpoint at beginning of function example1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disassem example1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show assembly code and walk through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info reg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observe values in %rsp and %rip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stepi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info reg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observe new values of %rsp and %rip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x/4wd $rsp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see initial values in a as ints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step i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x/4wd $rsp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observe new array values (a[3] now 10)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x/3gx $rsp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observe return address value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(gdb) disassem main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	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# observe ret addr is next instr in main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9" name="PlaceHolder 3"/>
          <p:cNvSpPr>
            <a:spLocks noGrp="1"/>
          </p:cNvSpPr>
          <p:nvPr>
            <p:ph type="sldNum" idx="45"/>
          </p:nvPr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anchorCtr="1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704A58C8-67D9-4832-9B09-6895667658BA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07A298-6A1A-4295-890E-0881870177D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617D1C6-2F90-44C4-972C-9592564F119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76B1079A-CD5D-4E6A-83AE-D4377B6662B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388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5B63DA7A-43B2-46E7-953A-AEF3193DF9D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70F9D871-E8D5-4BB0-8F7E-F39C4CA61A55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15680"/>
            <a:ext cx="8228880" cy="625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1"/>
          </p:nvPr>
        </p:nvSpPr>
        <p:spPr/>
        <p:txBody>
          <a:bodyPr/>
          <a:p>
            <a:fld id="{44C4315E-EB30-479E-9134-14E6DEA8EA1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4"/>
          </p:nvPr>
        </p:nvSpPr>
        <p:spPr/>
        <p:txBody>
          <a:bodyPr/>
          <a:p>
            <a:fld id="{CBCF9092-0F16-4BEE-B50D-47D36F22D5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7"/>
          </p:nvPr>
        </p:nvSpPr>
        <p:spPr/>
        <p:txBody>
          <a:bodyPr/>
          <a:p>
            <a:fld id="{BAEFEBCA-E495-44F4-B0BD-4F4104AADBC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0"/>
          </p:nvPr>
        </p:nvSpPr>
        <p:spPr/>
        <p:txBody>
          <a:bodyPr/>
          <a:p>
            <a:fld id="{726D79D9-FC0F-4F0F-964F-91547BD9CFC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7EB34D4-B562-4DEF-BEFB-7F456686BB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7E4B397A-CD45-4A49-83E4-F2ACC0B8C62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F9E2F32-4A6B-4491-A287-69F888BF61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A3E4BEF3-D454-417D-BB33-ADB499939F5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E822569-1F4D-48E3-9CA1-2A460B5B598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F688D6FA-6FE7-42FE-BE60-1ED6973FB3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07C78B5E-01D1-4538-9860-4685833B6B0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B6F62D71-6C0D-4FC9-80FA-7EFBA7F8511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6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9080" cy="21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F99721BC-D1DC-461D-96DE-E919F2122E6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 idx="3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li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k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to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di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tit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le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te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xt 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r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</a:t>
            </a: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</a:t>
            </a: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0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61" name="Straight Connector 10"/>
          <p:cNvCxnSpPr/>
          <p:nvPr/>
        </p:nvCxnSpPr>
        <p:spPr>
          <a:xfrm flipH="1">
            <a:off x="4572000" y="1691640"/>
            <a:ext cx="1440" cy="470988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62" name="PlaceHolder 1"/>
          <p:cNvSpPr>
            <a:spLocks noGrp="1"/>
          </p:cNvSpPr>
          <p:nvPr>
            <p:ph type="ftr" idx="28"/>
          </p:nvPr>
        </p:nvSpPr>
        <p:spPr>
          <a:xfrm>
            <a:off x="457200" y="18360"/>
            <a:ext cx="70858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8ECF91A4-DACB-4CA6-9239-C8333A88396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US" sz="44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4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7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ftr" idx="30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sldNum" idx="31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656B5A8-206F-4931-9206-2D1521AA2C8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dt" idx="32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5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1"/>
          <p:cNvSpPr>
            <a:spLocks noGrp="1"/>
          </p:cNvSpPr>
          <p:nvPr>
            <p:ph type="ftr" idx="33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ldNum" idx="34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3E345D3E-8D9D-465A-A1D0-259FB891A90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dt" idx="35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0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81" name="Straight Connector 8"/>
          <p:cNvCxnSpPr/>
          <p:nvPr/>
        </p:nvCxnSpPr>
        <p:spPr>
          <a:xfrm flipH="1">
            <a:off x="2774880" y="792000"/>
            <a:ext cx="2160" cy="55785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82" name="PlaceHolder 1"/>
          <p:cNvSpPr>
            <a:spLocks noGrp="1"/>
          </p:cNvSpPr>
          <p:nvPr>
            <p:ph type="ftr" idx="36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37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A7F632DA-D85E-4EF8-AF02-EB48BA3C54E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38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6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1"/>
          <p:cNvSpPr>
            <a:spLocks noGrp="1"/>
          </p:cNvSpPr>
          <p:nvPr>
            <p:ph type="ftr" idx="39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ldNum" idx="40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AE6C5E35-B0D0-4862-85F4-E87BE4D367D1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dt" idx="41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ftr" idx="4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ldNum" idx="5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9651773E-B9A1-425A-A17C-B7BF8D2BCA7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6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1"/>
          <p:cNvSpPr>
            <a:spLocks noGrp="1"/>
          </p:cNvSpPr>
          <p:nvPr>
            <p:ph type="ftr" idx="7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ldNum" idx="8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198D4699-1B81-4203-A1A0-C73E1206F3A7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dt" idx="9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1"/>
          <p:cNvSpPr>
            <a:spLocks noGrp="1"/>
          </p:cNvSpPr>
          <p:nvPr>
            <p:ph type="ftr" idx="10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sldNum" idx="11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D06DAE25-62FA-4CC0-90E2-55DEB482952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dt" idx="12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1"/>
          <p:cNvSpPr>
            <a:spLocks noGrp="1"/>
          </p:cNvSpPr>
          <p:nvPr>
            <p:ph type="ftr" idx="13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ldNum" idx="14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DA9FAEEB-C22F-4E1C-8A18-7996BB3F983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dt" idx="15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1"/>
          <p:cNvSpPr>
            <a:spLocks noGrp="1"/>
          </p:cNvSpPr>
          <p:nvPr>
            <p:ph type="ftr" idx="16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sldNum" idx="17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496F9744-329D-4B5C-9745-2B8FEF341A6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18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to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edit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the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title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text 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form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ftr" idx="19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2168AE50-65FD-4D64-A995-A5DED4995D3A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  <p:sldLayoutId id="2147483662" r:id="rId3"/>
    <p:sldLayoutId id="2147483663" r:id="rId4"/>
    <p:sldLayoutId id="2147483664" r:id="rId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3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44" name="Straight Connector 6"/>
          <p:cNvCxnSpPr/>
          <p:nvPr/>
        </p:nvCxnSpPr>
        <p:spPr>
          <a:xfrm>
            <a:off x="731520" y="4599360"/>
            <a:ext cx="7849080" cy="216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45" name="PlaceHolder 1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B632A8D-BA6C-4ED9-B7C3-679E63E1E100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9"/>
          <p:cNvSpPr/>
          <p:nvPr/>
        </p:nvSpPr>
        <p:spPr>
          <a:xfrm>
            <a:off x="0" y="222120"/>
            <a:ext cx="9143280" cy="31032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9" name="Rectangle 6"/>
          <p:cNvSpPr/>
          <p:nvPr/>
        </p:nvSpPr>
        <p:spPr>
          <a:xfrm>
            <a:off x="0" y="0"/>
            <a:ext cx="9143280" cy="41832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891000"/>
            <a:ext cx="822888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440" cy="4876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Second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Third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Fourth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08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59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tabLst>
                <a:tab algn="l" pos="0"/>
              </a:tabLst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fld id="{ECC19575-EB46-4983-974B-981AA1257E9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4760" cy="328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3960" cy="608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000" cy="63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7: Procedure Calls in Assembly</a:t>
            </a:r>
            <a:endParaRPr b="0" lang="en-US" sz="3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8" name="Title 1"/>
          <p:cNvSpPr/>
          <p:nvPr/>
        </p:nvSpPr>
        <p:spPr>
          <a:xfrm>
            <a:off x="685800" y="4643280"/>
            <a:ext cx="7848000" cy="63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Modifying the Stack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494960" cy="471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0000" lnSpcReduction="19999"/>
          </a:bodyPr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0x400557 &lt;fun&gt;: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400557: movq $13, 16(%rsp) 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40055a: ret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0x40055b &lt;main&gt;: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40055b: sub $8, %rsp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40055f: pushq $47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400560: callq 400557 &lt;fun&gt; 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400565: popq %rax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400566: addq (%rsp), %rax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40056a: addq $8, %rsp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40056e: ret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2" name="Rectangle 3"/>
          <p:cNvSpPr/>
          <p:nvPr/>
        </p:nvSpPr>
        <p:spPr>
          <a:xfrm>
            <a:off x="5922720" y="1673280"/>
            <a:ext cx="2285280" cy="4240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3" name="Rectangle 6"/>
          <p:cNvSpPr/>
          <p:nvPr/>
        </p:nvSpPr>
        <p:spPr>
          <a:xfrm>
            <a:off x="5943600" y="16862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4" name="Rectangle 7"/>
          <p:cNvSpPr/>
          <p:nvPr/>
        </p:nvSpPr>
        <p:spPr>
          <a:xfrm>
            <a:off x="5943600" y="22226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5" name="Rectangle 8"/>
          <p:cNvSpPr/>
          <p:nvPr/>
        </p:nvSpPr>
        <p:spPr>
          <a:xfrm>
            <a:off x="5935680" y="27460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6" name="Rectangle 9"/>
          <p:cNvSpPr/>
          <p:nvPr/>
        </p:nvSpPr>
        <p:spPr>
          <a:xfrm>
            <a:off x="5935680" y="32828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7" name="Rectangle 10"/>
          <p:cNvSpPr/>
          <p:nvPr/>
        </p:nvSpPr>
        <p:spPr>
          <a:xfrm>
            <a:off x="5935680" y="38062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8" name="Rectangle 11"/>
          <p:cNvSpPr/>
          <p:nvPr/>
        </p:nvSpPr>
        <p:spPr>
          <a:xfrm>
            <a:off x="5935680" y="43430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9" name="Rectangle 12"/>
          <p:cNvSpPr/>
          <p:nvPr/>
        </p:nvSpPr>
        <p:spPr>
          <a:xfrm>
            <a:off x="5943600" y="48538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0" name="Rectangle 13"/>
          <p:cNvSpPr/>
          <p:nvPr/>
        </p:nvSpPr>
        <p:spPr>
          <a:xfrm>
            <a:off x="5943600" y="53902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1" name="Content Placeholder 2"/>
          <p:cNvSpPr/>
          <p:nvPr/>
        </p:nvSpPr>
        <p:spPr>
          <a:xfrm>
            <a:off x="2057400" y="2209680"/>
            <a:ext cx="8228880" cy="5637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defTabSz="914400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Courier New"/>
            </a:endParaRPr>
          </a:p>
        </p:txBody>
      </p:sp>
      <p:grpSp>
        <p:nvGrpSpPr>
          <p:cNvPr id="232" name="Group 17"/>
          <p:cNvGrpSpPr/>
          <p:nvPr/>
        </p:nvGrpSpPr>
        <p:grpSpPr>
          <a:xfrm>
            <a:off x="4760280" y="2039040"/>
            <a:ext cx="1147680" cy="370080"/>
            <a:chOff x="4760280" y="2039040"/>
            <a:chExt cx="1147680" cy="370080"/>
          </a:xfrm>
        </p:grpSpPr>
        <p:cxnSp>
          <p:nvCxnSpPr>
            <p:cNvPr id="233" name="Straight Arrow Connector 18"/>
            <p:cNvCxnSpPr/>
            <p:nvPr/>
          </p:nvCxnSpPr>
          <p:spPr>
            <a:xfrm>
              <a:off x="5450400" y="223056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234" name="TextBox 19"/>
            <p:cNvSpPr/>
            <p:nvPr/>
          </p:nvSpPr>
          <p:spPr>
            <a:xfrm>
              <a:off x="4760280" y="203904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35" name="Rectangle 24"/>
          <p:cNvSpPr/>
          <p:nvPr/>
        </p:nvSpPr>
        <p:spPr>
          <a:xfrm>
            <a:off x="6837480" y="2842560"/>
            <a:ext cx="4550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6" name="Rectangle 25"/>
          <p:cNvSpPr/>
          <p:nvPr/>
        </p:nvSpPr>
        <p:spPr>
          <a:xfrm>
            <a:off x="6447240" y="3359880"/>
            <a:ext cx="1278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7" name="Rectangle 26"/>
          <p:cNvSpPr/>
          <p:nvPr/>
        </p:nvSpPr>
        <p:spPr>
          <a:xfrm>
            <a:off x="6837480" y="2300760"/>
            <a:ext cx="4550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38" name="Group 27"/>
          <p:cNvGrpSpPr/>
          <p:nvPr/>
        </p:nvGrpSpPr>
        <p:grpSpPr>
          <a:xfrm>
            <a:off x="-15120" y="3145680"/>
            <a:ext cx="864000" cy="370080"/>
            <a:chOff x="-15120" y="3145680"/>
            <a:chExt cx="864000" cy="370080"/>
          </a:xfrm>
        </p:grpSpPr>
        <p:cxnSp>
          <p:nvCxnSpPr>
            <p:cNvPr id="239" name="Straight Arrow Connector 28"/>
            <p:cNvCxnSpPr/>
            <p:nvPr/>
          </p:nvCxnSpPr>
          <p:spPr>
            <a:xfrm>
              <a:off x="609480" y="3337200"/>
              <a:ext cx="23976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240" name="TextBox 29"/>
            <p:cNvSpPr/>
            <p:nvPr/>
          </p:nvSpPr>
          <p:spPr>
            <a:xfrm>
              <a:off x="-15120" y="3145680"/>
              <a:ext cx="63756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%rip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41" name="TextBox 32"/>
          <p:cNvSpPr/>
          <p:nvPr/>
        </p:nvSpPr>
        <p:spPr>
          <a:xfrm>
            <a:off x="4049640" y="5351040"/>
            <a:ext cx="7012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2" name="Rectangle 34"/>
          <p:cNvSpPr/>
          <p:nvPr/>
        </p:nvSpPr>
        <p:spPr>
          <a:xfrm>
            <a:off x="4760280" y="53902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3" name="Rectangle 36"/>
          <p:cNvSpPr/>
          <p:nvPr/>
        </p:nvSpPr>
        <p:spPr>
          <a:xfrm>
            <a:off x="4760280" y="53902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60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Rectangle 37"/>
          <p:cNvSpPr/>
          <p:nvPr/>
        </p:nvSpPr>
        <p:spPr>
          <a:xfrm>
            <a:off x="155520" y="6135840"/>
            <a:ext cx="8987760" cy="92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What's the value in %rax immediately before the instruction at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0x40056e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executed?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What's the value in %rsp immediately before the instruction at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0x40056e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is executed?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5" name="Rectangle 2"/>
          <p:cNvSpPr/>
          <p:nvPr/>
        </p:nvSpPr>
        <p:spPr>
          <a:xfrm>
            <a:off x="6439320" y="1760760"/>
            <a:ext cx="1278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6" name="Rectangle 5"/>
          <p:cNvSpPr/>
          <p:nvPr/>
        </p:nvSpPr>
        <p:spPr>
          <a:xfrm>
            <a:off x="8249040" y="202500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0xf0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7" name="Rectangle 14"/>
          <p:cNvSpPr/>
          <p:nvPr/>
        </p:nvSpPr>
        <p:spPr>
          <a:xfrm>
            <a:off x="8249040" y="253152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0xe8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Rectangle 15"/>
          <p:cNvSpPr/>
          <p:nvPr/>
        </p:nvSpPr>
        <p:spPr>
          <a:xfrm>
            <a:off x="8249040" y="308016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0xe0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9" name="Rectangle 20"/>
          <p:cNvSpPr/>
          <p:nvPr/>
        </p:nvSpPr>
        <p:spPr>
          <a:xfrm>
            <a:off x="8249040" y="358668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0xd8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0" name="Rectangle 21"/>
          <p:cNvSpPr/>
          <p:nvPr/>
        </p:nvSpPr>
        <p:spPr>
          <a:xfrm>
            <a:off x="8249040" y="414540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0xd0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1" name="Rectangle 22"/>
          <p:cNvSpPr/>
          <p:nvPr/>
        </p:nvSpPr>
        <p:spPr>
          <a:xfrm>
            <a:off x="8249040" y="465192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0xc8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2" name="Rectangle 23"/>
          <p:cNvSpPr/>
          <p:nvPr/>
        </p:nvSpPr>
        <p:spPr>
          <a:xfrm>
            <a:off x="8249040" y="520056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0xc0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3" name="Rectangle 30"/>
          <p:cNvSpPr/>
          <p:nvPr/>
        </p:nvSpPr>
        <p:spPr>
          <a:xfrm>
            <a:off x="8249040" y="5707080"/>
            <a:ext cx="7293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0xb8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4" name="Rectangle 31"/>
          <p:cNvSpPr/>
          <p:nvPr/>
        </p:nvSpPr>
        <p:spPr>
          <a:xfrm>
            <a:off x="4760280" y="53902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5" name="Rectangle 33"/>
          <p:cNvSpPr/>
          <p:nvPr/>
        </p:nvSpPr>
        <p:spPr>
          <a:xfrm>
            <a:off x="5944680" y="2222640"/>
            <a:ext cx="2285280" cy="523080"/>
          </a:xfrm>
          <a:prstGeom prst="rect">
            <a:avLst/>
          </a:prstGeom>
          <a:solidFill>
            <a:schemeClr val="bg1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6" name="Rectangle 35"/>
          <p:cNvSpPr/>
          <p:nvPr/>
        </p:nvSpPr>
        <p:spPr>
          <a:xfrm>
            <a:off x="5936760" y="2746080"/>
            <a:ext cx="2285280" cy="523080"/>
          </a:xfrm>
          <a:prstGeom prst="rect">
            <a:avLst/>
          </a:prstGeom>
          <a:solidFill>
            <a:schemeClr val="bg1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7" name="Rectangle 38"/>
          <p:cNvSpPr/>
          <p:nvPr/>
        </p:nvSpPr>
        <p:spPr>
          <a:xfrm>
            <a:off x="5936760" y="3282840"/>
            <a:ext cx="2285280" cy="523080"/>
          </a:xfrm>
          <a:prstGeom prst="rect">
            <a:avLst/>
          </a:prstGeom>
          <a:solidFill>
            <a:schemeClr val="bg1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6" dur="indefinite" restart="never" nodeType="tmRoot">
          <p:childTnLst>
            <p:seq>
              <p:cTn id="127" dur="indefinite" nodeType="mainSeq"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0115 L 0.00451 0.04884 E">
                                      <p:cBhvr>
                                        <p:cTn id="139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4.07407E-006 L -0.00833 0.07639 E">
                                      <p:cBhvr>
                                        <p:cTn id="143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05833 L 0.00434 0.09236 E">
                                      <p:cBhvr>
                                        <p:cTn id="147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7639 L -0.00833 0.15463 E">
                                      <p:cBhvr>
                                        <p:cTn id="151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9236 L 0.00451 0.13518 E">
                                      <p:cBhvr>
                                        <p:cTn id="157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5278 L -0.00833 0.23102 E">
                                      <p:cBhvr>
                                        <p:cTn id="161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14606 L 0.00451 -0.1882 E">
                                      <p:cBhvr>
                                        <p:cTn id="167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0.1882 L 0.00451 -0.13426 E">
                                      <p:cBhvr>
                                        <p:cTn id="171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23102 L -0.00833 0.15278 E">
                                      <p:cBhvr>
                                        <p:cTn id="179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-0.13426 L 0.00434 0.1368 E">
                                      <p:cBhvr>
                                        <p:cTn id="183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1368 L 0.00434 0.18125 E">
                                      <p:cBhvr>
                                        <p:cTn id="187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15278 L -0.00833 0.07639 E">
                                      <p:cBhvr>
                                        <p:cTn id="191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18125 L 0.00451 0.22569 E">
                                      <p:cBhvr>
                                        <p:cTn id="199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2243 L 0.00434 0.2706 E">
                                      <p:cBhvr>
                                        <p:cTn id="207" dur="2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7639 L -0.00833 -4.07407E-006 E">
                                      <p:cBhvr>
                                        <p:cTn id="211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Procedure Calls (simplified)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200" cy="639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Caller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/>
          </p:nvPr>
        </p:nvSpPr>
        <p:spPr>
          <a:xfrm>
            <a:off x="457200" y="2438280"/>
            <a:ext cx="4114080" cy="395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Before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Put arguments in place (if there are parameter vars)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Make call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After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 result (if non-void)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1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200" cy="639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Callee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2" name="PlaceHolder 5"/>
          <p:cNvSpPr>
            <a:spLocks noGrp="1"/>
          </p:cNvSpPr>
          <p:nvPr>
            <p:ph/>
          </p:nvPr>
        </p:nvSpPr>
        <p:spPr>
          <a:xfrm>
            <a:off x="4754880" y="2438280"/>
            <a:ext cx="3931200" cy="3950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Preamble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Allocate space on stack (if needed)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Exit code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Put return value in place (if non-void function)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Deallocate space on stack (if allocated)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2" dur="indefinite" restart="never" nodeType="tmRoot">
          <p:childTnLst>
            <p:seq>
              <p:cTn id="213" dur="indefinite" nodeType="mainSeq">
                <p:childTnLst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Modifying the Stack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4" name="TextBox 6"/>
          <p:cNvSpPr/>
          <p:nvPr/>
        </p:nvSpPr>
        <p:spPr>
          <a:xfrm>
            <a:off x="762120" y="1956600"/>
            <a:ext cx="3428280" cy="2309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example1(int x)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a[4];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a[0] = 13;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a[1] = 47;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a[2] = 105;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a[3] = 41;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 return proc(a) + 1;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5" name="TextBox 7"/>
          <p:cNvSpPr/>
          <p:nvPr/>
        </p:nvSpPr>
        <p:spPr>
          <a:xfrm>
            <a:off x="4759200" y="1956600"/>
            <a:ext cx="3428280" cy="31399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example1: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subq  $16, 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$13, 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$47, 4(%rsp)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$105, 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$41, 12(%rsp)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movq  %rsp,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call  0x400596 &lt;proc&gt;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addl  $1,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addq  $16, 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6" name="Rectangle 2"/>
          <p:cNvSpPr/>
          <p:nvPr/>
        </p:nvSpPr>
        <p:spPr>
          <a:xfrm>
            <a:off x="4911480" y="2300400"/>
            <a:ext cx="3199680" cy="279000"/>
          </a:xfrm>
          <a:prstGeom prst="rect">
            <a:avLst/>
          </a:prstGeom>
          <a:solidFill>
            <a:srgbClr val="7030a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7" name="TextBox 3"/>
          <p:cNvSpPr/>
          <p:nvPr/>
        </p:nvSpPr>
        <p:spPr>
          <a:xfrm>
            <a:off x="8199000" y="2261520"/>
            <a:ext cx="9684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allocate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8" name="Rectangle 4"/>
          <p:cNvSpPr/>
          <p:nvPr/>
        </p:nvSpPr>
        <p:spPr>
          <a:xfrm>
            <a:off x="4903920" y="3617640"/>
            <a:ext cx="3199680" cy="279000"/>
          </a:xfrm>
          <a:prstGeom prst="rect">
            <a:avLst/>
          </a:prstGeom>
          <a:solidFill>
            <a:srgbClr val="ffff0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9" name="TextBox 8"/>
          <p:cNvSpPr/>
          <p:nvPr/>
        </p:nvSpPr>
        <p:spPr>
          <a:xfrm>
            <a:off x="8164080" y="3556440"/>
            <a:ext cx="6249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args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0" name="Rectangle 9"/>
          <p:cNvSpPr/>
          <p:nvPr/>
        </p:nvSpPr>
        <p:spPr>
          <a:xfrm>
            <a:off x="4911480" y="3898440"/>
            <a:ext cx="3199680" cy="279000"/>
          </a:xfrm>
          <a:prstGeom prst="rect">
            <a:avLst/>
          </a:prstGeom>
          <a:solidFill>
            <a:srgbClr val="ffff0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1" name="Rectangle 10"/>
          <p:cNvSpPr/>
          <p:nvPr/>
        </p:nvSpPr>
        <p:spPr>
          <a:xfrm>
            <a:off x="4911480" y="4462560"/>
            <a:ext cx="3199680" cy="279000"/>
          </a:xfrm>
          <a:prstGeom prst="rect">
            <a:avLst/>
          </a:prstGeom>
          <a:solidFill>
            <a:srgbClr val="7030a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2" name="Rectangle 11"/>
          <p:cNvSpPr/>
          <p:nvPr/>
        </p:nvSpPr>
        <p:spPr>
          <a:xfrm>
            <a:off x="4911480" y="4737600"/>
            <a:ext cx="3199680" cy="279000"/>
          </a:xfrm>
          <a:prstGeom prst="rect">
            <a:avLst/>
          </a:prstGeom>
          <a:solidFill>
            <a:srgbClr val="7030a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3" name="Rectangle 12"/>
          <p:cNvSpPr/>
          <p:nvPr/>
        </p:nvSpPr>
        <p:spPr>
          <a:xfrm>
            <a:off x="4911480" y="4190040"/>
            <a:ext cx="3199680" cy="279000"/>
          </a:xfrm>
          <a:prstGeom prst="rect">
            <a:avLst/>
          </a:prstGeom>
          <a:solidFill>
            <a:srgbClr val="ffff0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74" name="TextBox 13"/>
          <p:cNvSpPr/>
          <p:nvPr/>
        </p:nvSpPr>
        <p:spPr>
          <a:xfrm>
            <a:off x="8155440" y="4417920"/>
            <a:ext cx="9684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dealloc.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5" name="TextBox 14"/>
          <p:cNvSpPr/>
          <p:nvPr/>
        </p:nvSpPr>
        <p:spPr>
          <a:xfrm>
            <a:off x="8185320" y="4682520"/>
            <a:ext cx="7776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6" name="TextBox 15"/>
          <p:cNvSpPr/>
          <p:nvPr/>
        </p:nvSpPr>
        <p:spPr>
          <a:xfrm>
            <a:off x="8155440" y="4141080"/>
            <a:ext cx="8665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ret. val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7" name="TextBox 16"/>
          <p:cNvSpPr/>
          <p:nvPr/>
        </p:nvSpPr>
        <p:spPr>
          <a:xfrm>
            <a:off x="8171640" y="3857400"/>
            <a:ext cx="5234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call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78" name="Rectangle 17"/>
          <p:cNvSpPr/>
          <p:nvPr/>
        </p:nvSpPr>
        <p:spPr>
          <a:xfrm>
            <a:off x="4911480" y="4199040"/>
            <a:ext cx="3199680" cy="279000"/>
          </a:xfrm>
          <a:prstGeom prst="rect">
            <a:avLst/>
          </a:prstGeom>
          <a:solidFill>
            <a:srgbClr val="7030a0">
              <a:alpha val="24000"/>
            </a:srgb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6" dur="indefinite" restart="never" nodeType="tmRoot">
          <p:childTnLst>
            <p:seq>
              <p:cTn id="237" dur="indefinite" nodeType="mainSeq">
                <p:childTnLst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Maintaining Variable state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0" name="TextBox 4"/>
          <p:cNvSpPr/>
          <p:nvPr/>
        </p:nvSpPr>
        <p:spPr>
          <a:xfrm>
            <a:off x="4682160" y="2035080"/>
            <a:ext cx="3885480" cy="23090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function: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$47, 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$13,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call  0x40042a &lt;mystery&gt;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what is in %rbx?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what is in %rdi?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1" name="TextBox 5"/>
          <p:cNvSpPr/>
          <p:nvPr/>
        </p:nvSpPr>
        <p:spPr>
          <a:xfrm>
            <a:off x="609480" y="2035080"/>
            <a:ext cx="3885480" cy="23090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function(){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x = 47;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y = 13;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mystery(y);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// what is x?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// what is y?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8" dur="indefinite" restart="never" nodeType="tmRoot">
          <p:childTnLst>
            <p:seq>
              <p:cTn id="279" dur="indefinite" nodeType="mainSeq">
                <p:childTnLst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X86-64 Register Usage Conventions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3" name="Rectangle 1"/>
          <p:cNvSpPr/>
          <p:nvPr/>
        </p:nvSpPr>
        <p:spPr>
          <a:xfrm>
            <a:off x="762120" y="525780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4" name="Rectangle 22"/>
          <p:cNvSpPr/>
          <p:nvPr/>
        </p:nvSpPr>
        <p:spPr>
          <a:xfrm>
            <a:off x="4724280" y="16002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5" name="Rectangle 23"/>
          <p:cNvSpPr/>
          <p:nvPr/>
        </p:nvSpPr>
        <p:spPr>
          <a:xfrm>
            <a:off x="4724280" y="22096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6" name="Rectangle 24"/>
          <p:cNvSpPr/>
          <p:nvPr/>
        </p:nvSpPr>
        <p:spPr>
          <a:xfrm>
            <a:off x="4724280" y="28195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7" name="Rectangle 25"/>
          <p:cNvSpPr/>
          <p:nvPr/>
        </p:nvSpPr>
        <p:spPr>
          <a:xfrm>
            <a:off x="4724280" y="34290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8" name="Rectangle 26"/>
          <p:cNvSpPr/>
          <p:nvPr/>
        </p:nvSpPr>
        <p:spPr>
          <a:xfrm>
            <a:off x="4724280" y="403848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89" name="Rectangle 27"/>
          <p:cNvSpPr/>
          <p:nvPr/>
        </p:nvSpPr>
        <p:spPr>
          <a:xfrm>
            <a:off x="4724280" y="464832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0" name="Rectangle 28"/>
          <p:cNvSpPr/>
          <p:nvPr/>
        </p:nvSpPr>
        <p:spPr>
          <a:xfrm>
            <a:off x="4724280" y="525780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1" name="Rectangle 29"/>
          <p:cNvSpPr/>
          <p:nvPr/>
        </p:nvSpPr>
        <p:spPr>
          <a:xfrm>
            <a:off x="4724280" y="586728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2" name="Rectangle 30"/>
          <p:cNvSpPr/>
          <p:nvPr/>
        </p:nvSpPr>
        <p:spPr>
          <a:xfrm>
            <a:off x="762120" y="16002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%rax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3" name="Rectangle 31"/>
          <p:cNvSpPr/>
          <p:nvPr/>
        </p:nvSpPr>
        <p:spPr>
          <a:xfrm>
            <a:off x="762120" y="220968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4" name="Rectangle 32"/>
          <p:cNvSpPr/>
          <p:nvPr/>
        </p:nvSpPr>
        <p:spPr>
          <a:xfrm>
            <a:off x="762120" y="28195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%rcx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5" name="Rectangle 33"/>
          <p:cNvSpPr/>
          <p:nvPr/>
        </p:nvSpPr>
        <p:spPr>
          <a:xfrm>
            <a:off x="762120" y="34290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6" name="Rectangle 34"/>
          <p:cNvSpPr/>
          <p:nvPr/>
        </p:nvSpPr>
        <p:spPr>
          <a:xfrm>
            <a:off x="762120" y="40384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7" name="Rectangle 35"/>
          <p:cNvSpPr/>
          <p:nvPr/>
        </p:nvSpPr>
        <p:spPr>
          <a:xfrm>
            <a:off x="762120" y="46483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8" name="Rectangle 36"/>
          <p:cNvSpPr/>
          <p:nvPr/>
        </p:nvSpPr>
        <p:spPr>
          <a:xfrm>
            <a:off x="762120" y="5867280"/>
            <a:ext cx="3809160" cy="532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99" name="Rectangle 74"/>
          <p:cNvSpPr/>
          <p:nvPr/>
        </p:nvSpPr>
        <p:spPr>
          <a:xfrm>
            <a:off x="1632960" y="4082760"/>
            <a:ext cx="3008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(second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0" name="Rectangle 75"/>
          <p:cNvSpPr/>
          <p:nvPr/>
        </p:nvSpPr>
        <p:spPr>
          <a:xfrm>
            <a:off x="1632960" y="4669920"/>
            <a:ext cx="272520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(first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1" name="Rectangle 76"/>
          <p:cNvSpPr/>
          <p:nvPr/>
        </p:nvSpPr>
        <p:spPr>
          <a:xfrm>
            <a:off x="1632960" y="5279400"/>
            <a:ext cx="25603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(stack pointer)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2" name="Rectangle 78"/>
          <p:cNvSpPr/>
          <p:nvPr/>
        </p:nvSpPr>
        <p:spPr>
          <a:xfrm>
            <a:off x="1632960" y="3473280"/>
            <a:ext cx="283356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(third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3" name="Rectangle 79"/>
          <p:cNvSpPr/>
          <p:nvPr/>
        </p:nvSpPr>
        <p:spPr>
          <a:xfrm>
            <a:off x="1632960" y="286380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(fourth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4" name="Rectangle 81"/>
          <p:cNvSpPr/>
          <p:nvPr/>
        </p:nvSpPr>
        <p:spPr>
          <a:xfrm>
            <a:off x="1652040" y="1621800"/>
            <a:ext cx="279576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(function result)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5" name="Rectangle 40"/>
          <p:cNvSpPr/>
          <p:nvPr/>
        </p:nvSpPr>
        <p:spPr>
          <a:xfrm>
            <a:off x="5498640" y="163620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(fifth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6" name="Rectangle 41"/>
          <p:cNvSpPr/>
          <p:nvPr/>
        </p:nvSpPr>
        <p:spPr>
          <a:xfrm>
            <a:off x="5498640" y="224568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(sixth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7" name="TextBox 42"/>
          <p:cNvSpPr/>
          <p:nvPr/>
        </p:nvSpPr>
        <p:spPr>
          <a:xfrm>
            <a:off x="2441520" y="6465960"/>
            <a:ext cx="36619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Callee-saved registers are shaded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Procedure Calls, Division of Labor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/>
          </p:nvPr>
        </p:nvSpPr>
        <p:spPr>
          <a:xfrm>
            <a:off x="457200" y="1676520"/>
            <a:ext cx="3931200" cy="639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Caller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0" name="PlaceHolder 3"/>
          <p:cNvSpPr>
            <a:spLocks noGrp="1"/>
          </p:cNvSpPr>
          <p:nvPr>
            <p:ph/>
          </p:nvPr>
        </p:nvSpPr>
        <p:spPr>
          <a:xfrm>
            <a:off x="457200" y="2438280"/>
            <a:ext cx="3931200" cy="4266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Before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Save caller-saved registers to stack (if used after call)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Put arguments in place (if there are parameters)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Make call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After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Restore caller-saved register (if used after call)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 result (if non-void)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11" name="PlaceHolder 4"/>
          <p:cNvSpPr>
            <a:spLocks noGrp="1"/>
          </p:cNvSpPr>
          <p:nvPr>
            <p:ph/>
          </p:nvPr>
        </p:nvSpPr>
        <p:spPr>
          <a:xfrm>
            <a:off x="4754880" y="1676520"/>
            <a:ext cx="3931200" cy="639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Callee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2" name="PlaceHolder 5"/>
          <p:cNvSpPr>
            <a:spLocks noGrp="1"/>
          </p:cNvSpPr>
          <p:nvPr>
            <p:ph/>
          </p:nvPr>
        </p:nvSpPr>
        <p:spPr>
          <a:xfrm>
            <a:off x="4754880" y="2438280"/>
            <a:ext cx="3931200" cy="4266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Preamble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Save callee-saved registers (if will use)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Allocate space on stack (if needed)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Exit code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Put return value in place (if non-void function)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Restore callee-saved registers (if used)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Deallocate space on stack (if allocated)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4" dur="indefinite" restart="never" nodeType="tmRoot">
          <p:childTnLst>
            <p:seq>
              <p:cTn id="285" dur="indefinite" nodeType="mainSeq">
                <p:childTnLst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Value Passing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457200" y="1447920"/>
            <a:ext cx="4494960" cy="471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0x400540 &lt;last&gt;: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400540: mov %rdi, %rax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400543: imul %rsi, %rax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400547: ret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21"/>
              </a:spcBef>
              <a:buNone/>
              <a:tabLst>
                <a:tab algn="l" pos="0"/>
              </a:tabLst>
            </a:pP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0x400548 &lt;first&gt;: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400548: lea 0x1(%rdi),%rsi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40054c: sub $0x1, %rdi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400550: callq 400540 &lt;last&gt;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400555: rep; ret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221"/>
              </a:spcBef>
              <a:buNone/>
              <a:tabLst>
                <a:tab algn="l" pos="0"/>
              </a:tabLst>
            </a:pPr>
            <a:endParaRPr b="0" lang="en-US" sz="11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0x400556 &lt;main&gt;: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400560: mov $4, %rdi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400563: callq 400548 &lt;first&gt;  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400568: addq  $0x13, %rax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49"/>
              </a:spcBef>
              <a:buNone/>
              <a:tabLst>
                <a:tab algn="l" pos="0"/>
              </a:tabLst>
            </a:pPr>
            <a:r>
              <a:rPr b="0" lang="en-US" sz="175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40056c: ret</a:t>
            </a:r>
            <a:endParaRPr b="0" lang="en-US" sz="175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5" name="Rectangle 4"/>
          <p:cNvSpPr/>
          <p:nvPr/>
        </p:nvSpPr>
        <p:spPr>
          <a:xfrm>
            <a:off x="457200" y="6350040"/>
            <a:ext cx="45712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value gets returned by main?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6" name="Rectangle 5"/>
          <p:cNvSpPr/>
          <p:nvPr/>
        </p:nvSpPr>
        <p:spPr>
          <a:xfrm>
            <a:off x="5963040" y="1673280"/>
            <a:ext cx="2285280" cy="4240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7" name="Rectangle 6"/>
          <p:cNvSpPr/>
          <p:nvPr/>
        </p:nvSpPr>
        <p:spPr>
          <a:xfrm>
            <a:off x="5983920" y="16862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8" name="Rectangle 7"/>
          <p:cNvSpPr/>
          <p:nvPr/>
        </p:nvSpPr>
        <p:spPr>
          <a:xfrm>
            <a:off x="5983920" y="22226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9" name="Rectangle 8"/>
          <p:cNvSpPr/>
          <p:nvPr/>
        </p:nvSpPr>
        <p:spPr>
          <a:xfrm>
            <a:off x="5976000" y="27460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0" name="Rectangle 9"/>
          <p:cNvSpPr/>
          <p:nvPr/>
        </p:nvSpPr>
        <p:spPr>
          <a:xfrm>
            <a:off x="5976000" y="32828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1" name="Rectangle 10"/>
          <p:cNvSpPr/>
          <p:nvPr/>
        </p:nvSpPr>
        <p:spPr>
          <a:xfrm>
            <a:off x="5976000" y="38062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2" name="Rectangle 11"/>
          <p:cNvSpPr/>
          <p:nvPr/>
        </p:nvSpPr>
        <p:spPr>
          <a:xfrm>
            <a:off x="5976000" y="434304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3" name="Rectangle 12"/>
          <p:cNvSpPr/>
          <p:nvPr/>
        </p:nvSpPr>
        <p:spPr>
          <a:xfrm>
            <a:off x="5983920" y="48538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4" name="Rectangle 13"/>
          <p:cNvSpPr/>
          <p:nvPr/>
        </p:nvSpPr>
        <p:spPr>
          <a:xfrm>
            <a:off x="5983920" y="539028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25" name="Group 14"/>
          <p:cNvGrpSpPr/>
          <p:nvPr/>
        </p:nvGrpSpPr>
        <p:grpSpPr>
          <a:xfrm>
            <a:off x="4800600" y="2039040"/>
            <a:ext cx="1147680" cy="370080"/>
            <a:chOff x="4800600" y="2039040"/>
            <a:chExt cx="1147680" cy="370080"/>
          </a:xfrm>
        </p:grpSpPr>
        <p:cxnSp>
          <p:nvCxnSpPr>
            <p:cNvPr id="326" name="Straight Arrow Connector 15"/>
            <p:cNvCxnSpPr/>
            <p:nvPr/>
          </p:nvCxnSpPr>
          <p:spPr>
            <a:xfrm>
              <a:off x="5490720" y="223056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327" name="TextBox 16"/>
            <p:cNvSpPr/>
            <p:nvPr/>
          </p:nvSpPr>
          <p:spPr>
            <a:xfrm>
              <a:off x="4800600" y="203904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28" name="Rectangle 17"/>
          <p:cNvSpPr/>
          <p:nvPr/>
        </p:nvSpPr>
        <p:spPr>
          <a:xfrm>
            <a:off x="4627800" y="64144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9" name="TextBox 18"/>
          <p:cNvSpPr/>
          <p:nvPr/>
        </p:nvSpPr>
        <p:spPr>
          <a:xfrm>
            <a:off x="4622760" y="6045120"/>
            <a:ext cx="637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0" name="Rectangle 19"/>
          <p:cNvSpPr/>
          <p:nvPr/>
        </p:nvSpPr>
        <p:spPr>
          <a:xfrm>
            <a:off x="5559120" y="64144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1" name="TextBox 20"/>
          <p:cNvSpPr/>
          <p:nvPr/>
        </p:nvSpPr>
        <p:spPr>
          <a:xfrm>
            <a:off x="5521680" y="6045120"/>
            <a:ext cx="6249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2" name="Rectangle 21"/>
          <p:cNvSpPr/>
          <p:nvPr/>
        </p:nvSpPr>
        <p:spPr>
          <a:xfrm>
            <a:off x="6455160" y="64144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3" name="TextBox 22"/>
          <p:cNvSpPr/>
          <p:nvPr/>
        </p:nvSpPr>
        <p:spPr>
          <a:xfrm>
            <a:off x="6407640" y="6045120"/>
            <a:ext cx="7012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4" name="Rectangle 23"/>
          <p:cNvSpPr/>
          <p:nvPr/>
        </p:nvSpPr>
        <p:spPr>
          <a:xfrm>
            <a:off x="73864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5" name="TextBox 24"/>
          <p:cNvSpPr/>
          <p:nvPr/>
        </p:nvSpPr>
        <p:spPr>
          <a:xfrm>
            <a:off x="7743240" y="6045120"/>
            <a:ext cx="637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%rip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6" name="Rectangle 25"/>
          <p:cNvSpPr/>
          <p:nvPr/>
        </p:nvSpPr>
        <p:spPr>
          <a:xfrm>
            <a:off x="4633200" y="64198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7" name="Rectangle 3"/>
          <p:cNvSpPr/>
          <p:nvPr/>
        </p:nvSpPr>
        <p:spPr>
          <a:xfrm>
            <a:off x="6474600" y="2293200"/>
            <a:ext cx="12776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8" name="Rectangle 26"/>
          <p:cNvSpPr/>
          <p:nvPr/>
        </p:nvSpPr>
        <p:spPr>
          <a:xfrm>
            <a:off x="738720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39" name="Rectangle 27"/>
          <p:cNvSpPr/>
          <p:nvPr/>
        </p:nvSpPr>
        <p:spPr>
          <a:xfrm>
            <a:off x="738900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0x400548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0" name="Rectangle 28"/>
          <p:cNvSpPr/>
          <p:nvPr/>
        </p:nvSpPr>
        <p:spPr>
          <a:xfrm>
            <a:off x="5559120" y="640080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1" name="Rectangle 29"/>
          <p:cNvSpPr/>
          <p:nvPr/>
        </p:nvSpPr>
        <p:spPr>
          <a:xfrm>
            <a:off x="73846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0x40054c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2" name="Rectangle 30"/>
          <p:cNvSpPr/>
          <p:nvPr/>
        </p:nvSpPr>
        <p:spPr>
          <a:xfrm>
            <a:off x="73846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0x400550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31"/>
          <p:cNvSpPr/>
          <p:nvPr/>
        </p:nvSpPr>
        <p:spPr>
          <a:xfrm>
            <a:off x="4633200" y="64126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4" name="Rectangle 32"/>
          <p:cNvSpPr/>
          <p:nvPr/>
        </p:nvSpPr>
        <p:spPr>
          <a:xfrm>
            <a:off x="738720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0x400540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5" name="Rectangle 33"/>
          <p:cNvSpPr/>
          <p:nvPr/>
        </p:nvSpPr>
        <p:spPr>
          <a:xfrm>
            <a:off x="6474600" y="2813040"/>
            <a:ext cx="12776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0x400555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6" name="Rectangle 34"/>
          <p:cNvSpPr/>
          <p:nvPr/>
        </p:nvSpPr>
        <p:spPr>
          <a:xfrm>
            <a:off x="73846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0x400543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7" name="Rectangle 35"/>
          <p:cNvSpPr/>
          <p:nvPr/>
        </p:nvSpPr>
        <p:spPr>
          <a:xfrm>
            <a:off x="6462360" y="64083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8" name="Rectangle 36"/>
          <p:cNvSpPr/>
          <p:nvPr/>
        </p:nvSpPr>
        <p:spPr>
          <a:xfrm>
            <a:off x="73918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37"/>
          <p:cNvSpPr/>
          <p:nvPr/>
        </p:nvSpPr>
        <p:spPr>
          <a:xfrm>
            <a:off x="6462360" y="64083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0" name="Rectangle 38"/>
          <p:cNvSpPr/>
          <p:nvPr/>
        </p:nvSpPr>
        <p:spPr>
          <a:xfrm>
            <a:off x="73918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0x400555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1" name="Rectangle 39"/>
          <p:cNvSpPr/>
          <p:nvPr/>
        </p:nvSpPr>
        <p:spPr>
          <a:xfrm>
            <a:off x="73918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2" name="Rectangle 40"/>
          <p:cNvSpPr/>
          <p:nvPr/>
        </p:nvSpPr>
        <p:spPr>
          <a:xfrm>
            <a:off x="7391880" y="6414480"/>
            <a:ext cx="160452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0x40056c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3" name="Rectangle 41"/>
          <p:cNvSpPr/>
          <p:nvPr/>
        </p:nvSpPr>
        <p:spPr>
          <a:xfrm>
            <a:off x="6462360" y="64083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4" name="Rectangle 43"/>
          <p:cNvSpPr/>
          <p:nvPr/>
        </p:nvSpPr>
        <p:spPr>
          <a:xfrm>
            <a:off x="6407640" y="2293200"/>
            <a:ext cx="1353600" cy="368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5" name="Rectangle 44"/>
          <p:cNvSpPr/>
          <p:nvPr/>
        </p:nvSpPr>
        <p:spPr>
          <a:xfrm>
            <a:off x="6449760" y="2829960"/>
            <a:ext cx="1353600" cy="368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356" name="Group 49"/>
          <p:cNvGrpSpPr/>
          <p:nvPr/>
        </p:nvGrpSpPr>
        <p:grpSpPr>
          <a:xfrm>
            <a:off x="4633560" y="6414840"/>
            <a:ext cx="4362840" cy="324000"/>
            <a:chOff x="4633560" y="6414840"/>
            <a:chExt cx="4362840" cy="324000"/>
          </a:xfrm>
        </p:grpSpPr>
        <p:sp>
          <p:nvSpPr>
            <p:cNvPr id="357" name="Rectangle 45"/>
            <p:cNvSpPr/>
            <p:nvPr/>
          </p:nvSpPr>
          <p:spPr>
            <a:xfrm>
              <a:off x="4633560" y="6414840"/>
              <a:ext cx="689760" cy="32400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8" name="Rectangle 46"/>
            <p:cNvSpPr/>
            <p:nvPr/>
          </p:nvSpPr>
          <p:spPr>
            <a:xfrm>
              <a:off x="5564880" y="6414840"/>
              <a:ext cx="689760" cy="32400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59" name="Rectangle 47"/>
            <p:cNvSpPr/>
            <p:nvPr/>
          </p:nvSpPr>
          <p:spPr>
            <a:xfrm>
              <a:off x="6460560" y="6414840"/>
              <a:ext cx="689760" cy="32400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0" name="Rectangle 48"/>
            <p:cNvSpPr/>
            <p:nvPr/>
          </p:nvSpPr>
          <p:spPr>
            <a:xfrm>
              <a:off x="7391880" y="6414840"/>
              <a:ext cx="1604520" cy="32400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1" lang="en-US" sz="1800" strike="noStrike" u="none">
                  <a:solidFill>
                    <a:schemeClr val="accent1"/>
                  </a:solidFill>
                  <a:effectLst/>
                  <a:uFillTx/>
                  <a:latin typeface="Courier New"/>
                </a:rPr>
                <a:t>0x400560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4" dur="indefinite" restart="never" nodeType="tmRoot">
          <p:childTnLst>
            <p:seq>
              <p:cTn id="315" dur="indefinite" nodeType="mainSeq">
                <p:childTnLst>
                  <p:par>
                    <p:cTn id="316" fill="hold">
                      <p:stCondLst>
                        <p:cond delay="0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-4.07407E-006 L 0.00348 0.07639 E">
                                      <p:cBhvr>
                                        <p:cTn id="339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7639 L 0.00105 0.15463 E">
                                      <p:cBhvr>
                                        <p:cTn id="357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15463 L 0.00105 0.07639 E">
                                      <p:cBhvr>
                                        <p:cTn id="377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5 0.07639 L 0.00105 -4.07407E-006 E">
                                      <p:cBhvr>
                                        <p:cTn id="383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Handling Extra Parameters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Conventions define 6 registers for storing arguments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function has more than 6 parameters, additional arguments go on the stack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Procedure Call Example: Arguments 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4" name="TextBox 2"/>
          <p:cNvSpPr/>
          <p:nvPr/>
        </p:nvSpPr>
        <p:spPr>
          <a:xfrm>
            <a:off x="76320" y="1523880"/>
            <a:ext cx="4799880" cy="5356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func1(int x1, int x2, int x3,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int x4, int x5, int x6,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int x7, int x8){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l1 = x1+x2;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l2 = x3+x4;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l3 = x5+x6;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l4 = x7+x8;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l5 = 4;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l6 = 13;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l7 = 47;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l8 = l1 + l2 + l3 + l4 + l5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+ l6 + l7;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l8;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main(int argc, char *argv[]){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x = func1(1,2,3,4,5,6,7,8);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5" name="TextBox 3"/>
          <p:cNvSpPr/>
          <p:nvPr/>
        </p:nvSpPr>
        <p:spPr>
          <a:xfrm>
            <a:off x="4885200" y="1535760"/>
            <a:ext cx="4158720" cy="286308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func1:   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addl    %edi, %esi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addl    %ecx, %edx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addl    %r9d, %r8d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  16(%rsp),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addl    8(%rsp),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addl    %esi, %edx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addl    %r8d, %edx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leal    64(%rax,%rdx),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6" name="TextBox 4"/>
          <p:cNvSpPr/>
          <p:nvPr/>
        </p:nvSpPr>
        <p:spPr>
          <a:xfrm>
            <a:off x="5092200" y="3276720"/>
            <a:ext cx="3747240" cy="34171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main:        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$1, %edi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$2, %esi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$3, %edx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$4, %ecx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$5, %r8d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$6, %r9d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pushq   $8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pushq   $7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callq   _function1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addq    $16, 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retq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0" dur="indefinite" restart="never" nodeType="tmRoot">
          <p:childTnLst>
            <p:seq>
              <p:cTn id="391" dur="indefinite" nodeType="mainSeq">
                <p:childTnLst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Stack Frames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8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037760" cy="549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77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Each function called gets a stack frame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Passing data: 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calling procedure P uses registers (and stack) to provide parameters to Q.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Q uses register %rax for return value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Passing control: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call &lt;proc&gt;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Pushes return address (current 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%rip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) onto stack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Sets 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%rip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to first instruction of proc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Pops return address from stack and places it in 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%rip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Local storage: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allocate space on the stack by decrementing stack pointer, deallocate by incrementing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9" name="Rectangle 6"/>
          <p:cNvSpPr/>
          <p:nvPr/>
        </p:nvSpPr>
        <p:spPr>
          <a:xfrm>
            <a:off x="6178680" y="2972880"/>
            <a:ext cx="2285280" cy="4564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return address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0" name="TextBox 9"/>
          <p:cNvSpPr/>
          <p:nvPr/>
        </p:nvSpPr>
        <p:spPr>
          <a:xfrm>
            <a:off x="4724280" y="774720"/>
            <a:ext cx="15264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0x7FFFFFFF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1" name="Rectangle 10"/>
          <p:cNvSpPr/>
          <p:nvPr/>
        </p:nvSpPr>
        <p:spPr>
          <a:xfrm>
            <a:off x="6178680" y="1144080"/>
            <a:ext cx="2285280" cy="456480"/>
          </a:xfrm>
          <a:prstGeom prst="rect">
            <a:avLst/>
          </a:prstGeom>
          <a:gradFill rotWithShape="0">
            <a:gsLst>
              <a:gs pos="0">
                <a:srgbClr val="b0b0b0"/>
              </a:gs>
              <a:gs pos="45000">
                <a:srgbClr val="bfbfbf"/>
              </a:gs>
              <a:gs pos="100000">
                <a:srgbClr val="dddddd"/>
              </a:gs>
            </a:gsLst>
            <a:path path="circle">
              <a:fillToRect l="50000" t="50000" r="50000" b="50000"/>
            </a:path>
          </a:gradFill>
          <a:ln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72" name="TextBox 16"/>
          <p:cNvSpPr/>
          <p:nvPr/>
        </p:nvSpPr>
        <p:spPr>
          <a:xfrm>
            <a:off x="4751640" y="6564960"/>
            <a:ext cx="14389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0x00000000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3" name="Down Arrow 17"/>
          <p:cNvSpPr/>
          <p:nvPr/>
        </p:nvSpPr>
        <p:spPr>
          <a:xfrm>
            <a:off x="8541000" y="1706400"/>
            <a:ext cx="608760" cy="12646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b58d2"/>
          </a:solidFill>
          <a:ln>
            <a:solidFill>
              <a:srgbClr val="66419b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Stack</a:t>
            </a:r>
            <a:endParaRPr b="0" lang="en-US" sz="1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374" name="Group 18"/>
          <p:cNvGrpSpPr/>
          <p:nvPr/>
        </p:nvGrpSpPr>
        <p:grpSpPr>
          <a:xfrm>
            <a:off x="6178680" y="1594440"/>
            <a:ext cx="2285280" cy="914040"/>
            <a:chOff x="6178680" y="1594440"/>
            <a:chExt cx="2285280" cy="914040"/>
          </a:xfrm>
        </p:grpSpPr>
        <p:sp>
          <p:nvSpPr>
            <p:cNvPr id="375" name="Rectangle 19"/>
            <p:cNvSpPr/>
            <p:nvPr/>
          </p:nvSpPr>
          <p:spPr>
            <a:xfrm>
              <a:off x="6178680" y="1594440"/>
              <a:ext cx="2285280" cy="30456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…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6" name="Rectangle 20"/>
            <p:cNvSpPr/>
            <p:nvPr/>
          </p:nvSpPr>
          <p:spPr>
            <a:xfrm>
              <a:off x="6178680" y="1908360"/>
              <a:ext cx="2285280" cy="600120"/>
            </a:xfrm>
            <a:prstGeom prst="rect">
              <a:avLst/>
            </a:prstGeom>
            <a:gradFill rotWithShape="0">
              <a:gsLst>
                <a:gs pos="0">
                  <a:srgbClr val="b4adc8"/>
                </a:gs>
                <a:gs pos="45000">
                  <a:srgbClr val="c3bbd8"/>
                </a:gs>
                <a:gs pos="100000">
                  <a:srgbClr val="dddaea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521b92"/>
              </a:solidFill>
              <a:rou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local variables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77" name="Rectangle 26"/>
          <p:cNvSpPr/>
          <p:nvPr/>
        </p:nvSpPr>
        <p:spPr>
          <a:xfrm>
            <a:off x="6173280" y="3427920"/>
            <a:ext cx="2285280" cy="45648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8" name="Rectangle 27"/>
          <p:cNvSpPr/>
          <p:nvPr/>
        </p:nvSpPr>
        <p:spPr>
          <a:xfrm>
            <a:off x="6172200" y="3885120"/>
            <a:ext cx="2285280" cy="91152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local variables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79" name="Rectangle 21"/>
          <p:cNvSpPr/>
          <p:nvPr/>
        </p:nvSpPr>
        <p:spPr>
          <a:xfrm>
            <a:off x="6172200" y="2520360"/>
            <a:ext cx="2285280" cy="4564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Arguments 7..n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80" name="Group 25"/>
          <p:cNvGrpSpPr/>
          <p:nvPr/>
        </p:nvGrpSpPr>
        <p:grpSpPr>
          <a:xfrm>
            <a:off x="5024520" y="2286000"/>
            <a:ext cx="1148040" cy="370080"/>
            <a:chOff x="5024520" y="2286000"/>
            <a:chExt cx="1148040" cy="370080"/>
          </a:xfrm>
        </p:grpSpPr>
        <p:cxnSp>
          <p:nvCxnSpPr>
            <p:cNvPr id="381" name="Straight Arrow Connector 28"/>
            <p:cNvCxnSpPr/>
            <p:nvPr/>
          </p:nvCxnSpPr>
          <p:spPr>
            <a:xfrm>
              <a:off x="5715000" y="247752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382" name="TextBox 29"/>
            <p:cNvSpPr/>
            <p:nvPr/>
          </p:nvSpPr>
          <p:spPr>
            <a:xfrm>
              <a:off x="5024520" y="228600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83" name="Rectangle 30"/>
          <p:cNvSpPr/>
          <p:nvPr/>
        </p:nvSpPr>
        <p:spPr>
          <a:xfrm>
            <a:off x="6172200" y="5562000"/>
            <a:ext cx="2285280" cy="4564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4" name="Rectangle 31"/>
          <p:cNvSpPr/>
          <p:nvPr/>
        </p:nvSpPr>
        <p:spPr>
          <a:xfrm>
            <a:off x="6178680" y="6017760"/>
            <a:ext cx="2285280" cy="61776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85" name="Rectangle 32"/>
          <p:cNvSpPr/>
          <p:nvPr/>
        </p:nvSpPr>
        <p:spPr>
          <a:xfrm>
            <a:off x="6178680" y="5105520"/>
            <a:ext cx="2285280" cy="45648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86" name="Group 3"/>
          <p:cNvGrpSpPr/>
          <p:nvPr/>
        </p:nvGrpSpPr>
        <p:grpSpPr>
          <a:xfrm>
            <a:off x="4955040" y="5879160"/>
            <a:ext cx="1147680" cy="370080"/>
            <a:chOff x="4955040" y="5879160"/>
            <a:chExt cx="1147680" cy="370080"/>
          </a:xfrm>
        </p:grpSpPr>
        <p:cxnSp>
          <p:nvCxnSpPr>
            <p:cNvPr id="387" name="Straight Arrow Connector 33"/>
            <p:cNvCxnSpPr/>
            <p:nvPr/>
          </p:nvCxnSpPr>
          <p:spPr>
            <a:xfrm>
              <a:off x="5645160" y="607068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388" name="TextBox 34"/>
            <p:cNvSpPr/>
            <p:nvPr/>
          </p:nvSpPr>
          <p:spPr>
            <a:xfrm>
              <a:off x="4955040" y="5879160"/>
              <a:ext cx="63756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%rip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89" name="Rectangle 15"/>
          <p:cNvSpPr/>
          <p:nvPr/>
        </p:nvSpPr>
        <p:spPr>
          <a:xfrm>
            <a:off x="6178680" y="1144080"/>
            <a:ext cx="2285280" cy="5491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6" dur="indefinite" restart="never" nodeType="tmRoot">
          <p:childTnLst>
            <p:seq>
              <p:cTn id="397" dur="indefinite" nodeType="mainSeq">
                <p:childTnLst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06 4.81481E-006 L 0.00035 0.06759 E">
                                      <p:cBhvr>
                                        <p:cTn id="409" dur="2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6759 L 0.00035 0.13958 E">
                                      <p:cBhvr>
                                        <p:cTn id="423" dur="2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2000"/>
                            </p:stCondLst>
                            <p:childTnLst>
                              <p:par>
                                <p:cTn id="425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2000"/>
                            </p:stCondLst>
                            <p:childTnLst>
                              <p:par>
                                <p:cTn id="428" nodeType="after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648 L 0.00348 0.05995 E">
                                      <p:cBhvr>
                                        <p:cTn id="429" dur="2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13958 L 0.00035 0.33935 E">
                                      <p:cBhvr>
                                        <p:cTn id="437" dur="2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2000"/>
                            </p:stCondLst>
                            <p:childTnLst>
                              <p:par>
                                <p:cTn id="439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3935 L 0.00035 0.13958 E">
                                      <p:cBhvr>
                                        <p:cTn id="450" dur="2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5995 L 0.00382 0.00649 E">
                                      <p:cBhvr>
                                        <p:cTn id="458" dur="20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6759 L -2.77778E-006 4.81481E-006 E">
                                      <p:cBhvr>
                                        <p:cTn id="460" dur="20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Assembly/Machine Code View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0" name="Rectangle 3"/>
          <p:cNvSpPr/>
          <p:nvPr/>
        </p:nvSpPr>
        <p:spPr>
          <a:xfrm>
            <a:off x="457200" y="4572000"/>
            <a:ext cx="485244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227160" indent="-227160" defTabSz="89532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Programmer-Visible State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PC: Program counter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16 Registers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560520" indent="-222120" defTabSz="895320">
              <a:lnSpc>
                <a:spcPct val="100000"/>
              </a:lnSpc>
              <a:spcBef>
                <a:spcPts val="499"/>
              </a:spcBef>
              <a:buClr>
                <a:srgbClr val="7a27d8"/>
              </a:buClr>
              <a:buSzPct val="76000"/>
              <a:buFont typeface="Wingdings 3" charset="2"/>
              <a:buChar char=""/>
              <a:tabLst>
                <a:tab algn="l" pos="1371600"/>
                <a:tab algn="l" pos="457200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Condition codes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1" name="Rectangle 17"/>
          <p:cNvSpPr/>
          <p:nvPr/>
        </p:nvSpPr>
        <p:spPr>
          <a:xfrm>
            <a:off x="5067360" y="4591080"/>
            <a:ext cx="3618720" cy="156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marL="406440" defTabSz="9144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Memory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Byte addressable array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Code and user 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2" marL="571680" indent="-165240" defTabSz="91440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Stack to support procedures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2" name="Rectangle 18"/>
          <p:cNvSpPr/>
          <p:nvPr/>
        </p:nvSpPr>
        <p:spPr>
          <a:xfrm>
            <a:off x="838080" y="1759680"/>
            <a:ext cx="3198600" cy="251028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3" name="Rectangle 19"/>
          <p:cNvSpPr/>
          <p:nvPr/>
        </p:nvSpPr>
        <p:spPr>
          <a:xfrm>
            <a:off x="965160" y="2684160"/>
            <a:ext cx="799560" cy="45648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PC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4" name="Rectangle 20"/>
          <p:cNvSpPr/>
          <p:nvPr/>
        </p:nvSpPr>
        <p:spPr>
          <a:xfrm>
            <a:off x="2120760" y="2061720"/>
            <a:ext cx="1675800" cy="76140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Registers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5" name="Line 9"/>
          <p:cNvSpPr/>
          <p:nvPr/>
        </p:nvSpPr>
        <p:spPr>
          <a:xfrm>
            <a:off x="4114800" y="3991320"/>
            <a:ext cx="1752480" cy="360"/>
          </a:xfrm>
          <a:prstGeom prst="line">
            <a:avLst/>
          </a:prstGeom>
          <a:ln w="25400">
            <a:solidFill>
              <a:srgbClr val="000000"/>
            </a:solidFill>
            <a:round/>
            <a:tailEnd len="lg" type="triangle" w="lg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6" name="Line 10"/>
          <p:cNvSpPr/>
          <p:nvPr/>
        </p:nvSpPr>
        <p:spPr>
          <a:xfrm>
            <a:off x="4076640" y="2743200"/>
            <a:ext cx="1752480" cy="360"/>
          </a:xfrm>
          <a:prstGeom prst="line">
            <a:avLst/>
          </a:prstGeom>
          <a:ln w="25400">
            <a:solidFill>
              <a:srgbClr val="000000"/>
            </a:solidFill>
            <a:round/>
            <a:headEnd len="lg" type="triangle" w="lg"/>
            <a:tailEnd len="lg" type="triangle" w="lg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7" name="Line 11"/>
          <p:cNvSpPr/>
          <p:nvPr/>
        </p:nvSpPr>
        <p:spPr>
          <a:xfrm>
            <a:off x="4114800" y="4136040"/>
            <a:ext cx="1752480" cy="360"/>
          </a:xfrm>
          <a:prstGeom prst="line">
            <a:avLst/>
          </a:prstGeom>
          <a:ln w="25400">
            <a:solidFill>
              <a:srgbClr val="000000"/>
            </a:solidFill>
            <a:round/>
            <a:headEnd len="lg" type="triangle" w="lg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ctr">
            <a:noAutofit/>
          </a:bodyPr>
          <a:p>
            <a:endParaRPr b="0" lang="en-US" sz="1800" strike="noStrike" u="none">
              <a:solidFill>
                <a:schemeClr val="dk1"/>
              </a:solidFill>
              <a:effectLst/>
              <a:uFillTx/>
              <a:latin typeface="Calibri"/>
            </a:endParaRPr>
          </a:p>
        </p:txBody>
      </p:sp>
      <p:sp>
        <p:nvSpPr>
          <p:cNvPr id="108" name="Text Box 12"/>
          <p:cNvSpPr/>
          <p:nvPr/>
        </p:nvSpPr>
        <p:spPr>
          <a:xfrm>
            <a:off x="4151160" y="3662280"/>
            <a:ext cx="1751760" cy="3981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Addresses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9" name="Text Box 13"/>
          <p:cNvSpPr/>
          <p:nvPr/>
        </p:nvSpPr>
        <p:spPr>
          <a:xfrm>
            <a:off x="4076640" y="2320560"/>
            <a:ext cx="1751760" cy="3981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0" name="Text Box 14"/>
          <p:cNvSpPr/>
          <p:nvPr/>
        </p:nvSpPr>
        <p:spPr>
          <a:xfrm>
            <a:off x="4152960" y="4060080"/>
            <a:ext cx="1675800" cy="3981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90360" rIns="90360" tIns="44280" bIns="4428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Instructions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1" name="Rectangle 27"/>
          <p:cNvSpPr/>
          <p:nvPr/>
        </p:nvSpPr>
        <p:spPr>
          <a:xfrm>
            <a:off x="2438280" y="3115800"/>
            <a:ext cx="1065960" cy="685080"/>
          </a:xfrm>
          <a:prstGeom prst="rect">
            <a:avLst/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Condition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lt1"/>
                </a:solidFill>
                <a:effectLst/>
                <a:uFillTx/>
                <a:latin typeface="Calibri"/>
              </a:rPr>
              <a:t>Codes</a:t>
            </a:r>
            <a:endParaRPr b="0" lang="en-US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grpSp>
        <p:nvGrpSpPr>
          <p:cNvPr id="112" name="Group 28"/>
          <p:cNvGrpSpPr/>
          <p:nvPr/>
        </p:nvGrpSpPr>
        <p:grpSpPr>
          <a:xfrm>
            <a:off x="5905440" y="1676520"/>
            <a:ext cx="1751760" cy="2486160"/>
            <a:chOff x="5905440" y="1676520"/>
            <a:chExt cx="1751760" cy="2486160"/>
          </a:xfrm>
        </p:grpSpPr>
        <p:sp>
          <p:nvSpPr>
            <p:cNvPr id="113" name="Rectangle 29"/>
            <p:cNvSpPr/>
            <p:nvPr/>
          </p:nvSpPr>
          <p:spPr>
            <a:xfrm>
              <a:off x="5905440" y="3834360"/>
              <a:ext cx="1751760" cy="3283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Code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4" name="Rectangle 30"/>
            <p:cNvSpPr/>
            <p:nvPr/>
          </p:nvSpPr>
          <p:spPr>
            <a:xfrm>
              <a:off x="5905440" y="3505320"/>
              <a:ext cx="1751760" cy="32832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Data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5" name="Rectangle 31"/>
            <p:cNvSpPr/>
            <p:nvPr/>
          </p:nvSpPr>
          <p:spPr>
            <a:xfrm>
              <a:off x="5905440" y="1676520"/>
              <a:ext cx="1751760" cy="5072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Stack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6" name="Rectangle 32"/>
            <p:cNvSpPr/>
            <p:nvPr/>
          </p:nvSpPr>
          <p:spPr>
            <a:xfrm>
              <a:off x="5905440" y="2184480"/>
              <a:ext cx="1751760" cy="8395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7a27d8"/>
              </a:solidFill>
              <a:rou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17" name="Rectangle 33"/>
            <p:cNvSpPr/>
            <p:nvPr/>
          </p:nvSpPr>
          <p:spPr>
            <a:xfrm>
              <a:off x="5905440" y="3024720"/>
              <a:ext cx="1751760" cy="50724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 w="28575"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Heap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18" name="TextBox 34"/>
          <p:cNvSpPr/>
          <p:nvPr/>
        </p:nvSpPr>
        <p:spPr>
          <a:xfrm>
            <a:off x="6272640" y="1355760"/>
            <a:ext cx="10058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Memory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9" name="TextBox 35"/>
          <p:cNvSpPr/>
          <p:nvPr/>
        </p:nvSpPr>
        <p:spPr>
          <a:xfrm>
            <a:off x="840960" y="1764360"/>
            <a:ext cx="799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CPU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20" name="Straight Arrow Connector 36"/>
          <p:cNvCxnSpPr>
            <a:stCxn id="117" idx="0"/>
          </p:cNvCxnSpPr>
          <p:nvPr/>
        </p:nvCxnSpPr>
        <p:spPr>
          <a:xfrm flipV="1">
            <a:off x="6781320" y="2732400"/>
            <a:ext cx="1080" cy="292680"/>
          </a:xfrm>
          <a:prstGeom prst="straightConnector1">
            <a:avLst/>
          </a:prstGeom>
          <a:ln w="0">
            <a:solidFill>
              <a:srgbClr val="7a27d8"/>
            </a:solidFill>
            <a:tailEnd len="med" type="triangle" w="med"/>
          </a:ln>
        </p:spPr>
      </p:cxnSp>
      <p:cxnSp>
        <p:nvCxnSpPr>
          <p:cNvPr id="121" name="Straight Arrow Connector 37"/>
          <p:cNvCxnSpPr>
            <a:stCxn id="116" idx="0"/>
          </p:cNvCxnSpPr>
          <p:nvPr/>
        </p:nvCxnSpPr>
        <p:spPr>
          <a:xfrm>
            <a:off x="6781320" y="2184480"/>
            <a:ext cx="1080" cy="292680"/>
          </a:xfrm>
          <a:prstGeom prst="straightConnector1">
            <a:avLst/>
          </a:prstGeom>
          <a:ln w="0">
            <a:solidFill>
              <a:srgbClr val="7a27d8"/>
            </a:solidFill>
            <a:tailEnd len="med" type="triangle" w="med"/>
          </a:ln>
        </p:spPr>
      </p:cxnSp>
      <p:sp>
        <p:nvSpPr>
          <p:cNvPr id="122" name="TextBox 38"/>
          <p:cNvSpPr/>
          <p:nvPr/>
        </p:nvSpPr>
        <p:spPr>
          <a:xfrm>
            <a:off x="7732800" y="1522440"/>
            <a:ext cx="9676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0x7FFF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TextBox 39"/>
          <p:cNvSpPr/>
          <p:nvPr/>
        </p:nvSpPr>
        <p:spPr>
          <a:xfrm>
            <a:off x="7732800" y="4050360"/>
            <a:ext cx="9302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0x0000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Recursion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Handled Without Special Consideration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 frames mean that each function call has private storage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registers &amp; local variables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Saved return pointer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 saving conventions prevent one function call from corrupting another’s data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Unless the C code explicitly does so (more later!)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Stack discipline follows call / return pattern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If P calls Q, then Q returns before 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Last-In, First-Out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Also works for mutual recursion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 calls Q; Q calls P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61" dur="indefinite" restart="never" nodeType="tmRoot">
          <p:childTnLst>
            <p:seq>
              <p:cTn id="462" dur="indefinite" nodeType="mainSeq">
                <p:childTnLst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Array Recursion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3" name="Rectangle 2"/>
          <p:cNvSpPr/>
          <p:nvPr/>
        </p:nvSpPr>
        <p:spPr>
          <a:xfrm>
            <a:off x="4890960" y="1386720"/>
            <a:ext cx="4176000" cy="36914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sum_digits_r: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cmp    $4, 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jle      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mov     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push   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    (%rdi,%rsi,4), %ebx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incr    $1, 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call   sum_digits_r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    %ebx,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pop    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4" name="Rectangle 2"/>
          <p:cNvSpPr/>
          <p:nvPr/>
        </p:nvSpPr>
        <p:spPr>
          <a:xfrm>
            <a:off x="18000" y="1386720"/>
            <a:ext cx="4857840" cy="36914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sum_digits_r(int* z, int i){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if(i &gt;= 5){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return 0;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val = z[i];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sum_r = sum_digits_r(z,i+1);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return sum + 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Calibri"/>
              </a:rPr>
              <a:t>Example: Array Recursion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96" name="Rectangle 6"/>
          <p:cNvSpPr/>
          <p:nvPr/>
        </p:nvSpPr>
        <p:spPr>
          <a:xfrm>
            <a:off x="1653120" y="1384200"/>
            <a:ext cx="2285280" cy="4240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7" name="Rectangle 8"/>
          <p:cNvSpPr/>
          <p:nvPr/>
        </p:nvSpPr>
        <p:spPr>
          <a:xfrm>
            <a:off x="1674360" y="14025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8" name="Rectangle 9"/>
          <p:cNvSpPr/>
          <p:nvPr/>
        </p:nvSpPr>
        <p:spPr>
          <a:xfrm>
            <a:off x="1666440" y="19263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99" name="Rectangle 10"/>
          <p:cNvSpPr/>
          <p:nvPr/>
        </p:nvSpPr>
        <p:spPr>
          <a:xfrm>
            <a:off x="1666440" y="24627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0" name="Rectangle 11"/>
          <p:cNvSpPr/>
          <p:nvPr/>
        </p:nvSpPr>
        <p:spPr>
          <a:xfrm>
            <a:off x="1666440" y="29865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1" name="Rectangle 12"/>
          <p:cNvSpPr/>
          <p:nvPr/>
        </p:nvSpPr>
        <p:spPr>
          <a:xfrm>
            <a:off x="1666440" y="35229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2" name="Rectangle 13"/>
          <p:cNvSpPr/>
          <p:nvPr/>
        </p:nvSpPr>
        <p:spPr>
          <a:xfrm>
            <a:off x="1674360" y="40341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3" name="Rectangle 14"/>
          <p:cNvSpPr/>
          <p:nvPr/>
        </p:nvSpPr>
        <p:spPr>
          <a:xfrm>
            <a:off x="1674360" y="45705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404" name="Group 15"/>
          <p:cNvGrpSpPr/>
          <p:nvPr/>
        </p:nvGrpSpPr>
        <p:grpSpPr>
          <a:xfrm>
            <a:off x="490680" y="1219320"/>
            <a:ext cx="1148040" cy="370080"/>
            <a:chOff x="490680" y="1219320"/>
            <a:chExt cx="1148040" cy="370080"/>
          </a:xfrm>
        </p:grpSpPr>
        <p:cxnSp>
          <p:nvCxnSpPr>
            <p:cNvPr id="405" name="Straight Arrow Connector 16"/>
            <p:cNvCxnSpPr/>
            <p:nvPr/>
          </p:nvCxnSpPr>
          <p:spPr>
            <a:xfrm>
              <a:off x="1181160" y="141084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406" name="TextBox 17"/>
            <p:cNvSpPr/>
            <p:nvPr/>
          </p:nvSpPr>
          <p:spPr>
            <a:xfrm>
              <a:off x="490680" y="121932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07" name="Rectangle 18"/>
          <p:cNvSpPr/>
          <p:nvPr/>
        </p:nvSpPr>
        <p:spPr>
          <a:xfrm>
            <a:off x="5049360" y="62449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8" name="TextBox 19"/>
          <p:cNvSpPr/>
          <p:nvPr/>
        </p:nvSpPr>
        <p:spPr>
          <a:xfrm>
            <a:off x="5044320" y="5875560"/>
            <a:ext cx="637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09" name="Rectangle 20"/>
          <p:cNvSpPr/>
          <p:nvPr/>
        </p:nvSpPr>
        <p:spPr>
          <a:xfrm>
            <a:off x="5922360" y="62449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0" name="TextBox 21"/>
          <p:cNvSpPr/>
          <p:nvPr/>
        </p:nvSpPr>
        <p:spPr>
          <a:xfrm>
            <a:off x="5884920" y="5875560"/>
            <a:ext cx="6249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1" name="Rectangle 22"/>
          <p:cNvSpPr/>
          <p:nvPr/>
        </p:nvSpPr>
        <p:spPr>
          <a:xfrm>
            <a:off x="6818040" y="62449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2" name="TextBox 23"/>
          <p:cNvSpPr/>
          <p:nvPr/>
        </p:nvSpPr>
        <p:spPr>
          <a:xfrm>
            <a:off x="6770880" y="5875560"/>
            <a:ext cx="7012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3" name="Rectangle 27"/>
          <p:cNvSpPr/>
          <p:nvPr/>
        </p:nvSpPr>
        <p:spPr>
          <a:xfrm>
            <a:off x="2589120" y="1473480"/>
            <a:ext cx="45504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4" name="Rectangle 30"/>
          <p:cNvSpPr/>
          <p:nvPr/>
        </p:nvSpPr>
        <p:spPr>
          <a:xfrm>
            <a:off x="5922360" y="624780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5" name="Rectangle 35"/>
          <p:cNvSpPr/>
          <p:nvPr/>
        </p:nvSpPr>
        <p:spPr>
          <a:xfrm>
            <a:off x="2359080" y="1991880"/>
            <a:ext cx="729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&amp;add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6" name="Rectangle 43"/>
          <p:cNvSpPr/>
          <p:nvPr/>
        </p:nvSpPr>
        <p:spPr>
          <a:xfrm>
            <a:off x="6823440" y="62427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417" name="Group 24"/>
          <p:cNvGrpSpPr/>
          <p:nvPr/>
        </p:nvGrpSpPr>
        <p:grpSpPr>
          <a:xfrm>
            <a:off x="3981240" y="5112360"/>
            <a:ext cx="5434920" cy="761400"/>
            <a:chOff x="3981240" y="5112360"/>
            <a:chExt cx="5434920" cy="761400"/>
          </a:xfrm>
        </p:grpSpPr>
        <p:grpSp>
          <p:nvGrpSpPr>
            <p:cNvPr id="418" name="Group 25"/>
            <p:cNvGrpSpPr/>
            <p:nvPr/>
          </p:nvGrpSpPr>
          <p:grpSpPr>
            <a:xfrm>
              <a:off x="4311720" y="5112360"/>
              <a:ext cx="4570920" cy="221760"/>
              <a:chOff x="4311720" y="5112360"/>
              <a:chExt cx="4570920" cy="221760"/>
            </a:xfrm>
          </p:grpSpPr>
          <p:sp>
            <p:nvSpPr>
              <p:cNvPr id="419" name="Rectangle 26"/>
              <p:cNvSpPr/>
              <p:nvPr/>
            </p:nvSpPr>
            <p:spPr>
              <a:xfrm>
                <a:off x="4311720" y="51123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0" name="Rectangle 27"/>
              <p:cNvSpPr/>
              <p:nvPr/>
            </p:nvSpPr>
            <p:spPr>
              <a:xfrm>
                <a:off x="5226120" y="51123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1" name="Rectangle 28"/>
              <p:cNvSpPr/>
              <p:nvPr/>
            </p:nvSpPr>
            <p:spPr>
              <a:xfrm>
                <a:off x="6140520" y="51123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2" name="Rectangle 29"/>
              <p:cNvSpPr/>
              <p:nvPr/>
            </p:nvSpPr>
            <p:spPr>
              <a:xfrm>
                <a:off x="7054560" y="51123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423" name="Rectangle 30"/>
              <p:cNvSpPr/>
              <p:nvPr/>
            </p:nvSpPr>
            <p:spPr>
              <a:xfrm>
                <a:off x="7968960" y="5112360"/>
                <a:ext cx="913680" cy="22176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424" name="Text Box 32"/>
            <p:cNvSpPr/>
            <p:nvPr/>
          </p:nvSpPr>
          <p:spPr>
            <a:xfrm>
              <a:off x="3981240" y="5483880"/>
              <a:ext cx="66744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36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5" name="Text Box 33"/>
            <p:cNvSpPr/>
            <p:nvPr/>
          </p:nvSpPr>
          <p:spPr>
            <a:xfrm>
              <a:off x="4751280" y="54964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6" name="Line 34"/>
            <p:cNvSpPr/>
            <p:nvPr/>
          </p:nvSpPr>
          <p:spPr>
            <a:xfrm flipV="1">
              <a:off x="4311360" y="5320800"/>
              <a:ext cx="360" cy="22248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7" name="Line 35"/>
            <p:cNvSpPr/>
            <p:nvPr/>
          </p:nvSpPr>
          <p:spPr>
            <a:xfrm flipV="1">
              <a:off x="5225760" y="5334480"/>
              <a:ext cx="360" cy="2228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8" name="Text Box 36"/>
            <p:cNvSpPr/>
            <p:nvPr/>
          </p:nvSpPr>
          <p:spPr>
            <a:xfrm>
              <a:off x="5665680" y="54964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29" name="Line 37"/>
            <p:cNvSpPr/>
            <p:nvPr/>
          </p:nvSpPr>
          <p:spPr>
            <a:xfrm flipV="1">
              <a:off x="6140160" y="5334480"/>
              <a:ext cx="360" cy="2228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0" name="Text Box 38"/>
            <p:cNvSpPr/>
            <p:nvPr/>
          </p:nvSpPr>
          <p:spPr>
            <a:xfrm>
              <a:off x="6597360" y="54964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48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1" name="Line 39"/>
            <p:cNvSpPr/>
            <p:nvPr/>
          </p:nvSpPr>
          <p:spPr>
            <a:xfrm flipV="1">
              <a:off x="7054560" y="5334480"/>
              <a:ext cx="360" cy="2228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2" name="Text Box 40"/>
            <p:cNvSpPr/>
            <p:nvPr/>
          </p:nvSpPr>
          <p:spPr>
            <a:xfrm>
              <a:off x="7511760" y="54964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3" name="Line 41"/>
            <p:cNvSpPr/>
            <p:nvPr/>
          </p:nvSpPr>
          <p:spPr>
            <a:xfrm flipV="1">
              <a:off x="7968960" y="5334480"/>
              <a:ext cx="360" cy="2228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4" name="Text Box 42"/>
            <p:cNvSpPr/>
            <p:nvPr/>
          </p:nvSpPr>
          <p:spPr>
            <a:xfrm>
              <a:off x="8426160" y="5496480"/>
              <a:ext cx="990000" cy="377280"/>
            </a:xfrm>
            <a:prstGeom prst="rect">
              <a:avLst/>
            </a:prstGeom>
            <a:noFill/>
            <a:ln w="254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56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35" name="Line 43"/>
            <p:cNvSpPr/>
            <p:nvPr/>
          </p:nvSpPr>
          <p:spPr>
            <a:xfrm flipV="1">
              <a:off x="8883360" y="5334480"/>
              <a:ext cx="360" cy="222840"/>
            </a:xfrm>
            <a:prstGeom prst="line">
              <a:avLst/>
            </a:prstGeom>
            <a:ln w="25400">
              <a:solidFill>
                <a:srgbClr val="000000"/>
              </a:solidFill>
              <a:round/>
              <a:tailEnd len="sm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436" name="TextBox 64"/>
          <p:cNvSpPr/>
          <p:nvPr/>
        </p:nvSpPr>
        <p:spPr>
          <a:xfrm>
            <a:off x="7687800" y="5879520"/>
            <a:ext cx="7012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7" name="Rectangle 65"/>
          <p:cNvSpPr/>
          <p:nvPr/>
        </p:nvSpPr>
        <p:spPr>
          <a:xfrm>
            <a:off x="7742520" y="62427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8" name="Rectangle 39"/>
          <p:cNvSpPr/>
          <p:nvPr/>
        </p:nvSpPr>
        <p:spPr>
          <a:xfrm>
            <a:off x="7733880" y="62427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39" name="Rectangle 66"/>
          <p:cNvSpPr/>
          <p:nvPr/>
        </p:nvSpPr>
        <p:spPr>
          <a:xfrm>
            <a:off x="2631600" y="2540160"/>
            <a:ext cx="3178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0" name="Rectangle 37"/>
          <p:cNvSpPr/>
          <p:nvPr/>
        </p:nvSpPr>
        <p:spPr>
          <a:xfrm>
            <a:off x="7742520" y="62535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1" name="Rectangle 26"/>
          <p:cNvSpPr/>
          <p:nvPr/>
        </p:nvSpPr>
        <p:spPr>
          <a:xfrm>
            <a:off x="5923440" y="625104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2" name="Rectangle 67"/>
          <p:cNvSpPr/>
          <p:nvPr/>
        </p:nvSpPr>
        <p:spPr>
          <a:xfrm>
            <a:off x="2380320" y="3073320"/>
            <a:ext cx="729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&amp;add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3" name="Rectangle 68"/>
          <p:cNvSpPr/>
          <p:nvPr/>
        </p:nvSpPr>
        <p:spPr>
          <a:xfrm>
            <a:off x="2657880" y="3600360"/>
            <a:ext cx="3178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4" name="Rectangle 69"/>
          <p:cNvSpPr/>
          <p:nvPr/>
        </p:nvSpPr>
        <p:spPr>
          <a:xfrm>
            <a:off x="7743600" y="62557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5" name="Rectangle 70"/>
          <p:cNvSpPr/>
          <p:nvPr/>
        </p:nvSpPr>
        <p:spPr>
          <a:xfrm>
            <a:off x="5924880" y="623844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6" name="Rectangle 71"/>
          <p:cNvSpPr/>
          <p:nvPr/>
        </p:nvSpPr>
        <p:spPr>
          <a:xfrm>
            <a:off x="2354040" y="4124160"/>
            <a:ext cx="729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&amp;add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7" name="Rectangle 72"/>
          <p:cNvSpPr/>
          <p:nvPr/>
        </p:nvSpPr>
        <p:spPr>
          <a:xfrm>
            <a:off x="2657880" y="4670280"/>
            <a:ext cx="3178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8" name="Rectangle 73"/>
          <p:cNvSpPr/>
          <p:nvPr/>
        </p:nvSpPr>
        <p:spPr>
          <a:xfrm>
            <a:off x="7746480" y="62427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49" name="Rectangle 74"/>
          <p:cNvSpPr/>
          <p:nvPr/>
        </p:nvSpPr>
        <p:spPr>
          <a:xfrm>
            <a:off x="5928840" y="62254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0" name="Rectangle 75"/>
          <p:cNvSpPr/>
          <p:nvPr/>
        </p:nvSpPr>
        <p:spPr>
          <a:xfrm>
            <a:off x="1662480" y="51105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51" name="Rectangle 76"/>
          <p:cNvSpPr/>
          <p:nvPr/>
        </p:nvSpPr>
        <p:spPr>
          <a:xfrm>
            <a:off x="1662480" y="564696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52" name="Rectangle 77"/>
          <p:cNvSpPr/>
          <p:nvPr/>
        </p:nvSpPr>
        <p:spPr>
          <a:xfrm>
            <a:off x="2342520" y="5200560"/>
            <a:ext cx="729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&amp;add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3" name="Rectangle 78"/>
          <p:cNvSpPr/>
          <p:nvPr/>
        </p:nvSpPr>
        <p:spPr>
          <a:xfrm>
            <a:off x="2646000" y="5746680"/>
            <a:ext cx="31788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4" name="Rectangle 79"/>
          <p:cNvSpPr/>
          <p:nvPr/>
        </p:nvSpPr>
        <p:spPr>
          <a:xfrm>
            <a:off x="5946120" y="62272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5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5" name="Rectangle 80"/>
          <p:cNvSpPr/>
          <p:nvPr/>
        </p:nvSpPr>
        <p:spPr>
          <a:xfrm>
            <a:off x="1664280" y="6156000"/>
            <a:ext cx="2285280" cy="5230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56" name="Rectangle 81"/>
          <p:cNvSpPr/>
          <p:nvPr/>
        </p:nvSpPr>
        <p:spPr>
          <a:xfrm>
            <a:off x="2344320" y="6246000"/>
            <a:ext cx="7290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&amp;add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7" name="Rectangle 82"/>
          <p:cNvSpPr/>
          <p:nvPr/>
        </p:nvSpPr>
        <p:spPr>
          <a:xfrm>
            <a:off x="6809760" y="62449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8" name="Rectangle 83"/>
          <p:cNvSpPr/>
          <p:nvPr/>
        </p:nvSpPr>
        <p:spPr>
          <a:xfrm>
            <a:off x="6827040" y="62323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59" name="Rectangle 84"/>
          <p:cNvSpPr/>
          <p:nvPr/>
        </p:nvSpPr>
        <p:spPr>
          <a:xfrm>
            <a:off x="7749000" y="624456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0" name="Rectangle 85"/>
          <p:cNvSpPr/>
          <p:nvPr/>
        </p:nvSpPr>
        <p:spPr>
          <a:xfrm>
            <a:off x="6815160" y="62200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1" name="Rectangle 86"/>
          <p:cNvSpPr/>
          <p:nvPr/>
        </p:nvSpPr>
        <p:spPr>
          <a:xfrm>
            <a:off x="7751520" y="624780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2" name="Rectangle 87"/>
          <p:cNvSpPr/>
          <p:nvPr/>
        </p:nvSpPr>
        <p:spPr>
          <a:xfrm>
            <a:off x="6816240" y="62218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3" name="Rectangle 88"/>
          <p:cNvSpPr/>
          <p:nvPr/>
        </p:nvSpPr>
        <p:spPr>
          <a:xfrm>
            <a:off x="7737480" y="62341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4" name="Rectangle 89"/>
          <p:cNvSpPr/>
          <p:nvPr/>
        </p:nvSpPr>
        <p:spPr>
          <a:xfrm>
            <a:off x="6829200" y="622008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19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5" name="Rectangle 90"/>
          <p:cNvSpPr/>
          <p:nvPr/>
        </p:nvSpPr>
        <p:spPr>
          <a:xfrm>
            <a:off x="7755480" y="6252120"/>
            <a:ext cx="689760" cy="324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66" name="Rectangle 2"/>
          <p:cNvSpPr/>
          <p:nvPr/>
        </p:nvSpPr>
        <p:spPr>
          <a:xfrm>
            <a:off x="4890960" y="1386720"/>
            <a:ext cx="4176000" cy="36914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sum_digits_r: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cmp    $4, 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jle      L2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mov     $0,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push   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    (%rdi,%rsi,4), %ebx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incr    $1, %rsi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call   sum_digits_r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    %ebx,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pop    %rbx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343080"/>
                <a:tab algn="l" pos="1147680"/>
                <a:tab algn="l" pos="36576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89" dur="indefinite" restart="never" nodeType="tmRoot">
          <p:childTnLst>
            <p:seq>
              <p:cTn id="490" dur="indefinite" nodeType="mainSeq">
                <p:childTnLst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3.7037E-007 L 0.00347 0.07639 E">
                                      <p:cBhvr>
                                        <p:cTn id="49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7639 L 0.00104 0.15463 E">
                                      <p:cBhvr>
                                        <p:cTn id="510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5463 L 0.00035 0.23102 E">
                                      <p:cBhvr>
                                        <p:cTn id="51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22917 L 0.00035 0.30741 E">
                                      <p:cBhvr>
                                        <p:cTn id="530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0741 L 0.00035 0.38565 E">
                                      <p:cBhvr>
                                        <p:cTn id="53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8565 L 0.00035 0.46181 E">
                                      <p:cBhvr>
                                        <p:cTn id="550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46181 L 0.00035 0.53819 E">
                                      <p:cBhvr>
                                        <p:cTn id="55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53819 L 0.00035 0.61898 E">
                                      <p:cBhvr>
                                        <p:cTn id="570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1898 L 0.00035 0.69514 E">
                                      <p:cBhvr>
                                        <p:cTn id="57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9514 L 0.00035 0.76944 E">
                                      <p:cBhvr>
                                        <p:cTn id="58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76944 L 0.00035 0.69514 E">
                                      <p:cBhvr>
                                        <p:cTn id="594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9514 L 0.00035 0.61875 E">
                                      <p:cBhvr>
                                        <p:cTn id="602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61875 L 0.00035 0.53819 E">
                                      <p:cBhvr>
                                        <p:cTn id="60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1" fill="hold">
                      <p:stCondLst>
                        <p:cond delay="indefinite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53819 L 0.00035 0.45995 E">
                                      <p:cBhvr>
                                        <p:cTn id="616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46181 L 0.00035 0.38542 E">
                                      <p:cBhvr>
                                        <p:cTn id="620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8565 L 0.00035 0.30903 E">
                                      <p:cBhvr>
                                        <p:cTn id="630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30648 L 0.00035 0.23079 E">
                                      <p:cBhvr>
                                        <p:cTn id="634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5" fill="hold">
                      <p:stCondLst>
                        <p:cond delay="indefinite"/>
                      </p:stCondLst>
                      <p:childTnLst>
                        <p:par>
                          <p:cTn id="636" fill="hold">
                            <p:stCondLst>
                              <p:cond delay="0"/>
                            </p:stCondLst>
                            <p:childTnLst>
                              <p:par>
                                <p:cTn id="6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3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23079 L 0.00035 0.1544 E">
                                      <p:cBhvr>
                                        <p:cTn id="644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5463 L 0.00104 0.07639 E">
                                      <p:cBhvr>
                                        <p:cTn id="648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>
                      <p:stCondLst>
                        <p:cond delay="indefinite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7639 L 0.00104 3.7037E-007 E">
                                      <p:cBhvr>
                                        <p:cTn id="658" dur="2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X86-64 Integer Registers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5" name="Rectangle 1"/>
          <p:cNvSpPr/>
          <p:nvPr/>
        </p:nvSpPr>
        <p:spPr>
          <a:xfrm>
            <a:off x="762120" y="52578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6" name="Rectangle 22"/>
          <p:cNvSpPr/>
          <p:nvPr/>
        </p:nvSpPr>
        <p:spPr>
          <a:xfrm>
            <a:off x="4724280" y="16002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%r8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7" name="Rectangle 23"/>
          <p:cNvSpPr/>
          <p:nvPr/>
        </p:nvSpPr>
        <p:spPr>
          <a:xfrm>
            <a:off x="4724280" y="22096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%r9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8" name="Rectangle 24"/>
          <p:cNvSpPr/>
          <p:nvPr/>
        </p:nvSpPr>
        <p:spPr>
          <a:xfrm>
            <a:off x="4724280" y="28195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%r10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" name="Rectangle 25"/>
          <p:cNvSpPr/>
          <p:nvPr/>
        </p:nvSpPr>
        <p:spPr>
          <a:xfrm>
            <a:off x="4724280" y="34290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%r11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0" name="Rectangle 26"/>
          <p:cNvSpPr/>
          <p:nvPr/>
        </p:nvSpPr>
        <p:spPr>
          <a:xfrm>
            <a:off x="4724280" y="40384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%r12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1" name="Rectangle 27"/>
          <p:cNvSpPr/>
          <p:nvPr/>
        </p:nvSpPr>
        <p:spPr>
          <a:xfrm>
            <a:off x="4724280" y="46483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%r13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2" name="Rectangle 28"/>
          <p:cNvSpPr/>
          <p:nvPr/>
        </p:nvSpPr>
        <p:spPr>
          <a:xfrm>
            <a:off x="4724280" y="52578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%r14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3" name="Rectangle 29"/>
          <p:cNvSpPr/>
          <p:nvPr/>
        </p:nvSpPr>
        <p:spPr>
          <a:xfrm>
            <a:off x="4724280" y="58672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%r15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4" name="Rectangle 30"/>
          <p:cNvSpPr/>
          <p:nvPr/>
        </p:nvSpPr>
        <p:spPr>
          <a:xfrm>
            <a:off x="762120" y="16002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%rax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5" name="Rectangle 31"/>
          <p:cNvSpPr/>
          <p:nvPr/>
        </p:nvSpPr>
        <p:spPr>
          <a:xfrm>
            <a:off x="762120" y="22096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Rectangle 32"/>
          <p:cNvSpPr/>
          <p:nvPr/>
        </p:nvSpPr>
        <p:spPr>
          <a:xfrm>
            <a:off x="762120" y="28195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%rcx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Rectangle 33"/>
          <p:cNvSpPr/>
          <p:nvPr/>
        </p:nvSpPr>
        <p:spPr>
          <a:xfrm>
            <a:off x="762120" y="342900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%rdx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8" name="Rectangle 34"/>
          <p:cNvSpPr/>
          <p:nvPr/>
        </p:nvSpPr>
        <p:spPr>
          <a:xfrm>
            <a:off x="762120" y="40384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%rsi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Rectangle 35"/>
          <p:cNvSpPr/>
          <p:nvPr/>
        </p:nvSpPr>
        <p:spPr>
          <a:xfrm>
            <a:off x="762120" y="464832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%rdi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Rectangle 36"/>
          <p:cNvSpPr/>
          <p:nvPr/>
        </p:nvSpPr>
        <p:spPr>
          <a:xfrm>
            <a:off x="762120" y="5867280"/>
            <a:ext cx="3809160" cy="532800"/>
          </a:xfrm>
          <a:prstGeom prst="rect">
            <a:avLst/>
          </a:prstGeom>
          <a:noFill/>
          <a:ln w="254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38160" rIns="38160" tIns="38160" bIns="38160" anchor="ctr">
            <a:noAutofit/>
          </a:bodyPr>
          <a:p>
            <a:pPr defTabSz="914400">
              <a:lnSpc>
                <a:spcPct val="100000"/>
              </a:lnSpc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urier New Bold"/>
              </a:rPr>
              <a:t>%rbp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1" name="Rectangle 74"/>
          <p:cNvSpPr/>
          <p:nvPr/>
        </p:nvSpPr>
        <p:spPr>
          <a:xfrm>
            <a:off x="1632960" y="4082760"/>
            <a:ext cx="3008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(second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2" name="Rectangle 75"/>
          <p:cNvSpPr/>
          <p:nvPr/>
        </p:nvSpPr>
        <p:spPr>
          <a:xfrm>
            <a:off x="1632960" y="4669920"/>
            <a:ext cx="272520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(first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3" name="Rectangle 76"/>
          <p:cNvSpPr/>
          <p:nvPr/>
        </p:nvSpPr>
        <p:spPr>
          <a:xfrm>
            <a:off x="1632960" y="5279400"/>
            <a:ext cx="25603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(stack pointer)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4" name="Rectangle 78"/>
          <p:cNvSpPr/>
          <p:nvPr/>
        </p:nvSpPr>
        <p:spPr>
          <a:xfrm>
            <a:off x="1632960" y="3473280"/>
            <a:ext cx="283356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(third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" name="Rectangle 79"/>
          <p:cNvSpPr/>
          <p:nvPr/>
        </p:nvSpPr>
        <p:spPr>
          <a:xfrm>
            <a:off x="1632960" y="286380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(fourth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81"/>
          <p:cNvSpPr/>
          <p:nvPr/>
        </p:nvSpPr>
        <p:spPr>
          <a:xfrm>
            <a:off x="1652040" y="1621800"/>
            <a:ext cx="279576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(function result)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7" name="Rectangle 40"/>
          <p:cNvSpPr/>
          <p:nvPr/>
        </p:nvSpPr>
        <p:spPr>
          <a:xfrm>
            <a:off x="5498640" y="163620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(fifth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8" name="Rectangle 41"/>
          <p:cNvSpPr/>
          <p:nvPr/>
        </p:nvSpPr>
        <p:spPr>
          <a:xfrm>
            <a:off x="5498640" y="2245680"/>
            <a:ext cx="3053520" cy="4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(sixth argument)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Assembly Operations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Transfer data between memory and register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Load data from memory into register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Store register data into memory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Perform arithmetic function on register or memory data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Transfer control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Conditional branches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Jumps to/from procedures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Procedures 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880" cy="4876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Procedures provide an abstraction that implements some functionality with designated arguments and (optional) return value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e.g., functions, methods, event handlers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support procedures at the machine level, we need mechanisms for: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Passing Control: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procedure P calls procedure Q, program counter must be set to address of Q, when Q returns, program counter must be reset to instruction in P following procedure call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Passing Data: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Must handle parameters and return values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1" marL="731520" indent="-45720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AutoNum type="arabicParenR"/>
              <a:tabLst>
                <a:tab algn="l" pos="0"/>
              </a:tabLst>
            </a:pPr>
            <a:r>
              <a:rPr b="1" lang="en-US" sz="2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Allocating memory: 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Q must be able to allocate (and deallocate) space for local variables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>
                <p:childTnLst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The Stack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114080" cy="4717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the stack is a region of memory (traditionally the "top" of memory)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grows "down"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provides storage for functions (i.e., space for allocating local variables)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%rsp 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holds address of top element of stack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55" name="Group 2"/>
          <p:cNvGrpSpPr/>
          <p:nvPr/>
        </p:nvGrpSpPr>
        <p:grpSpPr>
          <a:xfrm>
            <a:off x="6178680" y="1136160"/>
            <a:ext cx="2285280" cy="1370880"/>
            <a:chOff x="6178680" y="1136160"/>
            <a:chExt cx="2285280" cy="1370880"/>
          </a:xfrm>
        </p:grpSpPr>
        <p:sp>
          <p:nvSpPr>
            <p:cNvPr id="156" name="Rectangle 3"/>
            <p:cNvSpPr/>
            <p:nvPr/>
          </p:nvSpPr>
          <p:spPr>
            <a:xfrm>
              <a:off x="6178680" y="11361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7" name="Rectangle 4"/>
            <p:cNvSpPr/>
            <p:nvPr/>
          </p:nvSpPr>
          <p:spPr>
            <a:xfrm>
              <a:off x="6178680" y="15933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58" name="Rectangle 5"/>
            <p:cNvSpPr/>
            <p:nvPr/>
          </p:nvSpPr>
          <p:spPr>
            <a:xfrm>
              <a:off x="6178680" y="20505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59" name="Down Arrow 6"/>
          <p:cNvSpPr/>
          <p:nvPr/>
        </p:nvSpPr>
        <p:spPr>
          <a:xfrm>
            <a:off x="8541000" y="1706400"/>
            <a:ext cx="608760" cy="12646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b58d2"/>
          </a:solidFill>
          <a:ln>
            <a:solidFill>
              <a:srgbClr val="66419b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Stack</a:t>
            </a:r>
            <a:endParaRPr b="0" lang="en-US" sz="1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0" name="TextBox 7"/>
          <p:cNvSpPr/>
          <p:nvPr/>
        </p:nvSpPr>
        <p:spPr>
          <a:xfrm>
            <a:off x="4724280" y="774720"/>
            <a:ext cx="15264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0x7FFFFFFF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1" name="Rectangle 8"/>
          <p:cNvSpPr/>
          <p:nvPr/>
        </p:nvSpPr>
        <p:spPr>
          <a:xfrm>
            <a:off x="6178680" y="2499840"/>
            <a:ext cx="2285280" cy="45648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62" name="Group 17"/>
          <p:cNvGrpSpPr/>
          <p:nvPr/>
        </p:nvGrpSpPr>
        <p:grpSpPr>
          <a:xfrm>
            <a:off x="4955040" y="2781360"/>
            <a:ext cx="1147680" cy="370080"/>
            <a:chOff x="4955040" y="2781360"/>
            <a:chExt cx="1147680" cy="370080"/>
          </a:xfrm>
        </p:grpSpPr>
        <p:cxnSp>
          <p:nvCxnSpPr>
            <p:cNvPr id="163" name="Straight Arrow Connector 12"/>
            <p:cNvCxnSpPr/>
            <p:nvPr/>
          </p:nvCxnSpPr>
          <p:spPr>
            <a:xfrm>
              <a:off x="5645160" y="297288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164" name="TextBox 13"/>
            <p:cNvSpPr/>
            <p:nvPr/>
          </p:nvSpPr>
          <p:spPr>
            <a:xfrm>
              <a:off x="4955040" y="278136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65" name="Rectangle 11"/>
          <p:cNvSpPr/>
          <p:nvPr/>
        </p:nvSpPr>
        <p:spPr>
          <a:xfrm>
            <a:off x="6178680" y="1144080"/>
            <a:ext cx="2285280" cy="5491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6" name="TextBox 18"/>
          <p:cNvSpPr/>
          <p:nvPr/>
        </p:nvSpPr>
        <p:spPr>
          <a:xfrm>
            <a:off x="4751640" y="6369840"/>
            <a:ext cx="14389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0x00000000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7" name="Rectangle 19"/>
          <p:cNvSpPr/>
          <p:nvPr/>
        </p:nvSpPr>
        <p:spPr>
          <a:xfrm>
            <a:off x="6178680" y="511236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Rectangle 20"/>
          <p:cNvSpPr/>
          <p:nvPr/>
        </p:nvSpPr>
        <p:spPr>
          <a:xfrm>
            <a:off x="6178680" y="587412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9" name="Rectangle 21"/>
          <p:cNvSpPr/>
          <p:nvPr/>
        </p:nvSpPr>
        <p:spPr>
          <a:xfrm>
            <a:off x="6178680" y="435024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70" name="Straight Arrow Connector 22"/>
          <p:cNvCxnSpPr/>
          <p:nvPr/>
        </p:nvCxnSpPr>
        <p:spPr>
          <a:xfrm>
            <a:off x="5645160" y="6070680"/>
            <a:ext cx="457920" cy="720"/>
          </a:xfrm>
          <a:prstGeom prst="straightConnector1">
            <a:avLst/>
          </a:prstGeom>
          <a:ln w="0">
            <a:solidFill>
              <a:srgbClr val="000000"/>
            </a:solidFill>
            <a:tailEnd len="med" type="triangle" w="med"/>
          </a:ln>
        </p:spPr>
      </p:cxnSp>
      <p:sp>
        <p:nvSpPr>
          <p:cNvPr id="171" name="TextBox 23"/>
          <p:cNvSpPr/>
          <p:nvPr/>
        </p:nvSpPr>
        <p:spPr>
          <a:xfrm>
            <a:off x="4955040" y="5879160"/>
            <a:ext cx="637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%rip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3" dur="indefinite" restart="never" nodeType="tmRoot">
          <p:childTnLst>
            <p:seq>
              <p:cTn id="44" dur="indefinite" nodeType="mainSeq"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Modifying the Stack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/>
          </p:nvPr>
        </p:nvSpPr>
        <p:spPr>
          <a:xfrm>
            <a:off x="457200" y="1447920"/>
            <a:ext cx="4673880" cy="5491440"/>
          </a:xfrm>
          <a:prstGeom prst="rect">
            <a:avLst/>
          </a:prstGeom>
          <a:blipFill rotWithShape="0">
            <a:blip r:embed="rId1"/>
            <a:stretch/>
          </a:blipFill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rgbClr val="ffffff">
                    <a:alpha val="1000"/>
                  </a:srgbClr>
                </a:solidFill>
                <a:effectLst/>
                <a:uFillTx/>
                <a:latin typeface="Arial"/>
              </a:rPr>
              <a:t> 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74" name="Group 2"/>
          <p:cNvGrpSpPr/>
          <p:nvPr/>
        </p:nvGrpSpPr>
        <p:grpSpPr>
          <a:xfrm>
            <a:off x="6178680" y="1136160"/>
            <a:ext cx="2285280" cy="1370880"/>
            <a:chOff x="6178680" y="1136160"/>
            <a:chExt cx="2285280" cy="1370880"/>
          </a:xfrm>
        </p:grpSpPr>
        <p:sp>
          <p:nvSpPr>
            <p:cNvPr id="175" name="Rectangle 3"/>
            <p:cNvSpPr/>
            <p:nvPr/>
          </p:nvSpPr>
          <p:spPr>
            <a:xfrm>
              <a:off x="6178680" y="11361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6" name="Rectangle 4"/>
            <p:cNvSpPr/>
            <p:nvPr/>
          </p:nvSpPr>
          <p:spPr>
            <a:xfrm>
              <a:off x="6178680" y="15933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77" name="Rectangle 5"/>
            <p:cNvSpPr/>
            <p:nvPr/>
          </p:nvSpPr>
          <p:spPr>
            <a:xfrm>
              <a:off x="6178680" y="20505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78" name="Down Arrow 6"/>
          <p:cNvSpPr/>
          <p:nvPr/>
        </p:nvSpPr>
        <p:spPr>
          <a:xfrm>
            <a:off x="8541000" y="1706400"/>
            <a:ext cx="608760" cy="12646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b58d2"/>
          </a:solidFill>
          <a:ln>
            <a:solidFill>
              <a:srgbClr val="66419b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Stack</a:t>
            </a:r>
            <a:endParaRPr b="0" lang="en-US" sz="1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9" name="TextBox 7"/>
          <p:cNvSpPr/>
          <p:nvPr/>
        </p:nvSpPr>
        <p:spPr>
          <a:xfrm>
            <a:off x="4724280" y="774720"/>
            <a:ext cx="15264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0x7FFFFFFF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Rectangle 8"/>
          <p:cNvSpPr/>
          <p:nvPr/>
        </p:nvSpPr>
        <p:spPr>
          <a:xfrm>
            <a:off x="6178680" y="2499840"/>
            <a:ext cx="2285280" cy="45648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81" name="Group 17"/>
          <p:cNvGrpSpPr/>
          <p:nvPr/>
        </p:nvGrpSpPr>
        <p:grpSpPr>
          <a:xfrm>
            <a:off x="4955040" y="2781360"/>
            <a:ext cx="1147680" cy="370080"/>
            <a:chOff x="4955040" y="2781360"/>
            <a:chExt cx="1147680" cy="370080"/>
          </a:xfrm>
        </p:grpSpPr>
        <p:cxnSp>
          <p:nvCxnSpPr>
            <p:cNvPr id="182" name="Straight Arrow Connector 12"/>
            <p:cNvCxnSpPr/>
            <p:nvPr/>
          </p:nvCxnSpPr>
          <p:spPr>
            <a:xfrm>
              <a:off x="5645160" y="297288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183" name="TextBox 13"/>
            <p:cNvSpPr/>
            <p:nvPr/>
          </p:nvSpPr>
          <p:spPr>
            <a:xfrm>
              <a:off x="4955040" y="278136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84" name="Rectangle 14"/>
          <p:cNvSpPr/>
          <p:nvPr/>
        </p:nvSpPr>
        <p:spPr>
          <a:xfrm>
            <a:off x="6178680" y="2957040"/>
            <a:ext cx="2285280" cy="18504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5" name="TextBox 18"/>
          <p:cNvSpPr/>
          <p:nvPr/>
        </p:nvSpPr>
        <p:spPr>
          <a:xfrm>
            <a:off x="4751640" y="6369840"/>
            <a:ext cx="14389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0x00000000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19"/>
          <p:cNvSpPr/>
          <p:nvPr/>
        </p:nvSpPr>
        <p:spPr>
          <a:xfrm>
            <a:off x="6178680" y="511236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7" name="Rectangle 20"/>
          <p:cNvSpPr/>
          <p:nvPr/>
        </p:nvSpPr>
        <p:spPr>
          <a:xfrm>
            <a:off x="6178680" y="587412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8" name="Rectangle 21"/>
          <p:cNvSpPr/>
          <p:nvPr/>
        </p:nvSpPr>
        <p:spPr>
          <a:xfrm>
            <a:off x="6178680" y="435024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89" name="Straight Arrow Connector 22"/>
          <p:cNvCxnSpPr/>
          <p:nvPr/>
        </p:nvCxnSpPr>
        <p:spPr>
          <a:xfrm>
            <a:off x="5645160" y="6070680"/>
            <a:ext cx="457920" cy="720"/>
          </a:xfrm>
          <a:prstGeom prst="straightConnector1">
            <a:avLst/>
          </a:prstGeom>
          <a:ln w="0">
            <a:solidFill>
              <a:srgbClr val="000000"/>
            </a:solidFill>
            <a:tailEnd len="med" type="triangle" w="med"/>
          </a:ln>
        </p:spPr>
      </p:cxnSp>
      <p:sp>
        <p:nvSpPr>
          <p:cNvPr id="190" name="TextBox 23"/>
          <p:cNvSpPr/>
          <p:nvPr/>
        </p:nvSpPr>
        <p:spPr>
          <a:xfrm>
            <a:off x="4955040" y="5879160"/>
            <a:ext cx="637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%rip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1" name="Rectangle 24"/>
          <p:cNvSpPr/>
          <p:nvPr/>
        </p:nvSpPr>
        <p:spPr>
          <a:xfrm>
            <a:off x="6178680" y="2957040"/>
            <a:ext cx="2285280" cy="18504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2" name="Rectangle 11"/>
          <p:cNvSpPr/>
          <p:nvPr/>
        </p:nvSpPr>
        <p:spPr>
          <a:xfrm>
            <a:off x="6178680" y="1144080"/>
            <a:ext cx="2285280" cy="5491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3" name="TextBox 10"/>
          <p:cNvSpPr/>
          <p:nvPr/>
        </p:nvSpPr>
        <p:spPr>
          <a:xfrm>
            <a:off x="7119720" y="2729160"/>
            <a:ext cx="349920" cy="27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47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06 2.59259E-006 L -3.88889E-006 0.02754 E">
                                      <p:cBhvr>
                                        <p:cTn id="62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06 0.02754 L -3.88889E-006 2.59259E-006 E">
                                      <p:cBhvr>
                                        <p:cTn id="77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06 2.59259E-006 L 3.33333E-006 0.02755 E">
                                      <p:cBhvr>
                                        <p:cTn id="87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Modifying the Stack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447920"/>
            <a:ext cx="4673880" cy="549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call f: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pushq %rip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movq &amp;f, %rip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ret</a:t>
            </a: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:</a:t>
            </a:r>
            <a:endParaRPr b="0" lang="en-US" sz="2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popq %rip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74320"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Consolas"/>
              </a:rPr>
              <a:t> 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96" name="Group 2"/>
          <p:cNvGrpSpPr/>
          <p:nvPr/>
        </p:nvGrpSpPr>
        <p:grpSpPr>
          <a:xfrm>
            <a:off x="6178680" y="1136160"/>
            <a:ext cx="2285280" cy="1370880"/>
            <a:chOff x="6178680" y="1136160"/>
            <a:chExt cx="2285280" cy="1370880"/>
          </a:xfrm>
        </p:grpSpPr>
        <p:sp>
          <p:nvSpPr>
            <p:cNvPr id="197" name="Rectangle 3"/>
            <p:cNvSpPr/>
            <p:nvPr/>
          </p:nvSpPr>
          <p:spPr>
            <a:xfrm>
              <a:off x="6178680" y="11361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8" name="Rectangle 4"/>
            <p:cNvSpPr/>
            <p:nvPr/>
          </p:nvSpPr>
          <p:spPr>
            <a:xfrm>
              <a:off x="6178680" y="15933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99" name="Rectangle 5"/>
            <p:cNvSpPr/>
            <p:nvPr/>
          </p:nvSpPr>
          <p:spPr>
            <a:xfrm>
              <a:off x="6178680" y="2050560"/>
              <a:ext cx="2285280" cy="456480"/>
            </a:xfrm>
            <a:prstGeom prst="rect">
              <a:avLst/>
            </a:prstGeom>
            <a:gradFill rotWithShape="0">
              <a:gsLst>
                <a:gs pos="0">
                  <a:srgbClr val="baa8e6"/>
                </a:gs>
                <a:gs pos="45000">
                  <a:srgbClr val="c8b5f8"/>
                </a:gs>
                <a:gs pos="100000">
                  <a:srgbClr val="e0d6fb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7a27d8"/>
              </a:solidFill>
              <a:rou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00" name="Down Arrow 6"/>
          <p:cNvSpPr/>
          <p:nvPr/>
        </p:nvSpPr>
        <p:spPr>
          <a:xfrm>
            <a:off x="8541000" y="1706400"/>
            <a:ext cx="608760" cy="126468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8b58d2"/>
          </a:solidFill>
          <a:ln>
            <a:solidFill>
              <a:srgbClr val="66419b"/>
            </a:solidFill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lt1"/>
                </a:solidFill>
                <a:effectLst/>
                <a:uFillTx/>
                <a:latin typeface="Arial"/>
              </a:rPr>
              <a:t>Stack</a:t>
            </a:r>
            <a:endParaRPr b="0" lang="en-US" sz="1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1" name="TextBox 7"/>
          <p:cNvSpPr/>
          <p:nvPr/>
        </p:nvSpPr>
        <p:spPr>
          <a:xfrm>
            <a:off x="4724280" y="774720"/>
            <a:ext cx="152640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0x7FFFFFFF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2" name="Rectangle 8"/>
          <p:cNvSpPr/>
          <p:nvPr/>
        </p:nvSpPr>
        <p:spPr>
          <a:xfrm>
            <a:off x="6178680" y="2499840"/>
            <a:ext cx="2285280" cy="45648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03" name="Group 17"/>
          <p:cNvGrpSpPr/>
          <p:nvPr/>
        </p:nvGrpSpPr>
        <p:grpSpPr>
          <a:xfrm>
            <a:off x="4955040" y="2946240"/>
            <a:ext cx="1147680" cy="370080"/>
            <a:chOff x="4955040" y="2946240"/>
            <a:chExt cx="1147680" cy="370080"/>
          </a:xfrm>
        </p:grpSpPr>
        <p:cxnSp>
          <p:nvCxnSpPr>
            <p:cNvPr id="204" name="Straight Arrow Connector 12"/>
            <p:cNvCxnSpPr/>
            <p:nvPr/>
          </p:nvCxnSpPr>
          <p:spPr>
            <a:xfrm>
              <a:off x="5645160" y="3137760"/>
              <a:ext cx="457920" cy="720"/>
            </a:xfrm>
            <a:prstGeom prst="straightConnector1">
              <a:avLst/>
            </a:prstGeom>
            <a:ln w="0">
              <a:solidFill>
                <a:srgbClr val="000000"/>
              </a:solidFill>
              <a:tailEnd len="med" type="triangle" w="med"/>
            </a:ln>
          </p:spPr>
        </p:cxnSp>
        <p:sp>
          <p:nvSpPr>
            <p:cNvPr id="205" name="TextBox 13"/>
            <p:cNvSpPr/>
            <p:nvPr/>
          </p:nvSpPr>
          <p:spPr>
            <a:xfrm>
              <a:off x="4955040" y="2946240"/>
              <a:ext cx="701280" cy="370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06" name="TextBox 18"/>
          <p:cNvSpPr/>
          <p:nvPr/>
        </p:nvSpPr>
        <p:spPr>
          <a:xfrm>
            <a:off x="4751640" y="6369840"/>
            <a:ext cx="14389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0x00000000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7" name="Rectangle 19"/>
          <p:cNvSpPr/>
          <p:nvPr/>
        </p:nvSpPr>
        <p:spPr>
          <a:xfrm>
            <a:off x="6178680" y="511236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Rectangle 20"/>
          <p:cNvSpPr/>
          <p:nvPr/>
        </p:nvSpPr>
        <p:spPr>
          <a:xfrm>
            <a:off x="6178680" y="587412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21"/>
          <p:cNvSpPr/>
          <p:nvPr/>
        </p:nvSpPr>
        <p:spPr>
          <a:xfrm>
            <a:off x="6178680" y="4350240"/>
            <a:ext cx="2285280" cy="7614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Heap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210" name="Straight Arrow Connector 22"/>
          <p:cNvCxnSpPr/>
          <p:nvPr/>
        </p:nvCxnSpPr>
        <p:spPr>
          <a:xfrm>
            <a:off x="5645160" y="6070680"/>
            <a:ext cx="457920" cy="720"/>
          </a:xfrm>
          <a:prstGeom prst="straightConnector1">
            <a:avLst/>
          </a:prstGeom>
          <a:ln w="0">
            <a:solidFill>
              <a:srgbClr val="000000"/>
            </a:solidFill>
            <a:tailEnd len="med" type="triangle" w="med"/>
          </a:ln>
        </p:spPr>
      </p:cxnSp>
      <p:sp>
        <p:nvSpPr>
          <p:cNvPr id="211" name="TextBox 23"/>
          <p:cNvSpPr/>
          <p:nvPr/>
        </p:nvSpPr>
        <p:spPr>
          <a:xfrm>
            <a:off x="4955040" y="5879160"/>
            <a:ext cx="63756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%rip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2" name="Rectangle 24"/>
          <p:cNvSpPr/>
          <p:nvPr/>
        </p:nvSpPr>
        <p:spPr>
          <a:xfrm>
            <a:off x="6186240" y="3135600"/>
            <a:ext cx="2285280" cy="37080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old %rip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3" name="Rectangle 10"/>
          <p:cNvSpPr/>
          <p:nvPr/>
        </p:nvSpPr>
        <p:spPr>
          <a:xfrm>
            <a:off x="6175440" y="2947680"/>
            <a:ext cx="2285280" cy="185040"/>
          </a:xfrm>
          <a:prstGeom prst="rect">
            <a:avLst/>
          </a:prstGeom>
          <a:gradFill rotWithShape="0">
            <a:gsLst>
              <a:gs pos="0">
                <a:srgbClr val="baa8e6"/>
              </a:gs>
              <a:gs pos="45000">
                <a:srgbClr val="c8b5f8"/>
              </a:gs>
              <a:gs pos="100000">
                <a:srgbClr val="e0d6fb"/>
              </a:gs>
            </a:gsLst>
            <a:path path="circle">
              <a:fillToRect l="50000" t="50000" r="50000" b="50000"/>
            </a:path>
          </a:gradFill>
          <a:ln>
            <a:solidFill>
              <a:srgbClr val="7a27d8"/>
            </a:solidFill>
            <a:rou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4" name="Rectangle 11"/>
          <p:cNvSpPr/>
          <p:nvPr/>
        </p:nvSpPr>
        <p:spPr>
          <a:xfrm>
            <a:off x="6178680" y="1144080"/>
            <a:ext cx="2285280" cy="5491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5" name="TextBox 14"/>
          <p:cNvSpPr/>
          <p:nvPr/>
        </p:nvSpPr>
        <p:spPr>
          <a:xfrm>
            <a:off x="7119720" y="2729160"/>
            <a:ext cx="349920" cy="27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47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9" dur="indefinite" restart="never" nodeType="tmRoot">
          <p:childTnLst>
            <p:seq>
              <p:cTn id="100" dur="indefinite" nodeType="mainSeq">
                <p:childTnLst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06 -1.48148E-006 L -3.88889E-006 0.05417 E">
                                      <p:cBhvr>
                                        <p:cTn id="110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nodeType="with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06 0.05417 L -3.88889E-006 -1.48148E-006 E">
                                      <p:cBhvr>
                                        <p:cTn id="122" dur="2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nodeType="after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Modifying the Stack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7" name="TextBox 6"/>
          <p:cNvSpPr/>
          <p:nvPr/>
        </p:nvSpPr>
        <p:spPr>
          <a:xfrm>
            <a:off x="762120" y="1956600"/>
            <a:ext cx="3428280" cy="34171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proc(int* p){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return p[3];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example1(int x)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a[4];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a[0] = 13;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a[1] = 47;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a[2] = 105;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a[3] = 41;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 return proc(a) + 1;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8" name="TextBox 7"/>
          <p:cNvSpPr/>
          <p:nvPr/>
        </p:nvSpPr>
        <p:spPr>
          <a:xfrm>
            <a:off x="4800600" y="3048120"/>
            <a:ext cx="3428280" cy="31399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example1: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subq  $16, 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$13, 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$47, 4(%rsp)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$105, 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$41, 12(%rsp)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movq  %rsp, %rdi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call  0x400596 &lt;proc&gt;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addl  $1, %rax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addq  $16, 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9" name="TextBox 1"/>
          <p:cNvSpPr/>
          <p:nvPr/>
        </p:nvSpPr>
        <p:spPr>
          <a:xfrm>
            <a:off x="4800600" y="1956600"/>
            <a:ext cx="3428280" cy="9241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proc: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movl  12(%rdi), %eax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9287</TotalTime>
  <Application>LibreOffice/25.2.0.3$Linux_X86_64 LibreOffice_project/e1cf4a87eb02d755bce1a01209907ea5ddc8f069</Application>
  <AppVersion>15.0000</AppVersion>
  <Words>2525</Words>
  <Paragraphs>560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2019-02-11T05:42:00Z</dcterms:created>
  <dc:creator>Eleanor  Birrell</dc:creator>
  <dc:description/>
  <dc:language>en-US</dc:language>
  <cp:lastModifiedBy/>
  <cp:lastPrinted>2019-02-12T00:36:48Z</cp:lastPrinted>
  <dcterms:modified xsi:type="dcterms:W3CDTF">2025-02-11T15:06:30Z</dcterms:modified>
  <cp:revision>145</cp:revision>
  <dc:subject/>
  <dc:title>Lecture 6: Function Calls in Assembly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7</vt:i4>
  </property>
  <property fmtid="{D5CDD505-2E9C-101B-9397-08002B2CF9AE}" pid="3" name="PresentationFormat">
    <vt:lpwstr>On-screen Show (4:3)</vt:lpwstr>
  </property>
  <property fmtid="{D5CDD505-2E9C-101B-9397-08002B2CF9AE}" pid="4" name="Slides">
    <vt:i4>22</vt:i4>
  </property>
</Properties>
</file>