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9.xml.rels" ContentType="application/vnd.openxmlformats-package.relationships+xml"/>
  <Override PartName="/ppt/theme/_rels/theme8.xml.rels" ContentType="application/vnd.openxmlformats-package.relationships+xml"/>
  <Override PartName="/ppt/theme/_rels/theme7.xml.rels" ContentType="application/vnd.openxmlformats-package.relationships+xml"/>
  <Override PartName="/ppt/theme/_rels/theme6.xml.rels" ContentType="application/vnd.openxmlformats-package.relationships+xml"/>
  <Override PartName="/ppt/theme/_rels/theme5.xml.rels" ContentType="application/vnd.openxmlformats-package.relationships+xml"/>
  <Override PartName="/ppt/theme/_rels/theme4.xml.rels" ContentType="application/vnd.openxmlformats-package.relationships+xml"/>
  <Override PartName="/ppt/theme/_rels/theme3.xml.rels" ContentType="application/vnd.openxmlformats-package.relationships+xml"/>
  <Override PartName="/ppt/theme/_rels/theme2.xml.rels" ContentType="application/vnd.openxmlformats-package.relationships+xml"/>
  <Override PartName="/ppt/theme/_rels/theme11.xml.rels" ContentType="application/vnd.openxmlformats-package.relationships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7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14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6.xml.rels" ContentType="application/vnd.openxmlformats-package.relationships+xml"/>
  <Override PartName="/ppt/notesSlides/_rels/notesSlide3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9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0072AAA3-7C4B-487E-8092-6D93C998CE12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can also do conditional jump at top and absolute jump at bottom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D9D0766-108A-48FE-B5BE-A1EB33CAB44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B17F8AF-4120-42EE-BB12-8A54DC6DE15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Note: can tell i is %rsi b/c used in cmp.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js SF 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jns ~SF Nonnegative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F5F0C80-916E-435D-B50B-E2FA98955EDD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js SF 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jns ~SF Nonnegative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C913F93-8E22-4819-90DD-DACD40CA45AA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C18B9C5-479F-4B2A-A4F6-A4E308F7783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678916-24EB-44C8-95E0-A98DDEEBBE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99169F1-F152-499F-BB3B-E5D1B18AFEFD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73021F2C-5593-4DA1-9773-4C52B27DD7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D41AEB41-E14A-45CD-A0AC-2B96D90CCF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40506E93-D2FD-48F9-9708-8DE2B2618B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4E7DFFF0-B536-4C4B-990C-7053F0D2037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8935EFF-4A40-4C13-9950-C8D9A3FC851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A28887C-09A4-4CED-8894-61364F2AED8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6640035-88C9-44D6-B2FC-CE4DC0D296E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7573A22-E7C2-4802-B18F-739A4ABAE18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130E01A-D2FC-487E-97BB-F6380D974A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158B3CB-D196-491D-8572-663ACBB264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D751871-3C64-47E3-B716-36A3C791B99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98C90E8E-92D0-4B55-BB2C-215AE638BD5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A22ED01-69F6-463B-907A-0F607D0B6A1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4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FAE41A3-266F-4369-89A1-72449491A6D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81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9E92B5A-3872-4F6C-A632-B595806733F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1056A45-1EEC-4CD2-B9A0-D6B97E60EDF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10E63A9-839B-483A-96C0-94A863E4678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DDD078C-C465-4FF7-A86B-38CC63AD0D5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DED0414-A934-4F8D-B9DF-3E5381A6D2C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8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B40FEC7-6542-4D96-A184-D1E7AE4CAE22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0C0AC64-ADB6-4F1F-87F0-E51D25A9156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9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1DC5E57-E8C3-4290-BC82-EFB0F41A4E3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2F16BB2-2CA1-49E3-BA16-0C1176D7B33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                    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6: Control Flow in Assembly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8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Do-while Loops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4"/>
          <p:cNvSpPr/>
          <p:nvPr/>
        </p:nvSpPr>
        <p:spPr>
          <a:xfrm>
            <a:off x="176760" y="1676520"/>
            <a:ext cx="4318560" cy="2264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bitcount(unsigned long x){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result =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do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result += x &amp; 0x1;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x &gt;&gt;= 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 while (x != 0);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6"/>
          <p:cNvSpPr/>
          <p:nvPr/>
        </p:nvSpPr>
        <p:spPr>
          <a:xfrm>
            <a:off x="4648320" y="1676520"/>
            <a:ext cx="4318560" cy="2264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bitcount(unsigned long x){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result =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</a:rPr>
              <a:t>loop: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result += x &amp; 0x1;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x &gt;&gt;= 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if(x != 0) goto </a:t>
            </a: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</a:rPr>
              <a:t>loop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Right Arrow 5"/>
          <p:cNvSpPr/>
          <p:nvPr/>
        </p:nvSpPr>
        <p:spPr>
          <a:xfrm>
            <a:off x="4350960" y="268740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11"/>
          <p:cNvSpPr/>
          <p:nvPr/>
        </p:nvSpPr>
        <p:spPr>
          <a:xfrm>
            <a:off x="1143000" y="4214160"/>
            <a:ext cx="5790960" cy="22856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movq    $0, %rax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result =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.L2: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loop: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movq    %rdi, %rdx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andq    $1, %rdx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t = x &amp; 0x1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addq    %rdx, %rax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result += 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shrq    %rdi, $1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x &gt;&gt;=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jne     .L2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#  if (x) goto loop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91960"/>
                <a:tab algn="l" pos="1150920"/>
                <a:tab algn="l" pos="2860560"/>
                <a:tab algn="l" pos="30862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rep;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Right Arrow 7"/>
          <p:cNvSpPr/>
          <p:nvPr/>
        </p:nvSpPr>
        <p:spPr>
          <a:xfrm rot="5400000">
            <a:off x="5309280" y="395244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71" name="Table 9"/>
          <p:cNvGraphicFramePr/>
          <p:nvPr/>
        </p:nvGraphicFramePr>
        <p:xfrm>
          <a:off x="5797800" y="0"/>
          <a:ext cx="335232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result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1" dur="indefinite" restart="never" nodeType="tmRoot">
          <p:childTnLst>
            <p:seq>
              <p:cTn id="122" dur="indefinite" nodeType="mainSeq">
                <p:childTnLst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While Loops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sldNum" idx="3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297fd5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C2D5C09-CE88-4DD0-A9EB-2D273B3045B8}" type="slidenum">
              <a:rPr b="1" lang="en-US" sz="1400" strike="noStrike" u="none">
                <a:solidFill>
                  <a:srgbClr val="297fd5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4" name="TextBox 8"/>
          <p:cNvSpPr/>
          <p:nvPr/>
        </p:nvSpPr>
        <p:spPr>
          <a:xfrm>
            <a:off x="123120" y="1362600"/>
            <a:ext cx="4419000" cy="2308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bitcount(unsigned long x){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result =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while (x != 0)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result += x &amp; 0x1;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x &gt;&gt;= 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75" name="Table 1"/>
          <p:cNvGraphicFramePr/>
          <p:nvPr/>
        </p:nvGraphicFramePr>
        <p:xfrm>
          <a:off x="5791320" y="0"/>
          <a:ext cx="335232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result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6" name="TextBox 3"/>
          <p:cNvSpPr/>
          <p:nvPr/>
        </p:nvSpPr>
        <p:spPr>
          <a:xfrm>
            <a:off x="4601520" y="1349280"/>
            <a:ext cx="4423680" cy="2308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7" name="Right Arrow 11"/>
          <p:cNvSpPr/>
          <p:nvPr/>
        </p:nvSpPr>
        <p:spPr>
          <a:xfrm>
            <a:off x="4349880" y="228492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8" name="TextBox 12"/>
          <p:cNvSpPr/>
          <p:nvPr/>
        </p:nvSpPr>
        <p:spPr>
          <a:xfrm>
            <a:off x="6503040" y="1958760"/>
            <a:ext cx="604440" cy="101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6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?</a:t>
            </a:r>
            <a:endParaRPr b="0" lang="en-US" sz="6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TextBox 9"/>
          <p:cNvSpPr/>
          <p:nvPr/>
        </p:nvSpPr>
        <p:spPr>
          <a:xfrm>
            <a:off x="750600" y="3718800"/>
            <a:ext cx="3598920" cy="3139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   %rdi,%rdi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je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andq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$1,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shrq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$1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jmp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rep;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Right Arrow 13"/>
          <p:cNvSpPr/>
          <p:nvPr/>
        </p:nvSpPr>
        <p:spPr>
          <a:xfrm rot="5400000">
            <a:off x="6833520" y="331416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1" name="TextBox 14"/>
          <p:cNvSpPr/>
          <p:nvPr/>
        </p:nvSpPr>
        <p:spPr>
          <a:xfrm>
            <a:off x="5134680" y="3718800"/>
            <a:ext cx="3598920" cy="3139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jmp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.L3: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andq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$1,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shrq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$1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jne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rep;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2" name="Right Arrow 15"/>
          <p:cNvSpPr/>
          <p:nvPr/>
        </p:nvSpPr>
        <p:spPr>
          <a:xfrm rot="8418000">
            <a:off x="4231440" y="350748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7" dur="indefinite" restart="never" nodeType="tmRoot">
          <p:childTnLst>
            <p:seq>
              <p:cTn id="138" dur="indefinite" nodeType="mainSeq">
                <p:childTnLst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Loops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4" name="Content Placeholder 2"/>
          <p:cNvSpPr/>
          <p:nvPr/>
        </p:nvSpPr>
        <p:spPr>
          <a:xfrm>
            <a:off x="228600" y="1828800"/>
            <a:ext cx="4346640" cy="43430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loop:                     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$0,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jmp 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L0: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addq %rdx,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incq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cmp %rdi,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jl L0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5" name="Content Placeholder 3"/>
          <p:cNvSpPr/>
          <p:nvPr/>
        </p:nvSpPr>
        <p:spPr>
          <a:xfrm>
            <a:off x="4568400" y="1828800"/>
            <a:ext cx="4422960" cy="4343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loop(long val){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ret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i  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while(__________){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ret =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i   =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86" name="Table 4"/>
          <p:cNvGraphicFramePr/>
          <p:nvPr/>
        </p:nvGraphicFramePr>
        <p:xfrm>
          <a:off x="6522480" y="0"/>
          <a:ext cx="2621160" cy="1523520"/>
        </p:xfrm>
        <a:graphic>
          <a:graphicData uri="http://schemas.openxmlformats.org/drawingml/2006/table">
            <a:tbl>
              <a:tblPr/>
              <a:tblGrid>
                <a:gridCol w="838080"/>
                <a:gridCol w="178344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7" name="TextBox 5"/>
          <p:cNvSpPr/>
          <p:nvPr/>
        </p:nvSpPr>
        <p:spPr>
          <a:xfrm>
            <a:off x="6481440" y="2133720"/>
            <a:ext cx="317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TextBox 6"/>
          <p:cNvSpPr/>
          <p:nvPr/>
        </p:nvSpPr>
        <p:spPr>
          <a:xfrm>
            <a:off x="6477120" y="2438280"/>
            <a:ext cx="317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TextBox 7"/>
          <p:cNvSpPr/>
          <p:nvPr/>
        </p:nvSpPr>
        <p:spPr>
          <a:xfrm>
            <a:off x="5715000" y="3135960"/>
            <a:ext cx="1143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 &lt; val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0" name="TextBox 8"/>
          <p:cNvSpPr/>
          <p:nvPr/>
        </p:nvSpPr>
        <p:spPr>
          <a:xfrm>
            <a:off x="5961960" y="3787200"/>
            <a:ext cx="868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ret+i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TextBox 9"/>
          <p:cNvSpPr/>
          <p:nvPr/>
        </p:nvSpPr>
        <p:spPr>
          <a:xfrm>
            <a:off x="6088680" y="4110480"/>
            <a:ext cx="592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i+1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Content Placeholder 3"/>
          <p:cNvSpPr/>
          <p:nvPr/>
        </p:nvSpPr>
        <p:spPr>
          <a:xfrm>
            <a:off x="4568400" y="1833120"/>
            <a:ext cx="4422960" cy="4343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loop(long val){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ret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i  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while(__________){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ret =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i   =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9" dur="indefinite" restart="never" nodeType="tmRoot">
          <p:childTnLst>
            <p:seq>
              <p:cTn id="160" dur="indefinite" nodeType="mainSeq"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For loops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4" name="TextBox 3"/>
          <p:cNvSpPr/>
          <p:nvPr/>
        </p:nvSpPr>
        <p:spPr>
          <a:xfrm>
            <a:off x="720720" y="1801800"/>
            <a:ext cx="3345480" cy="92376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for (Init; Cond; Incr){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Body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5" name="TextBox 4"/>
          <p:cNvSpPr/>
          <p:nvPr/>
        </p:nvSpPr>
        <p:spPr>
          <a:xfrm>
            <a:off x="5328720" y="1524600"/>
            <a:ext cx="2106720" cy="147780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Init;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while (Cond)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Body;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Incr;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6" name="TextBox 5"/>
          <p:cNvSpPr/>
          <p:nvPr/>
        </p:nvSpPr>
        <p:spPr>
          <a:xfrm>
            <a:off x="228600" y="3075120"/>
            <a:ext cx="4690080" cy="70812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Initial test can often be optimized away: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for (int i = 0; i &lt; 100; i++)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7" name="Right Arrow 6"/>
          <p:cNvSpPr/>
          <p:nvPr/>
        </p:nvSpPr>
        <p:spPr>
          <a:xfrm>
            <a:off x="4474440" y="214200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8" name="TextBox 7"/>
          <p:cNvSpPr/>
          <p:nvPr/>
        </p:nvSpPr>
        <p:spPr>
          <a:xfrm>
            <a:off x="228600" y="3969000"/>
            <a:ext cx="4690080" cy="1754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bitcount(unsigned long x)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for (result = 0; x!=0; x &gt;&gt;= 1)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result += x &amp; 0x1;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9" name="Right Arrow 9"/>
          <p:cNvSpPr/>
          <p:nvPr/>
        </p:nvSpPr>
        <p:spPr>
          <a:xfrm>
            <a:off x="4884120" y="4725000"/>
            <a:ext cx="444240" cy="241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0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00" name="Table 10"/>
          <p:cNvGraphicFramePr/>
          <p:nvPr/>
        </p:nvGraphicFramePr>
        <p:xfrm>
          <a:off x="5797440" y="0"/>
          <a:ext cx="335232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result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1" name="TextBox 12"/>
          <p:cNvSpPr/>
          <p:nvPr/>
        </p:nvSpPr>
        <p:spPr>
          <a:xfrm>
            <a:off x="5316120" y="3276720"/>
            <a:ext cx="3598920" cy="34167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hr-HR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   %rdi,%rdi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je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andq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$1,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shrq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$1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testq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jmp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nl-NL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rep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9" dur="indefinite" restart="never" nodeType="tmRoot">
          <p:childTnLst>
            <p:seq>
              <p:cTn id="190" dur="indefinite" nodeType="mainSeq">
                <p:childTnLst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Exercise : Array Loop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03" name="Table 1"/>
          <p:cNvGraphicFramePr/>
          <p:nvPr/>
        </p:nvGraphicFramePr>
        <p:xfrm>
          <a:off x="6471360" y="-13680"/>
          <a:ext cx="2666520" cy="1483200"/>
        </p:xfrm>
        <a:graphic>
          <a:graphicData uri="http://schemas.openxmlformats.org/drawingml/2006/table">
            <a:tbl>
              <a:tblPr/>
              <a:tblGrid>
                <a:gridCol w="1357560"/>
                <a:gridCol w="130932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Variable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sum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4" name="Rectangle 2"/>
          <p:cNvSpPr/>
          <p:nvPr/>
        </p:nvSpPr>
        <p:spPr>
          <a:xfrm>
            <a:off x="52920" y="1655640"/>
            <a:ext cx="4176360" cy="31370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array_loop:        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movl    $0, %esi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xorl    %eax,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jmp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L1:                   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addl    (%rdi,%rsi,4),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incq   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cmpq    $5,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jl     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retq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5" name="Rectangle 2"/>
          <p:cNvSpPr/>
          <p:nvPr/>
        </p:nvSpPr>
        <p:spPr>
          <a:xfrm>
            <a:off x="4267080" y="1655640"/>
            <a:ext cx="4870800" cy="3137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array_loop(int* z)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int sum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int i;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for(i = _____ ; i &lt; _____ ; _____){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sum = _________;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6" name="TextBox 2"/>
          <p:cNvSpPr/>
          <p:nvPr/>
        </p:nvSpPr>
        <p:spPr>
          <a:xfrm>
            <a:off x="6011640" y="1905120"/>
            <a:ext cx="3124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TextBox 3"/>
          <p:cNvSpPr/>
          <p:nvPr/>
        </p:nvSpPr>
        <p:spPr>
          <a:xfrm>
            <a:off x="5715000" y="2754720"/>
            <a:ext cx="3124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TextBox 4"/>
          <p:cNvSpPr/>
          <p:nvPr/>
        </p:nvSpPr>
        <p:spPr>
          <a:xfrm>
            <a:off x="7238880" y="2743200"/>
            <a:ext cx="3124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TextBox 5"/>
          <p:cNvSpPr/>
          <p:nvPr/>
        </p:nvSpPr>
        <p:spPr>
          <a:xfrm>
            <a:off x="8153280" y="2743200"/>
            <a:ext cx="6174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i++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TextBox 6"/>
          <p:cNvSpPr/>
          <p:nvPr/>
        </p:nvSpPr>
        <p:spPr>
          <a:xfrm>
            <a:off x="5638680" y="3255840"/>
            <a:ext cx="1226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sum+z[i]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TextBox 9"/>
          <p:cNvSpPr/>
          <p:nvPr/>
        </p:nvSpPr>
        <p:spPr>
          <a:xfrm>
            <a:off x="5475600" y="4105440"/>
            <a:ext cx="696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sum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Rectangle 2"/>
          <p:cNvSpPr/>
          <p:nvPr/>
        </p:nvSpPr>
        <p:spPr>
          <a:xfrm>
            <a:off x="4278960" y="1655640"/>
            <a:ext cx="4870800" cy="3137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array_loop(int* z)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int sum = 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int i;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for(i = _____ ; i &lt; _____ ; _____){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sum = _________;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_______;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9" dur="indefinite" restart="never" nodeType="tmRoot">
          <p:childTnLst>
            <p:seq>
              <p:cTn id="210" dur="indefinite" nodeType="mainSeq"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7"/>
          <p:cNvGrpSpPr/>
          <p:nvPr/>
        </p:nvGrpSpPr>
        <p:grpSpPr>
          <a:xfrm>
            <a:off x="5905440" y="1355760"/>
            <a:ext cx="2795400" cy="3064320"/>
            <a:chOff x="5905440" y="1355760"/>
            <a:chExt cx="2795400" cy="3064320"/>
          </a:xfrm>
        </p:grpSpPr>
        <p:sp>
          <p:nvSpPr>
            <p:cNvPr id="100" name="Rectangle 32"/>
            <p:cNvSpPr/>
            <p:nvPr/>
          </p:nvSpPr>
          <p:spPr>
            <a:xfrm>
              <a:off x="5905440" y="1676520"/>
              <a:ext cx="1752120" cy="2523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1" name="TextBox 34"/>
            <p:cNvSpPr/>
            <p:nvPr/>
          </p:nvSpPr>
          <p:spPr>
            <a:xfrm>
              <a:off x="6272640" y="1355760"/>
              <a:ext cx="10062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2" name="TextBox 38"/>
            <p:cNvSpPr/>
            <p:nvPr/>
          </p:nvSpPr>
          <p:spPr>
            <a:xfrm>
              <a:off x="7732800" y="1522440"/>
              <a:ext cx="9680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0x7FFF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3" name="TextBox 39"/>
            <p:cNvSpPr/>
            <p:nvPr/>
          </p:nvSpPr>
          <p:spPr>
            <a:xfrm>
              <a:off x="7732800" y="4050360"/>
              <a:ext cx="9306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0x0000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04" name="Group 3"/>
          <p:cNvGrpSpPr/>
          <p:nvPr/>
        </p:nvGrpSpPr>
        <p:grpSpPr>
          <a:xfrm>
            <a:off x="727200" y="1676520"/>
            <a:ext cx="3423240" cy="2523240"/>
            <a:chOff x="727200" y="1676520"/>
            <a:chExt cx="3423240" cy="2523240"/>
          </a:xfrm>
        </p:grpSpPr>
        <p:sp>
          <p:nvSpPr>
            <p:cNvPr id="105" name="Rectangle 18"/>
            <p:cNvSpPr/>
            <p:nvPr/>
          </p:nvSpPr>
          <p:spPr>
            <a:xfrm>
              <a:off x="727200" y="1676520"/>
              <a:ext cx="3309840" cy="2523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6" name="TextBox 35"/>
            <p:cNvSpPr/>
            <p:nvPr/>
          </p:nvSpPr>
          <p:spPr>
            <a:xfrm>
              <a:off x="727200" y="1688040"/>
              <a:ext cx="3423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Central Processing Unit (CPU)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Assembly/Machine Code View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8" name="Rectangle 3"/>
          <p:cNvSpPr/>
          <p:nvPr/>
        </p:nvSpPr>
        <p:spPr>
          <a:xfrm>
            <a:off x="457200" y="4572000"/>
            <a:ext cx="4852800" cy="193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7160" indent="-227160" defTabSz="89532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Programmer-Visible State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PC: Program counter (%rip)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Register file: 16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Float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codes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Rectangle 17"/>
          <p:cNvSpPr/>
          <p:nvPr/>
        </p:nvSpPr>
        <p:spPr>
          <a:xfrm>
            <a:off x="5067360" y="4591080"/>
            <a:ext cx="3619080" cy="195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406440" defTabSz="9144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Byte addressable array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and user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to support procedures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0" name="Rectangle 19"/>
          <p:cNvSpPr/>
          <p:nvPr/>
        </p:nvSpPr>
        <p:spPr>
          <a:xfrm>
            <a:off x="965160" y="2844720"/>
            <a:ext cx="799920" cy="45684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PC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111" name="Group 12"/>
          <p:cNvGrpSpPr/>
          <p:nvPr/>
        </p:nvGrpSpPr>
        <p:grpSpPr>
          <a:xfrm>
            <a:off x="4076640" y="2320560"/>
            <a:ext cx="1752480" cy="423000"/>
            <a:chOff x="4076640" y="2320560"/>
            <a:chExt cx="1752480" cy="423000"/>
          </a:xfrm>
        </p:grpSpPr>
        <p:sp>
          <p:nvSpPr>
            <p:cNvPr id="112" name="Line 10"/>
            <p:cNvSpPr/>
            <p:nvPr/>
          </p:nvSpPr>
          <p:spPr>
            <a:xfrm>
              <a:off x="4076640" y="274320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headEnd len="lg" type="triangle" w="lg"/>
              <a:tail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13" name="Text Box 13"/>
            <p:cNvSpPr/>
            <p:nvPr/>
          </p:nvSpPr>
          <p:spPr>
            <a:xfrm>
              <a:off x="4076640" y="2320560"/>
              <a:ext cx="1752120" cy="397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Data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14" name="Group 10"/>
          <p:cNvGrpSpPr/>
          <p:nvPr/>
        </p:nvGrpSpPr>
        <p:grpSpPr>
          <a:xfrm>
            <a:off x="4114800" y="3603240"/>
            <a:ext cx="1788480" cy="816480"/>
            <a:chOff x="4114800" y="3603240"/>
            <a:chExt cx="1788480" cy="816480"/>
          </a:xfrm>
        </p:grpSpPr>
        <p:sp>
          <p:nvSpPr>
            <p:cNvPr id="115" name="Line 9"/>
            <p:cNvSpPr/>
            <p:nvPr/>
          </p:nvSpPr>
          <p:spPr>
            <a:xfrm>
              <a:off x="4114800" y="395352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16" name="Line 11"/>
            <p:cNvSpPr/>
            <p:nvPr/>
          </p:nvSpPr>
          <p:spPr>
            <a:xfrm>
              <a:off x="4114800" y="409824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head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17" name="Text Box 12"/>
            <p:cNvSpPr/>
            <p:nvPr/>
          </p:nvSpPr>
          <p:spPr>
            <a:xfrm>
              <a:off x="4151160" y="3603240"/>
              <a:ext cx="1752120" cy="397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Addresses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8" name="Text Box 14"/>
            <p:cNvSpPr/>
            <p:nvPr/>
          </p:nvSpPr>
          <p:spPr>
            <a:xfrm>
              <a:off x="4152960" y="4021920"/>
              <a:ext cx="1676160" cy="397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Instructions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19" name="Group 9"/>
          <p:cNvGrpSpPr/>
          <p:nvPr/>
        </p:nvGrpSpPr>
        <p:grpSpPr>
          <a:xfrm>
            <a:off x="5905440" y="1676520"/>
            <a:ext cx="1752120" cy="2522880"/>
            <a:chOff x="5905440" y="1676520"/>
            <a:chExt cx="1752120" cy="2522880"/>
          </a:xfrm>
        </p:grpSpPr>
        <p:sp>
          <p:nvSpPr>
            <p:cNvPr id="120" name="Rectangle 29"/>
            <p:cNvSpPr/>
            <p:nvPr/>
          </p:nvSpPr>
          <p:spPr>
            <a:xfrm>
              <a:off x="5905440" y="3870720"/>
              <a:ext cx="175212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1" name="Rectangle 30"/>
            <p:cNvSpPr/>
            <p:nvPr/>
          </p:nvSpPr>
          <p:spPr>
            <a:xfrm>
              <a:off x="5905440" y="3541680"/>
              <a:ext cx="175212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2" name="Rectangle 31"/>
            <p:cNvSpPr/>
            <p:nvPr/>
          </p:nvSpPr>
          <p:spPr>
            <a:xfrm>
              <a:off x="5905440" y="1676520"/>
              <a:ext cx="175212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Rectangle 33"/>
            <p:cNvSpPr/>
            <p:nvPr/>
          </p:nvSpPr>
          <p:spPr>
            <a:xfrm>
              <a:off x="5905440" y="3024720"/>
              <a:ext cx="175212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24" name="Straight Arrow Connector 36"/>
            <p:cNvCxnSpPr>
              <a:stCxn id="123" idx="0"/>
            </p:cNvCxnSpPr>
            <p:nvPr/>
          </p:nvCxnSpPr>
          <p:spPr>
            <a:xfrm flipV="1">
              <a:off x="6781320" y="2732400"/>
              <a:ext cx="720" cy="292680"/>
            </a:xfrm>
            <a:prstGeom prst="straightConnector1">
              <a:avLst/>
            </a:prstGeom>
            <a:ln>
              <a:solidFill>
                <a:srgbClr val="7a27d8"/>
              </a:solidFill>
              <a:round/>
              <a:tailEnd len="med" type="triangle" w="med"/>
            </a:ln>
          </p:spPr>
        </p:cxnSp>
        <p:cxnSp>
          <p:nvCxnSpPr>
            <p:cNvPr id="125" name="Straight Arrow Connector 37"/>
            <p:cNvCxnSpPr>
              <a:stCxn id="122" idx="2"/>
            </p:cNvCxnSpPr>
            <p:nvPr/>
          </p:nvCxnSpPr>
          <p:spPr>
            <a:xfrm>
              <a:off x="6781320" y="2184120"/>
              <a:ext cx="720" cy="292680"/>
            </a:xfrm>
            <a:prstGeom prst="straightConnector1">
              <a:avLst/>
            </a:prstGeom>
            <a:ln>
              <a:solidFill>
                <a:srgbClr val="7a27d8"/>
              </a:solidFill>
              <a:round/>
              <a:tailEnd len="med" type="triangle" w="med"/>
            </a:ln>
          </p:spPr>
        </p:cxnSp>
      </p:grpSp>
      <p:sp>
        <p:nvSpPr>
          <p:cNvPr id="126" name="Rectangle 20"/>
          <p:cNvSpPr/>
          <p:nvPr/>
        </p:nvSpPr>
        <p:spPr>
          <a:xfrm>
            <a:off x="2120760" y="2133720"/>
            <a:ext cx="1676160" cy="64584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Registers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7" name="Rectangle 27"/>
          <p:cNvSpPr/>
          <p:nvPr/>
        </p:nvSpPr>
        <p:spPr>
          <a:xfrm>
            <a:off x="2438280" y="3276720"/>
            <a:ext cx="1066320" cy="68544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Condition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Codes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8" name="Rectangle 40"/>
          <p:cNvSpPr/>
          <p:nvPr/>
        </p:nvSpPr>
        <p:spPr>
          <a:xfrm>
            <a:off x="2120760" y="2882880"/>
            <a:ext cx="1676160" cy="2944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Float registers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Conditional Jumps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jX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Jump to different part of code if condition is true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31" name="Group 5"/>
          <p:cNvGraphicFramePr/>
          <p:nvPr/>
        </p:nvGraphicFramePr>
        <p:xfrm>
          <a:off x="2631960" y="2590920"/>
          <a:ext cx="3879360" cy="2565000"/>
        </p:xfrm>
        <a:graphic>
          <a:graphicData uri="http://schemas.openxmlformats.org/drawingml/2006/table">
            <a:tbl>
              <a:tblPr/>
              <a:tblGrid>
                <a:gridCol w="1109520"/>
                <a:gridCol w="2769840"/>
              </a:tblGrid>
              <a:tr h="37620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jX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Description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jmp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Unconditional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Equal /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Not Equal / Not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2" name="TextBox 6"/>
          <p:cNvSpPr/>
          <p:nvPr/>
        </p:nvSpPr>
        <p:spPr>
          <a:xfrm>
            <a:off x="457200" y="5315760"/>
            <a:ext cx="8381520" cy="15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Whether or not we jump depends on how the output of the last operation compares to zero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Operation includes arithmetic, cmp, test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Not set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lea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instruction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Conditional Jumps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18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Whether or not we jump depends on how the output of the last arithmetic operation compares to zero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Not set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lea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instruction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Unless there's an explicit conditional evaluation more recently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cmp a,b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like computing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b-a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without setting destination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test a,b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like computing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a&amp;b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without setting destination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5" name="Rectangle 6"/>
          <p:cNvSpPr/>
          <p:nvPr/>
        </p:nvSpPr>
        <p:spPr>
          <a:xfrm>
            <a:off x="1600200" y="2362320"/>
            <a:ext cx="5646240" cy="9288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76320" rIns="76320" tIns="76320" bIns="76320" anchor="t">
            <a:no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 $47,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subq $13,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jg 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6"/>
          <p:cNvSpPr/>
          <p:nvPr/>
        </p:nvSpPr>
        <p:spPr>
          <a:xfrm>
            <a:off x="1600200" y="3436560"/>
            <a:ext cx="5646240" cy="9288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76320" rIns="76320" tIns="76320" bIns="76320" anchor="t">
            <a:no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 $47,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subq $13,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je 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TextBox 6"/>
          <p:cNvSpPr/>
          <p:nvPr/>
        </p:nvSpPr>
        <p:spPr>
          <a:xfrm>
            <a:off x="7543800" y="2757960"/>
            <a:ext cx="7268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8" name="TextBox 7"/>
          <p:cNvSpPr/>
          <p:nvPr/>
        </p:nvSpPr>
        <p:spPr>
          <a:xfrm>
            <a:off x="7543800" y="3684240"/>
            <a:ext cx="1069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 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Condition Codes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Single bit registers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ZF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Zero Flag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PF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Parity Flag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SF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 Sign Flag (for signed)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OF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Overflow Flag (for signed)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CF Carry Flag (for unsigned)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Implicitly set (as a side effect) by arithmetic operations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Explicitly set by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"/>
              </a:rPr>
              <a:t>cmp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and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"/>
              </a:rPr>
              <a:t>test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Not set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  <a:ea typeface="Calibri Bold"/>
              </a:rPr>
              <a:t>leaq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instruction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4578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Implementing Conditional Jumps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44792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jX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27432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Jump to different part of code if condition is true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43" name="Group 5"/>
          <p:cNvGraphicFramePr/>
          <p:nvPr/>
        </p:nvGraphicFramePr>
        <p:xfrm>
          <a:off x="1523880" y="2286000"/>
          <a:ext cx="6095520" cy="3190680"/>
        </p:xfrm>
        <a:graphic>
          <a:graphicData uri="http://schemas.openxmlformats.org/drawingml/2006/table">
            <a:tbl>
              <a:tblPr/>
              <a:tblGrid>
                <a:gridCol w="1109520"/>
                <a:gridCol w="2215800"/>
                <a:gridCol w="2769840"/>
              </a:tblGrid>
              <a:tr h="37620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jX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Condition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Description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jmp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Unconditional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Equal /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Not Equal / Not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~SF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Nonnegative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(SF^OF)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(SF^OF) | 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~(SF^OF) &amp; ~ZF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~(SF^OF)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Table 4"/>
          <p:cNvGraphicFramePr/>
          <p:nvPr/>
        </p:nvGraphicFramePr>
        <p:xfrm>
          <a:off x="1523880" y="5547240"/>
          <a:ext cx="6095520" cy="1250640"/>
        </p:xfrm>
        <a:graphic>
          <a:graphicData uri="http://schemas.openxmlformats.org/drawingml/2006/table">
            <a:tbl>
              <a:tblPr/>
              <a:tblGrid>
                <a:gridCol w="1109520"/>
                <a:gridCol w="2215800"/>
                <a:gridCol w="2769840"/>
              </a:tblGrid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jb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Below (unsigned)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jbe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CF </a:t>
                      </a: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| 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  <a:ea typeface="ヒラギノ角ゴ ProN W6"/>
                        </a:rPr>
                        <a:t>Below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~ZF &amp; ~CF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Above (unsigned)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jae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  <a:ea typeface="ヒラギノ角ゴ ProN W6"/>
                        </a:rPr>
                        <a:t>Above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Conditional Branching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3"/>
          <p:cNvSpPr/>
          <p:nvPr/>
        </p:nvSpPr>
        <p:spPr>
          <a:xfrm>
            <a:off x="4876920" y="2502000"/>
            <a:ext cx="3987360" cy="3139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absdiff: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rgbClr val="0000ff"/>
                </a:solidFill>
                <a:effectLst/>
                <a:uFillTx/>
                <a:latin typeface="Consolas"/>
                <a:ea typeface="Monaco"/>
              </a:rPr>
              <a:t>   movq    %rdi,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rgbClr val="0000ff"/>
                </a:solidFill>
                <a:effectLst/>
                <a:uFillTx/>
                <a:latin typeface="Consolas"/>
                <a:ea typeface="Monaco"/>
              </a:rPr>
              <a:t>   subq    %rsi,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  <a:ea typeface="Monaco"/>
              </a:rPr>
              <a:t>.L4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  <a:ea typeface="Monaco"/>
              </a:rPr>
              <a:t>   movq    %rsi,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</a:t>
            </a: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  <a:ea typeface="Monaco"/>
              </a:rPr>
              <a:t>subq    %rdi,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Rectangle 4"/>
          <p:cNvSpPr/>
          <p:nvPr/>
        </p:nvSpPr>
        <p:spPr>
          <a:xfrm>
            <a:off x="457200" y="2514600"/>
            <a:ext cx="4114440" cy="31111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absdiff(long x, long y){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long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if (x &gt; y){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</a:t>
            </a:r>
            <a:r>
              <a:rPr b="0" lang="en-US" sz="1800" strike="noStrike" u="none">
                <a:solidFill>
                  <a:srgbClr val="0000ff"/>
                </a:solidFill>
                <a:effectLst/>
                <a:uFillTx/>
                <a:latin typeface="Consolas"/>
              </a:rPr>
              <a:t>result = x-y;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 else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</a:t>
            </a:r>
            <a:r>
              <a:rPr b="0" lang="en-US" sz="1800" strike="noStrike" u="none">
                <a:solidFill>
                  <a:srgbClr val="cc0000"/>
                </a:solidFill>
                <a:effectLst/>
                <a:uFillTx/>
                <a:latin typeface="Consolas"/>
              </a:rPr>
              <a:t>result = y-x;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result;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48" name="Table 6"/>
          <p:cNvGraphicFramePr/>
          <p:nvPr/>
        </p:nvGraphicFramePr>
        <p:xfrm>
          <a:off x="6172200" y="5374800"/>
          <a:ext cx="2971440" cy="1483200"/>
        </p:xfrm>
        <a:graphic>
          <a:graphicData uri="http://schemas.openxmlformats.org/drawingml/2006/table">
            <a:tbl>
              <a:tblPr/>
              <a:tblGrid>
                <a:gridCol w="1200960"/>
                <a:gridCol w="177048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Use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y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result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9" name="Rectangle 5"/>
          <p:cNvSpPr/>
          <p:nvPr/>
        </p:nvSpPr>
        <p:spPr>
          <a:xfrm>
            <a:off x="4853160" y="2768400"/>
            <a:ext cx="4571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cmpq    %rsi, %rdi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8"/>
          <p:cNvSpPr/>
          <p:nvPr/>
        </p:nvSpPr>
        <p:spPr>
          <a:xfrm>
            <a:off x="4853160" y="3059640"/>
            <a:ext cx="4571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jle     .L4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Rectangle 9"/>
          <p:cNvSpPr/>
          <p:nvPr/>
        </p:nvSpPr>
        <p:spPr>
          <a:xfrm>
            <a:off x="5015880" y="4156200"/>
            <a:ext cx="293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371600"/>
                <a:tab algn="l" pos="1828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  <a:ea typeface="Monaco"/>
              </a:rPr>
              <a:t>          # x–y &lt;=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3" dur="indefinite" restart="never" nodeType="tmRoot">
          <p:childTnLst>
            <p:seq>
              <p:cTn id="74" dur="indefinite" nodeType="mainSeq">
                <p:childTnLst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4: Conditionals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228600" y="1371600"/>
            <a:ext cx="4346640" cy="5409720"/>
          </a:xfrm>
          <a:prstGeom prst="rect">
            <a:avLst/>
          </a:prstGeom>
          <a:solidFill>
            <a:schemeClr val="lt1"/>
          </a:solidFill>
          <a:ln w="26280">
            <a:solidFill>
              <a:schemeClr val="accent1"/>
            </a:solidFill>
            <a:round/>
          </a:ln>
        </p:spPr>
        <p:txBody>
          <a:bodyPr lIns="91440" rIns="91440" tIns="45720" bIns="45720" anchor="t">
            <a:normAutofit lnSpcReduction="9999"/>
          </a:bodyPr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test: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leaq (%rdi, %rsi),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addq %rdx,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cmpq $47,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jne .L2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%rdi,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jmp .L4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.L2: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cmpq $47,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jle .L3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%rsi,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jmp .L4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.L3.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%rdx, %rax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.L4: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rep; ret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568400" y="1371600"/>
            <a:ext cx="4346640" cy="54097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 w="28440">
            <a:solidFill>
              <a:schemeClr val="accent3"/>
            </a:solidFill>
            <a:round/>
          </a:ln>
        </p:spPr>
        <p:txBody>
          <a:bodyPr lIns="91440" rIns="91440" tIns="45720" bIns="45720" anchor="t">
            <a:normAutofit fontScale="92500" lnSpcReduction="19999"/>
          </a:bodyPr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test(long x, long y, long z){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long val = __________;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if (__________);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 else if (__________);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 else {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return val;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" name="TextBox 5"/>
          <p:cNvSpPr/>
          <p:nvPr/>
        </p:nvSpPr>
        <p:spPr>
          <a:xfrm>
            <a:off x="6219360" y="1847880"/>
            <a:ext cx="1418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x + y + z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" name="TextBox 6"/>
          <p:cNvSpPr/>
          <p:nvPr/>
        </p:nvSpPr>
        <p:spPr>
          <a:xfrm>
            <a:off x="5465880" y="2380680"/>
            <a:ext cx="1418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val == 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" name="TextBox 7"/>
          <p:cNvSpPr/>
          <p:nvPr/>
        </p:nvSpPr>
        <p:spPr>
          <a:xfrm>
            <a:off x="5486400" y="2894400"/>
            <a:ext cx="1143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val = 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" name="TextBox 8"/>
          <p:cNvSpPr/>
          <p:nvPr/>
        </p:nvSpPr>
        <p:spPr>
          <a:xfrm>
            <a:off x="6320160" y="3446640"/>
            <a:ext cx="1280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val &gt; 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9" name="TextBox 9"/>
          <p:cNvSpPr/>
          <p:nvPr/>
        </p:nvSpPr>
        <p:spPr>
          <a:xfrm>
            <a:off x="5486400" y="3969720"/>
            <a:ext cx="1143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val = 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" name="TextBox 10"/>
          <p:cNvSpPr/>
          <p:nvPr/>
        </p:nvSpPr>
        <p:spPr>
          <a:xfrm>
            <a:off x="5486400" y="5045040"/>
            <a:ext cx="1143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val = z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1" name="Content Placeholder 3"/>
          <p:cNvSpPr/>
          <p:nvPr/>
        </p:nvSpPr>
        <p:spPr>
          <a:xfrm>
            <a:off x="4568400" y="1324440"/>
            <a:ext cx="4346640" cy="54097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anchor="t">
            <a:normAutofit fontScale="92500" lnSpcReduction="19999"/>
          </a:bodyPr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long test(long x, long y, long z){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long val = __________;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if (__________);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 else if (__________);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 else {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    __________;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}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 return val;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80"/>
              </a:spcBef>
              <a:tabLst>
                <a:tab algn="l" pos="0"/>
              </a:tabLst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9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62" name="Table 4"/>
          <p:cNvGraphicFramePr/>
          <p:nvPr/>
        </p:nvGraphicFramePr>
        <p:xfrm>
          <a:off x="7238880" y="5003640"/>
          <a:ext cx="1904760" cy="2123640"/>
        </p:xfrm>
        <a:graphic>
          <a:graphicData uri="http://schemas.openxmlformats.org/drawingml/2006/table">
            <a:tbl>
              <a:tblPr/>
              <a:tblGrid>
                <a:gridCol w="952200"/>
                <a:gridCol w="95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Use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y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result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7" dur="indefinite" restart="never" nodeType="tmRoot">
          <p:childTnLst>
            <p:seq>
              <p:cTn id="88" dur="indefinite" nodeType="mainSeq"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Loops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use conditions and jumps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do-while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while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4699</TotalTime>
  <Application>LibreOffice/25.2.0.3$Linux_X86_64 LibreOffice_project/e1cf4a87eb02d755bce1a01209907ea5ddc8f069</Application>
  <AppVersion>15.0000</AppVersion>
  <Words>1670</Words>
  <Paragraphs>483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2019-02-13T05:22:03Z</dcterms:created>
  <dc:creator>Eleanor  Birrell</dc:creator>
  <dc:description/>
  <dc:language>en-US</dc:language>
  <cp:lastModifiedBy/>
  <cp:lastPrinted>2023-09-21T19:34:08Z</cp:lastPrinted>
  <dcterms:modified xsi:type="dcterms:W3CDTF">2025-02-11T15:06:33Z</dcterms:modified>
  <cp:revision>142</cp:revision>
  <dc:subject/>
  <dc:title>Lecture 7: Data Structures in Assembly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On-screen Show (4:3)</vt:lpwstr>
  </property>
  <property fmtid="{D5CDD505-2E9C-101B-9397-08002B2CF9AE}" pid="4" name="Slides">
    <vt:i4>14</vt:i4>
  </property>
</Properties>
</file>