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handoutMasterIdLst>
    <p:handoutMasterId r:id="rId35"/>
  </p:handoutMasterIdLst>
  <p:sldIdLst>
    <p:sldId id="256" r:id="rId2"/>
    <p:sldId id="1314" r:id="rId3"/>
    <p:sldId id="359" r:id="rId4"/>
    <p:sldId id="1300" r:id="rId5"/>
    <p:sldId id="299" r:id="rId6"/>
    <p:sldId id="1313" r:id="rId7"/>
    <p:sldId id="340" r:id="rId8"/>
    <p:sldId id="1315" r:id="rId9"/>
    <p:sldId id="1298" r:id="rId10"/>
    <p:sldId id="1293" r:id="rId11"/>
    <p:sldId id="878" r:id="rId12"/>
    <p:sldId id="933" r:id="rId13"/>
    <p:sldId id="929" r:id="rId14"/>
    <p:sldId id="1294" r:id="rId15"/>
    <p:sldId id="1302" r:id="rId16"/>
    <p:sldId id="1303" r:id="rId17"/>
    <p:sldId id="361" r:id="rId18"/>
    <p:sldId id="620" r:id="rId19"/>
    <p:sldId id="613" r:id="rId20"/>
    <p:sldId id="1305" r:id="rId21"/>
    <p:sldId id="1301" r:id="rId22"/>
    <p:sldId id="604" r:id="rId23"/>
    <p:sldId id="1306" r:id="rId24"/>
    <p:sldId id="1307" r:id="rId25"/>
    <p:sldId id="600" r:id="rId26"/>
    <p:sldId id="1295" r:id="rId27"/>
    <p:sldId id="1309" r:id="rId28"/>
    <p:sldId id="1310" r:id="rId29"/>
    <p:sldId id="1311" r:id="rId30"/>
    <p:sldId id="1312" r:id="rId31"/>
    <p:sldId id="602" r:id="rId32"/>
    <p:sldId id="603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01" autoAdjust="0"/>
    <p:restoredTop sz="85548" autoAdjust="0"/>
  </p:normalViewPr>
  <p:slideViewPr>
    <p:cSldViewPr>
      <p:cViewPr varScale="1">
        <p:scale>
          <a:sx n="108" d="100"/>
          <a:sy n="108" d="100"/>
        </p:scale>
        <p:origin x="133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2/11/26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2/11/26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done on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6545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F8853F-D2E5-B84A-BECE-82AA4348A0A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6839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base" latinLnBrk="0" hangingPunct="1"/>
            <a:r>
              <a:rPr lang="en-US" sz="12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js SF Negative</a:t>
            </a:r>
            <a:endParaRPr lang="en-US" sz="1200" b="0" i="0" u="none" strike="noStrike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base" latinLnBrk="0" hangingPunct="1"/>
            <a:r>
              <a:rPr lang="en-US" sz="12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jns ~SF Nonnegative</a:t>
            </a:r>
            <a:endParaRPr lang="en-US" sz="1200" b="0" i="0" u="none" strike="noStrike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6273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923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base" latinLnBrk="0" hangingPunct="1"/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js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SF Negative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base" latinLnBrk="0" hangingPunct="1"/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jns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~SF Nonnegative</a:t>
            </a: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65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72AC6C-88F9-C414-02CD-FCF3B8B138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>
            <a:extLst>
              <a:ext uri="{FF2B5EF4-FFF2-40B4-BE49-F238E27FC236}">
                <a16:creationId xmlns:a16="http://schemas.microsoft.com/office/drawing/2014/main" id="{22553D0C-E374-47D2-8C46-E146741645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>
            <a:extLst>
              <a:ext uri="{FF2B5EF4-FFF2-40B4-BE49-F238E27FC236}">
                <a16:creationId xmlns:a16="http://schemas.microsoft.com/office/drawing/2014/main" id="{241DC925-B6B5-8771-0ACB-EF81BC815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65539" name="Slide Number Placeholder 3">
            <a:extLst>
              <a:ext uri="{FF2B5EF4-FFF2-40B4-BE49-F238E27FC236}">
                <a16:creationId xmlns:a16="http://schemas.microsoft.com/office/drawing/2014/main" id="{DE33777D-8F53-71EA-4C1C-1F84235635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107255-7FB1-440B-9751-06EC07147747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8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6317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107255-7FB1-440B-9751-06EC07147747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9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42313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done on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776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107255-7FB1-440B-9751-06EC07147747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79522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1551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4679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2572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different signed and unsigned multiply b/c need to set condition bits differently (e.g., overflow for -1*-1 vs 0xFFFF*0xFFFF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712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2/11/26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2/11/26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2/11/26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2/11/26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2/11/26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2/11/26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2/11/26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2/11/26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2/11/26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2/11/26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66000">
                <a:schemeClr val="tx1">
                  <a:lumMod val="75000"/>
                  <a:lumOff val="25000"/>
                </a:schemeClr>
              </a:gs>
              <a:gs pos="99000">
                <a:schemeClr val="tx1">
                  <a:lumMod val="65000"/>
                  <a:lumOff val="3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2/11/26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 fontScale="92500"/>
          </a:bodyPr>
          <a:lstStyle/>
          <a:p>
            <a:r>
              <a:rPr lang="en-US" dirty="0"/>
              <a:t>CS 105		       		        	         Spring 2026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590800"/>
            <a:ext cx="8458200" cy="631825"/>
          </a:xfrm>
        </p:spPr>
        <p:txBody>
          <a:bodyPr>
            <a:noAutofit/>
          </a:bodyPr>
          <a:lstStyle/>
          <a:p>
            <a:r>
              <a:rPr lang="en-US" sz="3000" dirty="0"/>
              <a:t>Lecture 5: Arrays, Operations and Jumps in Assembly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0ACE1-EC14-9244-8DE0-F8C9F2842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Operand Forms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4D2CBF-C35E-5145-AC6B-B0BBAEE40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93726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Immediate:</a:t>
            </a:r>
          </a:p>
          <a:p>
            <a:pPr lvl="1"/>
            <a:r>
              <a:rPr lang="en-US" dirty="0"/>
              <a:t>Syntax: $c	        Ex: $47 	        Val: c		C </a:t>
            </a:r>
            <a:r>
              <a:rPr lang="en-US" dirty="0" err="1"/>
              <a:t>Equiv</a:t>
            </a:r>
            <a:r>
              <a:rPr lang="en-US" dirty="0"/>
              <a:t>: 47</a:t>
            </a:r>
          </a:p>
          <a:p>
            <a:pPr lvl="1"/>
            <a:endParaRPr lang="en-US" dirty="0"/>
          </a:p>
          <a:p>
            <a:r>
              <a:rPr lang="en-US" dirty="0"/>
              <a:t>Register:</a:t>
            </a:r>
          </a:p>
          <a:p>
            <a:pPr lvl="1"/>
            <a:r>
              <a:rPr lang="en-US" dirty="0"/>
              <a:t>Syntax: r	        Ex: %</a:t>
            </a:r>
            <a:r>
              <a:rPr lang="en-US" dirty="0" err="1"/>
              <a:t>rbp</a:t>
            </a:r>
            <a:r>
              <a:rPr lang="en-US" dirty="0"/>
              <a:t> 	        Val: Reg[r]		C </a:t>
            </a:r>
            <a:r>
              <a:rPr lang="en-US" dirty="0" err="1"/>
              <a:t>Equiv</a:t>
            </a:r>
            <a:r>
              <a:rPr lang="en-US" dirty="0"/>
              <a:t>: x	</a:t>
            </a:r>
          </a:p>
          <a:p>
            <a:pPr lvl="1"/>
            <a:endParaRPr lang="en-US" dirty="0"/>
          </a:p>
          <a:p>
            <a:r>
              <a:rPr lang="en-US" dirty="0"/>
              <a:t>Memory (Absolute):</a:t>
            </a:r>
          </a:p>
          <a:p>
            <a:pPr lvl="1"/>
            <a:r>
              <a:rPr lang="en-US" dirty="0"/>
              <a:t>Syntax: </a:t>
            </a:r>
            <a:r>
              <a:rPr lang="en-US" dirty="0" err="1"/>
              <a:t>addr</a:t>
            </a:r>
            <a:r>
              <a:rPr lang="en-US" dirty="0"/>
              <a:t>	        Ex: 0x4050 	        Val: Mem[</a:t>
            </a:r>
            <a:r>
              <a:rPr lang="en-US" dirty="0" err="1"/>
              <a:t>addr</a:t>
            </a:r>
            <a:r>
              <a:rPr lang="en-US" dirty="0"/>
              <a:t>]	    	C </a:t>
            </a:r>
            <a:r>
              <a:rPr lang="en-US" dirty="0" err="1"/>
              <a:t>Equiv</a:t>
            </a:r>
            <a:r>
              <a:rPr lang="en-US" dirty="0"/>
              <a:t>: *0x60201a</a:t>
            </a:r>
          </a:p>
          <a:p>
            <a:pPr lvl="1"/>
            <a:endParaRPr lang="en-US" dirty="0"/>
          </a:p>
          <a:p>
            <a:r>
              <a:rPr lang="en-US" dirty="0"/>
              <a:t>Memory (Indirect):</a:t>
            </a:r>
          </a:p>
          <a:p>
            <a:pPr lvl="1"/>
            <a:r>
              <a:rPr lang="en-US" dirty="0"/>
              <a:t>Syntax: (r)	        Ex: (%</a:t>
            </a:r>
            <a:r>
              <a:rPr lang="en-US" dirty="0" err="1"/>
              <a:t>rsp</a:t>
            </a:r>
            <a:r>
              <a:rPr lang="en-US" dirty="0"/>
              <a:t>) 	        Val: Mem[Reg[r]]	C </a:t>
            </a:r>
            <a:r>
              <a:rPr lang="en-US" dirty="0" err="1"/>
              <a:t>Equiv</a:t>
            </a:r>
            <a:r>
              <a:rPr lang="en-US" dirty="0"/>
              <a:t>: *x</a:t>
            </a:r>
          </a:p>
          <a:p>
            <a:pPr lvl="1"/>
            <a:endParaRPr lang="en-US" dirty="0"/>
          </a:p>
          <a:p>
            <a:r>
              <a:rPr lang="en-US" dirty="0"/>
              <a:t>Memory (</a:t>
            </a:r>
            <a:r>
              <a:rPr lang="en-US" dirty="0" err="1"/>
              <a:t>Base+displacement</a:t>
            </a:r>
            <a:r>
              <a:rPr lang="en-US" dirty="0"/>
              <a:t>):</a:t>
            </a:r>
          </a:p>
          <a:p>
            <a:pPr lvl="1"/>
            <a:r>
              <a:rPr lang="en-US" dirty="0"/>
              <a:t>Syntax: c(r)	        Ex: 12(%</a:t>
            </a:r>
            <a:r>
              <a:rPr lang="en-US" dirty="0" err="1"/>
              <a:t>rsp</a:t>
            </a:r>
            <a:r>
              <a:rPr lang="en-US" dirty="0"/>
              <a:t>) 	        Val: Mem[Reg[r]+c]	C </a:t>
            </a:r>
            <a:r>
              <a:rPr lang="en-US" dirty="0" err="1"/>
              <a:t>Equiv</a:t>
            </a:r>
            <a:r>
              <a:rPr lang="en-US" dirty="0"/>
              <a:t>: *(x+12)	</a:t>
            </a:r>
          </a:p>
          <a:p>
            <a:endParaRPr lang="en-US" dirty="0"/>
          </a:p>
          <a:p>
            <a:r>
              <a:rPr lang="en-US" dirty="0"/>
              <a:t>Memory (Scaled indexed):</a:t>
            </a:r>
          </a:p>
          <a:p>
            <a:pPr lvl="1"/>
            <a:r>
              <a:rPr lang="en-US" dirty="0"/>
              <a:t>Syntax: (r1,r2,s)      Ex: (%rdx,%rsi,4)       Val: Mem[Reg[r1]+Reg[r2]*s]    C: r1[r2]</a:t>
            </a:r>
          </a:p>
          <a:p>
            <a:pPr lvl="1"/>
            <a:endParaRPr lang="en-US" dirty="0"/>
          </a:p>
          <a:p>
            <a:r>
              <a:rPr lang="en-US" dirty="0"/>
              <a:t>Memory (Scaled indexed w/ displacement):</a:t>
            </a:r>
          </a:p>
          <a:p>
            <a:pPr lvl="1"/>
            <a:r>
              <a:rPr lang="en-US" dirty="0"/>
              <a:t>Syntax: c(r1,r2,s)     Ex: 8(%rdx,%rsi,4)    Val: Mem[Reg[r1]+Reg[r2]*</a:t>
            </a:r>
            <a:r>
              <a:rPr lang="en-US" dirty="0" err="1"/>
              <a:t>s+c</a:t>
            </a:r>
            <a:r>
              <a:rPr lang="en-US" dirty="0"/>
              <a:t>] C: (r1+8)[r2]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448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>
                <a:latin typeface="Calibri" pitchFamily="-96" charset="0"/>
              </a:rPr>
              <a:t>Example 2: Array Accessing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4615601"/>
            <a:ext cx="8229600" cy="1958322"/>
          </a:xfrm>
        </p:spPr>
        <p:txBody>
          <a:bodyPr>
            <a:normAutofit/>
          </a:bodyPr>
          <a:lstStyle/>
          <a:p>
            <a:pPr marL="498475" indent="-342900">
              <a:spcBef>
                <a:spcPct val="25000"/>
              </a:spcBef>
              <a:buClr>
                <a:schemeClr val="hlink"/>
              </a:buClr>
              <a:buSzPct val="75000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US" sz="2000" dirty="0">
                <a:latin typeface="Calibri" pitchFamily="-96" charset="0"/>
              </a:rPr>
              <a:t> contains starting address of array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zipcode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98475" indent="-342900">
              <a:spcBef>
                <a:spcPct val="25000"/>
              </a:spcBef>
              <a:buClr>
                <a:schemeClr val="hlink"/>
              </a:buClr>
              <a:buSzPct val="75000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rsi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alibri" pitchFamily="-96" charset="0"/>
              </a:rPr>
              <a:t>contains array index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digit</a:t>
            </a:r>
          </a:p>
          <a:p>
            <a:pPr marL="498475" indent="-342900">
              <a:spcBef>
                <a:spcPct val="25000"/>
              </a:spcBef>
              <a:buClr>
                <a:schemeClr val="hlink"/>
              </a:buClr>
              <a:buSzPct val="75000"/>
            </a:pPr>
            <a:r>
              <a:rPr lang="en-US" sz="2000" dirty="0">
                <a:latin typeface="Calibri" pitchFamily="-96" charset="0"/>
              </a:rPr>
              <a:t>Desired digit at 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+ 4*%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rsi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98475" indent="-342900">
              <a:spcBef>
                <a:spcPct val="25000"/>
              </a:spcBef>
              <a:buClr>
                <a:schemeClr val="hlink"/>
              </a:buClr>
              <a:buSzPct val="75000"/>
            </a:pPr>
            <a:r>
              <a:rPr lang="en-US" sz="2000" dirty="0">
                <a:latin typeface="Calibri" pitchFamily="-96" charset="0"/>
              </a:rPr>
              <a:t>Use memory reference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(%rdi,%rsi,4)</a:t>
            </a: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1427162" y="2752297"/>
            <a:ext cx="6864350" cy="9207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get_digit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int*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zipcode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, int digit){</a:t>
            </a: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return z[digit];</a:t>
            </a: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64516" name="Rectangle 5"/>
          <p:cNvSpPr>
            <a:spLocks noChangeArrowheads="1"/>
          </p:cNvSpPr>
          <p:nvPr/>
        </p:nvSpPr>
        <p:spPr bwMode="auto">
          <a:xfrm>
            <a:off x="1432158" y="3900433"/>
            <a:ext cx="6859354" cy="36676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</a:pPr>
            <a:r>
              <a:rPr lang="cs-CZ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movl</a:t>
            </a:r>
            <a:r>
              <a:rPr lang="cs-CZ" sz="1800" dirty="0">
                <a:latin typeface="Consolas" panose="020B0609020204030204" pitchFamily="49" charset="0"/>
                <a:cs typeface="Consolas" panose="020B0609020204030204" pitchFamily="49" charset="0"/>
              </a:rPr>
              <a:t> (%rdi,%rsi,4), %</a:t>
            </a:r>
            <a:r>
              <a:rPr lang="cs-CZ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# ret = z[digit]</a:t>
            </a:r>
          </a:p>
        </p:txBody>
      </p:sp>
      <p:sp>
        <p:nvSpPr>
          <p:cNvPr id="64518" name="Text Box 31"/>
          <p:cNvSpPr txBox="1">
            <a:spLocks noChangeArrowheads="1"/>
          </p:cNvSpPr>
          <p:nvPr/>
        </p:nvSpPr>
        <p:spPr bwMode="auto">
          <a:xfrm>
            <a:off x="76201" y="1841081"/>
            <a:ext cx="2479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zip_code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pomona</a:t>
            </a:r>
            <a:r>
              <a:rPr lang="en-US" sz="1800" dirty="0">
                <a:latin typeface="Courier New" pitchFamily="-96" charset="0"/>
              </a:rPr>
              <a:t>;</a:t>
            </a:r>
          </a:p>
        </p:txBody>
      </p:sp>
      <p:grpSp>
        <p:nvGrpSpPr>
          <p:cNvPr id="64519" name="Group 24"/>
          <p:cNvGrpSpPr>
            <a:grpSpLocks/>
          </p:cNvGrpSpPr>
          <p:nvPr/>
        </p:nvGrpSpPr>
        <p:grpSpPr bwMode="auto">
          <a:xfrm>
            <a:off x="2184400" y="1888706"/>
            <a:ext cx="5435600" cy="750887"/>
            <a:chOff x="2412765" y="3429000"/>
            <a:chExt cx="5435835" cy="771209"/>
          </a:xfrm>
        </p:grpSpPr>
        <p:grpSp>
          <p:nvGrpSpPr>
            <p:cNvPr id="6452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23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9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4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1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5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7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6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1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6452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452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452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452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452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453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3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453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DEFDC59-820F-115A-E54D-D83004E325CD}"/>
              </a:ext>
            </a:extLst>
          </p:cNvPr>
          <p:cNvGraphicFramePr>
            <a:graphicFrameLocks noGrp="1"/>
          </p:cNvGraphicFramePr>
          <p:nvPr/>
        </p:nvGraphicFramePr>
        <p:xfrm>
          <a:off x="5791200" y="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rdi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rsi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digit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rax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return 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val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376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3255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45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pitchFamily="-96" charset="0"/>
              </a:rPr>
              <a:t>Structure Representation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3468706"/>
            <a:ext cx="8229600" cy="3008294"/>
          </a:xfrm>
        </p:spPr>
        <p:txBody>
          <a:bodyPr>
            <a:normAutofit/>
          </a:bodyPr>
          <a:lstStyle/>
          <a:p>
            <a:r>
              <a:rPr lang="en-US" dirty="0">
                <a:latin typeface="Calibri" pitchFamily="-96" charset="0"/>
              </a:rPr>
              <a:t>Structure represented as block of memory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Big enough to hold all of the fields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Fields ordered according to declaration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Even if another ordering could yield a more compact representation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Compiler determines overall size + positions of fields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Machine-level program has no understanding of the structures in the source code 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2179052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z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1377346"/>
            <a:ext cx="3953321" cy="1611991"/>
            <a:chOff x="4283968" y="1024921"/>
            <a:chExt cx="3953321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11304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nsolas" panose="020B0609020204030204" pitchFamily="49" charset="0"/>
                  <a:cs typeface="Consolas" panose="020B0609020204030204" pitchFamily="49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 sz="20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6487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20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6487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6487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32</a:t>
              </a:r>
            </a:p>
          </p:txBody>
        </p:sp>
      </p:grp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533120" y="1401964"/>
            <a:ext cx="3296295" cy="119776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typedef struct node {</a:t>
            </a:r>
          </a:p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int z[5];</a:t>
            </a:r>
          </a:p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struct node* next;</a:t>
            </a:r>
          </a:p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node_t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964600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ChangeArrowheads="1"/>
          </p:cNvSpPr>
          <p:nvPr/>
        </p:nvSpPr>
        <p:spPr bwMode="auto">
          <a:xfrm>
            <a:off x="2027237" y="5617024"/>
            <a:ext cx="5089525" cy="9207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# n in %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movq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24(%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ret</a:t>
            </a: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1477748" y="4435304"/>
            <a:ext cx="6188502" cy="9207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node_t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*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get_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next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node_t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*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n){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return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n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-&gt;next;</a:t>
            </a: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pitchFamily="-96" charset="0"/>
              </a:rPr>
              <a:t>Accessing Fields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2959516"/>
            <a:ext cx="8229600" cy="147017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Accessing a field in a struct</a:t>
            </a:r>
          </a:p>
          <a:p>
            <a:pPr lvl="1"/>
            <a:r>
              <a:rPr lang="en-US" dirty="0">
                <a:latin typeface="Calibri" pitchFamily="-96" charset="0"/>
              </a:rPr>
              <a:t>Offset of each structure member determined at compile time</a:t>
            </a:r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>
            <a:off x="7056862" y="1740809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6904462" y="1359809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urier New" pitchFamily="-96" charset="0"/>
              </a:rPr>
              <a:t>r + 24</a:t>
            </a: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2161515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 dirty="0">
                <a:latin typeface="Courier New" pitchFamily="49" charset="0"/>
              </a:rPr>
              <a:t>z</a:t>
            </a:r>
            <a:endParaRPr lang="en-US" sz="2000" dirty="0"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283968" y="1359809"/>
            <a:ext cx="3953321" cy="1611991"/>
            <a:chOff x="4283968" y="1024921"/>
            <a:chExt cx="3953321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11304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nsolas" panose="020B0609020204030204" pitchFamily="49" charset="0"/>
                  <a:cs typeface="Consolas" panose="020B0609020204030204" pitchFamily="49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 sz="200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6487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20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6487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6487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32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2CD01F6C-D465-CD90-B774-DED66CD8D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120" y="1401964"/>
            <a:ext cx="3296295" cy="119776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typedef struct node {</a:t>
            </a:r>
          </a:p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int z[5];</a:t>
            </a:r>
          </a:p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 struct node* next;</a:t>
            </a:r>
          </a:p>
          <a:p>
            <a:pPr eaLnBrk="0" hangingPunct="0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node_t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F96F2B9-74C2-8FE1-A9D6-709FD53508BF}"/>
              </a:ext>
            </a:extLst>
          </p:cNvPr>
          <p:cNvGraphicFramePr>
            <a:graphicFrameLocks noGrp="1"/>
          </p:cNvGraphicFramePr>
          <p:nvPr/>
        </p:nvGraphicFramePr>
        <p:xfrm>
          <a:off x="5791200" y="0"/>
          <a:ext cx="33528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rdi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rax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return 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val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376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7278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87" grpId="0" animBg="1"/>
      <p:bldP spid="32358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2AC80-996F-CC4B-B566-E89350D5A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1: Operands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B3120-4C71-BB48-B4C9-3258F0358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581400"/>
            <a:ext cx="8229600" cy="2895600"/>
          </a:xfrm>
        </p:spPr>
        <p:txBody>
          <a:bodyPr/>
          <a:lstStyle/>
          <a:p>
            <a:r>
              <a:rPr lang="en-US" dirty="0"/>
              <a:t>What are the values of the following operands (assuming register and memory state shown above)?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(%rax,%rcx,4)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(%rax,%rdx,2)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1(%rax,%rcx,4)</a:t>
            </a:r>
          </a:p>
          <a:p>
            <a:pPr marL="274320" lvl="1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0576F67-7019-DD4A-8241-0EF996182EF0}"/>
              </a:ext>
            </a:extLst>
          </p:cNvPr>
          <p:cNvGraphicFramePr>
            <a:graphicFrameLocks noGrp="1"/>
          </p:cNvGraphicFramePr>
          <p:nvPr/>
        </p:nvGraphicFramePr>
        <p:xfrm>
          <a:off x="1066800" y="1639586"/>
          <a:ext cx="228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65490217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901052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624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rax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215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rcx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452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rdx</a:t>
                      </a:r>
                      <a:endParaRPr lang="en-US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912253"/>
                  </a:ext>
                </a:extLst>
              </a:tr>
            </a:tbl>
          </a:graphicData>
        </a:graphic>
      </p:graphicFrame>
      <p:sp>
        <p:nvSpPr>
          <p:cNvPr id="6" name="Text Box 15">
            <a:extLst>
              <a:ext uri="{FF2B5EF4-FFF2-40B4-BE49-F238E27FC236}">
                <a16:creationId xmlns:a16="http://schemas.microsoft.com/office/drawing/2014/main" id="{F0995E44-1DC2-937D-8230-2DCB3F162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2577" y="4381500"/>
            <a:ext cx="74892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0xAB</a:t>
            </a:r>
          </a:p>
        </p:txBody>
      </p:sp>
      <p:sp>
        <p:nvSpPr>
          <p:cNvPr id="7" name="Text Box 16">
            <a:extLst>
              <a:ext uri="{FF2B5EF4-FFF2-40B4-BE49-F238E27FC236}">
                <a16:creationId xmlns:a16="http://schemas.microsoft.com/office/drawing/2014/main" id="{CF9C0EE3-6360-D899-FC84-03FE7D123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2577" y="4756029"/>
            <a:ext cx="74892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0x07</a:t>
            </a:r>
          </a:p>
        </p:txBody>
      </p:sp>
      <p:sp>
        <p:nvSpPr>
          <p:cNvPr id="8" name="Text Box 17">
            <a:extLst>
              <a:ext uri="{FF2B5EF4-FFF2-40B4-BE49-F238E27FC236}">
                <a16:creationId xmlns:a16="http://schemas.microsoft.com/office/drawing/2014/main" id="{57FCE135-1575-03F6-DC13-D5A455E2A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2577" y="5137029"/>
            <a:ext cx="74892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solidFill>
                  <a:schemeClr val="accent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0x2F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F47694E-6A6B-DA33-3209-0D133589916F}"/>
              </a:ext>
            </a:extLst>
          </p:cNvPr>
          <p:cNvSpPr/>
          <p:nvPr/>
        </p:nvSpPr>
        <p:spPr>
          <a:xfrm>
            <a:off x="3429000" y="4398439"/>
            <a:ext cx="2057400" cy="17526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6EDE4F2-677C-CF06-27DD-8CFEEBF822F5}"/>
              </a:ext>
            </a:extLst>
          </p:cNvPr>
          <p:cNvGraphicFramePr>
            <a:graphicFrameLocks noGrp="1"/>
          </p:cNvGraphicFramePr>
          <p:nvPr/>
        </p:nvGraphicFramePr>
        <p:xfrm>
          <a:off x="5334000" y="533400"/>
          <a:ext cx="32004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0260">
                  <a:extLst>
                    <a:ext uri="{9D8B030D-6E8A-4147-A177-3AD203B41FA5}">
                      <a16:colId xmlns:a16="http://schemas.microsoft.com/office/drawing/2014/main" val="654902174"/>
                    </a:ext>
                  </a:extLst>
                </a:gridCol>
                <a:gridCol w="1120140">
                  <a:extLst>
                    <a:ext uri="{9D8B030D-6E8A-4147-A177-3AD203B41FA5}">
                      <a16:colId xmlns:a16="http://schemas.microsoft.com/office/drawing/2014/main" val="901052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Memory 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624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215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0x109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452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0x10a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912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0x10b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0xE1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04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0x10c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0xAB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368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0x10d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0x2F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347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0x10e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0x07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1573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6129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63B2AEF-6F7B-BE41-A961-FF0423AF5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2" y="2362200"/>
            <a:ext cx="7964487" cy="2200275"/>
          </a:xfrm>
        </p:spPr>
        <p:txBody>
          <a:bodyPr/>
          <a:lstStyle/>
          <a:p>
            <a:r>
              <a:rPr lang="en-US" dirty="0"/>
              <a:t>Arithmetic in Assembly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84CFA2-697A-8C46-9999-0DC0093B85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461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Some Arithmetic Operations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>
            <a:normAutofit/>
          </a:bodyPr>
          <a:lstStyle/>
          <a:p>
            <a:pPr>
              <a:tabLst>
                <a:tab pos="259715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Two Operand Instructions:</a:t>
            </a:r>
          </a:p>
          <a:p>
            <a:pPr marL="0" lvl="1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    Format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		                      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Computation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andq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&amp;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orq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|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xorq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^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shlq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&lt;&lt;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Also called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salq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Logical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sarq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Arithmetic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+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/>
              <a:t>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* </a:t>
            </a:r>
            <a:r>
              <a:rPr lang="en-US" dirty="0" err="1"/>
              <a:t>Src</a:t>
            </a:r>
            <a:r>
              <a:rPr lang="en-US" dirty="0"/>
              <a:t>  	</a:t>
            </a:r>
            <a:endParaRPr lang="en-US" dirty="0">
              <a:solidFill>
                <a:srgbClr val="C00000"/>
              </a:solidFill>
            </a:endParaRPr>
          </a:p>
          <a:p>
            <a:pPr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endParaRPr lang="en-US" sz="2000" dirty="0"/>
          </a:p>
          <a:p>
            <a:pPr marL="0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endParaRPr lang="en-US" sz="20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A64AC2E-9309-B04B-9D73-BD360A35DBDD}"/>
              </a:ext>
            </a:extLst>
          </p:cNvPr>
          <p:cNvGraphicFramePr>
            <a:graphicFrameLocks noGrp="1"/>
          </p:cNvGraphicFramePr>
          <p:nvPr/>
        </p:nvGraphicFramePr>
        <p:xfrm>
          <a:off x="6705599" y="5003800"/>
          <a:ext cx="2438401" cy="1854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74045">
                  <a:extLst>
                    <a:ext uri="{9D8B030D-6E8A-4147-A177-3AD203B41FA5}">
                      <a16:colId xmlns:a16="http://schemas.microsoft.com/office/drawing/2014/main" val="1396608733"/>
                    </a:ext>
                  </a:extLst>
                </a:gridCol>
                <a:gridCol w="632178">
                  <a:extLst>
                    <a:ext uri="{9D8B030D-6E8A-4147-A177-3AD203B41FA5}">
                      <a16:colId xmlns:a16="http://schemas.microsoft.com/office/drawing/2014/main" val="2186826825"/>
                    </a:ext>
                  </a:extLst>
                </a:gridCol>
                <a:gridCol w="632178">
                  <a:extLst>
                    <a:ext uri="{9D8B030D-6E8A-4147-A177-3AD203B41FA5}">
                      <a16:colId xmlns:a16="http://schemas.microsoft.com/office/drawing/2014/main" val="5387719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char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7313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970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1701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3139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pointer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348475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2FD4D85-4B8A-2740-AB1B-5128A5F57468}"/>
              </a:ext>
            </a:extLst>
          </p:cNvPr>
          <p:cNvSpPr txBox="1"/>
          <p:nvPr/>
        </p:nvSpPr>
        <p:spPr>
          <a:xfrm>
            <a:off x="7473553" y="4634468"/>
            <a:ext cx="902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Suffixes</a:t>
            </a:r>
          </a:p>
        </p:txBody>
      </p:sp>
    </p:spTree>
    <p:extLst>
      <p:ext uri="{BB962C8B-B14F-4D97-AF65-F5344CB8AC3E}">
        <p14:creationId xmlns:p14="http://schemas.microsoft.com/office/powerpoint/2010/main" val="2399091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Some Arithmetic Operations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One Operand Instructions</a:t>
            </a: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notq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		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~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incq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+ 1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decq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1</a:t>
            </a: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negq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endParaRPr lang="en-US" dirty="0">
              <a:latin typeface="Calibri Italic" charset="0"/>
              <a:sym typeface="Calibri Italic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9B53E0D-CC4F-9441-89C6-50D9DEF44E89}"/>
              </a:ext>
            </a:extLst>
          </p:cNvPr>
          <p:cNvGraphicFramePr>
            <a:graphicFrameLocks noGrp="1"/>
          </p:cNvGraphicFramePr>
          <p:nvPr/>
        </p:nvGraphicFramePr>
        <p:xfrm>
          <a:off x="6705599" y="5003800"/>
          <a:ext cx="2438401" cy="1854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74045">
                  <a:extLst>
                    <a:ext uri="{9D8B030D-6E8A-4147-A177-3AD203B41FA5}">
                      <a16:colId xmlns:a16="http://schemas.microsoft.com/office/drawing/2014/main" val="1396608733"/>
                    </a:ext>
                  </a:extLst>
                </a:gridCol>
                <a:gridCol w="632178">
                  <a:extLst>
                    <a:ext uri="{9D8B030D-6E8A-4147-A177-3AD203B41FA5}">
                      <a16:colId xmlns:a16="http://schemas.microsoft.com/office/drawing/2014/main" val="2186826825"/>
                    </a:ext>
                  </a:extLst>
                </a:gridCol>
                <a:gridCol w="632178">
                  <a:extLst>
                    <a:ext uri="{9D8B030D-6E8A-4147-A177-3AD203B41FA5}">
                      <a16:colId xmlns:a16="http://schemas.microsoft.com/office/drawing/2014/main" val="5387719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char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7313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970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int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1701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3139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pointer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348475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0F0EB46-61BF-2345-9B72-50C4E8A94CF1}"/>
              </a:ext>
            </a:extLst>
          </p:cNvPr>
          <p:cNvSpPr txBox="1"/>
          <p:nvPr/>
        </p:nvSpPr>
        <p:spPr>
          <a:xfrm>
            <a:off x="7473553" y="4634468"/>
            <a:ext cx="902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Suffixes</a:t>
            </a:r>
          </a:p>
        </p:txBody>
      </p:sp>
    </p:spTree>
    <p:extLst>
      <p:ext uri="{BB962C8B-B14F-4D97-AF65-F5344CB8AC3E}">
        <p14:creationId xmlns:p14="http://schemas.microsoft.com/office/powerpoint/2010/main" val="12211845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4271B43-6F86-BA4F-90B5-748F2D4DD2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789019"/>
              </p:ext>
            </p:extLst>
          </p:nvPr>
        </p:nvGraphicFramePr>
        <p:xfrm>
          <a:off x="4975860" y="3429000"/>
          <a:ext cx="33528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Location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24875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077673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2: Assembly Operations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5257800" cy="2962656"/>
          </a:xfrm>
        </p:spPr>
        <p:txBody>
          <a:bodyPr>
            <a:normAutofit/>
          </a:bodyPr>
          <a:lstStyle/>
          <a:p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addq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$0x47, 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subq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, 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rbx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addq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rbx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), 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shlq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, (%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addq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(%rax,%rdi,8), 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rax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EE39F35-67D1-744D-B5A2-9A2CA37534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855988"/>
              </p:ext>
            </p:extLst>
          </p:nvPr>
        </p:nvGraphicFramePr>
        <p:xfrm>
          <a:off x="838200" y="1725168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" pitchFamily="2" charset="0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" pitchFamily="2" charset="0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" pitchFamily="2" charset="0"/>
                          <a:cs typeface="Calibri"/>
                        </a:rPr>
                        <a:t>0x100</a:t>
                      </a:r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" pitchFamily="2" charset="0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" pitchFamily="2" charset="0"/>
                          <a:cs typeface="Courier New"/>
                        </a:rPr>
                        <a:t>rbx</a:t>
                      </a:r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" pitchFamily="2" charset="0"/>
                          <a:cs typeface="Calibri"/>
                        </a:rPr>
                        <a:t>0x110</a:t>
                      </a:r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" pitchFamily="2" charset="0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" pitchFamily="2" charset="0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" pitchFamily="2" charset="0"/>
                          <a:cs typeface="Calibri"/>
                        </a:rPr>
                        <a:t>0x02</a:t>
                      </a:r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E0AC901-5AD0-1246-839D-79FAB14A88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822660"/>
              </p:ext>
            </p:extLst>
          </p:nvPr>
        </p:nvGraphicFramePr>
        <p:xfrm>
          <a:off x="4991100" y="1728216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" pitchFamily="2" charset="0"/>
                          <a:cs typeface="Courier New"/>
                        </a:rPr>
                        <a:t>0x100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" pitchFamily="2" charset="0"/>
                          <a:cs typeface="Calibri"/>
                        </a:rPr>
                        <a:t>0x012</a:t>
                      </a:r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" pitchFamily="2" charset="0"/>
                          <a:cs typeface="Courier New"/>
                        </a:rPr>
                        <a:t>0x108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" pitchFamily="2" charset="0"/>
                          <a:cs typeface="Calibri"/>
                        </a:rPr>
                        <a:t>0x99a</a:t>
                      </a:r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" pitchFamily="2" charset="0"/>
                          <a:cs typeface="Courier New"/>
                        </a:rPr>
                        <a:t>0x110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" pitchFamily="2" charset="0"/>
                          <a:cs typeface="Calibri"/>
                        </a:rPr>
                        <a:t>0x809</a:t>
                      </a:r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66E5705-36B4-AEBB-4741-4F175EB3252B}"/>
              </a:ext>
            </a:extLst>
          </p:cNvPr>
          <p:cNvSpPr txBox="1"/>
          <p:nvPr/>
        </p:nvSpPr>
        <p:spPr>
          <a:xfrm>
            <a:off x="5029200" y="3858556"/>
            <a:ext cx="8688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chemeClr val="accent1"/>
                </a:solidFill>
                <a:latin typeface="Courier" pitchFamily="2" charset="0"/>
                <a:cs typeface="Courier New"/>
              </a:rPr>
              <a:t>0x147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BAB53E-E157-01EC-7533-810B6863F7D5}"/>
              </a:ext>
            </a:extLst>
          </p:cNvPr>
          <p:cNvSpPr txBox="1"/>
          <p:nvPr/>
        </p:nvSpPr>
        <p:spPr>
          <a:xfrm>
            <a:off x="5029200" y="4227888"/>
            <a:ext cx="8688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chemeClr val="accent1"/>
                </a:solidFill>
                <a:latin typeface="Courier" pitchFamily="2" charset="0"/>
                <a:cs typeface="Courier New"/>
              </a:rPr>
              <a:t>0x010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F8328B-94E8-61E4-49AE-BC1198923AC5}"/>
              </a:ext>
            </a:extLst>
          </p:cNvPr>
          <p:cNvSpPr txBox="1"/>
          <p:nvPr/>
        </p:nvSpPr>
        <p:spPr>
          <a:xfrm>
            <a:off x="5029200" y="4578530"/>
            <a:ext cx="8688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chemeClr val="accent1"/>
                </a:solidFill>
                <a:latin typeface="Courier" pitchFamily="2" charset="0"/>
                <a:cs typeface="Courier New"/>
              </a:rPr>
              <a:t>0x909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DA57D2-ED10-AE05-71DB-F4CD2874483D}"/>
              </a:ext>
            </a:extLst>
          </p:cNvPr>
          <p:cNvSpPr txBox="1"/>
          <p:nvPr/>
        </p:nvSpPr>
        <p:spPr>
          <a:xfrm>
            <a:off x="5029200" y="4947862"/>
            <a:ext cx="8688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chemeClr val="accent1"/>
                </a:solidFill>
                <a:latin typeface="Courier" pitchFamily="2" charset="0"/>
                <a:cs typeface="Courier New"/>
              </a:rPr>
              <a:t>0x048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24A82F3-6825-3EB1-E425-1840588DAD96}"/>
              </a:ext>
            </a:extLst>
          </p:cNvPr>
          <p:cNvSpPr txBox="1"/>
          <p:nvPr/>
        </p:nvSpPr>
        <p:spPr>
          <a:xfrm>
            <a:off x="5029200" y="5360512"/>
            <a:ext cx="8688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chemeClr val="accent1"/>
                </a:solidFill>
                <a:latin typeface="Courier" pitchFamily="2" charset="0"/>
                <a:cs typeface="Courier New"/>
              </a:rPr>
              <a:t>0x909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A9CE722-164C-8153-2BB1-2F1244C37201}"/>
              </a:ext>
            </a:extLst>
          </p:cNvPr>
          <p:cNvSpPr txBox="1"/>
          <p:nvPr/>
        </p:nvSpPr>
        <p:spPr>
          <a:xfrm>
            <a:off x="6678930" y="3858556"/>
            <a:ext cx="8688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chemeClr val="accent1"/>
                </a:solidFill>
                <a:latin typeface="Courier" pitchFamily="2" charset="0"/>
                <a:cs typeface="Courier New"/>
              </a:rPr>
              <a:t>%</a:t>
            </a:r>
            <a:r>
              <a:rPr lang="en-US" b="1" i="0" dirty="0" err="1">
                <a:solidFill>
                  <a:schemeClr val="accent1"/>
                </a:solidFill>
                <a:latin typeface="Courier" pitchFamily="2" charset="0"/>
                <a:cs typeface="Courier New"/>
              </a:rPr>
              <a:t>rax</a:t>
            </a:r>
            <a:endParaRPr lang="en-US" b="1" i="0" dirty="0">
              <a:solidFill>
                <a:schemeClr val="accent1"/>
              </a:solidFill>
              <a:latin typeface="Courier" pitchFamily="2" charset="0"/>
              <a:cs typeface="Courier New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DFFC1F5-393F-515F-B7D2-4565A8F36E15}"/>
              </a:ext>
            </a:extLst>
          </p:cNvPr>
          <p:cNvSpPr txBox="1"/>
          <p:nvPr/>
        </p:nvSpPr>
        <p:spPr>
          <a:xfrm>
            <a:off x="6678930" y="4227888"/>
            <a:ext cx="8688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chemeClr val="accent1"/>
                </a:solidFill>
                <a:latin typeface="Courier" pitchFamily="2" charset="0"/>
                <a:cs typeface="Courier New"/>
              </a:rPr>
              <a:t>%</a:t>
            </a:r>
            <a:r>
              <a:rPr lang="en-US" b="1" i="0" dirty="0" err="1">
                <a:solidFill>
                  <a:schemeClr val="accent1"/>
                </a:solidFill>
                <a:latin typeface="Courier" pitchFamily="2" charset="0"/>
                <a:cs typeface="Courier New"/>
              </a:rPr>
              <a:t>rbx</a:t>
            </a:r>
            <a:endParaRPr lang="en-US" b="1" i="0" dirty="0">
              <a:solidFill>
                <a:schemeClr val="accent1"/>
              </a:solidFill>
              <a:latin typeface="Courier" pitchFamily="2" charset="0"/>
              <a:cs typeface="Courier New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79A2782-E5E1-4015-0269-40E0BD80AB7D}"/>
              </a:ext>
            </a:extLst>
          </p:cNvPr>
          <p:cNvSpPr txBox="1"/>
          <p:nvPr/>
        </p:nvSpPr>
        <p:spPr>
          <a:xfrm>
            <a:off x="6678930" y="4578530"/>
            <a:ext cx="8688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chemeClr val="accent1"/>
                </a:solidFill>
                <a:latin typeface="Courier" pitchFamily="2" charset="0"/>
                <a:cs typeface="Courier New"/>
              </a:rPr>
              <a:t>%</a:t>
            </a:r>
            <a:r>
              <a:rPr lang="en-US" b="1" i="0" dirty="0" err="1">
                <a:solidFill>
                  <a:schemeClr val="accent1"/>
                </a:solidFill>
                <a:latin typeface="Courier" pitchFamily="2" charset="0"/>
                <a:cs typeface="Courier New"/>
              </a:rPr>
              <a:t>rax</a:t>
            </a:r>
            <a:endParaRPr lang="en-US" b="1" i="0" dirty="0">
              <a:solidFill>
                <a:schemeClr val="accent1"/>
              </a:solidFill>
              <a:latin typeface="Courier" pitchFamily="2" charset="0"/>
              <a:cs typeface="Courier New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C88712-4DA5-E6B4-80EF-5E26CFE3590C}"/>
              </a:ext>
            </a:extLst>
          </p:cNvPr>
          <p:cNvSpPr txBox="1"/>
          <p:nvPr/>
        </p:nvSpPr>
        <p:spPr>
          <a:xfrm>
            <a:off x="6678930" y="4947862"/>
            <a:ext cx="16497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chemeClr val="accent1"/>
                </a:solidFill>
                <a:latin typeface="Courier" pitchFamily="2" charset="0"/>
                <a:cs typeface="Courier New"/>
              </a:rPr>
              <a:t>Mem[0x100]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086B8A6-CD95-E934-667B-F0F2A2D3334D}"/>
              </a:ext>
            </a:extLst>
          </p:cNvPr>
          <p:cNvSpPr txBox="1"/>
          <p:nvPr/>
        </p:nvSpPr>
        <p:spPr>
          <a:xfrm>
            <a:off x="6678930" y="5360512"/>
            <a:ext cx="8688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chemeClr val="accent1"/>
                </a:solidFill>
                <a:latin typeface="Courier" pitchFamily="2" charset="0"/>
                <a:cs typeface="Courier New"/>
              </a:rPr>
              <a:t>%</a:t>
            </a:r>
            <a:r>
              <a:rPr lang="en-US" b="1" i="0" dirty="0" err="1">
                <a:solidFill>
                  <a:schemeClr val="accent1"/>
                </a:solidFill>
                <a:latin typeface="Courier" pitchFamily="2" charset="0"/>
                <a:cs typeface="Courier New"/>
              </a:rPr>
              <a:t>rax</a:t>
            </a:r>
            <a:endParaRPr lang="en-US" b="1" i="0" dirty="0">
              <a:solidFill>
                <a:schemeClr val="accent1"/>
              </a:solidFill>
              <a:latin typeface="Courier" pitchFamily="2" charset="0"/>
              <a:cs typeface="Courier New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3327ED8-4949-DAC3-C12A-181F9BD311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19888"/>
              </p:ext>
            </p:extLst>
          </p:nvPr>
        </p:nvGraphicFramePr>
        <p:xfrm>
          <a:off x="4982787" y="3429000"/>
          <a:ext cx="33528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Location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24875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077673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i="0" dirty="0">
                        <a:latin typeface="Courier" pitchFamily="2" charset="0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9950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306A7-5A08-5F4B-8617-329C03347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Translating Assembly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B8F1C1B-E0D6-6A44-9C00-5594F4275B32}"/>
              </a:ext>
            </a:extLst>
          </p:cNvPr>
          <p:cNvSpPr>
            <a:spLocks/>
          </p:cNvSpPr>
          <p:nvPr/>
        </p:nvSpPr>
        <p:spPr bwMode="auto">
          <a:xfrm>
            <a:off x="483419" y="1981200"/>
            <a:ext cx="3555181" cy="2463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8100" tIns="38100" rIns="38100" bIns="38100"/>
          <a:lstStyle/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orq</a:t>
            </a: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endParaRPr lang="en-US" sz="1800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sarq</a:t>
            </a: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$3, %</a:t>
            </a:r>
            <a:r>
              <a:rPr lang="en-US" sz="1800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endParaRPr lang="en-US" sz="1800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notq</a:t>
            </a: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%</a:t>
            </a:r>
            <a:r>
              <a:rPr lang="en-US" sz="1800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endParaRPr lang="en-US" sz="1800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	%</a:t>
            </a:r>
            <a:r>
              <a:rPr lang="en-US" sz="1800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	%</a:t>
            </a:r>
            <a:r>
              <a:rPr lang="en-US" sz="1800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F081A59F-1355-A349-A9E6-5252C8FAB74B}"/>
              </a:ext>
            </a:extLst>
          </p:cNvPr>
          <p:cNvSpPr txBox="1">
            <a:spLocks/>
          </p:cNvSpPr>
          <p:nvPr/>
        </p:nvSpPr>
        <p:spPr>
          <a:xfrm>
            <a:off x="457200" y="4943475"/>
            <a:ext cx="4406900" cy="2828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/>
              <a:t>Interesting Instructions</a:t>
            </a:r>
          </a:p>
          <a:p>
            <a:pPr lvl="1" indent="-342900"/>
            <a:r>
              <a:rPr lang="en-US" b="1" dirty="0" err="1">
                <a:latin typeface="Courier New"/>
                <a:cs typeface="Courier New"/>
              </a:rPr>
              <a:t>sarq</a:t>
            </a:r>
            <a:r>
              <a:rPr lang="en-US" dirty="0"/>
              <a:t>: arithmetic right shift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867D10A-57BA-9240-B84F-0F4CC3DDB6E6}"/>
              </a:ext>
            </a:extLst>
          </p:cNvPr>
          <p:cNvGraphicFramePr>
            <a:graphicFrameLocks noGrp="1"/>
          </p:cNvGraphicFramePr>
          <p:nvPr/>
        </p:nvGraphicFramePr>
        <p:xfrm>
          <a:off x="5798574" y="4982498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cs typeface="Courier New"/>
                        </a:rPr>
                        <a:t>return 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205756"/>
                  </a:ext>
                </a:extLst>
              </a:tr>
            </a:tbl>
          </a:graphicData>
        </a:graphic>
      </p:graphicFrame>
      <p:sp>
        <p:nvSpPr>
          <p:cNvPr id="9" name="Rectangle 4">
            <a:extLst>
              <a:ext uri="{FF2B5EF4-FFF2-40B4-BE49-F238E27FC236}">
                <a16:creationId xmlns:a16="http://schemas.microsoft.com/office/drawing/2014/main" id="{9D3394E1-E0CE-A640-B4D2-BA4BD6017DDF}"/>
              </a:ext>
            </a:extLst>
          </p:cNvPr>
          <p:cNvSpPr>
            <a:spLocks/>
          </p:cNvSpPr>
          <p:nvPr/>
        </p:nvSpPr>
        <p:spPr bwMode="auto">
          <a:xfrm>
            <a:off x="4191000" y="1981200"/>
            <a:ext cx="4876799" cy="2463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8100" tIns="38100" rIns="38100" bIns="38100"/>
          <a:lstStyle/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</a:t>
            </a:r>
            <a:r>
              <a:rPr lang="en-US" sz="1800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(long x, long y, long z){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x = x | y;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x = x &gt;&gt; 3;</a:t>
            </a:r>
            <a:endParaRPr lang="en-US" sz="1800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x = ~x;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ret = z - x;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ret;</a:t>
            </a:r>
            <a:endParaRPr lang="en-US" sz="1800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39118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42F0A-FC5E-4394-15DA-006AA8D7E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017BA-5D59-60A0-FB4F-BE755E4E3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Logistical Note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AC6831-157E-6D9F-3FB5-C8EF6E8E21C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Check In 1 in lab next week (Feb 18 or 19)</a:t>
            </a:r>
          </a:p>
          <a:p>
            <a:r>
              <a:rPr lang="en-US" dirty="0"/>
              <a:t>90 minutes</a:t>
            </a:r>
          </a:p>
          <a:p>
            <a:r>
              <a:rPr lang="en-US" dirty="0"/>
              <a:t>3 questions</a:t>
            </a:r>
          </a:p>
          <a:p>
            <a:endParaRPr lang="en-US" dirty="0"/>
          </a:p>
          <a:p>
            <a:r>
              <a:rPr lang="en-US" dirty="0"/>
              <a:t>1 page of written notes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4663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5E2D7-11F2-AA9A-5D8C-A26C3741F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 Instruction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8492A57-6DF6-BC48-051C-36DD73B057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Scaled Memory Operands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7ADCF49-C26D-8CAC-C25C-C6B589C072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4114800" cy="3951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err="1">
                <a:latin typeface="Courier New" charset="0"/>
                <a:cs typeface="Courier New" charset="0"/>
                <a:sym typeface="Courier New" charset="0"/>
              </a:rPr>
              <a:t>movq</a:t>
            </a:r>
            <a:r>
              <a:rPr lang="en-US" sz="2000" b="1" dirty="0">
                <a:latin typeface="Courier New" charset="0"/>
                <a:cs typeface="Courier New" charset="0"/>
                <a:sym typeface="Courier New" charset="0"/>
              </a:rPr>
              <a:t> (%rdi,%rsi,8), %</a:t>
            </a:r>
            <a:r>
              <a:rPr lang="en-US" sz="2000" b="1" dirty="0" err="1">
                <a:latin typeface="Courier New" charset="0"/>
                <a:cs typeface="Courier New" charset="0"/>
                <a:sym typeface="Courier New" charset="0"/>
              </a:rPr>
              <a:t>rax</a:t>
            </a:r>
            <a:r>
              <a:rPr lang="en-US" sz="2000" b="1" dirty="0">
                <a:latin typeface="Courier New" charset="0"/>
                <a:cs typeface="Courier New" charset="0"/>
                <a:sym typeface="Courier New" charset="0"/>
              </a:rPr>
              <a:t> </a:t>
            </a:r>
            <a:endParaRPr lang="en-US" sz="2000" dirty="0"/>
          </a:p>
          <a:p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A2E580A-A42C-1A64-C7C9-53EE4CE4CA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 err="1">
                <a:latin typeface="Courier New Bold" charset="0"/>
                <a:cs typeface="Courier New Bold" charset="0"/>
                <a:sym typeface="Courier New Bold" charset="0"/>
              </a:rPr>
              <a:t>leaq</a:t>
            </a:r>
            <a:r>
              <a:rPr lang="en-US" dirty="0"/>
              <a:t> </a:t>
            </a:r>
            <a:r>
              <a:rPr lang="en-US" dirty="0">
                <a:latin typeface="Calibri Bold Italic" charset="0"/>
                <a:sym typeface="Calibri Bold Italic" charset="0"/>
              </a:rPr>
              <a:t>S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ource</a:t>
            </a:r>
            <a:r>
              <a:rPr lang="en-US" dirty="0"/>
              <a:t>, </a:t>
            </a:r>
            <a:r>
              <a:rPr lang="en-US" dirty="0" err="1">
                <a:latin typeface="Calibri Bold Italic" charset="0"/>
                <a:sym typeface="Calibri Bold Italic" charset="0"/>
              </a:rPr>
              <a:t>D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est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21EBB9A8-445E-806D-E068-8D011F4467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4541520" cy="3951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err="1">
                <a:latin typeface="Courier New" charset="0"/>
                <a:cs typeface="Courier New" charset="0"/>
                <a:sym typeface="Courier New" charset="0"/>
              </a:rPr>
              <a:t>leaq</a:t>
            </a:r>
            <a:r>
              <a:rPr lang="en-US" sz="2000" b="1" dirty="0">
                <a:latin typeface="Courier New" charset="0"/>
                <a:cs typeface="Courier New" charset="0"/>
                <a:sym typeface="Courier New" charset="0"/>
              </a:rPr>
              <a:t> (%rdi,%rsi,8), %</a:t>
            </a:r>
            <a:r>
              <a:rPr lang="en-US" sz="2000" b="1" dirty="0" err="1">
                <a:latin typeface="Courier New" charset="0"/>
                <a:cs typeface="Courier New" charset="0"/>
                <a:sym typeface="Courier New" charset="0"/>
              </a:rPr>
              <a:t>rax</a:t>
            </a:r>
            <a:endParaRPr lang="en-US" sz="2000" b="1" dirty="0">
              <a:latin typeface="Courier New" charset="0"/>
              <a:cs typeface="Courier New" charset="0"/>
              <a:sym typeface="Courier New" charset="0"/>
            </a:endParaRPr>
          </a:p>
          <a:p>
            <a:pPr marL="0" indent="0">
              <a:buNone/>
            </a:pPr>
            <a:endParaRPr lang="en-US" sz="2000" b="1" dirty="0">
              <a:latin typeface="Courier New" charset="0"/>
              <a:cs typeface="Courier New" charset="0"/>
              <a:sym typeface="Courier New" charset="0"/>
            </a:endParaRPr>
          </a:p>
          <a:p>
            <a:pPr marL="0" indent="0">
              <a:buNone/>
            </a:pPr>
            <a:endParaRPr lang="en-US" sz="2000" b="1" dirty="0">
              <a:latin typeface="Courier New" charset="0"/>
              <a:cs typeface="Courier New" charset="0"/>
              <a:sym typeface="Courier New" charset="0"/>
            </a:endParaRPr>
          </a:p>
          <a:p>
            <a:pPr marL="0" indent="0">
              <a:buNone/>
            </a:pPr>
            <a:endParaRPr lang="en-US" sz="2000" b="1" dirty="0">
              <a:latin typeface="Courier New" charset="0"/>
              <a:cs typeface="Courier New" charset="0"/>
              <a:sym typeface="Courier New" charset="0"/>
            </a:endParaRPr>
          </a:p>
          <a:p>
            <a:pPr marL="278130"/>
            <a:r>
              <a:rPr lang="en-US" dirty="0"/>
              <a:t>pointer arithmetic </a:t>
            </a:r>
          </a:p>
          <a:p>
            <a:pPr marL="552450" lvl="1"/>
            <a:r>
              <a:rPr lang="en-US" dirty="0"/>
              <a:t>E.g., p = x + </a:t>
            </a:r>
            <a:r>
              <a:rPr lang="en-US" dirty="0" err="1"/>
              <a:t>i</a:t>
            </a:r>
            <a:r>
              <a:rPr lang="en-US" dirty="0"/>
              <a:t>; </a:t>
            </a:r>
            <a:endParaRPr lang="en-US" b="1" dirty="0"/>
          </a:p>
          <a:p>
            <a:pPr marL="278130"/>
            <a:r>
              <a:rPr lang="en-US" dirty="0"/>
              <a:t>arithmetic </a:t>
            </a:r>
          </a:p>
          <a:p>
            <a:pPr marL="552450" lvl="1"/>
            <a:r>
              <a:rPr lang="en-US" dirty="0"/>
              <a:t>expressions x + k*y (k=1, 2, 4, 8)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F34A463-B6B8-CC81-E100-037D7DFE4404}"/>
              </a:ext>
            </a:extLst>
          </p:cNvPr>
          <p:cNvSpPr/>
          <p:nvPr/>
        </p:nvSpPr>
        <p:spPr>
          <a:xfrm>
            <a:off x="381000" y="2971800"/>
            <a:ext cx="4093029" cy="17543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-182880"/>
            <a:r>
              <a:rPr lang="en-US" dirty="0">
                <a:latin typeface="Courier" pitchFamily="2" charset="0"/>
              </a:rPr>
              <a:t>void ex1(long* </a:t>
            </a:r>
            <a:r>
              <a:rPr lang="en-US" dirty="0" err="1">
                <a:latin typeface="Courier" pitchFamily="2" charset="0"/>
              </a:rPr>
              <a:t>xp</a:t>
            </a:r>
            <a:r>
              <a:rPr lang="en-US" dirty="0">
                <a:latin typeface="Courier" pitchFamily="2" charset="0"/>
              </a:rPr>
              <a:t>, long </a:t>
            </a:r>
            <a:r>
              <a:rPr lang="en-US" dirty="0" err="1">
                <a:latin typeface="Courier" pitchFamily="2" charset="0"/>
              </a:rPr>
              <a:t>yp</a:t>
            </a:r>
            <a:r>
              <a:rPr lang="en-US" dirty="0">
                <a:latin typeface="Courier" pitchFamily="2" charset="0"/>
              </a:rPr>
              <a:t>){</a:t>
            </a:r>
          </a:p>
          <a:p>
            <a:pPr indent="-182880"/>
            <a:endParaRPr lang="en-US" dirty="0">
              <a:latin typeface="Courier" pitchFamily="2" charset="0"/>
            </a:endParaRPr>
          </a:p>
          <a:p>
            <a:pPr indent="-182880"/>
            <a:r>
              <a:rPr lang="en-US" dirty="0">
                <a:latin typeface="Courier" pitchFamily="2" charset="0"/>
              </a:rPr>
              <a:t>  long* p = </a:t>
            </a:r>
            <a:r>
              <a:rPr lang="en-US" dirty="0" err="1">
                <a:latin typeface="Courier" pitchFamily="2" charset="0"/>
              </a:rPr>
              <a:t>xp</a:t>
            </a:r>
            <a:r>
              <a:rPr lang="en-US" dirty="0">
                <a:latin typeface="Courier" pitchFamily="2" charset="0"/>
              </a:rPr>
              <a:t> + </a:t>
            </a:r>
            <a:r>
              <a:rPr lang="en-US" dirty="0" err="1">
                <a:latin typeface="Courier" pitchFamily="2" charset="0"/>
              </a:rPr>
              <a:t>yp</a:t>
            </a:r>
            <a:r>
              <a:rPr lang="en-US" dirty="0">
                <a:latin typeface="Courier" pitchFamily="2" charset="0"/>
              </a:rPr>
              <a:t>;</a:t>
            </a:r>
          </a:p>
          <a:p>
            <a:pPr indent="-182880"/>
            <a:r>
              <a:rPr lang="en-US" dirty="0">
                <a:latin typeface="Courier" pitchFamily="2" charset="0"/>
              </a:rPr>
              <a:t>  long ret = *p;</a:t>
            </a:r>
          </a:p>
          <a:p>
            <a:pPr indent="-182880"/>
            <a:endParaRPr lang="en-US" dirty="0">
              <a:latin typeface="Courier" pitchFamily="2" charset="0"/>
            </a:endParaRPr>
          </a:p>
          <a:p>
            <a:pPr indent="-182880"/>
            <a:r>
              <a:rPr lang="en-US" dirty="0">
                <a:latin typeface="Courier" pitchFamily="2" charset="0"/>
              </a:rPr>
              <a:t>}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4C17C5E-391A-9A4F-2EE0-C571FB45660A}"/>
              </a:ext>
            </a:extLst>
          </p:cNvPr>
          <p:cNvSpPr/>
          <p:nvPr/>
        </p:nvSpPr>
        <p:spPr>
          <a:xfrm>
            <a:off x="557151" y="3516868"/>
            <a:ext cx="3710049" cy="3693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C170AE8-2EED-7A94-FA57-732A118D4302}"/>
              </a:ext>
            </a:extLst>
          </p:cNvPr>
          <p:cNvSpPr/>
          <p:nvPr/>
        </p:nvSpPr>
        <p:spPr>
          <a:xfrm>
            <a:off x="4776651" y="2971800"/>
            <a:ext cx="4093029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-182880"/>
            <a:r>
              <a:rPr lang="en-US" dirty="0">
                <a:latin typeface="Courier" pitchFamily="2" charset="0"/>
              </a:rPr>
              <a:t>void ex2(long* </a:t>
            </a:r>
            <a:r>
              <a:rPr lang="en-US" dirty="0" err="1">
                <a:latin typeface="Courier" pitchFamily="2" charset="0"/>
              </a:rPr>
              <a:t>xp</a:t>
            </a:r>
            <a:r>
              <a:rPr lang="en-US" dirty="0">
                <a:latin typeface="Courier" pitchFamily="2" charset="0"/>
              </a:rPr>
              <a:t>, long </a:t>
            </a:r>
            <a:r>
              <a:rPr lang="en-US" dirty="0" err="1">
                <a:latin typeface="Courier" pitchFamily="2" charset="0"/>
              </a:rPr>
              <a:t>yp</a:t>
            </a:r>
            <a:r>
              <a:rPr lang="en-US" dirty="0">
                <a:latin typeface="Courier" pitchFamily="2" charset="0"/>
              </a:rPr>
              <a:t>){</a:t>
            </a:r>
          </a:p>
          <a:p>
            <a:pPr indent="-182880"/>
            <a:r>
              <a:rPr lang="en-US" dirty="0">
                <a:latin typeface="Courier" pitchFamily="2" charset="0"/>
              </a:rPr>
              <a:t>  long* ret = </a:t>
            </a:r>
            <a:r>
              <a:rPr lang="en-US" dirty="0" err="1">
                <a:latin typeface="Courier" pitchFamily="2" charset="0"/>
              </a:rPr>
              <a:t>xp</a:t>
            </a:r>
            <a:r>
              <a:rPr lang="en-US" dirty="0">
                <a:latin typeface="Courier" pitchFamily="2" charset="0"/>
              </a:rPr>
              <a:t> + </a:t>
            </a:r>
            <a:r>
              <a:rPr lang="en-US" dirty="0" err="1">
                <a:latin typeface="Courier" pitchFamily="2" charset="0"/>
              </a:rPr>
              <a:t>yp</a:t>
            </a:r>
            <a:r>
              <a:rPr lang="en-US" dirty="0">
                <a:latin typeface="Courier" pitchFamily="2" charset="0"/>
              </a:rPr>
              <a:t>;</a:t>
            </a:r>
          </a:p>
          <a:p>
            <a:pPr indent="-182880"/>
            <a:r>
              <a:rPr lang="en-US" dirty="0">
                <a:latin typeface="Courier" pitchFamily="2" charset="0"/>
              </a:rPr>
              <a:t>}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54FBD21-3B05-D212-2B58-E9FA2C5E00D1}"/>
              </a:ext>
            </a:extLst>
          </p:cNvPr>
          <p:cNvSpPr/>
          <p:nvPr/>
        </p:nvSpPr>
        <p:spPr>
          <a:xfrm>
            <a:off x="4776651" y="2971800"/>
            <a:ext cx="4214949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-182880"/>
            <a:r>
              <a:rPr lang="en-US" dirty="0">
                <a:latin typeface="Courier" pitchFamily="2" charset="0"/>
              </a:rPr>
              <a:t>void ex3(long </a:t>
            </a:r>
            <a:r>
              <a:rPr lang="en-US" dirty="0" err="1">
                <a:latin typeface="Courier" pitchFamily="2" charset="0"/>
              </a:rPr>
              <a:t>xp</a:t>
            </a:r>
            <a:r>
              <a:rPr lang="en-US" dirty="0">
                <a:latin typeface="Courier" pitchFamily="2" charset="0"/>
              </a:rPr>
              <a:t>, long </a:t>
            </a:r>
            <a:r>
              <a:rPr lang="en-US" dirty="0" err="1">
                <a:latin typeface="Courier" pitchFamily="2" charset="0"/>
              </a:rPr>
              <a:t>yp</a:t>
            </a:r>
            <a:r>
              <a:rPr lang="en-US" dirty="0">
                <a:latin typeface="Courier" pitchFamily="2" charset="0"/>
              </a:rPr>
              <a:t>){</a:t>
            </a:r>
          </a:p>
          <a:p>
            <a:pPr indent="-182880"/>
            <a:r>
              <a:rPr lang="en-US" dirty="0">
                <a:latin typeface="Courier" pitchFamily="2" charset="0"/>
              </a:rPr>
              <a:t>  long ret = </a:t>
            </a:r>
            <a:r>
              <a:rPr lang="en-US" dirty="0" err="1">
                <a:latin typeface="Courier" pitchFamily="2" charset="0"/>
              </a:rPr>
              <a:t>xp</a:t>
            </a:r>
            <a:r>
              <a:rPr lang="en-US" dirty="0">
                <a:latin typeface="Courier" pitchFamily="2" charset="0"/>
              </a:rPr>
              <a:t> + 8*</a:t>
            </a:r>
            <a:r>
              <a:rPr lang="en-US" dirty="0" err="1">
                <a:latin typeface="Courier" pitchFamily="2" charset="0"/>
              </a:rPr>
              <a:t>yp</a:t>
            </a:r>
            <a:r>
              <a:rPr lang="en-US" dirty="0">
                <a:latin typeface="Courier" pitchFamily="2" charset="0"/>
              </a:rPr>
              <a:t>;</a:t>
            </a:r>
          </a:p>
          <a:p>
            <a:pPr indent="-182880"/>
            <a:r>
              <a:rPr lang="en-US" dirty="0">
                <a:latin typeface="Courier" pitchFamily="2" charset="0"/>
              </a:rPr>
              <a:t>}</a:t>
            </a:r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4F7A68C2-BAA3-B604-3A80-45EC95A66005}"/>
              </a:ext>
            </a:extLst>
          </p:cNvPr>
          <p:cNvSpPr>
            <a:spLocks/>
          </p:cNvSpPr>
          <p:nvPr/>
        </p:nvSpPr>
        <p:spPr bwMode="auto">
          <a:xfrm>
            <a:off x="534862" y="5381764"/>
            <a:ext cx="2627437" cy="1346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82880" tIns="0" rIns="0" bIns="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m12(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x){</a:t>
            </a:r>
          </a:p>
          <a:p>
            <a:pPr algn="l"/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x*12;</a:t>
            </a:r>
          </a:p>
          <a:p>
            <a:pPr algn="l"/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9" name="Rectangle 6">
            <a:extLst>
              <a:ext uri="{FF2B5EF4-FFF2-40B4-BE49-F238E27FC236}">
                <a16:creationId xmlns:a16="http://schemas.microsoft.com/office/drawing/2014/main" id="{C9A0BCD8-B616-C841-357B-C2C1110E42EB}"/>
              </a:ext>
            </a:extLst>
          </p:cNvPr>
          <p:cNvSpPr>
            <a:spLocks/>
          </p:cNvSpPr>
          <p:nvPr/>
        </p:nvSpPr>
        <p:spPr bwMode="auto">
          <a:xfrm>
            <a:off x="3345180" y="6002300"/>
            <a:ext cx="5646420" cy="685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6200" tIns="76200" rIns="76200" bIns="76200"/>
          <a:lstStyle/>
          <a:p>
            <a:pPr algn="l">
              <a:tabLst>
                <a:tab pos="228600" algn="l"/>
                <a:tab pos="228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leaq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(%</a:t>
            </a:r>
            <a:r>
              <a:rPr lang="en-US" sz="1800" b="1" dirty="0">
                <a:latin typeface="Courier New" charset="0"/>
                <a:cs typeface="Courier New" charset="0"/>
                <a:sym typeface="Courier New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,%</a:t>
            </a:r>
            <a:r>
              <a:rPr lang="en-US" sz="1800" b="1" dirty="0">
                <a:latin typeface="Courier New" charset="0"/>
                <a:cs typeface="Courier New" charset="0"/>
                <a:sym typeface="Courier New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,2), %</a:t>
            </a:r>
            <a:r>
              <a:rPr lang="en-US" sz="1800" b="1" dirty="0" err="1">
                <a:latin typeface="Courier New" charset="0"/>
                <a:cs typeface="Courier New" charset="0"/>
                <a:sym typeface="Courier New" charset="0"/>
              </a:rPr>
              <a:t>r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ax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# ret &lt;-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x+x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*2</a:t>
            </a:r>
            <a:endParaRPr lang="en-US" b="1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>
              <a:tabLst>
                <a:tab pos="228600" algn="l"/>
                <a:tab pos="228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salq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$2, %</a:t>
            </a:r>
            <a:r>
              <a:rPr lang="en-US" sz="1800" b="1" dirty="0" err="1">
                <a:latin typeface="Courier New" charset="0"/>
                <a:cs typeface="Courier New" charset="0"/>
                <a:sym typeface="Courier New" charset="0"/>
              </a:rPr>
              <a:t>r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ax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      </a:t>
            </a:r>
            <a:r>
              <a:rPr lang="en-US" sz="1800" b="1" dirty="0">
                <a:latin typeface="Courier New" charset="0"/>
                <a:cs typeface="Courier New" charset="0"/>
                <a:sym typeface="Courier New" charset="0"/>
              </a:rPr>
              <a:t># 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return ret&lt;&lt;2</a:t>
            </a:r>
          </a:p>
        </p:txBody>
      </p:sp>
      <p:sp>
        <p:nvSpPr>
          <p:cNvPr id="20" name="Rectangle 7">
            <a:extLst>
              <a:ext uri="{FF2B5EF4-FFF2-40B4-BE49-F238E27FC236}">
                <a16:creationId xmlns:a16="http://schemas.microsoft.com/office/drawing/2014/main" id="{5B279DFE-BDAE-286D-B485-9083BC9F28DF}"/>
              </a:ext>
            </a:extLst>
          </p:cNvPr>
          <p:cNvSpPr>
            <a:spLocks/>
          </p:cNvSpPr>
          <p:nvPr/>
        </p:nvSpPr>
        <p:spPr bwMode="auto">
          <a:xfrm>
            <a:off x="4754880" y="5571849"/>
            <a:ext cx="3730893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Used by compiler to optimize:</a:t>
            </a:r>
          </a:p>
        </p:txBody>
      </p:sp>
    </p:spTree>
    <p:extLst>
      <p:ext uri="{BB962C8B-B14F-4D97-AF65-F5344CB8AC3E}">
        <p14:creationId xmlns:p14="http://schemas.microsoft.com/office/powerpoint/2010/main" val="362290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  <p:bldP spid="13" grpId="0" uiExpand="1" build="p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63B2AEF-6F7B-BE41-A961-FF0423AF5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2" y="2362200"/>
            <a:ext cx="9488488" cy="2200275"/>
          </a:xfrm>
        </p:spPr>
        <p:txBody>
          <a:bodyPr/>
          <a:lstStyle/>
          <a:p>
            <a:r>
              <a:rPr lang="en-US" dirty="0"/>
              <a:t>Conditional Jumps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84CFA2-697A-8C46-9999-0DC0093B85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1941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C66238-D5D2-C740-B658-97D0C4508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Jumps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08AA73E-0436-FC4C-9EE9-62564EAB4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jump instruction can cause the execution to switch to a completely new position in the program (updates the program counter)</a:t>
            </a:r>
          </a:p>
          <a:p>
            <a:pPr lvl="1"/>
            <a:r>
              <a:rPr lang="en-US" dirty="0" err="1"/>
              <a:t>jmp</a:t>
            </a:r>
            <a:r>
              <a:rPr lang="en-US" dirty="0"/>
              <a:t> Label</a:t>
            </a:r>
          </a:p>
          <a:p>
            <a:pPr lvl="1"/>
            <a:r>
              <a:rPr lang="en-US" dirty="0" err="1"/>
              <a:t>jmp</a:t>
            </a:r>
            <a:r>
              <a:rPr lang="en-US" dirty="0"/>
              <a:t> *Operand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408A84-DCA9-A54A-A919-952E4B5B017D}"/>
              </a:ext>
            </a:extLst>
          </p:cNvPr>
          <p:cNvSpPr>
            <a:spLocks/>
          </p:cNvSpPr>
          <p:nvPr/>
        </p:nvSpPr>
        <p:spPr bwMode="auto">
          <a:xfrm>
            <a:off x="457200" y="3733800"/>
            <a:ext cx="3733800" cy="2463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8100" tIns="38100" rIns="38100" bIns="38100"/>
          <a:lstStyle/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.L0:</a:t>
            </a:r>
          </a:p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$0, %</a:t>
            </a:r>
            <a:r>
              <a:rPr lang="en-US" sz="1800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jmp</a:t>
            </a: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	.L1	</a:t>
            </a: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(%</a:t>
            </a:r>
            <a:r>
              <a:rPr lang="en-US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.L1:</a:t>
            </a: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	%</a:t>
            </a:r>
            <a:r>
              <a:rPr lang="en-US" sz="1800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73FD87-1EF2-FD47-983E-E5952040F00B}"/>
              </a:ext>
            </a:extLst>
          </p:cNvPr>
          <p:cNvSpPr>
            <a:spLocks/>
          </p:cNvSpPr>
          <p:nvPr/>
        </p:nvSpPr>
        <p:spPr bwMode="auto">
          <a:xfrm>
            <a:off x="4800600" y="3762375"/>
            <a:ext cx="3733800" cy="2463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8100" tIns="38100" rIns="38100" bIns="38100"/>
          <a:lstStyle/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jmp</a:t>
            </a:r>
            <a:r>
              <a:rPr lang="en-US" b="1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*%</a:t>
            </a:r>
            <a:r>
              <a:rPr lang="en-US" b="1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endParaRPr lang="en-US" sz="1800" b="1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911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Jumps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jX</a:t>
            </a:r>
            <a:r>
              <a:rPr lang="en-US" dirty="0"/>
              <a:t> instructions</a:t>
            </a:r>
          </a:p>
          <a:p>
            <a:pPr marL="274320" lvl="1">
              <a:spcBef>
                <a:spcPts val="600"/>
              </a:spcBef>
              <a:buClr>
                <a:schemeClr val="accent1"/>
              </a:buClr>
            </a:pPr>
            <a:r>
              <a:rPr lang="en-US" dirty="0"/>
              <a:t>Jump to different part of code if condition is true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758477"/>
              </p:ext>
            </p:extLst>
          </p:nvPr>
        </p:nvGraphicFramePr>
        <p:xfrm>
          <a:off x="2632075" y="2590800"/>
          <a:ext cx="3879850" cy="326136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109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0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jX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Description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jmp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Unconditional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Equal to Zero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jne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Not Equal to Zero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Negative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4152929949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jns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Nonnegative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52407172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jl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Less (Signed)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54683869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jle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Less or Equal (Signed)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4145387499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jg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Greater (Signed)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7106224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jge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Greater or Equal (Signed)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531631489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BB59ED64-AC57-F446-A57F-741BBDA7F15C}"/>
              </a:ext>
            </a:extLst>
          </p:cNvPr>
          <p:cNvSpPr/>
          <p:nvPr/>
        </p:nvSpPr>
        <p:spPr>
          <a:xfrm>
            <a:off x="1524000" y="6015335"/>
            <a:ext cx="6096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+mj-lt"/>
                <a:cs typeface="Courier New Bold" charset="0"/>
                <a:sym typeface="Courier New Bold" charset="0"/>
              </a:rPr>
              <a:t>What condition are we evaluating?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51764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Jumps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/>
          </a:bodyPr>
          <a:lstStyle/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sz="2400" dirty="0"/>
              <a:t>Whether or not we jump depends on how the output of the last arithmetic operation compares to zero</a:t>
            </a: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13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13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13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13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13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13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13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13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13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13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sz="2400" dirty="0"/>
              <a:t>Not set by </a:t>
            </a:r>
            <a:r>
              <a:rPr lang="en-US" sz="2400" dirty="0">
                <a:latin typeface="Courier New Bold" charset="0"/>
                <a:cs typeface="Courier New Bold" charset="0"/>
                <a:sym typeface="Courier New Bold" charset="0"/>
              </a:rPr>
              <a:t>lea</a:t>
            </a:r>
            <a:r>
              <a:rPr lang="en-US" sz="2400" dirty="0"/>
              <a:t> instruction</a:t>
            </a: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sz="2400" dirty="0"/>
              <a:t>Unless there's an </a:t>
            </a:r>
            <a:r>
              <a:rPr lang="en-US" dirty="0"/>
              <a:t>explicit conditional evaluation more recently</a:t>
            </a:r>
            <a:endParaRPr lang="en-US" sz="2400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6AA17D9-CE78-FE51-6035-DAFAFDB7BFF0}"/>
              </a:ext>
            </a:extLst>
          </p:cNvPr>
          <p:cNvSpPr>
            <a:spLocks/>
          </p:cNvSpPr>
          <p:nvPr/>
        </p:nvSpPr>
        <p:spPr bwMode="auto">
          <a:xfrm>
            <a:off x="1600200" y="2499672"/>
            <a:ext cx="5646420" cy="92932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6200" tIns="76200" rIns="76200" bIns="76200"/>
          <a:lstStyle/>
          <a:p>
            <a:pPr algn="l">
              <a:tabLst>
                <a:tab pos="228600" algn="l"/>
                <a:tab pos="228600" algn="l"/>
              </a:tabLst>
            </a:pPr>
            <a:r>
              <a:rPr lang="en-US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movq</a:t>
            </a: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$47, %</a:t>
            </a:r>
            <a:r>
              <a:rPr lang="en-US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rax</a:t>
            </a:r>
            <a:endParaRPr lang="en-US" b="1" dirty="0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algn="l">
              <a:tabLst>
                <a:tab pos="228600" algn="l"/>
                <a:tab pos="228600" algn="l"/>
              </a:tabLst>
            </a:pPr>
            <a:r>
              <a:rPr lang="en-US" b="1" dirty="0" err="1">
                <a:solidFill>
                  <a:schemeClr val="tx1"/>
                </a:solidFill>
                <a:latin typeface="Courier New" charset="0"/>
                <a:ea typeface="Lucida Grande" charset="0"/>
                <a:cs typeface="Courier New" charset="0"/>
                <a:sym typeface="Courier New" charset="0"/>
              </a:rPr>
              <a:t>subq</a:t>
            </a:r>
            <a:r>
              <a:rPr lang="en-US" b="1" dirty="0">
                <a:solidFill>
                  <a:schemeClr val="tx1"/>
                </a:solidFill>
                <a:latin typeface="Courier New" charset="0"/>
                <a:ea typeface="Lucida Grande" charset="0"/>
                <a:cs typeface="Courier New" charset="0"/>
                <a:sym typeface="Courier New" charset="0"/>
              </a:rPr>
              <a:t> $13, %</a:t>
            </a:r>
            <a:r>
              <a:rPr lang="en-US" b="1" dirty="0" err="1">
                <a:solidFill>
                  <a:schemeClr val="tx1"/>
                </a:solidFill>
                <a:latin typeface="Courier New" charset="0"/>
                <a:ea typeface="Lucida Grande" charset="0"/>
                <a:cs typeface="Courier New" charset="0"/>
                <a:sym typeface="Courier New" charset="0"/>
              </a:rPr>
              <a:t>rax</a:t>
            </a:r>
            <a:endParaRPr lang="en-US" b="1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>
              <a:tabLst>
                <a:tab pos="228600" algn="l"/>
                <a:tab pos="228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jg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.L2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5059CA9-0A33-4D0F-C926-4596C946DDDC}"/>
              </a:ext>
            </a:extLst>
          </p:cNvPr>
          <p:cNvSpPr>
            <a:spLocks/>
          </p:cNvSpPr>
          <p:nvPr/>
        </p:nvSpPr>
        <p:spPr bwMode="auto">
          <a:xfrm>
            <a:off x="1600200" y="3573936"/>
            <a:ext cx="5646420" cy="92932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6200" tIns="76200" rIns="76200" bIns="76200"/>
          <a:lstStyle/>
          <a:p>
            <a:pPr algn="l">
              <a:tabLst>
                <a:tab pos="228600" algn="l"/>
                <a:tab pos="228600" algn="l"/>
              </a:tabLst>
            </a:pPr>
            <a:r>
              <a:rPr lang="en-US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movq</a:t>
            </a: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$47, %</a:t>
            </a:r>
            <a:r>
              <a:rPr lang="en-US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rax</a:t>
            </a:r>
            <a:endParaRPr lang="en-US" b="1" dirty="0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algn="l">
              <a:tabLst>
                <a:tab pos="228600" algn="l"/>
                <a:tab pos="228600" algn="l"/>
              </a:tabLst>
            </a:pPr>
            <a:r>
              <a:rPr lang="en-US" b="1" dirty="0" err="1">
                <a:solidFill>
                  <a:schemeClr val="tx1"/>
                </a:solidFill>
                <a:latin typeface="Courier New" charset="0"/>
                <a:ea typeface="Lucida Grande" charset="0"/>
                <a:cs typeface="Courier New" charset="0"/>
                <a:sym typeface="Courier New" charset="0"/>
              </a:rPr>
              <a:t>subq</a:t>
            </a:r>
            <a:r>
              <a:rPr lang="en-US" b="1" dirty="0">
                <a:solidFill>
                  <a:schemeClr val="tx1"/>
                </a:solidFill>
                <a:latin typeface="Courier New" charset="0"/>
                <a:ea typeface="Lucida Grande" charset="0"/>
                <a:cs typeface="Courier New" charset="0"/>
                <a:sym typeface="Courier New" charset="0"/>
              </a:rPr>
              <a:t> $13, %</a:t>
            </a:r>
            <a:r>
              <a:rPr lang="en-US" b="1" dirty="0" err="1">
                <a:solidFill>
                  <a:schemeClr val="tx1"/>
                </a:solidFill>
                <a:latin typeface="Courier New" charset="0"/>
                <a:ea typeface="Lucida Grande" charset="0"/>
                <a:cs typeface="Courier New" charset="0"/>
                <a:sym typeface="Courier New" charset="0"/>
              </a:rPr>
              <a:t>rax</a:t>
            </a:r>
            <a:endParaRPr lang="en-US" b="1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>
              <a:tabLst>
                <a:tab pos="228600" algn="l"/>
                <a:tab pos="228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je .L2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DB52D0-6ABA-46E1-CF02-E97558AA2B58}"/>
              </a:ext>
            </a:extLst>
          </p:cNvPr>
          <p:cNvSpPr txBox="1"/>
          <p:nvPr/>
        </p:nvSpPr>
        <p:spPr>
          <a:xfrm>
            <a:off x="7543800" y="2895600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jump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211ABE-1649-EBA9-D8A1-2809F874E911}"/>
              </a:ext>
            </a:extLst>
          </p:cNvPr>
          <p:cNvSpPr txBox="1"/>
          <p:nvPr/>
        </p:nvSpPr>
        <p:spPr>
          <a:xfrm>
            <a:off x="7543799" y="3821668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no jump</a:t>
            </a:r>
          </a:p>
        </p:txBody>
      </p:sp>
    </p:spTree>
    <p:extLst>
      <p:ext uri="{BB962C8B-B14F-4D97-AF65-F5344CB8AC3E}">
        <p14:creationId xmlns:p14="http://schemas.microsoft.com/office/powerpoint/2010/main" val="199146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  <p:bldP spid="6" grpId="1" animBg="1"/>
      <p:bldP spid="7" grpId="0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 Evaluations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>
              <a:latin typeface="Courier New Bold" charset="0"/>
              <a:cs typeface="Courier New Bold" charset="0"/>
              <a:sym typeface="Courier New Bold" charset="0"/>
            </a:endParaRPr>
          </a:p>
          <a:p>
            <a:r>
              <a:rPr lang="en-US" b="1" dirty="0" err="1">
                <a:latin typeface="Courier New Bold" charset="0"/>
                <a:cs typeface="Courier New Bold" charset="0"/>
                <a:sym typeface="Courier New Bold" charset="0"/>
              </a:rPr>
              <a:t>cmp</a:t>
            </a:r>
            <a:r>
              <a:rPr lang="en-US" b="1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b="1" dirty="0" err="1">
                <a:latin typeface="Courier New Bold" charset="0"/>
                <a:cs typeface="Courier New Bold" charset="0"/>
                <a:sym typeface="Courier New Bold" charset="0"/>
              </a:rPr>
              <a:t>a,b</a:t>
            </a:r>
            <a:r>
              <a:rPr lang="en-US" dirty="0"/>
              <a:t> like computing </a:t>
            </a:r>
            <a:r>
              <a:rPr lang="en-US" b="1" dirty="0">
                <a:latin typeface="Courier New Bold" charset="0"/>
                <a:cs typeface="Courier New Bold" charset="0"/>
                <a:sym typeface="Courier New Bold" charset="0"/>
              </a:rPr>
              <a:t>b-a</a:t>
            </a:r>
            <a:r>
              <a:rPr lang="en-US" dirty="0"/>
              <a:t> without setting destination</a:t>
            </a:r>
          </a:p>
          <a:p>
            <a:endParaRPr lang="en-US" dirty="0"/>
          </a:p>
          <a:p>
            <a:r>
              <a:rPr lang="en-US" b="1" dirty="0">
                <a:latin typeface="Courier New Bold" charset="0"/>
                <a:cs typeface="Courier New Bold" charset="0"/>
                <a:sym typeface="Courier New Bold" charset="0"/>
              </a:rPr>
              <a:t>test </a:t>
            </a:r>
            <a:r>
              <a:rPr lang="en-US" b="1" dirty="0" err="1">
                <a:latin typeface="Courier New Bold" charset="0"/>
                <a:cs typeface="Courier New Bold" charset="0"/>
                <a:sym typeface="Courier New Bold" charset="0"/>
              </a:rPr>
              <a:t>a,b</a:t>
            </a:r>
            <a:r>
              <a:rPr lang="en-US" dirty="0"/>
              <a:t> like computing </a:t>
            </a:r>
            <a:r>
              <a:rPr lang="en-US" b="1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/>
              <a:t> without setting destination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71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CA011-D741-9C4E-B2CB-B5AF13117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2: Conditional Jumps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EFED3-CF12-C848-91A4-35E3AC4867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/>
              <a:t>Consider each of the following segments of assembly code, and indicate whether or not the jump will occur. In all cases, assume that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/>
              <a:t>contains the value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47</a:t>
            </a:r>
            <a:r>
              <a:rPr lang="en-US" dirty="0"/>
              <a:t> and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rsi</a:t>
            </a:r>
            <a:r>
              <a:rPr lang="en-US" dirty="0"/>
              <a:t> contains the value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13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731520" lvl="1" indent="-457200">
              <a:buFont typeface="+mj-lt"/>
              <a:buAutoNum type="arabicPeriod"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addq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rsi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je .L0</a:t>
            </a:r>
          </a:p>
          <a:p>
            <a:pPr marL="731520" lvl="1" indent="-457200">
              <a:buFont typeface="+mj-lt"/>
              <a:buAutoNum type="arabicPeriod" startAt="2"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subq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rsi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jge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.L0</a:t>
            </a:r>
          </a:p>
          <a:p>
            <a:pPr marL="731520" lvl="1" indent="-457200">
              <a:buFont typeface="+mj-lt"/>
              <a:buAutoNum type="arabicPeriod" startAt="3"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cmpq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rsi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jl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.L0</a:t>
            </a:r>
          </a:p>
          <a:p>
            <a:pPr marL="731520" lvl="1" indent="-457200">
              <a:buFont typeface="+mj-lt"/>
              <a:buAutoNum type="arabicPeriod" startAt="4"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testq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, %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jne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.L0</a:t>
            </a:r>
          </a:p>
          <a:p>
            <a:pPr marL="274320" lvl="1" indent="0">
              <a:buNone/>
            </a:pPr>
            <a:endParaRPr lang="en-US" dirty="0">
              <a:latin typeface="Courier" pitchFamily="2" charset="0"/>
            </a:endParaRPr>
          </a:p>
          <a:p>
            <a:pPr marL="731520" lvl="1" indent="-457200">
              <a:buFont typeface="+mj-lt"/>
              <a:buAutoNum type="arabicPeriod" startAt="2"/>
            </a:pP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C22EC3-B576-8A99-C288-3943988E7779}"/>
              </a:ext>
            </a:extLst>
          </p:cNvPr>
          <p:cNvSpPr txBox="1"/>
          <p:nvPr/>
        </p:nvSpPr>
        <p:spPr>
          <a:xfrm>
            <a:off x="4162630" y="3721211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no jump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AABBDF-D6D7-C19B-1F48-2EC0FD985EE7}"/>
              </a:ext>
            </a:extLst>
          </p:cNvPr>
          <p:cNvSpPr txBox="1"/>
          <p:nvPr/>
        </p:nvSpPr>
        <p:spPr>
          <a:xfrm>
            <a:off x="4162630" y="4495800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no jump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EA1BDA-6BCC-BE6C-3704-612C01D843A3}"/>
              </a:ext>
            </a:extLst>
          </p:cNvPr>
          <p:cNvSpPr txBox="1"/>
          <p:nvPr/>
        </p:nvSpPr>
        <p:spPr>
          <a:xfrm>
            <a:off x="4162630" y="5210367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jump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3379C38-54C7-DF0A-8615-5090CEBAB476}"/>
              </a:ext>
            </a:extLst>
          </p:cNvPr>
          <p:cNvSpPr txBox="1"/>
          <p:nvPr/>
        </p:nvSpPr>
        <p:spPr>
          <a:xfrm>
            <a:off x="4162630" y="5984956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jump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1243A2-2C49-960C-A55F-20C3F41E86BC}"/>
              </a:ext>
            </a:extLst>
          </p:cNvPr>
          <p:cNvSpPr/>
          <p:nvPr/>
        </p:nvSpPr>
        <p:spPr>
          <a:xfrm>
            <a:off x="3543300" y="3581400"/>
            <a:ext cx="2057400" cy="280561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17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Branches and Jumps</a:t>
            </a:r>
          </a:p>
        </p:txBody>
      </p:sp>
      <p:sp>
        <p:nvSpPr>
          <p:cNvPr id="21" name="Rectangle 4"/>
          <p:cNvSpPr txBox="1">
            <a:spLocks noChangeArrowheads="1"/>
          </p:cNvSpPr>
          <p:nvPr/>
        </p:nvSpPr>
        <p:spPr>
          <a:xfrm>
            <a:off x="381000" y="1709928"/>
            <a:ext cx="3865338" cy="5122672"/>
          </a:xfrm>
          <a:prstGeom prst="rect">
            <a:avLst/>
          </a:prstGeom>
          <a:ln/>
        </p:spPr>
        <p:txBody>
          <a:bodyPr/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Processor state (partial)</a:t>
            </a:r>
          </a:p>
          <a:p>
            <a:pPr marL="552450" lvl="1"/>
            <a:r>
              <a:rPr lang="en-US" dirty="0"/>
              <a:t>Temporary data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r>
              <a:rPr lang="en-US" dirty="0"/>
              <a:t>, … )</a:t>
            </a:r>
          </a:p>
          <a:p>
            <a:pPr marL="552450" lvl="1"/>
            <a:r>
              <a:rPr lang="en-US" dirty="0"/>
              <a:t>Location of runtime stack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/>
              <a:t> )</a:t>
            </a:r>
          </a:p>
          <a:p>
            <a:pPr marL="552450" lvl="1"/>
            <a:r>
              <a:rPr lang="en-US" dirty="0"/>
              <a:t>Location of next instruction to execute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  <a:r>
              <a:rPr lang="en-US" dirty="0"/>
              <a:t> )</a:t>
            </a:r>
          </a:p>
          <a:p>
            <a:pPr marL="552450" lvl="1"/>
            <a:r>
              <a:rPr lang="en-US" dirty="0"/>
              <a:t>Status of recent tests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CF, ZF, SF, OF</a:t>
            </a:r>
            <a:r>
              <a:rPr lang="en-US" dirty="0"/>
              <a:t> )</a:t>
            </a:r>
          </a:p>
        </p:txBody>
      </p:sp>
      <p:sp>
        <p:nvSpPr>
          <p:cNvPr id="22" name="Rectangle 5"/>
          <p:cNvSpPr>
            <a:spLocks/>
          </p:cNvSpPr>
          <p:nvPr/>
        </p:nvSpPr>
        <p:spPr bwMode="auto">
          <a:xfrm>
            <a:off x="4478566" y="4949190"/>
            <a:ext cx="2057400" cy="308610"/>
          </a:xfrm>
          <a:prstGeom prst="rect">
            <a:avLst/>
          </a:prstGeom>
          <a:solidFill>
            <a:srgbClr val="D6D6F4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</a:p>
        </p:txBody>
      </p:sp>
      <p:sp>
        <p:nvSpPr>
          <p:cNvPr id="23" name="Rectangle 6"/>
          <p:cNvSpPr>
            <a:spLocks/>
          </p:cNvSpPr>
          <p:nvPr/>
        </p:nvSpPr>
        <p:spPr bwMode="auto">
          <a:xfrm>
            <a:off x="4513944" y="1397000"/>
            <a:ext cx="1026974" cy="384721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6648450" y="4876800"/>
            <a:ext cx="1831655" cy="384721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Program counter</a:t>
            </a:r>
          </a:p>
        </p:txBody>
      </p:sp>
      <p:sp>
        <p:nvSpPr>
          <p:cNvPr id="25" name="Rectangle 10"/>
          <p:cNvSpPr>
            <a:spLocks/>
          </p:cNvSpPr>
          <p:nvPr/>
        </p:nvSpPr>
        <p:spPr bwMode="auto">
          <a:xfrm>
            <a:off x="4488544" y="54864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CF</a:t>
            </a:r>
          </a:p>
        </p:txBody>
      </p:sp>
      <p:sp>
        <p:nvSpPr>
          <p:cNvPr id="26" name="Rectangle 11"/>
          <p:cNvSpPr>
            <a:spLocks/>
          </p:cNvSpPr>
          <p:nvPr/>
        </p:nvSpPr>
        <p:spPr bwMode="auto">
          <a:xfrm>
            <a:off x="5158922" y="54864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ZF</a:t>
            </a:r>
          </a:p>
        </p:txBody>
      </p:sp>
      <p:sp>
        <p:nvSpPr>
          <p:cNvPr id="27" name="Rectangle 12"/>
          <p:cNvSpPr>
            <a:spLocks/>
          </p:cNvSpPr>
          <p:nvPr/>
        </p:nvSpPr>
        <p:spPr bwMode="auto">
          <a:xfrm>
            <a:off x="5844722" y="54864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SF</a:t>
            </a:r>
          </a:p>
        </p:txBody>
      </p:sp>
      <p:sp>
        <p:nvSpPr>
          <p:cNvPr id="28" name="Rectangle 13"/>
          <p:cNvSpPr>
            <a:spLocks/>
          </p:cNvSpPr>
          <p:nvPr/>
        </p:nvSpPr>
        <p:spPr bwMode="auto">
          <a:xfrm>
            <a:off x="6535966" y="54864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OF</a:t>
            </a:r>
          </a:p>
        </p:txBody>
      </p:sp>
      <p:sp>
        <p:nvSpPr>
          <p:cNvPr id="29" name="Rectangle 14"/>
          <p:cNvSpPr>
            <a:spLocks/>
          </p:cNvSpPr>
          <p:nvPr/>
        </p:nvSpPr>
        <p:spPr bwMode="auto">
          <a:xfrm>
            <a:off x="7202488" y="5499100"/>
            <a:ext cx="1801812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000" dirty="0">
                <a:solidFill>
                  <a:srgbClr val="C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Condition codes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4488544" y="1915886"/>
            <a:ext cx="4296228" cy="2743200"/>
            <a:chOff x="762000" y="1143000"/>
            <a:chExt cx="7518400" cy="4800600"/>
          </a:xfrm>
        </p:grpSpPr>
        <p:sp>
          <p:nvSpPr>
            <p:cNvPr id="31" name="Rectangle 1"/>
            <p:cNvSpPr>
              <a:spLocks/>
            </p:cNvSpPr>
            <p:nvPr/>
          </p:nvSpPr>
          <p:spPr bwMode="auto">
            <a:xfrm>
              <a:off x="762000" y="4800600"/>
              <a:ext cx="3556000" cy="533400"/>
            </a:xfrm>
            <a:prstGeom prst="rect">
              <a:avLst/>
            </a:prstGeom>
            <a:solidFill>
              <a:srgbClr val="EFBFB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  </a:t>
              </a:r>
              <a:r>
                <a:rPr lang="en-US" dirty="0">
                  <a:cs typeface="Courier New Bold" charset="0"/>
                  <a:sym typeface="Courier New Bold" charset="0"/>
                </a:rPr>
                <a:t>(stack </a:t>
              </a:r>
              <a:r>
                <a:rPr lang="en-US" dirty="0" err="1">
                  <a:cs typeface="Courier New Bold" charset="0"/>
                  <a:sym typeface="Courier New Bold" charset="0"/>
                </a:rPr>
                <a:t>ptr</a:t>
              </a:r>
              <a:r>
                <a:rPr lang="en-US" dirty="0">
                  <a:cs typeface="Courier New Bold" charset="0"/>
                  <a:sym typeface="Courier New Bold" charset="0"/>
                </a:rPr>
                <a:t>)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32" name="Rectangle 22"/>
            <p:cNvSpPr>
              <a:spLocks/>
            </p:cNvSpPr>
            <p:nvPr/>
          </p:nvSpPr>
          <p:spPr bwMode="auto">
            <a:xfrm>
              <a:off x="4724400" y="1143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%r8 </a:t>
              </a:r>
              <a:r>
                <a:rPr lang="en-US" dirty="0">
                  <a:cs typeface="Courier New Bold" charset="0"/>
                  <a:sym typeface="Courier New Bold" charset="0"/>
                </a:rPr>
                <a:t>(5</a:t>
              </a:r>
              <a:r>
                <a:rPr lang="en-US" baseline="30000" dirty="0">
                  <a:cs typeface="Courier New Bold" charset="0"/>
                  <a:sym typeface="Courier New Bold" charset="0"/>
                </a:rPr>
                <a:t>th</a:t>
              </a:r>
              <a:r>
                <a:rPr lang="en-US" dirty="0">
                  <a:cs typeface="Courier New Bold" charset="0"/>
                  <a:sym typeface="Courier New Bold" charset="0"/>
                </a:rPr>
                <a:t>  </a:t>
              </a:r>
              <a:r>
                <a:rPr lang="en-US" dirty="0" err="1">
                  <a:cs typeface="Courier New Bold" charset="0"/>
                  <a:sym typeface="Courier New Bold" charset="0"/>
                </a:rPr>
                <a:t>arg</a:t>
              </a:r>
              <a:r>
                <a:rPr lang="en-US" dirty="0">
                  <a:cs typeface="Courier New Bold" charset="0"/>
                  <a:sym typeface="Courier New Bold" charset="0"/>
                </a:rPr>
                <a:t>)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33" name="Rectangle 23"/>
            <p:cNvSpPr>
              <a:spLocks/>
            </p:cNvSpPr>
            <p:nvPr/>
          </p:nvSpPr>
          <p:spPr bwMode="auto">
            <a:xfrm>
              <a:off x="4724400" y="1752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%r9 </a:t>
              </a:r>
              <a:r>
                <a:rPr lang="en-US" dirty="0">
                  <a:cs typeface="Courier New Bold" charset="0"/>
                  <a:sym typeface="Courier New Bold" charset="0"/>
                </a:rPr>
                <a:t>(6</a:t>
              </a:r>
              <a:r>
                <a:rPr lang="en-US" baseline="30000" dirty="0">
                  <a:cs typeface="Courier New Bold" charset="0"/>
                  <a:sym typeface="Courier New Bold" charset="0"/>
                </a:rPr>
                <a:t>th</a:t>
              </a:r>
              <a:r>
                <a:rPr lang="en-US" dirty="0">
                  <a:cs typeface="Courier New Bold" charset="0"/>
                  <a:sym typeface="Courier New Bold" charset="0"/>
                </a:rPr>
                <a:t>  </a:t>
              </a:r>
              <a:r>
                <a:rPr lang="en-US" dirty="0" err="1">
                  <a:cs typeface="Courier New Bold" charset="0"/>
                  <a:sym typeface="Courier New Bold" charset="0"/>
                </a:rPr>
                <a:t>arg</a:t>
              </a:r>
              <a:r>
                <a:rPr lang="en-US" dirty="0">
                  <a:cs typeface="Courier New Bold" charset="0"/>
                  <a:sym typeface="Courier New Bold" charset="0"/>
                </a:rPr>
                <a:t>)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34" name="Rectangle 24"/>
            <p:cNvSpPr>
              <a:spLocks/>
            </p:cNvSpPr>
            <p:nvPr/>
          </p:nvSpPr>
          <p:spPr bwMode="auto">
            <a:xfrm>
              <a:off x="4724400" y="2362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%r10</a:t>
              </a:r>
            </a:p>
          </p:txBody>
        </p:sp>
        <p:sp>
          <p:nvSpPr>
            <p:cNvPr id="35" name="Rectangle 25"/>
            <p:cNvSpPr>
              <a:spLocks/>
            </p:cNvSpPr>
            <p:nvPr/>
          </p:nvSpPr>
          <p:spPr bwMode="auto">
            <a:xfrm>
              <a:off x="4724400" y="29718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%r11</a:t>
              </a:r>
            </a:p>
          </p:txBody>
        </p:sp>
        <p:sp>
          <p:nvSpPr>
            <p:cNvPr id="36" name="Rectangle 26"/>
            <p:cNvSpPr>
              <a:spLocks/>
            </p:cNvSpPr>
            <p:nvPr/>
          </p:nvSpPr>
          <p:spPr bwMode="auto">
            <a:xfrm>
              <a:off x="4724400" y="35814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%r12</a:t>
              </a:r>
            </a:p>
          </p:txBody>
        </p:sp>
        <p:sp>
          <p:nvSpPr>
            <p:cNvPr id="37" name="Rectangle 27"/>
            <p:cNvSpPr>
              <a:spLocks/>
            </p:cNvSpPr>
            <p:nvPr/>
          </p:nvSpPr>
          <p:spPr bwMode="auto">
            <a:xfrm>
              <a:off x="4724400" y="4191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%r13</a:t>
              </a:r>
            </a:p>
          </p:txBody>
        </p:sp>
        <p:sp>
          <p:nvSpPr>
            <p:cNvPr id="38" name="Rectangle 28"/>
            <p:cNvSpPr>
              <a:spLocks/>
            </p:cNvSpPr>
            <p:nvPr/>
          </p:nvSpPr>
          <p:spPr bwMode="auto">
            <a:xfrm>
              <a:off x="4724400" y="4800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%r14</a:t>
              </a:r>
            </a:p>
          </p:txBody>
        </p:sp>
        <p:sp>
          <p:nvSpPr>
            <p:cNvPr id="39" name="Rectangle 29"/>
            <p:cNvSpPr>
              <a:spLocks/>
            </p:cNvSpPr>
            <p:nvPr/>
          </p:nvSpPr>
          <p:spPr bwMode="auto">
            <a:xfrm>
              <a:off x="4724400" y="5410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%r15</a:t>
              </a:r>
            </a:p>
          </p:txBody>
        </p:sp>
        <p:sp>
          <p:nvSpPr>
            <p:cNvPr id="40" name="Rectangle 30"/>
            <p:cNvSpPr>
              <a:spLocks/>
            </p:cNvSpPr>
            <p:nvPr/>
          </p:nvSpPr>
          <p:spPr bwMode="auto">
            <a:xfrm>
              <a:off x="762000" y="1143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rax</a:t>
              </a:r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  </a:t>
              </a:r>
              <a:r>
                <a:rPr lang="en-US" dirty="0">
                  <a:solidFill>
                    <a:schemeClr val="tx1"/>
                  </a:solidFill>
                  <a:cs typeface="Courier New Bold" charset="0"/>
                  <a:sym typeface="Courier New Bold" charset="0"/>
                </a:rPr>
                <a:t>(return </a:t>
              </a:r>
              <a:r>
                <a:rPr lang="en-US" dirty="0" err="1">
                  <a:solidFill>
                    <a:schemeClr val="tx1"/>
                  </a:solidFill>
                  <a:cs typeface="Courier New Bold" charset="0"/>
                  <a:sym typeface="Courier New Bold" charset="0"/>
                </a:rPr>
                <a:t>val</a:t>
              </a:r>
              <a:r>
                <a:rPr lang="en-US" dirty="0">
                  <a:solidFill>
                    <a:schemeClr val="tx1"/>
                  </a:solidFill>
                  <a:cs typeface="Courier New Bold" charset="0"/>
                  <a:sym typeface="Courier New Bold" charset="0"/>
                </a:rPr>
                <a:t>)</a:t>
              </a:r>
            </a:p>
          </p:txBody>
        </p:sp>
        <p:sp>
          <p:nvSpPr>
            <p:cNvPr id="41" name="Rectangle 31"/>
            <p:cNvSpPr>
              <a:spLocks/>
            </p:cNvSpPr>
            <p:nvPr/>
          </p:nvSpPr>
          <p:spPr bwMode="auto">
            <a:xfrm>
              <a:off x="762000" y="1752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rbx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42" name="Rectangle 32"/>
            <p:cNvSpPr>
              <a:spLocks/>
            </p:cNvSpPr>
            <p:nvPr/>
          </p:nvSpPr>
          <p:spPr bwMode="auto">
            <a:xfrm>
              <a:off x="762000" y="2362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rcx</a:t>
              </a:r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  </a:t>
              </a:r>
              <a:r>
                <a:rPr lang="en-US" dirty="0">
                  <a:cs typeface="Courier New Bold" charset="0"/>
                  <a:sym typeface="Courier New Bold" charset="0"/>
                </a:rPr>
                <a:t>(4</a:t>
              </a:r>
              <a:r>
                <a:rPr lang="en-US" baseline="30000" dirty="0">
                  <a:cs typeface="Courier New Bold" charset="0"/>
                  <a:sym typeface="Courier New Bold" charset="0"/>
                </a:rPr>
                <a:t>th</a:t>
              </a:r>
              <a:r>
                <a:rPr lang="en-US" dirty="0">
                  <a:cs typeface="Courier New Bold" charset="0"/>
                  <a:sym typeface="Courier New Bold" charset="0"/>
                </a:rPr>
                <a:t>  </a:t>
              </a:r>
              <a:r>
                <a:rPr lang="en-US" dirty="0" err="1">
                  <a:cs typeface="Courier New Bold" charset="0"/>
                  <a:sym typeface="Courier New Bold" charset="0"/>
                </a:rPr>
                <a:t>arg</a:t>
              </a:r>
              <a:r>
                <a:rPr lang="en-US" dirty="0">
                  <a:cs typeface="Courier New Bold" charset="0"/>
                  <a:sym typeface="Courier New Bold" charset="0"/>
                </a:rPr>
                <a:t>)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43" name="Rectangle 33"/>
            <p:cNvSpPr>
              <a:spLocks/>
            </p:cNvSpPr>
            <p:nvPr/>
          </p:nvSpPr>
          <p:spPr bwMode="auto">
            <a:xfrm>
              <a:off x="762000" y="29718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rdx</a:t>
              </a:r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  </a:t>
              </a:r>
              <a:r>
                <a:rPr lang="en-US" dirty="0">
                  <a:cs typeface="Courier New Bold" charset="0"/>
                  <a:sym typeface="Courier New Bold" charset="0"/>
                </a:rPr>
                <a:t>(3rd </a:t>
              </a:r>
              <a:r>
                <a:rPr lang="en-US" dirty="0" err="1">
                  <a:cs typeface="Courier New Bold" charset="0"/>
                  <a:sym typeface="Courier New Bold" charset="0"/>
                </a:rPr>
                <a:t>arg</a:t>
              </a:r>
              <a:r>
                <a:rPr lang="en-US" dirty="0">
                  <a:cs typeface="Courier New Bold" charset="0"/>
                  <a:sym typeface="Courier New Bold" charset="0"/>
                </a:rPr>
                <a:t>)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44" name="Rectangle 34"/>
            <p:cNvSpPr>
              <a:spLocks/>
            </p:cNvSpPr>
            <p:nvPr/>
          </p:nvSpPr>
          <p:spPr bwMode="auto">
            <a:xfrm>
              <a:off x="762000" y="35814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rsi</a:t>
              </a:r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  </a:t>
              </a:r>
              <a:r>
                <a:rPr lang="en-US" dirty="0">
                  <a:cs typeface="Courier New Bold" charset="0"/>
                  <a:sym typeface="Courier New Bold" charset="0"/>
                </a:rPr>
                <a:t>(2</a:t>
              </a:r>
              <a:r>
                <a:rPr lang="en-US" baseline="30000" dirty="0">
                  <a:cs typeface="Courier New Bold" charset="0"/>
                  <a:sym typeface="Courier New Bold" charset="0"/>
                </a:rPr>
                <a:t>nd</a:t>
              </a:r>
              <a:r>
                <a:rPr lang="en-US" dirty="0">
                  <a:cs typeface="Courier New Bold" charset="0"/>
                  <a:sym typeface="Courier New Bold" charset="0"/>
                </a:rPr>
                <a:t>  </a:t>
              </a:r>
              <a:r>
                <a:rPr lang="en-US" dirty="0" err="1">
                  <a:cs typeface="Courier New Bold" charset="0"/>
                  <a:sym typeface="Courier New Bold" charset="0"/>
                </a:rPr>
                <a:t>arg</a:t>
              </a:r>
              <a:r>
                <a:rPr lang="en-US" dirty="0">
                  <a:cs typeface="Courier New Bold" charset="0"/>
                  <a:sym typeface="Courier New Bold" charset="0"/>
                </a:rPr>
                <a:t>)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45" name="Rectangle 35"/>
            <p:cNvSpPr>
              <a:spLocks/>
            </p:cNvSpPr>
            <p:nvPr/>
          </p:nvSpPr>
          <p:spPr bwMode="auto">
            <a:xfrm>
              <a:off x="762000" y="4191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rdi</a:t>
              </a:r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  </a:t>
              </a:r>
              <a:r>
                <a:rPr lang="en-US" dirty="0">
                  <a:cs typeface="Courier New Bold" charset="0"/>
                  <a:sym typeface="Courier New Bold" charset="0"/>
                </a:rPr>
                <a:t>(1</a:t>
              </a:r>
              <a:r>
                <a:rPr lang="en-US" baseline="30000" dirty="0">
                  <a:cs typeface="Courier New Bold" charset="0"/>
                  <a:sym typeface="Courier New Bold" charset="0"/>
                </a:rPr>
                <a:t>st</a:t>
              </a:r>
              <a:r>
                <a:rPr lang="en-US" dirty="0">
                  <a:cs typeface="Courier New Bold" charset="0"/>
                  <a:sym typeface="Courier New Bold" charset="0"/>
                </a:rPr>
                <a:t> </a:t>
              </a:r>
              <a:r>
                <a:rPr lang="en-US" dirty="0" err="1">
                  <a:cs typeface="Courier New Bold" charset="0"/>
                  <a:sym typeface="Courier New Bold" charset="0"/>
                </a:rPr>
                <a:t>arg</a:t>
              </a:r>
              <a:r>
                <a:rPr lang="en-US" dirty="0">
                  <a:cs typeface="Courier New Bold" charset="0"/>
                  <a:sym typeface="Courier New Bold" charset="0"/>
                </a:rPr>
                <a:t>)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46" name="Rectangle 36"/>
            <p:cNvSpPr>
              <a:spLocks/>
            </p:cNvSpPr>
            <p:nvPr/>
          </p:nvSpPr>
          <p:spPr bwMode="auto">
            <a:xfrm>
              <a:off x="762000" y="5410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90195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 Codes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sz="2400" dirty="0"/>
              <a:t>Single bit registers</a:t>
            </a:r>
          </a:p>
          <a:p>
            <a:pPr marL="591820" lvl="2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</a:t>
            </a:r>
            <a:r>
              <a:rPr lang="en-US" dirty="0"/>
              <a:t> Zero Flag</a:t>
            </a:r>
          </a:p>
          <a:p>
            <a:pPr marL="591820" lvl="2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PF</a:t>
            </a:r>
            <a:r>
              <a:rPr lang="en-US" dirty="0"/>
              <a:t> Parity Flag </a:t>
            </a:r>
          </a:p>
          <a:p>
            <a:pPr marL="591820" lvl="2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</a:t>
            </a:r>
            <a:r>
              <a:rPr lang="en-US" dirty="0"/>
              <a:t>  Sign Flag (for signed)	 </a:t>
            </a:r>
          </a:p>
          <a:p>
            <a:pPr marL="591820" lvl="2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</a:t>
            </a:r>
            <a:r>
              <a:rPr lang="en-US" dirty="0"/>
              <a:t> Overflow Flag (for signed)</a:t>
            </a:r>
          </a:p>
          <a:p>
            <a:pPr marL="591820" lvl="2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CF Carry Flag (for unsigned)</a:t>
            </a: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13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sz="2400" dirty="0"/>
              <a:t>Implicitly set (as a side effect) by arithmetic operations</a:t>
            </a: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2400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Explicitly set by </a:t>
            </a:r>
            <a:r>
              <a:rPr lang="en-US" b="1" dirty="0" err="1">
                <a:latin typeface="Courier" pitchFamily="2" charset="0"/>
              </a:rPr>
              <a:t>cmp</a:t>
            </a:r>
            <a:r>
              <a:rPr lang="en-US" dirty="0"/>
              <a:t> and </a:t>
            </a:r>
            <a:r>
              <a:rPr lang="en-US" b="1" dirty="0">
                <a:latin typeface="Courier" pitchFamily="2" charset="0"/>
              </a:rPr>
              <a:t>test</a:t>
            </a: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b="1" dirty="0">
              <a:latin typeface="Courier" pitchFamily="2" charset="0"/>
            </a:endParaRP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sz="2400" dirty="0"/>
              <a:t>Not set by </a:t>
            </a:r>
            <a:r>
              <a:rPr lang="en-US" sz="2400" dirty="0" err="1">
                <a:latin typeface="Courier New Bold" charset="0"/>
                <a:cs typeface="Courier New Bold" charset="0"/>
                <a:sym typeface="Courier New Bold" charset="0"/>
              </a:rPr>
              <a:t>leaq</a:t>
            </a:r>
            <a:r>
              <a:rPr lang="en-US" sz="2400" dirty="0"/>
              <a:t> instruction</a:t>
            </a:r>
          </a:p>
        </p:txBody>
      </p:sp>
    </p:spTree>
    <p:extLst>
      <p:ext uri="{BB962C8B-B14F-4D97-AF65-F5344CB8AC3E}">
        <p14:creationId xmlns:p14="http://schemas.microsoft.com/office/powerpoint/2010/main" val="21910689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Condition Codes: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Instruction </a:t>
            </a:r>
            <a:r>
              <a:rPr lang="en-US" b="1" dirty="0" err="1">
                <a:latin typeface="Courier New Bold" charset="0"/>
                <a:cs typeface="Courier New Bold" charset="0"/>
                <a:sym typeface="Courier New Bold" charset="0"/>
              </a:rPr>
              <a:t>cmp</a:t>
            </a:r>
            <a:r>
              <a:rPr lang="en-US" dirty="0"/>
              <a:t> explicitly sets condition codes</a:t>
            </a:r>
          </a:p>
          <a:p>
            <a:endParaRPr lang="en-US" b="1" dirty="0">
              <a:latin typeface="Courier New Bold" charset="0"/>
              <a:cs typeface="Courier New Bold" charset="0"/>
              <a:sym typeface="Courier New Bold" charset="0"/>
            </a:endParaRPr>
          </a:p>
          <a:p>
            <a:r>
              <a:rPr lang="en-US" b="1" dirty="0" err="1">
                <a:latin typeface="Courier New Bold" charset="0"/>
                <a:cs typeface="Courier New Bold" charset="0"/>
                <a:sym typeface="Courier New Bold" charset="0"/>
              </a:rPr>
              <a:t>cmpq</a:t>
            </a:r>
            <a:r>
              <a:rPr lang="en-US" b="1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b="1" dirty="0" err="1">
                <a:latin typeface="Courier New Bold" charset="0"/>
                <a:cs typeface="Courier New Bold" charset="0"/>
                <a:sym typeface="Courier New Bold" charset="0"/>
              </a:rPr>
              <a:t>a,b</a:t>
            </a:r>
            <a:r>
              <a:rPr lang="en-US" dirty="0"/>
              <a:t> like computing </a:t>
            </a:r>
            <a:r>
              <a:rPr lang="en-US" b="1" dirty="0">
                <a:latin typeface="Courier New Bold" charset="0"/>
                <a:cs typeface="Courier New Bold" charset="0"/>
                <a:sym typeface="Courier New Bold" charset="0"/>
              </a:rPr>
              <a:t>b-a</a:t>
            </a:r>
            <a:r>
              <a:rPr lang="en-US" dirty="0"/>
              <a:t> without setting destination</a:t>
            </a:r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 dirty="0"/>
              <a:t> if </a:t>
            </a:r>
            <a:r>
              <a:rPr lang="en-US" b="1" dirty="0">
                <a:latin typeface="Courier New Bold" charset="0"/>
                <a:cs typeface="Courier New Bold" charset="0"/>
                <a:sym typeface="Courier New Bold" charset="0"/>
              </a:rPr>
              <a:t>(b-a) == 0</a:t>
            </a:r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PF set</a:t>
            </a:r>
            <a:r>
              <a:rPr lang="en-US" dirty="0"/>
              <a:t> if </a:t>
            </a:r>
            <a:r>
              <a:rPr lang="en-US" b="1" dirty="0">
                <a:latin typeface="Courier New Bold" charset="0"/>
                <a:cs typeface="Courier New Bold" charset="0"/>
                <a:sym typeface="Courier New Bold" charset="0"/>
              </a:rPr>
              <a:t>(b-a)% 2 == 1</a:t>
            </a:r>
            <a:endParaRPr lang="en-US" b="1" dirty="0"/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 dirty="0"/>
              <a:t> if </a:t>
            </a:r>
            <a:r>
              <a:rPr lang="en-US" b="1" dirty="0">
                <a:latin typeface="Courier New Bold" charset="0"/>
                <a:cs typeface="Courier New Bold" charset="0"/>
                <a:sym typeface="Courier New Bold" charset="0"/>
              </a:rPr>
              <a:t>(b-a) &lt; 0</a:t>
            </a:r>
            <a:r>
              <a:rPr lang="en-US" dirty="0"/>
              <a:t> (as signed)</a:t>
            </a:r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 set</a:t>
            </a:r>
            <a:r>
              <a:rPr lang="en-US" dirty="0"/>
              <a:t> if two’s-complement (signed) overflow</a:t>
            </a:r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 set</a:t>
            </a:r>
            <a:r>
              <a:rPr lang="en-US" dirty="0"/>
              <a:t> if carry out from most significant bit (used for unsigned comparisons)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833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9B36633-99E1-0D47-B3BF-55C09CAFE6B2}"/>
              </a:ext>
            </a:extLst>
          </p:cNvPr>
          <p:cNvGrpSpPr/>
          <p:nvPr/>
        </p:nvGrpSpPr>
        <p:grpSpPr>
          <a:xfrm>
            <a:off x="5905500" y="1355599"/>
            <a:ext cx="2806885" cy="3064001"/>
            <a:chOff x="5905500" y="1355599"/>
            <a:chExt cx="2806885" cy="3064001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688BE9E-C947-0C45-9A2D-5AFDB1728FE2}"/>
                </a:ext>
              </a:extLst>
            </p:cNvPr>
            <p:cNvSpPr/>
            <p:nvPr/>
          </p:nvSpPr>
          <p:spPr>
            <a:xfrm>
              <a:off x="5905500" y="1676400"/>
              <a:ext cx="1752600" cy="2523601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C00CC0A5-CCF8-5848-A36E-DE4CDCE90A4C}"/>
                </a:ext>
              </a:extLst>
            </p:cNvPr>
            <p:cNvSpPr txBox="1"/>
            <p:nvPr/>
          </p:nvSpPr>
          <p:spPr>
            <a:xfrm>
              <a:off x="6272686" y="1355599"/>
              <a:ext cx="10182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Memory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CA0AF753-99D3-424C-A2E0-8F644C9FD7AF}"/>
                </a:ext>
              </a:extLst>
            </p:cNvPr>
            <p:cNvSpPr txBox="1"/>
            <p:nvPr/>
          </p:nvSpPr>
          <p:spPr>
            <a:xfrm>
              <a:off x="7732630" y="1522359"/>
              <a:ext cx="9797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0x7FFF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D5A3DCFA-2C50-7A45-B084-03F32EC552EA}"/>
                </a:ext>
              </a:extLst>
            </p:cNvPr>
            <p:cNvSpPr txBox="1"/>
            <p:nvPr/>
          </p:nvSpPr>
          <p:spPr>
            <a:xfrm>
              <a:off x="7732630" y="4050268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0x0000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F6006668-E5C5-6B4E-8CEB-085D03A810F0}"/>
              </a:ext>
            </a:extLst>
          </p:cNvPr>
          <p:cNvGrpSpPr/>
          <p:nvPr/>
        </p:nvGrpSpPr>
        <p:grpSpPr>
          <a:xfrm>
            <a:off x="727264" y="1676401"/>
            <a:ext cx="3423761" cy="2523598"/>
            <a:chOff x="727264" y="1676401"/>
            <a:chExt cx="3423761" cy="2523598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4C59931-B94E-5E42-BF58-BDD4B19EF9E1}"/>
                </a:ext>
              </a:extLst>
            </p:cNvPr>
            <p:cNvSpPr/>
            <p:nvPr/>
          </p:nvSpPr>
          <p:spPr>
            <a:xfrm>
              <a:off x="727264" y="1676401"/>
              <a:ext cx="3310216" cy="252359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BDFBE34E-9032-8140-BED6-2946287E8555}"/>
                </a:ext>
              </a:extLst>
            </p:cNvPr>
            <p:cNvSpPr txBox="1"/>
            <p:nvPr/>
          </p:nvSpPr>
          <p:spPr>
            <a:xfrm>
              <a:off x="727265" y="1688068"/>
              <a:ext cx="34237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Central Processing Unit (CPU)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Review: Assembly/Machine Code View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4571999"/>
            <a:ext cx="4852987" cy="1932903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7013" indent="-227013" defTabSz="895350">
              <a:buFont typeface="Wingdings 3"/>
              <a:buNone/>
              <a:tabLst>
                <a:tab pos="1371600" algn="l"/>
                <a:tab pos="4572000" algn="l"/>
              </a:tabLst>
            </a:pPr>
            <a:r>
              <a:rPr lang="en-US" sz="2400" dirty="0">
                <a:latin typeface="+mn-lt"/>
              </a:rPr>
              <a:t>Programmer-Visible State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dirty="0">
                <a:latin typeface="+mn-lt"/>
              </a:rPr>
              <a:t>PC: Program counter (%rip)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dirty="0">
                <a:latin typeface="+mn-lt"/>
              </a:rPr>
              <a:t>Register file: 16 Registers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dirty="0">
                <a:latin typeface="+mn-lt"/>
              </a:rPr>
              <a:t>Float registers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dirty="0">
                <a:latin typeface="+mn-lt"/>
              </a:rPr>
              <a:t>Condition codes</a:t>
            </a:r>
          </a:p>
        </p:txBody>
      </p:sp>
      <p:sp>
        <p:nvSpPr>
          <p:cNvPr id="18" name="Rectangle 17"/>
          <p:cNvSpPr txBox="1">
            <a:spLocks noChangeArrowheads="1"/>
          </p:cNvSpPr>
          <p:nvPr/>
        </p:nvSpPr>
        <p:spPr>
          <a:xfrm>
            <a:off x="5067300" y="4591050"/>
            <a:ext cx="3619500" cy="1955768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6400" lvl="2" indent="0">
              <a:buNone/>
            </a:pPr>
            <a:r>
              <a:rPr lang="en-US" sz="2400" dirty="0"/>
              <a:t>Memory</a:t>
            </a:r>
          </a:p>
          <a:p>
            <a:pPr marL="571500" lvl="2" indent="-165100"/>
            <a:r>
              <a:rPr lang="en-US" dirty="0"/>
              <a:t>Byte addressable array</a:t>
            </a:r>
          </a:p>
          <a:p>
            <a:pPr marL="571500" lvl="2" indent="-165100"/>
            <a:r>
              <a:rPr lang="en-US" dirty="0"/>
              <a:t>Code and user data</a:t>
            </a:r>
          </a:p>
          <a:p>
            <a:pPr marL="571500" lvl="2" indent="-165100"/>
            <a:r>
              <a:rPr lang="en-US" dirty="0"/>
              <a:t>Stack to support procedures</a:t>
            </a:r>
          </a:p>
          <a:p>
            <a:pPr marL="0" indent="0"/>
            <a:endParaRPr lang="en-US" sz="20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C20C37A-C923-944F-BD1E-C1B68E802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5200" y="2844800"/>
            <a:ext cx="800100" cy="457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PC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39FA864-9D78-C44A-9FB5-61E11FAAABF4}"/>
              </a:ext>
            </a:extLst>
          </p:cNvPr>
          <p:cNvGrpSpPr/>
          <p:nvPr/>
        </p:nvGrpSpPr>
        <p:grpSpPr>
          <a:xfrm>
            <a:off x="4114800" y="3603200"/>
            <a:ext cx="1788824" cy="816400"/>
            <a:chOff x="4114800" y="3641055"/>
            <a:chExt cx="1788824" cy="816400"/>
          </a:xfrm>
        </p:grpSpPr>
        <p:sp>
          <p:nvSpPr>
            <p:cNvPr id="22" name="Line 9">
              <a:extLst>
                <a:ext uri="{FF2B5EF4-FFF2-40B4-BE49-F238E27FC236}">
                  <a16:creationId xmlns:a16="http://schemas.microsoft.com/office/drawing/2014/main" id="{55B10E0E-78FC-9A49-A429-67B3762CD9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4800" y="3991400"/>
              <a:ext cx="1752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4" name="Line 11">
              <a:extLst>
                <a:ext uri="{FF2B5EF4-FFF2-40B4-BE49-F238E27FC236}">
                  <a16:creationId xmlns:a16="http://schemas.microsoft.com/office/drawing/2014/main" id="{A16E1308-C9F3-764E-A288-3DE9C8AC5C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4800" y="4136110"/>
              <a:ext cx="1752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lg" len="lg"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25" name="Text Box 12">
              <a:extLst>
                <a:ext uri="{FF2B5EF4-FFF2-40B4-BE49-F238E27FC236}">
                  <a16:creationId xmlns:a16="http://schemas.microsoft.com/office/drawing/2014/main" id="{4360257F-E52E-9B4A-9C8D-9E20FBB23C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51024" y="3641055"/>
              <a:ext cx="1752600" cy="397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7" tIns="44450" rIns="90487" bIns="4445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itchFamily="34" charset="0"/>
                </a:rPr>
                <a:t>Addresses</a:t>
              </a:r>
            </a:p>
          </p:txBody>
        </p:sp>
        <p:sp>
          <p:nvSpPr>
            <p:cNvPr id="27" name="Text Box 14">
              <a:extLst>
                <a:ext uri="{FF2B5EF4-FFF2-40B4-BE49-F238E27FC236}">
                  <a16:creationId xmlns:a16="http://schemas.microsoft.com/office/drawing/2014/main" id="{53BAEF4F-37A4-7948-B7C7-D9BFF8B04A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52900" y="4059910"/>
              <a:ext cx="1676400" cy="397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7" tIns="44450" rIns="90487" bIns="4445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 dirty="0">
                  <a:latin typeface="Calibri" pitchFamily="34" charset="0"/>
                </a:rPr>
                <a:t>Instructions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9D8EADC3-5446-9B47-BA8E-AF22922ED895}"/>
              </a:ext>
            </a:extLst>
          </p:cNvPr>
          <p:cNvGrpSpPr/>
          <p:nvPr/>
        </p:nvGrpSpPr>
        <p:grpSpPr>
          <a:xfrm>
            <a:off x="5905500" y="1676400"/>
            <a:ext cx="1752601" cy="2523601"/>
            <a:chOff x="5905500" y="1676400"/>
            <a:chExt cx="1752601" cy="2523601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DA38AEA-2056-DE43-AF69-3BA9804ACEA0}"/>
                </a:ext>
              </a:extLst>
            </p:cNvPr>
            <p:cNvSpPr/>
            <p:nvPr/>
          </p:nvSpPr>
          <p:spPr>
            <a:xfrm>
              <a:off x="5905500" y="3870817"/>
              <a:ext cx="1752600" cy="329184"/>
            </a:xfrm>
            <a:prstGeom prst="rect">
              <a:avLst/>
            </a:prstGeom>
            <a:ln w="28575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Code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00D2EAF-8B7E-1B4A-919F-EB736C1FFD19}"/>
                </a:ext>
              </a:extLst>
            </p:cNvPr>
            <p:cNvSpPr/>
            <p:nvPr/>
          </p:nvSpPr>
          <p:spPr>
            <a:xfrm>
              <a:off x="5905500" y="3541633"/>
              <a:ext cx="1752600" cy="329184"/>
            </a:xfrm>
            <a:prstGeom prst="rect">
              <a:avLst/>
            </a:prstGeom>
            <a:ln w="28575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Data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508102D-98BF-5640-AA6D-044F16A936DE}"/>
                </a:ext>
              </a:extLst>
            </p:cNvPr>
            <p:cNvSpPr/>
            <p:nvPr/>
          </p:nvSpPr>
          <p:spPr>
            <a:xfrm>
              <a:off x="5905501" y="1676400"/>
              <a:ext cx="1752600" cy="508000"/>
            </a:xfrm>
            <a:prstGeom prst="rect">
              <a:avLst/>
            </a:prstGeom>
            <a:ln w="28575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Stack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45ADEB02-D80E-C443-A6D8-34DB783C4FC4}"/>
                </a:ext>
              </a:extLst>
            </p:cNvPr>
            <p:cNvSpPr/>
            <p:nvPr/>
          </p:nvSpPr>
          <p:spPr>
            <a:xfrm>
              <a:off x="5905500" y="3024705"/>
              <a:ext cx="1752600" cy="508000"/>
            </a:xfrm>
            <a:prstGeom prst="rect">
              <a:avLst/>
            </a:prstGeom>
            <a:ln w="28575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Heap</a:t>
              </a:r>
            </a:p>
          </p:txBody>
        </p: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F6244FF0-8C8C-334D-9559-2049DCD4C279}"/>
                </a:ext>
              </a:extLst>
            </p:cNvPr>
            <p:cNvCxnSpPr>
              <a:stCxn id="34" idx="0"/>
            </p:cNvCxnSpPr>
            <p:nvPr/>
          </p:nvCxnSpPr>
          <p:spPr>
            <a:xfrm flipH="1" flipV="1">
              <a:off x="6781799" y="2732568"/>
              <a:ext cx="1" cy="29213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89E53B77-836B-4444-AC53-B686CDBDFE01}"/>
                </a:ext>
              </a:extLst>
            </p:cNvPr>
            <p:cNvCxnSpPr>
              <a:cxnSpLocks/>
              <a:stCxn id="32" idx="2"/>
            </p:cNvCxnSpPr>
            <p:nvPr/>
          </p:nvCxnSpPr>
          <p:spPr>
            <a:xfrm>
              <a:off x="6781801" y="2184400"/>
              <a:ext cx="0" cy="29213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341D93-8F4F-FA4C-8A7F-3D8ED600B1C9}"/>
              </a:ext>
            </a:extLst>
          </p:cNvPr>
          <p:cNvGrpSpPr/>
          <p:nvPr/>
        </p:nvGrpSpPr>
        <p:grpSpPr>
          <a:xfrm>
            <a:off x="2120900" y="2133600"/>
            <a:ext cx="1676400" cy="1828800"/>
            <a:chOff x="2120900" y="2133600"/>
            <a:chExt cx="1676400" cy="182880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8B1C4E88-BE5F-F645-8764-919FD7664D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0900" y="2133600"/>
              <a:ext cx="1676400" cy="64603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alibri" pitchFamily="34" charset="0"/>
                </a:rPr>
                <a:t>Registers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3BA7F21-F5C7-2C47-84BD-6F40D28B60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8400" y="3276600"/>
              <a:ext cx="1066800" cy="68580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/>
              <a:r>
                <a:rPr lang="en-US" sz="1800" dirty="0">
                  <a:latin typeface="Calibri" pitchFamily="34" charset="0"/>
                </a:rPr>
                <a:t>Condition</a:t>
              </a:r>
            </a:p>
            <a:p>
              <a:pPr algn="ctr"/>
              <a:r>
                <a:rPr lang="en-US" sz="1800" dirty="0">
                  <a:latin typeface="Calibri" pitchFamily="34" charset="0"/>
                </a:rPr>
                <a:t>Codes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0F968EC6-80A6-4E47-864D-2630553EA3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0900" y="2883033"/>
              <a:ext cx="1676400" cy="29488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alibri" pitchFamily="34" charset="0"/>
                </a:rPr>
                <a:t>Float registers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43600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Jumping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r>
              <a:rPr lang="en-US" dirty="0" err="1"/>
              <a:t>jX</a:t>
            </a:r>
            <a:r>
              <a:rPr lang="en-US" dirty="0"/>
              <a:t> instructions</a:t>
            </a:r>
          </a:p>
          <a:p>
            <a:pPr marL="274320" lvl="1">
              <a:spcBef>
                <a:spcPts val="600"/>
              </a:spcBef>
              <a:buClr>
                <a:schemeClr val="accent1"/>
              </a:buClr>
            </a:pPr>
            <a:r>
              <a:rPr lang="en-US" dirty="0"/>
              <a:t>Jump to different part of code if condition is true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3" name="Group 5">
            <a:extLst>
              <a:ext uri="{FF2B5EF4-FFF2-40B4-BE49-F238E27FC236}">
                <a16:creationId xmlns:a16="http://schemas.microsoft.com/office/drawing/2014/main" id="{651E44D3-A61F-5A66-DEB2-80EA3B3AF5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165533"/>
              </p:ext>
            </p:extLst>
          </p:nvPr>
        </p:nvGraphicFramePr>
        <p:xfrm>
          <a:off x="1524000" y="2286000"/>
          <a:ext cx="6096000" cy="326136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109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6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0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jX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Condition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Description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jmp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Unconditional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ZF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Equal / Zero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jne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~ZF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Not Equal / Not Zero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SF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Negative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jns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~SF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Nonnegative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jl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(SF^OF)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Less (Signed)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2600731687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jle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(SF^OF) | ZF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Less or Equal (Signed)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3892338885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jg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~(SF^OF) &amp; ~ZF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Greater (Signed)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jge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~(SF^OF)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Greater or Equal (Signed)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0C203F5-312D-6544-4902-9AFD187E72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005446"/>
              </p:ext>
            </p:extLst>
          </p:nvPr>
        </p:nvGraphicFramePr>
        <p:xfrm>
          <a:off x="1524000" y="5547360"/>
          <a:ext cx="6096000" cy="1280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9663">
                  <a:extLst>
                    <a:ext uri="{9D8B030D-6E8A-4147-A177-3AD203B41FA5}">
                      <a16:colId xmlns:a16="http://schemas.microsoft.com/office/drawing/2014/main" val="3426125745"/>
                    </a:ext>
                  </a:extLst>
                </a:gridCol>
                <a:gridCol w="2216150">
                  <a:extLst>
                    <a:ext uri="{9D8B030D-6E8A-4147-A177-3AD203B41FA5}">
                      <a16:colId xmlns:a16="http://schemas.microsoft.com/office/drawing/2014/main" val="1603611724"/>
                    </a:ext>
                  </a:extLst>
                </a:gridCol>
                <a:gridCol w="2770187">
                  <a:extLst>
                    <a:ext uri="{9D8B030D-6E8A-4147-A177-3AD203B41FA5}">
                      <a16:colId xmlns:a16="http://schemas.microsoft.com/office/drawing/2014/main" val="966489034"/>
                    </a:ext>
                  </a:extLst>
                </a:gridCol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 err="1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jb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CF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Below (unsigned)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292393307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ourier New Bold" charset="0"/>
                          <a:sym typeface="Courier New Bold" charset="0"/>
                        </a:rPr>
                        <a:t>jbe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  <a:defRPr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CF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ourier New Bold" charset="0"/>
                          <a:sym typeface="Courier New Bold" charset="0"/>
                        </a:rPr>
                        <a:t>| ZF</a:t>
                      </a: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or Equal (Signed)</a:t>
                      </a: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74675762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ja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ourier New Bold" charset="0"/>
                        </a:rPr>
                        <a:t>~ZF &amp; ~CF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sym typeface="Calibri Bold" charset="0"/>
                        </a:rPr>
                        <a:t>Above (unsigned)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ヒラギノ角ゴ ProN W6" charset="0"/>
                        <a:cs typeface="ヒラギノ角ゴ ProN W6" charset="0"/>
                        <a:sym typeface="Calibri Bold" charset="0"/>
                      </a:endParaRP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2327438028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ourier New Bold" charset="0"/>
                          <a:sym typeface="Courier New Bold" charset="0"/>
                        </a:rPr>
                        <a:t>jae</a:t>
                      </a: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ourier New Bold" charset="0"/>
                          <a:sym typeface="Courier New Bold" charset="0"/>
                        </a:rPr>
                        <a:t>~CF</a:t>
                      </a:r>
                    </a:p>
                  </a:txBody>
                  <a:tcPr marL="38100" marR="38100" marT="38100" marB="381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or Equal (Signed)</a:t>
                      </a:r>
                    </a:p>
                  </a:txBody>
                  <a:tcPr marL="38100" marR="38100" marT="38100" marB="38100" horzOverflow="overflow"/>
                </a:tc>
                <a:extLst>
                  <a:ext uri="{0D108BD9-81ED-4DB2-BD59-A6C34878D82A}">
                    <a16:rowId xmlns:a16="http://schemas.microsoft.com/office/drawing/2014/main" val="105180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4945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Condition Codes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52450" lvl="1"/>
            <a:r>
              <a:rPr lang="en-US" dirty="0"/>
              <a:t>Set low-order byte of destination to 0 or 1 based on combinations of condition codes</a:t>
            </a:r>
          </a:p>
          <a:p>
            <a:pPr marL="552450" lvl="1"/>
            <a:r>
              <a:rPr lang="en-US" dirty="0"/>
              <a:t>Does not alter remaining 7 bytes</a:t>
            </a:r>
          </a:p>
          <a:p>
            <a:pPr marL="552450" lvl="1"/>
            <a:endParaRPr lang="en-US" dirty="0"/>
          </a:p>
          <a:p>
            <a:pPr marL="552450" lvl="1"/>
            <a:endParaRPr lang="en-US" dirty="0"/>
          </a:p>
          <a:p>
            <a:pPr marL="552450" lvl="1"/>
            <a:endParaRPr lang="en-US" dirty="0"/>
          </a:p>
          <a:p>
            <a:pPr marL="552450" lvl="1"/>
            <a:endParaRPr lang="en-US" dirty="0"/>
          </a:p>
          <a:p>
            <a:pPr marL="552450" lvl="1"/>
            <a:endParaRPr lang="en-US" dirty="0"/>
          </a:p>
          <a:p>
            <a:pPr marL="552450" lvl="1"/>
            <a:endParaRPr lang="en-US" dirty="0"/>
          </a:p>
          <a:p>
            <a:pPr marL="552450" lvl="1"/>
            <a:endParaRPr lang="en-US" dirty="0"/>
          </a:p>
          <a:p>
            <a:pPr marL="278130" lvl="1" indent="0">
              <a:buNone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971326"/>
              </p:ext>
            </p:extLst>
          </p:nvPr>
        </p:nvGraphicFramePr>
        <p:xfrm>
          <a:off x="1063752" y="2736659"/>
          <a:ext cx="7089648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93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27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SetX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Condition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sete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ZF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Equal</a:t>
                      </a:r>
                      <a:r>
                        <a:rPr lang="en-US" baseline="0" dirty="0"/>
                        <a:t> / Zero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setne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~ZF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 Equal / Not Zero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Negative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setns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~SF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Nonnegative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setg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~(SF ^ OF) &amp; ~ZF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Greater (signed)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setge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~(SF ^ OF)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Greater or Equal (signed)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setl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SF ^ 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Less (signed)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setle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(SF ^ OF) | ZF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Less or Equal (signed)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62127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Condition Codes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158F-3378-D44B-876B-64E70D409B50}" type="slidenum">
              <a:rPr lang="en-US" smtClean="0">
                <a:solidFill>
                  <a:srgbClr val="297FD5"/>
                </a:solidFill>
              </a:rPr>
              <a:pPr/>
              <a:t>32</a:t>
            </a:fld>
            <a:endParaRPr lang="en-US">
              <a:solidFill>
                <a:srgbClr val="297FD5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8724" y="1485900"/>
            <a:ext cx="8229600" cy="5105400"/>
          </a:xfrm>
        </p:spPr>
        <p:txBody>
          <a:bodyPr/>
          <a:lstStyle/>
          <a:p>
            <a:r>
              <a:rPr lang="en-US" dirty="0" err="1"/>
              <a:t>s</a:t>
            </a:r>
            <a:r>
              <a:rPr lang="en-US" sz="2400" dirty="0" err="1"/>
              <a:t>etX</a:t>
            </a:r>
            <a:r>
              <a:rPr lang="en-US" sz="2400" dirty="0"/>
              <a:t> instruction: set a single byte based on condition codes</a:t>
            </a:r>
          </a:p>
          <a:p>
            <a:r>
              <a:rPr lang="en-US" sz="2400" dirty="0"/>
              <a:t>Does not alter remaining bytes of destination</a:t>
            </a:r>
          </a:p>
          <a:p>
            <a:r>
              <a:rPr lang="en-US" sz="2400" dirty="0"/>
              <a:t>Typically use </a:t>
            </a:r>
            <a:r>
              <a:rPr lang="en-US" sz="2400" dirty="0" err="1"/>
              <a:t>movz</a:t>
            </a:r>
            <a:r>
              <a:rPr lang="en-US" sz="2400" dirty="0"/>
              <a:t> to </a:t>
            </a:r>
            <a:r>
              <a:rPr lang="en-US" dirty="0"/>
              <a:t>set the rest of the bits to zero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Rectangle 10"/>
          <p:cNvSpPr>
            <a:spLocks/>
          </p:cNvSpPr>
          <p:nvPr/>
        </p:nvSpPr>
        <p:spPr bwMode="auto">
          <a:xfrm>
            <a:off x="339852" y="3851953"/>
            <a:ext cx="3622548" cy="914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8100" tIns="38100" rIns="38100" bIns="38100"/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x,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y){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x &gt; 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324600" y="0"/>
          <a:ext cx="28194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Rectangle 1"/>
          <p:cNvSpPr>
            <a:spLocks/>
          </p:cNvSpPr>
          <p:nvPr/>
        </p:nvSpPr>
        <p:spPr bwMode="auto">
          <a:xfrm>
            <a:off x="342900" y="5257800"/>
            <a:ext cx="7581900" cy="1447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8100" tIns="38100" rIns="38100" bIns="38100"/>
          <a:lstStyle/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gt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di				 # </a:t>
            </a:r>
            <a:r>
              <a:rPr lang="cs-CZ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 </a:t>
            </a:r>
            <a:r>
              <a:rPr lang="cs-CZ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flags</a:t>
            </a:r>
            <a:r>
              <a:rPr lang="cs-CZ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for</a:t>
            </a:r>
            <a:r>
              <a:rPr lang="cs-CZ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x-y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%al		 # ~(SF^OF)&amp;~ZF,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True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when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&gt;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%al, %</a:t>
            </a:r>
            <a:r>
              <a:rPr lang="cs-CZ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Zero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rest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of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ret		</a:t>
            </a:r>
            <a:r>
              <a:rPr lang="cs-CZ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 return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74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3C92F-E078-B548-8FDA-F32011BBC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Review: X86-64 Integer Registers</a:t>
            </a:r>
          </a:p>
        </p:txBody>
      </p:sp>
      <p:sp>
        <p:nvSpPr>
          <p:cNvPr id="7" name="Rectangle 1"/>
          <p:cNvSpPr>
            <a:spLocks/>
          </p:cNvSpPr>
          <p:nvPr/>
        </p:nvSpPr>
        <p:spPr bwMode="auto">
          <a:xfrm>
            <a:off x="762000" y="52578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26" name="Rectangle 22"/>
          <p:cNvSpPr>
            <a:spLocks/>
          </p:cNvSpPr>
          <p:nvPr/>
        </p:nvSpPr>
        <p:spPr bwMode="auto">
          <a:xfrm>
            <a:off x="4724400" y="16002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" name="Rectangle 23"/>
          <p:cNvSpPr>
            <a:spLocks/>
          </p:cNvSpPr>
          <p:nvPr/>
        </p:nvSpPr>
        <p:spPr bwMode="auto">
          <a:xfrm>
            <a:off x="4724400" y="22098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8" name="Rectangle 24"/>
          <p:cNvSpPr>
            <a:spLocks/>
          </p:cNvSpPr>
          <p:nvPr/>
        </p:nvSpPr>
        <p:spPr bwMode="auto">
          <a:xfrm>
            <a:off x="4724400" y="28194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9" name="Rectangle 25"/>
          <p:cNvSpPr>
            <a:spLocks/>
          </p:cNvSpPr>
          <p:nvPr/>
        </p:nvSpPr>
        <p:spPr bwMode="auto">
          <a:xfrm>
            <a:off x="4724400" y="34290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30" name="Rectangle 26"/>
          <p:cNvSpPr>
            <a:spLocks/>
          </p:cNvSpPr>
          <p:nvPr/>
        </p:nvSpPr>
        <p:spPr bwMode="auto">
          <a:xfrm>
            <a:off x="4724400" y="40386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31" name="Rectangle 27"/>
          <p:cNvSpPr>
            <a:spLocks/>
          </p:cNvSpPr>
          <p:nvPr/>
        </p:nvSpPr>
        <p:spPr bwMode="auto">
          <a:xfrm>
            <a:off x="4724400" y="46482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32" name="Rectangle 28"/>
          <p:cNvSpPr>
            <a:spLocks/>
          </p:cNvSpPr>
          <p:nvPr/>
        </p:nvSpPr>
        <p:spPr bwMode="auto">
          <a:xfrm>
            <a:off x="4724400" y="52578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33" name="Rectangle 29"/>
          <p:cNvSpPr>
            <a:spLocks/>
          </p:cNvSpPr>
          <p:nvPr/>
        </p:nvSpPr>
        <p:spPr bwMode="auto">
          <a:xfrm>
            <a:off x="4724400" y="58674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34" name="Rectangle 30"/>
          <p:cNvSpPr>
            <a:spLocks/>
          </p:cNvSpPr>
          <p:nvPr/>
        </p:nvSpPr>
        <p:spPr bwMode="auto">
          <a:xfrm>
            <a:off x="762000" y="16002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5" name="Rectangle 31"/>
          <p:cNvSpPr>
            <a:spLocks/>
          </p:cNvSpPr>
          <p:nvPr/>
        </p:nvSpPr>
        <p:spPr bwMode="auto">
          <a:xfrm>
            <a:off x="762000" y="22098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6" name="Rectangle 32"/>
          <p:cNvSpPr>
            <a:spLocks/>
          </p:cNvSpPr>
          <p:nvPr/>
        </p:nvSpPr>
        <p:spPr bwMode="auto">
          <a:xfrm>
            <a:off x="762000" y="28194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rcx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7" name="Rectangle 33"/>
          <p:cNvSpPr>
            <a:spLocks/>
          </p:cNvSpPr>
          <p:nvPr/>
        </p:nvSpPr>
        <p:spPr bwMode="auto">
          <a:xfrm>
            <a:off x="762000" y="34290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38" name="Rectangle 34"/>
          <p:cNvSpPr>
            <a:spLocks/>
          </p:cNvSpPr>
          <p:nvPr/>
        </p:nvSpPr>
        <p:spPr bwMode="auto">
          <a:xfrm>
            <a:off x="762000" y="40386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39" name="Rectangle 35"/>
          <p:cNvSpPr>
            <a:spLocks/>
          </p:cNvSpPr>
          <p:nvPr/>
        </p:nvSpPr>
        <p:spPr bwMode="auto">
          <a:xfrm>
            <a:off x="762000" y="46482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40" name="Rectangle 36"/>
          <p:cNvSpPr>
            <a:spLocks/>
          </p:cNvSpPr>
          <p:nvPr/>
        </p:nvSpPr>
        <p:spPr bwMode="auto">
          <a:xfrm>
            <a:off x="762000" y="5867400"/>
            <a:ext cx="3810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0EFBF1A-7782-3246-944D-076811A62432}"/>
              </a:ext>
            </a:extLst>
          </p:cNvPr>
          <p:cNvSpPr/>
          <p:nvPr/>
        </p:nvSpPr>
        <p:spPr>
          <a:xfrm>
            <a:off x="1632857" y="4082927"/>
            <a:ext cx="30396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(second argument) </a:t>
            </a:r>
            <a:endParaRPr lang="en-US" sz="2400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9ABDACDC-E929-124F-BF7A-CF8349929399}"/>
              </a:ext>
            </a:extLst>
          </p:cNvPr>
          <p:cNvSpPr/>
          <p:nvPr/>
        </p:nvSpPr>
        <p:spPr>
          <a:xfrm>
            <a:off x="1632855" y="4669972"/>
            <a:ext cx="27260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(first argument) </a:t>
            </a:r>
            <a:endParaRPr lang="en-US" sz="2400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05CF258-083C-AD4D-A883-480D54CB9B5C}"/>
              </a:ext>
            </a:extLst>
          </p:cNvPr>
          <p:cNvSpPr/>
          <p:nvPr/>
        </p:nvSpPr>
        <p:spPr>
          <a:xfrm>
            <a:off x="1632855" y="5279572"/>
            <a:ext cx="25611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(stack pointer) </a:t>
            </a:r>
            <a:endParaRPr lang="en-US" sz="2400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34198FD6-F91D-DE4E-A691-6B09616DA051}"/>
              </a:ext>
            </a:extLst>
          </p:cNvPr>
          <p:cNvSpPr/>
          <p:nvPr/>
        </p:nvSpPr>
        <p:spPr>
          <a:xfrm>
            <a:off x="1632856" y="3473327"/>
            <a:ext cx="2834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(third argument) </a:t>
            </a:r>
            <a:endParaRPr lang="en-US" sz="2400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58729B67-817B-444E-B127-777481F08DBA}"/>
              </a:ext>
            </a:extLst>
          </p:cNvPr>
          <p:cNvSpPr/>
          <p:nvPr/>
        </p:nvSpPr>
        <p:spPr>
          <a:xfrm>
            <a:off x="1632856" y="2863727"/>
            <a:ext cx="30540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(fourth argument) </a:t>
            </a:r>
            <a:endParaRPr lang="en-US" sz="2400" dirty="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38304DF9-D3D3-5945-A83E-95BCA1235E28}"/>
              </a:ext>
            </a:extLst>
          </p:cNvPr>
          <p:cNvSpPr/>
          <p:nvPr/>
        </p:nvSpPr>
        <p:spPr>
          <a:xfrm>
            <a:off x="1652127" y="1621973"/>
            <a:ext cx="27964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(function result) </a:t>
            </a:r>
            <a:endParaRPr lang="en-US" sz="2400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F050236-E445-1345-93D5-33982BFE74D9}"/>
              </a:ext>
            </a:extLst>
          </p:cNvPr>
          <p:cNvSpPr/>
          <p:nvPr/>
        </p:nvSpPr>
        <p:spPr>
          <a:xfrm>
            <a:off x="5498572" y="1636067"/>
            <a:ext cx="30540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(fifth argument) </a:t>
            </a:r>
            <a:endParaRPr lang="en-US" sz="2400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FEA6333-BCEB-9143-9837-9E4F5FC6EE52}"/>
              </a:ext>
            </a:extLst>
          </p:cNvPr>
          <p:cNvSpPr/>
          <p:nvPr/>
        </p:nvSpPr>
        <p:spPr>
          <a:xfrm>
            <a:off x="5498572" y="2245667"/>
            <a:ext cx="30540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cs typeface="Courier New Bold" charset="0"/>
                <a:sym typeface="Courier New Bold" charset="0"/>
              </a:rPr>
              <a:t>(sixth argument)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2227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indefinite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6" grpId="0"/>
      <p:bldP spid="77" grpId="0"/>
      <p:bldP spid="77" grpId="1"/>
      <p:bldP spid="79" grpId="0"/>
      <p:bldP spid="80" grpId="0"/>
      <p:bldP spid="82" grpId="0"/>
      <p:bldP spid="41" grpId="0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Assembly Operations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Transfer data between memory and register</a:t>
            </a:r>
          </a:p>
          <a:p>
            <a:pPr lvl="1"/>
            <a:r>
              <a:rPr lang="en-US" dirty="0"/>
              <a:t>Load data from memory into register</a:t>
            </a:r>
          </a:p>
          <a:p>
            <a:pPr lvl="1"/>
            <a:r>
              <a:rPr lang="en-US" dirty="0"/>
              <a:t>Store register data into memory</a:t>
            </a:r>
          </a:p>
          <a:p>
            <a:pPr lvl="1"/>
            <a:endParaRPr lang="en-US" dirty="0"/>
          </a:p>
          <a:p>
            <a:r>
              <a:rPr lang="en-US" dirty="0"/>
              <a:t>Perform arithmetic function on register or memory data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Transfer control</a:t>
            </a:r>
          </a:p>
          <a:p>
            <a:pPr lvl="1"/>
            <a:r>
              <a:rPr lang="en-US"/>
              <a:t>Conditional branches</a:t>
            </a:r>
          </a:p>
          <a:p>
            <a:pPr lvl="1"/>
            <a:r>
              <a:rPr lang="en-US"/>
              <a:t>Unconditional </a:t>
            </a:r>
            <a:r>
              <a:rPr lang="en-US" dirty="0"/>
              <a:t>jumps to/from procedures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495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0ACE1-EC14-9244-8DE0-F8C9F2842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Operand Forms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4D2CBF-C35E-5145-AC6B-B0BBAEE40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93726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Immediate:</a:t>
            </a:r>
          </a:p>
          <a:p>
            <a:pPr lvl="1"/>
            <a:r>
              <a:rPr lang="en-US" dirty="0"/>
              <a:t>Syntax: $c	        Ex: $47 	        Val: c		C </a:t>
            </a:r>
            <a:r>
              <a:rPr lang="en-US" dirty="0" err="1"/>
              <a:t>Equiv</a:t>
            </a:r>
            <a:r>
              <a:rPr lang="en-US" dirty="0"/>
              <a:t>: 47</a:t>
            </a:r>
          </a:p>
          <a:p>
            <a:pPr lvl="1"/>
            <a:endParaRPr lang="en-US" dirty="0"/>
          </a:p>
          <a:p>
            <a:r>
              <a:rPr lang="en-US" dirty="0"/>
              <a:t>Register:</a:t>
            </a:r>
          </a:p>
          <a:p>
            <a:pPr lvl="1"/>
            <a:r>
              <a:rPr lang="en-US" dirty="0"/>
              <a:t>Syntax: r	        Ex: %</a:t>
            </a:r>
            <a:r>
              <a:rPr lang="en-US" dirty="0" err="1"/>
              <a:t>rbp</a:t>
            </a:r>
            <a:r>
              <a:rPr lang="en-US" dirty="0"/>
              <a:t> 	        Val: Reg[r]		C </a:t>
            </a:r>
            <a:r>
              <a:rPr lang="en-US" dirty="0" err="1"/>
              <a:t>Equiv</a:t>
            </a:r>
            <a:r>
              <a:rPr lang="en-US" dirty="0"/>
              <a:t>: x	</a:t>
            </a:r>
          </a:p>
          <a:p>
            <a:pPr lvl="1"/>
            <a:endParaRPr lang="en-US" dirty="0"/>
          </a:p>
          <a:p>
            <a:r>
              <a:rPr lang="en-US" dirty="0"/>
              <a:t>Memory (Absolute):</a:t>
            </a:r>
          </a:p>
          <a:p>
            <a:pPr lvl="1"/>
            <a:r>
              <a:rPr lang="en-US" dirty="0"/>
              <a:t>Syntax: </a:t>
            </a:r>
            <a:r>
              <a:rPr lang="en-US" dirty="0" err="1"/>
              <a:t>addr</a:t>
            </a:r>
            <a:r>
              <a:rPr lang="en-US" dirty="0"/>
              <a:t>	        Ex: 0x4050 	        Val: Mem[</a:t>
            </a:r>
            <a:r>
              <a:rPr lang="en-US" dirty="0" err="1"/>
              <a:t>addr</a:t>
            </a:r>
            <a:r>
              <a:rPr lang="en-US" dirty="0"/>
              <a:t>]	    	C </a:t>
            </a:r>
            <a:r>
              <a:rPr lang="en-US" dirty="0" err="1"/>
              <a:t>Equiv</a:t>
            </a:r>
            <a:r>
              <a:rPr lang="en-US" dirty="0"/>
              <a:t>: *0x60201a</a:t>
            </a:r>
          </a:p>
          <a:p>
            <a:pPr lvl="1"/>
            <a:endParaRPr lang="en-US" dirty="0"/>
          </a:p>
          <a:p>
            <a:r>
              <a:rPr lang="en-US" dirty="0"/>
              <a:t>Memory (Indirect):</a:t>
            </a:r>
          </a:p>
          <a:p>
            <a:pPr lvl="1"/>
            <a:r>
              <a:rPr lang="en-US" dirty="0"/>
              <a:t>Syntax: (r)	        Ex: (%</a:t>
            </a:r>
            <a:r>
              <a:rPr lang="en-US" dirty="0" err="1"/>
              <a:t>rsp</a:t>
            </a:r>
            <a:r>
              <a:rPr lang="en-US" dirty="0"/>
              <a:t>) 	        Val: Mem[Reg[r]]	C </a:t>
            </a:r>
            <a:r>
              <a:rPr lang="en-US" dirty="0" err="1"/>
              <a:t>Equiv</a:t>
            </a:r>
            <a:r>
              <a:rPr lang="en-US" dirty="0"/>
              <a:t>: *x</a:t>
            </a:r>
          </a:p>
          <a:p>
            <a:pPr marL="27432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274320" lvl="1" indent="0">
              <a:buNone/>
            </a:pPr>
            <a:r>
              <a:rPr lang="en-US" dirty="0"/>
              <a:t> </a:t>
            </a:r>
          </a:p>
          <a:p>
            <a:pPr marL="274320" lvl="1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5755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1BE0C-239D-5446-97ED-0794AEA02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Data Movement Instructions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9DC7B-9823-D049-8D94-8E6C36A59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MOV source, </a:t>
            </a:r>
            <a:r>
              <a:rPr lang="en-US" dirty="0" err="1"/>
              <a:t>dest</a:t>
            </a:r>
            <a:r>
              <a:rPr lang="en-US" dirty="0"/>
              <a:t>		Move data source-&gt;</a:t>
            </a:r>
            <a:r>
              <a:rPr lang="en-US" dirty="0" err="1"/>
              <a:t>dest</a:t>
            </a:r>
            <a:endParaRPr lang="en-US" dirty="0"/>
          </a:p>
          <a:p>
            <a:pPr lvl="1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movb</a:t>
            </a:r>
            <a:r>
              <a:rPr lang="en-US" dirty="0"/>
              <a:t>			Move 1 byte</a:t>
            </a:r>
          </a:p>
          <a:p>
            <a:pPr lvl="1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movw</a:t>
            </a:r>
            <a:r>
              <a:rPr lang="en-US" dirty="0"/>
              <a:t>			Move 2 bytes</a:t>
            </a:r>
          </a:p>
          <a:p>
            <a:pPr lvl="1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movl</a:t>
            </a:r>
            <a:r>
              <a:rPr lang="en-US" dirty="0"/>
              <a:t>			Move 4 bytes</a:t>
            </a:r>
          </a:p>
          <a:p>
            <a:pPr lvl="1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movq</a:t>
            </a:r>
            <a:r>
              <a:rPr lang="en-US" dirty="0"/>
              <a:t>			Move 8 bytes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910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919AC-F178-0DB2-D4DC-EC3EE1B32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>
            <a:extLst>
              <a:ext uri="{FF2B5EF4-FFF2-40B4-BE49-F238E27FC236}">
                <a16:creationId xmlns:a16="http://schemas.microsoft.com/office/drawing/2014/main" id="{7D331360-B39A-B0AF-D20A-23A64DBB8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>
                <a:latin typeface="Calibri" pitchFamily="-96" charset="0"/>
              </a:rPr>
              <a:t>Example 1: Array Accessing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D5D647-2845-3E51-D056-4E2EB0A96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615601"/>
            <a:ext cx="8229600" cy="1958322"/>
          </a:xfrm>
        </p:spPr>
        <p:txBody>
          <a:bodyPr>
            <a:normAutofit/>
          </a:bodyPr>
          <a:lstStyle/>
          <a:p>
            <a:pPr marL="498475" indent="-342900">
              <a:spcBef>
                <a:spcPct val="25000"/>
              </a:spcBef>
              <a:buClr>
                <a:schemeClr val="hlink"/>
              </a:buClr>
              <a:buSzPct val="75000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US" sz="2000" dirty="0">
                <a:latin typeface="Calibri" pitchFamily="-96" charset="0"/>
              </a:rPr>
              <a:t> contains starting address of array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zipcode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98475" indent="-342900">
              <a:spcBef>
                <a:spcPct val="25000"/>
              </a:spcBef>
              <a:buClr>
                <a:schemeClr val="hlink"/>
              </a:buClr>
              <a:buSzPct val="75000"/>
            </a:pPr>
            <a:r>
              <a:rPr lang="en-US" sz="2000" dirty="0">
                <a:latin typeface="Calibri" pitchFamily="-96" charset="0"/>
              </a:rPr>
              <a:t>Desired digit at 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98475" indent="-342900">
              <a:spcBef>
                <a:spcPct val="25000"/>
              </a:spcBef>
              <a:buClr>
                <a:schemeClr val="hlink"/>
              </a:buClr>
              <a:buSzPct val="75000"/>
            </a:pPr>
            <a:r>
              <a:rPr lang="en-US" sz="2000" dirty="0">
                <a:latin typeface="Calibri" pitchFamily="-96" charset="0"/>
              </a:rPr>
              <a:t>Use indirect memory reference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(%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rdi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n-US" sz="2000" dirty="0">
                <a:latin typeface="Calibri" pitchFamily="-96" charset="0"/>
              </a:rPr>
              <a:t> or raw address for absolute memory reference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0x14</a:t>
            </a:r>
          </a:p>
        </p:txBody>
      </p:sp>
      <p:sp>
        <p:nvSpPr>
          <p:cNvPr id="64515" name="Rectangle 4">
            <a:extLst>
              <a:ext uri="{FF2B5EF4-FFF2-40B4-BE49-F238E27FC236}">
                <a16:creationId xmlns:a16="http://schemas.microsoft.com/office/drawing/2014/main" id="{97153E66-142B-AA6E-CFFE-196FD8724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7162" y="2752297"/>
            <a:ext cx="6864350" cy="9207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get_first_digit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int*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zipcode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){</a:t>
            </a: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return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zipcode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[0];</a:t>
            </a: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64516" name="Rectangle 5">
            <a:extLst>
              <a:ext uri="{FF2B5EF4-FFF2-40B4-BE49-F238E27FC236}">
                <a16:creationId xmlns:a16="http://schemas.microsoft.com/office/drawing/2014/main" id="{415CE148-CEAB-0F5A-9F09-1DDC8D705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2158" y="3900433"/>
            <a:ext cx="6859354" cy="36676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</a:pPr>
            <a:r>
              <a:rPr lang="cs-CZ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movl</a:t>
            </a:r>
            <a:r>
              <a:rPr lang="cs-CZ" sz="1800" dirty="0">
                <a:latin typeface="Consolas" panose="020B0609020204030204" pitchFamily="49" charset="0"/>
                <a:cs typeface="Consolas" panose="020B0609020204030204" pitchFamily="49" charset="0"/>
              </a:rPr>
              <a:t> (%rdi), %</a:t>
            </a:r>
            <a:r>
              <a:rPr lang="cs-CZ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eax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# ret = z[0]</a:t>
            </a:r>
          </a:p>
        </p:txBody>
      </p:sp>
      <p:sp>
        <p:nvSpPr>
          <p:cNvPr id="64518" name="Text Box 31">
            <a:extLst>
              <a:ext uri="{FF2B5EF4-FFF2-40B4-BE49-F238E27FC236}">
                <a16:creationId xmlns:a16="http://schemas.microsoft.com/office/drawing/2014/main" id="{A2188D29-540A-2893-8ADF-7E38686BE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1" y="1841081"/>
            <a:ext cx="2479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zip_code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pomona</a:t>
            </a:r>
            <a:r>
              <a:rPr lang="en-US" sz="1800" dirty="0">
                <a:latin typeface="Courier New" pitchFamily="-96" charset="0"/>
              </a:rPr>
              <a:t>;</a:t>
            </a:r>
          </a:p>
        </p:txBody>
      </p:sp>
      <p:grpSp>
        <p:nvGrpSpPr>
          <p:cNvPr id="64519" name="Group 24">
            <a:extLst>
              <a:ext uri="{FF2B5EF4-FFF2-40B4-BE49-F238E27FC236}">
                <a16:creationId xmlns:a16="http://schemas.microsoft.com/office/drawing/2014/main" id="{55302FCB-3F05-4CDA-EF56-E5011EA75875}"/>
              </a:ext>
            </a:extLst>
          </p:cNvPr>
          <p:cNvGrpSpPr>
            <a:grpSpLocks/>
          </p:cNvGrpSpPr>
          <p:nvPr/>
        </p:nvGrpSpPr>
        <p:grpSpPr bwMode="auto">
          <a:xfrm>
            <a:off x="2184400" y="1888706"/>
            <a:ext cx="5435600" cy="750887"/>
            <a:chOff x="2412765" y="3429000"/>
            <a:chExt cx="5435835" cy="771209"/>
          </a:xfrm>
        </p:grpSpPr>
        <p:grpSp>
          <p:nvGrpSpPr>
            <p:cNvPr id="64520" name="Group 25">
              <a:extLst>
                <a:ext uri="{FF2B5EF4-FFF2-40B4-BE49-F238E27FC236}">
                  <a16:creationId xmlns:a16="http://schemas.microsoft.com/office/drawing/2014/main" id="{567AC79C-76F0-C0FC-6DFF-72CCB51AD4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23" name="Rectangle 26">
                <a:extLst>
                  <a:ext uri="{FF2B5EF4-FFF2-40B4-BE49-F238E27FC236}">
                    <a16:creationId xmlns:a16="http://schemas.microsoft.com/office/drawing/2014/main" id="{1A2A8A60-65A7-2B06-E0AA-812413B919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9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4" name="Rectangle 27">
                <a:extLst>
                  <a:ext uri="{FF2B5EF4-FFF2-40B4-BE49-F238E27FC236}">
                    <a16:creationId xmlns:a16="http://schemas.microsoft.com/office/drawing/2014/main" id="{0844BA58-2BA2-EFA1-4E54-2AC0666017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1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5" name="Rectangle 28">
                <a:extLst>
                  <a:ext uri="{FF2B5EF4-FFF2-40B4-BE49-F238E27FC236}">
                    <a16:creationId xmlns:a16="http://schemas.microsoft.com/office/drawing/2014/main" id="{7477E387-ECEC-C4AB-6AAA-F1CD7E979C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7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6" name="Rectangle 29">
                <a:extLst>
                  <a:ext uri="{FF2B5EF4-FFF2-40B4-BE49-F238E27FC236}">
                    <a16:creationId xmlns:a16="http://schemas.microsoft.com/office/drawing/2014/main" id="{507964D2-89FC-9146-E785-18C40A9FB9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0">
                <a:extLst>
                  <a:ext uri="{FF2B5EF4-FFF2-40B4-BE49-F238E27FC236}">
                    <a16:creationId xmlns:a16="http://schemas.microsoft.com/office/drawing/2014/main" id="{AA7A73B4-EB0D-F581-61AC-A2CF7C4CE9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alibri" pitchFamily="34" charset="0"/>
                  </a:rPr>
                  <a:t>1</a:t>
                </a:r>
                <a:endParaRPr lang="en-US" sz="18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64521" name="Text Box 32">
              <a:extLst>
                <a:ext uri="{FF2B5EF4-FFF2-40B4-BE49-F238E27FC236}">
                  <a16:creationId xmlns:a16="http://schemas.microsoft.com/office/drawing/2014/main" id="{E174589A-C2BC-9AA8-AC42-27AA4621F0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4522" name="Text Box 33">
              <a:extLst>
                <a:ext uri="{FF2B5EF4-FFF2-40B4-BE49-F238E27FC236}">
                  <a16:creationId xmlns:a16="http://schemas.microsoft.com/office/drawing/2014/main" id="{D73595E0-B661-C46E-AB3C-F5EE7501D5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4523" name="Line 34">
              <a:extLst>
                <a:ext uri="{FF2B5EF4-FFF2-40B4-BE49-F238E27FC236}">
                  <a16:creationId xmlns:a16="http://schemas.microsoft.com/office/drawing/2014/main" id="{F8406793-143D-D8CD-F6BD-B8D365AA8B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4" name="Line 35">
              <a:extLst>
                <a:ext uri="{FF2B5EF4-FFF2-40B4-BE49-F238E27FC236}">
                  <a16:creationId xmlns:a16="http://schemas.microsoft.com/office/drawing/2014/main" id="{71F89184-C05A-6C6E-B977-CA762F9908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5" name="Text Box 36">
              <a:extLst>
                <a:ext uri="{FF2B5EF4-FFF2-40B4-BE49-F238E27FC236}">
                  <a16:creationId xmlns:a16="http://schemas.microsoft.com/office/drawing/2014/main" id="{EA9CF1E4-7A65-6658-3D46-2AB4D717B5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4526" name="Line 37">
              <a:extLst>
                <a:ext uri="{FF2B5EF4-FFF2-40B4-BE49-F238E27FC236}">
                  <a16:creationId xmlns:a16="http://schemas.microsoft.com/office/drawing/2014/main" id="{D3B5F623-D1AB-B471-6F08-13388384E4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7" name="Text Box 38">
              <a:extLst>
                <a:ext uri="{FF2B5EF4-FFF2-40B4-BE49-F238E27FC236}">
                  <a16:creationId xmlns:a16="http://schemas.microsoft.com/office/drawing/2014/main" id="{F9A9652D-B467-69DA-1C33-144E55126D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4528" name="Line 39">
              <a:extLst>
                <a:ext uri="{FF2B5EF4-FFF2-40B4-BE49-F238E27FC236}">
                  <a16:creationId xmlns:a16="http://schemas.microsoft.com/office/drawing/2014/main" id="{B9967FE3-FFD3-909C-1FD0-517A1D0894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9" name="Text Box 40">
              <a:extLst>
                <a:ext uri="{FF2B5EF4-FFF2-40B4-BE49-F238E27FC236}">
                  <a16:creationId xmlns:a16="http://schemas.microsoft.com/office/drawing/2014/main" id="{49C6BB45-9FA5-55CE-2368-8691C7D570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4530" name="Line 41">
              <a:extLst>
                <a:ext uri="{FF2B5EF4-FFF2-40B4-BE49-F238E27FC236}">
                  <a16:creationId xmlns:a16="http://schemas.microsoft.com/office/drawing/2014/main" id="{F198E584-837E-C7D0-5ACD-4B5AD958EB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31" name="Text Box 42">
              <a:extLst>
                <a:ext uri="{FF2B5EF4-FFF2-40B4-BE49-F238E27FC236}">
                  <a16:creationId xmlns:a16="http://schemas.microsoft.com/office/drawing/2014/main" id="{E93A4682-82F4-6DF9-EC1E-5CC73AA44C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4532" name="Line 43">
              <a:extLst>
                <a:ext uri="{FF2B5EF4-FFF2-40B4-BE49-F238E27FC236}">
                  <a16:creationId xmlns:a16="http://schemas.microsoft.com/office/drawing/2014/main" id="{70C754CF-C22D-EC11-CB11-E21E30F5A5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5521E56-9C86-33F3-5A21-CB5AB372A1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272733"/>
              </p:ext>
            </p:extLst>
          </p:nvPr>
        </p:nvGraphicFramePr>
        <p:xfrm>
          <a:off x="5791200" y="0"/>
          <a:ext cx="33528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rdi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zipcode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rax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return 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val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0766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45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>
                <a:latin typeface="Calibri" pitchFamily="-96" charset="0"/>
              </a:rPr>
              <a:t>Example 2: Array Accessing </a:t>
            </a: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1427162" y="2752297"/>
            <a:ext cx="6864350" cy="9207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get_digit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int*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zipcode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, int digit){</a:t>
            </a: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return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zipcode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[digit];</a:t>
            </a:r>
          </a:p>
          <a:p>
            <a:pPr eaLnBrk="0" hangingPunct="0"/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64516" name="Rectangle 5"/>
          <p:cNvSpPr>
            <a:spLocks noChangeArrowheads="1"/>
          </p:cNvSpPr>
          <p:nvPr/>
        </p:nvSpPr>
        <p:spPr bwMode="auto">
          <a:xfrm>
            <a:off x="1432158" y="3900433"/>
            <a:ext cx="6859354" cy="36676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ctr" eaLnBrk="0" hangingPunct="0">
              <a:tabLst>
                <a:tab pos="342900" algn="l"/>
                <a:tab pos="2628900" algn="l"/>
              </a:tabLst>
            </a:pPr>
            <a:r>
              <a:rPr lang="en-US" sz="1800" b="1" dirty="0">
                <a:latin typeface="Consolas" panose="020B0609020204030204" pitchFamily="49" charset="0"/>
                <a:cs typeface="Consolas" panose="020B0609020204030204" pitchFamily="49" charset="0"/>
              </a:rPr>
              <a:t>???</a:t>
            </a:r>
          </a:p>
        </p:txBody>
      </p:sp>
      <p:sp>
        <p:nvSpPr>
          <p:cNvPr id="64518" name="Text Box 31"/>
          <p:cNvSpPr txBox="1">
            <a:spLocks noChangeArrowheads="1"/>
          </p:cNvSpPr>
          <p:nvPr/>
        </p:nvSpPr>
        <p:spPr bwMode="auto">
          <a:xfrm>
            <a:off x="76201" y="1841081"/>
            <a:ext cx="2479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zip_code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pomona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</p:txBody>
      </p:sp>
      <p:grpSp>
        <p:nvGrpSpPr>
          <p:cNvPr id="64519" name="Group 24"/>
          <p:cNvGrpSpPr>
            <a:grpSpLocks/>
          </p:cNvGrpSpPr>
          <p:nvPr/>
        </p:nvGrpSpPr>
        <p:grpSpPr bwMode="auto">
          <a:xfrm>
            <a:off x="2184400" y="1888706"/>
            <a:ext cx="5435600" cy="750887"/>
            <a:chOff x="2412765" y="3429000"/>
            <a:chExt cx="5435835" cy="771209"/>
          </a:xfrm>
        </p:grpSpPr>
        <p:grpSp>
          <p:nvGrpSpPr>
            <p:cNvPr id="6452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23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9</a:t>
                </a:r>
                <a:endParaRPr lang="en-US" sz="1800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24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  <a:endParaRPr lang="en-US" sz="1800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25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7</a:t>
                </a:r>
                <a:endParaRPr lang="en-US" sz="1800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26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</a:p>
            </p:txBody>
          </p:sp>
          <p:sp>
            <p:nvSpPr>
              <p:cNvPr id="27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1</a:t>
                </a:r>
                <a:endParaRPr lang="en-US" sz="1800" dirty="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p:grpSp>
        <p:sp>
          <p:nvSpPr>
            <p:cNvPr id="6452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onsolas" panose="020B0609020204030204" pitchFamily="49" charset="0"/>
                  <a:cs typeface="Consolas" panose="020B0609020204030204" pitchFamily="49" charset="0"/>
                </a:rPr>
                <a:t>16</a:t>
              </a:r>
            </a:p>
          </p:txBody>
        </p:sp>
        <p:sp>
          <p:nvSpPr>
            <p:cNvPr id="6452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onsolas" panose="020B0609020204030204" pitchFamily="49" charset="0"/>
                  <a:cs typeface="Consolas" panose="020B0609020204030204" pitchFamily="49" charset="0"/>
                </a:rPr>
                <a:t>20</a:t>
              </a:r>
            </a:p>
          </p:txBody>
        </p:sp>
        <p:sp>
          <p:nvSpPr>
            <p:cNvPr id="6452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452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452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onsolas" panose="020B0609020204030204" pitchFamily="49" charset="0"/>
                  <a:cs typeface="Consolas" panose="020B0609020204030204" pitchFamily="49" charset="0"/>
                </a:rPr>
                <a:t>24</a:t>
              </a:r>
            </a:p>
          </p:txBody>
        </p:sp>
        <p:sp>
          <p:nvSpPr>
            <p:cNvPr id="6452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452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onsolas" panose="020B0609020204030204" pitchFamily="49" charset="0"/>
                  <a:cs typeface="Consolas" panose="020B0609020204030204" pitchFamily="49" charset="0"/>
                </a:rPr>
                <a:t>28</a:t>
              </a:r>
            </a:p>
          </p:txBody>
        </p:sp>
        <p:sp>
          <p:nvSpPr>
            <p:cNvPr id="6452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452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onsolas" panose="020B0609020204030204" pitchFamily="49" charset="0"/>
                  <a:cs typeface="Consolas" panose="020B0609020204030204" pitchFamily="49" charset="0"/>
                </a:rPr>
                <a:t>32</a:t>
              </a:r>
            </a:p>
          </p:txBody>
        </p:sp>
        <p:sp>
          <p:nvSpPr>
            <p:cNvPr id="6453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6453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onsolas" panose="020B0609020204030204" pitchFamily="49" charset="0"/>
                  <a:cs typeface="Consolas" panose="020B0609020204030204" pitchFamily="49" charset="0"/>
                </a:rPr>
                <a:t>36</a:t>
              </a:r>
            </a:p>
          </p:txBody>
        </p:sp>
        <p:sp>
          <p:nvSpPr>
            <p:cNvPr id="6453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DEFDC59-820F-115A-E54D-D83004E325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784383"/>
              </p:ext>
            </p:extLst>
          </p:nvPr>
        </p:nvGraphicFramePr>
        <p:xfrm>
          <a:off x="5791200" y="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rdi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zipcode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rsi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digit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rax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return </a:t>
                      </a:r>
                      <a:r>
                        <a:rPr lang="en-US" b="0" i="0" dirty="0" err="1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val</a:t>
                      </a:r>
                      <a:endParaRPr lang="en-US" b="0" i="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376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31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4">
      <a:dk1>
        <a:srgbClr val="000000"/>
      </a:dk1>
      <a:lt1>
        <a:srgbClr val="FFFFFF"/>
      </a:lt1>
      <a:dk2>
        <a:srgbClr val="323232"/>
      </a:dk2>
      <a:lt2>
        <a:srgbClr val="A5A5A5"/>
      </a:lt2>
      <a:accent1>
        <a:srgbClr val="521B92"/>
      </a:accent1>
      <a:accent2>
        <a:srgbClr val="7A27D8"/>
      </a:accent2>
      <a:accent3>
        <a:srgbClr val="8B58D2"/>
      </a:accent3>
      <a:accent4>
        <a:srgbClr val="917DD0"/>
      </a:accent4>
      <a:accent5>
        <a:srgbClr val="BDA2E0"/>
      </a:accent5>
      <a:accent6>
        <a:srgbClr val="D1C7F6"/>
      </a:accent6>
      <a:hlink>
        <a:srgbClr val="0432FF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3047FA14-E8B9-5541-B2FA-35D660E1BFD6}" vid="{5B7FA5DE-B936-DE42-9858-6D948D82487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15450</TotalTime>
  <Words>2676</Words>
  <Application>Microsoft Macintosh PowerPoint</Application>
  <PresentationFormat>On-screen Show (4:3)</PresentationFormat>
  <Paragraphs>691</Paragraphs>
  <Slides>32</Slides>
  <Notes>13</Notes>
  <HiddenSlides>5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6" baseType="lpstr">
      <vt:lpstr>Arial</vt:lpstr>
      <vt:lpstr>Arial Narrow</vt:lpstr>
      <vt:lpstr>Calibri</vt:lpstr>
      <vt:lpstr>Calibri Bold</vt:lpstr>
      <vt:lpstr>Calibri Bold Italic</vt:lpstr>
      <vt:lpstr>Calibri Italic</vt:lpstr>
      <vt:lpstr>Consolas</vt:lpstr>
      <vt:lpstr>Courier</vt:lpstr>
      <vt:lpstr>Courier New</vt:lpstr>
      <vt:lpstr>Courier New Bold</vt:lpstr>
      <vt:lpstr>Times New Roman</vt:lpstr>
      <vt:lpstr>Wingdings 2</vt:lpstr>
      <vt:lpstr>Wingdings 3</vt:lpstr>
      <vt:lpstr>Clarity</vt:lpstr>
      <vt:lpstr>Lecture 5: Arrays, Operations and Jumps in Assembly</vt:lpstr>
      <vt:lpstr>Logistical Note</vt:lpstr>
      <vt:lpstr>Review: Assembly/Machine Code View</vt:lpstr>
      <vt:lpstr>Review: X86-64 Integer Registers</vt:lpstr>
      <vt:lpstr>Review: Assembly Operations</vt:lpstr>
      <vt:lpstr>Review: Operand Forms</vt:lpstr>
      <vt:lpstr>Review: Data Movement Instructions</vt:lpstr>
      <vt:lpstr>Example 1: Array Accessing</vt:lpstr>
      <vt:lpstr>Example 2: Array Accessing </vt:lpstr>
      <vt:lpstr>Operand Forms</vt:lpstr>
      <vt:lpstr>Example 2: Array Accessing</vt:lpstr>
      <vt:lpstr>Structure Representation</vt:lpstr>
      <vt:lpstr>Accessing Fields</vt:lpstr>
      <vt:lpstr>Exercise 1: Operands</vt:lpstr>
      <vt:lpstr>Arithmetic in Assembly</vt:lpstr>
      <vt:lpstr>Some Arithmetic Operations</vt:lpstr>
      <vt:lpstr>Some Arithmetic Operations</vt:lpstr>
      <vt:lpstr>Exercise 2: Assembly Operations</vt:lpstr>
      <vt:lpstr>Example: Translating Assembly</vt:lpstr>
      <vt:lpstr>lea Instruction</vt:lpstr>
      <vt:lpstr>Conditional Jumps</vt:lpstr>
      <vt:lpstr>Jumps</vt:lpstr>
      <vt:lpstr>Conditional Jumps </vt:lpstr>
      <vt:lpstr>Conditional Jumps</vt:lpstr>
      <vt:lpstr>Condition Evaluations</vt:lpstr>
      <vt:lpstr>Exercise 2: Conditional Jumps</vt:lpstr>
      <vt:lpstr>Branches and Jumps</vt:lpstr>
      <vt:lpstr>Condition Codes</vt:lpstr>
      <vt:lpstr>Example Condition Codes: compare</vt:lpstr>
      <vt:lpstr>Jumping </vt:lpstr>
      <vt:lpstr>Reading Condition Codes</vt:lpstr>
      <vt:lpstr>Reading Condition Codes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Introduction to Computer Systems</dc:title>
  <dc:creator>Eleanor  Birrell</dc:creator>
  <cp:lastModifiedBy>Eleanor Birrell</cp:lastModifiedBy>
  <cp:revision>180</cp:revision>
  <cp:lastPrinted>2020-02-11T17:27:20Z</cp:lastPrinted>
  <dcterms:created xsi:type="dcterms:W3CDTF">2019-02-05T00:12:37Z</dcterms:created>
  <dcterms:modified xsi:type="dcterms:W3CDTF">2026-02-12T00:00:43Z</dcterms:modified>
</cp:coreProperties>
</file>