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_rels/theme10.xml.rels" ContentType="application/vnd.openxmlformats-package.relationships+xml"/>
  <Override PartName="/ppt/theme/_rels/theme1.xml.rels" ContentType="application/vnd.openxmlformats-package.relationships+xml"/>
  <Override PartName="/ppt/theme/_rels/theme9.xml.rels" ContentType="application/vnd.openxmlformats-package.relationships+xml"/>
  <Override PartName="/ppt/theme/_rels/theme8.xml.rels" ContentType="application/vnd.openxmlformats-package.relationships+xml"/>
  <Override PartName="/ppt/theme/_rels/theme7.xml.rels" ContentType="application/vnd.openxmlformats-package.relationships+xml"/>
  <Override PartName="/ppt/theme/_rels/theme6.xml.rels" ContentType="application/vnd.openxmlformats-package.relationships+xml"/>
  <Override PartName="/ppt/theme/_rels/theme5.xml.rels" ContentType="application/vnd.openxmlformats-package.relationships+xml"/>
  <Override PartName="/ppt/theme/_rels/theme4.xml.rels" ContentType="application/vnd.openxmlformats-package.relationships+xml"/>
  <Override PartName="/ppt/theme/_rels/theme3.xml.rels" ContentType="application/vnd.openxmlformats-package.relationships+xml"/>
  <Override PartName="/ppt/theme/_rels/theme2.xml.rels" ContentType="application/vnd.openxmlformats-package.relationships+xml"/>
  <Override PartName="/ppt/theme/_rels/theme11.xml.rels" ContentType="application/vnd.openxmlformats-package.relationships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_rels/slide27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28.xml.rels" ContentType="application/vnd.openxmlformats-package.relationships+xml"/>
  <Override PartName="/ppt/slides/_rels/slide30.xml.rels" ContentType="application/vnd.openxmlformats-package.relationships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29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1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slide29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24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25.xml" ContentType="application/vnd.openxmlformats-officedocument.presentationml.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_rels/notesSlide2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21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62" r:id="rId6"/>
    <p:sldMasterId id="2147483664" r:id="rId7"/>
    <p:sldMasterId id="2147483666" r:id="rId8"/>
    <p:sldMasterId id="2147483668" r:id="rId9"/>
    <p:sldMasterId id="2147483670" r:id="rId10"/>
    <p:sldMasterId id="2147483672" r:id="rId11"/>
    <p:sldMasterId id="2147483674" r:id="rId12"/>
  </p:sldMasterIdLst>
  <p:notesMasterIdLst>
    <p:notesMasterId r:id="rId13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285" r:id="rId43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notesMaster" Target="notesMasters/notesMaster1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slide" Target="slides/slide11.xml"/><Relationship Id="rId25" Type="http://schemas.openxmlformats.org/officeDocument/2006/relationships/slide" Target="slides/slide12.xml"/><Relationship Id="rId26" Type="http://schemas.openxmlformats.org/officeDocument/2006/relationships/slide" Target="slides/slide13.xml"/><Relationship Id="rId27" Type="http://schemas.openxmlformats.org/officeDocument/2006/relationships/slide" Target="slides/slide14.xml"/><Relationship Id="rId28" Type="http://schemas.openxmlformats.org/officeDocument/2006/relationships/slide" Target="slides/slide15.xml"/><Relationship Id="rId29" Type="http://schemas.openxmlformats.org/officeDocument/2006/relationships/slide" Target="slides/slide16.xml"/><Relationship Id="rId30" Type="http://schemas.openxmlformats.org/officeDocument/2006/relationships/slide" Target="slides/slide17.xml"/><Relationship Id="rId31" Type="http://schemas.openxmlformats.org/officeDocument/2006/relationships/slide" Target="slides/slide18.xml"/><Relationship Id="rId32" Type="http://schemas.openxmlformats.org/officeDocument/2006/relationships/slide" Target="slides/slide19.xml"/><Relationship Id="rId33" Type="http://schemas.openxmlformats.org/officeDocument/2006/relationships/slide" Target="slides/slide20.xml"/><Relationship Id="rId34" Type="http://schemas.openxmlformats.org/officeDocument/2006/relationships/slide" Target="slides/slide21.xml"/><Relationship Id="rId35" Type="http://schemas.openxmlformats.org/officeDocument/2006/relationships/slide" Target="slides/slide22.xml"/><Relationship Id="rId36" Type="http://schemas.openxmlformats.org/officeDocument/2006/relationships/slide" Target="slides/slide23.xml"/><Relationship Id="rId37" Type="http://schemas.openxmlformats.org/officeDocument/2006/relationships/slide" Target="slides/slide24.xml"/><Relationship Id="rId38" Type="http://schemas.openxmlformats.org/officeDocument/2006/relationships/slide" Target="slides/slide25.xml"/><Relationship Id="rId39" Type="http://schemas.openxmlformats.org/officeDocument/2006/relationships/slide" Target="slides/slide26.xml"/><Relationship Id="rId40" Type="http://schemas.openxmlformats.org/officeDocument/2006/relationships/slide" Target="slides/slide27.xml"/><Relationship Id="rId41" Type="http://schemas.openxmlformats.org/officeDocument/2006/relationships/slide" Target="slides/slide28.xml"/><Relationship Id="rId42" Type="http://schemas.openxmlformats.org/officeDocument/2006/relationships/slide" Target="slides/slide29.xml"/><Relationship Id="rId43" Type="http://schemas.openxmlformats.org/officeDocument/2006/relationships/slide" Target="slides/slide30.xml"/><Relationship Id="rId4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move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the notes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dt" idx="33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ftr" idx="3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 type="sldNum" idx="3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0BC8E070-CD29-46CA-B0BC-6D5978B9D753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7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0" name="PlaceHolder 3"/>
          <p:cNvSpPr>
            <a:spLocks noGrp="1"/>
          </p:cNvSpPr>
          <p:nvPr>
            <p:ph type="sldNum" idx="4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59BF111-27F2-4A4D-870C-BC9A2397BB7B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8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different signed and unsigned multiply b/c need to set condition bits differently (e.g., overflow for -1*-1 vs 0xFFFF*0xFFFF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3" name="PlaceHolder 3"/>
          <p:cNvSpPr>
            <a:spLocks noGrp="1"/>
          </p:cNvSpPr>
          <p:nvPr>
            <p:ph type="sldNum" idx="4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BA70E94-4C39-46B2-BEE6-3345B0483ACF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8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6" name="PlaceHolder 3"/>
          <p:cNvSpPr>
            <a:spLocks noGrp="1"/>
          </p:cNvSpPr>
          <p:nvPr>
            <p:ph type="sldNum" idx="43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C915C97-4362-44C4-9DA0-E8A575E15ADF}" type="slidenum"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js SF Negative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jns ~SF Nonnegative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9" name="PlaceHolder 3"/>
          <p:cNvSpPr>
            <a:spLocks noGrp="1"/>
          </p:cNvSpPr>
          <p:nvPr>
            <p:ph type="sldNum" idx="44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087C204-CE4C-42B9-A056-3880077AF5F1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9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2" name="PlaceHolder 3"/>
          <p:cNvSpPr>
            <a:spLocks noGrp="1"/>
          </p:cNvSpPr>
          <p:nvPr>
            <p:ph type="sldNum" idx="45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074332B-7C97-41B6-9301-D1C7D7D377AC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js SF Negative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jns ~SF Nonnegative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5" name="PlaceHolder 3"/>
          <p:cNvSpPr>
            <a:spLocks noGrp="1"/>
          </p:cNvSpPr>
          <p:nvPr>
            <p:ph type="sldNum" idx="4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C3FBE80-85EB-4ECE-9C28-C96BF26A1CFE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6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done on board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8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FDFEF70-EDA7-44FB-8D02-96963C737B3B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7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1" name="PlaceHolder 3"/>
          <p:cNvSpPr>
            <a:spLocks noGrp="1"/>
          </p:cNvSpPr>
          <p:nvPr>
            <p:ph type="sldNum" idx="3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9711D15-231E-4056-AA73-7A0647443978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7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done on board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4" name="PlaceHolder 3"/>
          <p:cNvSpPr>
            <a:spLocks noGrp="1"/>
          </p:cNvSpPr>
          <p:nvPr>
            <p:ph type="sldNum" idx="39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4D4A722-661B-4454-B699-5DE9A325769C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7" name="PlaceHolder 3"/>
          <p:cNvSpPr>
            <a:spLocks noGrp="1"/>
          </p:cNvSpPr>
          <p:nvPr>
            <p:ph type="sldNum" idx="4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21ACD7F-65EE-4A33-BB21-4FC58121F737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0F0B9D8-8384-4DAB-AC34-F48B285AFFC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8C845BB-10C3-4534-9DAC-39C23F891F6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0E454B44-88F5-4CAE-AF75-1832C9FC603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93B20DE9-5B44-44E2-88B1-1B75B09983D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9C659A92-3EF1-451D-A548-5DE6E0DA0F57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60E865CD-D5AC-456D-B97C-CCCABFF343B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327EE784-7290-4D40-B601-DD6E1697D43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6397FF0F-7849-4B49-AC82-D1D92C1F514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6DF68100-AC85-4629-BC65-8C210607A45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F949ABB-36E2-401F-894B-C6523182373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CD65268-B34B-4556-9753-2E9BA915EA1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DE95581-80F7-4C46-A5A3-9BBA73DA5EC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125C522-0F54-4767-A775-A2FBFDE5583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FD75CE8-007B-4A4B-A5B2-8A12F128489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00AD9D3-213A-4B55-B620-120C0CAECCD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59F61BD-663E-4D02-B071-1082DF26165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B0040C7-36B5-4023-8753-2A8FA9DCFE4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6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7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11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1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3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4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5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D2596DF1-B88D-40CF-B4A5-2E428D13B0E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26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91A61900-7855-4557-A523-A678354A54A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87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title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2399EF5E-0387-4A2E-BEFD-7C15767DCB3C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C3AF647-683C-4C51-8250-B735027ED92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x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68F6C70-7CAA-49F1-9CC8-C7BA6C95529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20845EB-428B-4E2D-A2BA-E27714FEA17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8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Cli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ck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edi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Ma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er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tit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le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st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yl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E31832C3-00F8-4819-B72A-6C8ACD85170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44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EA5B46DD-68C2-481F-B3B1-D7395962CCF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7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2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AEFBEAE5-33DA-4C99-8E9C-43515D7A9DF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65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7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620C3FE-A6FE-4967-909E-E415295A0DA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5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6" name="PlaceHolder 1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67CC4AAB-C4C6-49BB-82E2-51A3FED9D87C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title"/>
          </p:nvPr>
        </p:nvSpPr>
        <p:spPr>
          <a:xfrm>
            <a:off x="685800" y="2590920"/>
            <a:ext cx="845784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5: Operations and Jumps in Assembly</a:t>
            </a:r>
            <a:endParaRPr b="0" lang="en-US" sz="3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4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Array Accessing Example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457200" y="4615560"/>
            <a:ext cx="8229240" cy="195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498600" indent="-343080" defTabSz="914400">
              <a:lnSpc>
                <a:spcPct val="100000"/>
              </a:lnSpc>
              <a:spcBef>
                <a:spcPts val="499"/>
              </a:spcBef>
              <a:buClr>
                <a:srgbClr val="0432ff"/>
              </a:buClr>
              <a:buSzPct val="7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Register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contains starting address of array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zipcode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98600" indent="-343080" defTabSz="914400">
              <a:lnSpc>
                <a:spcPct val="100000"/>
              </a:lnSpc>
              <a:spcBef>
                <a:spcPts val="499"/>
              </a:spcBef>
              <a:buClr>
                <a:srgbClr val="0432ff"/>
              </a:buClr>
              <a:buSzPct val="7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Register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%rsi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contains array index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digit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98600" indent="-343080" defTabSz="914400">
              <a:lnSpc>
                <a:spcPct val="100000"/>
              </a:lnSpc>
              <a:spcBef>
                <a:spcPts val="499"/>
              </a:spcBef>
              <a:buClr>
                <a:srgbClr val="0432ff"/>
              </a:buClr>
              <a:buSzPct val="7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Desired digit at 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 + 4*%rsi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98600" indent="-343080" defTabSz="914400">
              <a:lnSpc>
                <a:spcPct val="100000"/>
              </a:lnSpc>
              <a:spcBef>
                <a:spcPts val="499"/>
              </a:spcBef>
              <a:buClr>
                <a:srgbClr val="0432ff"/>
              </a:buClr>
              <a:buSzPct val="7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Use memory reference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(%rdi,%rsi,4)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0" name="Rectangle 4"/>
          <p:cNvSpPr/>
          <p:nvPr/>
        </p:nvSpPr>
        <p:spPr>
          <a:xfrm>
            <a:off x="1427040" y="2752200"/>
            <a:ext cx="6864120" cy="9212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int get_digit(int* zipcode, int digit){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z[digit];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1" name="Rectangle 5"/>
          <p:cNvSpPr/>
          <p:nvPr/>
        </p:nvSpPr>
        <p:spPr>
          <a:xfrm>
            <a:off x="1432080" y="3900600"/>
            <a:ext cx="6859080" cy="36720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343080"/>
                <a:tab algn="l" pos="2629080"/>
              </a:tabLst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movl (%rdi,%rsi,4), %eax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# ret = z[digit]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2" name="Text Box 31"/>
          <p:cNvSpPr/>
          <p:nvPr/>
        </p:nvSpPr>
        <p:spPr>
          <a:xfrm>
            <a:off x="76320" y="1841040"/>
            <a:ext cx="247932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zip_code pomona;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03" name="Group 24"/>
          <p:cNvGrpSpPr/>
          <p:nvPr/>
        </p:nvGrpSpPr>
        <p:grpSpPr>
          <a:xfrm>
            <a:off x="2184480" y="1888560"/>
            <a:ext cx="5435280" cy="761400"/>
            <a:chOff x="2184480" y="1888560"/>
            <a:chExt cx="5435280" cy="761400"/>
          </a:xfrm>
        </p:grpSpPr>
        <p:grpSp>
          <p:nvGrpSpPr>
            <p:cNvPr id="204" name="Group 25"/>
            <p:cNvGrpSpPr/>
            <p:nvPr/>
          </p:nvGrpSpPr>
          <p:grpSpPr>
            <a:xfrm>
              <a:off x="2514960" y="1888560"/>
              <a:ext cx="4571280" cy="222120"/>
              <a:chOff x="2514960" y="1888560"/>
              <a:chExt cx="4571280" cy="222120"/>
            </a:xfrm>
          </p:grpSpPr>
          <p:sp>
            <p:nvSpPr>
              <p:cNvPr id="205" name="Rectangle 26"/>
              <p:cNvSpPr/>
              <p:nvPr/>
            </p:nvSpPr>
            <p:spPr>
              <a:xfrm>
                <a:off x="2514960" y="1888560"/>
                <a:ext cx="914040" cy="2221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06" name="Rectangle 27"/>
              <p:cNvSpPr/>
              <p:nvPr/>
            </p:nvSpPr>
            <p:spPr>
              <a:xfrm>
                <a:off x="3429360" y="1888560"/>
                <a:ext cx="914040" cy="2221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07" name="Rectangle 28"/>
              <p:cNvSpPr/>
              <p:nvPr/>
            </p:nvSpPr>
            <p:spPr>
              <a:xfrm>
                <a:off x="4343400" y="1888560"/>
                <a:ext cx="914040" cy="2221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08" name="Rectangle 29"/>
              <p:cNvSpPr/>
              <p:nvPr/>
            </p:nvSpPr>
            <p:spPr>
              <a:xfrm>
                <a:off x="5257800" y="1888560"/>
                <a:ext cx="914040" cy="2221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09" name="Rectangle 30"/>
              <p:cNvSpPr/>
              <p:nvPr/>
            </p:nvSpPr>
            <p:spPr>
              <a:xfrm>
                <a:off x="6172200" y="1888560"/>
                <a:ext cx="914040" cy="2221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210" name="Text Box 32"/>
            <p:cNvSpPr/>
            <p:nvPr/>
          </p:nvSpPr>
          <p:spPr>
            <a:xfrm>
              <a:off x="2184480" y="2260080"/>
              <a:ext cx="66780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1" name="Text Box 33"/>
            <p:cNvSpPr/>
            <p:nvPr/>
          </p:nvSpPr>
          <p:spPr>
            <a:xfrm>
              <a:off x="2954160" y="2273040"/>
              <a:ext cx="99036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2" name="Line 34"/>
            <p:cNvSpPr/>
            <p:nvPr/>
          </p:nvSpPr>
          <p:spPr>
            <a:xfrm flipV="1">
              <a:off x="2514600" y="209736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3" name="Line 35"/>
            <p:cNvSpPr/>
            <p:nvPr/>
          </p:nvSpPr>
          <p:spPr>
            <a:xfrm flipV="1">
              <a:off x="34290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4" name="Text Box 36"/>
            <p:cNvSpPr/>
            <p:nvPr/>
          </p:nvSpPr>
          <p:spPr>
            <a:xfrm>
              <a:off x="3868560" y="2273040"/>
              <a:ext cx="99036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5" name="Line 37"/>
            <p:cNvSpPr/>
            <p:nvPr/>
          </p:nvSpPr>
          <p:spPr>
            <a:xfrm flipV="1">
              <a:off x="43434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6" name="Text Box 38"/>
            <p:cNvSpPr/>
            <p:nvPr/>
          </p:nvSpPr>
          <p:spPr>
            <a:xfrm>
              <a:off x="4800600" y="2273040"/>
              <a:ext cx="99036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28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7" name="Line 39"/>
            <p:cNvSpPr/>
            <p:nvPr/>
          </p:nvSpPr>
          <p:spPr>
            <a:xfrm flipV="1">
              <a:off x="52578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8" name="Text Box 40"/>
            <p:cNvSpPr/>
            <p:nvPr/>
          </p:nvSpPr>
          <p:spPr>
            <a:xfrm>
              <a:off x="5715000" y="2273040"/>
              <a:ext cx="99036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9" name="Line 41"/>
            <p:cNvSpPr/>
            <p:nvPr/>
          </p:nvSpPr>
          <p:spPr>
            <a:xfrm flipV="1">
              <a:off x="61722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0" name="Text Box 42"/>
            <p:cNvSpPr/>
            <p:nvPr/>
          </p:nvSpPr>
          <p:spPr>
            <a:xfrm>
              <a:off x="6629400" y="2273040"/>
              <a:ext cx="99036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1" name="Line 43"/>
            <p:cNvSpPr/>
            <p:nvPr/>
          </p:nvSpPr>
          <p:spPr>
            <a:xfrm flipV="1">
              <a:off x="70866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aphicFrame>
        <p:nvGraphicFramePr>
          <p:cNvPr id="222" name="Table 1"/>
          <p:cNvGraphicFramePr/>
          <p:nvPr/>
        </p:nvGraphicFramePr>
        <p:xfrm>
          <a:off x="5791320" y="0"/>
          <a:ext cx="3352320" cy="152352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z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%rsi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digit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return val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2" dur="indefinite" restart="never" nodeType="tmRoot">
          <p:childTnLst>
            <p:seq>
              <p:cTn id="103" dur="indefinite" nodeType="mainSeq">
                <p:childTnLst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Structure Representation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457200" y="3468600"/>
            <a:ext cx="8229240" cy="300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Structure represented as block of memory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Big enough to hold all of the fields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Fields ordered according to declaration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Even if another ordering could yield a more compact representation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Compiler determines overall size + positions of fields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Machine-level program has no understanding of the structures in the source code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5" name="Rectangle 11"/>
          <p:cNvSpPr/>
          <p:nvPr/>
        </p:nvSpPr>
        <p:spPr>
          <a:xfrm>
            <a:off x="4428000" y="2179080"/>
            <a:ext cx="1739160" cy="4312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z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26" name="Group 1"/>
          <p:cNvGrpSpPr/>
          <p:nvPr/>
        </p:nvGrpSpPr>
        <p:grpSpPr>
          <a:xfrm>
            <a:off x="4284000" y="1377360"/>
            <a:ext cx="3975480" cy="1612080"/>
            <a:chOff x="4284000" y="1377360"/>
            <a:chExt cx="3975480" cy="1612080"/>
          </a:xfrm>
        </p:grpSpPr>
        <p:sp>
          <p:nvSpPr>
            <p:cNvPr id="227" name="Line 16"/>
            <p:cNvSpPr/>
            <p:nvPr/>
          </p:nvSpPr>
          <p:spPr>
            <a:xfrm>
              <a:off x="4436280" y="1758240"/>
              <a:ext cx="360" cy="3808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228" name="Rectangle 17"/>
            <p:cNvSpPr/>
            <p:nvPr/>
          </p:nvSpPr>
          <p:spPr>
            <a:xfrm>
              <a:off x="4284000" y="1377360"/>
              <a:ext cx="317520" cy="3697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9" name="Rectangle 10"/>
            <p:cNvSpPr/>
            <p:nvPr/>
          </p:nvSpPr>
          <p:spPr>
            <a:xfrm>
              <a:off x="6161040" y="2179080"/>
              <a:ext cx="875880" cy="43128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230" name="Rectangle 12"/>
            <p:cNvSpPr/>
            <p:nvPr/>
          </p:nvSpPr>
          <p:spPr>
            <a:xfrm>
              <a:off x="7037280" y="2179080"/>
              <a:ext cx="869760" cy="4312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next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1" name="Rectangle 13"/>
            <p:cNvSpPr/>
            <p:nvPr/>
          </p:nvSpPr>
          <p:spPr>
            <a:xfrm>
              <a:off x="4356000" y="2594880"/>
              <a:ext cx="334080" cy="3942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0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2" name="Rectangle 14"/>
            <p:cNvSpPr/>
            <p:nvPr/>
          </p:nvSpPr>
          <p:spPr>
            <a:xfrm>
              <a:off x="5886360" y="2591640"/>
              <a:ext cx="4870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20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3" name="Rectangle 15"/>
            <p:cNvSpPr/>
            <p:nvPr/>
          </p:nvSpPr>
          <p:spPr>
            <a:xfrm>
              <a:off x="6794640" y="2577600"/>
              <a:ext cx="4870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24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4" name="Rectangle 16"/>
            <p:cNvSpPr/>
            <p:nvPr/>
          </p:nvSpPr>
          <p:spPr>
            <a:xfrm>
              <a:off x="7772400" y="2577600"/>
              <a:ext cx="4870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32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35" name="Rectangle 2"/>
          <p:cNvSpPr/>
          <p:nvPr/>
        </p:nvSpPr>
        <p:spPr>
          <a:xfrm>
            <a:off x="533160" y="1401840"/>
            <a:ext cx="3295800" cy="119808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typedef struct node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int z[5];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struct node* next;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 node_t;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6" dur="indefinite" restart="never" nodeType="tmRoot">
          <p:childTnLst>
            <p:seq>
              <p:cTn id="127" dur="indefinite" nodeType="mainSeq">
                <p:childTnLst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Rectangle 3"/>
          <p:cNvSpPr/>
          <p:nvPr/>
        </p:nvSpPr>
        <p:spPr>
          <a:xfrm>
            <a:off x="2027160" y="5617080"/>
            <a:ext cx="5089320" cy="92124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114480"/>
                <a:tab algn="l" pos="1033560"/>
                <a:tab algn="l" pos="326376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# n in 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114480"/>
                <a:tab algn="l" pos="1033560"/>
                <a:tab algn="l" pos="326376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movq  24(%rdi),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114480"/>
                <a:tab algn="l" pos="1033560"/>
                <a:tab algn="l" pos="326376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7" name="Rectangle 4"/>
          <p:cNvSpPr/>
          <p:nvPr/>
        </p:nvSpPr>
        <p:spPr>
          <a:xfrm>
            <a:off x="1477800" y="4435200"/>
            <a:ext cx="6188040" cy="9212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node_t* get_next(node_t* n){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n-&gt;next;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Accessing Fields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457200" y="2959560"/>
            <a:ext cx="8229240" cy="1469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Accessing a field in a struct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Offset of each structure member determined at compile time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0" name="Line 14"/>
          <p:cNvSpPr/>
          <p:nvPr/>
        </p:nvSpPr>
        <p:spPr>
          <a:xfrm>
            <a:off x="7056720" y="1740600"/>
            <a:ext cx="360" cy="38088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1" name="Rectangle 15"/>
          <p:cNvSpPr/>
          <p:nvPr/>
        </p:nvSpPr>
        <p:spPr>
          <a:xfrm>
            <a:off x="6904440" y="1359720"/>
            <a:ext cx="100368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 + 24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2" name="Rectangle 11"/>
          <p:cNvSpPr/>
          <p:nvPr/>
        </p:nvSpPr>
        <p:spPr>
          <a:xfrm>
            <a:off x="4428000" y="2161440"/>
            <a:ext cx="1739160" cy="4312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z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43" name="Group 1"/>
          <p:cNvGrpSpPr/>
          <p:nvPr/>
        </p:nvGrpSpPr>
        <p:grpSpPr>
          <a:xfrm>
            <a:off x="4284000" y="1359720"/>
            <a:ext cx="3975480" cy="1612440"/>
            <a:chOff x="4284000" y="1359720"/>
            <a:chExt cx="3975480" cy="1612440"/>
          </a:xfrm>
        </p:grpSpPr>
        <p:sp>
          <p:nvSpPr>
            <p:cNvPr id="244" name="Line 16"/>
            <p:cNvSpPr/>
            <p:nvPr/>
          </p:nvSpPr>
          <p:spPr>
            <a:xfrm>
              <a:off x="4436280" y="1740600"/>
              <a:ext cx="360" cy="3808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245" name="Rectangle 17"/>
            <p:cNvSpPr/>
            <p:nvPr/>
          </p:nvSpPr>
          <p:spPr>
            <a:xfrm>
              <a:off x="4284000" y="1359720"/>
              <a:ext cx="317520" cy="3697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6" name="Rectangle 10"/>
            <p:cNvSpPr/>
            <p:nvPr/>
          </p:nvSpPr>
          <p:spPr>
            <a:xfrm>
              <a:off x="6161040" y="2161440"/>
              <a:ext cx="875880" cy="43128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247" name="Rectangle 12"/>
            <p:cNvSpPr/>
            <p:nvPr/>
          </p:nvSpPr>
          <p:spPr>
            <a:xfrm>
              <a:off x="7037280" y="2161440"/>
              <a:ext cx="869760" cy="4312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next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8" name="Rectangle 13"/>
            <p:cNvSpPr/>
            <p:nvPr/>
          </p:nvSpPr>
          <p:spPr>
            <a:xfrm>
              <a:off x="4356000" y="2577600"/>
              <a:ext cx="334080" cy="3942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0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49" name="Rectangle 14"/>
            <p:cNvSpPr/>
            <p:nvPr/>
          </p:nvSpPr>
          <p:spPr>
            <a:xfrm>
              <a:off x="5886360" y="2574360"/>
              <a:ext cx="4870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20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50" name="Rectangle 15"/>
            <p:cNvSpPr/>
            <p:nvPr/>
          </p:nvSpPr>
          <p:spPr>
            <a:xfrm>
              <a:off x="6794640" y="2559960"/>
              <a:ext cx="4870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24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51" name="Rectangle 16"/>
            <p:cNvSpPr/>
            <p:nvPr/>
          </p:nvSpPr>
          <p:spPr>
            <a:xfrm>
              <a:off x="7772400" y="2559960"/>
              <a:ext cx="487080" cy="3978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32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52" name="Rectangle 2"/>
          <p:cNvSpPr/>
          <p:nvPr/>
        </p:nvSpPr>
        <p:spPr>
          <a:xfrm>
            <a:off x="533160" y="1401840"/>
            <a:ext cx="3295800" cy="119808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typedef struct node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int z[5];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struct node* next;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 node_t;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53" name="Table 3"/>
          <p:cNvGraphicFramePr/>
          <p:nvPr/>
        </p:nvGraphicFramePr>
        <p:xfrm>
          <a:off x="5791320" y="0"/>
          <a:ext cx="3352320" cy="114264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n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return val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4" dur="indefinite" restart="never" nodeType="tmRoot">
          <p:childTnLst>
            <p:seq>
              <p:cTn id="135" dur="indefinite" nodeType="mainSeq">
                <p:childTnLst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96428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Arithmetic in Assembly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marL="119160" indent="-11916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Some Arithmetic Operations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409760"/>
                <a:tab algn="l" pos="259704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Two Operand Instructions: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Calibri Bold Italic"/>
              </a:rPr>
              <a:t>     Format</a:t>
            </a:r>
            <a:r>
              <a:rPr b="0" lang="en-US" sz="20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20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20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20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                       </a:t>
            </a:r>
            <a:r>
              <a:rPr b="0" lang="en-US" sz="20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Calibri Bold Italic"/>
              </a:rPr>
              <a:t>Computation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Bold Italic"/>
              </a:rPr>
              <a:t>andq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Src,Dest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Dest = Dest &amp; Src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Italic"/>
              </a:rPr>
              <a:t>orq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Src,Dest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Dest = Dest | Src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Italic"/>
              </a:rPr>
              <a:t>xorq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Src,Dest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Dest = Dest ^ Src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Italic"/>
              </a:rPr>
              <a:t>shlq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Src,Dest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Dest = Dest &lt;&lt; Src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Calibri Bold Italic"/>
              </a:rPr>
              <a:t>Also called salq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Bold Italic"/>
              </a:rPr>
              <a:t>shrq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Src,Dest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Dest = Dest &gt;&gt; Src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Calibri Bold Italic"/>
              </a:rPr>
              <a:t>Logical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Bold Italic"/>
              </a:rPr>
              <a:t>sarq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Src,Dest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Dest = Dest &gt;&gt; Src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Calibri Bold Italic"/>
              </a:rPr>
              <a:t>Arithmetic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Bold Italic"/>
              </a:rPr>
              <a:t>addq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Src,Dest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Dest = Dest + Src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Italic"/>
              </a:rPr>
              <a:t>subq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Src,Dest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Dest = Dest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Symbol"/>
                <a:ea typeface="Calibri Italic"/>
              </a:rPr>
              <a:t>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 Src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Italic"/>
              </a:rPr>
              <a:t>imulq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Src,Dest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Dest = Dest * Src 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Italic"/>
              </a:rPr>
              <a:t>	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1409760"/>
                <a:tab algn="l" pos="160488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58" name="Table 4"/>
          <p:cNvGraphicFramePr/>
          <p:nvPr/>
        </p:nvGraphicFramePr>
        <p:xfrm>
          <a:off x="6705720" y="5003640"/>
          <a:ext cx="2437920" cy="1854000"/>
        </p:xfrm>
        <a:graphic>
          <a:graphicData uri="http://schemas.openxmlformats.org/drawingml/2006/table">
            <a:tbl>
              <a:tblPr/>
              <a:tblGrid>
                <a:gridCol w="1173960"/>
                <a:gridCol w="632160"/>
                <a:gridCol w="63216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char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b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short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w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int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long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q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pointer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q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9" name="TextBox 5"/>
          <p:cNvSpPr/>
          <p:nvPr/>
        </p:nvSpPr>
        <p:spPr>
          <a:xfrm>
            <a:off x="7473600" y="4634640"/>
            <a:ext cx="988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Suffixes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48" dur="indefinite" restart="never" nodeType="tmRoot">
          <p:childTnLst>
            <p:seq>
              <p:cTn id="149" dur="indefinite" nodeType="mainSeq">
                <p:childTnLst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marL="119160" indent="-11916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Some Arithmetic Operations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40976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One Operand Instructions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notq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	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Dest = ~Dest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Italic"/>
              </a:rPr>
              <a:t>incq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 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Dest = Dest + 1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Italic"/>
              </a:rPr>
              <a:t>decq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 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Dest = Dest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Symbol"/>
                <a:ea typeface="Calibri Italic"/>
              </a:rPr>
              <a:t>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 1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858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Italic"/>
              </a:rPr>
              <a:t>negq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Dest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 </a:t>
            </a:r>
            <a:r>
              <a:rPr b="0" lang="en-US" sz="1800" strike="noStrike" u="none">
                <a:solidFill>
                  <a:srgbClr val="980002"/>
                </a:solidFill>
                <a:effectLst/>
                <a:uFillTx/>
                <a:latin typeface="Calibri Bold Italic"/>
                <a:ea typeface="ヒラギノ角ゴ ProN W6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Dest =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Symbol"/>
                <a:ea typeface="Calibri Italic"/>
              </a:rPr>
              <a:t>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Italic"/>
                <a:ea typeface="Calibri Italic"/>
              </a:rPr>
              <a:t> Dest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62" name="Table 6"/>
          <p:cNvGraphicFramePr/>
          <p:nvPr/>
        </p:nvGraphicFramePr>
        <p:xfrm>
          <a:off x="6705720" y="5003640"/>
          <a:ext cx="2437920" cy="1854000"/>
        </p:xfrm>
        <a:graphic>
          <a:graphicData uri="http://schemas.openxmlformats.org/drawingml/2006/table">
            <a:tbl>
              <a:tblPr/>
              <a:tblGrid>
                <a:gridCol w="1173960"/>
                <a:gridCol w="632160"/>
                <a:gridCol w="63216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char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b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short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w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int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long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q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pointer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q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3" name="TextBox 7"/>
          <p:cNvSpPr/>
          <p:nvPr/>
        </p:nvSpPr>
        <p:spPr>
          <a:xfrm>
            <a:off x="7473600" y="4634640"/>
            <a:ext cx="9889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Suffixes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4" name="Table 10"/>
          <p:cNvGraphicFramePr/>
          <p:nvPr/>
        </p:nvGraphicFramePr>
        <p:xfrm>
          <a:off x="4975920" y="3429000"/>
          <a:ext cx="3352320" cy="238788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Location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2: Assembly Operations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/>
          </p:nvPr>
        </p:nvSpPr>
        <p:spPr>
          <a:xfrm>
            <a:off x="457200" y="3429000"/>
            <a:ext cx="5257440" cy="2962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addq $0x47, %rax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subq %rax, %rbx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addq (%rbx), %rax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shlq %rdi, (%rax)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addq (%rax,%rdi,8), %rax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67" name="Table 6"/>
          <p:cNvGraphicFramePr/>
          <p:nvPr/>
        </p:nvGraphicFramePr>
        <p:xfrm>
          <a:off x="838080" y="1725120"/>
          <a:ext cx="3352320" cy="158508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0x100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%rbx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0x110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0x02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8" name="Table 7"/>
          <p:cNvGraphicFramePr/>
          <p:nvPr/>
        </p:nvGraphicFramePr>
        <p:xfrm>
          <a:off x="4991040" y="1728360"/>
          <a:ext cx="3352320" cy="158508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Address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0x100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0x012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0x108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0x99a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0x110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0x809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9" name="TextBox 5"/>
          <p:cNvSpPr/>
          <p:nvPr/>
        </p:nvSpPr>
        <p:spPr>
          <a:xfrm>
            <a:off x="5029200" y="3858480"/>
            <a:ext cx="868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0x147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0" name="TextBox 8"/>
          <p:cNvSpPr/>
          <p:nvPr/>
        </p:nvSpPr>
        <p:spPr>
          <a:xfrm>
            <a:off x="5029200" y="4227840"/>
            <a:ext cx="868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0x010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1" name="TextBox 9"/>
          <p:cNvSpPr/>
          <p:nvPr/>
        </p:nvSpPr>
        <p:spPr>
          <a:xfrm>
            <a:off x="5029200" y="4578480"/>
            <a:ext cx="868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0x909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2" name="TextBox 11"/>
          <p:cNvSpPr/>
          <p:nvPr/>
        </p:nvSpPr>
        <p:spPr>
          <a:xfrm>
            <a:off x="5029200" y="4947840"/>
            <a:ext cx="868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0x048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3" name="TextBox 12"/>
          <p:cNvSpPr/>
          <p:nvPr/>
        </p:nvSpPr>
        <p:spPr>
          <a:xfrm>
            <a:off x="5029200" y="5360400"/>
            <a:ext cx="868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0x909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4" name="TextBox 13"/>
          <p:cNvSpPr/>
          <p:nvPr/>
        </p:nvSpPr>
        <p:spPr>
          <a:xfrm>
            <a:off x="6679080" y="3858480"/>
            <a:ext cx="868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5" name="TextBox 14"/>
          <p:cNvSpPr/>
          <p:nvPr/>
        </p:nvSpPr>
        <p:spPr>
          <a:xfrm>
            <a:off x="6679080" y="4227840"/>
            <a:ext cx="868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%rbx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6" name="TextBox 15"/>
          <p:cNvSpPr/>
          <p:nvPr/>
        </p:nvSpPr>
        <p:spPr>
          <a:xfrm>
            <a:off x="6679080" y="4578480"/>
            <a:ext cx="868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7" name="TextBox 16"/>
          <p:cNvSpPr/>
          <p:nvPr/>
        </p:nvSpPr>
        <p:spPr>
          <a:xfrm>
            <a:off x="6679080" y="4947840"/>
            <a:ext cx="16495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Mem[0x100]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8" name="TextBox 17"/>
          <p:cNvSpPr/>
          <p:nvPr/>
        </p:nvSpPr>
        <p:spPr>
          <a:xfrm>
            <a:off x="6679080" y="5360400"/>
            <a:ext cx="868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79" name="Table 2"/>
          <p:cNvGraphicFramePr/>
          <p:nvPr/>
        </p:nvGraphicFramePr>
        <p:xfrm>
          <a:off x="4982760" y="3429000"/>
          <a:ext cx="3352320" cy="228564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Location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Courier New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6" dur="indefinite" restart="never" nodeType="tmRoot">
          <p:childTnLst>
            <p:seq>
              <p:cTn id="167" dur="indefinite" nodeType="mainSeq"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Example: Translating Assembly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1" name="Rectangle 5"/>
          <p:cNvSpPr/>
          <p:nvPr/>
        </p:nvSpPr>
        <p:spPr>
          <a:xfrm>
            <a:off x="483480" y="1981080"/>
            <a:ext cx="3555000" cy="246348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8160" rIns="38160" tIns="38160" bIns="38160" anchor="t">
            <a:noAutofit/>
          </a:bodyPr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arith: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orq    %rsi, 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sarq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	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$3, 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notq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	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movq 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	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%rdx,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subq 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	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%rdi,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2" name="Content Placeholder 1"/>
          <p:cNvSpPr/>
          <p:nvPr/>
        </p:nvSpPr>
        <p:spPr>
          <a:xfrm>
            <a:off x="457200" y="4943520"/>
            <a:ext cx="4406400" cy="282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Interesting Instructions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3430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sarq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: arithmetic right shift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83" name="Table 6"/>
          <p:cNvGraphicFramePr/>
          <p:nvPr/>
        </p:nvGraphicFramePr>
        <p:xfrm>
          <a:off x="5798520" y="4982400"/>
          <a:ext cx="3352320" cy="190476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</a:rPr>
                        <a:t>Argument </a:t>
                      </a: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%rsi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</a:rPr>
                        <a:t>Argument </a:t>
                      </a: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y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%rdx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</a:rPr>
                        <a:t>Argument </a:t>
                      </a: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z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return value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4" name="Rectangle 4"/>
          <p:cNvSpPr/>
          <p:nvPr/>
        </p:nvSpPr>
        <p:spPr>
          <a:xfrm>
            <a:off x="4191120" y="1981080"/>
            <a:ext cx="4876560" cy="24634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38160" rIns="38160" tIns="38160" bIns="38160" anchor="t">
            <a:noAutofit/>
          </a:bodyPr>
          <a:p>
            <a:pPr defTabSz="914400">
              <a:lnSpc>
                <a:spcPct val="100000"/>
              </a:lnSpc>
              <a:tabLst>
                <a:tab algn="l" pos="45720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long arith(long x, long y, long z){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x = x | y;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x = x &gt;&gt; 3;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x = ~x;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long ret = z - x;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return ret;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4" dur="indefinite" restart="never" nodeType="tmRoot">
          <p:childTnLst>
            <p:seq>
              <p:cTn id="195" dur="indefinite" nodeType="mainSeq">
                <p:childTnLst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lea Instruction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Scaled Memory Operands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/>
          </p:nvPr>
        </p:nvSpPr>
        <p:spPr>
          <a:xfrm>
            <a:off x="457200" y="2438280"/>
            <a:ext cx="411444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 (%rdi,%rsi,8), %rax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8" name="PlaceHolder 4"/>
          <p:cNvSpPr>
            <a:spLocks noGrp="1"/>
          </p:cNvSpPr>
          <p:nvPr>
            <p:ph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2"/>
                </a:solidFill>
                <a:effectLst/>
                <a:uFillTx/>
                <a:latin typeface="Courier New Bold"/>
              </a:rPr>
              <a:t>leaq</a:t>
            </a: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Calibri Bold Italic"/>
              </a:rPr>
              <a:t>S</a:t>
            </a: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Calibri Bold Italic"/>
                <a:ea typeface="Calibri Bold Italic"/>
              </a:rPr>
              <a:t>ource</a:t>
            </a: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  <a:ea typeface="Calibri Bold Italic"/>
              </a:rPr>
              <a:t>, </a:t>
            </a: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Calibri Bold Italic"/>
                <a:ea typeface="Calibri Bold Italic"/>
              </a:rPr>
              <a:t>Dest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9" name="PlaceHolder 5"/>
          <p:cNvSpPr>
            <a:spLocks noGrp="1"/>
          </p:cNvSpPr>
          <p:nvPr>
            <p:ph/>
          </p:nvPr>
        </p:nvSpPr>
        <p:spPr>
          <a:xfrm>
            <a:off x="4754880" y="2438280"/>
            <a:ext cx="454104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leaq (%rdi,%rsi,8), %rax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82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pointer arithmetic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5526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E.g., p = x + i;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82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arithmetic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5526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expressions x + k*y (k=1, 2, 4, 8)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0" name="Rectangle 13"/>
          <p:cNvSpPr/>
          <p:nvPr/>
        </p:nvSpPr>
        <p:spPr>
          <a:xfrm>
            <a:off x="380880" y="2971800"/>
            <a:ext cx="4092840" cy="17546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ex1(long* xp, long yp){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long* p = xp + 8*yp;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long ret = *p;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1" name="Rectangle 14"/>
          <p:cNvSpPr/>
          <p:nvPr/>
        </p:nvSpPr>
        <p:spPr>
          <a:xfrm>
            <a:off x="557280" y="3516840"/>
            <a:ext cx="3709800" cy="36900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2" name="Rectangle 15"/>
          <p:cNvSpPr/>
          <p:nvPr/>
        </p:nvSpPr>
        <p:spPr>
          <a:xfrm>
            <a:off x="4776480" y="2971800"/>
            <a:ext cx="4092840" cy="92376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ex2(long* xp, long yp){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long* ret = xp + 8*yp;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3" name="Rectangle 16"/>
          <p:cNvSpPr/>
          <p:nvPr/>
        </p:nvSpPr>
        <p:spPr>
          <a:xfrm>
            <a:off x="4776480" y="2971800"/>
            <a:ext cx="4214520" cy="92376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ex3(long xp, long yp){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long ret = xp + 8*yp;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4" name="Rectangle 5"/>
          <p:cNvSpPr/>
          <p:nvPr/>
        </p:nvSpPr>
        <p:spPr>
          <a:xfrm>
            <a:off x="534960" y="5381640"/>
            <a:ext cx="2626920" cy="13456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182880" rIns="0" tIns="0" bIns="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long m12(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long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x){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return x*12;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5" name="Rectangle 6"/>
          <p:cNvSpPr/>
          <p:nvPr/>
        </p:nvSpPr>
        <p:spPr>
          <a:xfrm>
            <a:off x="3345120" y="6002280"/>
            <a:ext cx="5646240" cy="68544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76320" rIns="76320" tIns="76320" bIns="76320" anchor="t">
            <a:noAutofit/>
          </a:bodyPr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leaq (%rdi,%rdi,2), %rax # ret &lt;- x+x*2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salq $2, %rax            # return ret&lt;&lt;2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6" name="Rectangle 7"/>
          <p:cNvSpPr/>
          <p:nvPr/>
        </p:nvSpPr>
        <p:spPr>
          <a:xfrm>
            <a:off x="4754880" y="5571720"/>
            <a:ext cx="3697560" cy="3697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Calibri"/>
              </a:rPr>
              <a:t>Used by compiler to optimize: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6" dur="indefinite" restart="never" nodeType="tmRoot">
          <p:childTnLst>
            <p:seq>
              <p:cTn id="217" dur="indefinite" nodeType="mainSeq">
                <p:childTnLst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948816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Con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diti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ona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l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Jum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ps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7"/>
          <p:cNvGrpSpPr/>
          <p:nvPr/>
        </p:nvGrpSpPr>
        <p:grpSpPr>
          <a:xfrm>
            <a:off x="5905440" y="1355760"/>
            <a:ext cx="2795400" cy="3064320"/>
            <a:chOff x="5905440" y="1355760"/>
            <a:chExt cx="2795400" cy="3064320"/>
          </a:xfrm>
        </p:grpSpPr>
        <p:sp>
          <p:nvSpPr>
            <p:cNvPr id="106" name="Rectangle 32"/>
            <p:cNvSpPr/>
            <p:nvPr/>
          </p:nvSpPr>
          <p:spPr>
            <a:xfrm>
              <a:off x="5905440" y="1676520"/>
              <a:ext cx="1752120" cy="2523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7" name="TextBox 34"/>
            <p:cNvSpPr/>
            <p:nvPr/>
          </p:nvSpPr>
          <p:spPr>
            <a:xfrm>
              <a:off x="6272640" y="1355760"/>
              <a:ext cx="10062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Memory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8" name="TextBox 38"/>
            <p:cNvSpPr/>
            <p:nvPr/>
          </p:nvSpPr>
          <p:spPr>
            <a:xfrm>
              <a:off x="7732800" y="1522440"/>
              <a:ext cx="9680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0x7FFF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09" name="TextBox 39"/>
            <p:cNvSpPr/>
            <p:nvPr/>
          </p:nvSpPr>
          <p:spPr>
            <a:xfrm>
              <a:off x="7732800" y="4050360"/>
              <a:ext cx="9306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0x0000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10" name="Group 3"/>
          <p:cNvGrpSpPr/>
          <p:nvPr/>
        </p:nvGrpSpPr>
        <p:grpSpPr>
          <a:xfrm>
            <a:off x="727200" y="1676520"/>
            <a:ext cx="3423240" cy="2523240"/>
            <a:chOff x="727200" y="1676520"/>
            <a:chExt cx="3423240" cy="2523240"/>
          </a:xfrm>
        </p:grpSpPr>
        <p:sp>
          <p:nvSpPr>
            <p:cNvPr id="111" name="Rectangle 18"/>
            <p:cNvSpPr/>
            <p:nvPr/>
          </p:nvSpPr>
          <p:spPr>
            <a:xfrm>
              <a:off x="727200" y="1676520"/>
              <a:ext cx="3309840" cy="252324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2" name="TextBox 35"/>
            <p:cNvSpPr/>
            <p:nvPr/>
          </p:nvSpPr>
          <p:spPr>
            <a:xfrm>
              <a:off x="727200" y="1688040"/>
              <a:ext cx="34232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Central Processing Unit (CPU)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Assembly/Machine Code View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4" name="Rectangle 3"/>
          <p:cNvSpPr/>
          <p:nvPr/>
        </p:nvSpPr>
        <p:spPr>
          <a:xfrm>
            <a:off x="457200" y="4572000"/>
            <a:ext cx="4852800" cy="193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27160" indent="-227160" defTabSz="89532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Programmer-Visible State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PC: Program counter (%rip)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Register file: 16 Registers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Float registers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Condition codes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5" name="Rectangle 17"/>
          <p:cNvSpPr/>
          <p:nvPr/>
        </p:nvSpPr>
        <p:spPr>
          <a:xfrm>
            <a:off x="5067360" y="4591080"/>
            <a:ext cx="3619080" cy="195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406440" defTabSz="91440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Memory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Byte addressable array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Code and user data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Stack to support procedures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6" name="Rectangle 19"/>
          <p:cNvSpPr/>
          <p:nvPr/>
        </p:nvSpPr>
        <p:spPr>
          <a:xfrm>
            <a:off x="965160" y="2844720"/>
            <a:ext cx="799920" cy="45684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PC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grpSp>
        <p:nvGrpSpPr>
          <p:cNvPr id="117" name="Group 10"/>
          <p:cNvGrpSpPr/>
          <p:nvPr/>
        </p:nvGrpSpPr>
        <p:grpSpPr>
          <a:xfrm>
            <a:off x="4114800" y="3603240"/>
            <a:ext cx="1788480" cy="816480"/>
            <a:chOff x="4114800" y="3603240"/>
            <a:chExt cx="1788480" cy="816480"/>
          </a:xfrm>
        </p:grpSpPr>
        <p:sp>
          <p:nvSpPr>
            <p:cNvPr id="118" name="Line 9"/>
            <p:cNvSpPr/>
            <p:nvPr/>
          </p:nvSpPr>
          <p:spPr>
            <a:xfrm>
              <a:off x="4114800" y="3953520"/>
              <a:ext cx="1752480" cy="3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lg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119" name="Line 11"/>
            <p:cNvSpPr/>
            <p:nvPr/>
          </p:nvSpPr>
          <p:spPr>
            <a:xfrm>
              <a:off x="4114800" y="4098240"/>
              <a:ext cx="1752480" cy="3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headEnd len="lg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120" name="Text Box 12"/>
            <p:cNvSpPr/>
            <p:nvPr/>
          </p:nvSpPr>
          <p:spPr>
            <a:xfrm>
              <a:off x="4151160" y="3603240"/>
              <a:ext cx="1752120" cy="397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360" rIns="90360" tIns="44280" bIns="4428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Addresses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1" name="Text Box 14"/>
            <p:cNvSpPr/>
            <p:nvPr/>
          </p:nvSpPr>
          <p:spPr>
            <a:xfrm>
              <a:off x="4152960" y="4021920"/>
              <a:ext cx="1676160" cy="397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360" rIns="90360" tIns="44280" bIns="4428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Instructions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22" name="Group 9"/>
          <p:cNvGrpSpPr/>
          <p:nvPr/>
        </p:nvGrpSpPr>
        <p:grpSpPr>
          <a:xfrm>
            <a:off x="5905440" y="1676520"/>
            <a:ext cx="1752120" cy="2522880"/>
            <a:chOff x="5905440" y="1676520"/>
            <a:chExt cx="1752120" cy="2522880"/>
          </a:xfrm>
        </p:grpSpPr>
        <p:sp>
          <p:nvSpPr>
            <p:cNvPr id="123" name="Rectangle 29"/>
            <p:cNvSpPr/>
            <p:nvPr/>
          </p:nvSpPr>
          <p:spPr>
            <a:xfrm>
              <a:off x="5905440" y="3870720"/>
              <a:ext cx="175212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4" name="Rectangle 30"/>
            <p:cNvSpPr/>
            <p:nvPr/>
          </p:nvSpPr>
          <p:spPr>
            <a:xfrm>
              <a:off x="5905440" y="3541680"/>
              <a:ext cx="1752120" cy="3286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5" name="Rectangle 31"/>
            <p:cNvSpPr/>
            <p:nvPr/>
          </p:nvSpPr>
          <p:spPr>
            <a:xfrm>
              <a:off x="5905440" y="1676520"/>
              <a:ext cx="175212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6" name="Rectangle 33"/>
            <p:cNvSpPr/>
            <p:nvPr/>
          </p:nvSpPr>
          <p:spPr>
            <a:xfrm>
              <a:off x="5905440" y="3024720"/>
              <a:ext cx="1752120" cy="50760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27" name="Straight Arrow Connector 36"/>
            <p:cNvCxnSpPr>
              <a:stCxn id="126" idx="0"/>
            </p:cNvCxnSpPr>
            <p:nvPr/>
          </p:nvCxnSpPr>
          <p:spPr>
            <a:xfrm flipV="1">
              <a:off x="6781320" y="2732400"/>
              <a:ext cx="720" cy="292680"/>
            </a:xfrm>
            <a:prstGeom prst="straightConnector1">
              <a:avLst/>
            </a:prstGeom>
            <a:ln>
              <a:solidFill>
                <a:srgbClr val="7a27d8"/>
              </a:solidFill>
              <a:round/>
              <a:tailEnd len="med" type="triangle" w="med"/>
            </a:ln>
          </p:spPr>
        </p:cxnSp>
        <p:cxnSp>
          <p:nvCxnSpPr>
            <p:cNvPr id="128" name="Straight Arrow Connector 37"/>
            <p:cNvCxnSpPr>
              <a:stCxn id="125" idx="2"/>
            </p:cNvCxnSpPr>
            <p:nvPr/>
          </p:nvCxnSpPr>
          <p:spPr>
            <a:xfrm>
              <a:off x="6781320" y="2184120"/>
              <a:ext cx="720" cy="292680"/>
            </a:xfrm>
            <a:prstGeom prst="straightConnector1">
              <a:avLst/>
            </a:prstGeom>
            <a:ln>
              <a:solidFill>
                <a:srgbClr val="7a27d8"/>
              </a:solidFill>
              <a:round/>
              <a:tailEnd len="med" type="triangle" w="med"/>
            </a:ln>
          </p:spPr>
        </p:cxnSp>
      </p:grpSp>
      <p:grpSp>
        <p:nvGrpSpPr>
          <p:cNvPr id="129" name="Group 11"/>
          <p:cNvGrpSpPr/>
          <p:nvPr/>
        </p:nvGrpSpPr>
        <p:grpSpPr>
          <a:xfrm>
            <a:off x="2120760" y="2133720"/>
            <a:ext cx="1676160" cy="1828440"/>
            <a:chOff x="2120760" y="2133720"/>
            <a:chExt cx="1676160" cy="1828440"/>
          </a:xfrm>
        </p:grpSpPr>
        <p:sp>
          <p:nvSpPr>
            <p:cNvPr id="130" name="Rectangle 20"/>
            <p:cNvSpPr/>
            <p:nvPr/>
          </p:nvSpPr>
          <p:spPr>
            <a:xfrm>
              <a:off x="2120760" y="2133720"/>
              <a:ext cx="1676160" cy="645840"/>
            </a:xfrm>
            <a:prstGeom prst="rect">
              <a:avLst/>
            </a:prstGeom>
            <a:solidFill>
              <a:srgbClr val="521b92"/>
            </a:solidFill>
            <a:ln>
              <a:solidFill>
                <a:srgbClr val="3c136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1"/>
                  </a:solidFill>
                  <a:effectLst/>
                  <a:uFillTx/>
                  <a:latin typeface="Calibri"/>
                </a:rPr>
                <a:t>Registers</a:t>
              </a:r>
              <a:endParaRPr b="0" lang="en-US" sz="18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1" name="Rectangle 27"/>
            <p:cNvSpPr/>
            <p:nvPr/>
          </p:nvSpPr>
          <p:spPr>
            <a:xfrm>
              <a:off x="2438280" y="3276720"/>
              <a:ext cx="1066320" cy="685440"/>
            </a:xfrm>
            <a:prstGeom prst="rect">
              <a:avLst/>
            </a:prstGeom>
            <a:solidFill>
              <a:srgbClr val="521b92"/>
            </a:solidFill>
            <a:ln>
              <a:solidFill>
                <a:srgbClr val="3c136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1"/>
                  </a:solidFill>
                  <a:effectLst/>
                  <a:uFillTx/>
                  <a:latin typeface="Calibri"/>
                </a:rPr>
                <a:t>Condition</a:t>
              </a:r>
              <a:endParaRPr b="0" lang="en-US" sz="18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1"/>
                  </a:solidFill>
                  <a:effectLst/>
                  <a:uFillTx/>
                  <a:latin typeface="Calibri"/>
                </a:rPr>
                <a:t>Codes</a:t>
              </a:r>
              <a:endParaRPr b="0" lang="en-US" sz="18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2" name="Rectangle 40"/>
            <p:cNvSpPr/>
            <p:nvPr/>
          </p:nvSpPr>
          <p:spPr>
            <a:xfrm>
              <a:off x="2120760" y="2882880"/>
              <a:ext cx="1676160" cy="294480"/>
            </a:xfrm>
            <a:prstGeom prst="rect">
              <a:avLst/>
            </a:prstGeom>
            <a:solidFill>
              <a:srgbClr val="521b92"/>
            </a:solidFill>
            <a:ln>
              <a:solidFill>
                <a:srgbClr val="3c136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lt1"/>
                  </a:solidFill>
                  <a:effectLst/>
                  <a:uFillTx/>
                  <a:latin typeface="Calibri"/>
                </a:rPr>
                <a:t>Float registers</a:t>
              </a:r>
              <a:endParaRPr b="0" lang="en-US" sz="18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Jumps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jump instruction can cause the execution to switch to a completely new position in the program (updates the program counter)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jmp Label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jmp *Operand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1" name="Rectangle 5"/>
          <p:cNvSpPr/>
          <p:nvPr/>
        </p:nvSpPr>
        <p:spPr>
          <a:xfrm>
            <a:off x="457200" y="3733920"/>
            <a:ext cx="3733560" cy="246348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8160" rIns="38160" tIns="38160" bIns="38160" anchor="t">
            <a:noAutofit/>
          </a:bodyPr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.L0: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movq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	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$0,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jmp 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	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.L1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movq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	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(%rax), %rdx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.L1: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movq 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	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%rcx,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2" name="Rectangle 6"/>
          <p:cNvSpPr/>
          <p:nvPr/>
        </p:nvSpPr>
        <p:spPr>
          <a:xfrm>
            <a:off x="4800600" y="3762360"/>
            <a:ext cx="3733560" cy="246348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8160" rIns="38160" tIns="38160" bIns="38160" anchor="t">
            <a:noAutofit/>
          </a:bodyPr>
          <a:p>
            <a:pPr defTabSz="914400">
              <a:lnSpc>
                <a:spcPct val="100000"/>
              </a:lnSpc>
              <a:tabLst>
                <a:tab algn="l" pos="345960"/>
                <a:tab algn="l" pos="457200"/>
                <a:tab algn="l" pos="1201680"/>
                <a:tab algn="l" pos="1486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jmp *%rdi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0" dur="indefinite" restart="never" nodeType="tmRoot">
          <p:childTnLst>
            <p:seq>
              <p:cTn id="271" dur="indefinite" nodeType="mainSeq">
                <p:childTnLst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Conditi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onal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Jumps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	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jX instructions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27432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Jump to different part of code if condition is true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305" name="Group 5"/>
          <p:cNvGraphicFramePr/>
          <p:nvPr/>
        </p:nvGraphicFramePr>
        <p:xfrm>
          <a:off x="2631960" y="2590920"/>
          <a:ext cx="3879360" cy="3190680"/>
        </p:xfrm>
        <a:graphic>
          <a:graphicData uri="http://schemas.openxmlformats.org/drawingml/2006/table">
            <a:tbl>
              <a:tblPr/>
              <a:tblGrid>
                <a:gridCol w="1109520"/>
                <a:gridCol w="2769840"/>
              </a:tblGrid>
              <a:tr h="37620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0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jX</a:t>
                      </a:r>
                      <a:endParaRPr b="0" lang="en-US" sz="20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0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Description</a:t>
                      </a:r>
                      <a:endParaRPr b="0" lang="en-US" sz="20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jmp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Unconditional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Equal to Zero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jne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Not Equal to Zero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js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Negative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jns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Nonnegative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Less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jle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Less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jg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Greater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jge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Greater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6" name="Rectangle 4"/>
          <p:cNvSpPr/>
          <p:nvPr/>
        </p:nvSpPr>
        <p:spPr>
          <a:xfrm>
            <a:off x="1523880" y="6015240"/>
            <a:ext cx="60955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condition are we evaluating?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0" dur="indefinite" restart="never" nodeType="tmRoot">
          <p:childTnLst>
            <p:seq>
              <p:cTn id="281" dur="indefinite" nodeType="mainSeq">
                <p:childTnLst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Conditional Jumps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181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Whether or not we jump depends on how the output of the last arithmetic operation compares to zero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Not set by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lea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instruction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1225440"/>
                <a:tab algn="l" pos="40608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Unless there's an explicit conditional evaluation more recently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9" name="Rectangle 6"/>
          <p:cNvSpPr/>
          <p:nvPr/>
        </p:nvSpPr>
        <p:spPr>
          <a:xfrm>
            <a:off x="1600200" y="2499840"/>
            <a:ext cx="5646240" cy="92880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76320" rIns="76320" tIns="76320" bIns="76320" anchor="t">
            <a:noAutofit/>
          </a:bodyPr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 $47,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Lucida Grande"/>
              </a:rPr>
              <a:t>subq $13,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Lucida Grande"/>
              </a:rPr>
              <a:t>jg .L2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0" name="Rectangle 6"/>
          <p:cNvSpPr/>
          <p:nvPr/>
        </p:nvSpPr>
        <p:spPr>
          <a:xfrm>
            <a:off x="1600200" y="3574080"/>
            <a:ext cx="5646240" cy="92880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76320" rIns="76320" tIns="76320" bIns="76320" anchor="t">
            <a:noAutofit/>
          </a:bodyPr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 $47,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Lucida Grande"/>
              </a:rPr>
              <a:t>subq $13,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28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Lucida Grande"/>
              </a:rPr>
              <a:t>je .L2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1" name="TextBox 6"/>
          <p:cNvSpPr/>
          <p:nvPr/>
        </p:nvSpPr>
        <p:spPr>
          <a:xfrm>
            <a:off x="7543800" y="2895480"/>
            <a:ext cx="7268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jump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2" name="TextBox 7"/>
          <p:cNvSpPr/>
          <p:nvPr/>
        </p:nvSpPr>
        <p:spPr>
          <a:xfrm>
            <a:off x="7543800" y="3821760"/>
            <a:ext cx="1069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no jump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6" dur="indefinite" restart="never" nodeType="tmRoot">
          <p:childTnLst>
            <p:seq>
              <p:cTn id="287" dur="indefinite" nodeType="mainSeq">
                <p:childTnLst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Condition Evaluations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cmp a,b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like computing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b-a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without setting destination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test a,b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like computing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a&amp;b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without setting destination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2" dur="indefinite" restart="never" nodeType="tmRoot">
          <p:childTnLst>
            <p:seq>
              <p:cTn id="313" dur="indefinite" nodeType="mainSeq">
                <p:childTnLst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3: Conditional Jumps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10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Consider each of the following segments of assembly code, and indicate whether or not the jump will occur. In all cases, assume that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contains the value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47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and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%rsi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contains the value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13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addq %rdi, %rsi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je .L0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 startAt="2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subq %rdi, %rsi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jge .L0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 startAt="3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cmpq %rdi, %rsi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jl .L0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 startAt="4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testq %rdi, %rdi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 jne .L0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7" name="TextBox 7"/>
          <p:cNvSpPr/>
          <p:nvPr/>
        </p:nvSpPr>
        <p:spPr>
          <a:xfrm>
            <a:off x="4162680" y="3721320"/>
            <a:ext cx="1069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no jump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8" name="TextBox 8"/>
          <p:cNvSpPr/>
          <p:nvPr/>
        </p:nvSpPr>
        <p:spPr>
          <a:xfrm>
            <a:off x="4162680" y="4495680"/>
            <a:ext cx="1069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no jump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9" name="TextBox 9"/>
          <p:cNvSpPr/>
          <p:nvPr/>
        </p:nvSpPr>
        <p:spPr>
          <a:xfrm>
            <a:off x="4162680" y="5210280"/>
            <a:ext cx="7268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jump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0" name="TextBox 10"/>
          <p:cNvSpPr/>
          <p:nvPr/>
        </p:nvSpPr>
        <p:spPr>
          <a:xfrm>
            <a:off x="4162680" y="5985000"/>
            <a:ext cx="7268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jump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1" name="Rectangle 6"/>
          <p:cNvSpPr/>
          <p:nvPr/>
        </p:nvSpPr>
        <p:spPr>
          <a:xfrm>
            <a:off x="3543480" y="3581280"/>
            <a:ext cx="2057040" cy="28051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8" dur="indefinite" restart="never" nodeType="tmRoot">
          <p:childTnLst>
            <p:seq>
              <p:cTn id="319" dur="indefinite" nodeType="mainSeq"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Branches and Jumps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3" name="Rectangle 4"/>
          <p:cNvSpPr/>
          <p:nvPr/>
        </p:nvSpPr>
        <p:spPr>
          <a:xfrm>
            <a:off x="380880" y="1710000"/>
            <a:ext cx="3864960" cy="5122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74320" indent="-27432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76000"/>
              <a:buFont typeface="Wingdings 3" charset="2"/>
              <a:buChar char=""/>
            </a:pPr>
            <a:r>
              <a:rPr b="0" lang="en-US" sz="2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Processor state (partial)</a:t>
            </a: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5260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</a:pP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Temporary data</a:t>
            </a:r>
            <a:br>
              <a:rPr sz="2300"/>
            </a:b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( </a:t>
            </a: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ourier New Bold"/>
              </a:rPr>
              <a:t>%rax</a:t>
            </a: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, … )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5260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</a:pP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Location of runtime stack</a:t>
            </a:r>
            <a:br>
              <a:rPr sz="2300"/>
            </a:b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( </a:t>
            </a: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ourier New Bold"/>
              </a:rPr>
              <a:t>%rsp</a:t>
            </a: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 )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5260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</a:pP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Location of next instruction to execute</a:t>
            </a:r>
            <a:br>
              <a:rPr sz="2300"/>
            </a:b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( </a:t>
            </a: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ourier New Bold"/>
              </a:rPr>
              <a:t>%rip</a:t>
            </a: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 )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52600" indent="-274320" defTabSz="91440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</a:pP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Status of recent tests</a:t>
            </a:r>
            <a:br>
              <a:rPr sz="2300"/>
            </a:b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( </a:t>
            </a: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 Bold"/>
                <a:ea typeface="Calibri Bold"/>
              </a:rPr>
              <a:t>CF, ZF, SF, OF</a:t>
            </a:r>
            <a:r>
              <a:rPr b="0" lang="en-US" sz="2300" strike="noStrike" u="none">
                <a:solidFill>
                  <a:schemeClr val="dk2"/>
                </a:solidFill>
                <a:effectLst/>
                <a:uFillTx/>
                <a:latin typeface="Calibri"/>
                <a:ea typeface="Calibri Bold"/>
              </a:rPr>
              <a:t> )</a:t>
            </a:r>
            <a:endParaRPr b="0" lang="en-US" sz="23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4" name="Rectangle 5"/>
          <p:cNvSpPr/>
          <p:nvPr/>
        </p:nvSpPr>
        <p:spPr>
          <a:xfrm>
            <a:off x="4478400" y="4949280"/>
            <a:ext cx="2057040" cy="308160"/>
          </a:xfrm>
          <a:prstGeom prst="rect">
            <a:avLst/>
          </a:prstGeom>
          <a:solidFill>
            <a:srgbClr val="d6d6f4"/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9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%rip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5" name="Rectangle 6"/>
          <p:cNvSpPr/>
          <p:nvPr/>
        </p:nvSpPr>
        <p:spPr>
          <a:xfrm>
            <a:off x="4514040" y="1397160"/>
            <a:ext cx="1256760" cy="385200"/>
          </a:xfrm>
          <a:prstGeom prst="rect">
            <a:avLst/>
          </a:prstGeom>
          <a:noFill/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38160" tIns="38160" bIns="3816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 Bold"/>
                <a:ea typeface="Calibri Bold"/>
              </a:rPr>
              <a:t>Registers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6" name="Rectangle 9"/>
          <p:cNvSpPr/>
          <p:nvPr/>
        </p:nvSpPr>
        <p:spPr>
          <a:xfrm>
            <a:off x="6648480" y="4876920"/>
            <a:ext cx="2210400" cy="385200"/>
          </a:xfrm>
          <a:prstGeom prst="rect">
            <a:avLst/>
          </a:prstGeom>
          <a:noFill/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38160" tIns="38160" bIns="3816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 Bold"/>
                <a:ea typeface="Calibri Bold"/>
              </a:rPr>
              <a:t>Program counter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7" name="Rectangle 10"/>
          <p:cNvSpPr/>
          <p:nvPr/>
        </p:nvSpPr>
        <p:spPr>
          <a:xfrm>
            <a:off x="4488480" y="5486400"/>
            <a:ext cx="533160" cy="533160"/>
          </a:xfrm>
          <a:prstGeom prst="rect">
            <a:avLst/>
          </a:prstGeom>
          <a:solidFill>
            <a:srgbClr val="c5feb8"/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9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CF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8" name="Rectangle 11"/>
          <p:cNvSpPr/>
          <p:nvPr/>
        </p:nvSpPr>
        <p:spPr>
          <a:xfrm>
            <a:off x="5158800" y="5486400"/>
            <a:ext cx="533160" cy="533160"/>
          </a:xfrm>
          <a:prstGeom prst="rect">
            <a:avLst/>
          </a:prstGeom>
          <a:solidFill>
            <a:srgbClr val="c5feb8"/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9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ZF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9" name="Rectangle 12"/>
          <p:cNvSpPr/>
          <p:nvPr/>
        </p:nvSpPr>
        <p:spPr>
          <a:xfrm>
            <a:off x="5844600" y="5486400"/>
            <a:ext cx="533160" cy="533160"/>
          </a:xfrm>
          <a:prstGeom prst="rect">
            <a:avLst/>
          </a:prstGeom>
          <a:solidFill>
            <a:srgbClr val="c5feb8"/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9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SF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0" name="Rectangle 13"/>
          <p:cNvSpPr/>
          <p:nvPr/>
        </p:nvSpPr>
        <p:spPr>
          <a:xfrm>
            <a:off x="6535800" y="5486400"/>
            <a:ext cx="533160" cy="533160"/>
          </a:xfrm>
          <a:prstGeom prst="rect">
            <a:avLst/>
          </a:prstGeom>
          <a:solidFill>
            <a:srgbClr val="c5feb8"/>
          </a:solidFill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95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OF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1" name="Rectangle 14"/>
          <p:cNvSpPr/>
          <p:nvPr/>
        </p:nvSpPr>
        <p:spPr>
          <a:xfrm>
            <a:off x="7202520" y="5499000"/>
            <a:ext cx="1801440" cy="444240"/>
          </a:xfrm>
          <a:prstGeom prst="rect">
            <a:avLst/>
          </a:prstGeom>
          <a:noFill/>
          <a:ln w="19050">
            <a:noFill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rgbClr val="c00000"/>
                </a:solidFill>
                <a:effectLst/>
                <a:uFillTx/>
                <a:latin typeface="Calibri Bold"/>
                <a:ea typeface="Calibri Bold"/>
              </a:rPr>
              <a:t>Condition codes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32" name="Group 29"/>
          <p:cNvGrpSpPr/>
          <p:nvPr/>
        </p:nvGrpSpPr>
        <p:grpSpPr>
          <a:xfrm>
            <a:off x="4488480" y="1915920"/>
            <a:ext cx="4295880" cy="2742840"/>
            <a:chOff x="4488480" y="1915920"/>
            <a:chExt cx="4295880" cy="2742840"/>
          </a:xfrm>
        </p:grpSpPr>
        <p:sp>
          <p:nvSpPr>
            <p:cNvPr id="333" name="Rectangle 1"/>
            <p:cNvSpPr/>
            <p:nvPr/>
          </p:nvSpPr>
          <p:spPr>
            <a:xfrm>
              <a:off x="4488480" y="4006080"/>
              <a:ext cx="2031480" cy="30456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%rsp 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(stack ptr)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4" name="Rectangle 22"/>
            <p:cNvSpPr/>
            <p:nvPr/>
          </p:nvSpPr>
          <p:spPr>
            <a:xfrm>
              <a:off x="6752880" y="191592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%r8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(5</a:t>
              </a:r>
              <a:r>
                <a:rPr b="0" lang="en-US" sz="1800" strike="noStrike" u="none" baseline="30000">
                  <a:solidFill>
                    <a:schemeClr val="dk1"/>
                  </a:solidFill>
                  <a:effectLst/>
                  <a:uFillTx/>
                  <a:latin typeface="Arial"/>
                </a:rPr>
                <a:t>th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 arg)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5" name="Rectangle 23"/>
            <p:cNvSpPr/>
            <p:nvPr/>
          </p:nvSpPr>
          <p:spPr>
            <a:xfrm>
              <a:off x="6752880" y="226440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%r9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(6</a:t>
              </a:r>
              <a:r>
                <a:rPr b="0" lang="en-US" sz="1800" strike="noStrike" u="none" baseline="30000">
                  <a:solidFill>
                    <a:schemeClr val="dk1"/>
                  </a:solidFill>
                  <a:effectLst/>
                  <a:uFillTx/>
                  <a:latin typeface="Arial"/>
                </a:rPr>
                <a:t>th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 arg)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6" name="Rectangle 24"/>
            <p:cNvSpPr/>
            <p:nvPr/>
          </p:nvSpPr>
          <p:spPr>
            <a:xfrm>
              <a:off x="6752880" y="261252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%r10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7" name="Rectangle 25"/>
            <p:cNvSpPr/>
            <p:nvPr/>
          </p:nvSpPr>
          <p:spPr>
            <a:xfrm>
              <a:off x="6752880" y="296100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%r11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8" name="Rectangle 26"/>
            <p:cNvSpPr/>
            <p:nvPr/>
          </p:nvSpPr>
          <p:spPr>
            <a:xfrm>
              <a:off x="6752880" y="330912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%r12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9" name="Rectangle 27"/>
            <p:cNvSpPr/>
            <p:nvPr/>
          </p:nvSpPr>
          <p:spPr>
            <a:xfrm>
              <a:off x="6752880" y="365760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%r13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0" name="Rectangle 28"/>
            <p:cNvSpPr/>
            <p:nvPr/>
          </p:nvSpPr>
          <p:spPr>
            <a:xfrm>
              <a:off x="6752880" y="400608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%r14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1" name="Rectangle 29"/>
            <p:cNvSpPr/>
            <p:nvPr/>
          </p:nvSpPr>
          <p:spPr>
            <a:xfrm>
              <a:off x="6752880" y="435420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%r15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2" name="Rectangle 30"/>
            <p:cNvSpPr/>
            <p:nvPr/>
          </p:nvSpPr>
          <p:spPr>
            <a:xfrm>
              <a:off x="4488480" y="191592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%rax 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(return val)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3" name="Rectangle 31"/>
            <p:cNvSpPr/>
            <p:nvPr/>
          </p:nvSpPr>
          <p:spPr>
            <a:xfrm>
              <a:off x="4488480" y="226440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%rbx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4" name="Rectangle 32"/>
            <p:cNvSpPr/>
            <p:nvPr/>
          </p:nvSpPr>
          <p:spPr>
            <a:xfrm>
              <a:off x="4488480" y="261252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%rcx 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(4</a:t>
              </a:r>
              <a:r>
                <a:rPr b="0" lang="en-US" sz="1800" strike="noStrike" u="none" baseline="30000">
                  <a:solidFill>
                    <a:schemeClr val="dk1"/>
                  </a:solidFill>
                  <a:effectLst/>
                  <a:uFillTx/>
                  <a:latin typeface="Arial"/>
                </a:rPr>
                <a:t>th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 arg)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5" name="Rectangle 33"/>
            <p:cNvSpPr/>
            <p:nvPr/>
          </p:nvSpPr>
          <p:spPr>
            <a:xfrm>
              <a:off x="4488480" y="296100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%rdx 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(3rd arg)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6" name="Rectangle 34"/>
            <p:cNvSpPr/>
            <p:nvPr/>
          </p:nvSpPr>
          <p:spPr>
            <a:xfrm>
              <a:off x="4488480" y="330912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%rsi 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(2</a:t>
              </a:r>
              <a:r>
                <a:rPr b="0" lang="en-US" sz="1800" strike="noStrike" u="none" baseline="30000">
                  <a:solidFill>
                    <a:schemeClr val="dk1"/>
                  </a:solidFill>
                  <a:effectLst/>
                  <a:uFillTx/>
                  <a:latin typeface="Arial"/>
                </a:rPr>
                <a:t>nd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 arg)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7" name="Rectangle 35"/>
            <p:cNvSpPr/>
            <p:nvPr/>
          </p:nvSpPr>
          <p:spPr>
            <a:xfrm>
              <a:off x="4488480" y="365760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%rdi 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(1</a:t>
              </a:r>
              <a:r>
                <a:rPr b="0" lang="en-US" sz="1800" strike="noStrike" u="none" baseline="30000">
                  <a:solidFill>
                    <a:schemeClr val="dk1"/>
                  </a:solidFill>
                  <a:effectLst/>
                  <a:uFillTx/>
                  <a:latin typeface="Arial"/>
                </a:rPr>
                <a:t>st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arg)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8" name="Rectangle 36"/>
            <p:cNvSpPr/>
            <p:nvPr/>
          </p:nvSpPr>
          <p:spPr>
            <a:xfrm>
              <a:off x="4488480" y="4354200"/>
              <a:ext cx="2031480" cy="30456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38160" rIns="38160" tIns="38160" bIns="3816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 Bold"/>
                </a:rPr>
                <a:t>%rbp  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Condition Codes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Single bit registers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59184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Bold"/>
                <a:ea typeface="Calibri Bold"/>
              </a:rPr>
              <a:t>ZF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Zero Flag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59184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Bold"/>
                <a:ea typeface="Calibri Bold"/>
              </a:rPr>
              <a:t>PF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Parity Flag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59184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Bold"/>
                <a:ea typeface="Calibri Bold"/>
              </a:rPr>
              <a:t>SF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 Sign Flag (for signed)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59184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 Bold"/>
                <a:ea typeface="Calibri Bold"/>
              </a:rPr>
              <a:t>OF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Overflow Flag (for signed)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59184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CF Carry Flag (for unsigned)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61"/>
              </a:spcBef>
              <a:buNone/>
              <a:tabLst>
                <a:tab algn="l" pos="1225440"/>
                <a:tab algn="l" pos="4060800"/>
              </a:tabLst>
            </a:pPr>
            <a:endParaRPr b="0" lang="en-US" sz="13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Implicitly set (as a side effect) by arithmetic operations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1225440"/>
                <a:tab algn="l" pos="40608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Explicitly set by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Bold"/>
              </a:rPr>
              <a:t>cmp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and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  <a:ea typeface="Calibri Bold"/>
              </a:rPr>
              <a:t>test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1225440"/>
                <a:tab algn="l" pos="406080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225440"/>
                <a:tab algn="l" pos="40608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Not set by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  <a:ea typeface="Calibri Bold"/>
              </a:rPr>
              <a:t>leaq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instruction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Exam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ple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Conditi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on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Codes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: </a:t>
            </a:r>
            <a:r>
              <a:rPr b="1" lang="en-US" sz="40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compa</a:t>
            </a:r>
            <a:r>
              <a:rPr b="1" lang="en-US" sz="40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re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Instruction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cmp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explicitly sets condition codes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cmpq a,b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like computing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b-a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without setting destination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31752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rgbClr val="980002"/>
                </a:solidFill>
                <a:effectLst/>
                <a:uFillTx/>
                <a:latin typeface="Calibri Bold"/>
                <a:ea typeface="Calibri Bold"/>
              </a:rPr>
              <a:t>ZF set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if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 Bold"/>
                <a:ea typeface="Calibri Bold"/>
              </a:rPr>
              <a:t>(b-a) == 0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31752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rgbClr val="980002"/>
                </a:solidFill>
                <a:effectLst/>
                <a:uFillTx/>
                <a:latin typeface="Calibri Bold"/>
                <a:ea typeface="Calibri Bold"/>
              </a:rPr>
              <a:t>PF set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if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 Bold"/>
                <a:ea typeface="Calibri Bold"/>
              </a:rPr>
              <a:t>(b-a)% 2 == 1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31752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rgbClr val="980002"/>
                </a:solidFill>
                <a:effectLst/>
                <a:uFillTx/>
                <a:latin typeface="Calibri Bold"/>
                <a:ea typeface="Calibri Bold"/>
              </a:rPr>
              <a:t>SF set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if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 Bold"/>
                <a:ea typeface="Calibri Bold"/>
              </a:rPr>
              <a:t>(b-a) &lt; 0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(as signed)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31752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rgbClr val="980002"/>
                </a:solidFill>
                <a:effectLst/>
                <a:uFillTx/>
                <a:latin typeface="Calibri Bold"/>
                <a:ea typeface="Calibri Bold"/>
              </a:rPr>
              <a:t>OF set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if two’s-complement (signed) overflow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31752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rgbClr val="980002"/>
                </a:solidFill>
                <a:effectLst/>
                <a:uFillTx/>
                <a:latin typeface="Calibri Bold"/>
                <a:ea typeface="Calibri Bold"/>
              </a:rPr>
              <a:t>CF set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  <a:ea typeface="Calibri Bold"/>
              </a:rPr>
              <a:t> if carry out from most significant bit (used for unsigned comparisons)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Jumping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	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/>
          </p:nvPr>
        </p:nvSpPr>
        <p:spPr>
          <a:xfrm>
            <a:off x="457200" y="144792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jX instructions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274320" indent="-182880" defTabSz="914400">
              <a:lnSpc>
                <a:spcPct val="100000"/>
              </a:lnSpc>
              <a:spcBef>
                <a:spcPts val="60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Jump to different part of code if condition is true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355" name="Group 5"/>
          <p:cNvGraphicFramePr/>
          <p:nvPr/>
        </p:nvGraphicFramePr>
        <p:xfrm>
          <a:off x="1523880" y="2286000"/>
          <a:ext cx="6095520" cy="3190680"/>
        </p:xfrm>
        <a:graphic>
          <a:graphicData uri="http://schemas.openxmlformats.org/drawingml/2006/table">
            <a:tbl>
              <a:tblPr/>
              <a:tblGrid>
                <a:gridCol w="1109520"/>
                <a:gridCol w="2215800"/>
                <a:gridCol w="2769840"/>
              </a:tblGrid>
              <a:tr h="37620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0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jX</a:t>
                      </a:r>
                      <a:endParaRPr b="0" lang="en-US" sz="20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0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Condition</a:t>
                      </a:r>
                      <a:endParaRPr b="0" lang="en-US" sz="20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20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Description</a:t>
                      </a:r>
                      <a:endParaRPr b="0" lang="en-US" sz="20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jmp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Unconditional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ZF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Equal / Zero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jne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~ZF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Not Equal / Not Zero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js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Negative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jns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~SF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Nonnegative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jl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(SF^OF)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Less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jle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(SF^OF) | ZF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Less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jg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~(SF^OF) &amp; ~ZF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Greater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jge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~(SF^OF)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Greater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6" name="Table 4"/>
          <p:cNvGraphicFramePr/>
          <p:nvPr/>
        </p:nvGraphicFramePr>
        <p:xfrm>
          <a:off x="1523880" y="5547240"/>
          <a:ext cx="6095520" cy="1250640"/>
        </p:xfrm>
        <a:graphic>
          <a:graphicData uri="http://schemas.openxmlformats.org/drawingml/2006/table">
            <a:tbl>
              <a:tblPr/>
              <a:tblGrid>
                <a:gridCol w="1109520"/>
                <a:gridCol w="2215800"/>
                <a:gridCol w="2769840"/>
              </a:tblGrid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jb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CF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Below (unsigned)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jbe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CF </a:t>
                      </a: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| ZF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  <a:ea typeface="ヒラギノ角ゴ ProN W6"/>
                        </a:rPr>
                        <a:t>Below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ja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~ZF &amp; ~CF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Above (unsigned)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12480"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jae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~CF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37800" rIns="37800" tIns="37800" bIns="37800"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6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  <a:ea typeface="ヒラギノ角ゴ ProN W6"/>
                        </a:rPr>
                        <a:t>Above or Equal (Signed)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37800" marR="3780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40" dur="indefinite" restart="never" nodeType="tmRoot">
          <p:childTnLst>
            <p:seq>
              <p:cTn id="341" dur="indefinite" nodeType="mainSeq">
                <p:childTnLst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Reading Condition Codes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lvl="1" marL="5526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Set low-order byte of destination to 0 or 1 based on combinations of condition codes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5526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Does not alter remaining 7 bytes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828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359" name="Table 4"/>
          <p:cNvGraphicFramePr/>
          <p:nvPr/>
        </p:nvGraphicFramePr>
        <p:xfrm>
          <a:off x="1063800" y="2736720"/>
          <a:ext cx="7089120" cy="3337200"/>
        </p:xfrm>
        <a:graphic>
          <a:graphicData uri="http://schemas.openxmlformats.org/drawingml/2006/table">
            <a:tbl>
              <a:tblPr/>
              <a:tblGrid>
                <a:gridCol w="1329120"/>
                <a:gridCol w="2102400"/>
                <a:gridCol w="36576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SetX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Condition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Description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sete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ZF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Equal / Zero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setne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~ZF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Not Equal / Not Zero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sets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Negative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setns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~SF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Nonnegative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setg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~(SF ^ OF) &amp; ~ZF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Greater (signed)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setge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~(SF ^ OF)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Greater or Equal (signed)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setl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SF ^ OF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Less (signed)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setle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(SF ^ OF) | ZF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Less or Equal (signed)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X86-64 Integer Registers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4" name="Rectangle 1"/>
          <p:cNvSpPr/>
          <p:nvPr/>
        </p:nvSpPr>
        <p:spPr>
          <a:xfrm>
            <a:off x="762120" y="525780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5" name="Rectangle 22"/>
          <p:cNvSpPr/>
          <p:nvPr/>
        </p:nvSpPr>
        <p:spPr>
          <a:xfrm>
            <a:off x="4724280" y="160020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%r8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6" name="Rectangle 23"/>
          <p:cNvSpPr/>
          <p:nvPr/>
        </p:nvSpPr>
        <p:spPr>
          <a:xfrm>
            <a:off x="4724280" y="220968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%r9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7" name="Rectangle 24"/>
          <p:cNvSpPr/>
          <p:nvPr/>
        </p:nvSpPr>
        <p:spPr>
          <a:xfrm>
            <a:off x="4724280" y="281952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8" name="Rectangle 25"/>
          <p:cNvSpPr/>
          <p:nvPr/>
        </p:nvSpPr>
        <p:spPr>
          <a:xfrm>
            <a:off x="4724280" y="342900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%r11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9" name="Rectangle 26"/>
          <p:cNvSpPr/>
          <p:nvPr/>
        </p:nvSpPr>
        <p:spPr>
          <a:xfrm>
            <a:off x="4724280" y="403848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%r12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0" name="Rectangle 27"/>
          <p:cNvSpPr/>
          <p:nvPr/>
        </p:nvSpPr>
        <p:spPr>
          <a:xfrm>
            <a:off x="4724280" y="464832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%r13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1" name="Rectangle 28"/>
          <p:cNvSpPr/>
          <p:nvPr/>
        </p:nvSpPr>
        <p:spPr>
          <a:xfrm>
            <a:off x="4724280" y="525780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2" name="Rectangle 29"/>
          <p:cNvSpPr/>
          <p:nvPr/>
        </p:nvSpPr>
        <p:spPr>
          <a:xfrm>
            <a:off x="4724280" y="586728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3" name="Rectangle 30"/>
          <p:cNvSpPr/>
          <p:nvPr/>
        </p:nvSpPr>
        <p:spPr>
          <a:xfrm>
            <a:off x="762120" y="160020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%rax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4" name="Rectangle 31"/>
          <p:cNvSpPr/>
          <p:nvPr/>
        </p:nvSpPr>
        <p:spPr>
          <a:xfrm>
            <a:off x="762120" y="220968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5" name="Rectangle 32"/>
          <p:cNvSpPr/>
          <p:nvPr/>
        </p:nvSpPr>
        <p:spPr>
          <a:xfrm>
            <a:off x="762120" y="281952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%rcx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6" name="Rectangle 33"/>
          <p:cNvSpPr/>
          <p:nvPr/>
        </p:nvSpPr>
        <p:spPr>
          <a:xfrm>
            <a:off x="762120" y="342900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7" name="Rectangle 34"/>
          <p:cNvSpPr/>
          <p:nvPr/>
        </p:nvSpPr>
        <p:spPr>
          <a:xfrm>
            <a:off x="762120" y="403848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8" name="Rectangle 35"/>
          <p:cNvSpPr/>
          <p:nvPr/>
        </p:nvSpPr>
        <p:spPr>
          <a:xfrm>
            <a:off x="762120" y="464832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9" name="Rectangle 36"/>
          <p:cNvSpPr/>
          <p:nvPr/>
        </p:nvSpPr>
        <p:spPr>
          <a:xfrm>
            <a:off x="762120" y="5867280"/>
            <a:ext cx="3809520" cy="53316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" name="Rectangle 74"/>
          <p:cNvSpPr/>
          <p:nvPr/>
        </p:nvSpPr>
        <p:spPr>
          <a:xfrm>
            <a:off x="1632960" y="4082760"/>
            <a:ext cx="300888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(second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" name="Rectangle 75"/>
          <p:cNvSpPr/>
          <p:nvPr/>
        </p:nvSpPr>
        <p:spPr>
          <a:xfrm>
            <a:off x="1632960" y="4669920"/>
            <a:ext cx="272556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(first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" name="Rectangle 76"/>
          <p:cNvSpPr/>
          <p:nvPr/>
        </p:nvSpPr>
        <p:spPr>
          <a:xfrm>
            <a:off x="1632960" y="5279400"/>
            <a:ext cx="256068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(stack pointer)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3" name="Rectangle 78"/>
          <p:cNvSpPr/>
          <p:nvPr/>
        </p:nvSpPr>
        <p:spPr>
          <a:xfrm>
            <a:off x="1632960" y="3473280"/>
            <a:ext cx="28339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(third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4" name="Rectangle 79"/>
          <p:cNvSpPr/>
          <p:nvPr/>
        </p:nvSpPr>
        <p:spPr>
          <a:xfrm>
            <a:off x="1632960" y="2863800"/>
            <a:ext cx="305388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(fourth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5" name="Rectangle 81"/>
          <p:cNvSpPr/>
          <p:nvPr/>
        </p:nvSpPr>
        <p:spPr>
          <a:xfrm>
            <a:off x="1652040" y="1621800"/>
            <a:ext cx="279612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(function result)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6" name="Rectangle 40"/>
          <p:cNvSpPr/>
          <p:nvPr/>
        </p:nvSpPr>
        <p:spPr>
          <a:xfrm>
            <a:off x="5498640" y="1636200"/>
            <a:ext cx="305388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(fifth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7" name="Rectangle 41"/>
          <p:cNvSpPr/>
          <p:nvPr/>
        </p:nvSpPr>
        <p:spPr>
          <a:xfrm>
            <a:off x="5498640" y="2245680"/>
            <a:ext cx="3053880" cy="46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(sixth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nodeType="with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9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Reading Condition Codes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1" name="PlaceHolder 2"/>
          <p:cNvSpPr>
            <a:spLocks noGrp="1"/>
          </p:cNvSpPr>
          <p:nvPr>
            <p:ph type="sldNum" idx="3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297fd5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243AD88B-48CE-4B8F-92F9-1EF4355315C9}" type="slidenum">
              <a:rPr b="1" lang="en-US" sz="1400" strike="noStrike" u="none">
                <a:solidFill>
                  <a:srgbClr val="297fd5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62" name="PlaceHolder 3"/>
          <p:cNvSpPr>
            <a:spLocks noGrp="1"/>
          </p:cNvSpPr>
          <p:nvPr>
            <p:ph/>
          </p:nvPr>
        </p:nvSpPr>
        <p:spPr>
          <a:xfrm>
            <a:off x="458640" y="1486080"/>
            <a:ext cx="8229240" cy="510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setX instruction: set a single byte based on condition codes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Does not alter remaining bytes of destination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Typically use movz to set the rest of the bits to zero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3" name="Rectangle 10"/>
          <p:cNvSpPr/>
          <p:nvPr/>
        </p:nvSpPr>
        <p:spPr>
          <a:xfrm>
            <a:off x="339840" y="3852000"/>
            <a:ext cx="3622320" cy="9140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38160" rIns="38160" tIns="38160" bIns="3816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long gt (long x, long y){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return x &gt; y;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364" name="Table 5"/>
          <p:cNvGraphicFramePr/>
          <p:nvPr/>
        </p:nvGraphicFramePr>
        <p:xfrm>
          <a:off x="6324480" y="0"/>
          <a:ext cx="2819160" cy="1523520"/>
        </p:xfrm>
        <a:graphic>
          <a:graphicData uri="http://schemas.openxmlformats.org/drawingml/2006/table">
            <a:tbl>
              <a:tblPr/>
              <a:tblGrid>
                <a:gridCol w="1409400"/>
                <a:gridCol w="140940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</a:rPr>
                        <a:t>Argument </a:t>
                      </a: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%rsi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</a:rPr>
                        <a:t>Argument </a:t>
                      </a: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y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</a:rPr>
                        <a:t>Return value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65" name="Rectangle 1"/>
          <p:cNvSpPr/>
          <p:nvPr/>
        </p:nvSpPr>
        <p:spPr>
          <a:xfrm>
            <a:off x="343080" y="5257800"/>
            <a:ext cx="7581600" cy="1447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8160" rIns="38160" tIns="38160" bIns="38160" anchor="t">
            <a:noAutofit/>
          </a:bodyPr>
          <a:p>
            <a:pPr defTabSz="914400">
              <a:lnSpc>
                <a:spcPct val="100000"/>
              </a:lnSpc>
              <a:tabLst>
                <a:tab algn="l" pos="2801880"/>
                <a:tab algn="l" pos="3086280"/>
              </a:tabLst>
            </a:pP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gt: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801880"/>
                <a:tab algn="l" pos="3086280"/>
              </a:tabLst>
            </a:pP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cmpq   %rsi, %rdi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# set flags for x-y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801880"/>
                <a:tab algn="l" pos="3086280"/>
              </a:tabLst>
            </a:pP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setg   %al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# ~(SF^OF)&amp;~ZF, True when x &gt; y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801880"/>
                <a:tab algn="l" pos="3086280"/>
              </a:tabLst>
            </a:pP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movzbq %al, %rax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# Zero rest of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2801880"/>
                <a:tab algn="l" pos="3086280"/>
              </a:tabLst>
            </a:pP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ret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cs-CZ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# return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Assembly Operations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Transfer data between memory and register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Load data from memory into register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Store register data into memory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Perform arithmetic function on register or memory data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Transfer control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Conditional branches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Unconditional jumps to/from procedures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Operand Forms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9372240" cy="5409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6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Immediate: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$c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$47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47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%rbp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Reg[r]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x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(Absolute):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addr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0x4050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Mem[addr]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*0x60201a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(Indirect):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(r)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(%rsp)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Mem[Reg[r]]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*x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(Base+displacement):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c(r)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12(%rsp)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Mem[Reg[r]+c]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*(x+12)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Data Movement Instructions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 source, dest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data source-&gt;dest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movb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1 byte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movw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2 bytes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movl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4 bytes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8 bytes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Review: Array Accessing 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5" name="Rectangle 4"/>
          <p:cNvSpPr/>
          <p:nvPr/>
        </p:nvSpPr>
        <p:spPr>
          <a:xfrm>
            <a:off x="1427040" y="2752200"/>
            <a:ext cx="6864120" cy="9212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int get_digit(int* zipcode, int digit){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z[digit];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6" name="Rectangle 5"/>
          <p:cNvSpPr/>
          <p:nvPr/>
        </p:nvSpPr>
        <p:spPr>
          <a:xfrm>
            <a:off x="1432080" y="3900600"/>
            <a:ext cx="6859080" cy="36720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343080"/>
                <a:tab algn="l" pos="2629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???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7" name="Text Box 31"/>
          <p:cNvSpPr/>
          <p:nvPr/>
        </p:nvSpPr>
        <p:spPr>
          <a:xfrm>
            <a:off x="76320" y="1841040"/>
            <a:ext cx="247932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zip_code pomona;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68" name="Group 24"/>
          <p:cNvGrpSpPr/>
          <p:nvPr/>
        </p:nvGrpSpPr>
        <p:grpSpPr>
          <a:xfrm>
            <a:off x="2184480" y="1888560"/>
            <a:ext cx="5435280" cy="761400"/>
            <a:chOff x="2184480" y="1888560"/>
            <a:chExt cx="5435280" cy="761400"/>
          </a:xfrm>
        </p:grpSpPr>
        <p:grpSp>
          <p:nvGrpSpPr>
            <p:cNvPr id="169" name="Group 25"/>
            <p:cNvGrpSpPr/>
            <p:nvPr/>
          </p:nvGrpSpPr>
          <p:grpSpPr>
            <a:xfrm>
              <a:off x="2514960" y="1888560"/>
              <a:ext cx="4571280" cy="222120"/>
              <a:chOff x="2514960" y="1888560"/>
              <a:chExt cx="4571280" cy="222120"/>
            </a:xfrm>
          </p:grpSpPr>
          <p:sp>
            <p:nvSpPr>
              <p:cNvPr id="170" name="Rectangle 26"/>
              <p:cNvSpPr/>
              <p:nvPr/>
            </p:nvSpPr>
            <p:spPr>
              <a:xfrm>
                <a:off x="2514960" y="1888560"/>
                <a:ext cx="914040" cy="2221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nsolas"/>
                  </a:rPr>
                  <a:t>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71" name="Rectangle 27"/>
              <p:cNvSpPr/>
              <p:nvPr/>
            </p:nvSpPr>
            <p:spPr>
              <a:xfrm>
                <a:off x="3429360" y="1888560"/>
                <a:ext cx="914040" cy="2221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nsolas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72" name="Rectangle 28"/>
              <p:cNvSpPr/>
              <p:nvPr/>
            </p:nvSpPr>
            <p:spPr>
              <a:xfrm>
                <a:off x="4343400" y="1888560"/>
                <a:ext cx="914040" cy="2221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nsolas"/>
                  </a:rPr>
                  <a:t>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73" name="Rectangle 29"/>
              <p:cNvSpPr/>
              <p:nvPr/>
            </p:nvSpPr>
            <p:spPr>
              <a:xfrm>
                <a:off x="5257800" y="1888560"/>
                <a:ext cx="914040" cy="2221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nsolas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74" name="Rectangle 30"/>
              <p:cNvSpPr/>
              <p:nvPr/>
            </p:nvSpPr>
            <p:spPr>
              <a:xfrm>
                <a:off x="6172200" y="1888560"/>
                <a:ext cx="914040" cy="2221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nsolas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175" name="Text Box 32"/>
            <p:cNvSpPr/>
            <p:nvPr/>
          </p:nvSpPr>
          <p:spPr>
            <a:xfrm>
              <a:off x="2184480" y="2260080"/>
              <a:ext cx="66780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16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6" name="Text Box 33"/>
            <p:cNvSpPr/>
            <p:nvPr/>
          </p:nvSpPr>
          <p:spPr>
            <a:xfrm>
              <a:off x="2954160" y="2273040"/>
              <a:ext cx="99036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7" name="Line 34"/>
            <p:cNvSpPr/>
            <p:nvPr/>
          </p:nvSpPr>
          <p:spPr>
            <a:xfrm flipV="1">
              <a:off x="2514600" y="209736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178" name="Line 35"/>
            <p:cNvSpPr/>
            <p:nvPr/>
          </p:nvSpPr>
          <p:spPr>
            <a:xfrm flipV="1">
              <a:off x="34290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179" name="Text Box 36"/>
            <p:cNvSpPr/>
            <p:nvPr/>
          </p:nvSpPr>
          <p:spPr>
            <a:xfrm>
              <a:off x="3868560" y="2273040"/>
              <a:ext cx="99036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0" name="Line 37"/>
            <p:cNvSpPr/>
            <p:nvPr/>
          </p:nvSpPr>
          <p:spPr>
            <a:xfrm flipV="1">
              <a:off x="43434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181" name="Text Box 38"/>
            <p:cNvSpPr/>
            <p:nvPr/>
          </p:nvSpPr>
          <p:spPr>
            <a:xfrm>
              <a:off x="4800600" y="2273040"/>
              <a:ext cx="99036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28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2" name="Line 39"/>
            <p:cNvSpPr/>
            <p:nvPr/>
          </p:nvSpPr>
          <p:spPr>
            <a:xfrm flipV="1">
              <a:off x="52578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183" name="Text Box 40"/>
            <p:cNvSpPr/>
            <p:nvPr/>
          </p:nvSpPr>
          <p:spPr>
            <a:xfrm>
              <a:off x="5715000" y="2273040"/>
              <a:ext cx="99036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32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4" name="Line 41"/>
            <p:cNvSpPr/>
            <p:nvPr/>
          </p:nvSpPr>
          <p:spPr>
            <a:xfrm flipV="1">
              <a:off x="61722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185" name="Text Box 42"/>
            <p:cNvSpPr/>
            <p:nvPr/>
          </p:nvSpPr>
          <p:spPr>
            <a:xfrm>
              <a:off x="6629400" y="2273040"/>
              <a:ext cx="990360" cy="376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36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6" name="Line 43"/>
            <p:cNvSpPr/>
            <p:nvPr/>
          </p:nvSpPr>
          <p:spPr>
            <a:xfrm flipV="1">
              <a:off x="70866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</p:grpSp>
      <p:graphicFrame>
        <p:nvGraphicFramePr>
          <p:cNvPr id="187" name="Table 1"/>
          <p:cNvGraphicFramePr/>
          <p:nvPr/>
        </p:nvGraphicFramePr>
        <p:xfrm>
          <a:off x="5791320" y="0"/>
          <a:ext cx="3352320" cy="152352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z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%rsi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digit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return val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0" dur="indefinite" restart="never" nodeType="tmRoot">
          <p:childTnLst>
            <p:seq>
              <p:cTn id="61" dur="indefinite" nodeType="mainSeq">
                <p:childTnLst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Operand Forms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9372240" cy="5409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6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Immediate: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$c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$47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47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%rbp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Reg[r]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x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(Absolute):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addr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0x4050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Mem[addr]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*0x60201a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(Indirect):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(r)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(%rsp)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Mem[Reg[r]]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*x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(Base+displacement):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c(r)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12(%rsp)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Mem[Reg[r]+c]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*(x+12)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(Scaled indexed):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(r1,r2,s)      Ex: (%rdx,%rsi,4)       Val: Mem[Reg[r1]+Reg[r2]*s]    C: r1[r2]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(Scaled indexed w/ displacement):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c(r1,r2,s)     Ex: 8(%rdx,%rsi,4)    Val: Mem[Reg[r1]+Reg[r2]*s+c] C: (r1+8)[r2]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0" dur="indefinite" restart="never" nodeType="tmRoot">
          <p:childTnLst>
            <p:seq>
              <p:cTn id="71" dur="indefinite" nodeType="mainSeq">
                <p:childTnLst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1: Operands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457200" y="3581280"/>
            <a:ext cx="8229240" cy="2895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are the values of the following operands (assuming register and memory state shown above)?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(%rax,%rcx,4)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(%rax,%rdx,2)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1(%rax,%rcx,4)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92" name="Table 3"/>
          <p:cNvGraphicFramePr/>
          <p:nvPr/>
        </p:nvGraphicFramePr>
        <p:xfrm>
          <a:off x="1066680" y="1639440"/>
          <a:ext cx="2285640" cy="14832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%rcx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0x03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3" name="Text Box 15"/>
          <p:cNvSpPr/>
          <p:nvPr/>
        </p:nvSpPr>
        <p:spPr>
          <a:xfrm>
            <a:off x="3632400" y="4381560"/>
            <a:ext cx="793080" cy="400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0xAB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4" name="Text Box 16"/>
          <p:cNvSpPr/>
          <p:nvPr/>
        </p:nvSpPr>
        <p:spPr>
          <a:xfrm>
            <a:off x="3632400" y="4755960"/>
            <a:ext cx="793080" cy="400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0x07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5" name="Text Box 17"/>
          <p:cNvSpPr/>
          <p:nvPr/>
        </p:nvSpPr>
        <p:spPr>
          <a:xfrm>
            <a:off x="3632400" y="5137200"/>
            <a:ext cx="793080" cy="400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0x2F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6" name="Rectangle 8"/>
          <p:cNvSpPr/>
          <p:nvPr/>
        </p:nvSpPr>
        <p:spPr>
          <a:xfrm>
            <a:off x="3429000" y="4398480"/>
            <a:ext cx="2057040" cy="17521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97" name="Table 9"/>
          <p:cNvGraphicFramePr/>
          <p:nvPr/>
        </p:nvGraphicFramePr>
        <p:xfrm>
          <a:off x="5334120" y="533520"/>
          <a:ext cx="3200040" cy="2966400"/>
        </p:xfrm>
        <a:graphic>
          <a:graphicData uri="http://schemas.openxmlformats.org/drawingml/2006/table">
            <a:tbl>
              <a:tblPr/>
              <a:tblGrid>
                <a:gridCol w="2080080"/>
                <a:gridCol w="111996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Memory Address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0xFF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0x109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0x10a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0x10b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0xE1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0x10c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0xAB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0x2F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0x07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4" dur="indefinite" restart="never" nodeType="tmRoot">
          <p:childTnLst>
            <p:seq>
              <p:cTn id="85" dur="indefinite" nodeType="mainSeq"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0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5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6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7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8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9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14586</TotalTime>
  <Application>LibreOffice/25.2.0.3$Linux_X86_64 LibreOffice_project/e1cf4a87eb02d755bce1a01209907ea5ddc8f069</Application>
  <AppVersion>15.0000</AppVersion>
  <Words>2599</Words>
  <Paragraphs>661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2019-02-05T00:12:37Z</dcterms:created>
  <dc:creator>Eleanor  Birrell</dc:creator>
  <dc:description/>
  <dc:language>en-US</dc:language>
  <cp:lastModifiedBy/>
  <cp:lastPrinted>2020-02-11T17:27:20Z</cp:lastPrinted>
  <dcterms:modified xsi:type="dcterms:W3CDTF">2025-02-06T12:14:06Z</dcterms:modified>
  <cp:revision>161</cp:revision>
  <dc:subject/>
  <dc:title>Lecture 1: Introduction to Computer Systems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2</vt:i4>
  </property>
  <property fmtid="{D5CDD505-2E9C-101B-9397-08002B2CF9AE}" pid="3" name="Notes">
    <vt:i4>12</vt:i4>
  </property>
  <property fmtid="{D5CDD505-2E9C-101B-9397-08002B2CF9AE}" pid="4" name="PresentationFormat">
    <vt:lpwstr>On-screen Show (4:3)</vt:lpwstr>
  </property>
  <property fmtid="{D5CDD505-2E9C-101B-9397-08002B2CF9AE}" pid="5" name="Slides">
    <vt:i4>30</vt:i4>
  </property>
</Properties>
</file>